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3" r:id="rId1"/>
  </p:sldMasterIdLst>
  <p:notesMasterIdLst>
    <p:notesMasterId r:id="rId105"/>
  </p:notesMasterIdLst>
  <p:handoutMasterIdLst>
    <p:handoutMasterId r:id="rId106"/>
  </p:handoutMasterIdLst>
  <p:sldIdLst>
    <p:sldId id="307" r:id="rId2"/>
    <p:sldId id="533" r:id="rId3"/>
    <p:sldId id="444" r:id="rId4"/>
    <p:sldId id="836" r:id="rId5"/>
    <p:sldId id="888" r:id="rId6"/>
    <p:sldId id="889" r:id="rId7"/>
    <p:sldId id="891" r:id="rId8"/>
    <p:sldId id="607" r:id="rId9"/>
    <p:sldId id="924" r:id="rId10"/>
    <p:sldId id="893" r:id="rId11"/>
    <p:sldId id="926" r:id="rId12"/>
    <p:sldId id="927" r:id="rId13"/>
    <p:sldId id="315" r:id="rId14"/>
    <p:sldId id="749" r:id="rId15"/>
    <p:sldId id="930" r:id="rId16"/>
    <p:sldId id="929" r:id="rId17"/>
    <p:sldId id="931" r:id="rId18"/>
    <p:sldId id="989" r:id="rId19"/>
    <p:sldId id="841" r:id="rId20"/>
    <p:sldId id="467" r:id="rId21"/>
    <p:sldId id="539" r:id="rId22"/>
    <p:sldId id="894" r:id="rId23"/>
    <p:sldId id="932" r:id="rId24"/>
    <p:sldId id="934" r:id="rId25"/>
    <p:sldId id="935" r:id="rId26"/>
    <p:sldId id="936" r:id="rId27"/>
    <p:sldId id="937" r:id="rId28"/>
    <p:sldId id="895" r:id="rId29"/>
    <p:sldId id="938" r:id="rId30"/>
    <p:sldId id="939" r:id="rId31"/>
    <p:sldId id="767" r:id="rId32"/>
    <p:sldId id="940" r:id="rId33"/>
    <p:sldId id="477" r:id="rId34"/>
    <p:sldId id="986" r:id="rId35"/>
    <p:sldId id="478" r:id="rId36"/>
    <p:sldId id="784" r:id="rId37"/>
    <p:sldId id="635" r:id="rId38"/>
    <p:sldId id="987" r:id="rId39"/>
    <p:sldId id="636" r:id="rId40"/>
    <p:sldId id="786" r:id="rId41"/>
    <p:sldId id="941" r:id="rId42"/>
    <p:sldId id="942" r:id="rId43"/>
    <p:sldId id="943" r:id="rId44"/>
    <p:sldId id="944" r:id="rId45"/>
    <p:sldId id="945" r:id="rId46"/>
    <p:sldId id="946" r:id="rId47"/>
    <p:sldId id="947" r:id="rId48"/>
    <p:sldId id="948" r:id="rId49"/>
    <p:sldId id="949" r:id="rId50"/>
    <p:sldId id="950" r:id="rId51"/>
    <p:sldId id="990" r:id="rId52"/>
    <p:sldId id="657" r:id="rId53"/>
    <p:sldId id="817" r:id="rId54"/>
    <p:sldId id="956" r:id="rId55"/>
    <p:sldId id="819" r:id="rId56"/>
    <p:sldId id="957" r:id="rId57"/>
    <p:sldId id="820" r:id="rId58"/>
    <p:sldId id="959" r:id="rId59"/>
    <p:sldId id="823" r:id="rId60"/>
    <p:sldId id="960" r:id="rId61"/>
    <p:sldId id="952" r:id="rId62"/>
    <p:sldId id="962" r:id="rId63"/>
    <p:sldId id="953" r:id="rId64"/>
    <p:sldId id="964" r:id="rId65"/>
    <p:sldId id="965" r:id="rId66"/>
    <p:sldId id="954" r:id="rId67"/>
    <p:sldId id="966" r:id="rId68"/>
    <p:sldId id="955" r:id="rId69"/>
    <p:sldId id="967" r:id="rId70"/>
    <p:sldId id="968" r:id="rId71"/>
    <p:sldId id="988" r:id="rId72"/>
    <p:sldId id="510" r:id="rId73"/>
    <p:sldId id="690" r:id="rId74"/>
    <p:sldId id="827" r:id="rId75"/>
    <p:sldId id="969" r:id="rId76"/>
    <p:sldId id="695" r:id="rId77"/>
    <p:sldId id="970" r:id="rId78"/>
    <p:sldId id="697" r:id="rId79"/>
    <p:sldId id="972" r:id="rId80"/>
    <p:sldId id="700" r:id="rId81"/>
    <p:sldId id="973" r:id="rId82"/>
    <p:sldId id="702" r:id="rId83"/>
    <p:sldId id="974" r:id="rId84"/>
    <p:sldId id="704" r:id="rId85"/>
    <p:sldId id="975" r:id="rId86"/>
    <p:sldId id="706" r:id="rId87"/>
    <p:sldId id="976" r:id="rId88"/>
    <p:sldId id="830" r:id="rId89"/>
    <p:sldId id="977" r:id="rId90"/>
    <p:sldId id="710" r:id="rId91"/>
    <p:sldId id="914" r:id="rId92"/>
    <p:sldId id="712" r:id="rId93"/>
    <p:sldId id="915" r:id="rId94"/>
    <p:sldId id="714" r:id="rId95"/>
    <p:sldId id="980" r:id="rId96"/>
    <p:sldId id="978" r:id="rId97"/>
    <p:sldId id="979" r:id="rId98"/>
    <p:sldId id="981" r:id="rId99"/>
    <p:sldId id="920" r:id="rId100"/>
    <p:sldId id="982" r:id="rId101"/>
    <p:sldId id="983" r:id="rId102"/>
    <p:sldId id="985" r:id="rId103"/>
    <p:sldId id="441" r:id="rId104"/>
  </p:sldIdLst>
  <p:sldSz cx="12190413" cy="6859588"/>
  <p:notesSz cx="6858000" cy="9144000"/>
  <p:defaultTex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CCFF"/>
    <a:srgbClr val="0000CC"/>
    <a:srgbClr val="0066FF"/>
    <a:srgbClr val="0033CC"/>
    <a:srgbClr val="FFFFFF"/>
    <a:srgbClr val="292929"/>
    <a:srgbClr val="66FFFF"/>
    <a:srgbClr val="FF9900"/>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81" autoAdjust="0"/>
    <p:restoredTop sz="92254" autoAdjust="0"/>
  </p:normalViewPr>
  <p:slideViewPr>
    <p:cSldViewPr>
      <p:cViewPr>
        <p:scale>
          <a:sx n="75" d="100"/>
          <a:sy n="75" d="100"/>
        </p:scale>
        <p:origin x="-1109" y="-346"/>
      </p:cViewPr>
      <p:guideLst>
        <p:guide orient="horz" pos="2161"/>
        <p:guide pos="384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86" d="100"/>
          <a:sy n="86" d="100"/>
        </p:scale>
        <p:origin x="-384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presProps" Target="pres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D594FB-2808-45A5-BDC8-80C0F481B27E}" type="datetimeFigureOut">
              <a:rPr lang="zh-CN" altLang="en-US" smtClean="0"/>
              <a:t>2016/2/29 Monday</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5B4082-C5AE-46D0-A000-D929E8B25956}" type="slidenum">
              <a:rPr lang="zh-CN" altLang="en-US" smtClean="0"/>
              <a:t>‹#›</a:t>
            </a:fld>
            <a:endParaRPr lang="zh-CN" altLang="en-US"/>
          </a:p>
        </p:txBody>
      </p:sp>
    </p:spTree>
    <p:extLst>
      <p:ext uri="{BB962C8B-B14F-4D97-AF65-F5344CB8AC3E}">
        <p14:creationId xmlns:p14="http://schemas.microsoft.com/office/powerpoint/2010/main" val="7236699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9FAA0F-2349-45DA-9EBD-9D94C9A1CFA0}" type="datetimeFigureOut">
              <a:rPr lang="zh-CN" altLang="en-US" smtClean="0"/>
              <a:t>2016/2/29 Monday</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F37086-15D0-443D-AF17-A3F21825C045}" type="slidenum">
              <a:rPr lang="zh-CN" altLang="en-US" smtClean="0"/>
              <a:t>‹#›</a:t>
            </a:fld>
            <a:endParaRPr lang="zh-CN" altLang="en-US"/>
          </a:p>
        </p:txBody>
      </p:sp>
    </p:spTree>
    <p:extLst>
      <p:ext uri="{BB962C8B-B14F-4D97-AF65-F5344CB8AC3E}">
        <p14:creationId xmlns:p14="http://schemas.microsoft.com/office/powerpoint/2010/main" val="1916352994"/>
      </p:ext>
    </p:extLst>
  </p:cSld>
  <p:clrMap bg1="lt1" tx1="dk1" bg2="lt2" tx2="dk2" accent1="accent1" accent2="accent2" accent3="accent3" accent4="accent4" accent5="accent5" accent6="accent6" hlink="hlink" folHlink="folHlink"/>
  <p:notesStyle>
    <a:lvl1pPr marL="0" algn="l" defTabSz="1219140" rtl="0" eaLnBrk="1" latinLnBrk="0" hangingPunct="1">
      <a:defRPr sz="1600" kern="1200">
        <a:solidFill>
          <a:schemeClr val="tx1"/>
        </a:solidFill>
        <a:latin typeface="+mn-lt"/>
        <a:ea typeface="+mn-ea"/>
        <a:cs typeface="+mn-cs"/>
      </a:defRPr>
    </a:lvl1pPr>
    <a:lvl2pPr marL="609570" algn="l" defTabSz="1219140" rtl="0" eaLnBrk="1" latinLnBrk="0" hangingPunct="1">
      <a:defRPr sz="1600" kern="1200">
        <a:solidFill>
          <a:schemeClr val="tx1"/>
        </a:solidFill>
        <a:latin typeface="+mn-lt"/>
        <a:ea typeface="+mn-ea"/>
        <a:cs typeface="+mn-cs"/>
      </a:defRPr>
    </a:lvl2pPr>
    <a:lvl3pPr marL="1219140" algn="l" defTabSz="1219140" rtl="0" eaLnBrk="1" latinLnBrk="0" hangingPunct="1">
      <a:defRPr sz="1600" kern="1200">
        <a:solidFill>
          <a:schemeClr val="tx1"/>
        </a:solidFill>
        <a:latin typeface="+mn-lt"/>
        <a:ea typeface="+mn-ea"/>
        <a:cs typeface="+mn-cs"/>
      </a:defRPr>
    </a:lvl3pPr>
    <a:lvl4pPr marL="1828709" algn="l" defTabSz="1219140" rtl="0" eaLnBrk="1" latinLnBrk="0" hangingPunct="1">
      <a:defRPr sz="1600" kern="1200">
        <a:solidFill>
          <a:schemeClr val="tx1"/>
        </a:solidFill>
        <a:latin typeface="+mn-lt"/>
        <a:ea typeface="+mn-ea"/>
        <a:cs typeface="+mn-cs"/>
      </a:defRPr>
    </a:lvl4pPr>
    <a:lvl5pPr marL="2438278" algn="l" defTabSz="1219140" rtl="0" eaLnBrk="1" latinLnBrk="0" hangingPunct="1">
      <a:defRPr sz="1600" kern="1200">
        <a:solidFill>
          <a:schemeClr val="tx1"/>
        </a:solidFill>
        <a:latin typeface="+mn-lt"/>
        <a:ea typeface="+mn-ea"/>
        <a:cs typeface="+mn-cs"/>
      </a:defRPr>
    </a:lvl5pPr>
    <a:lvl6pPr marL="3047848" algn="l" defTabSz="1219140" rtl="0" eaLnBrk="1" latinLnBrk="0" hangingPunct="1">
      <a:defRPr sz="1600" kern="1200">
        <a:solidFill>
          <a:schemeClr val="tx1"/>
        </a:solidFill>
        <a:latin typeface="+mn-lt"/>
        <a:ea typeface="+mn-ea"/>
        <a:cs typeface="+mn-cs"/>
      </a:defRPr>
    </a:lvl6pPr>
    <a:lvl7pPr marL="3657418" algn="l" defTabSz="1219140" rtl="0" eaLnBrk="1" latinLnBrk="0" hangingPunct="1">
      <a:defRPr sz="1600" kern="1200">
        <a:solidFill>
          <a:schemeClr val="tx1"/>
        </a:solidFill>
        <a:latin typeface="+mn-lt"/>
        <a:ea typeface="+mn-ea"/>
        <a:cs typeface="+mn-cs"/>
      </a:defRPr>
    </a:lvl7pPr>
    <a:lvl8pPr marL="4266987" algn="l" defTabSz="1219140" rtl="0" eaLnBrk="1" latinLnBrk="0" hangingPunct="1">
      <a:defRPr sz="1600" kern="1200">
        <a:solidFill>
          <a:schemeClr val="tx1"/>
        </a:solidFill>
        <a:latin typeface="+mn-lt"/>
        <a:ea typeface="+mn-ea"/>
        <a:cs typeface="+mn-cs"/>
      </a:defRPr>
    </a:lvl8pPr>
    <a:lvl9pPr marL="4876557" algn="l" defTabSz="121914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2</a:t>
            </a:fld>
            <a:endParaRPr lang="zh-CN" altLang="en-US"/>
          </a:p>
        </p:txBody>
      </p:sp>
    </p:spTree>
    <p:extLst>
      <p:ext uri="{BB962C8B-B14F-4D97-AF65-F5344CB8AC3E}">
        <p14:creationId xmlns:p14="http://schemas.microsoft.com/office/powerpoint/2010/main" val="2861304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3</a:t>
            </a:fld>
            <a:endParaRPr lang="zh-CN" altLang="en-US"/>
          </a:p>
        </p:txBody>
      </p:sp>
    </p:spTree>
    <p:extLst>
      <p:ext uri="{BB962C8B-B14F-4D97-AF65-F5344CB8AC3E}">
        <p14:creationId xmlns:p14="http://schemas.microsoft.com/office/powerpoint/2010/main" val="2861304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4</a:t>
            </a:fld>
            <a:endParaRPr lang="zh-CN" altLang="en-US"/>
          </a:p>
        </p:txBody>
      </p:sp>
    </p:spTree>
    <p:extLst>
      <p:ext uri="{BB962C8B-B14F-4D97-AF65-F5344CB8AC3E}">
        <p14:creationId xmlns:p14="http://schemas.microsoft.com/office/powerpoint/2010/main" val="2861304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www.91taoke.com/"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204722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解题探究">
    <p:spTree>
      <p:nvGrpSpPr>
        <p:cNvPr id="1" name=""/>
        <p:cNvGrpSpPr/>
        <p:nvPr/>
      </p:nvGrpSpPr>
      <p:grpSpPr>
        <a:xfrm>
          <a:off x="0" y="0"/>
          <a:ext cx="0" cy="0"/>
          <a:chOff x="0" y="0"/>
          <a:chExt cx="0" cy="0"/>
        </a:xfrm>
      </p:grpSpPr>
      <p:sp>
        <p:nvSpPr>
          <p:cNvPr id="2" name="矩形 1"/>
          <p:cNvSpPr/>
          <p:nvPr userDrawn="1"/>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3" name="组合 2"/>
          <p:cNvGrpSpPr/>
          <p:nvPr userDrawn="1"/>
        </p:nvGrpSpPr>
        <p:grpSpPr>
          <a:xfrm>
            <a:off x="1" y="-2"/>
            <a:ext cx="1836949" cy="634848"/>
            <a:chOff x="0" y="-2"/>
            <a:chExt cx="1377891" cy="634701"/>
          </a:xfrm>
          <a:solidFill>
            <a:srgbClr val="FFC000"/>
          </a:solidFill>
        </p:grpSpPr>
        <p:sp>
          <p:nvSpPr>
            <p:cNvPr id="4" name="矩形 3"/>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5" name="直角三角形 4"/>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7" name="文本框 39"/>
          <p:cNvSpPr txBox="1"/>
          <p:nvPr userDrawn="1"/>
        </p:nvSpPr>
        <p:spPr>
          <a:xfrm>
            <a:off x="190550" y="-87270"/>
            <a:ext cx="648072" cy="830997"/>
          </a:xfrm>
          <a:prstGeom prst="rect">
            <a:avLst/>
          </a:prstGeom>
          <a:noFill/>
        </p:spPr>
        <p:txBody>
          <a:bodyPr wrap="square" rtlCol="0">
            <a:spAutoFit/>
          </a:bodyPr>
          <a:lstStyle/>
          <a:p>
            <a:r>
              <a:rPr lang="en-US" altLang="zh-CN" sz="4800" b="1" dirty="0" smtClean="0">
                <a:solidFill>
                  <a:srgbClr val="C25C17"/>
                </a:solidFill>
                <a:latin typeface="Impact" panose="020B0806030902050204" pitchFamily="34" charset="0"/>
                <a:ea typeface="微软雅黑" panose="020B0503020204020204" pitchFamily="34" charset="-122"/>
              </a:rPr>
              <a:t>2</a:t>
            </a:r>
            <a:endParaRPr lang="zh-CN" altLang="en-US" sz="4800" b="1" dirty="0">
              <a:solidFill>
                <a:srgbClr val="C25C17"/>
              </a:solidFill>
              <a:latin typeface="Impact" panose="020B0806030902050204" pitchFamily="34" charset="0"/>
              <a:ea typeface="微软雅黑" panose="020B0503020204020204" pitchFamily="34" charset="-122"/>
            </a:endParaRPr>
          </a:p>
        </p:txBody>
      </p:sp>
      <p:sp>
        <p:nvSpPr>
          <p:cNvPr id="9" name="矩形 8"/>
          <p:cNvSpPr/>
          <p:nvPr userDrawn="1"/>
        </p:nvSpPr>
        <p:spPr>
          <a:xfrm>
            <a:off x="1774727" y="36716"/>
            <a:ext cx="1826141" cy="58491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3200" b="1" i="0" u="none" strike="noStrike" kern="0" cap="none" spc="0" normalizeH="0" baseline="0" noProof="0" dirty="0" smtClean="0">
                <a:ln>
                  <a:noFill/>
                </a:ln>
                <a:solidFill>
                  <a:sysClr val="window" lastClr="CCE8CF"/>
                </a:solidFill>
                <a:effectLst/>
                <a:uLnTx/>
                <a:uFillTx/>
                <a:latin typeface="微软雅黑"/>
                <a:ea typeface="微软雅黑"/>
              </a:rPr>
              <a:t>解题探究</a:t>
            </a:r>
            <a:endParaRPr kumimoji="0" lang="zh-CN" altLang="en-US" sz="3200" b="1" i="0" u="none" strike="noStrike" kern="0" cap="none" spc="0" normalizeH="0" baseline="0" noProof="0" dirty="0">
              <a:ln>
                <a:noFill/>
              </a:ln>
              <a:solidFill>
                <a:sysClr val="window" lastClr="CCE8CF"/>
              </a:solidFill>
              <a:effectLst/>
              <a:uLnTx/>
              <a:uFillTx/>
              <a:latin typeface="微软雅黑"/>
              <a:ea typeface="微软雅黑"/>
            </a:endParaRPr>
          </a:p>
        </p:txBody>
      </p:sp>
    </p:spTree>
    <p:extLst>
      <p:ext uri="{BB962C8B-B14F-4D97-AF65-F5344CB8AC3E}">
        <p14:creationId xmlns:p14="http://schemas.microsoft.com/office/powerpoint/2010/main" val="411323969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归纳总结">
    <p:spTree>
      <p:nvGrpSpPr>
        <p:cNvPr id="1" name=""/>
        <p:cNvGrpSpPr/>
        <p:nvPr/>
      </p:nvGrpSpPr>
      <p:grpSpPr>
        <a:xfrm>
          <a:off x="0" y="0"/>
          <a:ext cx="0" cy="0"/>
          <a:chOff x="0" y="0"/>
          <a:chExt cx="0" cy="0"/>
        </a:xfrm>
      </p:grpSpPr>
      <p:sp>
        <p:nvSpPr>
          <p:cNvPr id="2" name="矩形 1"/>
          <p:cNvSpPr/>
          <p:nvPr userDrawn="1"/>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3" name="组合 2"/>
          <p:cNvGrpSpPr/>
          <p:nvPr userDrawn="1"/>
        </p:nvGrpSpPr>
        <p:grpSpPr>
          <a:xfrm>
            <a:off x="1" y="-2"/>
            <a:ext cx="1836949" cy="634848"/>
            <a:chOff x="0" y="-2"/>
            <a:chExt cx="1377891" cy="634701"/>
          </a:xfrm>
          <a:solidFill>
            <a:srgbClr val="FFC000"/>
          </a:solidFill>
        </p:grpSpPr>
        <p:sp>
          <p:nvSpPr>
            <p:cNvPr id="4" name="矩形 3"/>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5" name="直角三角形 4"/>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8" name="矩形 7"/>
          <p:cNvSpPr/>
          <p:nvPr userDrawn="1"/>
        </p:nvSpPr>
        <p:spPr>
          <a:xfrm>
            <a:off x="1774727" y="36716"/>
            <a:ext cx="4076757" cy="5847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0" cap="none" spc="0" normalizeH="0" baseline="0" dirty="0" smtClean="0">
                <a:ln>
                  <a:noFill/>
                </a:ln>
                <a:solidFill>
                  <a:sysClr val="window" lastClr="CCE8CF"/>
                </a:solidFill>
                <a:effectLst/>
                <a:uLnTx/>
                <a:uFillTx/>
                <a:latin typeface="微软雅黑"/>
                <a:ea typeface="微软雅黑"/>
                <a:cs typeface="+mn-cs"/>
              </a:rPr>
              <a:t>练后反思    规律总结</a:t>
            </a:r>
            <a:endParaRPr kumimoji="0" lang="zh-CN" altLang="en-US" sz="3200" b="1" i="0" u="none" strike="noStrike" kern="0" cap="none" spc="0" normalizeH="0" baseline="0" dirty="0">
              <a:ln>
                <a:noFill/>
              </a:ln>
              <a:solidFill>
                <a:sysClr val="window" lastClr="CCE8CF"/>
              </a:solidFill>
              <a:effectLst/>
              <a:uLnTx/>
              <a:uFillTx/>
              <a:latin typeface="微软雅黑"/>
              <a:ea typeface="微软雅黑"/>
              <a:cs typeface="+mn-cs"/>
            </a:endParaRPr>
          </a:p>
        </p:txBody>
      </p:sp>
    </p:spTree>
    <p:extLst>
      <p:ext uri="{BB962C8B-B14F-4D97-AF65-F5344CB8AC3E}">
        <p14:creationId xmlns:p14="http://schemas.microsoft.com/office/powerpoint/2010/main" val="51519044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反思归纳">
    <p:spTree>
      <p:nvGrpSpPr>
        <p:cNvPr id="1" name=""/>
        <p:cNvGrpSpPr/>
        <p:nvPr/>
      </p:nvGrpSpPr>
      <p:grpSpPr>
        <a:xfrm>
          <a:off x="0" y="0"/>
          <a:ext cx="0" cy="0"/>
          <a:chOff x="0" y="0"/>
          <a:chExt cx="0" cy="0"/>
        </a:xfrm>
      </p:grpSpPr>
      <p:sp>
        <p:nvSpPr>
          <p:cNvPr id="2" name="矩形 1"/>
          <p:cNvSpPr/>
          <p:nvPr userDrawn="1"/>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3" name="组合 2"/>
          <p:cNvGrpSpPr/>
          <p:nvPr userDrawn="1"/>
        </p:nvGrpSpPr>
        <p:grpSpPr>
          <a:xfrm>
            <a:off x="1" y="-2"/>
            <a:ext cx="1836949" cy="634848"/>
            <a:chOff x="0" y="-2"/>
            <a:chExt cx="1377891" cy="634701"/>
          </a:xfrm>
          <a:solidFill>
            <a:srgbClr val="FFC000"/>
          </a:solidFill>
        </p:grpSpPr>
        <p:sp>
          <p:nvSpPr>
            <p:cNvPr id="4" name="矩形 3"/>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5" name="直角三角形 4"/>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8" name="矩形 7"/>
          <p:cNvSpPr/>
          <p:nvPr userDrawn="1"/>
        </p:nvSpPr>
        <p:spPr>
          <a:xfrm>
            <a:off x="1774727" y="36716"/>
            <a:ext cx="1826141" cy="584910"/>
          </a:xfrm>
          <a:prstGeom prst="rect">
            <a:avLst/>
          </a:prstGeom>
        </p:spPr>
        <p:txBody>
          <a:bodyPr wrap="none">
            <a:spAutoFit/>
          </a:bodyPr>
          <a:lstStyle/>
          <a:p>
            <a:pPr marL="0" marR="0" lvl="0" indent="0" algn="l" defTabSz="121914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smtClean="0">
                <a:ln>
                  <a:noFill/>
                </a:ln>
                <a:solidFill>
                  <a:sysClr val="window" lastClr="CCE8CF"/>
                </a:solidFill>
                <a:effectLst/>
                <a:uLnTx/>
                <a:uFillTx/>
                <a:latin typeface="微软雅黑"/>
                <a:ea typeface="微软雅黑"/>
                <a:cs typeface="+mn-cs"/>
              </a:rPr>
              <a:t>反思归纳</a:t>
            </a:r>
            <a:endParaRPr kumimoji="0" lang="zh-CN" altLang="en-US" sz="3200" b="1" i="0" u="none" strike="noStrike" kern="1200" cap="none" spc="0" normalizeH="0" baseline="0" noProof="0" dirty="0">
              <a:ln>
                <a:noFill/>
              </a:ln>
              <a:solidFill>
                <a:sysClr val="window" lastClr="CCE8CF"/>
              </a:solidFill>
              <a:effectLst/>
              <a:uLnTx/>
              <a:uFillTx/>
              <a:latin typeface="微软雅黑"/>
              <a:ea typeface="微软雅黑"/>
              <a:cs typeface="+mn-cs"/>
            </a:endParaRPr>
          </a:p>
        </p:txBody>
      </p:sp>
    </p:spTree>
    <p:extLst>
      <p:ext uri="{BB962C8B-B14F-4D97-AF65-F5344CB8AC3E}">
        <p14:creationId xmlns:p14="http://schemas.microsoft.com/office/powerpoint/2010/main" val="247591622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9_两栏内容">
    <p:spTree>
      <p:nvGrpSpPr>
        <p:cNvPr id="1" name=""/>
        <p:cNvGrpSpPr/>
        <p:nvPr/>
      </p:nvGrpSpPr>
      <p:grpSpPr>
        <a:xfrm>
          <a:off x="0" y="0"/>
          <a:ext cx="0" cy="0"/>
          <a:chOff x="0" y="0"/>
          <a:chExt cx="0" cy="0"/>
        </a:xfrm>
      </p:grpSpPr>
      <p:sp>
        <p:nvSpPr>
          <p:cNvPr id="2" name="Rectangle 17"/>
          <p:cNvSpPr>
            <a:spLocks noChangeArrowheads="1"/>
          </p:cNvSpPr>
          <p:nvPr userDrawn="1"/>
        </p:nvSpPr>
        <p:spPr bwMode="gray">
          <a:xfrm>
            <a:off x="2" y="2216060"/>
            <a:ext cx="12190413" cy="2223023"/>
          </a:xfrm>
          <a:prstGeom prst="rect">
            <a:avLst/>
          </a:prstGeom>
          <a:solidFill>
            <a:srgbClr val="00CCFF"/>
          </a:solidFill>
          <a:ln w="9525">
            <a:noFill/>
            <a:miter lim="800000"/>
            <a:headEnd/>
            <a:tailEnd/>
          </a:ln>
        </p:spPr>
        <p:txBody>
          <a:bodyPr wrap="none" lIns="91375" tIns="45688" rIns="91375" bIns="45688" anchor="ctr"/>
          <a:lstStyle/>
          <a:p>
            <a:pPr>
              <a:defRPr/>
            </a:pPr>
            <a:endParaRPr lang="zh-CN" altLang="en-US" kern="0">
              <a:solidFill>
                <a:sysClr val="windowText" lastClr="000000"/>
              </a:solidFill>
              <a:latin typeface="Arial"/>
            </a:endParaRPr>
          </a:p>
        </p:txBody>
      </p:sp>
      <p:sp>
        <p:nvSpPr>
          <p:cNvPr id="3" name="矩形 2"/>
          <p:cNvSpPr/>
          <p:nvPr userDrawn="1"/>
        </p:nvSpPr>
        <p:spPr>
          <a:xfrm>
            <a:off x="3790218" y="2235463"/>
            <a:ext cx="5113300" cy="1553060"/>
          </a:xfrm>
          <a:prstGeom prst="rect">
            <a:avLst/>
          </a:prstGeom>
        </p:spPr>
        <p:txBody>
          <a:bodyPr wrap="square" lIns="91410" tIns="45704" rIns="91410" bIns="45704">
            <a:spAutoFit/>
          </a:bodyPr>
          <a:lstStyle/>
          <a:p>
            <a:pPr>
              <a:lnSpc>
                <a:spcPct val="130000"/>
              </a:lnSpc>
              <a:defRPr/>
            </a:pPr>
            <a:r>
              <a:rPr lang="zh-CN" altLang="en-US" sz="7300" b="1" dirty="0" smtClean="0">
                <a:solidFill>
                  <a:schemeClr val="accent6">
                    <a:lumMod val="75000"/>
                  </a:schemeClr>
                </a:solidFill>
                <a:effectLst>
                  <a:outerShdw blurRad="38100" dist="38100" dir="2700000" algn="tl">
                    <a:srgbClr val="000000">
                      <a:alpha val="43137"/>
                    </a:srgbClr>
                  </a:outerShdw>
                  <a:reflection blurRad="25400" stA="30000" endPos="30000" dist="50800" dir="5400000" sy="-100000" algn="bl" rotWithShape="0"/>
                </a:effectLst>
                <a:latin typeface="微软雅黑" pitchFamily="34" charset="-122"/>
                <a:ea typeface="微软雅黑" pitchFamily="34" charset="-122"/>
              </a:rPr>
              <a:t>本课结束</a:t>
            </a:r>
            <a:endParaRPr lang="zh-CN" altLang="en-US" sz="7300" b="1" dirty="0">
              <a:solidFill>
                <a:schemeClr val="accent6">
                  <a:lumMod val="75000"/>
                </a:schemeClr>
              </a:solidFill>
              <a:effectLst>
                <a:outerShdw blurRad="38100" dist="38100" dir="2700000" algn="tl">
                  <a:srgbClr val="000000">
                    <a:alpha val="43137"/>
                  </a:srgbClr>
                </a:outerShdw>
                <a:reflection blurRad="25400" stA="30000" endPos="30000" dist="50800" dir="5400000" sy="-100000" algn="bl" rotWithShape="0"/>
              </a:effectLst>
              <a:latin typeface="微软雅黑" pitchFamily="34" charset="-122"/>
              <a:ea typeface="微软雅黑" pitchFamily="34" charset="-122"/>
            </a:endParaRPr>
          </a:p>
        </p:txBody>
      </p:sp>
      <p:sp>
        <p:nvSpPr>
          <p:cNvPr id="4" name="标题 1"/>
          <p:cNvSpPr txBox="1">
            <a:spLocks/>
          </p:cNvSpPr>
          <p:nvPr userDrawn="1"/>
        </p:nvSpPr>
        <p:spPr>
          <a:xfrm>
            <a:off x="2793174" y="3468211"/>
            <a:ext cx="5471896" cy="1215276"/>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a:solidFill>
                  <a:schemeClr val="bg1"/>
                </a:solidFill>
                <a:latin typeface="微软雅黑" pitchFamily="34" charset="-122"/>
                <a:ea typeface="微软雅黑" pitchFamily="34" charset="-122"/>
              </a:rPr>
              <a:t>更多精彩内容请登录：</a:t>
            </a:r>
          </a:p>
        </p:txBody>
      </p:sp>
      <p:sp>
        <p:nvSpPr>
          <p:cNvPr id="5" name="标题 1">
            <a:hlinkClick r:id="rId2"/>
          </p:cNvPr>
          <p:cNvSpPr txBox="1">
            <a:spLocks/>
          </p:cNvSpPr>
          <p:nvPr userDrawn="1"/>
        </p:nvSpPr>
        <p:spPr>
          <a:xfrm>
            <a:off x="5896105" y="3429795"/>
            <a:ext cx="3968431" cy="1215276"/>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700" b="1" dirty="0">
                <a:solidFill>
                  <a:schemeClr val="bg1"/>
                </a:solidFill>
                <a:latin typeface="微软雅黑" pitchFamily="34" charset="-122"/>
                <a:ea typeface="微软雅黑" pitchFamily="34" charset="-122"/>
              </a:rPr>
              <a:t>www.91taoke.com</a:t>
            </a:r>
            <a:endParaRPr lang="zh-CN" altLang="en-US" sz="27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697319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435">
                                          <p:stCondLst>
                                            <p:cond delay="0"/>
                                          </p:stCondLst>
                                        </p:cTn>
                                        <p:tgtEl>
                                          <p:spTgt spid="4"/>
                                        </p:tgtEl>
                                      </p:cBhvr>
                                    </p:animEffect>
                                    <p:anim calcmode="lin" valueType="num">
                                      <p:cBhvr>
                                        <p:cTn id="8" dur="1367"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4"/>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4"/>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4"/>
                                        </p:tgtEl>
                                        <p:attrNameLst>
                                          <p:attrName>ppt_y</p:attrName>
                                        </p:attrNameLst>
                                      </p:cBhvr>
                                      <p:tavLst>
                                        <p:tav tm="0" fmla="#ppt_y-sin(pi*$)/81">
                                          <p:val>
                                            <p:fltVal val="0"/>
                                          </p:val>
                                        </p:tav>
                                        <p:tav tm="100000">
                                          <p:val>
                                            <p:fltVal val="1"/>
                                          </p:val>
                                        </p:tav>
                                      </p:tavLst>
                                    </p:anim>
                                    <p:animScale>
                                      <p:cBhvr>
                                        <p:cTn id="13" dur="20">
                                          <p:stCondLst>
                                            <p:cond delay="487"/>
                                          </p:stCondLst>
                                        </p:cTn>
                                        <p:tgtEl>
                                          <p:spTgt spid="4"/>
                                        </p:tgtEl>
                                      </p:cBhvr>
                                      <p:to x="100000" y="60000"/>
                                    </p:animScale>
                                    <p:animScale>
                                      <p:cBhvr>
                                        <p:cTn id="14" dur="124" decel="50000">
                                          <p:stCondLst>
                                            <p:cond delay="507"/>
                                          </p:stCondLst>
                                        </p:cTn>
                                        <p:tgtEl>
                                          <p:spTgt spid="4"/>
                                        </p:tgtEl>
                                      </p:cBhvr>
                                      <p:to x="100000" y="100000"/>
                                    </p:animScale>
                                    <p:animScale>
                                      <p:cBhvr>
                                        <p:cTn id="15" dur="20">
                                          <p:stCondLst>
                                            <p:cond delay="984"/>
                                          </p:stCondLst>
                                        </p:cTn>
                                        <p:tgtEl>
                                          <p:spTgt spid="4"/>
                                        </p:tgtEl>
                                      </p:cBhvr>
                                      <p:to x="100000" y="80000"/>
                                    </p:animScale>
                                    <p:animScale>
                                      <p:cBhvr>
                                        <p:cTn id="16" dur="124" decel="50000">
                                          <p:stCondLst>
                                            <p:cond delay="1004"/>
                                          </p:stCondLst>
                                        </p:cTn>
                                        <p:tgtEl>
                                          <p:spTgt spid="4"/>
                                        </p:tgtEl>
                                      </p:cBhvr>
                                      <p:to x="100000" y="100000"/>
                                    </p:animScale>
                                    <p:animScale>
                                      <p:cBhvr>
                                        <p:cTn id="17" dur="20">
                                          <p:stCondLst>
                                            <p:cond delay="1231"/>
                                          </p:stCondLst>
                                        </p:cTn>
                                        <p:tgtEl>
                                          <p:spTgt spid="4"/>
                                        </p:tgtEl>
                                      </p:cBhvr>
                                      <p:to x="100000" y="90000"/>
                                    </p:animScale>
                                    <p:animScale>
                                      <p:cBhvr>
                                        <p:cTn id="18" dur="124" decel="50000">
                                          <p:stCondLst>
                                            <p:cond delay="1251"/>
                                          </p:stCondLst>
                                        </p:cTn>
                                        <p:tgtEl>
                                          <p:spTgt spid="4"/>
                                        </p:tgtEl>
                                      </p:cBhvr>
                                      <p:to x="100000" y="100000"/>
                                    </p:animScale>
                                    <p:animScale>
                                      <p:cBhvr>
                                        <p:cTn id="19" dur="20">
                                          <p:stCondLst>
                                            <p:cond delay="1356"/>
                                          </p:stCondLst>
                                        </p:cTn>
                                        <p:tgtEl>
                                          <p:spTgt spid="4"/>
                                        </p:tgtEl>
                                      </p:cBhvr>
                                      <p:to x="100000" y="95000"/>
                                    </p:animScale>
                                    <p:animScale>
                                      <p:cBhvr>
                                        <p:cTn id="20" dur="124" decel="50000">
                                          <p:stCondLst>
                                            <p:cond delay="1376"/>
                                          </p:stCondLst>
                                        </p:cTn>
                                        <p:tgtEl>
                                          <p:spTgt spid="4"/>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435">
                                          <p:stCondLst>
                                            <p:cond delay="0"/>
                                          </p:stCondLst>
                                        </p:cTn>
                                        <p:tgtEl>
                                          <p:spTgt spid="5"/>
                                        </p:tgtEl>
                                      </p:cBhvr>
                                    </p:animEffect>
                                    <p:anim calcmode="lin" valueType="num">
                                      <p:cBhvr>
                                        <p:cTn id="24" dur="1367"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5" dur="498"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6" dur="498" tmFilter="0, 0; 0.125,0.2665; 0.25,0.4; 0.375,0.465; 0.5,0.5;  0.625,0.535; 0.75,0.6; 0.875,0.7335; 1,1">
                                          <p:stCondLst>
                                            <p:cond delay="498"/>
                                          </p:stCondLst>
                                        </p:cTn>
                                        <p:tgtEl>
                                          <p:spTgt spid="5"/>
                                        </p:tgtEl>
                                        <p:attrNameLst>
                                          <p:attrName>ppt_y</p:attrName>
                                        </p:attrNameLst>
                                      </p:cBhvr>
                                      <p:tavLst>
                                        <p:tav tm="0" fmla="#ppt_y-sin(pi*$)/9">
                                          <p:val>
                                            <p:fltVal val="0"/>
                                          </p:val>
                                        </p:tav>
                                        <p:tav tm="100000">
                                          <p:val>
                                            <p:fltVal val="1"/>
                                          </p:val>
                                        </p:tav>
                                      </p:tavLst>
                                    </p:anim>
                                    <p:anim calcmode="lin" valueType="num">
                                      <p:cBhvr>
                                        <p:cTn id="27" dur="249" tmFilter="0, 0; 0.125,0.2665; 0.25,0.4; 0.375,0.465; 0.5,0.5;  0.625,0.535; 0.75,0.6; 0.875,0.7335; 1,1">
                                          <p:stCondLst>
                                            <p:cond delay="993"/>
                                          </p:stCondLst>
                                        </p:cTn>
                                        <p:tgtEl>
                                          <p:spTgt spid="5"/>
                                        </p:tgtEl>
                                        <p:attrNameLst>
                                          <p:attrName>ppt_y</p:attrName>
                                        </p:attrNameLst>
                                      </p:cBhvr>
                                      <p:tavLst>
                                        <p:tav tm="0" fmla="#ppt_y-sin(pi*$)/27">
                                          <p:val>
                                            <p:fltVal val="0"/>
                                          </p:val>
                                        </p:tav>
                                        <p:tav tm="100000">
                                          <p:val>
                                            <p:fltVal val="1"/>
                                          </p:val>
                                        </p:tav>
                                      </p:tavLst>
                                    </p:anim>
                                    <p:anim calcmode="lin" valueType="num">
                                      <p:cBhvr>
                                        <p:cTn id="28" dur="123" tmFilter="0, 0; 0.125,0.2665; 0.25,0.4; 0.375,0.465; 0.5,0.5;  0.625,0.535; 0.75,0.6; 0.875,0.7335; 1,1">
                                          <p:stCondLst>
                                            <p:cond delay="1242"/>
                                          </p:stCondLst>
                                        </p:cTn>
                                        <p:tgtEl>
                                          <p:spTgt spid="5"/>
                                        </p:tgtEl>
                                        <p:attrNameLst>
                                          <p:attrName>ppt_y</p:attrName>
                                        </p:attrNameLst>
                                      </p:cBhvr>
                                      <p:tavLst>
                                        <p:tav tm="0" fmla="#ppt_y-sin(pi*$)/81">
                                          <p:val>
                                            <p:fltVal val="0"/>
                                          </p:val>
                                        </p:tav>
                                        <p:tav tm="100000">
                                          <p:val>
                                            <p:fltVal val="1"/>
                                          </p:val>
                                        </p:tav>
                                      </p:tavLst>
                                    </p:anim>
                                    <p:animScale>
                                      <p:cBhvr>
                                        <p:cTn id="29" dur="20">
                                          <p:stCondLst>
                                            <p:cond delay="487"/>
                                          </p:stCondLst>
                                        </p:cTn>
                                        <p:tgtEl>
                                          <p:spTgt spid="5"/>
                                        </p:tgtEl>
                                      </p:cBhvr>
                                      <p:to x="100000" y="60000"/>
                                    </p:animScale>
                                    <p:animScale>
                                      <p:cBhvr>
                                        <p:cTn id="30" dur="124" decel="50000">
                                          <p:stCondLst>
                                            <p:cond delay="507"/>
                                          </p:stCondLst>
                                        </p:cTn>
                                        <p:tgtEl>
                                          <p:spTgt spid="5"/>
                                        </p:tgtEl>
                                      </p:cBhvr>
                                      <p:to x="100000" y="100000"/>
                                    </p:animScale>
                                    <p:animScale>
                                      <p:cBhvr>
                                        <p:cTn id="31" dur="20">
                                          <p:stCondLst>
                                            <p:cond delay="984"/>
                                          </p:stCondLst>
                                        </p:cTn>
                                        <p:tgtEl>
                                          <p:spTgt spid="5"/>
                                        </p:tgtEl>
                                      </p:cBhvr>
                                      <p:to x="100000" y="80000"/>
                                    </p:animScale>
                                    <p:animScale>
                                      <p:cBhvr>
                                        <p:cTn id="32" dur="124" decel="50000">
                                          <p:stCondLst>
                                            <p:cond delay="1004"/>
                                          </p:stCondLst>
                                        </p:cTn>
                                        <p:tgtEl>
                                          <p:spTgt spid="5"/>
                                        </p:tgtEl>
                                      </p:cBhvr>
                                      <p:to x="100000" y="100000"/>
                                    </p:animScale>
                                    <p:animScale>
                                      <p:cBhvr>
                                        <p:cTn id="33" dur="20">
                                          <p:stCondLst>
                                            <p:cond delay="1231"/>
                                          </p:stCondLst>
                                        </p:cTn>
                                        <p:tgtEl>
                                          <p:spTgt spid="5"/>
                                        </p:tgtEl>
                                      </p:cBhvr>
                                      <p:to x="100000" y="90000"/>
                                    </p:animScale>
                                    <p:animScale>
                                      <p:cBhvr>
                                        <p:cTn id="34" dur="124" decel="50000">
                                          <p:stCondLst>
                                            <p:cond delay="1251"/>
                                          </p:stCondLst>
                                        </p:cTn>
                                        <p:tgtEl>
                                          <p:spTgt spid="5"/>
                                        </p:tgtEl>
                                      </p:cBhvr>
                                      <p:to x="100000" y="100000"/>
                                    </p:animScale>
                                    <p:animScale>
                                      <p:cBhvr>
                                        <p:cTn id="35" dur="20">
                                          <p:stCondLst>
                                            <p:cond delay="1356"/>
                                          </p:stCondLst>
                                        </p:cTn>
                                        <p:tgtEl>
                                          <p:spTgt spid="5"/>
                                        </p:tgtEl>
                                      </p:cBhvr>
                                      <p:to x="100000" y="95000"/>
                                    </p:animScale>
                                    <p:animScale>
                                      <p:cBhvr>
                                        <p:cTn id="36" dur="124" decel="50000">
                                          <p:stCondLst>
                                            <p:cond delay="1376"/>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2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342876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1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746402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8_两栏内容">
    <p:spTree>
      <p:nvGrpSpPr>
        <p:cNvPr id="1" name=""/>
        <p:cNvGrpSpPr/>
        <p:nvPr/>
      </p:nvGrpSpPr>
      <p:grpSpPr>
        <a:xfrm>
          <a:off x="0" y="0"/>
          <a:ext cx="0" cy="0"/>
          <a:chOff x="0" y="0"/>
          <a:chExt cx="0" cy="0"/>
        </a:xfrm>
      </p:grpSpPr>
      <p:sp>
        <p:nvSpPr>
          <p:cNvPr id="2" name="AutoShape 46"/>
          <p:cNvSpPr>
            <a:spLocks noChangeArrowheads="1"/>
          </p:cNvSpPr>
          <p:nvPr userDrawn="1"/>
        </p:nvSpPr>
        <p:spPr bwMode="gray">
          <a:xfrm>
            <a:off x="-370369" y="10718"/>
            <a:ext cx="12880358" cy="616092"/>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lIns="121898" tIns="60948" rIns="121898" bIns="60948" anchor="ctr"/>
          <a:lstStyle/>
          <a:p>
            <a:pPr algn="ctr">
              <a:defRPr/>
            </a:pPr>
            <a:endParaRPr lang="zh-CN" altLang="en-US" sz="2400" b="1">
              <a:solidFill>
                <a:schemeClr val="tx1"/>
              </a:solidFill>
              <a:latin typeface="Times New Roman" pitchFamily="18" charset="0"/>
              <a:cs typeface="Times New Roman" pitchFamily="18" charset="0"/>
            </a:endParaRPr>
          </a:p>
        </p:txBody>
      </p:sp>
      <p:graphicFrame>
        <p:nvGraphicFramePr>
          <p:cNvPr id="3" name="表格 2"/>
          <p:cNvGraphicFramePr>
            <a:graphicFrameLocks noGrp="1"/>
          </p:cNvGraphicFramePr>
          <p:nvPr userDrawn="1">
            <p:extLst>
              <p:ext uri="{D42A27DB-BD31-4B8C-83A1-F6EECF244321}">
                <p14:modId xmlns:p14="http://schemas.microsoft.com/office/powerpoint/2010/main" val="497922553"/>
              </p:ext>
            </p:extLst>
          </p:nvPr>
        </p:nvGraphicFramePr>
        <p:xfrm>
          <a:off x="201223" y="43238"/>
          <a:ext cx="11653880" cy="519643"/>
        </p:xfrm>
        <a:graphic>
          <a:graphicData uri="http://schemas.openxmlformats.org/drawingml/2006/table">
            <a:tbl>
              <a:tblPr firstRow="1" bandRow="1">
                <a:tableStyleId>{5C22544A-7EE6-4342-B048-85BDC9FD1C3A}</a:tableStyleId>
              </a:tblPr>
              <a:tblGrid>
                <a:gridCol w="832420"/>
                <a:gridCol w="832420"/>
                <a:gridCol w="832420"/>
                <a:gridCol w="832420"/>
                <a:gridCol w="832420"/>
                <a:gridCol w="832420"/>
                <a:gridCol w="832420"/>
                <a:gridCol w="832420"/>
                <a:gridCol w="832420"/>
                <a:gridCol w="832420"/>
                <a:gridCol w="832420"/>
                <a:gridCol w="832420"/>
                <a:gridCol w="832420"/>
                <a:gridCol w="832420"/>
              </a:tblGrid>
              <a:tr h="519643">
                <a:tc>
                  <a:txBody>
                    <a:bodyPr/>
                    <a:lstStyle/>
                    <a:p>
                      <a:pPr>
                        <a:lnSpc>
                          <a:spcPct val="50000"/>
                        </a:lnSpc>
                      </a:pPr>
                      <a:endParaRPr lang="zh-CN" altLang="en-US" sz="1900" baseline="0" dirty="0"/>
                    </a:p>
                  </a:txBody>
                  <a:tcPr marL="121904" marR="121904" marT="60974" marB="60974">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235790771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5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316142"/>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7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283331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4_两栏内容">
    <p:spTree>
      <p:nvGrpSpPr>
        <p:cNvPr id="1" name=""/>
        <p:cNvGrpSpPr/>
        <p:nvPr/>
      </p:nvGrpSpPr>
      <p:grpSpPr>
        <a:xfrm>
          <a:off x="0" y="0"/>
          <a:ext cx="0" cy="0"/>
          <a:chOff x="0" y="0"/>
          <a:chExt cx="0" cy="0"/>
        </a:xfrm>
      </p:grpSpPr>
      <p:pic>
        <p:nvPicPr>
          <p:cNvPr id="2" name="Picture 4" descr="F:\张丽\2015\一轮\化学\新建文件夹 (5)\第二章  第1讲-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73" y="13259"/>
            <a:ext cx="12190413" cy="6859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68778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3_两栏内容">
    <p:spTree>
      <p:nvGrpSpPr>
        <p:cNvPr id="1" name=""/>
        <p:cNvGrpSpPr/>
        <p:nvPr/>
      </p:nvGrpSpPr>
      <p:grpSpPr>
        <a:xfrm>
          <a:off x="0" y="0"/>
          <a:ext cx="0" cy="0"/>
          <a:chOff x="0" y="0"/>
          <a:chExt cx="0" cy="0"/>
        </a:xfrm>
      </p:grpSpPr>
      <p:pic>
        <p:nvPicPr>
          <p:cNvPr id="44034" name="Picture 2" descr="F:\张丽\2015\一轮\化学\新建文件夹 (5)\第二章  第1讲-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0413" cy="6859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766718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考试标准">
    <p:spTree>
      <p:nvGrpSpPr>
        <p:cNvPr id="1" name=""/>
        <p:cNvGrpSpPr/>
        <p:nvPr/>
      </p:nvGrpSpPr>
      <p:grpSpPr>
        <a:xfrm>
          <a:off x="0" y="0"/>
          <a:ext cx="0" cy="0"/>
          <a:chOff x="0" y="0"/>
          <a:chExt cx="0" cy="0"/>
        </a:xfrm>
      </p:grpSpPr>
      <p:pic>
        <p:nvPicPr>
          <p:cNvPr id="5"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475" y="-26590"/>
            <a:ext cx="12215887" cy="6886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descr="F:\曹瑞媛\校对\幻灯片\图片\一轮幻灯片用人教\19.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2299" b="3711"/>
          <a:stretch/>
        </p:blipFill>
        <p:spPr bwMode="auto">
          <a:xfrm>
            <a:off x="-25473" y="-26591"/>
            <a:ext cx="12215886" cy="6886179"/>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userDrawn="1"/>
        </p:nvSpPr>
        <p:spPr>
          <a:xfrm>
            <a:off x="-25474" y="4083474"/>
            <a:ext cx="8352928" cy="1507854"/>
          </a:xfrm>
          <a:prstGeom prst="rect">
            <a:avLst/>
          </a:prstGeom>
          <a:solidFill>
            <a:srgbClr val="E558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userDrawn="1"/>
        </p:nvGrpSpPr>
        <p:grpSpPr>
          <a:xfrm>
            <a:off x="-25474" y="4083474"/>
            <a:ext cx="936104" cy="1507853"/>
            <a:chOff x="1636272" y="4786031"/>
            <a:chExt cx="839787" cy="1212851"/>
          </a:xfrm>
        </p:grpSpPr>
        <p:sp>
          <p:nvSpPr>
            <p:cNvPr id="6" name="矩形 5"/>
            <p:cNvSpPr/>
            <p:nvPr/>
          </p:nvSpPr>
          <p:spPr>
            <a:xfrm>
              <a:off x="1636272" y="4786031"/>
              <a:ext cx="839787" cy="1212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 name="任意多边形 6"/>
            <p:cNvSpPr/>
            <p:nvPr/>
          </p:nvSpPr>
          <p:spPr>
            <a:xfrm>
              <a:off x="1636272" y="4786032"/>
              <a:ext cx="839787" cy="1212850"/>
            </a:xfrm>
            <a:custGeom>
              <a:avLst/>
              <a:gdLst/>
              <a:ahLst/>
              <a:cxnLst/>
              <a:rect l="l" t="t" r="r" b="b"/>
              <a:pathLst>
                <a:path w="839788" h="1212850">
                  <a:moveTo>
                    <a:pt x="491011" y="1041838"/>
                  </a:moveTo>
                  <a:lnTo>
                    <a:pt x="579890" y="1041838"/>
                  </a:lnTo>
                  <a:cubicBezTo>
                    <a:pt x="567974" y="1050563"/>
                    <a:pt x="552966" y="1058442"/>
                    <a:pt x="534864" y="1065474"/>
                  </a:cubicBezTo>
                  <a:cubicBezTo>
                    <a:pt x="517024" y="1059223"/>
                    <a:pt x="502406" y="1051345"/>
                    <a:pt x="491011" y="1041838"/>
                  </a:cubicBezTo>
                  <a:close/>
                  <a:moveTo>
                    <a:pt x="488081" y="1019960"/>
                  </a:moveTo>
                  <a:cubicBezTo>
                    <a:pt x="473496" y="1037801"/>
                    <a:pt x="454223" y="1052582"/>
                    <a:pt x="430261" y="1064302"/>
                  </a:cubicBezTo>
                  <a:cubicBezTo>
                    <a:pt x="433777" y="1067688"/>
                    <a:pt x="436968" y="1071269"/>
                    <a:pt x="439833" y="1075045"/>
                  </a:cubicBezTo>
                  <a:cubicBezTo>
                    <a:pt x="454353" y="1067623"/>
                    <a:pt x="467799" y="1058344"/>
                    <a:pt x="480170" y="1047210"/>
                  </a:cubicBezTo>
                  <a:cubicBezTo>
                    <a:pt x="490067" y="1056391"/>
                    <a:pt x="502341" y="1064497"/>
                    <a:pt x="516991" y="1071529"/>
                  </a:cubicBezTo>
                  <a:cubicBezTo>
                    <a:pt x="498890" y="1076738"/>
                    <a:pt x="473691" y="1082012"/>
                    <a:pt x="441396" y="1087352"/>
                  </a:cubicBezTo>
                  <a:cubicBezTo>
                    <a:pt x="444912" y="1091910"/>
                    <a:pt x="447907" y="1096337"/>
                    <a:pt x="450381" y="1100635"/>
                  </a:cubicBezTo>
                  <a:cubicBezTo>
                    <a:pt x="483263" y="1094188"/>
                    <a:pt x="511294" y="1086928"/>
                    <a:pt x="534474" y="1078854"/>
                  </a:cubicBezTo>
                  <a:cubicBezTo>
                    <a:pt x="557133" y="1087384"/>
                    <a:pt x="584317" y="1093863"/>
                    <a:pt x="616027" y="1098291"/>
                  </a:cubicBezTo>
                  <a:cubicBezTo>
                    <a:pt x="618631" y="1093472"/>
                    <a:pt x="621692" y="1088133"/>
                    <a:pt x="625208" y="1082273"/>
                  </a:cubicBezTo>
                  <a:cubicBezTo>
                    <a:pt x="598056" y="1080254"/>
                    <a:pt x="574290" y="1076576"/>
                    <a:pt x="553910" y="1071236"/>
                  </a:cubicBezTo>
                  <a:cubicBezTo>
                    <a:pt x="573574" y="1062381"/>
                    <a:pt x="589721" y="1052321"/>
                    <a:pt x="602353" y="1041057"/>
                  </a:cubicBezTo>
                  <a:lnTo>
                    <a:pt x="602353" y="1030509"/>
                  </a:lnTo>
                  <a:lnTo>
                    <a:pt x="496676" y="1030509"/>
                  </a:lnTo>
                  <a:cubicBezTo>
                    <a:pt x="499671" y="1027123"/>
                    <a:pt x="502601" y="1023607"/>
                    <a:pt x="505466" y="1019960"/>
                  </a:cubicBezTo>
                  <a:close/>
                  <a:moveTo>
                    <a:pt x="774250" y="1002966"/>
                  </a:moveTo>
                  <a:cubicBezTo>
                    <a:pt x="736094" y="1016770"/>
                    <a:pt x="691036" y="1031550"/>
                    <a:pt x="639077" y="1047308"/>
                  </a:cubicBezTo>
                  <a:lnTo>
                    <a:pt x="645132" y="1064107"/>
                  </a:lnTo>
                  <a:cubicBezTo>
                    <a:pt x="685892" y="1049912"/>
                    <a:pt x="728932" y="1035197"/>
                    <a:pt x="774250" y="1019960"/>
                  </a:cubicBezTo>
                  <a:cubicBezTo>
                    <a:pt x="773859" y="1017356"/>
                    <a:pt x="773859" y="1011691"/>
                    <a:pt x="774250" y="1002966"/>
                  </a:cubicBezTo>
                  <a:close/>
                  <a:moveTo>
                    <a:pt x="30797" y="988902"/>
                  </a:moveTo>
                  <a:lnTo>
                    <a:pt x="30797" y="1006091"/>
                  </a:lnTo>
                  <a:lnTo>
                    <a:pt x="224962" y="1006091"/>
                  </a:lnTo>
                  <a:lnTo>
                    <a:pt x="224962" y="988902"/>
                  </a:lnTo>
                  <a:close/>
                  <a:moveTo>
                    <a:pt x="473431" y="987534"/>
                  </a:moveTo>
                  <a:lnTo>
                    <a:pt x="588289" y="987534"/>
                  </a:lnTo>
                  <a:lnTo>
                    <a:pt x="588289" y="1003161"/>
                  </a:lnTo>
                  <a:lnTo>
                    <a:pt x="473431" y="1003161"/>
                  </a:lnTo>
                  <a:close/>
                  <a:moveTo>
                    <a:pt x="326538" y="983042"/>
                  </a:moveTo>
                  <a:lnTo>
                    <a:pt x="326538" y="1071139"/>
                  </a:lnTo>
                  <a:cubicBezTo>
                    <a:pt x="326538" y="1086245"/>
                    <a:pt x="334481" y="1093798"/>
                    <a:pt x="350369" y="1093798"/>
                  </a:cubicBezTo>
                  <a:lnTo>
                    <a:pt x="384357" y="1093798"/>
                  </a:lnTo>
                  <a:cubicBezTo>
                    <a:pt x="400245" y="1093798"/>
                    <a:pt x="409295" y="1086701"/>
                    <a:pt x="411509" y="1072506"/>
                  </a:cubicBezTo>
                  <a:cubicBezTo>
                    <a:pt x="413072" y="1063911"/>
                    <a:pt x="414244" y="1054665"/>
                    <a:pt x="415025" y="1044768"/>
                  </a:cubicBezTo>
                  <a:cubicBezTo>
                    <a:pt x="406300" y="1041382"/>
                    <a:pt x="401417" y="1039494"/>
                    <a:pt x="400375" y="1039103"/>
                  </a:cubicBezTo>
                  <a:cubicBezTo>
                    <a:pt x="399724" y="1049782"/>
                    <a:pt x="398682" y="1059353"/>
                    <a:pt x="397249" y="1067818"/>
                  </a:cubicBezTo>
                  <a:cubicBezTo>
                    <a:pt x="395947" y="1075631"/>
                    <a:pt x="390738" y="1079538"/>
                    <a:pt x="381623" y="1079538"/>
                  </a:cubicBezTo>
                  <a:lnTo>
                    <a:pt x="355057" y="1079538"/>
                  </a:lnTo>
                  <a:cubicBezTo>
                    <a:pt x="345941" y="1079538"/>
                    <a:pt x="341383" y="1075501"/>
                    <a:pt x="341383" y="1067427"/>
                  </a:cubicBezTo>
                  <a:lnTo>
                    <a:pt x="341383" y="1042229"/>
                  </a:lnTo>
                  <a:cubicBezTo>
                    <a:pt x="361177" y="1032071"/>
                    <a:pt x="381037" y="1017877"/>
                    <a:pt x="400961" y="999645"/>
                  </a:cubicBezTo>
                  <a:lnTo>
                    <a:pt x="388655" y="990465"/>
                  </a:lnTo>
                  <a:cubicBezTo>
                    <a:pt x="374200" y="1004399"/>
                    <a:pt x="358443" y="1016314"/>
                    <a:pt x="341383" y="1026211"/>
                  </a:cubicBezTo>
                  <a:lnTo>
                    <a:pt x="341383" y="983042"/>
                  </a:lnTo>
                  <a:close/>
                  <a:moveTo>
                    <a:pt x="473431" y="960578"/>
                  </a:moveTo>
                  <a:lnTo>
                    <a:pt x="588289" y="960578"/>
                  </a:lnTo>
                  <a:lnTo>
                    <a:pt x="588289" y="976010"/>
                  </a:lnTo>
                  <a:lnTo>
                    <a:pt x="473431" y="976010"/>
                  </a:lnTo>
                  <a:close/>
                  <a:moveTo>
                    <a:pt x="671503" y="955304"/>
                  </a:moveTo>
                  <a:lnTo>
                    <a:pt x="663103" y="968001"/>
                  </a:lnTo>
                  <a:cubicBezTo>
                    <a:pt x="682637" y="976856"/>
                    <a:pt x="704970" y="988120"/>
                    <a:pt x="730104" y="1001794"/>
                  </a:cubicBezTo>
                  <a:lnTo>
                    <a:pt x="739089" y="986948"/>
                  </a:lnTo>
                  <a:cubicBezTo>
                    <a:pt x="721379" y="977833"/>
                    <a:pt x="698850" y="967285"/>
                    <a:pt x="671503" y="955304"/>
                  </a:cubicBezTo>
                  <a:close/>
                  <a:moveTo>
                    <a:pt x="643374" y="923269"/>
                  </a:moveTo>
                  <a:lnTo>
                    <a:pt x="643374" y="939286"/>
                  </a:lnTo>
                  <a:lnTo>
                    <a:pt x="789291" y="939286"/>
                  </a:lnTo>
                  <a:cubicBezTo>
                    <a:pt x="788770" y="978354"/>
                    <a:pt x="787858" y="1013514"/>
                    <a:pt x="786556" y="1044768"/>
                  </a:cubicBezTo>
                  <a:cubicBezTo>
                    <a:pt x="786035" y="1055968"/>
                    <a:pt x="783626" y="1063911"/>
                    <a:pt x="779329" y="1068599"/>
                  </a:cubicBezTo>
                  <a:cubicBezTo>
                    <a:pt x="774771" y="1073287"/>
                    <a:pt x="767087" y="1075566"/>
                    <a:pt x="756279" y="1075436"/>
                  </a:cubicBezTo>
                  <a:cubicBezTo>
                    <a:pt x="747944" y="1075436"/>
                    <a:pt x="735443" y="1074850"/>
                    <a:pt x="718774" y="1073678"/>
                  </a:cubicBezTo>
                  <a:cubicBezTo>
                    <a:pt x="720337" y="1080710"/>
                    <a:pt x="721379" y="1086766"/>
                    <a:pt x="721899" y="1091844"/>
                  </a:cubicBezTo>
                  <a:cubicBezTo>
                    <a:pt x="735052" y="1092365"/>
                    <a:pt x="747228" y="1092626"/>
                    <a:pt x="758427" y="1092626"/>
                  </a:cubicBezTo>
                  <a:cubicBezTo>
                    <a:pt x="786947" y="1092626"/>
                    <a:pt x="801792" y="1078041"/>
                    <a:pt x="802964" y="1048870"/>
                  </a:cubicBezTo>
                  <a:cubicBezTo>
                    <a:pt x="804136" y="1026602"/>
                    <a:pt x="805373" y="984735"/>
                    <a:pt x="806676" y="923269"/>
                  </a:cubicBezTo>
                  <a:close/>
                  <a:moveTo>
                    <a:pt x="354080" y="909009"/>
                  </a:moveTo>
                  <a:cubicBezTo>
                    <a:pt x="340797" y="937398"/>
                    <a:pt x="322501" y="960318"/>
                    <a:pt x="299190" y="977768"/>
                  </a:cubicBezTo>
                  <a:cubicBezTo>
                    <a:pt x="303097" y="981284"/>
                    <a:pt x="306613" y="985060"/>
                    <a:pt x="309739" y="989097"/>
                  </a:cubicBezTo>
                  <a:cubicBezTo>
                    <a:pt x="328621" y="973991"/>
                    <a:pt x="345550" y="953937"/>
                    <a:pt x="360526" y="928933"/>
                  </a:cubicBezTo>
                  <a:cubicBezTo>
                    <a:pt x="375632" y="955239"/>
                    <a:pt x="393603" y="974577"/>
                    <a:pt x="414439" y="986948"/>
                  </a:cubicBezTo>
                  <a:cubicBezTo>
                    <a:pt x="417304" y="983042"/>
                    <a:pt x="420820" y="978744"/>
                    <a:pt x="424987" y="974056"/>
                  </a:cubicBezTo>
                  <a:cubicBezTo>
                    <a:pt x="402719" y="962727"/>
                    <a:pt x="384292" y="942998"/>
                    <a:pt x="369707" y="914869"/>
                  </a:cubicBezTo>
                  <a:lnTo>
                    <a:pt x="373223" y="909009"/>
                  </a:lnTo>
                  <a:close/>
                  <a:moveTo>
                    <a:pt x="265006" y="907056"/>
                  </a:moveTo>
                  <a:cubicBezTo>
                    <a:pt x="262662" y="916692"/>
                    <a:pt x="259863" y="926915"/>
                    <a:pt x="256607" y="937724"/>
                  </a:cubicBezTo>
                  <a:lnTo>
                    <a:pt x="232580" y="937724"/>
                  </a:lnTo>
                  <a:lnTo>
                    <a:pt x="232580" y="951006"/>
                  </a:lnTo>
                  <a:lnTo>
                    <a:pt x="252700" y="951006"/>
                  </a:lnTo>
                  <a:cubicBezTo>
                    <a:pt x="247491" y="967675"/>
                    <a:pt x="241501" y="985581"/>
                    <a:pt x="234729" y="1004724"/>
                  </a:cubicBezTo>
                  <a:lnTo>
                    <a:pt x="234729" y="1017030"/>
                  </a:lnTo>
                  <a:lnTo>
                    <a:pt x="272625" y="1017030"/>
                  </a:lnTo>
                  <a:lnTo>
                    <a:pt x="272625" y="1044964"/>
                  </a:lnTo>
                  <a:cubicBezTo>
                    <a:pt x="259211" y="1046526"/>
                    <a:pt x="245147" y="1047959"/>
                    <a:pt x="230432" y="1049261"/>
                  </a:cubicBezTo>
                  <a:lnTo>
                    <a:pt x="231994" y="1063911"/>
                  </a:lnTo>
                  <a:cubicBezTo>
                    <a:pt x="245408" y="1062218"/>
                    <a:pt x="258951" y="1060525"/>
                    <a:pt x="272625" y="1058832"/>
                  </a:cubicBezTo>
                  <a:lnTo>
                    <a:pt x="272625" y="1100439"/>
                  </a:lnTo>
                  <a:lnTo>
                    <a:pt x="286689" y="1100439"/>
                  </a:lnTo>
                  <a:lnTo>
                    <a:pt x="286689" y="1057270"/>
                  </a:lnTo>
                  <a:cubicBezTo>
                    <a:pt x="295544" y="1056228"/>
                    <a:pt x="304464" y="1055186"/>
                    <a:pt x="313450" y="1054144"/>
                  </a:cubicBezTo>
                  <a:cubicBezTo>
                    <a:pt x="313710" y="1047763"/>
                    <a:pt x="313906" y="1042945"/>
                    <a:pt x="314036" y="1039689"/>
                  </a:cubicBezTo>
                  <a:cubicBezTo>
                    <a:pt x="305311" y="1040992"/>
                    <a:pt x="296195" y="1042229"/>
                    <a:pt x="286689" y="1043401"/>
                  </a:cubicBezTo>
                  <a:lnTo>
                    <a:pt x="286689" y="1017030"/>
                  </a:lnTo>
                  <a:lnTo>
                    <a:pt x="311692" y="1017030"/>
                  </a:lnTo>
                  <a:lnTo>
                    <a:pt x="311692" y="1003747"/>
                  </a:lnTo>
                  <a:lnTo>
                    <a:pt x="286689" y="1003747"/>
                  </a:lnTo>
                  <a:lnTo>
                    <a:pt x="286689" y="960969"/>
                  </a:lnTo>
                  <a:lnTo>
                    <a:pt x="272625" y="960969"/>
                  </a:lnTo>
                  <a:lnTo>
                    <a:pt x="272625" y="1003747"/>
                  </a:lnTo>
                  <a:lnTo>
                    <a:pt x="249184" y="1003747"/>
                  </a:lnTo>
                  <a:cubicBezTo>
                    <a:pt x="255174" y="987079"/>
                    <a:pt x="261165" y="969498"/>
                    <a:pt x="267155" y="951006"/>
                  </a:cubicBezTo>
                  <a:lnTo>
                    <a:pt x="314622" y="951006"/>
                  </a:lnTo>
                  <a:lnTo>
                    <a:pt x="314622" y="937724"/>
                  </a:lnTo>
                  <a:lnTo>
                    <a:pt x="271453" y="937724"/>
                  </a:lnTo>
                  <a:cubicBezTo>
                    <a:pt x="274317" y="928868"/>
                    <a:pt x="277182" y="919753"/>
                    <a:pt x="280047" y="910376"/>
                  </a:cubicBezTo>
                  <a:close/>
                  <a:moveTo>
                    <a:pt x="476556" y="906274"/>
                  </a:moveTo>
                  <a:cubicBezTo>
                    <a:pt x="464315" y="928933"/>
                    <a:pt x="448884" y="947556"/>
                    <a:pt x="430261" y="962141"/>
                  </a:cubicBezTo>
                  <a:cubicBezTo>
                    <a:pt x="434038" y="966568"/>
                    <a:pt x="437033" y="970670"/>
                    <a:pt x="439247" y="974447"/>
                  </a:cubicBezTo>
                  <a:cubicBezTo>
                    <a:pt x="446474" y="968001"/>
                    <a:pt x="453376" y="961099"/>
                    <a:pt x="459953" y="953741"/>
                  </a:cubicBezTo>
                  <a:lnTo>
                    <a:pt x="459953" y="1022304"/>
                  </a:lnTo>
                  <a:lnTo>
                    <a:pt x="473431" y="1022304"/>
                  </a:lnTo>
                  <a:lnTo>
                    <a:pt x="473431" y="1015272"/>
                  </a:lnTo>
                  <a:lnTo>
                    <a:pt x="588289" y="1015272"/>
                  </a:lnTo>
                  <a:lnTo>
                    <a:pt x="588289" y="1020351"/>
                  </a:lnTo>
                  <a:lnTo>
                    <a:pt x="601963" y="1020351"/>
                  </a:lnTo>
                  <a:lnTo>
                    <a:pt x="601963" y="948467"/>
                  </a:lnTo>
                  <a:lnTo>
                    <a:pt x="464445" y="948467"/>
                  </a:lnTo>
                  <a:cubicBezTo>
                    <a:pt x="468222" y="944039"/>
                    <a:pt x="471868" y="939416"/>
                    <a:pt x="475384" y="934598"/>
                  </a:cubicBezTo>
                  <a:lnTo>
                    <a:pt x="621496" y="934598"/>
                  </a:lnTo>
                  <a:lnTo>
                    <a:pt x="621496" y="922097"/>
                  </a:lnTo>
                  <a:lnTo>
                    <a:pt x="484077" y="922097"/>
                  </a:lnTo>
                  <a:cubicBezTo>
                    <a:pt x="487397" y="917018"/>
                    <a:pt x="490621" y="911744"/>
                    <a:pt x="493746" y="906274"/>
                  </a:cubicBezTo>
                  <a:close/>
                  <a:moveTo>
                    <a:pt x="377695" y="562609"/>
                  </a:moveTo>
                  <a:cubicBezTo>
                    <a:pt x="380219" y="562535"/>
                    <a:pt x="381927" y="564167"/>
                    <a:pt x="383486" y="565281"/>
                  </a:cubicBezTo>
                  <a:cubicBezTo>
                    <a:pt x="385045" y="566395"/>
                    <a:pt x="386456" y="567286"/>
                    <a:pt x="387050" y="569290"/>
                  </a:cubicBezTo>
                  <a:cubicBezTo>
                    <a:pt x="387644" y="571295"/>
                    <a:pt x="388980" y="572705"/>
                    <a:pt x="387050" y="577308"/>
                  </a:cubicBezTo>
                  <a:cubicBezTo>
                    <a:pt x="385120" y="581911"/>
                    <a:pt x="378660" y="590745"/>
                    <a:pt x="375468" y="596907"/>
                  </a:cubicBezTo>
                  <a:lnTo>
                    <a:pt x="373531" y="601176"/>
                  </a:lnTo>
                  <a:lnTo>
                    <a:pt x="373362" y="600651"/>
                  </a:lnTo>
                  <a:cubicBezTo>
                    <a:pt x="371375" y="596879"/>
                    <a:pt x="368730" y="596572"/>
                    <a:pt x="368340" y="593343"/>
                  </a:cubicBezTo>
                  <a:cubicBezTo>
                    <a:pt x="367820" y="589037"/>
                    <a:pt x="371236" y="583395"/>
                    <a:pt x="371904" y="579980"/>
                  </a:cubicBezTo>
                  <a:cubicBezTo>
                    <a:pt x="372572" y="576565"/>
                    <a:pt x="372498" y="575229"/>
                    <a:pt x="372349" y="572854"/>
                  </a:cubicBezTo>
                  <a:cubicBezTo>
                    <a:pt x="372201" y="570478"/>
                    <a:pt x="370567" y="569736"/>
                    <a:pt x="371013" y="565726"/>
                  </a:cubicBezTo>
                  <a:lnTo>
                    <a:pt x="371200" y="564810"/>
                  </a:lnTo>
                  <a:lnTo>
                    <a:pt x="372172" y="564498"/>
                  </a:lnTo>
                  <a:cubicBezTo>
                    <a:pt x="375120" y="563389"/>
                    <a:pt x="375802" y="562665"/>
                    <a:pt x="377695" y="562609"/>
                  </a:cubicBezTo>
                  <a:close/>
                  <a:moveTo>
                    <a:pt x="597223" y="524280"/>
                  </a:moveTo>
                  <a:cubicBezTo>
                    <a:pt x="594806" y="524399"/>
                    <a:pt x="592524" y="524819"/>
                    <a:pt x="590899" y="525351"/>
                  </a:cubicBezTo>
                  <a:cubicBezTo>
                    <a:pt x="587650" y="526415"/>
                    <a:pt x="587034" y="530000"/>
                    <a:pt x="584849" y="531400"/>
                  </a:cubicBezTo>
                  <a:cubicBezTo>
                    <a:pt x="582664" y="532801"/>
                    <a:pt x="579695" y="532577"/>
                    <a:pt x="577790" y="533753"/>
                  </a:cubicBezTo>
                  <a:cubicBezTo>
                    <a:pt x="575885" y="534930"/>
                    <a:pt x="573700" y="536217"/>
                    <a:pt x="573420" y="538458"/>
                  </a:cubicBezTo>
                  <a:cubicBezTo>
                    <a:pt x="573140" y="540699"/>
                    <a:pt x="575661" y="543892"/>
                    <a:pt x="576109" y="547197"/>
                  </a:cubicBezTo>
                  <a:cubicBezTo>
                    <a:pt x="576557" y="550502"/>
                    <a:pt x="575941" y="554479"/>
                    <a:pt x="576109" y="558288"/>
                  </a:cubicBezTo>
                  <a:cubicBezTo>
                    <a:pt x="576277" y="562097"/>
                    <a:pt x="576950" y="567474"/>
                    <a:pt x="577118" y="570051"/>
                  </a:cubicBezTo>
                  <a:cubicBezTo>
                    <a:pt x="577286" y="572628"/>
                    <a:pt x="577006" y="571060"/>
                    <a:pt x="577118" y="573748"/>
                  </a:cubicBezTo>
                  <a:cubicBezTo>
                    <a:pt x="577230" y="576437"/>
                    <a:pt x="577902" y="582151"/>
                    <a:pt x="577790" y="586184"/>
                  </a:cubicBezTo>
                  <a:cubicBezTo>
                    <a:pt x="577678" y="590217"/>
                    <a:pt x="577342" y="596659"/>
                    <a:pt x="576445" y="597947"/>
                  </a:cubicBezTo>
                  <a:cubicBezTo>
                    <a:pt x="575549" y="599236"/>
                    <a:pt x="573980" y="595202"/>
                    <a:pt x="572412" y="593914"/>
                  </a:cubicBezTo>
                  <a:cubicBezTo>
                    <a:pt x="570843" y="592625"/>
                    <a:pt x="569218" y="591898"/>
                    <a:pt x="567033" y="590217"/>
                  </a:cubicBezTo>
                  <a:cubicBezTo>
                    <a:pt x="564848" y="588537"/>
                    <a:pt x="562103" y="585623"/>
                    <a:pt x="559302" y="583831"/>
                  </a:cubicBezTo>
                  <a:cubicBezTo>
                    <a:pt x="556501" y="582039"/>
                    <a:pt x="552691" y="580078"/>
                    <a:pt x="550226" y="579462"/>
                  </a:cubicBezTo>
                  <a:cubicBezTo>
                    <a:pt x="547761" y="578846"/>
                    <a:pt x="546025" y="579294"/>
                    <a:pt x="544511" y="580134"/>
                  </a:cubicBezTo>
                  <a:cubicBezTo>
                    <a:pt x="542998" y="580975"/>
                    <a:pt x="542886" y="583719"/>
                    <a:pt x="541150" y="584503"/>
                  </a:cubicBezTo>
                  <a:cubicBezTo>
                    <a:pt x="539413" y="585287"/>
                    <a:pt x="535716" y="584559"/>
                    <a:pt x="534091" y="584839"/>
                  </a:cubicBezTo>
                  <a:cubicBezTo>
                    <a:pt x="532466" y="585119"/>
                    <a:pt x="531290" y="584727"/>
                    <a:pt x="531402" y="586184"/>
                  </a:cubicBezTo>
                  <a:cubicBezTo>
                    <a:pt x="531514" y="587640"/>
                    <a:pt x="533755" y="591730"/>
                    <a:pt x="534763" y="593577"/>
                  </a:cubicBezTo>
                  <a:cubicBezTo>
                    <a:pt x="535772" y="595426"/>
                    <a:pt x="536892" y="595594"/>
                    <a:pt x="537452" y="597275"/>
                  </a:cubicBezTo>
                  <a:cubicBezTo>
                    <a:pt x="538012" y="598956"/>
                    <a:pt x="538124" y="600412"/>
                    <a:pt x="538124" y="603660"/>
                  </a:cubicBezTo>
                  <a:cubicBezTo>
                    <a:pt x="538124" y="606910"/>
                    <a:pt x="537060" y="613351"/>
                    <a:pt x="537452" y="616769"/>
                  </a:cubicBezTo>
                  <a:cubicBezTo>
                    <a:pt x="537844" y="620185"/>
                    <a:pt x="540365" y="621978"/>
                    <a:pt x="540477" y="624162"/>
                  </a:cubicBezTo>
                  <a:cubicBezTo>
                    <a:pt x="540589" y="626347"/>
                    <a:pt x="539245" y="628140"/>
                    <a:pt x="538124" y="629876"/>
                  </a:cubicBezTo>
                  <a:cubicBezTo>
                    <a:pt x="537004" y="631612"/>
                    <a:pt x="535323" y="632901"/>
                    <a:pt x="533755" y="634581"/>
                  </a:cubicBezTo>
                  <a:cubicBezTo>
                    <a:pt x="533755" y="634581"/>
                    <a:pt x="530786" y="638838"/>
                    <a:pt x="528713" y="639959"/>
                  </a:cubicBezTo>
                  <a:cubicBezTo>
                    <a:pt x="526640" y="641079"/>
                    <a:pt x="523447" y="640407"/>
                    <a:pt x="521318" y="641303"/>
                  </a:cubicBezTo>
                  <a:cubicBezTo>
                    <a:pt x="519188" y="642199"/>
                    <a:pt x="517564" y="644608"/>
                    <a:pt x="515939" y="645337"/>
                  </a:cubicBezTo>
                  <a:cubicBezTo>
                    <a:pt x="514314" y="646065"/>
                    <a:pt x="513698" y="645505"/>
                    <a:pt x="511569" y="645673"/>
                  </a:cubicBezTo>
                  <a:cubicBezTo>
                    <a:pt x="511569" y="645673"/>
                    <a:pt x="505127" y="645673"/>
                    <a:pt x="503166" y="646345"/>
                  </a:cubicBezTo>
                  <a:cubicBezTo>
                    <a:pt x="501205" y="647017"/>
                    <a:pt x="500757" y="647970"/>
                    <a:pt x="499805" y="649705"/>
                  </a:cubicBezTo>
                  <a:cubicBezTo>
                    <a:pt x="498852" y="651442"/>
                    <a:pt x="497844" y="655139"/>
                    <a:pt x="497452" y="656764"/>
                  </a:cubicBezTo>
                  <a:cubicBezTo>
                    <a:pt x="497059" y="658388"/>
                    <a:pt x="498908" y="658612"/>
                    <a:pt x="497452" y="659452"/>
                  </a:cubicBezTo>
                  <a:cubicBezTo>
                    <a:pt x="495995" y="660292"/>
                    <a:pt x="490784" y="661021"/>
                    <a:pt x="488711" y="661805"/>
                  </a:cubicBezTo>
                  <a:cubicBezTo>
                    <a:pt x="486638" y="662589"/>
                    <a:pt x="486582" y="663766"/>
                    <a:pt x="485014" y="664158"/>
                  </a:cubicBezTo>
                  <a:cubicBezTo>
                    <a:pt x="483445" y="664550"/>
                    <a:pt x="483389" y="663934"/>
                    <a:pt x="479300" y="664158"/>
                  </a:cubicBezTo>
                  <a:cubicBezTo>
                    <a:pt x="475210" y="664382"/>
                    <a:pt x="464565" y="664494"/>
                    <a:pt x="460475" y="665502"/>
                  </a:cubicBezTo>
                  <a:cubicBezTo>
                    <a:pt x="456386" y="666511"/>
                    <a:pt x="455881" y="667910"/>
                    <a:pt x="454761" y="670207"/>
                  </a:cubicBezTo>
                  <a:cubicBezTo>
                    <a:pt x="453640" y="672504"/>
                    <a:pt x="452408" y="676425"/>
                    <a:pt x="453753" y="679282"/>
                  </a:cubicBezTo>
                  <a:cubicBezTo>
                    <a:pt x="455097" y="682139"/>
                    <a:pt x="460363" y="685220"/>
                    <a:pt x="462828" y="687348"/>
                  </a:cubicBezTo>
                  <a:cubicBezTo>
                    <a:pt x="465293" y="689477"/>
                    <a:pt x="466133" y="690877"/>
                    <a:pt x="468542" y="692054"/>
                  </a:cubicBezTo>
                  <a:cubicBezTo>
                    <a:pt x="470952" y="693230"/>
                    <a:pt x="475826" y="695134"/>
                    <a:pt x="477283" y="694407"/>
                  </a:cubicBezTo>
                  <a:cubicBezTo>
                    <a:pt x="478739" y="693678"/>
                    <a:pt x="478907" y="690765"/>
                    <a:pt x="479972" y="689701"/>
                  </a:cubicBezTo>
                  <a:cubicBezTo>
                    <a:pt x="481036" y="688636"/>
                    <a:pt x="481540" y="688917"/>
                    <a:pt x="483669" y="688020"/>
                  </a:cubicBezTo>
                  <a:cubicBezTo>
                    <a:pt x="485798" y="687124"/>
                    <a:pt x="489271" y="686003"/>
                    <a:pt x="492745" y="684324"/>
                  </a:cubicBezTo>
                  <a:cubicBezTo>
                    <a:pt x="496219" y="682643"/>
                    <a:pt x="500197" y="680234"/>
                    <a:pt x="504510" y="677937"/>
                  </a:cubicBezTo>
                  <a:cubicBezTo>
                    <a:pt x="508824" y="675642"/>
                    <a:pt x="514258" y="672616"/>
                    <a:pt x="518628" y="670543"/>
                  </a:cubicBezTo>
                  <a:cubicBezTo>
                    <a:pt x="522999" y="668471"/>
                    <a:pt x="526136" y="667686"/>
                    <a:pt x="530730" y="665502"/>
                  </a:cubicBezTo>
                  <a:cubicBezTo>
                    <a:pt x="535323" y="663318"/>
                    <a:pt x="540533" y="658892"/>
                    <a:pt x="546193" y="657436"/>
                  </a:cubicBezTo>
                  <a:cubicBezTo>
                    <a:pt x="551851" y="655980"/>
                    <a:pt x="560198" y="657044"/>
                    <a:pt x="564680" y="656764"/>
                  </a:cubicBezTo>
                  <a:cubicBezTo>
                    <a:pt x="569161" y="656484"/>
                    <a:pt x="570507" y="655588"/>
                    <a:pt x="573084" y="655756"/>
                  </a:cubicBezTo>
                  <a:cubicBezTo>
                    <a:pt x="575661" y="655924"/>
                    <a:pt x="578798" y="656260"/>
                    <a:pt x="580143" y="657771"/>
                  </a:cubicBezTo>
                  <a:cubicBezTo>
                    <a:pt x="581487" y="659284"/>
                    <a:pt x="581263" y="662421"/>
                    <a:pt x="581151" y="664830"/>
                  </a:cubicBezTo>
                  <a:cubicBezTo>
                    <a:pt x="581039" y="667238"/>
                    <a:pt x="579415" y="669871"/>
                    <a:pt x="579471" y="672224"/>
                  </a:cubicBezTo>
                  <a:cubicBezTo>
                    <a:pt x="579527" y="674577"/>
                    <a:pt x="581095" y="676761"/>
                    <a:pt x="581487" y="678946"/>
                  </a:cubicBezTo>
                  <a:cubicBezTo>
                    <a:pt x="581880" y="681131"/>
                    <a:pt x="581375" y="683091"/>
                    <a:pt x="581824" y="685332"/>
                  </a:cubicBezTo>
                  <a:cubicBezTo>
                    <a:pt x="582272" y="687572"/>
                    <a:pt x="584737" y="691270"/>
                    <a:pt x="584176" y="692390"/>
                  </a:cubicBezTo>
                  <a:cubicBezTo>
                    <a:pt x="583616" y="693510"/>
                    <a:pt x="580031" y="692782"/>
                    <a:pt x="578462" y="692054"/>
                  </a:cubicBezTo>
                  <a:cubicBezTo>
                    <a:pt x="576894" y="691325"/>
                    <a:pt x="576726" y="689757"/>
                    <a:pt x="574765" y="688020"/>
                  </a:cubicBezTo>
                  <a:cubicBezTo>
                    <a:pt x="572804" y="686284"/>
                    <a:pt x="569330" y="682867"/>
                    <a:pt x="566697" y="681635"/>
                  </a:cubicBezTo>
                  <a:cubicBezTo>
                    <a:pt x="564064" y="680402"/>
                    <a:pt x="561599" y="679842"/>
                    <a:pt x="558966" y="680626"/>
                  </a:cubicBezTo>
                  <a:cubicBezTo>
                    <a:pt x="556333" y="681411"/>
                    <a:pt x="553531" y="684884"/>
                    <a:pt x="550898" y="686340"/>
                  </a:cubicBezTo>
                  <a:cubicBezTo>
                    <a:pt x="548265" y="687796"/>
                    <a:pt x="545856" y="687908"/>
                    <a:pt x="543166" y="689365"/>
                  </a:cubicBezTo>
                  <a:cubicBezTo>
                    <a:pt x="540477" y="690821"/>
                    <a:pt x="538012" y="693510"/>
                    <a:pt x="534763" y="695078"/>
                  </a:cubicBezTo>
                  <a:cubicBezTo>
                    <a:pt x="531514" y="696647"/>
                    <a:pt x="527480" y="696983"/>
                    <a:pt x="523671" y="698775"/>
                  </a:cubicBezTo>
                  <a:cubicBezTo>
                    <a:pt x="519861" y="700568"/>
                    <a:pt x="514594" y="703929"/>
                    <a:pt x="511905" y="705833"/>
                  </a:cubicBezTo>
                  <a:cubicBezTo>
                    <a:pt x="509216" y="707738"/>
                    <a:pt x="506695" y="708242"/>
                    <a:pt x="507536" y="710203"/>
                  </a:cubicBezTo>
                  <a:cubicBezTo>
                    <a:pt x="508376" y="712164"/>
                    <a:pt x="513642" y="717261"/>
                    <a:pt x="516947" y="717597"/>
                  </a:cubicBezTo>
                  <a:cubicBezTo>
                    <a:pt x="520253" y="717933"/>
                    <a:pt x="524343" y="713787"/>
                    <a:pt x="527368" y="712220"/>
                  </a:cubicBezTo>
                  <a:cubicBezTo>
                    <a:pt x="527368" y="712220"/>
                    <a:pt x="531738" y="709026"/>
                    <a:pt x="535099" y="708186"/>
                  </a:cubicBezTo>
                  <a:cubicBezTo>
                    <a:pt x="538460" y="707346"/>
                    <a:pt x="542886" y="708466"/>
                    <a:pt x="547537" y="707178"/>
                  </a:cubicBezTo>
                  <a:cubicBezTo>
                    <a:pt x="552187" y="705889"/>
                    <a:pt x="558517" y="701521"/>
                    <a:pt x="562999" y="700456"/>
                  </a:cubicBezTo>
                  <a:cubicBezTo>
                    <a:pt x="567481" y="699392"/>
                    <a:pt x="571852" y="699112"/>
                    <a:pt x="574429" y="700792"/>
                  </a:cubicBezTo>
                  <a:cubicBezTo>
                    <a:pt x="577006" y="702473"/>
                    <a:pt x="577958" y="705497"/>
                    <a:pt x="578462" y="710539"/>
                  </a:cubicBezTo>
                  <a:cubicBezTo>
                    <a:pt x="578840" y="714319"/>
                    <a:pt x="577769" y="720653"/>
                    <a:pt x="577446" y="726065"/>
                  </a:cubicBezTo>
                  <a:cubicBezTo>
                    <a:pt x="577447" y="726759"/>
                    <a:pt x="577448" y="727453"/>
                    <a:pt x="577449" y="728148"/>
                  </a:cubicBezTo>
                  <a:lnTo>
                    <a:pt x="576781" y="730369"/>
                  </a:lnTo>
                  <a:cubicBezTo>
                    <a:pt x="574709" y="734065"/>
                    <a:pt x="571628" y="737875"/>
                    <a:pt x="569386" y="740788"/>
                  </a:cubicBezTo>
                  <a:cubicBezTo>
                    <a:pt x="567145" y="743700"/>
                    <a:pt x="564848" y="745437"/>
                    <a:pt x="563335" y="747845"/>
                  </a:cubicBezTo>
                  <a:cubicBezTo>
                    <a:pt x="561823" y="750254"/>
                    <a:pt x="562887" y="752886"/>
                    <a:pt x="560310" y="755239"/>
                  </a:cubicBezTo>
                  <a:cubicBezTo>
                    <a:pt x="557733" y="757592"/>
                    <a:pt x="551739" y="758657"/>
                    <a:pt x="547873" y="761961"/>
                  </a:cubicBezTo>
                  <a:cubicBezTo>
                    <a:pt x="544007" y="765266"/>
                    <a:pt x="540701" y="771876"/>
                    <a:pt x="537116" y="775069"/>
                  </a:cubicBezTo>
                  <a:cubicBezTo>
                    <a:pt x="533531" y="778262"/>
                    <a:pt x="530450" y="778598"/>
                    <a:pt x="526360" y="781118"/>
                  </a:cubicBezTo>
                  <a:cubicBezTo>
                    <a:pt x="522270" y="783639"/>
                    <a:pt x="516723" y="787505"/>
                    <a:pt x="512578" y="790193"/>
                  </a:cubicBezTo>
                  <a:cubicBezTo>
                    <a:pt x="512578" y="790193"/>
                    <a:pt x="505407" y="793946"/>
                    <a:pt x="501485" y="797252"/>
                  </a:cubicBezTo>
                  <a:cubicBezTo>
                    <a:pt x="497564" y="800556"/>
                    <a:pt x="493081" y="806885"/>
                    <a:pt x="489047" y="810023"/>
                  </a:cubicBezTo>
                  <a:cubicBezTo>
                    <a:pt x="485014" y="813160"/>
                    <a:pt x="479860" y="813832"/>
                    <a:pt x="477283" y="816072"/>
                  </a:cubicBezTo>
                  <a:cubicBezTo>
                    <a:pt x="474706" y="818313"/>
                    <a:pt x="472297" y="821954"/>
                    <a:pt x="473585" y="823467"/>
                  </a:cubicBezTo>
                  <a:cubicBezTo>
                    <a:pt x="474874" y="824979"/>
                    <a:pt x="481148" y="825875"/>
                    <a:pt x="485014" y="825148"/>
                  </a:cubicBezTo>
                  <a:cubicBezTo>
                    <a:pt x="488879" y="824419"/>
                    <a:pt x="492072" y="821058"/>
                    <a:pt x="496779" y="819097"/>
                  </a:cubicBezTo>
                  <a:cubicBezTo>
                    <a:pt x="501485" y="817136"/>
                    <a:pt x="508432" y="815569"/>
                    <a:pt x="513250" y="813384"/>
                  </a:cubicBezTo>
                  <a:cubicBezTo>
                    <a:pt x="518068" y="811199"/>
                    <a:pt x="520590" y="809182"/>
                    <a:pt x="525688" y="805990"/>
                  </a:cubicBezTo>
                  <a:cubicBezTo>
                    <a:pt x="530786" y="802797"/>
                    <a:pt x="538405" y="797587"/>
                    <a:pt x="543839" y="794226"/>
                  </a:cubicBezTo>
                  <a:cubicBezTo>
                    <a:pt x="549274" y="790865"/>
                    <a:pt x="553083" y="790249"/>
                    <a:pt x="558293" y="785824"/>
                  </a:cubicBezTo>
                  <a:cubicBezTo>
                    <a:pt x="563503" y="781398"/>
                    <a:pt x="570563" y="772436"/>
                    <a:pt x="575101" y="767675"/>
                  </a:cubicBezTo>
                  <a:cubicBezTo>
                    <a:pt x="579639" y="762913"/>
                    <a:pt x="581375" y="762129"/>
                    <a:pt x="585521" y="757256"/>
                  </a:cubicBezTo>
                  <a:cubicBezTo>
                    <a:pt x="588630" y="753601"/>
                    <a:pt x="593378" y="747646"/>
                    <a:pt x="596929" y="742793"/>
                  </a:cubicBezTo>
                  <a:lnTo>
                    <a:pt x="599633" y="738925"/>
                  </a:lnTo>
                  <a:lnTo>
                    <a:pt x="600312" y="738435"/>
                  </a:lnTo>
                  <a:cubicBezTo>
                    <a:pt x="605690" y="733673"/>
                    <a:pt x="610228" y="725943"/>
                    <a:pt x="615438" y="718941"/>
                  </a:cubicBezTo>
                  <a:cubicBezTo>
                    <a:pt x="620648" y="711939"/>
                    <a:pt x="626475" y="702641"/>
                    <a:pt x="631573" y="696423"/>
                  </a:cubicBezTo>
                  <a:cubicBezTo>
                    <a:pt x="636671" y="690205"/>
                    <a:pt x="641377" y="685611"/>
                    <a:pt x="646026" y="681635"/>
                  </a:cubicBezTo>
                  <a:cubicBezTo>
                    <a:pt x="650677" y="677657"/>
                    <a:pt x="657064" y="675809"/>
                    <a:pt x="659473" y="672560"/>
                  </a:cubicBezTo>
                  <a:cubicBezTo>
                    <a:pt x="661882" y="669311"/>
                    <a:pt x="661041" y="664942"/>
                    <a:pt x="660481" y="662141"/>
                  </a:cubicBezTo>
                  <a:cubicBezTo>
                    <a:pt x="659921" y="659340"/>
                    <a:pt x="656952" y="657828"/>
                    <a:pt x="656111" y="655756"/>
                  </a:cubicBezTo>
                  <a:cubicBezTo>
                    <a:pt x="655271" y="653683"/>
                    <a:pt x="656223" y="651890"/>
                    <a:pt x="655439" y="649705"/>
                  </a:cubicBezTo>
                  <a:cubicBezTo>
                    <a:pt x="654655" y="647521"/>
                    <a:pt x="653983" y="643544"/>
                    <a:pt x="651406" y="642648"/>
                  </a:cubicBezTo>
                  <a:cubicBezTo>
                    <a:pt x="648829" y="641751"/>
                    <a:pt x="643618" y="643880"/>
                    <a:pt x="639976" y="644328"/>
                  </a:cubicBezTo>
                  <a:cubicBezTo>
                    <a:pt x="636335" y="644777"/>
                    <a:pt x="631461" y="644328"/>
                    <a:pt x="629556" y="645337"/>
                  </a:cubicBezTo>
                  <a:cubicBezTo>
                    <a:pt x="627651" y="646345"/>
                    <a:pt x="629388" y="649201"/>
                    <a:pt x="628548" y="650378"/>
                  </a:cubicBezTo>
                  <a:cubicBezTo>
                    <a:pt x="627707" y="651554"/>
                    <a:pt x="625466" y="650658"/>
                    <a:pt x="624514" y="652394"/>
                  </a:cubicBezTo>
                  <a:cubicBezTo>
                    <a:pt x="623562" y="654131"/>
                    <a:pt x="622890" y="657884"/>
                    <a:pt x="622833" y="660797"/>
                  </a:cubicBezTo>
                  <a:cubicBezTo>
                    <a:pt x="622777" y="663710"/>
                    <a:pt x="624850" y="668022"/>
                    <a:pt x="624178" y="669871"/>
                  </a:cubicBezTo>
                  <a:cubicBezTo>
                    <a:pt x="623506" y="671720"/>
                    <a:pt x="620536" y="672280"/>
                    <a:pt x="618799" y="671888"/>
                  </a:cubicBezTo>
                  <a:cubicBezTo>
                    <a:pt x="617062" y="671496"/>
                    <a:pt x="613981" y="671272"/>
                    <a:pt x="613757" y="667518"/>
                  </a:cubicBezTo>
                  <a:cubicBezTo>
                    <a:pt x="613533" y="663766"/>
                    <a:pt x="616278" y="653739"/>
                    <a:pt x="617454" y="649369"/>
                  </a:cubicBezTo>
                  <a:cubicBezTo>
                    <a:pt x="618631" y="645000"/>
                    <a:pt x="618295" y="643600"/>
                    <a:pt x="620816" y="641303"/>
                  </a:cubicBezTo>
                  <a:cubicBezTo>
                    <a:pt x="623338" y="639006"/>
                    <a:pt x="628772" y="636878"/>
                    <a:pt x="632581" y="635590"/>
                  </a:cubicBezTo>
                  <a:cubicBezTo>
                    <a:pt x="636391" y="634301"/>
                    <a:pt x="640200" y="634189"/>
                    <a:pt x="643674" y="633573"/>
                  </a:cubicBezTo>
                  <a:cubicBezTo>
                    <a:pt x="643674" y="633573"/>
                    <a:pt x="647484" y="631948"/>
                    <a:pt x="653422" y="631892"/>
                  </a:cubicBezTo>
                  <a:cubicBezTo>
                    <a:pt x="659361" y="631836"/>
                    <a:pt x="672023" y="633237"/>
                    <a:pt x="679305" y="633237"/>
                  </a:cubicBezTo>
                  <a:cubicBezTo>
                    <a:pt x="686588" y="633237"/>
                    <a:pt x="692527" y="633125"/>
                    <a:pt x="697120" y="631892"/>
                  </a:cubicBezTo>
                  <a:cubicBezTo>
                    <a:pt x="701715" y="630660"/>
                    <a:pt x="706869" y="629036"/>
                    <a:pt x="706869" y="625843"/>
                  </a:cubicBezTo>
                  <a:cubicBezTo>
                    <a:pt x="706869" y="622650"/>
                    <a:pt x="700315" y="615928"/>
                    <a:pt x="697120" y="612735"/>
                  </a:cubicBezTo>
                  <a:cubicBezTo>
                    <a:pt x="693927" y="609543"/>
                    <a:pt x="691238" y="606910"/>
                    <a:pt x="687709" y="606686"/>
                  </a:cubicBezTo>
                  <a:cubicBezTo>
                    <a:pt x="684179" y="606462"/>
                    <a:pt x="679586" y="610775"/>
                    <a:pt x="675944" y="611391"/>
                  </a:cubicBezTo>
                  <a:cubicBezTo>
                    <a:pt x="672303" y="612007"/>
                    <a:pt x="668436" y="610047"/>
                    <a:pt x="665859" y="610383"/>
                  </a:cubicBezTo>
                  <a:cubicBezTo>
                    <a:pt x="663282" y="610719"/>
                    <a:pt x="663394" y="612679"/>
                    <a:pt x="660481" y="613407"/>
                  </a:cubicBezTo>
                  <a:cubicBezTo>
                    <a:pt x="657568" y="614136"/>
                    <a:pt x="653086" y="613855"/>
                    <a:pt x="648380" y="614752"/>
                  </a:cubicBezTo>
                  <a:cubicBezTo>
                    <a:pt x="643674" y="615648"/>
                    <a:pt x="636671" y="618225"/>
                    <a:pt x="632245" y="618785"/>
                  </a:cubicBezTo>
                  <a:cubicBezTo>
                    <a:pt x="627819" y="619346"/>
                    <a:pt x="624570" y="619009"/>
                    <a:pt x="621825" y="618113"/>
                  </a:cubicBezTo>
                  <a:cubicBezTo>
                    <a:pt x="619079" y="617217"/>
                    <a:pt x="616726" y="615424"/>
                    <a:pt x="615774" y="613407"/>
                  </a:cubicBezTo>
                  <a:cubicBezTo>
                    <a:pt x="614821" y="611391"/>
                    <a:pt x="614485" y="608758"/>
                    <a:pt x="616110" y="606013"/>
                  </a:cubicBezTo>
                  <a:cubicBezTo>
                    <a:pt x="617735" y="603268"/>
                    <a:pt x="621601" y="599852"/>
                    <a:pt x="625522" y="596939"/>
                  </a:cubicBezTo>
                  <a:cubicBezTo>
                    <a:pt x="629444" y="594026"/>
                    <a:pt x="634878" y="591170"/>
                    <a:pt x="639640" y="588537"/>
                  </a:cubicBezTo>
                  <a:cubicBezTo>
                    <a:pt x="644402" y="585904"/>
                    <a:pt x="650341" y="583663"/>
                    <a:pt x="654095" y="581143"/>
                  </a:cubicBezTo>
                  <a:cubicBezTo>
                    <a:pt x="657848" y="578622"/>
                    <a:pt x="661489" y="575989"/>
                    <a:pt x="662162" y="573413"/>
                  </a:cubicBezTo>
                  <a:cubicBezTo>
                    <a:pt x="662834" y="570836"/>
                    <a:pt x="660537" y="567923"/>
                    <a:pt x="658128" y="565682"/>
                  </a:cubicBezTo>
                  <a:cubicBezTo>
                    <a:pt x="655719" y="563442"/>
                    <a:pt x="650565" y="560809"/>
                    <a:pt x="647708" y="559969"/>
                  </a:cubicBezTo>
                  <a:cubicBezTo>
                    <a:pt x="644850" y="559128"/>
                    <a:pt x="643337" y="559856"/>
                    <a:pt x="640985" y="560641"/>
                  </a:cubicBezTo>
                  <a:cubicBezTo>
                    <a:pt x="638632" y="561425"/>
                    <a:pt x="635550" y="563274"/>
                    <a:pt x="633590" y="564673"/>
                  </a:cubicBezTo>
                  <a:cubicBezTo>
                    <a:pt x="631629" y="566074"/>
                    <a:pt x="631069" y="568371"/>
                    <a:pt x="629220" y="569043"/>
                  </a:cubicBezTo>
                  <a:cubicBezTo>
                    <a:pt x="627371" y="569715"/>
                    <a:pt x="623842" y="569323"/>
                    <a:pt x="622497" y="568707"/>
                  </a:cubicBezTo>
                  <a:cubicBezTo>
                    <a:pt x="621153" y="568091"/>
                    <a:pt x="620704" y="567250"/>
                    <a:pt x="621153" y="565346"/>
                  </a:cubicBezTo>
                  <a:cubicBezTo>
                    <a:pt x="621601" y="563442"/>
                    <a:pt x="623114" y="559856"/>
                    <a:pt x="625186" y="557279"/>
                  </a:cubicBezTo>
                  <a:cubicBezTo>
                    <a:pt x="627259" y="554703"/>
                    <a:pt x="632581" y="552294"/>
                    <a:pt x="633590" y="549886"/>
                  </a:cubicBezTo>
                  <a:cubicBezTo>
                    <a:pt x="634598" y="547477"/>
                    <a:pt x="634038" y="545572"/>
                    <a:pt x="631237" y="542828"/>
                  </a:cubicBezTo>
                  <a:cubicBezTo>
                    <a:pt x="628436" y="540083"/>
                    <a:pt x="621265" y="536385"/>
                    <a:pt x="616782" y="533417"/>
                  </a:cubicBezTo>
                  <a:cubicBezTo>
                    <a:pt x="612300" y="530448"/>
                    <a:pt x="608659" y="526359"/>
                    <a:pt x="604345" y="525015"/>
                  </a:cubicBezTo>
                  <a:cubicBezTo>
                    <a:pt x="602188" y="524343"/>
                    <a:pt x="599639" y="524161"/>
                    <a:pt x="597223" y="524280"/>
                  </a:cubicBezTo>
                  <a:close/>
                  <a:moveTo>
                    <a:pt x="566024" y="465526"/>
                  </a:moveTo>
                  <a:cubicBezTo>
                    <a:pt x="569834" y="465638"/>
                    <a:pt x="573654" y="465562"/>
                    <a:pt x="577454" y="465862"/>
                  </a:cubicBezTo>
                  <a:cubicBezTo>
                    <a:pt x="577953" y="465901"/>
                    <a:pt x="578413" y="466213"/>
                    <a:pt x="578798" y="466534"/>
                  </a:cubicBezTo>
                  <a:cubicBezTo>
                    <a:pt x="579109" y="466793"/>
                    <a:pt x="579246" y="467207"/>
                    <a:pt x="579470" y="467543"/>
                  </a:cubicBezTo>
                  <a:cubicBezTo>
                    <a:pt x="578145" y="469530"/>
                    <a:pt x="579625" y="467673"/>
                    <a:pt x="577454" y="469223"/>
                  </a:cubicBezTo>
                  <a:cubicBezTo>
                    <a:pt x="577067" y="469500"/>
                    <a:pt x="576841" y="469968"/>
                    <a:pt x="576445" y="470232"/>
                  </a:cubicBezTo>
                  <a:cubicBezTo>
                    <a:pt x="575728" y="470710"/>
                    <a:pt x="572862" y="470890"/>
                    <a:pt x="572748" y="470904"/>
                  </a:cubicBezTo>
                  <a:cubicBezTo>
                    <a:pt x="572300" y="471127"/>
                    <a:pt x="571864" y="471378"/>
                    <a:pt x="571403" y="471575"/>
                  </a:cubicBezTo>
                  <a:cubicBezTo>
                    <a:pt x="571078" y="471715"/>
                    <a:pt x="570672" y="471690"/>
                    <a:pt x="570395" y="471911"/>
                  </a:cubicBezTo>
                  <a:cubicBezTo>
                    <a:pt x="568573" y="473368"/>
                    <a:pt x="570983" y="472583"/>
                    <a:pt x="568713" y="473592"/>
                  </a:cubicBezTo>
                  <a:cubicBezTo>
                    <a:pt x="568066" y="473880"/>
                    <a:pt x="567369" y="474040"/>
                    <a:pt x="566697" y="474264"/>
                  </a:cubicBezTo>
                  <a:cubicBezTo>
                    <a:pt x="563772" y="475239"/>
                    <a:pt x="566041" y="474581"/>
                    <a:pt x="559638" y="474937"/>
                  </a:cubicBezTo>
                  <a:cubicBezTo>
                    <a:pt x="559302" y="475273"/>
                    <a:pt x="559045" y="475714"/>
                    <a:pt x="558629" y="475945"/>
                  </a:cubicBezTo>
                  <a:cubicBezTo>
                    <a:pt x="557960" y="476317"/>
                    <a:pt x="556136" y="476736"/>
                    <a:pt x="555268" y="476953"/>
                  </a:cubicBezTo>
                  <a:cubicBezTo>
                    <a:pt x="554820" y="477289"/>
                    <a:pt x="554435" y="477734"/>
                    <a:pt x="553924" y="477962"/>
                  </a:cubicBezTo>
                  <a:cubicBezTo>
                    <a:pt x="553401" y="478194"/>
                    <a:pt x="552813" y="478260"/>
                    <a:pt x="552243" y="478298"/>
                  </a:cubicBezTo>
                  <a:cubicBezTo>
                    <a:pt x="549446" y="478484"/>
                    <a:pt x="546641" y="478522"/>
                    <a:pt x="543839" y="478634"/>
                  </a:cubicBezTo>
                  <a:cubicBezTo>
                    <a:pt x="542352" y="479377"/>
                    <a:pt x="543839" y="478746"/>
                    <a:pt x="543166" y="478634"/>
                  </a:cubicBezTo>
                  <a:cubicBezTo>
                    <a:pt x="543222" y="477794"/>
                    <a:pt x="543951" y="474656"/>
                    <a:pt x="544175" y="473592"/>
                  </a:cubicBezTo>
                  <a:cubicBezTo>
                    <a:pt x="544287" y="473144"/>
                    <a:pt x="544255" y="472632"/>
                    <a:pt x="544511" y="472247"/>
                  </a:cubicBezTo>
                  <a:cubicBezTo>
                    <a:pt x="544943" y="471601"/>
                    <a:pt x="545902" y="471508"/>
                    <a:pt x="546529" y="471239"/>
                  </a:cubicBezTo>
                  <a:cubicBezTo>
                    <a:pt x="549392" y="470013"/>
                    <a:pt x="546225" y="470733"/>
                    <a:pt x="551235" y="470232"/>
                  </a:cubicBezTo>
                  <a:cubicBezTo>
                    <a:pt x="551683" y="470120"/>
                    <a:pt x="550674" y="470400"/>
                    <a:pt x="552579" y="469896"/>
                  </a:cubicBezTo>
                  <a:cubicBezTo>
                    <a:pt x="554484" y="469391"/>
                    <a:pt x="560422" y="467935"/>
                    <a:pt x="562663" y="467207"/>
                  </a:cubicBezTo>
                  <a:cubicBezTo>
                    <a:pt x="564904" y="466478"/>
                    <a:pt x="566024" y="465526"/>
                    <a:pt x="566024" y="465526"/>
                  </a:cubicBezTo>
                  <a:close/>
                  <a:moveTo>
                    <a:pt x="584785" y="430116"/>
                  </a:moveTo>
                  <a:lnTo>
                    <a:pt x="584387" y="432768"/>
                  </a:lnTo>
                  <a:cubicBezTo>
                    <a:pt x="584093" y="434328"/>
                    <a:pt x="583952" y="435743"/>
                    <a:pt x="584513" y="437199"/>
                  </a:cubicBezTo>
                  <a:lnTo>
                    <a:pt x="585880" y="439416"/>
                  </a:lnTo>
                  <a:lnTo>
                    <a:pt x="582905" y="440353"/>
                  </a:lnTo>
                  <a:cubicBezTo>
                    <a:pt x="581414" y="440809"/>
                    <a:pt x="580101" y="441173"/>
                    <a:pt x="579134" y="441328"/>
                  </a:cubicBezTo>
                  <a:cubicBezTo>
                    <a:pt x="576235" y="441790"/>
                    <a:pt x="575416" y="440298"/>
                    <a:pt x="574479" y="440185"/>
                  </a:cubicBezTo>
                  <a:lnTo>
                    <a:pt x="573899" y="440443"/>
                  </a:lnTo>
                  <a:lnTo>
                    <a:pt x="573557" y="440033"/>
                  </a:lnTo>
                  <a:cubicBezTo>
                    <a:pt x="572892" y="439118"/>
                    <a:pt x="572342" y="438166"/>
                    <a:pt x="572076" y="437199"/>
                  </a:cubicBezTo>
                  <a:lnTo>
                    <a:pt x="571820" y="434244"/>
                  </a:lnTo>
                  <a:lnTo>
                    <a:pt x="575936" y="432970"/>
                  </a:lnTo>
                  <a:cubicBezTo>
                    <a:pt x="579092" y="431854"/>
                    <a:pt x="579807" y="431203"/>
                    <a:pt x="584176" y="430236"/>
                  </a:cubicBezTo>
                  <a:close/>
                  <a:moveTo>
                    <a:pt x="641321" y="425867"/>
                  </a:moveTo>
                  <a:cubicBezTo>
                    <a:pt x="641321" y="425867"/>
                    <a:pt x="644850" y="426203"/>
                    <a:pt x="647372" y="426875"/>
                  </a:cubicBezTo>
                  <a:cubicBezTo>
                    <a:pt x="649893" y="427547"/>
                    <a:pt x="652638" y="429228"/>
                    <a:pt x="656448" y="429900"/>
                  </a:cubicBezTo>
                  <a:cubicBezTo>
                    <a:pt x="660257" y="430572"/>
                    <a:pt x="666755" y="429228"/>
                    <a:pt x="670229" y="430908"/>
                  </a:cubicBezTo>
                  <a:cubicBezTo>
                    <a:pt x="673703" y="432589"/>
                    <a:pt x="676448" y="435669"/>
                    <a:pt x="677289" y="439983"/>
                  </a:cubicBezTo>
                  <a:cubicBezTo>
                    <a:pt x="678129" y="444296"/>
                    <a:pt x="677289" y="452251"/>
                    <a:pt x="675272" y="456787"/>
                  </a:cubicBezTo>
                  <a:cubicBezTo>
                    <a:pt x="673255" y="461325"/>
                    <a:pt x="669501" y="463789"/>
                    <a:pt x="665187" y="467207"/>
                  </a:cubicBezTo>
                  <a:cubicBezTo>
                    <a:pt x="660873" y="470624"/>
                    <a:pt x="654543" y="474376"/>
                    <a:pt x="649389" y="477289"/>
                  </a:cubicBezTo>
                  <a:cubicBezTo>
                    <a:pt x="644234" y="480203"/>
                    <a:pt x="639360" y="482611"/>
                    <a:pt x="634262" y="484683"/>
                  </a:cubicBezTo>
                  <a:cubicBezTo>
                    <a:pt x="629164" y="486756"/>
                    <a:pt x="621825" y="489277"/>
                    <a:pt x="618799" y="489725"/>
                  </a:cubicBezTo>
                  <a:cubicBezTo>
                    <a:pt x="615774" y="490172"/>
                    <a:pt x="617847" y="488941"/>
                    <a:pt x="616110" y="487372"/>
                  </a:cubicBezTo>
                  <a:cubicBezTo>
                    <a:pt x="614807" y="486196"/>
                    <a:pt x="612812" y="482625"/>
                    <a:pt x="610619" y="481054"/>
                  </a:cubicBezTo>
                  <a:lnTo>
                    <a:pt x="610279" y="480942"/>
                  </a:lnTo>
                  <a:lnTo>
                    <a:pt x="610818" y="480115"/>
                  </a:lnTo>
                  <a:cubicBezTo>
                    <a:pt x="611810" y="478658"/>
                    <a:pt x="612791" y="477331"/>
                    <a:pt x="613757" y="476281"/>
                  </a:cubicBezTo>
                  <a:cubicBezTo>
                    <a:pt x="617622" y="472079"/>
                    <a:pt x="622889" y="470904"/>
                    <a:pt x="624850" y="467543"/>
                  </a:cubicBezTo>
                  <a:cubicBezTo>
                    <a:pt x="626811" y="464181"/>
                    <a:pt x="628940" y="460261"/>
                    <a:pt x="625522" y="456115"/>
                  </a:cubicBezTo>
                  <a:cubicBezTo>
                    <a:pt x="622105" y="451971"/>
                    <a:pt x="609163" y="445864"/>
                    <a:pt x="604345" y="442672"/>
                  </a:cubicBezTo>
                  <a:lnTo>
                    <a:pt x="603868" y="442274"/>
                  </a:lnTo>
                  <a:lnTo>
                    <a:pt x="604345" y="441905"/>
                  </a:lnTo>
                  <a:cubicBezTo>
                    <a:pt x="606474" y="438936"/>
                    <a:pt x="604401" y="432046"/>
                    <a:pt x="604682" y="427116"/>
                  </a:cubicBezTo>
                  <a:cubicBezTo>
                    <a:pt x="604690" y="427014"/>
                    <a:pt x="604698" y="426912"/>
                    <a:pt x="604707" y="426810"/>
                  </a:cubicBezTo>
                  <a:lnTo>
                    <a:pt x="606698" y="426539"/>
                  </a:lnTo>
                  <a:cubicBezTo>
                    <a:pt x="612132" y="425867"/>
                    <a:pt x="611012" y="426315"/>
                    <a:pt x="616782" y="426203"/>
                  </a:cubicBezTo>
                  <a:close/>
                  <a:moveTo>
                    <a:pt x="578840" y="411068"/>
                  </a:moveTo>
                  <a:cubicBezTo>
                    <a:pt x="581487" y="410984"/>
                    <a:pt x="584121" y="411432"/>
                    <a:pt x="585185" y="412665"/>
                  </a:cubicBezTo>
                  <a:cubicBezTo>
                    <a:pt x="585717" y="413281"/>
                    <a:pt x="585990" y="414258"/>
                    <a:pt x="586099" y="415440"/>
                  </a:cubicBezTo>
                  <a:cubicBezTo>
                    <a:pt x="586089" y="415997"/>
                    <a:pt x="586078" y="416555"/>
                    <a:pt x="586068" y="417113"/>
                  </a:cubicBezTo>
                  <a:lnTo>
                    <a:pt x="580143" y="418473"/>
                  </a:lnTo>
                  <a:lnTo>
                    <a:pt x="571551" y="420980"/>
                  </a:lnTo>
                  <a:lnTo>
                    <a:pt x="571257" y="417181"/>
                  </a:lnTo>
                  <a:cubicBezTo>
                    <a:pt x="571137" y="415228"/>
                    <a:pt x="571292" y="413561"/>
                    <a:pt x="572412" y="412665"/>
                  </a:cubicBezTo>
                  <a:cubicBezTo>
                    <a:pt x="573532" y="411769"/>
                    <a:pt x="576193" y="411152"/>
                    <a:pt x="578840" y="411068"/>
                  </a:cubicBezTo>
                  <a:close/>
                  <a:moveTo>
                    <a:pt x="322009" y="406264"/>
                  </a:moveTo>
                  <a:cubicBezTo>
                    <a:pt x="318074" y="405968"/>
                    <a:pt x="319633" y="410050"/>
                    <a:pt x="317108" y="411164"/>
                  </a:cubicBezTo>
                  <a:cubicBezTo>
                    <a:pt x="314583" y="412278"/>
                    <a:pt x="308866" y="412055"/>
                    <a:pt x="306862" y="412946"/>
                  </a:cubicBezTo>
                  <a:cubicBezTo>
                    <a:pt x="304857" y="413837"/>
                    <a:pt x="306193" y="415395"/>
                    <a:pt x="305080" y="416508"/>
                  </a:cubicBezTo>
                  <a:cubicBezTo>
                    <a:pt x="303966" y="417622"/>
                    <a:pt x="300996" y="418513"/>
                    <a:pt x="300179" y="419627"/>
                  </a:cubicBezTo>
                  <a:cubicBezTo>
                    <a:pt x="299363" y="420740"/>
                    <a:pt x="298694" y="421112"/>
                    <a:pt x="300179" y="423191"/>
                  </a:cubicBezTo>
                  <a:cubicBezTo>
                    <a:pt x="301664" y="425268"/>
                    <a:pt x="307381" y="429278"/>
                    <a:pt x="309089" y="432099"/>
                  </a:cubicBezTo>
                  <a:cubicBezTo>
                    <a:pt x="310797" y="434919"/>
                    <a:pt x="310351" y="433880"/>
                    <a:pt x="310425" y="440117"/>
                  </a:cubicBezTo>
                  <a:cubicBezTo>
                    <a:pt x="310500" y="446352"/>
                    <a:pt x="309386" y="463427"/>
                    <a:pt x="309534" y="469515"/>
                  </a:cubicBezTo>
                  <a:cubicBezTo>
                    <a:pt x="309683" y="475602"/>
                    <a:pt x="310277" y="474340"/>
                    <a:pt x="311316" y="476641"/>
                  </a:cubicBezTo>
                  <a:cubicBezTo>
                    <a:pt x="312356" y="478943"/>
                    <a:pt x="315251" y="478201"/>
                    <a:pt x="315771" y="483323"/>
                  </a:cubicBezTo>
                  <a:cubicBezTo>
                    <a:pt x="316291" y="488446"/>
                    <a:pt x="315028" y="502179"/>
                    <a:pt x="314435" y="507376"/>
                  </a:cubicBezTo>
                  <a:cubicBezTo>
                    <a:pt x="313841" y="512572"/>
                    <a:pt x="312950" y="509825"/>
                    <a:pt x="312207" y="514503"/>
                  </a:cubicBezTo>
                  <a:cubicBezTo>
                    <a:pt x="311465" y="519179"/>
                    <a:pt x="309757" y="531577"/>
                    <a:pt x="309980" y="535438"/>
                  </a:cubicBezTo>
                  <a:cubicBezTo>
                    <a:pt x="310203" y="539298"/>
                    <a:pt x="312430" y="535661"/>
                    <a:pt x="313544" y="537664"/>
                  </a:cubicBezTo>
                  <a:cubicBezTo>
                    <a:pt x="314657" y="539669"/>
                    <a:pt x="316439" y="544050"/>
                    <a:pt x="316662" y="547464"/>
                  </a:cubicBezTo>
                  <a:lnTo>
                    <a:pt x="316199" y="552071"/>
                  </a:lnTo>
                  <a:lnTo>
                    <a:pt x="315882" y="552114"/>
                  </a:lnTo>
                  <a:cubicBezTo>
                    <a:pt x="314713" y="552179"/>
                    <a:pt x="314249" y="552030"/>
                    <a:pt x="312207" y="552364"/>
                  </a:cubicBezTo>
                  <a:cubicBezTo>
                    <a:pt x="312207" y="552364"/>
                    <a:pt x="302036" y="554740"/>
                    <a:pt x="299289" y="554592"/>
                  </a:cubicBezTo>
                  <a:cubicBezTo>
                    <a:pt x="296541" y="554443"/>
                    <a:pt x="297284" y="552661"/>
                    <a:pt x="295725" y="551473"/>
                  </a:cubicBezTo>
                  <a:cubicBezTo>
                    <a:pt x="294165" y="550285"/>
                    <a:pt x="290972" y="549023"/>
                    <a:pt x="289933" y="547464"/>
                  </a:cubicBezTo>
                  <a:cubicBezTo>
                    <a:pt x="288893" y="545905"/>
                    <a:pt x="289784" y="545015"/>
                    <a:pt x="289487" y="542119"/>
                  </a:cubicBezTo>
                  <a:cubicBezTo>
                    <a:pt x="289190" y="539224"/>
                    <a:pt x="289042" y="533062"/>
                    <a:pt x="288151" y="530092"/>
                  </a:cubicBezTo>
                  <a:cubicBezTo>
                    <a:pt x="287260" y="527123"/>
                    <a:pt x="285329" y="526678"/>
                    <a:pt x="284141" y="524302"/>
                  </a:cubicBezTo>
                  <a:cubicBezTo>
                    <a:pt x="282953" y="521926"/>
                    <a:pt x="282508" y="518511"/>
                    <a:pt x="281023" y="515839"/>
                  </a:cubicBezTo>
                  <a:cubicBezTo>
                    <a:pt x="279538" y="513166"/>
                    <a:pt x="277088" y="510122"/>
                    <a:pt x="275232" y="508267"/>
                  </a:cubicBezTo>
                  <a:cubicBezTo>
                    <a:pt x="273376" y="506411"/>
                    <a:pt x="272708" y="505520"/>
                    <a:pt x="269886" y="504703"/>
                  </a:cubicBezTo>
                  <a:cubicBezTo>
                    <a:pt x="267065" y="503887"/>
                    <a:pt x="261792" y="503590"/>
                    <a:pt x="258303" y="503367"/>
                  </a:cubicBezTo>
                  <a:cubicBezTo>
                    <a:pt x="256558" y="503256"/>
                    <a:pt x="254962" y="503126"/>
                    <a:pt x="253431" y="503089"/>
                  </a:cubicBezTo>
                  <a:cubicBezTo>
                    <a:pt x="251899" y="503051"/>
                    <a:pt x="250433" y="503107"/>
                    <a:pt x="248948" y="503367"/>
                  </a:cubicBezTo>
                  <a:cubicBezTo>
                    <a:pt x="245978" y="503887"/>
                    <a:pt x="241969" y="505223"/>
                    <a:pt x="240483" y="506485"/>
                  </a:cubicBezTo>
                  <a:cubicBezTo>
                    <a:pt x="238998" y="507747"/>
                    <a:pt x="239666" y="509157"/>
                    <a:pt x="240037" y="510939"/>
                  </a:cubicBezTo>
                  <a:cubicBezTo>
                    <a:pt x="240409" y="512721"/>
                    <a:pt x="241969" y="514800"/>
                    <a:pt x="242711" y="517176"/>
                  </a:cubicBezTo>
                  <a:cubicBezTo>
                    <a:pt x="243454" y="519550"/>
                    <a:pt x="243676" y="523486"/>
                    <a:pt x="244493" y="525193"/>
                  </a:cubicBezTo>
                  <a:cubicBezTo>
                    <a:pt x="245310" y="526900"/>
                    <a:pt x="247017" y="526307"/>
                    <a:pt x="247611" y="527420"/>
                  </a:cubicBezTo>
                  <a:cubicBezTo>
                    <a:pt x="248205" y="528533"/>
                    <a:pt x="247908" y="529944"/>
                    <a:pt x="248057" y="531874"/>
                  </a:cubicBezTo>
                  <a:cubicBezTo>
                    <a:pt x="248205" y="533805"/>
                    <a:pt x="248428" y="536106"/>
                    <a:pt x="248502" y="539001"/>
                  </a:cubicBezTo>
                  <a:cubicBezTo>
                    <a:pt x="248577" y="541897"/>
                    <a:pt x="249245" y="546350"/>
                    <a:pt x="248502" y="549246"/>
                  </a:cubicBezTo>
                  <a:cubicBezTo>
                    <a:pt x="247760" y="552141"/>
                    <a:pt x="244345" y="554740"/>
                    <a:pt x="244048" y="556372"/>
                  </a:cubicBezTo>
                  <a:cubicBezTo>
                    <a:pt x="243751" y="558006"/>
                    <a:pt x="246646" y="557783"/>
                    <a:pt x="246721" y="559045"/>
                  </a:cubicBezTo>
                  <a:cubicBezTo>
                    <a:pt x="246795" y="560307"/>
                    <a:pt x="245533" y="562535"/>
                    <a:pt x="244493" y="563945"/>
                  </a:cubicBezTo>
                  <a:cubicBezTo>
                    <a:pt x="243454" y="565355"/>
                    <a:pt x="242711" y="566469"/>
                    <a:pt x="240483" y="567508"/>
                  </a:cubicBezTo>
                  <a:cubicBezTo>
                    <a:pt x="238255" y="568548"/>
                    <a:pt x="233355" y="568993"/>
                    <a:pt x="231128" y="570181"/>
                  </a:cubicBezTo>
                  <a:cubicBezTo>
                    <a:pt x="228900" y="571369"/>
                    <a:pt x="228826" y="573744"/>
                    <a:pt x="227119" y="574635"/>
                  </a:cubicBezTo>
                  <a:cubicBezTo>
                    <a:pt x="225411" y="575526"/>
                    <a:pt x="223481" y="574709"/>
                    <a:pt x="220882" y="575526"/>
                  </a:cubicBezTo>
                  <a:cubicBezTo>
                    <a:pt x="218283" y="576342"/>
                    <a:pt x="215462" y="578867"/>
                    <a:pt x="211526" y="579535"/>
                  </a:cubicBezTo>
                  <a:cubicBezTo>
                    <a:pt x="207591" y="580203"/>
                    <a:pt x="200686" y="578941"/>
                    <a:pt x="197271" y="579535"/>
                  </a:cubicBezTo>
                  <a:cubicBezTo>
                    <a:pt x="193855" y="580129"/>
                    <a:pt x="194821" y="582282"/>
                    <a:pt x="191034" y="583098"/>
                  </a:cubicBezTo>
                  <a:cubicBezTo>
                    <a:pt x="187247" y="583915"/>
                    <a:pt x="178857" y="583692"/>
                    <a:pt x="174551" y="584434"/>
                  </a:cubicBezTo>
                  <a:cubicBezTo>
                    <a:pt x="170244" y="585177"/>
                    <a:pt x="168091" y="586884"/>
                    <a:pt x="165196" y="587553"/>
                  </a:cubicBezTo>
                  <a:cubicBezTo>
                    <a:pt x="162299" y="588221"/>
                    <a:pt x="162447" y="587330"/>
                    <a:pt x="157176" y="588444"/>
                  </a:cubicBezTo>
                  <a:cubicBezTo>
                    <a:pt x="151904" y="589557"/>
                    <a:pt x="137500" y="591562"/>
                    <a:pt x="133565" y="594234"/>
                  </a:cubicBezTo>
                  <a:cubicBezTo>
                    <a:pt x="129630" y="596907"/>
                    <a:pt x="133565" y="601657"/>
                    <a:pt x="133565" y="604479"/>
                  </a:cubicBezTo>
                  <a:lnTo>
                    <a:pt x="133565" y="611160"/>
                  </a:lnTo>
                  <a:cubicBezTo>
                    <a:pt x="136683" y="614278"/>
                    <a:pt x="147524" y="620365"/>
                    <a:pt x="152276" y="623187"/>
                  </a:cubicBezTo>
                  <a:cubicBezTo>
                    <a:pt x="157028" y="626008"/>
                    <a:pt x="158661" y="627938"/>
                    <a:pt x="162076" y="628087"/>
                  </a:cubicBezTo>
                  <a:cubicBezTo>
                    <a:pt x="165493" y="628235"/>
                    <a:pt x="167869" y="627419"/>
                    <a:pt x="172769" y="624077"/>
                  </a:cubicBezTo>
                  <a:cubicBezTo>
                    <a:pt x="177669" y="620736"/>
                    <a:pt x="185910" y="611605"/>
                    <a:pt x="191480" y="608042"/>
                  </a:cubicBezTo>
                  <a:cubicBezTo>
                    <a:pt x="197048" y="604479"/>
                    <a:pt x="200092" y="603365"/>
                    <a:pt x="204844" y="600916"/>
                  </a:cubicBezTo>
                  <a:cubicBezTo>
                    <a:pt x="209596" y="598466"/>
                    <a:pt x="213679" y="595867"/>
                    <a:pt x="219991" y="593343"/>
                  </a:cubicBezTo>
                  <a:cubicBezTo>
                    <a:pt x="226302" y="590819"/>
                    <a:pt x="235880" y="587924"/>
                    <a:pt x="242711" y="585771"/>
                  </a:cubicBezTo>
                  <a:cubicBezTo>
                    <a:pt x="249542" y="583618"/>
                    <a:pt x="256224" y="581688"/>
                    <a:pt x="260976" y="580426"/>
                  </a:cubicBezTo>
                  <a:cubicBezTo>
                    <a:pt x="265727" y="579164"/>
                    <a:pt x="267956" y="578644"/>
                    <a:pt x="271223" y="578199"/>
                  </a:cubicBezTo>
                  <a:cubicBezTo>
                    <a:pt x="274489" y="577753"/>
                    <a:pt x="276865" y="578273"/>
                    <a:pt x="280578" y="577753"/>
                  </a:cubicBezTo>
                  <a:cubicBezTo>
                    <a:pt x="284290" y="577233"/>
                    <a:pt x="290304" y="576120"/>
                    <a:pt x="293497" y="575080"/>
                  </a:cubicBezTo>
                  <a:cubicBezTo>
                    <a:pt x="296690" y="574041"/>
                    <a:pt x="297581" y="572111"/>
                    <a:pt x="299734" y="571518"/>
                  </a:cubicBezTo>
                  <a:cubicBezTo>
                    <a:pt x="301887" y="570924"/>
                    <a:pt x="303966" y="571146"/>
                    <a:pt x="306416" y="571518"/>
                  </a:cubicBezTo>
                  <a:cubicBezTo>
                    <a:pt x="308254" y="571796"/>
                    <a:pt x="308796" y="572743"/>
                    <a:pt x="311240" y="573324"/>
                  </a:cubicBezTo>
                  <a:lnTo>
                    <a:pt x="313434" y="573612"/>
                  </a:lnTo>
                  <a:lnTo>
                    <a:pt x="313439" y="573622"/>
                  </a:lnTo>
                  <a:cubicBezTo>
                    <a:pt x="313646" y="574111"/>
                    <a:pt x="313841" y="574709"/>
                    <a:pt x="313989" y="575526"/>
                  </a:cubicBezTo>
                  <a:cubicBezTo>
                    <a:pt x="314583" y="578793"/>
                    <a:pt x="315400" y="585325"/>
                    <a:pt x="315771" y="588889"/>
                  </a:cubicBezTo>
                  <a:cubicBezTo>
                    <a:pt x="316142" y="592452"/>
                    <a:pt x="316142" y="594382"/>
                    <a:pt x="316217" y="596907"/>
                  </a:cubicBezTo>
                  <a:cubicBezTo>
                    <a:pt x="316291" y="599431"/>
                    <a:pt x="316217" y="601880"/>
                    <a:pt x="316217" y="604033"/>
                  </a:cubicBezTo>
                  <a:cubicBezTo>
                    <a:pt x="316217" y="604033"/>
                    <a:pt x="316365" y="606706"/>
                    <a:pt x="316217" y="609824"/>
                  </a:cubicBezTo>
                  <a:cubicBezTo>
                    <a:pt x="316068" y="612942"/>
                    <a:pt x="314732" y="619846"/>
                    <a:pt x="315326" y="622741"/>
                  </a:cubicBezTo>
                  <a:cubicBezTo>
                    <a:pt x="315919" y="625637"/>
                    <a:pt x="319187" y="624671"/>
                    <a:pt x="319781" y="627196"/>
                  </a:cubicBezTo>
                  <a:cubicBezTo>
                    <a:pt x="320375" y="629719"/>
                    <a:pt x="319558" y="635139"/>
                    <a:pt x="318890" y="637886"/>
                  </a:cubicBezTo>
                  <a:cubicBezTo>
                    <a:pt x="318222" y="640632"/>
                    <a:pt x="317183" y="643379"/>
                    <a:pt x="315771" y="643676"/>
                  </a:cubicBezTo>
                  <a:cubicBezTo>
                    <a:pt x="314360" y="643973"/>
                    <a:pt x="312875" y="641746"/>
                    <a:pt x="310425" y="639667"/>
                  </a:cubicBezTo>
                  <a:cubicBezTo>
                    <a:pt x="307975" y="637589"/>
                    <a:pt x="303892" y="633209"/>
                    <a:pt x="301070" y="631204"/>
                  </a:cubicBezTo>
                  <a:cubicBezTo>
                    <a:pt x="298249" y="629201"/>
                    <a:pt x="296244" y="628829"/>
                    <a:pt x="293497" y="627641"/>
                  </a:cubicBezTo>
                  <a:cubicBezTo>
                    <a:pt x="290749" y="626453"/>
                    <a:pt x="287482" y="625414"/>
                    <a:pt x="284587" y="624077"/>
                  </a:cubicBezTo>
                  <a:cubicBezTo>
                    <a:pt x="281691" y="622741"/>
                    <a:pt x="278647" y="619846"/>
                    <a:pt x="276123" y="619624"/>
                  </a:cubicBezTo>
                  <a:cubicBezTo>
                    <a:pt x="273598" y="619401"/>
                    <a:pt x="271519" y="621627"/>
                    <a:pt x="269441" y="622741"/>
                  </a:cubicBezTo>
                  <a:cubicBezTo>
                    <a:pt x="267362" y="623855"/>
                    <a:pt x="266025" y="623558"/>
                    <a:pt x="263649" y="626305"/>
                  </a:cubicBezTo>
                  <a:cubicBezTo>
                    <a:pt x="261273" y="629052"/>
                    <a:pt x="258600" y="636179"/>
                    <a:pt x="255184" y="639222"/>
                  </a:cubicBezTo>
                  <a:cubicBezTo>
                    <a:pt x="251769" y="642266"/>
                    <a:pt x="247463" y="642414"/>
                    <a:pt x="243157" y="644567"/>
                  </a:cubicBezTo>
                  <a:cubicBezTo>
                    <a:pt x="238849" y="646720"/>
                    <a:pt x="233429" y="650060"/>
                    <a:pt x="229346" y="652139"/>
                  </a:cubicBezTo>
                  <a:cubicBezTo>
                    <a:pt x="225262" y="654218"/>
                    <a:pt x="223184" y="656000"/>
                    <a:pt x="218655" y="657040"/>
                  </a:cubicBezTo>
                  <a:cubicBezTo>
                    <a:pt x="214125" y="658078"/>
                    <a:pt x="206255" y="657633"/>
                    <a:pt x="202171" y="658375"/>
                  </a:cubicBezTo>
                  <a:cubicBezTo>
                    <a:pt x="198087" y="659117"/>
                    <a:pt x="194449" y="658969"/>
                    <a:pt x="194152" y="661493"/>
                  </a:cubicBezTo>
                  <a:cubicBezTo>
                    <a:pt x="193855" y="664018"/>
                    <a:pt x="197939" y="669214"/>
                    <a:pt x="200389" y="673520"/>
                  </a:cubicBezTo>
                  <a:cubicBezTo>
                    <a:pt x="202839" y="677825"/>
                    <a:pt x="204918" y="684879"/>
                    <a:pt x="208853" y="687328"/>
                  </a:cubicBezTo>
                  <a:cubicBezTo>
                    <a:pt x="212788" y="689778"/>
                    <a:pt x="220511" y="687625"/>
                    <a:pt x="224000" y="688219"/>
                  </a:cubicBezTo>
                  <a:cubicBezTo>
                    <a:pt x="227490" y="688813"/>
                    <a:pt x="227044" y="689852"/>
                    <a:pt x="229791" y="690892"/>
                  </a:cubicBezTo>
                  <a:cubicBezTo>
                    <a:pt x="232539" y="691931"/>
                    <a:pt x="237216" y="694604"/>
                    <a:pt x="240483" y="694455"/>
                  </a:cubicBezTo>
                  <a:cubicBezTo>
                    <a:pt x="243751" y="694307"/>
                    <a:pt x="248057" y="691560"/>
                    <a:pt x="249393" y="690001"/>
                  </a:cubicBezTo>
                  <a:cubicBezTo>
                    <a:pt x="250730" y="688442"/>
                    <a:pt x="248948" y="687254"/>
                    <a:pt x="248502" y="685101"/>
                  </a:cubicBezTo>
                  <a:cubicBezTo>
                    <a:pt x="248057" y="682948"/>
                    <a:pt x="245533" y="679088"/>
                    <a:pt x="246721" y="677083"/>
                  </a:cubicBezTo>
                  <a:cubicBezTo>
                    <a:pt x="247908" y="675079"/>
                    <a:pt x="253477" y="674708"/>
                    <a:pt x="255630" y="673075"/>
                  </a:cubicBezTo>
                  <a:cubicBezTo>
                    <a:pt x="257783" y="671441"/>
                    <a:pt x="258006" y="668249"/>
                    <a:pt x="259639" y="667283"/>
                  </a:cubicBezTo>
                  <a:cubicBezTo>
                    <a:pt x="261273" y="666319"/>
                    <a:pt x="263129" y="668249"/>
                    <a:pt x="265430" y="667283"/>
                  </a:cubicBezTo>
                  <a:cubicBezTo>
                    <a:pt x="267733" y="666319"/>
                    <a:pt x="270332" y="663349"/>
                    <a:pt x="273450" y="661493"/>
                  </a:cubicBezTo>
                  <a:cubicBezTo>
                    <a:pt x="276568" y="659637"/>
                    <a:pt x="280578" y="656594"/>
                    <a:pt x="284141" y="656149"/>
                  </a:cubicBezTo>
                  <a:cubicBezTo>
                    <a:pt x="287705" y="655703"/>
                    <a:pt x="291715" y="660231"/>
                    <a:pt x="294834" y="658821"/>
                  </a:cubicBezTo>
                  <a:cubicBezTo>
                    <a:pt x="297952" y="657411"/>
                    <a:pt x="300402" y="647611"/>
                    <a:pt x="302852" y="647686"/>
                  </a:cubicBezTo>
                  <a:cubicBezTo>
                    <a:pt x="305302" y="647760"/>
                    <a:pt x="308272" y="655109"/>
                    <a:pt x="309534" y="659266"/>
                  </a:cubicBezTo>
                  <a:cubicBezTo>
                    <a:pt x="310797" y="663424"/>
                    <a:pt x="310500" y="667878"/>
                    <a:pt x="310425" y="672629"/>
                  </a:cubicBezTo>
                  <a:cubicBezTo>
                    <a:pt x="310351" y="677380"/>
                    <a:pt x="308792" y="683394"/>
                    <a:pt x="309089" y="687773"/>
                  </a:cubicBezTo>
                  <a:cubicBezTo>
                    <a:pt x="309386" y="692154"/>
                    <a:pt x="311836" y="696236"/>
                    <a:pt x="312207" y="698909"/>
                  </a:cubicBezTo>
                  <a:cubicBezTo>
                    <a:pt x="312486" y="700914"/>
                    <a:pt x="310467" y="702334"/>
                    <a:pt x="310474" y="703169"/>
                  </a:cubicBezTo>
                  <a:lnTo>
                    <a:pt x="310513" y="703199"/>
                  </a:lnTo>
                  <a:lnTo>
                    <a:pt x="309980" y="703809"/>
                  </a:lnTo>
                  <a:cubicBezTo>
                    <a:pt x="308643" y="706259"/>
                    <a:pt x="310351" y="711307"/>
                    <a:pt x="308643" y="714499"/>
                  </a:cubicBezTo>
                  <a:cubicBezTo>
                    <a:pt x="306936" y="717691"/>
                    <a:pt x="303298" y="718879"/>
                    <a:pt x="299734" y="722962"/>
                  </a:cubicBezTo>
                  <a:cubicBezTo>
                    <a:pt x="296170" y="727045"/>
                    <a:pt x="291790" y="733429"/>
                    <a:pt x="287260" y="738998"/>
                  </a:cubicBezTo>
                  <a:cubicBezTo>
                    <a:pt x="282731" y="744565"/>
                    <a:pt x="280281" y="749243"/>
                    <a:pt x="272559" y="756369"/>
                  </a:cubicBezTo>
                  <a:cubicBezTo>
                    <a:pt x="264836" y="763496"/>
                    <a:pt x="249765" y="775077"/>
                    <a:pt x="240929" y="781758"/>
                  </a:cubicBezTo>
                  <a:cubicBezTo>
                    <a:pt x="232093" y="788439"/>
                    <a:pt x="225114" y="792746"/>
                    <a:pt x="219546" y="796458"/>
                  </a:cubicBezTo>
                  <a:cubicBezTo>
                    <a:pt x="213976" y="800169"/>
                    <a:pt x="211303" y="801060"/>
                    <a:pt x="207517" y="804030"/>
                  </a:cubicBezTo>
                  <a:cubicBezTo>
                    <a:pt x="203730" y="806999"/>
                    <a:pt x="199944" y="812419"/>
                    <a:pt x="196825" y="814275"/>
                  </a:cubicBezTo>
                  <a:cubicBezTo>
                    <a:pt x="193707" y="816130"/>
                    <a:pt x="192148" y="813087"/>
                    <a:pt x="188806" y="815166"/>
                  </a:cubicBezTo>
                  <a:cubicBezTo>
                    <a:pt x="185465" y="817244"/>
                    <a:pt x="180342" y="824520"/>
                    <a:pt x="176778" y="826746"/>
                  </a:cubicBezTo>
                  <a:cubicBezTo>
                    <a:pt x="173214" y="828974"/>
                    <a:pt x="169205" y="827340"/>
                    <a:pt x="167423" y="828528"/>
                  </a:cubicBezTo>
                  <a:cubicBezTo>
                    <a:pt x="165641" y="829716"/>
                    <a:pt x="167274" y="831646"/>
                    <a:pt x="166087" y="833874"/>
                  </a:cubicBezTo>
                  <a:cubicBezTo>
                    <a:pt x="164899" y="836100"/>
                    <a:pt x="162522" y="839293"/>
                    <a:pt x="160294" y="841891"/>
                  </a:cubicBezTo>
                  <a:cubicBezTo>
                    <a:pt x="158067" y="844489"/>
                    <a:pt x="155543" y="847459"/>
                    <a:pt x="152721" y="849463"/>
                  </a:cubicBezTo>
                  <a:cubicBezTo>
                    <a:pt x="149900" y="851468"/>
                    <a:pt x="146782" y="851468"/>
                    <a:pt x="143366" y="853917"/>
                  </a:cubicBezTo>
                  <a:cubicBezTo>
                    <a:pt x="139951" y="856367"/>
                    <a:pt x="131412" y="862381"/>
                    <a:pt x="132228" y="864162"/>
                  </a:cubicBezTo>
                  <a:cubicBezTo>
                    <a:pt x="133045" y="865944"/>
                    <a:pt x="144480" y="865053"/>
                    <a:pt x="148267" y="864608"/>
                  </a:cubicBezTo>
                  <a:cubicBezTo>
                    <a:pt x="152053" y="864162"/>
                    <a:pt x="152573" y="862010"/>
                    <a:pt x="154949" y="861490"/>
                  </a:cubicBezTo>
                  <a:cubicBezTo>
                    <a:pt x="157324" y="860971"/>
                    <a:pt x="159255" y="862158"/>
                    <a:pt x="162522" y="861490"/>
                  </a:cubicBezTo>
                  <a:cubicBezTo>
                    <a:pt x="165790" y="860822"/>
                    <a:pt x="171061" y="858669"/>
                    <a:pt x="174551" y="857481"/>
                  </a:cubicBezTo>
                  <a:cubicBezTo>
                    <a:pt x="174551" y="857481"/>
                    <a:pt x="179228" y="856145"/>
                    <a:pt x="183460" y="854363"/>
                  </a:cubicBezTo>
                  <a:cubicBezTo>
                    <a:pt x="187692" y="852582"/>
                    <a:pt x="194746" y="848721"/>
                    <a:pt x="199944" y="846791"/>
                  </a:cubicBezTo>
                  <a:cubicBezTo>
                    <a:pt x="205141" y="844860"/>
                    <a:pt x="209670" y="845528"/>
                    <a:pt x="214644" y="842782"/>
                  </a:cubicBezTo>
                  <a:cubicBezTo>
                    <a:pt x="219620" y="840035"/>
                    <a:pt x="224966" y="833725"/>
                    <a:pt x="229791" y="830310"/>
                  </a:cubicBezTo>
                  <a:cubicBezTo>
                    <a:pt x="234617" y="826895"/>
                    <a:pt x="238924" y="825484"/>
                    <a:pt x="243602" y="822293"/>
                  </a:cubicBezTo>
                  <a:cubicBezTo>
                    <a:pt x="248280" y="819100"/>
                    <a:pt x="253700" y="813830"/>
                    <a:pt x="257857" y="811157"/>
                  </a:cubicBezTo>
                  <a:cubicBezTo>
                    <a:pt x="262015" y="808484"/>
                    <a:pt x="264391" y="809152"/>
                    <a:pt x="268550" y="806257"/>
                  </a:cubicBezTo>
                  <a:cubicBezTo>
                    <a:pt x="272708" y="803362"/>
                    <a:pt x="277459" y="798090"/>
                    <a:pt x="282805" y="793785"/>
                  </a:cubicBezTo>
                  <a:cubicBezTo>
                    <a:pt x="288151" y="789479"/>
                    <a:pt x="296170" y="785174"/>
                    <a:pt x="300625" y="780422"/>
                  </a:cubicBezTo>
                  <a:cubicBezTo>
                    <a:pt x="305080" y="775671"/>
                    <a:pt x="305971" y="770920"/>
                    <a:pt x="309534" y="765278"/>
                  </a:cubicBezTo>
                  <a:cubicBezTo>
                    <a:pt x="313098" y="759636"/>
                    <a:pt x="317480" y="751543"/>
                    <a:pt x="322009" y="746570"/>
                  </a:cubicBezTo>
                  <a:cubicBezTo>
                    <a:pt x="326538" y="741596"/>
                    <a:pt x="331883" y="739963"/>
                    <a:pt x="336709" y="735434"/>
                  </a:cubicBezTo>
                  <a:cubicBezTo>
                    <a:pt x="341535" y="730906"/>
                    <a:pt x="346733" y="724372"/>
                    <a:pt x="350966" y="719399"/>
                  </a:cubicBezTo>
                  <a:cubicBezTo>
                    <a:pt x="355198" y="714425"/>
                    <a:pt x="358761" y="710342"/>
                    <a:pt x="362102" y="705590"/>
                  </a:cubicBezTo>
                  <a:cubicBezTo>
                    <a:pt x="363773" y="703215"/>
                    <a:pt x="365648" y="700765"/>
                    <a:pt x="367281" y="698297"/>
                  </a:cubicBezTo>
                  <a:lnTo>
                    <a:pt x="368575" y="696130"/>
                  </a:lnTo>
                  <a:lnTo>
                    <a:pt x="370957" y="693564"/>
                  </a:lnTo>
                  <a:cubicBezTo>
                    <a:pt x="372516" y="691077"/>
                    <a:pt x="373203" y="688367"/>
                    <a:pt x="375022" y="685991"/>
                  </a:cubicBezTo>
                  <a:cubicBezTo>
                    <a:pt x="378660" y="681241"/>
                    <a:pt x="380813" y="676192"/>
                    <a:pt x="383486" y="671293"/>
                  </a:cubicBezTo>
                  <a:cubicBezTo>
                    <a:pt x="384823" y="668843"/>
                    <a:pt x="386419" y="666004"/>
                    <a:pt x="387830" y="663359"/>
                  </a:cubicBezTo>
                  <a:lnTo>
                    <a:pt x="388928" y="661216"/>
                  </a:lnTo>
                  <a:lnTo>
                    <a:pt x="389277" y="661048"/>
                  </a:lnTo>
                  <a:cubicBezTo>
                    <a:pt x="396851" y="656891"/>
                    <a:pt x="398708" y="646720"/>
                    <a:pt x="403088" y="642340"/>
                  </a:cubicBezTo>
                  <a:cubicBezTo>
                    <a:pt x="407469" y="637960"/>
                    <a:pt x="411107" y="637663"/>
                    <a:pt x="415561" y="634768"/>
                  </a:cubicBezTo>
                  <a:cubicBezTo>
                    <a:pt x="420017" y="631872"/>
                    <a:pt x="425882" y="628755"/>
                    <a:pt x="429818" y="624968"/>
                  </a:cubicBezTo>
                  <a:cubicBezTo>
                    <a:pt x="433753" y="621182"/>
                    <a:pt x="436945" y="616357"/>
                    <a:pt x="439172" y="612051"/>
                  </a:cubicBezTo>
                  <a:cubicBezTo>
                    <a:pt x="441400" y="607745"/>
                    <a:pt x="442439" y="604256"/>
                    <a:pt x="443182" y="599134"/>
                  </a:cubicBezTo>
                  <a:cubicBezTo>
                    <a:pt x="443924" y="594011"/>
                    <a:pt x="443924" y="585845"/>
                    <a:pt x="443627" y="581317"/>
                  </a:cubicBezTo>
                  <a:cubicBezTo>
                    <a:pt x="443330" y="576788"/>
                    <a:pt x="441103" y="574189"/>
                    <a:pt x="441400" y="571963"/>
                  </a:cubicBezTo>
                  <a:cubicBezTo>
                    <a:pt x="441697" y="569736"/>
                    <a:pt x="443033" y="569216"/>
                    <a:pt x="445410" y="567954"/>
                  </a:cubicBezTo>
                  <a:cubicBezTo>
                    <a:pt x="447786" y="566692"/>
                    <a:pt x="451127" y="565058"/>
                    <a:pt x="455656" y="564390"/>
                  </a:cubicBezTo>
                  <a:cubicBezTo>
                    <a:pt x="460185" y="563723"/>
                    <a:pt x="465828" y="563871"/>
                    <a:pt x="472585" y="563945"/>
                  </a:cubicBezTo>
                  <a:cubicBezTo>
                    <a:pt x="479341" y="564020"/>
                    <a:pt x="491072" y="564984"/>
                    <a:pt x="496196" y="564835"/>
                  </a:cubicBezTo>
                  <a:cubicBezTo>
                    <a:pt x="501319" y="564687"/>
                    <a:pt x="501839" y="564613"/>
                    <a:pt x="503324" y="563054"/>
                  </a:cubicBezTo>
                  <a:cubicBezTo>
                    <a:pt x="504809" y="561495"/>
                    <a:pt x="504215" y="558154"/>
                    <a:pt x="505106" y="555482"/>
                  </a:cubicBezTo>
                  <a:cubicBezTo>
                    <a:pt x="505997" y="552810"/>
                    <a:pt x="509264" y="549766"/>
                    <a:pt x="508670" y="547018"/>
                  </a:cubicBezTo>
                  <a:cubicBezTo>
                    <a:pt x="508076" y="544272"/>
                    <a:pt x="505477" y="541600"/>
                    <a:pt x="501542" y="539001"/>
                  </a:cubicBezTo>
                  <a:cubicBezTo>
                    <a:pt x="497607" y="536402"/>
                    <a:pt x="489513" y="533805"/>
                    <a:pt x="485058" y="531429"/>
                  </a:cubicBezTo>
                  <a:cubicBezTo>
                    <a:pt x="480604" y="529053"/>
                    <a:pt x="478079" y="525936"/>
                    <a:pt x="474813" y="524748"/>
                  </a:cubicBezTo>
                  <a:cubicBezTo>
                    <a:pt x="471546" y="523560"/>
                    <a:pt x="467610" y="523486"/>
                    <a:pt x="465457" y="524302"/>
                  </a:cubicBezTo>
                  <a:cubicBezTo>
                    <a:pt x="463304" y="525119"/>
                    <a:pt x="463972" y="529053"/>
                    <a:pt x="461893" y="529647"/>
                  </a:cubicBezTo>
                  <a:cubicBezTo>
                    <a:pt x="459814" y="530241"/>
                    <a:pt x="455656" y="527717"/>
                    <a:pt x="452983" y="527865"/>
                  </a:cubicBezTo>
                  <a:cubicBezTo>
                    <a:pt x="450310" y="528014"/>
                    <a:pt x="447860" y="530241"/>
                    <a:pt x="445856" y="530538"/>
                  </a:cubicBezTo>
                  <a:cubicBezTo>
                    <a:pt x="443850" y="530835"/>
                    <a:pt x="442885" y="528830"/>
                    <a:pt x="440954" y="529647"/>
                  </a:cubicBezTo>
                  <a:cubicBezTo>
                    <a:pt x="439024" y="530464"/>
                    <a:pt x="436351" y="534473"/>
                    <a:pt x="434272" y="535438"/>
                  </a:cubicBezTo>
                  <a:cubicBezTo>
                    <a:pt x="432193" y="536402"/>
                    <a:pt x="430412" y="534993"/>
                    <a:pt x="428481" y="535438"/>
                  </a:cubicBezTo>
                  <a:cubicBezTo>
                    <a:pt x="426551" y="535884"/>
                    <a:pt x="425957" y="537293"/>
                    <a:pt x="422690" y="538110"/>
                  </a:cubicBezTo>
                  <a:cubicBezTo>
                    <a:pt x="419423" y="538927"/>
                    <a:pt x="412220" y="539966"/>
                    <a:pt x="408879" y="540337"/>
                  </a:cubicBezTo>
                  <a:cubicBezTo>
                    <a:pt x="405538" y="540709"/>
                    <a:pt x="406355" y="540189"/>
                    <a:pt x="402643" y="540337"/>
                  </a:cubicBezTo>
                  <a:cubicBezTo>
                    <a:pt x="398930" y="540486"/>
                    <a:pt x="391950" y="541599"/>
                    <a:pt x="386604" y="541228"/>
                  </a:cubicBezTo>
                  <a:cubicBezTo>
                    <a:pt x="382595" y="540950"/>
                    <a:pt x="381468" y="538458"/>
                    <a:pt x="376738" y="537887"/>
                  </a:cubicBezTo>
                  <a:lnTo>
                    <a:pt x="374890" y="537814"/>
                  </a:lnTo>
                  <a:lnTo>
                    <a:pt x="374772" y="535125"/>
                  </a:lnTo>
                  <a:cubicBezTo>
                    <a:pt x="374758" y="533744"/>
                    <a:pt x="374818" y="532487"/>
                    <a:pt x="375022" y="531429"/>
                  </a:cubicBezTo>
                  <a:cubicBezTo>
                    <a:pt x="375839" y="527197"/>
                    <a:pt x="377769" y="525639"/>
                    <a:pt x="379922" y="523411"/>
                  </a:cubicBezTo>
                  <a:cubicBezTo>
                    <a:pt x="382075" y="521184"/>
                    <a:pt x="384154" y="520664"/>
                    <a:pt x="387941" y="518066"/>
                  </a:cubicBezTo>
                  <a:cubicBezTo>
                    <a:pt x="391727" y="515468"/>
                    <a:pt x="397742" y="511459"/>
                    <a:pt x="402643" y="507822"/>
                  </a:cubicBezTo>
                  <a:cubicBezTo>
                    <a:pt x="407543" y="504184"/>
                    <a:pt x="412963" y="500174"/>
                    <a:pt x="417343" y="496240"/>
                  </a:cubicBezTo>
                  <a:cubicBezTo>
                    <a:pt x="421725" y="492305"/>
                    <a:pt x="427887" y="487777"/>
                    <a:pt x="428927" y="484214"/>
                  </a:cubicBezTo>
                  <a:cubicBezTo>
                    <a:pt x="429966" y="480650"/>
                    <a:pt x="426031" y="477458"/>
                    <a:pt x="423581" y="474860"/>
                  </a:cubicBezTo>
                  <a:cubicBezTo>
                    <a:pt x="421131" y="472261"/>
                    <a:pt x="417417" y="469663"/>
                    <a:pt x="414225" y="468624"/>
                  </a:cubicBezTo>
                  <a:cubicBezTo>
                    <a:pt x="411032" y="467584"/>
                    <a:pt x="407914" y="468179"/>
                    <a:pt x="404425" y="468624"/>
                  </a:cubicBezTo>
                  <a:cubicBezTo>
                    <a:pt x="400935" y="469069"/>
                    <a:pt x="397000" y="472038"/>
                    <a:pt x="393288" y="471296"/>
                  </a:cubicBezTo>
                  <a:cubicBezTo>
                    <a:pt x="389574" y="470554"/>
                    <a:pt x="384897" y="467436"/>
                    <a:pt x="382150" y="464169"/>
                  </a:cubicBezTo>
                  <a:cubicBezTo>
                    <a:pt x="379403" y="460903"/>
                    <a:pt x="377992" y="456077"/>
                    <a:pt x="376804" y="451698"/>
                  </a:cubicBezTo>
                  <a:cubicBezTo>
                    <a:pt x="375616" y="447317"/>
                    <a:pt x="375765" y="441230"/>
                    <a:pt x="375022" y="437889"/>
                  </a:cubicBezTo>
                  <a:cubicBezTo>
                    <a:pt x="374280" y="434548"/>
                    <a:pt x="374651" y="434103"/>
                    <a:pt x="372349" y="431654"/>
                  </a:cubicBezTo>
                  <a:cubicBezTo>
                    <a:pt x="370048" y="429204"/>
                    <a:pt x="366483" y="426308"/>
                    <a:pt x="361211" y="423191"/>
                  </a:cubicBezTo>
                  <a:cubicBezTo>
                    <a:pt x="355940" y="420072"/>
                    <a:pt x="347253" y="415766"/>
                    <a:pt x="340719" y="412946"/>
                  </a:cubicBezTo>
                  <a:cubicBezTo>
                    <a:pt x="334185" y="410124"/>
                    <a:pt x="325944" y="406561"/>
                    <a:pt x="322009" y="406264"/>
                  </a:cubicBezTo>
                  <a:close/>
                  <a:moveTo>
                    <a:pt x="566689" y="347456"/>
                  </a:moveTo>
                  <a:cubicBezTo>
                    <a:pt x="568601" y="347267"/>
                    <a:pt x="570590" y="347449"/>
                    <a:pt x="571627" y="348233"/>
                  </a:cubicBezTo>
                  <a:cubicBezTo>
                    <a:pt x="572663" y="349018"/>
                    <a:pt x="572201" y="351159"/>
                    <a:pt x="572089" y="353295"/>
                  </a:cubicBezTo>
                  <a:lnTo>
                    <a:pt x="572406" y="356248"/>
                  </a:lnTo>
                  <a:lnTo>
                    <a:pt x="572178" y="358184"/>
                  </a:lnTo>
                  <a:cubicBezTo>
                    <a:pt x="572254" y="360591"/>
                    <a:pt x="573000" y="363889"/>
                    <a:pt x="572076" y="364603"/>
                  </a:cubicBezTo>
                  <a:cubicBezTo>
                    <a:pt x="570843" y="365556"/>
                    <a:pt x="566473" y="363259"/>
                    <a:pt x="565016" y="361914"/>
                  </a:cubicBezTo>
                  <a:lnTo>
                    <a:pt x="562945" y="356309"/>
                  </a:lnTo>
                  <a:lnTo>
                    <a:pt x="563191" y="354939"/>
                  </a:lnTo>
                  <a:cubicBezTo>
                    <a:pt x="562865" y="352865"/>
                    <a:pt x="561122" y="349955"/>
                    <a:pt x="562214" y="348906"/>
                  </a:cubicBezTo>
                  <a:cubicBezTo>
                    <a:pt x="562942" y="348205"/>
                    <a:pt x="564777" y="347645"/>
                    <a:pt x="566689" y="347456"/>
                  </a:cubicBezTo>
                  <a:close/>
                  <a:moveTo>
                    <a:pt x="567789" y="302804"/>
                  </a:moveTo>
                  <a:cubicBezTo>
                    <a:pt x="569274" y="302985"/>
                    <a:pt x="570731" y="303601"/>
                    <a:pt x="571403" y="304778"/>
                  </a:cubicBezTo>
                  <a:cubicBezTo>
                    <a:pt x="572748" y="307131"/>
                    <a:pt x="572916" y="315757"/>
                    <a:pt x="572076" y="317550"/>
                  </a:cubicBezTo>
                  <a:cubicBezTo>
                    <a:pt x="571235" y="319343"/>
                    <a:pt x="567705" y="317886"/>
                    <a:pt x="566360" y="315533"/>
                  </a:cubicBezTo>
                  <a:cubicBezTo>
                    <a:pt x="565016" y="313180"/>
                    <a:pt x="562439" y="304554"/>
                    <a:pt x="564008" y="303433"/>
                  </a:cubicBezTo>
                  <a:cubicBezTo>
                    <a:pt x="564792" y="302873"/>
                    <a:pt x="566305" y="302622"/>
                    <a:pt x="567789" y="302804"/>
                  </a:cubicBezTo>
                  <a:close/>
                  <a:moveTo>
                    <a:pt x="565352" y="223107"/>
                  </a:moveTo>
                  <a:cubicBezTo>
                    <a:pt x="566977" y="223219"/>
                    <a:pt x="567873" y="223443"/>
                    <a:pt x="568377" y="224788"/>
                  </a:cubicBezTo>
                  <a:cubicBezTo>
                    <a:pt x="568755" y="225796"/>
                    <a:pt x="567558" y="228442"/>
                    <a:pt x="567692" y="230034"/>
                  </a:cubicBezTo>
                  <a:lnTo>
                    <a:pt x="567934" y="230435"/>
                  </a:lnTo>
                  <a:lnTo>
                    <a:pt x="566652" y="230839"/>
                  </a:lnTo>
                  <a:cubicBezTo>
                    <a:pt x="562634" y="231871"/>
                    <a:pt x="558853" y="232280"/>
                    <a:pt x="558853" y="232280"/>
                  </a:cubicBezTo>
                  <a:cubicBezTo>
                    <a:pt x="557004" y="232700"/>
                    <a:pt x="557834" y="231734"/>
                    <a:pt x="557159" y="232075"/>
                  </a:cubicBezTo>
                  <a:lnTo>
                    <a:pt x="555964" y="232863"/>
                  </a:lnTo>
                  <a:lnTo>
                    <a:pt x="555767" y="232234"/>
                  </a:lnTo>
                  <a:cubicBezTo>
                    <a:pt x="554754" y="230764"/>
                    <a:pt x="552621" y="229703"/>
                    <a:pt x="552915" y="228484"/>
                  </a:cubicBezTo>
                  <a:cubicBezTo>
                    <a:pt x="553308" y="226861"/>
                    <a:pt x="556557" y="225012"/>
                    <a:pt x="558630" y="224116"/>
                  </a:cubicBezTo>
                  <a:cubicBezTo>
                    <a:pt x="560702" y="223219"/>
                    <a:pt x="563728" y="222995"/>
                    <a:pt x="565352" y="223107"/>
                  </a:cubicBezTo>
                  <a:close/>
                  <a:moveTo>
                    <a:pt x="550103" y="157107"/>
                  </a:moveTo>
                  <a:cubicBezTo>
                    <a:pt x="546539" y="157443"/>
                    <a:pt x="542746" y="158913"/>
                    <a:pt x="538797" y="159249"/>
                  </a:cubicBezTo>
                  <a:cubicBezTo>
                    <a:pt x="533531" y="159698"/>
                    <a:pt x="526584" y="159529"/>
                    <a:pt x="521990" y="159922"/>
                  </a:cubicBezTo>
                  <a:cubicBezTo>
                    <a:pt x="517395" y="160314"/>
                    <a:pt x="510001" y="160762"/>
                    <a:pt x="508544" y="162947"/>
                  </a:cubicBezTo>
                  <a:cubicBezTo>
                    <a:pt x="507088" y="165131"/>
                    <a:pt x="510729" y="168604"/>
                    <a:pt x="513250" y="173029"/>
                  </a:cubicBezTo>
                  <a:cubicBezTo>
                    <a:pt x="515771" y="177454"/>
                    <a:pt x="519861" y="182944"/>
                    <a:pt x="523671" y="189498"/>
                  </a:cubicBezTo>
                  <a:cubicBezTo>
                    <a:pt x="527481" y="196052"/>
                    <a:pt x="533363" y="206135"/>
                    <a:pt x="536108" y="212352"/>
                  </a:cubicBezTo>
                  <a:cubicBezTo>
                    <a:pt x="538853" y="218570"/>
                    <a:pt x="539077" y="221707"/>
                    <a:pt x="540141" y="226805"/>
                  </a:cubicBezTo>
                  <a:cubicBezTo>
                    <a:pt x="541206" y="231902"/>
                    <a:pt x="540533" y="240248"/>
                    <a:pt x="542494" y="242937"/>
                  </a:cubicBezTo>
                  <a:lnTo>
                    <a:pt x="542965" y="243258"/>
                  </a:lnTo>
                  <a:lnTo>
                    <a:pt x="541709" y="244380"/>
                  </a:lnTo>
                  <a:cubicBezTo>
                    <a:pt x="537675" y="248244"/>
                    <a:pt x="535827" y="253286"/>
                    <a:pt x="531625" y="256143"/>
                  </a:cubicBezTo>
                  <a:cubicBezTo>
                    <a:pt x="527423" y="259000"/>
                    <a:pt x="520869" y="259728"/>
                    <a:pt x="516498" y="261521"/>
                  </a:cubicBezTo>
                  <a:cubicBezTo>
                    <a:pt x="512128" y="263313"/>
                    <a:pt x="508655" y="265889"/>
                    <a:pt x="505406" y="266898"/>
                  </a:cubicBezTo>
                  <a:cubicBezTo>
                    <a:pt x="502157" y="267906"/>
                    <a:pt x="500084" y="266618"/>
                    <a:pt x="497003" y="267570"/>
                  </a:cubicBezTo>
                  <a:cubicBezTo>
                    <a:pt x="493920" y="268522"/>
                    <a:pt x="489943" y="271940"/>
                    <a:pt x="486918" y="272612"/>
                  </a:cubicBezTo>
                  <a:cubicBezTo>
                    <a:pt x="483892" y="273284"/>
                    <a:pt x="481091" y="272556"/>
                    <a:pt x="478851" y="271603"/>
                  </a:cubicBezTo>
                  <a:cubicBezTo>
                    <a:pt x="476610" y="270651"/>
                    <a:pt x="475489" y="267738"/>
                    <a:pt x="473472" y="266898"/>
                  </a:cubicBezTo>
                  <a:cubicBezTo>
                    <a:pt x="471456" y="266057"/>
                    <a:pt x="468037" y="265442"/>
                    <a:pt x="466749" y="266562"/>
                  </a:cubicBezTo>
                  <a:cubicBezTo>
                    <a:pt x="465460" y="267682"/>
                    <a:pt x="465404" y="271435"/>
                    <a:pt x="465740" y="273620"/>
                  </a:cubicBezTo>
                  <a:cubicBezTo>
                    <a:pt x="466077" y="275804"/>
                    <a:pt x="465740" y="276925"/>
                    <a:pt x="469102" y="280342"/>
                  </a:cubicBezTo>
                  <a:cubicBezTo>
                    <a:pt x="472464" y="283759"/>
                    <a:pt x="477562" y="292554"/>
                    <a:pt x="485909" y="294121"/>
                  </a:cubicBezTo>
                  <a:cubicBezTo>
                    <a:pt x="494257" y="295690"/>
                    <a:pt x="510840" y="290425"/>
                    <a:pt x="519187" y="289753"/>
                  </a:cubicBezTo>
                  <a:cubicBezTo>
                    <a:pt x="527535" y="289080"/>
                    <a:pt x="533026" y="288464"/>
                    <a:pt x="535995" y="290089"/>
                  </a:cubicBezTo>
                  <a:cubicBezTo>
                    <a:pt x="538964" y="291713"/>
                    <a:pt x="536219" y="295242"/>
                    <a:pt x="537003" y="299499"/>
                  </a:cubicBezTo>
                  <a:cubicBezTo>
                    <a:pt x="537787" y="303756"/>
                    <a:pt x="540757" y="310254"/>
                    <a:pt x="540701" y="315632"/>
                  </a:cubicBezTo>
                  <a:cubicBezTo>
                    <a:pt x="540645" y="321010"/>
                    <a:pt x="537227" y="325771"/>
                    <a:pt x="536667" y="331764"/>
                  </a:cubicBezTo>
                  <a:cubicBezTo>
                    <a:pt x="536107" y="337758"/>
                    <a:pt x="534538" y="347113"/>
                    <a:pt x="537339" y="351594"/>
                  </a:cubicBezTo>
                  <a:lnTo>
                    <a:pt x="537948" y="352158"/>
                  </a:lnTo>
                  <a:lnTo>
                    <a:pt x="538148" y="353184"/>
                  </a:lnTo>
                  <a:cubicBezTo>
                    <a:pt x="538391" y="354548"/>
                    <a:pt x="538559" y="355935"/>
                    <a:pt x="538461" y="357209"/>
                  </a:cubicBezTo>
                  <a:cubicBezTo>
                    <a:pt x="538069" y="362306"/>
                    <a:pt x="536892" y="370260"/>
                    <a:pt x="536780" y="375694"/>
                  </a:cubicBezTo>
                  <a:cubicBezTo>
                    <a:pt x="536668" y="381128"/>
                    <a:pt x="538573" y="386001"/>
                    <a:pt x="537788" y="389810"/>
                  </a:cubicBezTo>
                  <a:cubicBezTo>
                    <a:pt x="537004" y="393619"/>
                    <a:pt x="533531" y="396140"/>
                    <a:pt x="532074" y="398548"/>
                  </a:cubicBezTo>
                  <a:cubicBezTo>
                    <a:pt x="530618" y="400957"/>
                    <a:pt x="529833" y="401293"/>
                    <a:pt x="529049" y="404263"/>
                  </a:cubicBezTo>
                  <a:cubicBezTo>
                    <a:pt x="528265" y="407231"/>
                    <a:pt x="528489" y="413729"/>
                    <a:pt x="527368" y="416361"/>
                  </a:cubicBezTo>
                  <a:cubicBezTo>
                    <a:pt x="526248" y="418994"/>
                    <a:pt x="524231" y="419218"/>
                    <a:pt x="522326" y="420059"/>
                  </a:cubicBezTo>
                  <a:cubicBezTo>
                    <a:pt x="520422" y="420899"/>
                    <a:pt x="519692" y="420843"/>
                    <a:pt x="515939" y="421403"/>
                  </a:cubicBezTo>
                  <a:cubicBezTo>
                    <a:pt x="512185" y="421964"/>
                    <a:pt x="503166" y="421851"/>
                    <a:pt x="499805" y="423420"/>
                  </a:cubicBezTo>
                  <a:cubicBezTo>
                    <a:pt x="496443" y="424988"/>
                    <a:pt x="495771" y="429357"/>
                    <a:pt x="495771" y="430814"/>
                  </a:cubicBezTo>
                  <a:cubicBezTo>
                    <a:pt x="495771" y="432270"/>
                    <a:pt x="496219" y="432551"/>
                    <a:pt x="499805" y="432158"/>
                  </a:cubicBezTo>
                  <a:cubicBezTo>
                    <a:pt x="503390" y="431766"/>
                    <a:pt x="512634" y="429021"/>
                    <a:pt x="517283" y="428461"/>
                  </a:cubicBezTo>
                  <a:cubicBezTo>
                    <a:pt x="521934" y="427901"/>
                    <a:pt x="525912" y="427901"/>
                    <a:pt x="527704" y="428797"/>
                  </a:cubicBezTo>
                  <a:cubicBezTo>
                    <a:pt x="529497" y="429693"/>
                    <a:pt x="525071" y="432046"/>
                    <a:pt x="528041" y="433838"/>
                  </a:cubicBezTo>
                  <a:lnTo>
                    <a:pt x="530106" y="434752"/>
                  </a:lnTo>
                  <a:lnTo>
                    <a:pt x="525982" y="435739"/>
                  </a:lnTo>
                  <a:cubicBezTo>
                    <a:pt x="523573" y="436272"/>
                    <a:pt x="521682" y="436650"/>
                    <a:pt x="518628" y="437630"/>
                  </a:cubicBezTo>
                  <a:cubicBezTo>
                    <a:pt x="512521" y="439591"/>
                    <a:pt x="506191" y="441888"/>
                    <a:pt x="499805" y="444688"/>
                  </a:cubicBezTo>
                  <a:cubicBezTo>
                    <a:pt x="493417" y="447489"/>
                    <a:pt x="484061" y="453538"/>
                    <a:pt x="480308" y="454435"/>
                  </a:cubicBezTo>
                  <a:cubicBezTo>
                    <a:pt x="476554" y="455331"/>
                    <a:pt x="478067" y="451859"/>
                    <a:pt x="477283" y="450066"/>
                  </a:cubicBezTo>
                  <a:cubicBezTo>
                    <a:pt x="476498" y="448273"/>
                    <a:pt x="476555" y="445360"/>
                    <a:pt x="475602" y="443679"/>
                  </a:cubicBezTo>
                  <a:cubicBezTo>
                    <a:pt x="474650" y="442000"/>
                    <a:pt x="473866" y="441608"/>
                    <a:pt x="471569" y="439983"/>
                  </a:cubicBezTo>
                  <a:cubicBezTo>
                    <a:pt x="469271" y="438358"/>
                    <a:pt x="463781" y="433877"/>
                    <a:pt x="461820" y="433934"/>
                  </a:cubicBezTo>
                  <a:cubicBezTo>
                    <a:pt x="459859" y="433989"/>
                    <a:pt x="460979" y="438134"/>
                    <a:pt x="459803" y="440319"/>
                  </a:cubicBezTo>
                  <a:cubicBezTo>
                    <a:pt x="458627" y="442504"/>
                    <a:pt x="455321" y="443679"/>
                    <a:pt x="454761" y="447041"/>
                  </a:cubicBezTo>
                  <a:cubicBezTo>
                    <a:pt x="454201" y="450402"/>
                    <a:pt x="455377" y="456507"/>
                    <a:pt x="456442" y="460485"/>
                  </a:cubicBezTo>
                  <a:cubicBezTo>
                    <a:pt x="457506" y="464461"/>
                    <a:pt x="458626" y="465974"/>
                    <a:pt x="461147" y="470904"/>
                  </a:cubicBezTo>
                  <a:cubicBezTo>
                    <a:pt x="463668" y="475833"/>
                    <a:pt x="467590" y="483619"/>
                    <a:pt x="471569" y="490060"/>
                  </a:cubicBezTo>
                  <a:cubicBezTo>
                    <a:pt x="475546" y="496503"/>
                    <a:pt x="481260" y="505802"/>
                    <a:pt x="485014" y="509554"/>
                  </a:cubicBezTo>
                  <a:cubicBezTo>
                    <a:pt x="488767" y="513307"/>
                    <a:pt x="491512" y="512579"/>
                    <a:pt x="494089" y="512579"/>
                  </a:cubicBezTo>
                  <a:cubicBezTo>
                    <a:pt x="496667" y="512579"/>
                    <a:pt x="499861" y="511010"/>
                    <a:pt x="500477" y="509554"/>
                  </a:cubicBezTo>
                  <a:cubicBezTo>
                    <a:pt x="501093" y="508098"/>
                    <a:pt x="500869" y="506138"/>
                    <a:pt x="500141" y="503505"/>
                  </a:cubicBezTo>
                  <a:cubicBezTo>
                    <a:pt x="499412" y="500872"/>
                    <a:pt x="498404" y="498408"/>
                    <a:pt x="496107" y="493758"/>
                  </a:cubicBezTo>
                  <a:cubicBezTo>
                    <a:pt x="493809" y="489109"/>
                    <a:pt x="488487" y="480426"/>
                    <a:pt x="486358" y="475609"/>
                  </a:cubicBezTo>
                  <a:cubicBezTo>
                    <a:pt x="484230" y="470792"/>
                    <a:pt x="480532" y="468495"/>
                    <a:pt x="483333" y="464854"/>
                  </a:cubicBezTo>
                  <a:cubicBezTo>
                    <a:pt x="486134" y="461213"/>
                    <a:pt x="496947" y="456956"/>
                    <a:pt x="503166" y="453762"/>
                  </a:cubicBezTo>
                  <a:cubicBezTo>
                    <a:pt x="509384" y="450570"/>
                    <a:pt x="514426" y="447601"/>
                    <a:pt x="520646" y="445696"/>
                  </a:cubicBezTo>
                  <a:cubicBezTo>
                    <a:pt x="526864" y="443791"/>
                    <a:pt x="531962" y="444240"/>
                    <a:pt x="540477" y="442336"/>
                  </a:cubicBezTo>
                  <a:cubicBezTo>
                    <a:pt x="542606" y="441860"/>
                    <a:pt x="545170" y="441243"/>
                    <a:pt x="547931" y="440555"/>
                  </a:cubicBezTo>
                  <a:lnTo>
                    <a:pt x="549109" y="440254"/>
                  </a:lnTo>
                  <a:lnTo>
                    <a:pt x="552180" y="440855"/>
                  </a:lnTo>
                  <a:cubicBezTo>
                    <a:pt x="554190" y="441163"/>
                    <a:pt x="556053" y="441485"/>
                    <a:pt x="557957" y="442241"/>
                  </a:cubicBezTo>
                  <a:cubicBezTo>
                    <a:pt x="561767" y="443753"/>
                    <a:pt x="565016" y="447898"/>
                    <a:pt x="568377" y="448627"/>
                  </a:cubicBezTo>
                  <a:lnTo>
                    <a:pt x="571024" y="448617"/>
                  </a:lnTo>
                  <a:lnTo>
                    <a:pt x="569049" y="450738"/>
                  </a:lnTo>
                  <a:cubicBezTo>
                    <a:pt x="564512" y="453538"/>
                    <a:pt x="551739" y="455779"/>
                    <a:pt x="546193" y="457460"/>
                  </a:cubicBezTo>
                  <a:cubicBezTo>
                    <a:pt x="540645" y="459140"/>
                    <a:pt x="538909" y="460317"/>
                    <a:pt x="535772" y="460821"/>
                  </a:cubicBezTo>
                  <a:cubicBezTo>
                    <a:pt x="532634" y="461325"/>
                    <a:pt x="528881" y="461045"/>
                    <a:pt x="527368" y="460485"/>
                  </a:cubicBezTo>
                  <a:cubicBezTo>
                    <a:pt x="525856" y="459925"/>
                    <a:pt x="527648" y="458356"/>
                    <a:pt x="526696" y="457460"/>
                  </a:cubicBezTo>
                  <a:cubicBezTo>
                    <a:pt x="525744" y="456563"/>
                    <a:pt x="523391" y="455499"/>
                    <a:pt x="521654" y="455107"/>
                  </a:cubicBezTo>
                  <a:cubicBezTo>
                    <a:pt x="519917" y="454715"/>
                    <a:pt x="517395" y="454379"/>
                    <a:pt x="516275" y="455107"/>
                  </a:cubicBezTo>
                  <a:cubicBezTo>
                    <a:pt x="515155" y="455835"/>
                    <a:pt x="516275" y="458524"/>
                    <a:pt x="514930" y="459477"/>
                  </a:cubicBezTo>
                  <a:cubicBezTo>
                    <a:pt x="513586" y="460429"/>
                    <a:pt x="506919" y="459477"/>
                    <a:pt x="506191" y="461157"/>
                  </a:cubicBezTo>
                  <a:cubicBezTo>
                    <a:pt x="505463" y="462837"/>
                    <a:pt x="509216" y="465974"/>
                    <a:pt x="510561" y="469559"/>
                  </a:cubicBezTo>
                  <a:cubicBezTo>
                    <a:pt x="511905" y="473144"/>
                    <a:pt x="512297" y="478242"/>
                    <a:pt x="514258" y="482667"/>
                  </a:cubicBezTo>
                  <a:cubicBezTo>
                    <a:pt x="516219" y="487092"/>
                    <a:pt x="519076" y="492301"/>
                    <a:pt x="522326" y="496111"/>
                  </a:cubicBezTo>
                  <a:cubicBezTo>
                    <a:pt x="525576" y="499919"/>
                    <a:pt x="530113" y="504121"/>
                    <a:pt x="533755" y="505521"/>
                  </a:cubicBezTo>
                  <a:cubicBezTo>
                    <a:pt x="537396" y="506922"/>
                    <a:pt x="541038" y="505746"/>
                    <a:pt x="544175" y="504513"/>
                  </a:cubicBezTo>
                  <a:cubicBezTo>
                    <a:pt x="547313" y="503281"/>
                    <a:pt x="548546" y="499303"/>
                    <a:pt x="552579" y="498128"/>
                  </a:cubicBezTo>
                  <a:cubicBezTo>
                    <a:pt x="556613" y="496951"/>
                    <a:pt x="564176" y="498015"/>
                    <a:pt x="568377" y="497455"/>
                  </a:cubicBezTo>
                  <a:cubicBezTo>
                    <a:pt x="572580" y="496895"/>
                    <a:pt x="574373" y="494654"/>
                    <a:pt x="577790" y="494766"/>
                  </a:cubicBezTo>
                  <a:cubicBezTo>
                    <a:pt x="581207" y="494878"/>
                    <a:pt x="584905" y="498464"/>
                    <a:pt x="588882" y="498128"/>
                  </a:cubicBezTo>
                  <a:cubicBezTo>
                    <a:pt x="592860" y="497791"/>
                    <a:pt x="597511" y="496391"/>
                    <a:pt x="601656" y="492749"/>
                  </a:cubicBezTo>
                  <a:lnTo>
                    <a:pt x="602465" y="491830"/>
                  </a:lnTo>
                  <a:lnTo>
                    <a:pt x="604345" y="492413"/>
                  </a:lnTo>
                  <a:cubicBezTo>
                    <a:pt x="605802" y="493702"/>
                    <a:pt x="603393" y="494486"/>
                    <a:pt x="606698" y="497119"/>
                  </a:cubicBezTo>
                  <a:cubicBezTo>
                    <a:pt x="610003" y="499751"/>
                    <a:pt x="616894" y="506474"/>
                    <a:pt x="624178" y="508211"/>
                  </a:cubicBezTo>
                  <a:cubicBezTo>
                    <a:pt x="631461" y="509946"/>
                    <a:pt x="643057" y="508323"/>
                    <a:pt x="650397" y="507538"/>
                  </a:cubicBezTo>
                  <a:cubicBezTo>
                    <a:pt x="657736" y="506754"/>
                    <a:pt x="662834" y="505690"/>
                    <a:pt x="668212" y="503505"/>
                  </a:cubicBezTo>
                  <a:cubicBezTo>
                    <a:pt x="673591" y="501320"/>
                    <a:pt x="678017" y="497679"/>
                    <a:pt x="682667" y="494430"/>
                  </a:cubicBezTo>
                  <a:cubicBezTo>
                    <a:pt x="687317" y="491181"/>
                    <a:pt x="692583" y="487148"/>
                    <a:pt x="696112" y="484011"/>
                  </a:cubicBezTo>
                  <a:cubicBezTo>
                    <a:pt x="699642" y="480874"/>
                    <a:pt x="701883" y="478858"/>
                    <a:pt x="703844" y="475609"/>
                  </a:cubicBezTo>
                  <a:cubicBezTo>
                    <a:pt x="705805" y="472360"/>
                    <a:pt x="707485" y="468271"/>
                    <a:pt x="707878" y="464517"/>
                  </a:cubicBezTo>
                  <a:cubicBezTo>
                    <a:pt x="708270" y="460765"/>
                    <a:pt x="707373" y="457011"/>
                    <a:pt x="706197" y="453090"/>
                  </a:cubicBezTo>
                  <a:cubicBezTo>
                    <a:pt x="705020" y="449170"/>
                    <a:pt x="703452" y="445640"/>
                    <a:pt x="700819" y="440991"/>
                  </a:cubicBezTo>
                  <a:cubicBezTo>
                    <a:pt x="698186" y="436342"/>
                    <a:pt x="694879" y="429620"/>
                    <a:pt x="690398" y="425194"/>
                  </a:cubicBezTo>
                  <a:cubicBezTo>
                    <a:pt x="685916" y="420769"/>
                    <a:pt x="679586" y="416232"/>
                    <a:pt x="673927" y="414440"/>
                  </a:cubicBezTo>
                  <a:cubicBezTo>
                    <a:pt x="668268" y="412647"/>
                    <a:pt x="665915" y="414720"/>
                    <a:pt x="656448" y="414440"/>
                  </a:cubicBezTo>
                  <a:cubicBezTo>
                    <a:pt x="649347" y="414230"/>
                    <a:pt x="637928" y="413011"/>
                    <a:pt x="627298" y="412699"/>
                  </a:cubicBezTo>
                  <a:cubicBezTo>
                    <a:pt x="623754" y="412595"/>
                    <a:pt x="620297" y="412591"/>
                    <a:pt x="617118" y="412759"/>
                  </a:cubicBezTo>
                  <a:lnTo>
                    <a:pt x="605868" y="413901"/>
                  </a:lnTo>
                  <a:lnTo>
                    <a:pt x="606026" y="412329"/>
                  </a:lnTo>
                  <a:cubicBezTo>
                    <a:pt x="606362" y="408743"/>
                    <a:pt x="606698" y="405607"/>
                    <a:pt x="606698" y="405607"/>
                  </a:cubicBezTo>
                  <a:cubicBezTo>
                    <a:pt x="606978" y="402806"/>
                    <a:pt x="607819" y="398380"/>
                    <a:pt x="607707" y="395524"/>
                  </a:cubicBezTo>
                  <a:cubicBezTo>
                    <a:pt x="607595" y="392667"/>
                    <a:pt x="606138" y="391659"/>
                    <a:pt x="606026" y="388465"/>
                  </a:cubicBezTo>
                  <a:cubicBezTo>
                    <a:pt x="605914" y="385273"/>
                    <a:pt x="606978" y="380735"/>
                    <a:pt x="607034" y="376367"/>
                  </a:cubicBezTo>
                  <a:cubicBezTo>
                    <a:pt x="607090" y="371997"/>
                    <a:pt x="606866" y="366060"/>
                    <a:pt x="606362" y="362250"/>
                  </a:cubicBezTo>
                  <a:cubicBezTo>
                    <a:pt x="605858" y="358442"/>
                    <a:pt x="605746" y="357770"/>
                    <a:pt x="604009" y="353512"/>
                  </a:cubicBezTo>
                  <a:lnTo>
                    <a:pt x="603389" y="351504"/>
                  </a:lnTo>
                  <a:lnTo>
                    <a:pt x="603140" y="349564"/>
                  </a:lnTo>
                  <a:cubicBezTo>
                    <a:pt x="602972" y="348352"/>
                    <a:pt x="602832" y="347015"/>
                    <a:pt x="602888" y="345544"/>
                  </a:cubicBezTo>
                  <a:cubicBezTo>
                    <a:pt x="603112" y="339663"/>
                    <a:pt x="602552" y="328740"/>
                    <a:pt x="602215" y="322017"/>
                  </a:cubicBezTo>
                  <a:cubicBezTo>
                    <a:pt x="601879" y="315295"/>
                    <a:pt x="601655" y="309862"/>
                    <a:pt x="600871" y="305213"/>
                  </a:cubicBezTo>
                  <a:cubicBezTo>
                    <a:pt x="600087" y="300564"/>
                    <a:pt x="598126" y="297987"/>
                    <a:pt x="597510" y="294121"/>
                  </a:cubicBezTo>
                  <a:cubicBezTo>
                    <a:pt x="596893" y="290257"/>
                    <a:pt x="597790" y="284935"/>
                    <a:pt x="597174" y="282023"/>
                  </a:cubicBezTo>
                  <a:cubicBezTo>
                    <a:pt x="596557" y="279109"/>
                    <a:pt x="594204" y="278941"/>
                    <a:pt x="593811" y="276645"/>
                  </a:cubicBezTo>
                  <a:cubicBezTo>
                    <a:pt x="593419" y="274349"/>
                    <a:pt x="592299" y="271211"/>
                    <a:pt x="594820" y="268242"/>
                  </a:cubicBezTo>
                  <a:cubicBezTo>
                    <a:pt x="597342" y="265274"/>
                    <a:pt x="604064" y="262249"/>
                    <a:pt x="608938" y="258831"/>
                  </a:cubicBezTo>
                  <a:cubicBezTo>
                    <a:pt x="613812" y="255415"/>
                    <a:pt x="620535" y="251157"/>
                    <a:pt x="624065" y="247740"/>
                  </a:cubicBezTo>
                  <a:cubicBezTo>
                    <a:pt x="627594" y="244324"/>
                    <a:pt x="630059" y="241915"/>
                    <a:pt x="630115" y="238330"/>
                  </a:cubicBezTo>
                  <a:cubicBezTo>
                    <a:pt x="630171" y="234745"/>
                    <a:pt x="627034" y="229479"/>
                    <a:pt x="624401" y="226231"/>
                  </a:cubicBezTo>
                  <a:cubicBezTo>
                    <a:pt x="621768" y="222982"/>
                    <a:pt x="617397" y="221021"/>
                    <a:pt x="614316" y="218837"/>
                  </a:cubicBezTo>
                  <a:cubicBezTo>
                    <a:pt x="611235" y="216652"/>
                    <a:pt x="608490" y="213683"/>
                    <a:pt x="605913" y="213123"/>
                  </a:cubicBezTo>
                  <a:cubicBezTo>
                    <a:pt x="603336" y="212563"/>
                    <a:pt x="601655" y="214243"/>
                    <a:pt x="598854" y="215476"/>
                  </a:cubicBezTo>
                  <a:cubicBezTo>
                    <a:pt x="596753" y="216400"/>
                    <a:pt x="592320" y="218774"/>
                    <a:pt x="590235" y="219902"/>
                  </a:cubicBezTo>
                  <a:lnTo>
                    <a:pt x="589393" y="220360"/>
                  </a:lnTo>
                  <a:lnTo>
                    <a:pt x="589345" y="220019"/>
                  </a:lnTo>
                  <a:cubicBezTo>
                    <a:pt x="589064" y="219326"/>
                    <a:pt x="588518" y="218711"/>
                    <a:pt x="588210" y="218066"/>
                  </a:cubicBezTo>
                  <a:cubicBezTo>
                    <a:pt x="587594" y="216778"/>
                    <a:pt x="584737" y="215994"/>
                    <a:pt x="585185" y="214705"/>
                  </a:cubicBezTo>
                  <a:cubicBezTo>
                    <a:pt x="585633" y="213416"/>
                    <a:pt x="588602" y="212744"/>
                    <a:pt x="590899" y="210335"/>
                  </a:cubicBezTo>
                  <a:cubicBezTo>
                    <a:pt x="593196" y="207927"/>
                    <a:pt x="597959" y="204454"/>
                    <a:pt x="598967" y="200253"/>
                  </a:cubicBezTo>
                  <a:cubicBezTo>
                    <a:pt x="599976" y="196052"/>
                    <a:pt x="598407" y="188938"/>
                    <a:pt x="596951" y="185129"/>
                  </a:cubicBezTo>
                  <a:cubicBezTo>
                    <a:pt x="595493" y="181320"/>
                    <a:pt x="593196" y="179863"/>
                    <a:pt x="590227" y="177398"/>
                  </a:cubicBezTo>
                  <a:cubicBezTo>
                    <a:pt x="587258" y="174934"/>
                    <a:pt x="583168" y="172469"/>
                    <a:pt x="579135" y="170341"/>
                  </a:cubicBezTo>
                  <a:cubicBezTo>
                    <a:pt x="575101" y="168212"/>
                    <a:pt x="570283" y="166811"/>
                    <a:pt x="566024" y="164626"/>
                  </a:cubicBezTo>
                  <a:cubicBezTo>
                    <a:pt x="561767" y="162443"/>
                    <a:pt x="558125" y="158129"/>
                    <a:pt x="553588" y="157233"/>
                  </a:cubicBezTo>
                  <a:cubicBezTo>
                    <a:pt x="552453" y="157009"/>
                    <a:pt x="551291" y="156994"/>
                    <a:pt x="550103" y="157107"/>
                  </a:cubicBezTo>
                  <a:close/>
                  <a:moveTo>
                    <a:pt x="0" y="0"/>
                  </a:moveTo>
                  <a:lnTo>
                    <a:pt x="839788" y="0"/>
                  </a:lnTo>
                  <a:lnTo>
                    <a:pt x="839788" y="1212850"/>
                  </a:lnTo>
                  <a:lnTo>
                    <a:pt x="0" y="1212850"/>
                  </a:ln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p>
          </p:txBody>
        </p:sp>
      </p:grpSp>
    </p:spTree>
    <p:extLst>
      <p:ext uri="{BB962C8B-B14F-4D97-AF65-F5344CB8AC3E}">
        <p14:creationId xmlns:p14="http://schemas.microsoft.com/office/powerpoint/2010/main" val="403603474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考试标准">
    <p:spTree>
      <p:nvGrpSpPr>
        <p:cNvPr id="1" name=""/>
        <p:cNvGrpSpPr/>
        <p:nvPr/>
      </p:nvGrpSpPr>
      <p:grpSpPr>
        <a:xfrm>
          <a:off x="0" y="0"/>
          <a:ext cx="0" cy="0"/>
          <a:chOff x="0" y="0"/>
          <a:chExt cx="0" cy="0"/>
        </a:xfrm>
      </p:grpSpPr>
      <p:grpSp>
        <p:nvGrpSpPr>
          <p:cNvPr id="2" name="组合 1"/>
          <p:cNvGrpSpPr/>
          <p:nvPr userDrawn="1"/>
        </p:nvGrpSpPr>
        <p:grpSpPr>
          <a:xfrm>
            <a:off x="10036561" y="-26589"/>
            <a:ext cx="1891295" cy="880109"/>
            <a:chOff x="11613" y="920823"/>
            <a:chExt cx="1443037" cy="733424"/>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13" y="920823"/>
              <a:ext cx="1443037" cy="733424"/>
            </a:xfrm>
            <a:prstGeom prst="rect">
              <a:avLst/>
            </a:prstGeom>
          </p:spPr>
        </p:pic>
        <p:sp>
          <p:nvSpPr>
            <p:cNvPr id="4" name="TextBox 3"/>
            <p:cNvSpPr txBox="1"/>
            <p:nvPr userDrawn="1"/>
          </p:nvSpPr>
          <p:spPr>
            <a:xfrm>
              <a:off x="26176" y="991413"/>
              <a:ext cx="1315049" cy="461665"/>
            </a:xfrm>
            <a:prstGeom prst="rect">
              <a:avLst/>
            </a:prstGeom>
            <a:noFill/>
          </p:spPr>
          <p:txBody>
            <a:bodyPr wrap="none" rtlCol="0">
              <a:spAutoFit/>
            </a:bodyPr>
            <a:lstStyle/>
            <a:p>
              <a:r>
                <a:rPr lang="zh-CN" altLang="en-US" sz="3000" dirty="0" smtClean="0">
                  <a:solidFill>
                    <a:schemeClr val="bg1"/>
                  </a:solidFill>
                  <a:latin typeface="黑体" panose="02010600030101010101" pitchFamily="2" charset="-122"/>
                  <a:ea typeface="黑体" panose="02010600030101010101" pitchFamily="2" charset="-122"/>
                </a:rPr>
                <a:t>考试标准</a:t>
              </a:r>
              <a:endParaRPr lang="zh-CN" altLang="en-US" sz="3000" dirty="0">
                <a:solidFill>
                  <a:schemeClr val="bg1"/>
                </a:solidFill>
                <a:latin typeface="黑体" panose="02010600030101010101" pitchFamily="2" charset="-122"/>
                <a:ea typeface="黑体" panose="02010600030101010101" pitchFamily="2" charset="-122"/>
              </a:endParaRPr>
            </a:p>
          </p:txBody>
        </p:sp>
      </p:grpSp>
    </p:spTree>
    <p:extLst>
      <p:ext uri="{BB962C8B-B14F-4D97-AF65-F5344CB8AC3E}">
        <p14:creationId xmlns:p14="http://schemas.microsoft.com/office/powerpoint/2010/main" val="94065752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考纲要求">
    <p:spTree>
      <p:nvGrpSpPr>
        <p:cNvPr id="1" name=""/>
        <p:cNvGrpSpPr/>
        <p:nvPr/>
      </p:nvGrpSpPr>
      <p:grpSpPr>
        <a:xfrm>
          <a:off x="0" y="0"/>
          <a:ext cx="0" cy="0"/>
          <a:chOff x="0" y="0"/>
          <a:chExt cx="0" cy="0"/>
        </a:xfrm>
      </p:grpSpPr>
      <p:grpSp>
        <p:nvGrpSpPr>
          <p:cNvPr id="2" name="组合 1"/>
          <p:cNvGrpSpPr/>
          <p:nvPr userDrawn="1"/>
        </p:nvGrpSpPr>
        <p:grpSpPr>
          <a:xfrm>
            <a:off x="10036562" y="-26591"/>
            <a:ext cx="1891292" cy="880109"/>
            <a:chOff x="11613" y="920823"/>
            <a:chExt cx="1443037" cy="733424"/>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13" y="920823"/>
              <a:ext cx="1443037" cy="733424"/>
            </a:xfrm>
            <a:prstGeom prst="rect">
              <a:avLst/>
            </a:prstGeom>
          </p:spPr>
        </p:pic>
        <p:sp>
          <p:nvSpPr>
            <p:cNvPr id="4" name="TextBox 3"/>
            <p:cNvSpPr txBox="1"/>
            <p:nvPr userDrawn="1"/>
          </p:nvSpPr>
          <p:spPr>
            <a:xfrm>
              <a:off x="29719" y="991414"/>
              <a:ext cx="1315049" cy="461665"/>
            </a:xfrm>
            <a:prstGeom prst="rect">
              <a:avLst/>
            </a:prstGeom>
            <a:noFill/>
          </p:spPr>
          <p:txBody>
            <a:bodyPr wrap="none" rtlCol="0">
              <a:spAutoFit/>
            </a:bodyPr>
            <a:lstStyle/>
            <a:p>
              <a:pPr marL="0" marR="0" indent="0" algn="l" defTabSz="1219140" rtl="0" eaLnBrk="1" fontAlgn="auto" latinLnBrk="0" hangingPunct="1">
                <a:lnSpc>
                  <a:spcPct val="100000"/>
                </a:lnSpc>
                <a:spcBef>
                  <a:spcPts val="0"/>
                </a:spcBef>
                <a:spcAft>
                  <a:spcPts val="0"/>
                </a:spcAft>
                <a:buClrTx/>
                <a:buSzTx/>
                <a:buFontTx/>
                <a:buNone/>
                <a:tabLst/>
                <a:defRPr/>
              </a:pPr>
              <a:r>
                <a:rPr lang="zh-CN" altLang="en-US" sz="3000" kern="1200" dirty="0" smtClean="0">
                  <a:solidFill>
                    <a:schemeClr val="bg1"/>
                  </a:solidFill>
                  <a:latin typeface="黑体" panose="02010600030101010101" pitchFamily="2" charset="-122"/>
                  <a:ea typeface="黑体" panose="02010600030101010101" pitchFamily="2" charset="-122"/>
                  <a:cs typeface="+mn-cs"/>
                </a:rPr>
                <a:t>考纲要求</a:t>
              </a:r>
            </a:p>
          </p:txBody>
        </p:sp>
      </p:grpSp>
    </p:spTree>
    <p:extLst>
      <p:ext uri="{BB962C8B-B14F-4D97-AF65-F5344CB8AC3E}">
        <p14:creationId xmlns:p14="http://schemas.microsoft.com/office/powerpoint/2010/main" val="323252592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深度思考">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76651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9_两栏内容">
    <p:spTree>
      <p:nvGrpSpPr>
        <p:cNvPr id="1" name=""/>
        <p:cNvGrpSpPr/>
        <p:nvPr/>
      </p:nvGrpSpPr>
      <p:grpSpPr>
        <a:xfrm>
          <a:off x="0" y="0"/>
          <a:ext cx="0" cy="0"/>
          <a:chOff x="0" y="0"/>
          <a:chExt cx="0" cy="0"/>
        </a:xfrm>
      </p:grpSpPr>
      <p:sp>
        <p:nvSpPr>
          <p:cNvPr id="5" name="矩形 4"/>
          <p:cNvSpPr/>
          <p:nvPr userDrawn="1"/>
        </p:nvSpPr>
        <p:spPr>
          <a:xfrm>
            <a:off x="2"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Tree>
    <p:extLst>
      <p:ext uri="{BB962C8B-B14F-4D97-AF65-F5344CB8AC3E}">
        <p14:creationId xmlns:p14="http://schemas.microsoft.com/office/powerpoint/2010/main" val="89816352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知识梳理">
    <p:spTree>
      <p:nvGrpSpPr>
        <p:cNvPr id="1" name=""/>
        <p:cNvGrpSpPr/>
        <p:nvPr/>
      </p:nvGrpSpPr>
      <p:grpSpPr>
        <a:xfrm>
          <a:off x="0" y="0"/>
          <a:ext cx="0" cy="0"/>
          <a:chOff x="0" y="0"/>
          <a:chExt cx="0" cy="0"/>
        </a:xfrm>
      </p:grpSpPr>
      <p:sp>
        <p:nvSpPr>
          <p:cNvPr id="2" name="矩形 1"/>
          <p:cNvSpPr/>
          <p:nvPr userDrawn="1"/>
        </p:nvSpPr>
        <p:spPr>
          <a:xfrm>
            <a:off x="2"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3" name="组合 2"/>
          <p:cNvGrpSpPr/>
          <p:nvPr userDrawn="1"/>
        </p:nvGrpSpPr>
        <p:grpSpPr>
          <a:xfrm>
            <a:off x="1" y="-2"/>
            <a:ext cx="1836949" cy="634848"/>
            <a:chOff x="0" y="-2"/>
            <a:chExt cx="1377891" cy="634701"/>
          </a:xfrm>
          <a:solidFill>
            <a:srgbClr val="FFC000"/>
          </a:solidFill>
        </p:grpSpPr>
        <p:sp>
          <p:nvSpPr>
            <p:cNvPr id="4" name="矩形 3"/>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5" name="直角三角形 4"/>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7" name="文本框 39"/>
          <p:cNvSpPr txBox="1"/>
          <p:nvPr userDrawn="1"/>
        </p:nvSpPr>
        <p:spPr>
          <a:xfrm>
            <a:off x="190550" y="-87270"/>
            <a:ext cx="648072" cy="830997"/>
          </a:xfrm>
          <a:prstGeom prst="rect">
            <a:avLst/>
          </a:prstGeom>
          <a:noFill/>
        </p:spPr>
        <p:txBody>
          <a:bodyPr wrap="square" rtlCol="0">
            <a:spAutoFit/>
          </a:bodyPr>
          <a:lstStyle/>
          <a:p>
            <a:r>
              <a:rPr lang="en-US" altLang="zh-CN" sz="4800" b="1" dirty="0" smtClean="0">
                <a:solidFill>
                  <a:srgbClr val="C25C17"/>
                </a:solidFill>
                <a:latin typeface="Impact" panose="020B0806030902050204" pitchFamily="34" charset="0"/>
                <a:ea typeface="微软雅黑" panose="020B0503020204020204" pitchFamily="34" charset="-122"/>
              </a:rPr>
              <a:t>1</a:t>
            </a:r>
            <a:endParaRPr lang="zh-CN" altLang="en-US" sz="4800" b="1" dirty="0">
              <a:solidFill>
                <a:srgbClr val="C25C17"/>
              </a:solidFill>
              <a:latin typeface="Impact" panose="020B0806030902050204" pitchFamily="34" charset="0"/>
              <a:ea typeface="微软雅黑" panose="020B0503020204020204" pitchFamily="34" charset="-122"/>
            </a:endParaRPr>
          </a:p>
        </p:txBody>
      </p:sp>
      <p:sp>
        <p:nvSpPr>
          <p:cNvPr id="9" name="矩形 8"/>
          <p:cNvSpPr/>
          <p:nvPr userDrawn="1"/>
        </p:nvSpPr>
        <p:spPr>
          <a:xfrm>
            <a:off x="1774727" y="36716"/>
            <a:ext cx="1826141" cy="58491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3200" b="1" i="0" u="none" strike="noStrike" kern="0" cap="none" spc="0" normalizeH="0" baseline="0" noProof="0" dirty="0" smtClean="0">
                <a:ln>
                  <a:noFill/>
                </a:ln>
                <a:solidFill>
                  <a:sysClr val="window" lastClr="CCE8CF"/>
                </a:solidFill>
                <a:effectLst/>
                <a:uLnTx/>
                <a:uFillTx/>
                <a:latin typeface="微软雅黑"/>
                <a:ea typeface="微软雅黑"/>
              </a:rPr>
              <a:t>知识梳理</a:t>
            </a:r>
            <a:endParaRPr kumimoji="0" lang="zh-CN" altLang="en-US" sz="3200" b="1" i="0" u="none" strike="noStrike" kern="0" cap="none" spc="0" normalizeH="0" baseline="0" noProof="0" dirty="0">
              <a:ln>
                <a:noFill/>
              </a:ln>
              <a:solidFill>
                <a:sysClr val="window" lastClr="CCE8CF"/>
              </a:solidFill>
              <a:effectLst/>
              <a:uLnTx/>
              <a:uFillTx/>
              <a:latin typeface="微软雅黑"/>
              <a:ea typeface="微软雅黑"/>
            </a:endParaRPr>
          </a:p>
        </p:txBody>
      </p:sp>
    </p:spTree>
    <p:extLst>
      <p:ext uri="{BB962C8B-B14F-4D97-AF65-F5344CB8AC3E}">
        <p14:creationId xmlns:p14="http://schemas.microsoft.com/office/powerpoint/2010/main" val="314448541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7427958"/>
      </p:ext>
    </p:extLst>
  </p:cSld>
  <p:clrMap bg1="lt1" tx1="dk1" bg2="lt2" tx2="dk2" accent1="accent1" accent2="accent2" accent3="accent3" accent4="accent4" accent5="accent5" accent6="accent6" hlink="hlink" folHlink="folHlink"/>
  <p:sldLayoutIdLst>
    <p:sldLayoutId id="2147483794" r:id="rId1"/>
    <p:sldLayoutId id="2147483810" r:id="rId2"/>
    <p:sldLayoutId id="2147483811"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12" r:id="rId14"/>
    <p:sldLayoutId id="2147483813" r:id="rId15"/>
    <p:sldLayoutId id="2147483817" r:id="rId16"/>
    <p:sldLayoutId id="2147483815" r:id="rId17"/>
    <p:sldLayoutId id="2147483816" r:id="rId18"/>
  </p:sldLayoutIdLst>
  <p:timing>
    <p:tnLst>
      <p:par>
        <p:cTn id="1" dur="indefinite" restart="never" nodeType="tmRoot"/>
      </p:par>
    </p:tnLst>
  </p:timing>
  <p:txStyles>
    <p:titleStyle>
      <a:lvl1pPr algn="ctr" defTabSz="1219140" rtl="0" eaLnBrk="1" latinLnBrk="0" hangingPunct="1">
        <a:spcBef>
          <a:spcPct val="0"/>
        </a:spcBef>
        <a:buNone/>
        <a:defRPr sz="5900" kern="1200">
          <a:solidFill>
            <a:schemeClr val="tx1"/>
          </a:solidFill>
          <a:latin typeface="+mj-lt"/>
          <a:ea typeface="+mj-ea"/>
          <a:cs typeface="+mj-cs"/>
        </a:defRPr>
      </a:lvl1pPr>
    </p:titleStyle>
    <p:bodyStyle>
      <a:lvl1pPr marL="457178" indent="-457178" algn="l" defTabSz="1219140"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550" indent="-380981" algn="l" defTabSz="1219140"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3925" indent="-304784" algn="l" defTabSz="121914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493"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06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63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20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77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341"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0.xml.rels><?xml version="1.0" encoding="UTF-8" standalone="yes"?>
<Relationships xmlns="http://schemas.openxmlformats.org/package/2006/relationships"><Relationship Id="rId8" Type="http://schemas.openxmlformats.org/officeDocument/2006/relationships/slide" Target="slide80.xml"/><Relationship Id="rId13" Type="http://schemas.openxmlformats.org/officeDocument/2006/relationships/slide" Target="slide90.xml"/><Relationship Id="rId3" Type="http://schemas.openxmlformats.org/officeDocument/2006/relationships/slide" Target="slide72.xml"/><Relationship Id="rId7" Type="http://schemas.openxmlformats.org/officeDocument/2006/relationships/slide" Target="slide78.xml"/><Relationship Id="rId12" Type="http://schemas.openxmlformats.org/officeDocument/2006/relationships/slide" Target="slide88.xml"/><Relationship Id="rId2" Type="http://schemas.openxmlformats.org/officeDocument/2006/relationships/image" Target="../media/image42.png"/><Relationship Id="rId16" Type="http://schemas.openxmlformats.org/officeDocument/2006/relationships/slide" Target="slide99.xml"/><Relationship Id="rId1" Type="http://schemas.openxmlformats.org/officeDocument/2006/relationships/slideLayout" Target="../slideLayouts/slideLayout1.xml"/><Relationship Id="rId6" Type="http://schemas.openxmlformats.org/officeDocument/2006/relationships/slide" Target="slide76.xml"/><Relationship Id="rId11" Type="http://schemas.openxmlformats.org/officeDocument/2006/relationships/slide" Target="slide86.xml"/><Relationship Id="rId5" Type="http://schemas.openxmlformats.org/officeDocument/2006/relationships/slide" Target="slide74.xml"/><Relationship Id="rId15" Type="http://schemas.openxmlformats.org/officeDocument/2006/relationships/slide" Target="slide94.xml"/><Relationship Id="rId10" Type="http://schemas.openxmlformats.org/officeDocument/2006/relationships/slide" Target="slide84.xml"/><Relationship Id="rId4" Type="http://schemas.openxmlformats.org/officeDocument/2006/relationships/slide" Target="slide73.xml"/><Relationship Id="rId9" Type="http://schemas.openxmlformats.org/officeDocument/2006/relationships/slide" Target="slide82.xml"/><Relationship Id="rId14" Type="http://schemas.openxmlformats.org/officeDocument/2006/relationships/slide" Target="slide92.xml"/></Relationships>
</file>

<file path=ppt/slides/_rels/slide101.xml.rels><?xml version="1.0" encoding="UTF-8" standalone="yes"?>
<Relationships xmlns="http://schemas.openxmlformats.org/package/2006/relationships"><Relationship Id="rId8" Type="http://schemas.openxmlformats.org/officeDocument/2006/relationships/slide" Target="slide82.xml"/><Relationship Id="rId13" Type="http://schemas.openxmlformats.org/officeDocument/2006/relationships/slide" Target="slide92.xml"/><Relationship Id="rId3" Type="http://schemas.openxmlformats.org/officeDocument/2006/relationships/slide" Target="slide73.xml"/><Relationship Id="rId7" Type="http://schemas.openxmlformats.org/officeDocument/2006/relationships/slide" Target="slide80.xml"/><Relationship Id="rId12" Type="http://schemas.openxmlformats.org/officeDocument/2006/relationships/slide" Target="slide90.xml"/><Relationship Id="rId2" Type="http://schemas.openxmlformats.org/officeDocument/2006/relationships/slide" Target="slide72.xml"/><Relationship Id="rId1" Type="http://schemas.openxmlformats.org/officeDocument/2006/relationships/slideLayout" Target="../slideLayouts/slideLayout1.xml"/><Relationship Id="rId6" Type="http://schemas.openxmlformats.org/officeDocument/2006/relationships/slide" Target="slide78.xml"/><Relationship Id="rId11" Type="http://schemas.openxmlformats.org/officeDocument/2006/relationships/slide" Target="slide88.xml"/><Relationship Id="rId5" Type="http://schemas.openxmlformats.org/officeDocument/2006/relationships/slide" Target="slide76.xml"/><Relationship Id="rId15" Type="http://schemas.openxmlformats.org/officeDocument/2006/relationships/slide" Target="slide99.xml"/><Relationship Id="rId10" Type="http://schemas.openxmlformats.org/officeDocument/2006/relationships/slide" Target="slide86.xml"/><Relationship Id="rId4" Type="http://schemas.openxmlformats.org/officeDocument/2006/relationships/slide" Target="slide74.xml"/><Relationship Id="rId9" Type="http://schemas.openxmlformats.org/officeDocument/2006/relationships/slide" Target="slide84.xml"/><Relationship Id="rId14" Type="http://schemas.openxmlformats.org/officeDocument/2006/relationships/slide" Target="slide94.xml"/></Relationships>
</file>

<file path=ppt/slides/_rels/slide102.xml.rels><?xml version="1.0" encoding="UTF-8" standalone="yes"?>
<Relationships xmlns="http://schemas.openxmlformats.org/package/2006/relationships"><Relationship Id="rId8" Type="http://schemas.openxmlformats.org/officeDocument/2006/relationships/slide" Target="slide82.xml"/><Relationship Id="rId13" Type="http://schemas.openxmlformats.org/officeDocument/2006/relationships/slide" Target="slide92.xml"/><Relationship Id="rId3" Type="http://schemas.openxmlformats.org/officeDocument/2006/relationships/slide" Target="slide73.xml"/><Relationship Id="rId7" Type="http://schemas.openxmlformats.org/officeDocument/2006/relationships/slide" Target="slide80.xml"/><Relationship Id="rId12" Type="http://schemas.openxmlformats.org/officeDocument/2006/relationships/slide" Target="slide90.xml"/><Relationship Id="rId2" Type="http://schemas.openxmlformats.org/officeDocument/2006/relationships/slide" Target="slide72.xml"/><Relationship Id="rId16" Type="http://schemas.openxmlformats.org/officeDocument/2006/relationships/slide" Target="slide2.xml"/><Relationship Id="rId1" Type="http://schemas.openxmlformats.org/officeDocument/2006/relationships/slideLayout" Target="../slideLayouts/slideLayout1.xml"/><Relationship Id="rId6" Type="http://schemas.openxmlformats.org/officeDocument/2006/relationships/slide" Target="slide78.xml"/><Relationship Id="rId11" Type="http://schemas.openxmlformats.org/officeDocument/2006/relationships/slide" Target="slide88.xml"/><Relationship Id="rId5" Type="http://schemas.openxmlformats.org/officeDocument/2006/relationships/slide" Target="slide76.xml"/><Relationship Id="rId15" Type="http://schemas.openxmlformats.org/officeDocument/2006/relationships/slide" Target="slide99.xml"/><Relationship Id="rId10" Type="http://schemas.openxmlformats.org/officeDocument/2006/relationships/slide" Target="slide86.xml"/><Relationship Id="rId4" Type="http://schemas.openxmlformats.org/officeDocument/2006/relationships/slide" Target="slide74.xml"/><Relationship Id="rId9" Type="http://schemas.openxmlformats.org/officeDocument/2006/relationships/slide" Target="slide84.xml"/><Relationship Id="rId14" Type="http://schemas.openxmlformats.org/officeDocument/2006/relationships/slide" Target="slide9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0.xml"/><Relationship Id="rId6" Type="http://schemas.openxmlformats.org/officeDocument/2006/relationships/slide" Target="slide15.xml"/><Relationship Id="rId5" Type="http://schemas.openxmlformats.org/officeDocument/2006/relationships/slide" Target="slide14.xml"/><Relationship Id="rId4" Type="http://schemas.openxmlformats.org/officeDocument/2006/relationships/slide" Target="slide13.xml"/></Relationships>
</file>

<file path=ppt/slides/_rels/slide14.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13.xml"/><Relationship Id="rId1" Type="http://schemas.openxmlformats.org/officeDocument/2006/relationships/slideLayout" Target="../slideLayouts/slideLayout15.xml"/><Relationship Id="rId4" Type="http://schemas.openxmlformats.org/officeDocument/2006/relationships/slide" Target="slide15.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5.xml"/><Relationship Id="rId6" Type="http://schemas.openxmlformats.org/officeDocument/2006/relationships/slide" Target="slide15.xml"/><Relationship Id="rId5" Type="http://schemas.openxmlformats.org/officeDocument/2006/relationships/slide" Target="slide14.xml"/><Relationship Id="rId4" Type="http://schemas.openxmlformats.org/officeDocument/2006/relationships/slide" Target="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4.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slide" Target="slide71.xml"/><Relationship Id="rId5" Type="http://schemas.openxmlformats.org/officeDocument/2006/relationships/slide" Target="slide51.xml"/><Relationship Id="rId4" Type="http://schemas.openxmlformats.org/officeDocument/2006/relationships/slide" Target="slide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5.xml"/><Relationship Id="rId1" Type="http://schemas.openxmlformats.org/officeDocument/2006/relationships/vmlDrawing" Target="../drawings/vmlDrawing1.vml"/><Relationship Id="rId5" Type="http://schemas.openxmlformats.org/officeDocument/2006/relationships/image" Target="../media/image25.emf"/><Relationship Id="rId4" Type="http://schemas.openxmlformats.org/officeDocument/2006/relationships/package" Target="../embeddings/Microsoft_Word___1.docx"/></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5.xml"/><Relationship Id="rId1" Type="http://schemas.openxmlformats.org/officeDocument/2006/relationships/vmlDrawing" Target="../drawings/vmlDrawing2.vml"/><Relationship Id="rId5" Type="http://schemas.openxmlformats.org/officeDocument/2006/relationships/image" Target="../media/image26.emf"/><Relationship Id="rId4" Type="http://schemas.openxmlformats.org/officeDocument/2006/relationships/package" Target="../embeddings/Microsoft_Word___2.docx"/></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5.xml"/><Relationship Id="rId1" Type="http://schemas.openxmlformats.org/officeDocument/2006/relationships/vmlDrawing" Target="../drawings/vmlDrawing3.vml"/><Relationship Id="rId5" Type="http://schemas.openxmlformats.org/officeDocument/2006/relationships/image" Target="../media/image27.emf"/><Relationship Id="rId4" Type="http://schemas.openxmlformats.org/officeDocument/2006/relationships/package" Target="../embeddings/Microsoft_Word___3.docx"/></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5.xml"/><Relationship Id="rId1" Type="http://schemas.openxmlformats.org/officeDocument/2006/relationships/vmlDrawing" Target="../drawings/vmlDrawing4.vml"/><Relationship Id="rId5" Type="http://schemas.openxmlformats.org/officeDocument/2006/relationships/image" Target="../media/image28.emf"/><Relationship Id="rId4" Type="http://schemas.openxmlformats.org/officeDocument/2006/relationships/package" Target="../embeddings/Microsoft_Word___4.docx"/></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8" Type="http://schemas.openxmlformats.org/officeDocument/2006/relationships/slide" Target="slide41.xml"/><Relationship Id="rId3" Type="http://schemas.openxmlformats.org/officeDocument/2006/relationships/slide" Target="slide34.xml"/><Relationship Id="rId7" Type="http://schemas.openxmlformats.org/officeDocument/2006/relationships/slide" Target="slide40.xml"/><Relationship Id="rId2" Type="http://schemas.openxmlformats.org/officeDocument/2006/relationships/slide" Target="slide33.xml"/><Relationship Id="rId1" Type="http://schemas.openxmlformats.org/officeDocument/2006/relationships/slideLayout" Target="../slideLayouts/slideLayout10.xml"/><Relationship Id="rId6" Type="http://schemas.openxmlformats.org/officeDocument/2006/relationships/slide" Target="slide37.xml"/><Relationship Id="rId11" Type="http://schemas.openxmlformats.org/officeDocument/2006/relationships/slide" Target="slide47.xml"/><Relationship Id="rId5" Type="http://schemas.openxmlformats.org/officeDocument/2006/relationships/slide" Target="slide36.xml"/><Relationship Id="rId10" Type="http://schemas.openxmlformats.org/officeDocument/2006/relationships/slide" Target="slide44.xml"/><Relationship Id="rId4" Type="http://schemas.openxmlformats.org/officeDocument/2006/relationships/slide" Target="slide35.xml"/><Relationship Id="rId9" Type="http://schemas.openxmlformats.org/officeDocument/2006/relationships/slide" Target="slide42.xml"/></Relationships>
</file>

<file path=ppt/slides/_rels/slide34.xml.rels><?xml version="1.0" encoding="UTF-8" standalone="yes"?>
<Relationships xmlns="http://schemas.openxmlformats.org/package/2006/relationships"><Relationship Id="rId8" Type="http://schemas.openxmlformats.org/officeDocument/2006/relationships/slide" Target="slide41.xml"/><Relationship Id="rId3" Type="http://schemas.openxmlformats.org/officeDocument/2006/relationships/slide" Target="slide34.xml"/><Relationship Id="rId7" Type="http://schemas.openxmlformats.org/officeDocument/2006/relationships/slide" Target="slide40.xml"/><Relationship Id="rId2" Type="http://schemas.openxmlformats.org/officeDocument/2006/relationships/slide" Target="slide33.xml"/><Relationship Id="rId1" Type="http://schemas.openxmlformats.org/officeDocument/2006/relationships/slideLayout" Target="../slideLayouts/slideLayout1.xml"/><Relationship Id="rId6" Type="http://schemas.openxmlformats.org/officeDocument/2006/relationships/slide" Target="slide37.xml"/><Relationship Id="rId11" Type="http://schemas.openxmlformats.org/officeDocument/2006/relationships/slide" Target="slide47.xml"/><Relationship Id="rId5" Type="http://schemas.openxmlformats.org/officeDocument/2006/relationships/slide" Target="slide36.xml"/><Relationship Id="rId10" Type="http://schemas.openxmlformats.org/officeDocument/2006/relationships/slide" Target="slide44.xml"/><Relationship Id="rId4" Type="http://schemas.openxmlformats.org/officeDocument/2006/relationships/slide" Target="slide35.xml"/><Relationship Id="rId9" Type="http://schemas.openxmlformats.org/officeDocument/2006/relationships/slide" Target="slide42.xml"/></Relationships>
</file>

<file path=ppt/slides/_rels/slide35.xml.rels><?xml version="1.0" encoding="UTF-8" standalone="yes"?>
<Relationships xmlns="http://schemas.openxmlformats.org/package/2006/relationships"><Relationship Id="rId8" Type="http://schemas.openxmlformats.org/officeDocument/2006/relationships/slide" Target="slide41.xml"/><Relationship Id="rId3" Type="http://schemas.openxmlformats.org/officeDocument/2006/relationships/slide" Target="slide34.xml"/><Relationship Id="rId7" Type="http://schemas.openxmlformats.org/officeDocument/2006/relationships/slide" Target="slide40.xml"/><Relationship Id="rId2" Type="http://schemas.openxmlformats.org/officeDocument/2006/relationships/slide" Target="slide33.xml"/><Relationship Id="rId1" Type="http://schemas.openxmlformats.org/officeDocument/2006/relationships/slideLayout" Target="../slideLayouts/slideLayout15.xml"/><Relationship Id="rId6" Type="http://schemas.openxmlformats.org/officeDocument/2006/relationships/slide" Target="slide37.xml"/><Relationship Id="rId11" Type="http://schemas.openxmlformats.org/officeDocument/2006/relationships/slide" Target="slide47.xml"/><Relationship Id="rId5" Type="http://schemas.openxmlformats.org/officeDocument/2006/relationships/slide" Target="slide36.xml"/><Relationship Id="rId10" Type="http://schemas.openxmlformats.org/officeDocument/2006/relationships/slide" Target="slide44.xml"/><Relationship Id="rId4" Type="http://schemas.openxmlformats.org/officeDocument/2006/relationships/slide" Target="slide35.xml"/><Relationship Id="rId9" Type="http://schemas.openxmlformats.org/officeDocument/2006/relationships/slide" Target="slide42.xml"/></Relationships>
</file>

<file path=ppt/slides/_rels/slide36.xml.rels><?xml version="1.0" encoding="UTF-8" standalone="yes"?>
<Relationships xmlns="http://schemas.openxmlformats.org/package/2006/relationships"><Relationship Id="rId8" Type="http://schemas.openxmlformats.org/officeDocument/2006/relationships/slide" Target="slide41.xml"/><Relationship Id="rId3" Type="http://schemas.openxmlformats.org/officeDocument/2006/relationships/slide" Target="slide34.xml"/><Relationship Id="rId7" Type="http://schemas.openxmlformats.org/officeDocument/2006/relationships/slide" Target="slide40.xml"/><Relationship Id="rId2" Type="http://schemas.openxmlformats.org/officeDocument/2006/relationships/slide" Target="slide33.xml"/><Relationship Id="rId1" Type="http://schemas.openxmlformats.org/officeDocument/2006/relationships/slideLayout" Target="../slideLayouts/slideLayout15.xml"/><Relationship Id="rId6" Type="http://schemas.openxmlformats.org/officeDocument/2006/relationships/slide" Target="slide37.xml"/><Relationship Id="rId11" Type="http://schemas.openxmlformats.org/officeDocument/2006/relationships/slide" Target="slide47.xml"/><Relationship Id="rId5" Type="http://schemas.openxmlformats.org/officeDocument/2006/relationships/slide" Target="slide36.xml"/><Relationship Id="rId10" Type="http://schemas.openxmlformats.org/officeDocument/2006/relationships/slide" Target="slide44.xml"/><Relationship Id="rId4" Type="http://schemas.openxmlformats.org/officeDocument/2006/relationships/slide" Target="slide35.xml"/><Relationship Id="rId9" Type="http://schemas.openxmlformats.org/officeDocument/2006/relationships/slide" Target="slide42.xml"/></Relationships>
</file>

<file path=ppt/slides/_rels/slide37.xml.rels><?xml version="1.0" encoding="UTF-8" standalone="yes"?>
<Relationships xmlns="http://schemas.openxmlformats.org/package/2006/relationships"><Relationship Id="rId8" Type="http://schemas.openxmlformats.org/officeDocument/2006/relationships/slide" Target="slide41.xml"/><Relationship Id="rId3" Type="http://schemas.openxmlformats.org/officeDocument/2006/relationships/slide" Target="slide34.xml"/><Relationship Id="rId7" Type="http://schemas.openxmlformats.org/officeDocument/2006/relationships/slide" Target="slide40.xml"/><Relationship Id="rId12" Type="http://schemas.openxmlformats.org/officeDocument/2006/relationships/slide" Target="slide38.xml"/><Relationship Id="rId2" Type="http://schemas.openxmlformats.org/officeDocument/2006/relationships/slide" Target="slide33.xml"/><Relationship Id="rId1" Type="http://schemas.openxmlformats.org/officeDocument/2006/relationships/slideLayout" Target="../slideLayouts/slideLayout15.xml"/><Relationship Id="rId6" Type="http://schemas.openxmlformats.org/officeDocument/2006/relationships/slide" Target="slide37.xml"/><Relationship Id="rId11" Type="http://schemas.openxmlformats.org/officeDocument/2006/relationships/slide" Target="slide47.xml"/><Relationship Id="rId5" Type="http://schemas.openxmlformats.org/officeDocument/2006/relationships/slide" Target="slide36.xml"/><Relationship Id="rId10" Type="http://schemas.openxmlformats.org/officeDocument/2006/relationships/slide" Target="slide44.xml"/><Relationship Id="rId4" Type="http://schemas.openxmlformats.org/officeDocument/2006/relationships/slide" Target="slide35.xml"/><Relationship Id="rId9" Type="http://schemas.openxmlformats.org/officeDocument/2006/relationships/slide" Target="slide42.xml"/></Relationships>
</file>

<file path=ppt/slides/_rels/slide38.xml.rels><?xml version="1.0" encoding="UTF-8" standalone="yes"?>
<Relationships xmlns="http://schemas.openxmlformats.org/package/2006/relationships"><Relationship Id="rId8" Type="http://schemas.openxmlformats.org/officeDocument/2006/relationships/slide" Target="slide41.xml"/><Relationship Id="rId3" Type="http://schemas.openxmlformats.org/officeDocument/2006/relationships/slide" Target="slide34.xml"/><Relationship Id="rId7" Type="http://schemas.openxmlformats.org/officeDocument/2006/relationships/slide" Target="slide40.xml"/><Relationship Id="rId2" Type="http://schemas.openxmlformats.org/officeDocument/2006/relationships/slide" Target="slide33.xml"/><Relationship Id="rId1" Type="http://schemas.openxmlformats.org/officeDocument/2006/relationships/slideLayout" Target="../slideLayouts/slideLayout15.xml"/><Relationship Id="rId6" Type="http://schemas.openxmlformats.org/officeDocument/2006/relationships/slide" Target="slide37.xml"/><Relationship Id="rId11" Type="http://schemas.openxmlformats.org/officeDocument/2006/relationships/slide" Target="slide47.xml"/><Relationship Id="rId5" Type="http://schemas.openxmlformats.org/officeDocument/2006/relationships/slide" Target="slide36.xml"/><Relationship Id="rId10" Type="http://schemas.openxmlformats.org/officeDocument/2006/relationships/slide" Target="slide44.xml"/><Relationship Id="rId4" Type="http://schemas.openxmlformats.org/officeDocument/2006/relationships/slide" Target="slide35.xml"/><Relationship Id="rId9" Type="http://schemas.openxmlformats.org/officeDocument/2006/relationships/slide" Target="slide42.xml"/></Relationships>
</file>

<file path=ppt/slides/_rels/slide39.xml.rels><?xml version="1.0" encoding="UTF-8" standalone="yes"?>
<Relationships xmlns="http://schemas.openxmlformats.org/package/2006/relationships"><Relationship Id="rId8" Type="http://schemas.openxmlformats.org/officeDocument/2006/relationships/slide" Target="slide40.xml"/><Relationship Id="rId13" Type="http://schemas.openxmlformats.org/officeDocument/2006/relationships/oleObject" Target="../embeddings/oleObject5.bin"/><Relationship Id="rId3" Type="http://schemas.openxmlformats.org/officeDocument/2006/relationships/slide" Target="slide33.xml"/><Relationship Id="rId7" Type="http://schemas.openxmlformats.org/officeDocument/2006/relationships/slide" Target="slide37.xml"/><Relationship Id="rId12" Type="http://schemas.openxmlformats.org/officeDocument/2006/relationships/slide" Target="slide47.xml"/><Relationship Id="rId2" Type="http://schemas.openxmlformats.org/officeDocument/2006/relationships/slideLayout" Target="../slideLayouts/slideLayout15.xml"/><Relationship Id="rId1" Type="http://schemas.openxmlformats.org/officeDocument/2006/relationships/vmlDrawing" Target="../drawings/vmlDrawing5.vml"/><Relationship Id="rId6" Type="http://schemas.openxmlformats.org/officeDocument/2006/relationships/slide" Target="slide36.xml"/><Relationship Id="rId11" Type="http://schemas.openxmlformats.org/officeDocument/2006/relationships/slide" Target="slide44.xml"/><Relationship Id="rId5" Type="http://schemas.openxmlformats.org/officeDocument/2006/relationships/slide" Target="slide35.xml"/><Relationship Id="rId15" Type="http://schemas.openxmlformats.org/officeDocument/2006/relationships/image" Target="../media/image29.emf"/><Relationship Id="rId10" Type="http://schemas.openxmlformats.org/officeDocument/2006/relationships/slide" Target="slide42.xml"/><Relationship Id="rId4" Type="http://schemas.openxmlformats.org/officeDocument/2006/relationships/slide" Target="slide34.xml"/><Relationship Id="rId9" Type="http://schemas.openxmlformats.org/officeDocument/2006/relationships/slide" Target="slide41.xml"/><Relationship Id="rId14" Type="http://schemas.openxmlformats.org/officeDocument/2006/relationships/package" Target="../embeddings/Microsoft_Word___5.docx"/></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8" Type="http://schemas.openxmlformats.org/officeDocument/2006/relationships/slide" Target="slide41.xml"/><Relationship Id="rId3" Type="http://schemas.openxmlformats.org/officeDocument/2006/relationships/slide" Target="slide34.xml"/><Relationship Id="rId7" Type="http://schemas.openxmlformats.org/officeDocument/2006/relationships/slide" Target="slide40.xml"/><Relationship Id="rId2" Type="http://schemas.openxmlformats.org/officeDocument/2006/relationships/slide" Target="slide33.xml"/><Relationship Id="rId1" Type="http://schemas.openxmlformats.org/officeDocument/2006/relationships/slideLayout" Target="../slideLayouts/slideLayout15.xml"/><Relationship Id="rId6" Type="http://schemas.openxmlformats.org/officeDocument/2006/relationships/slide" Target="slide37.xml"/><Relationship Id="rId11" Type="http://schemas.openxmlformats.org/officeDocument/2006/relationships/slide" Target="slide47.xml"/><Relationship Id="rId5" Type="http://schemas.openxmlformats.org/officeDocument/2006/relationships/slide" Target="slide36.xml"/><Relationship Id="rId10" Type="http://schemas.openxmlformats.org/officeDocument/2006/relationships/slide" Target="slide44.xml"/><Relationship Id="rId4" Type="http://schemas.openxmlformats.org/officeDocument/2006/relationships/slide" Target="slide35.xml"/><Relationship Id="rId9" Type="http://schemas.openxmlformats.org/officeDocument/2006/relationships/slide" Target="slide42.xml"/></Relationships>
</file>

<file path=ppt/slides/_rels/slide41.xml.rels><?xml version="1.0" encoding="UTF-8" standalone="yes"?>
<Relationships xmlns="http://schemas.openxmlformats.org/package/2006/relationships"><Relationship Id="rId8" Type="http://schemas.openxmlformats.org/officeDocument/2006/relationships/slide" Target="slide41.xml"/><Relationship Id="rId3" Type="http://schemas.openxmlformats.org/officeDocument/2006/relationships/slide" Target="slide34.xml"/><Relationship Id="rId7" Type="http://schemas.openxmlformats.org/officeDocument/2006/relationships/slide" Target="slide40.xml"/><Relationship Id="rId2" Type="http://schemas.openxmlformats.org/officeDocument/2006/relationships/slide" Target="slide33.xml"/><Relationship Id="rId1" Type="http://schemas.openxmlformats.org/officeDocument/2006/relationships/slideLayout" Target="../slideLayouts/slideLayout15.xml"/><Relationship Id="rId6" Type="http://schemas.openxmlformats.org/officeDocument/2006/relationships/slide" Target="slide37.xml"/><Relationship Id="rId11" Type="http://schemas.openxmlformats.org/officeDocument/2006/relationships/slide" Target="slide47.xml"/><Relationship Id="rId5" Type="http://schemas.openxmlformats.org/officeDocument/2006/relationships/slide" Target="slide36.xml"/><Relationship Id="rId10" Type="http://schemas.openxmlformats.org/officeDocument/2006/relationships/slide" Target="slide44.xml"/><Relationship Id="rId4" Type="http://schemas.openxmlformats.org/officeDocument/2006/relationships/slide" Target="slide35.xml"/><Relationship Id="rId9" Type="http://schemas.openxmlformats.org/officeDocument/2006/relationships/slide" Target="slide42.xml"/></Relationships>
</file>

<file path=ppt/slides/_rels/slide42.xml.rels><?xml version="1.0" encoding="UTF-8" standalone="yes"?>
<Relationships xmlns="http://schemas.openxmlformats.org/package/2006/relationships"><Relationship Id="rId8" Type="http://schemas.openxmlformats.org/officeDocument/2006/relationships/slide" Target="slide41.xml"/><Relationship Id="rId3" Type="http://schemas.openxmlformats.org/officeDocument/2006/relationships/slide" Target="slide34.xml"/><Relationship Id="rId7" Type="http://schemas.openxmlformats.org/officeDocument/2006/relationships/slide" Target="slide40.xml"/><Relationship Id="rId12" Type="http://schemas.openxmlformats.org/officeDocument/2006/relationships/slide" Target="slide43.xml"/><Relationship Id="rId2" Type="http://schemas.openxmlformats.org/officeDocument/2006/relationships/slide" Target="slide33.xml"/><Relationship Id="rId1" Type="http://schemas.openxmlformats.org/officeDocument/2006/relationships/slideLayout" Target="../slideLayouts/slideLayout15.xml"/><Relationship Id="rId6" Type="http://schemas.openxmlformats.org/officeDocument/2006/relationships/slide" Target="slide37.xml"/><Relationship Id="rId11" Type="http://schemas.openxmlformats.org/officeDocument/2006/relationships/slide" Target="slide47.xml"/><Relationship Id="rId5" Type="http://schemas.openxmlformats.org/officeDocument/2006/relationships/slide" Target="slide36.xml"/><Relationship Id="rId10" Type="http://schemas.openxmlformats.org/officeDocument/2006/relationships/slide" Target="slide44.xml"/><Relationship Id="rId4" Type="http://schemas.openxmlformats.org/officeDocument/2006/relationships/slide" Target="slide35.xml"/><Relationship Id="rId9" Type="http://schemas.openxmlformats.org/officeDocument/2006/relationships/slide" Target="slide42.xml"/></Relationships>
</file>

<file path=ppt/slides/_rels/slide43.xml.rels><?xml version="1.0" encoding="UTF-8" standalone="yes"?>
<Relationships xmlns="http://schemas.openxmlformats.org/package/2006/relationships"><Relationship Id="rId8" Type="http://schemas.openxmlformats.org/officeDocument/2006/relationships/slide" Target="slide40.xml"/><Relationship Id="rId13" Type="http://schemas.openxmlformats.org/officeDocument/2006/relationships/oleObject" Target="../embeddings/oleObject6.bin"/><Relationship Id="rId3" Type="http://schemas.openxmlformats.org/officeDocument/2006/relationships/slide" Target="slide33.xml"/><Relationship Id="rId7" Type="http://schemas.openxmlformats.org/officeDocument/2006/relationships/slide" Target="slide37.xml"/><Relationship Id="rId12" Type="http://schemas.openxmlformats.org/officeDocument/2006/relationships/slide" Target="slide47.xml"/><Relationship Id="rId2" Type="http://schemas.openxmlformats.org/officeDocument/2006/relationships/slideLayout" Target="../slideLayouts/slideLayout15.xml"/><Relationship Id="rId1" Type="http://schemas.openxmlformats.org/officeDocument/2006/relationships/vmlDrawing" Target="../drawings/vmlDrawing6.vml"/><Relationship Id="rId6" Type="http://schemas.openxmlformats.org/officeDocument/2006/relationships/slide" Target="slide36.xml"/><Relationship Id="rId11" Type="http://schemas.openxmlformats.org/officeDocument/2006/relationships/slide" Target="slide44.xml"/><Relationship Id="rId5" Type="http://schemas.openxmlformats.org/officeDocument/2006/relationships/slide" Target="slide35.xml"/><Relationship Id="rId15" Type="http://schemas.openxmlformats.org/officeDocument/2006/relationships/image" Target="../media/image30.emf"/><Relationship Id="rId10" Type="http://schemas.openxmlformats.org/officeDocument/2006/relationships/slide" Target="slide42.xml"/><Relationship Id="rId4" Type="http://schemas.openxmlformats.org/officeDocument/2006/relationships/slide" Target="slide34.xml"/><Relationship Id="rId9" Type="http://schemas.openxmlformats.org/officeDocument/2006/relationships/slide" Target="slide41.xml"/><Relationship Id="rId14" Type="http://schemas.openxmlformats.org/officeDocument/2006/relationships/package" Target="../embeddings/Microsoft_Word___6.docx"/></Relationships>
</file>

<file path=ppt/slides/_rels/slide44.xml.rels><?xml version="1.0" encoding="UTF-8" standalone="yes"?>
<Relationships xmlns="http://schemas.openxmlformats.org/package/2006/relationships"><Relationship Id="rId8" Type="http://schemas.openxmlformats.org/officeDocument/2006/relationships/slide" Target="slide40.xml"/><Relationship Id="rId13" Type="http://schemas.openxmlformats.org/officeDocument/2006/relationships/slide" Target="slide45.xml"/><Relationship Id="rId3" Type="http://schemas.openxmlformats.org/officeDocument/2006/relationships/slide" Target="slide33.xml"/><Relationship Id="rId7" Type="http://schemas.openxmlformats.org/officeDocument/2006/relationships/slide" Target="slide37.xml"/><Relationship Id="rId12" Type="http://schemas.openxmlformats.org/officeDocument/2006/relationships/slide" Target="slide47.xml"/><Relationship Id="rId2" Type="http://schemas.openxmlformats.org/officeDocument/2006/relationships/image" Target="../media/image31.png"/><Relationship Id="rId1" Type="http://schemas.openxmlformats.org/officeDocument/2006/relationships/slideLayout" Target="../slideLayouts/slideLayout15.xml"/><Relationship Id="rId6" Type="http://schemas.openxmlformats.org/officeDocument/2006/relationships/slide" Target="slide36.xml"/><Relationship Id="rId11" Type="http://schemas.openxmlformats.org/officeDocument/2006/relationships/slide" Target="slide44.xml"/><Relationship Id="rId5" Type="http://schemas.openxmlformats.org/officeDocument/2006/relationships/slide" Target="slide35.xml"/><Relationship Id="rId10" Type="http://schemas.openxmlformats.org/officeDocument/2006/relationships/slide" Target="slide42.xml"/><Relationship Id="rId4" Type="http://schemas.openxmlformats.org/officeDocument/2006/relationships/slide" Target="slide34.xml"/><Relationship Id="rId9" Type="http://schemas.openxmlformats.org/officeDocument/2006/relationships/slide" Target="slide41.xml"/></Relationships>
</file>

<file path=ppt/slides/_rels/slide45.xml.rels><?xml version="1.0" encoding="UTF-8" standalone="yes"?>
<Relationships xmlns="http://schemas.openxmlformats.org/package/2006/relationships"><Relationship Id="rId8" Type="http://schemas.openxmlformats.org/officeDocument/2006/relationships/slide" Target="slide41.xml"/><Relationship Id="rId3" Type="http://schemas.openxmlformats.org/officeDocument/2006/relationships/slide" Target="slide34.xml"/><Relationship Id="rId7" Type="http://schemas.openxmlformats.org/officeDocument/2006/relationships/slide" Target="slide40.xml"/><Relationship Id="rId2" Type="http://schemas.openxmlformats.org/officeDocument/2006/relationships/slide" Target="slide33.xml"/><Relationship Id="rId1" Type="http://schemas.openxmlformats.org/officeDocument/2006/relationships/slideLayout" Target="../slideLayouts/slideLayout15.xml"/><Relationship Id="rId6" Type="http://schemas.openxmlformats.org/officeDocument/2006/relationships/slide" Target="slide37.xml"/><Relationship Id="rId11" Type="http://schemas.openxmlformats.org/officeDocument/2006/relationships/slide" Target="slide47.xml"/><Relationship Id="rId5" Type="http://schemas.openxmlformats.org/officeDocument/2006/relationships/slide" Target="slide36.xml"/><Relationship Id="rId10" Type="http://schemas.openxmlformats.org/officeDocument/2006/relationships/slide" Target="slide44.xml"/><Relationship Id="rId4" Type="http://schemas.openxmlformats.org/officeDocument/2006/relationships/slide" Target="slide35.xml"/><Relationship Id="rId9" Type="http://schemas.openxmlformats.org/officeDocument/2006/relationships/slide" Target="slide42.xml"/></Relationships>
</file>

<file path=ppt/slides/_rels/slide46.xml.rels><?xml version="1.0" encoding="UTF-8" standalone="yes"?>
<Relationships xmlns="http://schemas.openxmlformats.org/package/2006/relationships"><Relationship Id="rId8" Type="http://schemas.openxmlformats.org/officeDocument/2006/relationships/slide" Target="slide41.xml"/><Relationship Id="rId3" Type="http://schemas.openxmlformats.org/officeDocument/2006/relationships/slide" Target="slide34.xml"/><Relationship Id="rId7" Type="http://schemas.openxmlformats.org/officeDocument/2006/relationships/slide" Target="slide40.xml"/><Relationship Id="rId2" Type="http://schemas.openxmlformats.org/officeDocument/2006/relationships/slide" Target="slide33.xml"/><Relationship Id="rId1" Type="http://schemas.openxmlformats.org/officeDocument/2006/relationships/slideLayout" Target="../slideLayouts/slideLayout15.xml"/><Relationship Id="rId6" Type="http://schemas.openxmlformats.org/officeDocument/2006/relationships/slide" Target="slide37.xml"/><Relationship Id="rId11" Type="http://schemas.openxmlformats.org/officeDocument/2006/relationships/slide" Target="slide47.xml"/><Relationship Id="rId5" Type="http://schemas.openxmlformats.org/officeDocument/2006/relationships/slide" Target="slide36.xml"/><Relationship Id="rId10" Type="http://schemas.openxmlformats.org/officeDocument/2006/relationships/slide" Target="slide44.xml"/><Relationship Id="rId4" Type="http://schemas.openxmlformats.org/officeDocument/2006/relationships/slide" Target="slide35.xml"/><Relationship Id="rId9" Type="http://schemas.openxmlformats.org/officeDocument/2006/relationships/slide" Target="slide42.xml"/></Relationships>
</file>

<file path=ppt/slides/_rels/slide47.xml.rels><?xml version="1.0" encoding="UTF-8" standalone="yes"?>
<Relationships xmlns="http://schemas.openxmlformats.org/package/2006/relationships"><Relationship Id="rId8" Type="http://schemas.openxmlformats.org/officeDocument/2006/relationships/slide" Target="slide41.xml"/><Relationship Id="rId3" Type="http://schemas.openxmlformats.org/officeDocument/2006/relationships/slide" Target="slide34.xml"/><Relationship Id="rId7" Type="http://schemas.openxmlformats.org/officeDocument/2006/relationships/slide" Target="slide40.xml"/><Relationship Id="rId12" Type="http://schemas.openxmlformats.org/officeDocument/2006/relationships/slide" Target="slide48.xml"/><Relationship Id="rId2" Type="http://schemas.openxmlformats.org/officeDocument/2006/relationships/slide" Target="slide33.xml"/><Relationship Id="rId1" Type="http://schemas.openxmlformats.org/officeDocument/2006/relationships/slideLayout" Target="../slideLayouts/slideLayout15.xml"/><Relationship Id="rId6" Type="http://schemas.openxmlformats.org/officeDocument/2006/relationships/slide" Target="slide37.xml"/><Relationship Id="rId11" Type="http://schemas.openxmlformats.org/officeDocument/2006/relationships/slide" Target="slide47.xml"/><Relationship Id="rId5" Type="http://schemas.openxmlformats.org/officeDocument/2006/relationships/slide" Target="slide36.xml"/><Relationship Id="rId10" Type="http://schemas.openxmlformats.org/officeDocument/2006/relationships/slide" Target="slide44.xml"/><Relationship Id="rId4" Type="http://schemas.openxmlformats.org/officeDocument/2006/relationships/slide" Target="slide35.xml"/><Relationship Id="rId9" Type="http://schemas.openxmlformats.org/officeDocument/2006/relationships/slide" Target="slide42.xml"/></Relationships>
</file>

<file path=ppt/slides/_rels/slide48.xml.rels><?xml version="1.0" encoding="UTF-8" standalone="yes"?>
<Relationships xmlns="http://schemas.openxmlformats.org/package/2006/relationships"><Relationship Id="rId8" Type="http://schemas.openxmlformats.org/officeDocument/2006/relationships/slide" Target="slide41.xml"/><Relationship Id="rId3" Type="http://schemas.openxmlformats.org/officeDocument/2006/relationships/slide" Target="slide34.xml"/><Relationship Id="rId7" Type="http://schemas.openxmlformats.org/officeDocument/2006/relationships/slide" Target="slide40.xml"/><Relationship Id="rId2" Type="http://schemas.openxmlformats.org/officeDocument/2006/relationships/slide" Target="slide33.xml"/><Relationship Id="rId1" Type="http://schemas.openxmlformats.org/officeDocument/2006/relationships/slideLayout" Target="../slideLayouts/slideLayout15.xml"/><Relationship Id="rId6" Type="http://schemas.openxmlformats.org/officeDocument/2006/relationships/slide" Target="slide37.xml"/><Relationship Id="rId11" Type="http://schemas.openxmlformats.org/officeDocument/2006/relationships/slide" Target="slide47.xml"/><Relationship Id="rId5" Type="http://schemas.openxmlformats.org/officeDocument/2006/relationships/slide" Target="slide36.xml"/><Relationship Id="rId10" Type="http://schemas.openxmlformats.org/officeDocument/2006/relationships/slide" Target="slide44.xml"/><Relationship Id="rId4" Type="http://schemas.openxmlformats.org/officeDocument/2006/relationships/slide" Target="slide35.xml"/><Relationship Id="rId9" Type="http://schemas.openxmlformats.org/officeDocument/2006/relationships/slide" Target="slide4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14.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5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32.png"/><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8" Type="http://schemas.openxmlformats.org/officeDocument/2006/relationships/slide" Target="slide63.xml"/><Relationship Id="rId3" Type="http://schemas.openxmlformats.org/officeDocument/2006/relationships/slide" Target="slide53.xml"/><Relationship Id="rId7" Type="http://schemas.openxmlformats.org/officeDocument/2006/relationships/slide" Target="slide61.xml"/><Relationship Id="rId2" Type="http://schemas.openxmlformats.org/officeDocument/2006/relationships/slide" Target="slide52.xml"/><Relationship Id="rId1" Type="http://schemas.openxmlformats.org/officeDocument/2006/relationships/slideLayout" Target="../slideLayouts/slideLayout1.xml"/><Relationship Id="rId6" Type="http://schemas.openxmlformats.org/officeDocument/2006/relationships/slide" Target="slide59.xml"/><Relationship Id="rId5" Type="http://schemas.openxmlformats.org/officeDocument/2006/relationships/slide" Target="slide57.xml"/><Relationship Id="rId10" Type="http://schemas.openxmlformats.org/officeDocument/2006/relationships/slide" Target="slide68.xml"/><Relationship Id="rId4" Type="http://schemas.openxmlformats.org/officeDocument/2006/relationships/slide" Target="slide55.xml"/><Relationship Id="rId9" Type="http://schemas.openxmlformats.org/officeDocument/2006/relationships/slide" Target="slide66.xml"/></Relationships>
</file>

<file path=ppt/slides/_rels/slide53.xml.rels><?xml version="1.0" encoding="UTF-8" standalone="yes"?>
<Relationships xmlns="http://schemas.openxmlformats.org/package/2006/relationships"><Relationship Id="rId8" Type="http://schemas.openxmlformats.org/officeDocument/2006/relationships/slide" Target="slide63.xml"/><Relationship Id="rId3" Type="http://schemas.openxmlformats.org/officeDocument/2006/relationships/slide" Target="slide53.xml"/><Relationship Id="rId7" Type="http://schemas.openxmlformats.org/officeDocument/2006/relationships/slide" Target="slide61.xml"/><Relationship Id="rId2" Type="http://schemas.openxmlformats.org/officeDocument/2006/relationships/slide" Target="slide52.xml"/><Relationship Id="rId1" Type="http://schemas.openxmlformats.org/officeDocument/2006/relationships/slideLayout" Target="../slideLayouts/slideLayout1.xml"/><Relationship Id="rId6" Type="http://schemas.openxmlformats.org/officeDocument/2006/relationships/slide" Target="slide59.xml"/><Relationship Id="rId11" Type="http://schemas.openxmlformats.org/officeDocument/2006/relationships/slide" Target="slide54.xml"/><Relationship Id="rId5" Type="http://schemas.openxmlformats.org/officeDocument/2006/relationships/slide" Target="slide57.xml"/><Relationship Id="rId10" Type="http://schemas.openxmlformats.org/officeDocument/2006/relationships/slide" Target="slide68.xml"/><Relationship Id="rId4" Type="http://schemas.openxmlformats.org/officeDocument/2006/relationships/slide" Target="slide55.xml"/><Relationship Id="rId9" Type="http://schemas.openxmlformats.org/officeDocument/2006/relationships/slide" Target="slide66.xml"/></Relationships>
</file>

<file path=ppt/slides/_rels/slide54.xml.rels><?xml version="1.0" encoding="UTF-8" standalone="yes"?>
<Relationships xmlns="http://schemas.openxmlformats.org/package/2006/relationships"><Relationship Id="rId8" Type="http://schemas.openxmlformats.org/officeDocument/2006/relationships/slide" Target="slide63.xml"/><Relationship Id="rId3" Type="http://schemas.openxmlformats.org/officeDocument/2006/relationships/slide" Target="slide53.xml"/><Relationship Id="rId7" Type="http://schemas.openxmlformats.org/officeDocument/2006/relationships/slide" Target="slide61.xml"/><Relationship Id="rId2" Type="http://schemas.openxmlformats.org/officeDocument/2006/relationships/slide" Target="slide52.xml"/><Relationship Id="rId1" Type="http://schemas.openxmlformats.org/officeDocument/2006/relationships/slideLayout" Target="../slideLayouts/slideLayout1.xml"/><Relationship Id="rId6" Type="http://schemas.openxmlformats.org/officeDocument/2006/relationships/slide" Target="slide59.xml"/><Relationship Id="rId5" Type="http://schemas.openxmlformats.org/officeDocument/2006/relationships/slide" Target="slide57.xml"/><Relationship Id="rId10" Type="http://schemas.openxmlformats.org/officeDocument/2006/relationships/slide" Target="slide68.xml"/><Relationship Id="rId4" Type="http://schemas.openxmlformats.org/officeDocument/2006/relationships/slide" Target="slide55.xml"/><Relationship Id="rId9" Type="http://schemas.openxmlformats.org/officeDocument/2006/relationships/slide" Target="slide66.xml"/></Relationships>
</file>

<file path=ppt/slides/_rels/slide55.xml.rels><?xml version="1.0" encoding="UTF-8" standalone="yes"?>
<Relationships xmlns="http://schemas.openxmlformats.org/package/2006/relationships"><Relationship Id="rId8" Type="http://schemas.openxmlformats.org/officeDocument/2006/relationships/slide" Target="slide63.xml"/><Relationship Id="rId3" Type="http://schemas.openxmlformats.org/officeDocument/2006/relationships/slide" Target="slide53.xml"/><Relationship Id="rId7" Type="http://schemas.openxmlformats.org/officeDocument/2006/relationships/slide" Target="slide61.xml"/><Relationship Id="rId2" Type="http://schemas.openxmlformats.org/officeDocument/2006/relationships/slide" Target="slide52.xml"/><Relationship Id="rId1" Type="http://schemas.openxmlformats.org/officeDocument/2006/relationships/slideLayout" Target="../slideLayouts/slideLayout1.xml"/><Relationship Id="rId6" Type="http://schemas.openxmlformats.org/officeDocument/2006/relationships/slide" Target="slide59.xml"/><Relationship Id="rId11" Type="http://schemas.openxmlformats.org/officeDocument/2006/relationships/slide" Target="slide56.xml"/><Relationship Id="rId5" Type="http://schemas.openxmlformats.org/officeDocument/2006/relationships/slide" Target="slide57.xml"/><Relationship Id="rId10" Type="http://schemas.openxmlformats.org/officeDocument/2006/relationships/slide" Target="slide68.xml"/><Relationship Id="rId4" Type="http://schemas.openxmlformats.org/officeDocument/2006/relationships/slide" Target="slide55.xml"/><Relationship Id="rId9" Type="http://schemas.openxmlformats.org/officeDocument/2006/relationships/slide" Target="slide66.xml"/></Relationships>
</file>

<file path=ppt/slides/_rels/slide56.xml.rels><?xml version="1.0" encoding="UTF-8" standalone="yes"?>
<Relationships xmlns="http://schemas.openxmlformats.org/package/2006/relationships"><Relationship Id="rId8" Type="http://schemas.openxmlformats.org/officeDocument/2006/relationships/slide" Target="slide63.xml"/><Relationship Id="rId3" Type="http://schemas.openxmlformats.org/officeDocument/2006/relationships/slide" Target="slide53.xml"/><Relationship Id="rId7" Type="http://schemas.openxmlformats.org/officeDocument/2006/relationships/slide" Target="slide61.xml"/><Relationship Id="rId2" Type="http://schemas.openxmlformats.org/officeDocument/2006/relationships/slide" Target="slide52.xml"/><Relationship Id="rId1" Type="http://schemas.openxmlformats.org/officeDocument/2006/relationships/slideLayout" Target="../slideLayouts/slideLayout1.xml"/><Relationship Id="rId6" Type="http://schemas.openxmlformats.org/officeDocument/2006/relationships/slide" Target="slide59.xml"/><Relationship Id="rId5" Type="http://schemas.openxmlformats.org/officeDocument/2006/relationships/slide" Target="slide57.xml"/><Relationship Id="rId10" Type="http://schemas.openxmlformats.org/officeDocument/2006/relationships/slide" Target="slide68.xml"/><Relationship Id="rId4" Type="http://schemas.openxmlformats.org/officeDocument/2006/relationships/slide" Target="slide55.xml"/><Relationship Id="rId9" Type="http://schemas.openxmlformats.org/officeDocument/2006/relationships/slide" Target="slide66.xml"/></Relationships>
</file>

<file path=ppt/slides/_rels/slide57.xml.rels><?xml version="1.0" encoding="UTF-8" standalone="yes"?>
<Relationships xmlns="http://schemas.openxmlformats.org/package/2006/relationships"><Relationship Id="rId8" Type="http://schemas.openxmlformats.org/officeDocument/2006/relationships/slide" Target="slide63.xml"/><Relationship Id="rId3" Type="http://schemas.openxmlformats.org/officeDocument/2006/relationships/slide" Target="slide53.xml"/><Relationship Id="rId7" Type="http://schemas.openxmlformats.org/officeDocument/2006/relationships/slide" Target="slide61.xml"/><Relationship Id="rId2" Type="http://schemas.openxmlformats.org/officeDocument/2006/relationships/slide" Target="slide52.xml"/><Relationship Id="rId1" Type="http://schemas.openxmlformats.org/officeDocument/2006/relationships/slideLayout" Target="../slideLayouts/slideLayout1.xml"/><Relationship Id="rId6" Type="http://schemas.openxmlformats.org/officeDocument/2006/relationships/slide" Target="slide59.xml"/><Relationship Id="rId11" Type="http://schemas.openxmlformats.org/officeDocument/2006/relationships/slide" Target="slide58.xml"/><Relationship Id="rId5" Type="http://schemas.openxmlformats.org/officeDocument/2006/relationships/slide" Target="slide57.xml"/><Relationship Id="rId10" Type="http://schemas.openxmlformats.org/officeDocument/2006/relationships/slide" Target="slide68.xml"/><Relationship Id="rId4" Type="http://schemas.openxmlformats.org/officeDocument/2006/relationships/slide" Target="slide55.xml"/><Relationship Id="rId9" Type="http://schemas.openxmlformats.org/officeDocument/2006/relationships/slide" Target="slide66.xml"/></Relationships>
</file>

<file path=ppt/slides/_rels/slide58.xml.rels><?xml version="1.0" encoding="UTF-8" standalone="yes"?>
<Relationships xmlns="http://schemas.openxmlformats.org/package/2006/relationships"><Relationship Id="rId8" Type="http://schemas.openxmlformats.org/officeDocument/2006/relationships/slide" Target="slide55.xml"/><Relationship Id="rId13" Type="http://schemas.openxmlformats.org/officeDocument/2006/relationships/slide" Target="slide66.xml"/><Relationship Id="rId3" Type="http://schemas.openxmlformats.org/officeDocument/2006/relationships/oleObject" Target="../embeddings/oleObject7.bin"/><Relationship Id="rId7" Type="http://schemas.openxmlformats.org/officeDocument/2006/relationships/slide" Target="slide53.xml"/><Relationship Id="rId12" Type="http://schemas.openxmlformats.org/officeDocument/2006/relationships/slide" Target="slide63.xml"/><Relationship Id="rId2" Type="http://schemas.openxmlformats.org/officeDocument/2006/relationships/slideLayout" Target="../slideLayouts/slideLayout1.xml"/><Relationship Id="rId1" Type="http://schemas.openxmlformats.org/officeDocument/2006/relationships/vmlDrawing" Target="../drawings/vmlDrawing7.vml"/><Relationship Id="rId6" Type="http://schemas.openxmlformats.org/officeDocument/2006/relationships/slide" Target="slide52.xml"/><Relationship Id="rId11" Type="http://schemas.openxmlformats.org/officeDocument/2006/relationships/slide" Target="slide61.xml"/><Relationship Id="rId5" Type="http://schemas.openxmlformats.org/officeDocument/2006/relationships/image" Target="../media/image33.emf"/><Relationship Id="rId10" Type="http://schemas.openxmlformats.org/officeDocument/2006/relationships/slide" Target="slide59.xml"/><Relationship Id="rId4" Type="http://schemas.openxmlformats.org/officeDocument/2006/relationships/package" Target="../embeddings/Microsoft_Word___7.docx"/><Relationship Id="rId9" Type="http://schemas.openxmlformats.org/officeDocument/2006/relationships/slide" Target="slide57.xml"/><Relationship Id="rId14" Type="http://schemas.openxmlformats.org/officeDocument/2006/relationships/slide" Target="slide68.xml"/></Relationships>
</file>

<file path=ppt/slides/_rels/slide59.xml.rels><?xml version="1.0" encoding="UTF-8" standalone="yes"?>
<Relationships xmlns="http://schemas.openxmlformats.org/package/2006/relationships"><Relationship Id="rId8" Type="http://schemas.openxmlformats.org/officeDocument/2006/relationships/slide" Target="slide63.xml"/><Relationship Id="rId3" Type="http://schemas.openxmlformats.org/officeDocument/2006/relationships/slide" Target="slide53.xml"/><Relationship Id="rId7" Type="http://schemas.openxmlformats.org/officeDocument/2006/relationships/slide" Target="slide61.xml"/><Relationship Id="rId2" Type="http://schemas.openxmlformats.org/officeDocument/2006/relationships/slide" Target="slide52.xml"/><Relationship Id="rId1" Type="http://schemas.openxmlformats.org/officeDocument/2006/relationships/slideLayout" Target="../slideLayouts/slideLayout1.xml"/><Relationship Id="rId6" Type="http://schemas.openxmlformats.org/officeDocument/2006/relationships/slide" Target="slide59.xml"/><Relationship Id="rId11" Type="http://schemas.openxmlformats.org/officeDocument/2006/relationships/slide" Target="slide60.xml"/><Relationship Id="rId5" Type="http://schemas.openxmlformats.org/officeDocument/2006/relationships/slide" Target="slide57.xml"/><Relationship Id="rId10" Type="http://schemas.openxmlformats.org/officeDocument/2006/relationships/slide" Target="slide68.xml"/><Relationship Id="rId4" Type="http://schemas.openxmlformats.org/officeDocument/2006/relationships/slide" Target="slide55.xml"/><Relationship Id="rId9" Type="http://schemas.openxmlformats.org/officeDocument/2006/relationships/slide" Target="slide6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8" Type="http://schemas.openxmlformats.org/officeDocument/2006/relationships/slide" Target="slide63.xml"/><Relationship Id="rId3" Type="http://schemas.openxmlformats.org/officeDocument/2006/relationships/slide" Target="slide53.xml"/><Relationship Id="rId7" Type="http://schemas.openxmlformats.org/officeDocument/2006/relationships/slide" Target="slide61.xml"/><Relationship Id="rId2" Type="http://schemas.openxmlformats.org/officeDocument/2006/relationships/slide" Target="slide52.xml"/><Relationship Id="rId1" Type="http://schemas.openxmlformats.org/officeDocument/2006/relationships/slideLayout" Target="../slideLayouts/slideLayout1.xml"/><Relationship Id="rId6" Type="http://schemas.openxmlformats.org/officeDocument/2006/relationships/slide" Target="slide59.xml"/><Relationship Id="rId5" Type="http://schemas.openxmlformats.org/officeDocument/2006/relationships/slide" Target="slide57.xml"/><Relationship Id="rId10" Type="http://schemas.openxmlformats.org/officeDocument/2006/relationships/slide" Target="slide68.xml"/><Relationship Id="rId4" Type="http://schemas.openxmlformats.org/officeDocument/2006/relationships/slide" Target="slide55.xml"/><Relationship Id="rId9" Type="http://schemas.openxmlformats.org/officeDocument/2006/relationships/slide" Target="slide66.xml"/></Relationships>
</file>

<file path=ppt/slides/_rels/slide61.xml.rels><?xml version="1.0" encoding="UTF-8" standalone="yes"?>
<Relationships xmlns="http://schemas.openxmlformats.org/package/2006/relationships"><Relationship Id="rId8" Type="http://schemas.openxmlformats.org/officeDocument/2006/relationships/slide" Target="slide63.xml"/><Relationship Id="rId3" Type="http://schemas.openxmlformats.org/officeDocument/2006/relationships/slide" Target="slide53.xml"/><Relationship Id="rId7" Type="http://schemas.openxmlformats.org/officeDocument/2006/relationships/slide" Target="slide61.xml"/><Relationship Id="rId12" Type="http://schemas.openxmlformats.org/officeDocument/2006/relationships/slide" Target="slide62.xml"/><Relationship Id="rId2" Type="http://schemas.openxmlformats.org/officeDocument/2006/relationships/slide" Target="slide52.xml"/><Relationship Id="rId1" Type="http://schemas.openxmlformats.org/officeDocument/2006/relationships/slideLayout" Target="../slideLayouts/slideLayout1.xml"/><Relationship Id="rId6" Type="http://schemas.openxmlformats.org/officeDocument/2006/relationships/slide" Target="slide59.xml"/><Relationship Id="rId11" Type="http://schemas.openxmlformats.org/officeDocument/2006/relationships/image" Target="../media/image34.png"/><Relationship Id="rId5" Type="http://schemas.openxmlformats.org/officeDocument/2006/relationships/slide" Target="slide57.xml"/><Relationship Id="rId10" Type="http://schemas.openxmlformats.org/officeDocument/2006/relationships/slide" Target="slide68.xml"/><Relationship Id="rId4" Type="http://schemas.openxmlformats.org/officeDocument/2006/relationships/slide" Target="slide55.xml"/><Relationship Id="rId9" Type="http://schemas.openxmlformats.org/officeDocument/2006/relationships/slide" Target="slide66.xml"/></Relationships>
</file>

<file path=ppt/slides/_rels/slide62.xml.rels><?xml version="1.0" encoding="UTF-8" standalone="yes"?>
<Relationships xmlns="http://schemas.openxmlformats.org/package/2006/relationships"><Relationship Id="rId8" Type="http://schemas.openxmlformats.org/officeDocument/2006/relationships/slide" Target="slide63.xml"/><Relationship Id="rId3" Type="http://schemas.openxmlformats.org/officeDocument/2006/relationships/slide" Target="slide53.xml"/><Relationship Id="rId7" Type="http://schemas.openxmlformats.org/officeDocument/2006/relationships/slide" Target="slide61.xml"/><Relationship Id="rId2" Type="http://schemas.openxmlformats.org/officeDocument/2006/relationships/slide" Target="slide52.xml"/><Relationship Id="rId1" Type="http://schemas.openxmlformats.org/officeDocument/2006/relationships/slideLayout" Target="../slideLayouts/slideLayout1.xml"/><Relationship Id="rId6" Type="http://schemas.openxmlformats.org/officeDocument/2006/relationships/slide" Target="slide59.xml"/><Relationship Id="rId5" Type="http://schemas.openxmlformats.org/officeDocument/2006/relationships/slide" Target="slide57.xml"/><Relationship Id="rId10" Type="http://schemas.openxmlformats.org/officeDocument/2006/relationships/slide" Target="slide68.xml"/><Relationship Id="rId4" Type="http://schemas.openxmlformats.org/officeDocument/2006/relationships/slide" Target="slide55.xml"/><Relationship Id="rId9" Type="http://schemas.openxmlformats.org/officeDocument/2006/relationships/slide" Target="slide66.xml"/></Relationships>
</file>

<file path=ppt/slides/_rels/slide63.xml.rels><?xml version="1.0" encoding="UTF-8" standalone="yes"?>
<Relationships xmlns="http://schemas.openxmlformats.org/package/2006/relationships"><Relationship Id="rId8" Type="http://schemas.openxmlformats.org/officeDocument/2006/relationships/slide" Target="slide63.xml"/><Relationship Id="rId3" Type="http://schemas.openxmlformats.org/officeDocument/2006/relationships/slide" Target="slide53.xml"/><Relationship Id="rId7" Type="http://schemas.openxmlformats.org/officeDocument/2006/relationships/slide" Target="slide61.xml"/><Relationship Id="rId2" Type="http://schemas.openxmlformats.org/officeDocument/2006/relationships/slide" Target="slide52.xml"/><Relationship Id="rId1" Type="http://schemas.openxmlformats.org/officeDocument/2006/relationships/slideLayout" Target="../slideLayouts/slideLayout1.xml"/><Relationship Id="rId6" Type="http://schemas.openxmlformats.org/officeDocument/2006/relationships/slide" Target="slide59.xml"/><Relationship Id="rId11" Type="http://schemas.openxmlformats.org/officeDocument/2006/relationships/slide" Target="slide64.xml"/><Relationship Id="rId5" Type="http://schemas.openxmlformats.org/officeDocument/2006/relationships/slide" Target="slide57.xml"/><Relationship Id="rId10" Type="http://schemas.openxmlformats.org/officeDocument/2006/relationships/slide" Target="slide68.xml"/><Relationship Id="rId4" Type="http://schemas.openxmlformats.org/officeDocument/2006/relationships/slide" Target="slide55.xml"/><Relationship Id="rId9" Type="http://schemas.openxmlformats.org/officeDocument/2006/relationships/slide" Target="slide66.xml"/></Relationships>
</file>

<file path=ppt/slides/_rels/slide64.xml.rels><?xml version="1.0" encoding="UTF-8" standalone="yes"?>
<Relationships xmlns="http://schemas.openxmlformats.org/package/2006/relationships"><Relationship Id="rId8" Type="http://schemas.openxmlformats.org/officeDocument/2006/relationships/slide" Target="slide63.xml"/><Relationship Id="rId3" Type="http://schemas.openxmlformats.org/officeDocument/2006/relationships/slide" Target="slide53.xml"/><Relationship Id="rId7" Type="http://schemas.openxmlformats.org/officeDocument/2006/relationships/slide" Target="slide61.xml"/><Relationship Id="rId2" Type="http://schemas.openxmlformats.org/officeDocument/2006/relationships/slide" Target="slide52.xml"/><Relationship Id="rId1" Type="http://schemas.openxmlformats.org/officeDocument/2006/relationships/slideLayout" Target="../slideLayouts/slideLayout1.xml"/><Relationship Id="rId6" Type="http://schemas.openxmlformats.org/officeDocument/2006/relationships/slide" Target="slide59.xml"/><Relationship Id="rId5" Type="http://schemas.openxmlformats.org/officeDocument/2006/relationships/slide" Target="slide57.xml"/><Relationship Id="rId10" Type="http://schemas.openxmlformats.org/officeDocument/2006/relationships/slide" Target="slide68.xml"/><Relationship Id="rId4" Type="http://schemas.openxmlformats.org/officeDocument/2006/relationships/slide" Target="slide55.xml"/><Relationship Id="rId9" Type="http://schemas.openxmlformats.org/officeDocument/2006/relationships/slide" Target="slide66.xml"/></Relationships>
</file>

<file path=ppt/slides/_rels/slide65.xml.rels><?xml version="1.0" encoding="UTF-8" standalone="yes"?>
<Relationships xmlns="http://schemas.openxmlformats.org/package/2006/relationships"><Relationship Id="rId8" Type="http://schemas.openxmlformats.org/officeDocument/2006/relationships/slide" Target="slide63.xml"/><Relationship Id="rId3" Type="http://schemas.openxmlformats.org/officeDocument/2006/relationships/slide" Target="slide53.xml"/><Relationship Id="rId7" Type="http://schemas.openxmlformats.org/officeDocument/2006/relationships/slide" Target="slide61.xml"/><Relationship Id="rId2" Type="http://schemas.openxmlformats.org/officeDocument/2006/relationships/slide" Target="slide52.xml"/><Relationship Id="rId1" Type="http://schemas.openxmlformats.org/officeDocument/2006/relationships/slideLayout" Target="../slideLayouts/slideLayout1.xml"/><Relationship Id="rId6" Type="http://schemas.openxmlformats.org/officeDocument/2006/relationships/slide" Target="slide59.xml"/><Relationship Id="rId5" Type="http://schemas.openxmlformats.org/officeDocument/2006/relationships/slide" Target="slide57.xml"/><Relationship Id="rId10" Type="http://schemas.openxmlformats.org/officeDocument/2006/relationships/slide" Target="slide68.xml"/><Relationship Id="rId4" Type="http://schemas.openxmlformats.org/officeDocument/2006/relationships/slide" Target="slide55.xml"/><Relationship Id="rId9" Type="http://schemas.openxmlformats.org/officeDocument/2006/relationships/slide" Target="slide66.xml"/></Relationships>
</file>

<file path=ppt/slides/_rels/slide66.xml.rels><?xml version="1.0" encoding="UTF-8" standalone="yes"?>
<Relationships xmlns="http://schemas.openxmlformats.org/package/2006/relationships"><Relationship Id="rId8" Type="http://schemas.openxmlformats.org/officeDocument/2006/relationships/slide" Target="slide63.xml"/><Relationship Id="rId3" Type="http://schemas.openxmlformats.org/officeDocument/2006/relationships/slide" Target="slide53.xml"/><Relationship Id="rId7" Type="http://schemas.openxmlformats.org/officeDocument/2006/relationships/slide" Target="slide61.xml"/><Relationship Id="rId2" Type="http://schemas.openxmlformats.org/officeDocument/2006/relationships/slide" Target="slide52.xml"/><Relationship Id="rId1" Type="http://schemas.openxmlformats.org/officeDocument/2006/relationships/slideLayout" Target="../slideLayouts/slideLayout1.xml"/><Relationship Id="rId6" Type="http://schemas.openxmlformats.org/officeDocument/2006/relationships/slide" Target="slide59.xml"/><Relationship Id="rId11" Type="http://schemas.openxmlformats.org/officeDocument/2006/relationships/slide" Target="slide67.xml"/><Relationship Id="rId5" Type="http://schemas.openxmlformats.org/officeDocument/2006/relationships/slide" Target="slide57.xml"/><Relationship Id="rId10" Type="http://schemas.openxmlformats.org/officeDocument/2006/relationships/slide" Target="slide68.xml"/><Relationship Id="rId4" Type="http://schemas.openxmlformats.org/officeDocument/2006/relationships/slide" Target="slide55.xml"/><Relationship Id="rId9" Type="http://schemas.openxmlformats.org/officeDocument/2006/relationships/slide" Target="slide66.xml"/></Relationships>
</file>

<file path=ppt/slides/_rels/slide67.xml.rels><?xml version="1.0" encoding="UTF-8" standalone="yes"?>
<Relationships xmlns="http://schemas.openxmlformats.org/package/2006/relationships"><Relationship Id="rId8" Type="http://schemas.openxmlformats.org/officeDocument/2006/relationships/slide" Target="slide63.xml"/><Relationship Id="rId3" Type="http://schemas.openxmlformats.org/officeDocument/2006/relationships/slide" Target="slide53.xml"/><Relationship Id="rId7" Type="http://schemas.openxmlformats.org/officeDocument/2006/relationships/slide" Target="slide61.xml"/><Relationship Id="rId2" Type="http://schemas.openxmlformats.org/officeDocument/2006/relationships/slide" Target="slide52.xml"/><Relationship Id="rId1" Type="http://schemas.openxmlformats.org/officeDocument/2006/relationships/slideLayout" Target="../slideLayouts/slideLayout1.xml"/><Relationship Id="rId6" Type="http://schemas.openxmlformats.org/officeDocument/2006/relationships/slide" Target="slide59.xml"/><Relationship Id="rId5" Type="http://schemas.openxmlformats.org/officeDocument/2006/relationships/slide" Target="slide57.xml"/><Relationship Id="rId10" Type="http://schemas.openxmlformats.org/officeDocument/2006/relationships/slide" Target="slide68.xml"/><Relationship Id="rId4" Type="http://schemas.openxmlformats.org/officeDocument/2006/relationships/slide" Target="slide55.xml"/><Relationship Id="rId9" Type="http://schemas.openxmlformats.org/officeDocument/2006/relationships/slide" Target="slide66.xml"/></Relationships>
</file>

<file path=ppt/slides/_rels/slide68.xml.rels><?xml version="1.0" encoding="UTF-8" standalone="yes"?>
<Relationships xmlns="http://schemas.openxmlformats.org/package/2006/relationships"><Relationship Id="rId8" Type="http://schemas.openxmlformats.org/officeDocument/2006/relationships/slide" Target="slide63.xml"/><Relationship Id="rId3" Type="http://schemas.openxmlformats.org/officeDocument/2006/relationships/slide" Target="slide53.xml"/><Relationship Id="rId7" Type="http://schemas.openxmlformats.org/officeDocument/2006/relationships/slide" Target="slide61.xml"/><Relationship Id="rId12" Type="http://schemas.openxmlformats.org/officeDocument/2006/relationships/slide" Target="slide2.xml"/><Relationship Id="rId2" Type="http://schemas.openxmlformats.org/officeDocument/2006/relationships/slide" Target="slide52.xml"/><Relationship Id="rId1" Type="http://schemas.openxmlformats.org/officeDocument/2006/relationships/slideLayout" Target="../slideLayouts/slideLayout1.xml"/><Relationship Id="rId6" Type="http://schemas.openxmlformats.org/officeDocument/2006/relationships/slide" Target="slide59.xml"/><Relationship Id="rId11" Type="http://schemas.openxmlformats.org/officeDocument/2006/relationships/slide" Target="slide69.xml"/><Relationship Id="rId5" Type="http://schemas.openxmlformats.org/officeDocument/2006/relationships/slide" Target="slide57.xml"/><Relationship Id="rId10" Type="http://schemas.openxmlformats.org/officeDocument/2006/relationships/slide" Target="slide68.xml"/><Relationship Id="rId4" Type="http://schemas.openxmlformats.org/officeDocument/2006/relationships/slide" Target="slide55.xml"/><Relationship Id="rId9" Type="http://schemas.openxmlformats.org/officeDocument/2006/relationships/slide" Target="slide66.xml"/></Relationships>
</file>

<file path=ppt/slides/_rels/slide69.xml.rels><?xml version="1.0" encoding="UTF-8" standalone="yes"?>
<Relationships xmlns="http://schemas.openxmlformats.org/package/2006/relationships"><Relationship Id="rId8" Type="http://schemas.openxmlformats.org/officeDocument/2006/relationships/slide" Target="slide63.xml"/><Relationship Id="rId3" Type="http://schemas.openxmlformats.org/officeDocument/2006/relationships/slide" Target="slide53.xml"/><Relationship Id="rId7" Type="http://schemas.openxmlformats.org/officeDocument/2006/relationships/slide" Target="slide61.xml"/><Relationship Id="rId2" Type="http://schemas.openxmlformats.org/officeDocument/2006/relationships/slide" Target="slide52.xml"/><Relationship Id="rId1" Type="http://schemas.openxmlformats.org/officeDocument/2006/relationships/slideLayout" Target="../slideLayouts/slideLayout1.xml"/><Relationship Id="rId6" Type="http://schemas.openxmlformats.org/officeDocument/2006/relationships/slide" Target="slide59.xml"/><Relationship Id="rId5" Type="http://schemas.openxmlformats.org/officeDocument/2006/relationships/slide" Target="slide57.xml"/><Relationship Id="rId10" Type="http://schemas.openxmlformats.org/officeDocument/2006/relationships/slide" Target="slide68.xml"/><Relationship Id="rId4" Type="http://schemas.openxmlformats.org/officeDocument/2006/relationships/slide" Target="slide55.xml"/><Relationship Id="rId9" Type="http://schemas.openxmlformats.org/officeDocument/2006/relationships/slide" Target="slide6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8" Type="http://schemas.openxmlformats.org/officeDocument/2006/relationships/slide" Target="slide63.xml"/><Relationship Id="rId3" Type="http://schemas.openxmlformats.org/officeDocument/2006/relationships/slide" Target="slide53.xml"/><Relationship Id="rId7" Type="http://schemas.openxmlformats.org/officeDocument/2006/relationships/slide" Target="slide61.xml"/><Relationship Id="rId2" Type="http://schemas.openxmlformats.org/officeDocument/2006/relationships/slide" Target="slide52.xml"/><Relationship Id="rId1" Type="http://schemas.openxmlformats.org/officeDocument/2006/relationships/slideLayout" Target="../slideLayouts/slideLayout1.xml"/><Relationship Id="rId6" Type="http://schemas.openxmlformats.org/officeDocument/2006/relationships/slide" Target="slide59.xml"/><Relationship Id="rId11" Type="http://schemas.openxmlformats.org/officeDocument/2006/relationships/slide" Target="slide2.xml"/><Relationship Id="rId5" Type="http://schemas.openxmlformats.org/officeDocument/2006/relationships/slide" Target="slide57.xml"/><Relationship Id="rId10" Type="http://schemas.openxmlformats.org/officeDocument/2006/relationships/slide" Target="slide68.xml"/><Relationship Id="rId4" Type="http://schemas.openxmlformats.org/officeDocument/2006/relationships/slide" Target="slide55.xml"/><Relationship Id="rId9" Type="http://schemas.openxmlformats.org/officeDocument/2006/relationships/slide" Target="slide6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8" Type="http://schemas.openxmlformats.org/officeDocument/2006/relationships/slide" Target="slide82.xml"/><Relationship Id="rId13" Type="http://schemas.openxmlformats.org/officeDocument/2006/relationships/slide" Target="slide92.xml"/><Relationship Id="rId3" Type="http://schemas.openxmlformats.org/officeDocument/2006/relationships/slide" Target="slide73.xml"/><Relationship Id="rId7" Type="http://schemas.openxmlformats.org/officeDocument/2006/relationships/slide" Target="slide80.xml"/><Relationship Id="rId12" Type="http://schemas.openxmlformats.org/officeDocument/2006/relationships/slide" Target="slide90.xml"/><Relationship Id="rId2" Type="http://schemas.openxmlformats.org/officeDocument/2006/relationships/slide" Target="slide72.xml"/><Relationship Id="rId1" Type="http://schemas.openxmlformats.org/officeDocument/2006/relationships/slideLayout" Target="../slideLayouts/slideLayout1.xml"/><Relationship Id="rId6" Type="http://schemas.openxmlformats.org/officeDocument/2006/relationships/slide" Target="slide78.xml"/><Relationship Id="rId11" Type="http://schemas.openxmlformats.org/officeDocument/2006/relationships/slide" Target="slide88.xml"/><Relationship Id="rId5" Type="http://schemas.openxmlformats.org/officeDocument/2006/relationships/slide" Target="slide76.xml"/><Relationship Id="rId15" Type="http://schemas.openxmlformats.org/officeDocument/2006/relationships/slide" Target="slide99.xml"/><Relationship Id="rId10" Type="http://schemas.openxmlformats.org/officeDocument/2006/relationships/slide" Target="slide86.xml"/><Relationship Id="rId4" Type="http://schemas.openxmlformats.org/officeDocument/2006/relationships/slide" Target="slide74.xml"/><Relationship Id="rId9" Type="http://schemas.openxmlformats.org/officeDocument/2006/relationships/slide" Target="slide84.xml"/><Relationship Id="rId14" Type="http://schemas.openxmlformats.org/officeDocument/2006/relationships/slide" Target="slide94.xml"/></Relationships>
</file>

<file path=ppt/slides/_rels/slide73.xml.rels><?xml version="1.0" encoding="UTF-8" standalone="yes"?>
<Relationships xmlns="http://schemas.openxmlformats.org/package/2006/relationships"><Relationship Id="rId8" Type="http://schemas.openxmlformats.org/officeDocument/2006/relationships/slide" Target="slide82.xml"/><Relationship Id="rId13" Type="http://schemas.openxmlformats.org/officeDocument/2006/relationships/slide" Target="slide92.xml"/><Relationship Id="rId3" Type="http://schemas.openxmlformats.org/officeDocument/2006/relationships/slide" Target="slide73.xml"/><Relationship Id="rId7" Type="http://schemas.openxmlformats.org/officeDocument/2006/relationships/slide" Target="slide80.xml"/><Relationship Id="rId12" Type="http://schemas.openxmlformats.org/officeDocument/2006/relationships/slide" Target="slide90.xml"/><Relationship Id="rId2" Type="http://schemas.openxmlformats.org/officeDocument/2006/relationships/slide" Target="slide72.xml"/><Relationship Id="rId1" Type="http://schemas.openxmlformats.org/officeDocument/2006/relationships/slideLayout" Target="../slideLayouts/slideLayout1.xml"/><Relationship Id="rId6" Type="http://schemas.openxmlformats.org/officeDocument/2006/relationships/slide" Target="slide78.xml"/><Relationship Id="rId11" Type="http://schemas.openxmlformats.org/officeDocument/2006/relationships/slide" Target="slide88.xml"/><Relationship Id="rId5" Type="http://schemas.openxmlformats.org/officeDocument/2006/relationships/slide" Target="slide76.xml"/><Relationship Id="rId15" Type="http://schemas.openxmlformats.org/officeDocument/2006/relationships/slide" Target="slide99.xml"/><Relationship Id="rId10" Type="http://schemas.openxmlformats.org/officeDocument/2006/relationships/slide" Target="slide86.xml"/><Relationship Id="rId4" Type="http://schemas.openxmlformats.org/officeDocument/2006/relationships/slide" Target="slide74.xml"/><Relationship Id="rId9" Type="http://schemas.openxmlformats.org/officeDocument/2006/relationships/slide" Target="slide84.xml"/><Relationship Id="rId14" Type="http://schemas.openxmlformats.org/officeDocument/2006/relationships/slide" Target="slide94.xml"/></Relationships>
</file>

<file path=ppt/slides/_rels/slide74.xml.rels><?xml version="1.0" encoding="UTF-8" standalone="yes"?>
<Relationships xmlns="http://schemas.openxmlformats.org/package/2006/relationships"><Relationship Id="rId8" Type="http://schemas.openxmlformats.org/officeDocument/2006/relationships/slide" Target="slide82.xml"/><Relationship Id="rId13" Type="http://schemas.openxmlformats.org/officeDocument/2006/relationships/slide" Target="slide92.xml"/><Relationship Id="rId3" Type="http://schemas.openxmlformats.org/officeDocument/2006/relationships/slide" Target="slide73.xml"/><Relationship Id="rId7" Type="http://schemas.openxmlformats.org/officeDocument/2006/relationships/slide" Target="slide80.xml"/><Relationship Id="rId12" Type="http://schemas.openxmlformats.org/officeDocument/2006/relationships/slide" Target="slide90.xml"/><Relationship Id="rId2" Type="http://schemas.openxmlformats.org/officeDocument/2006/relationships/slide" Target="slide72.xml"/><Relationship Id="rId16" Type="http://schemas.openxmlformats.org/officeDocument/2006/relationships/slide" Target="slide75.xml"/><Relationship Id="rId1" Type="http://schemas.openxmlformats.org/officeDocument/2006/relationships/slideLayout" Target="../slideLayouts/slideLayout1.xml"/><Relationship Id="rId6" Type="http://schemas.openxmlformats.org/officeDocument/2006/relationships/slide" Target="slide78.xml"/><Relationship Id="rId11" Type="http://schemas.openxmlformats.org/officeDocument/2006/relationships/slide" Target="slide88.xml"/><Relationship Id="rId5" Type="http://schemas.openxmlformats.org/officeDocument/2006/relationships/slide" Target="slide76.xml"/><Relationship Id="rId15" Type="http://schemas.openxmlformats.org/officeDocument/2006/relationships/slide" Target="slide99.xml"/><Relationship Id="rId10" Type="http://schemas.openxmlformats.org/officeDocument/2006/relationships/slide" Target="slide86.xml"/><Relationship Id="rId4" Type="http://schemas.openxmlformats.org/officeDocument/2006/relationships/slide" Target="slide74.xml"/><Relationship Id="rId9" Type="http://schemas.openxmlformats.org/officeDocument/2006/relationships/slide" Target="slide84.xml"/><Relationship Id="rId14" Type="http://schemas.openxmlformats.org/officeDocument/2006/relationships/slide" Target="slide94.xml"/></Relationships>
</file>

<file path=ppt/slides/_rels/slide75.xml.rels><?xml version="1.0" encoding="UTF-8" standalone="yes"?>
<Relationships xmlns="http://schemas.openxmlformats.org/package/2006/relationships"><Relationship Id="rId8" Type="http://schemas.openxmlformats.org/officeDocument/2006/relationships/slide" Target="slide82.xml"/><Relationship Id="rId13" Type="http://schemas.openxmlformats.org/officeDocument/2006/relationships/slide" Target="slide92.xml"/><Relationship Id="rId3" Type="http://schemas.openxmlformats.org/officeDocument/2006/relationships/slide" Target="slide73.xml"/><Relationship Id="rId7" Type="http://schemas.openxmlformats.org/officeDocument/2006/relationships/slide" Target="slide80.xml"/><Relationship Id="rId12" Type="http://schemas.openxmlformats.org/officeDocument/2006/relationships/slide" Target="slide90.xml"/><Relationship Id="rId2" Type="http://schemas.openxmlformats.org/officeDocument/2006/relationships/slide" Target="slide72.xml"/><Relationship Id="rId1" Type="http://schemas.openxmlformats.org/officeDocument/2006/relationships/slideLayout" Target="../slideLayouts/slideLayout1.xml"/><Relationship Id="rId6" Type="http://schemas.openxmlformats.org/officeDocument/2006/relationships/slide" Target="slide78.xml"/><Relationship Id="rId11" Type="http://schemas.openxmlformats.org/officeDocument/2006/relationships/slide" Target="slide88.xml"/><Relationship Id="rId5" Type="http://schemas.openxmlformats.org/officeDocument/2006/relationships/slide" Target="slide76.xml"/><Relationship Id="rId15" Type="http://schemas.openxmlformats.org/officeDocument/2006/relationships/slide" Target="slide99.xml"/><Relationship Id="rId10" Type="http://schemas.openxmlformats.org/officeDocument/2006/relationships/slide" Target="slide86.xml"/><Relationship Id="rId4" Type="http://schemas.openxmlformats.org/officeDocument/2006/relationships/slide" Target="slide74.xml"/><Relationship Id="rId9" Type="http://schemas.openxmlformats.org/officeDocument/2006/relationships/slide" Target="slide84.xml"/><Relationship Id="rId14" Type="http://schemas.openxmlformats.org/officeDocument/2006/relationships/slide" Target="slide94.xml"/></Relationships>
</file>

<file path=ppt/slides/_rels/slide76.xml.rels><?xml version="1.0" encoding="UTF-8" standalone="yes"?>
<Relationships xmlns="http://schemas.openxmlformats.org/package/2006/relationships"><Relationship Id="rId8" Type="http://schemas.openxmlformats.org/officeDocument/2006/relationships/slide" Target="slide82.xml"/><Relationship Id="rId13" Type="http://schemas.openxmlformats.org/officeDocument/2006/relationships/slide" Target="slide92.xml"/><Relationship Id="rId3" Type="http://schemas.openxmlformats.org/officeDocument/2006/relationships/slide" Target="slide73.xml"/><Relationship Id="rId7" Type="http://schemas.openxmlformats.org/officeDocument/2006/relationships/slide" Target="slide80.xml"/><Relationship Id="rId12" Type="http://schemas.openxmlformats.org/officeDocument/2006/relationships/slide" Target="slide90.xml"/><Relationship Id="rId2" Type="http://schemas.openxmlformats.org/officeDocument/2006/relationships/slide" Target="slide72.xml"/><Relationship Id="rId16" Type="http://schemas.openxmlformats.org/officeDocument/2006/relationships/slide" Target="slide77.xml"/><Relationship Id="rId1" Type="http://schemas.openxmlformats.org/officeDocument/2006/relationships/slideLayout" Target="../slideLayouts/slideLayout1.xml"/><Relationship Id="rId6" Type="http://schemas.openxmlformats.org/officeDocument/2006/relationships/slide" Target="slide78.xml"/><Relationship Id="rId11" Type="http://schemas.openxmlformats.org/officeDocument/2006/relationships/slide" Target="slide88.xml"/><Relationship Id="rId5" Type="http://schemas.openxmlformats.org/officeDocument/2006/relationships/slide" Target="slide76.xml"/><Relationship Id="rId15" Type="http://schemas.openxmlformats.org/officeDocument/2006/relationships/slide" Target="slide99.xml"/><Relationship Id="rId10" Type="http://schemas.openxmlformats.org/officeDocument/2006/relationships/slide" Target="slide86.xml"/><Relationship Id="rId4" Type="http://schemas.openxmlformats.org/officeDocument/2006/relationships/slide" Target="slide74.xml"/><Relationship Id="rId9" Type="http://schemas.openxmlformats.org/officeDocument/2006/relationships/slide" Target="slide84.xml"/><Relationship Id="rId14" Type="http://schemas.openxmlformats.org/officeDocument/2006/relationships/slide" Target="slide94.xml"/></Relationships>
</file>

<file path=ppt/slides/_rels/slide77.xml.rels><?xml version="1.0" encoding="UTF-8" standalone="yes"?>
<Relationships xmlns="http://schemas.openxmlformats.org/package/2006/relationships"><Relationship Id="rId8" Type="http://schemas.openxmlformats.org/officeDocument/2006/relationships/slide" Target="slide82.xml"/><Relationship Id="rId13" Type="http://schemas.openxmlformats.org/officeDocument/2006/relationships/slide" Target="slide92.xml"/><Relationship Id="rId3" Type="http://schemas.openxmlformats.org/officeDocument/2006/relationships/slide" Target="slide73.xml"/><Relationship Id="rId7" Type="http://schemas.openxmlformats.org/officeDocument/2006/relationships/slide" Target="slide80.xml"/><Relationship Id="rId12" Type="http://schemas.openxmlformats.org/officeDocument/2006/relationships/slide" Target="slide90.xml"/><Relationship Id="rId2" Type="http://schemas.openxmlformats.org/officeDocument/2006/relationships/slide" Target="slide72.xml"/><Relationship Id="rId1" Type="http://schemas.openxmlformats.org/officeDocument/2006/relationships/slideLayout" Target="../slideLayouts/slideLayout1.xml"/><Relationship Id="rId6" Type="http://schemas.openxmlformats.org/officeDocument/2006/relationships/slide" Target="slide78.xml"/><Relationship Id="rId11" Type="http://schemas.openxmlformats.org/officeDocument/2006/relationships/slide" Target="slide88.xml"/><Relationship Id="rId5" Type="http://schemas.openxmlformats.org/officeDocument/2006/relationships/slide" Target="slide76.xml"/><Relationship Id="rId15" Type="http://schemas.openxmlformats.org/officeDocument/2006/relationships/slide" Target="slide99.xml"/><Relationship Id="rId10" Type="http://schemas.openxmlformats.org/officeDocument/2006/relationships/slide" Target="slide86.xml"/><Relationship Id="rId4" Type="http://schemas.openxmlformats.org/officeDocument/2006/relationships/slide" Target="slide74.xml"/><Relationship Id="rId9" Type="http://schemas.openxmlformats.org/officeDocument/2006/relationships/slide" Target="slide84.xml"/><Relationship Id="rId14" Type="http://schemas.openxmlformats.org/officeDocument/2006/relationships/slide" Target="slide94.xml"/></Relationships>
</file>

<file path=ppt/slides/_rels/slide78.xml.rels><?xml version="1.0" encoding="UTF-8" standalone="yes"?>
<Relationships xmlns="http://schemas.openxmlformats.org/package/2006/relationships"><Relationship Id="rId8" Type="http://schemas.openxmlformats.org/officeDocument/2006/relationships/slide" Target="slide82.xml"/><Relationship Id="rId13" Type="http://schemas.openxmlformats.org/officeDocument/2006/relationships/slide" Target="slide92.xml"/><Relationship Id="rId3" Type="http://schemas.openxmlformats.org/officeDocument/2006/relationships/slide" Target="slide73.xml"/><Relationship Id="rId7" Type="http://schemas.openxmlformats.org/officeDocument/2006/relationships/slide" Target="slide80.xml"/><Relationship Id="rId12" Type="http://schemas.openxmlformats.org/officeDocument/2006/relationships/slide" Target="slide90.xml"/><Relationship Id="rId17" Type="http://schemas.openxmlformats.org/officeDocument/2006/relationships/slide" Target="slide79.xml"/><Relationship Id="rId2" Type="http://schemas.openxmlformats.org/officeDocument/2006/relationships/slide" Target="slide72.xml"/><Relationship Id="rId16" Type="http://schemas.openxmlformats.org/officeDocument/2006/relationships/image" Target="../media/image35.png"/><Relationship Id="rId1" Type="http://schemas.openxmlformats.org/officeDocument/2006/relationships/slideLayout" Target="../slideLayouts/slideLayout1.xml"/><Relationship Id="rId6" Type="http://schemas.openxmlformats.org/officeDocument/2006/relationships/slide" Target="slide78.xml"/><Relationship Id="rId11" Type="http://schemas.openxmlformats.org/officeDocument/2006/relationships/slide" Target="slide88.xml"/><Relationship Id="rId5" Type="http://schemas.openxmlformats.org/officeDocument/2006/relationships/slide" Target="slide76.xml"/><Relationship Id="rId15" Type="http://schemas.openxmlformats.org/officeDocument/2006/relationships/slide" Target="slide99.xml"/><Relationship Id="rId10" Type="http://schemas.openxmlformats.org/officeDocument/2006/relationships/slide" Target="slide86.xml"/><Relationship Id="rId4" Type="http://schemas.openxmlformats.org/officeDocument/2006/relationships/slide" Target="slide74.xml"/><Relationship Id="rId9" Type="http://schemas.openxmlformats.org/officeDocument/2006/relationships/slide" Target="slide84.xml"/><Relationship Id="rId14" Type="http://schemas.openxmlformats.org/officeDocument/2006/relationships/slide" Target="slide94.xml"/></Relationships>
</file>

<file path=ppt/slides/_rels/slide79.xml.rels><?xml version="1.0" encoding="UTF-8" standalone="yes"?>
<Relationships xmlns="http://schemas.openxmlformats.org/package/2006/relationships"><Relationship Id="rId8" Type="http://schemas.openxmlformats.org/officeDocument/2006/relationships/slide" Target="slide82.xml"/><Relationship Id="rId13" Type="http://schemas.openxmlformats.org/officeDocument/2006/relationships/slide" Target="slide92.xml"/><Relationship Id="rId3" Type="http://schemas.openxmlformats.org/officeDocument/2006/relationships/slide" Target="slide73.xml"/><Relationship Id="rId7" Type="http://schemas.openxmlformats.org/officeDocument/2006/relationships/slide" Target="slide80.xml"/><Relationship Id="rId12" Type="http://schemas.openxmlformats.org/officeDocument/2006/relationships/slide" Target="slide90.xml"/><Relationship Id="rId2" Type="http://schemas.openxmlformats.org/officeDocument/2006/relationships/slide" Target="slide72.xml"/><Relationship Id="rId1" Type="http://schemas.openxmlformats.org/officeDocument/2006/relationships/slideLayout" Target="../slideLayouts/slideLayout1.xml"/><Relationship Id="rId6" Type="http://schemas.openxmlformats.org/officeDocument/2006/relationships/slide" Target="slide78.xml"/><Relationship Id="rId11" Type="http://schemas.openxmlformats.org/officeDocument/2006/relationships/slide" Target="slide88.xml"/><Relationship Id="rId5" Type="http://schemas.openxmlformats.org/officeDocument/2006/relationships/slide" Target="slide76.xml"/><Relationship Id="rId15" Type="http://schemas.openxmlformats.org/officeDocument/2006/relationships/slide" Target="slide99.xml"/><Relationship Id="rId10" Type="http://schemas.openxmlformats.org/officeDocument/2006/relationships/slide" Target="slide86.xml"/><Relationship Id="rId4" Type="http://schemas.openxmlformats.org/officeDocument/2006/relationships/slide" Target="slide74.xml"/><Relationship Id="rId9" Type="http://schemas.openxmlformats.org/officeDocument/2006/relationships/slide" Target="slide84.xml"/><Relationship Id="rId14" Type="http://schemas.openxmlformats.org/officeDocument/2006/relationships/slide" Target="slide94.xml"/></Relationships>
</file>

<file path=ppt/slides/_rels/slide8.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8" Type="http://schemas.openxmlformats.org/officeDocument/2006/relationships/slide" Target="slide82.xml"/><Relationship Id="rId13" Type="http://schemas.openxmlformats.org/officeDocument/2006/relationships/slide" Target="slide92.xml"/><Relationship Id="rId3" Type="http://schemas.openxmlformats.org/officeDocument/2006/relationships/slide" Target="slide73.xml"/><Relationship Id="rId7" Type="http://schemas.openxmlformats.org/officeDocument/2006/relationships/slide" Target="slide80.xml"/><Relationship Id="rId12" Type="http://schemas.openxmlformats.org/officeDocument/2006/relationships/slide" Target="slide90.xml"/><Relationship Id="rId17" Type="http://schemas.openxmlformats.org/officeDocument/2006/relationships/slide" Target="slide81.xml"/><Relationship Id="rId2" Type="http://schemas.openxmlformats.org/officeDocument/2006/relationships/slide" Target="slide72.xml"/><Relationship Id="rId16" Type="http://schemas.openxmlformats.org/officeDocument/2006/relationships/image" Target="../media/image36.png"/><Relationship Id="rId1" Type="http://schemas.openxmlformats.org/officeDocument/2006/relationships/slideLayout" Target="../slideLayouts/slideLayout1.xml"/><Relationship Id="rId6" Type="http://schemas.openxmlformats.org/officeDocument/2006/relationships/slide" Target="slide78.xml"/><Relationship Id="rId11" Type="http://schemas.openxmlformats.org/officeDocument/2006/relationships/slide" Target="slide88.xml"/><Relationship Id="rId5" Type="http://schemas.openxmlformats.org/officeDocument/2006/relationships/slide" Target="slide76.xml"/><Relationship Id="rId15" Type="http://schemas.openxmlformats.org/officeDocument/2006/relationships/slide" Target="slide99.xml"/><Relationship Id="rId10" Type="http://schemas.openxmlformats.org/officeDocument/2006/relationships/slide" Target="slide86.xml"/><Relationship Id="rId4" Type="http://schemas.openxmlformats.org/officeDocument/2006/relationships/slide" Target="slide74.xml"/><Relationship Id="rId9" Type="http://schemas.openxmlformats.org/officeDocument/2006/relationships/slide" Target="slide84.xml"/><Relationship Id="rId14" Type="http://schemas.openxmlformats.org/officeDocument/2006/relationships/slide" Target="slide94.xml"/></Relationships>
</file>

<file path=ppt/slides/_rels/slide81.xml.rels><?xml version="1.0" encoding="UTF-8" standalone="yes"?>
<Relationships xmlns="http://schemas.openxmlformats.org/package/2006/relationships"><Relationship Id="rId8" Type="http://schemas.openxmlformats.org/officeDocument/2006/relationships/slide" Target="slide82.xml"/><Relationship Id="rId13" Type="http://schemas.openxmlformats.org/officeDocument/2006/relationships/slide" Target="slide92.xml"/><Relationship Id="rId3" Type="http://schemas.openxmlformats.org/officeDocument/2006/relationships/slide" Target="slide73.xml"/><Relationship Id="rId7" Type="http://schemas.openxmlformats.org/officeDocument/2006/relationships/slide" Target="slide80.xml"/><Relationship Id="rId12" Type="http://schemas.openxmlformats.org/officeDocument/2006/relationships/slide" Target="slide90.xml"/><Relationship Id="rId2" Type="http://schemas.openxmlformats.org/officeDocument/2006/relationships/slide" Target="slide72.xml"/><Relationship Id="rId1" Type="http://schemas.openxmlformats.org/officeDocument/2006/relationships/slideLayout" Target="../slideLayouts/slideLayout1.xml"/><Relationship Id="rId6" Type="http://schemas.openxmlformats.org/officeDocument/2006/relationships/slide" Target="slide78.xml"/><Relationship Id="rId11" Type="http://schemas.openxmlformats.org/officeDocument/2006/relationships/slide" Target="slide88.xml"/><Relationship Id="rId5" Type="http://schemas.openxmlformats.org/officeDocument/2006/relationships/slide" Target="slide76.xml"/><Relationship Id="rId15" Type="http://schemas.openxmlformats.org/officeDocument/2006/relationships/slide" Target="slide99.xml"/><Relationship Id="rId10" Type="http://schemas.openxmlformats.org/officeDocument/2006/relationships/slide" Target="slide86.xml"/><Relationship Id="rId4" Type="http://schemas.openxmlformats.org/officeDocument/2006/relationships/slide" Target="slide74.xml"/><Relationship Id="rId9" Type="http://schemas.openxmlformats.org/officeDocument/2006/relationships/slide" Target="slide84.xml"/><Relationship Id="rId14" Type="http://schemas.openxmlformats.org/officeDocument/2006/relationships/slide" Target="slide94.xml"/></Relationships>
</file>

<file path=ppt/slides/_rels/slide82.xml.rels><?xml version="1.0" encoding="UTF-8" standalone="yes"?>
<Relationships xmlns="http://schemas.openxmlformats.org/package/2006/relationships"><Relationship Id="rId8" Type="http://schemas.openxmlformats.org/officeDocument/2006/relationships/slide" Target="slide82.xml"/><Relationship Id="rId13" Type="http://schemas.openxmlformats.org/officeDocument/2006/relationships/slide" Target="slide92.xml"/><Relationship Id="rId3" Type="http://schemas.openxmlformats.org/officeDocument/2006/relationships/slide" Target="slide73.xml"/><Relationship Id="rId7" Type="http://schemas.openxmlformats.org/officeDocument/2006/relationships/slide" Target="slide80.xml"/><Relationship Id="rId12" Type="http://schemas.openxmlformats.org/officeDocument/2006/relationships/slide" Target="slide90.xml"/><Relationship Id="rId2" Type="http://schemas.openxmlformats.org/officeDocument/2006/relationships/slide" Target="slide72.xml"/><Relationship Id="rId16" Type="http://schemas.openxmlformats.org/officeDocument/2006/relationships/slide" Target="slide83.xml"/><Relationship Id="rId1" Type="http://schemas.openxmlformats.org/officeDocument/2006/relationships/slideLayout" Target="../slideLayouts/slideLayout1.xml"/><Relationship Id="rId6" Type="http://schemas.openxmlformats.org/officeDocument/2006/relationships/slide" Target="slide78.xml"/><Relationship Id="rId11" Type="http://schemas.openxmlformats.org/officeDocument/2006/relationships/slide" Target="slide88.xml"/><Relationship Id="rId5" Type="http://schemas.openxmlformats.org/officeDocument/2006/relationships/slide" Target="slide76.xml"/><Relationship Id="rId15" Type="http://schemas.openxmlformats.org/officeDocument/2006/relationships/slide" Target="slide99.xml"/><Relationship Id="rId10" Type="http://schemas.openxmlformats.org/officeDocument/2006/relationships/slide" Target="slide86.xml"/><Relationship Id="rId4" Type="http://schemas.openxmlformats.org/officeDocument/2006/relationships/slide" Target="slide74.xml"/><Relationship Id="rId9" Type="http://schemas.openxmlformats.org/officeDocument/2006/relationships/slide" Target="slide84.xml"/><Relationship Id="rId14" Type="http://schemas.openxmlformats.org/officeDocument/2006/relationships/slide" Target="slide94.xml"/></Relationships>
</file>

<file path=ppt/slides/_rels/slide83.xml.rels><?xml version="1.0" encoding="UTF-8" standalone="yes"?>
<Relationships xmlns="http://schemas.openxmlformats.org/package/2006/relationships"><Relationship Id="rId8" Type="http://schemas.openxmlformats.org/officeDocument/2006/relationships/slide" Target="slide82.xml"/><Relationship Id="rId13" Type="http://schemas.openxmlformats.org/officeDocument/2006/relationships/slide" Target="slide92.xml"/><Relationship Id="rId3" Type="http://schemas.openxmlformats.org/officeDocument/2006/relationships/slide" Target="slide73.xml"/><Relationship Id="rId7" Type="http://schemas.openxmlformats.org/officeDocument/2006/relationships/slide" Target="slide80.xml"/><Relationship Id="rId12" Type="http://schemas.openxmlformats.org/officeDocument/2006/relationships/slide" Target="slide90.xml"/><Relationship Id="rId2" Type="http://schemas.openxmlformats.org/officeDocument/2006/relationships/slide" Target="slide72.xml"/><Relationship Id="rId1" Type="http://schemas.openxmlformats.org/officeDocument/2006/relationships/slideLayout" Target="../slideLayouts/slideLayout1.xml"/><Relationship Id="rId6" Type="http://schemas.openxmlformats.org/officeDocument/2006/relationships/slide" Target="slide78.xml"/><Relationship Id="rId11" Type="http://schemas.openxmlformats.org/officeDocument/2006/relationships/slide" Target="slide88.xml"/><Relationship Id="rId5" Type="http://schemas.openxmlformats.org/officeDocument/2006/relationships/slide" Target="slide76.xml"/><Relationship Id="rId15" Type="http://schemas.openxmlformats.org/officeDocument/2006/relationships/slide" Target="slide99.xml"/><Relationship Id="rId10" Type="http://schemas.openxmlformats.org/officeDocument/2006/relationships/slide" Target="slide86.xml"/><Relationship Id="rId4" Type="http://schemas.openxmlformats.org/officeDocument/2006/relationships/slide" Target="slide74.xml"/><Relationship Id="rId9" Type="http://schemas.openxmlformats.org/officeDocument/2006/relationships/slide" Target="slide84.xml"/><Relationship Id="rId14" Type="http://schemas.openxmlformats.org/officeDocument/2006/relationships/slide" Target="slide94.xml"/></Relationships>
</file>

<file path=ppt/slides/_rels/slide84.xml.rels><?xml version="1.0" encoding="UTF-8" standalone="yes"?>
<Relationships xmlns="http://schemas.openxmlformats.org/package/2006/relationships"><Relationship Id="rId8" Type="http://schemas.openxmlformats.org/officeDocument/2006/relationships/slide" Target="slide82.xml"/><Relationship Id="rId13" Type="http://schemas.openxmlformats.org/officeDocument/2006/relationships/slide" Target="slide92.xml"/><Relationship Id="rId3" Type="http://schemas.openxmlformats.org/officeDocument/2006/relationships/slide" Target="slide73.xml"/><Relationship Id="rId7" Type="http://schemas.openxmlformats.org/officeDocument/2006/relationships/slide" Target="slide80.xml"/><Relationship Id="rId12" Type="http://schemas.openxmlformats.org/officeDocument/2006/relationships/slide" Target="slide90.xml"/><Relationship Id="rId2" Type="http://schemas.openxmlformats.org/officeDocument/2006/relationships/slide" Target="slide72.xml"/><Relationship Id="rId16" Type="http://schemas.openxmlformats.org/officeDocument/2006/relationships/slide" Target="slide85.xml"/><Relationship Id="rId1" Type="http://schemas.openxmlformats.org/officeDocument/2006/relationships/slideLayout" Target="../slideLayouts/slideLayout1.xml"/><Relationship Id="rId6" Type="http://schemas.openxmlformats.org/officeDocument/2006/relationships/slide" Target="slide78.xml"/><Relationship Id="rId11" Type="http://schemas.openxmlformats.org/officeDocument/2006/relationships/slide" Target="slide88.xml"/><Relationship Id="rId5" Type="http://schemas.openxmlformats.org/officeDocument/2006/relationships/slide" Target="slide76.xml"/><Relationship Id="rId15" Type="http://schemas.openxmlformats.org/officeDocument/2006/relationships/slide" Target="slide99.xml"/><Relationship Id="rId10" Type="http://schemas.openxmlformats.org/officeDocument/2006/relationships/slide" Target="slide86.xml"/><Relationship Id="rId4" Type="http://schemas.openxmlformats.org/officeDocument/2006/relationships/slide" Target="slide74.xml"/><Relationship Id="rId9" Type="http://schemas.openxmlformats.org/officeDocument/2006/relationships/slide" Target="slide84.xml"/><Relationship Id="rId14" Type="http://schemas.openxmlformats.org/officeDocument/2006/relationships/slide" Target="slide94.xml"/></Relationships>
</file>

<file path=ppt/slides/_rels/slide85.xml.rels><?xml version="1.0" encoding="UTF-8" standalone="yes"?>
<Relationships xmlns="http://schemas.openxmlformats.org/package/2006/relationships"><Relationship Id="rId8" Type="http://schemas.openxmlformats.org/officeDocument/2006/relationships/slide" Target="slide82.xml"/><Relationship Id="rId13" Type="http://schemas.openxmlformats.org/officeDocument/2006/relationships/slide" Target="slide92.xml"/><Relationship Id="rId3" Type="http://schemas.openxmlformats.org/officeDocument/2006/relationships/slide" Target="slide73.xml"/><Relationship Id="rId7" Type="http://schemas.openxmlformats.org/officeDocument/2006/relationships/slide" Target="slide80.xml"/><Relationship Id="rId12" Type="http://schemas.openxmlformats.org/officeDocument/2006/relationships/slide" Target="slide90.xml"/><Relationship Id="rId2" Type="http://schemas.openxmlformats.org/officeDocument/2006/relationships/slide" Target="slide72.xml"/><Relationship Id="rId1" Type="http://schemas.openxmlformats.org/officeDocument/2006/relationships/slideLayout" Target="../slideLayouts/slideLayout1.xml"/><Relationship Id="rId6" Type="http://schemas.openxmlformats.org/officeDocument/2006/relationships/slide" Target="slide78.xml"/><Relationship Id="rId11" Type="http://schemas.openxmlformats.org/officeDocument/2006/relationships/slide" Target="slide88.xml"/><Relationship Id="rId5" Type="http://schemas.openxmlformats.org/officeDocument/2006/relationships/slide" Target="slide76.xml"/><Relationship Id="rId15" Type="http://schemas.openxmlformats.org/officeDocument/2006/relationships/slide" Target="slide99.xml"/><Relationship Id="rId10" Type="http://schemas.openxmlformats.org/officeDocument/2006/relationships/slide" Target="slide86.xml"/><Relationship Id="rId4" Type="http://schemas.openxmlformats.org/officeDocument/2006/relationships/slide" Target="slide74.xml"/><Relationship Id="rId9" Type="http://schemas.openxmlformats.org/officeDocument/2006/relationships/slide" Target="slide84.xml"/><Relationship Id="rId14" Type="http://schemas.openxmlformats.org/officeDocument/2006/relationships/slide" Target="slide94.xml"/></Relationships>
</file>

<file path=ppt/slides/_rels/slide86.xml.rels><?xml version="1.0" encoding="UTF-8" standalone="yes"?>
<Relationships xmlns="http://schemas.openxmlformats.org/package/2006/relationships"><Relationship Id="rId8" Type="http://schemas.openxmlformats.org/officeDocument/2006/relationships/slide" Target="slide82.xml"/><Relationship Id="rId13" Type="http://schemas.openxmlformats.org/officeDocument/2006/relationships/slide" Target="slide92.xml"/><Relationship Id="rId3" Type="http://schemas.openxmlformats.org/officeDocument/2006/relationships/slide" Target="slide73.xml"/><Relationship Id="rId7" Type="http://schemas.openxmlformats.org/officeDocument/2006/relationships/slide" Target="slide80.xml"/><Relationship Id="rId12" Type="http://schemas.openxmlformats.org/officeDocument/2006/relationships/slide" Target="slide90.xml"/><Relationship Id="rId2" Type="http://schemas.openxmlformats.org/officeDocument/2006/relationships/slide" Target="slide72.xml"/><Relationship Id="rId16" Type="http://schemas.openxmlformats.org/officeDocument/2006/relationships/slide" Target="slide87.xml"/><Relationship Id="rId1" Type="http://schemas.openxmlformats.org/officeDocument/2006/relationships/slideLayout" Target="../slideLayouts/slideLayout1.xml"/><Relationship Id="rId6" Type="http://schemas.openxmlformats.org/officeDocument/2006/relationships/slide" Target="slide78.xml"/><Relationship Id="rId11" Type="http://schemas.openxmlformats.org/officeDocument/2006/relationships/slide" Target="slide88.xml"/><Relationship Id="rId5" Type="http://schemas.openxmlformats.org/officeDocument/2006/relationships/slide" Target="slide76.xml"/><Relationship Id="rId15" Type="http://schemas.openxmlformats.org/officeDocument/2006/relationships/slide" Target="slide99.xml"/><Relationship Id="rId10" Type="http://schemas.openxmlformats.org/officeDocument/2006/relationships/slide" Target="slide86.xml"/><Relationship Id="rId4" Type="http://schemas.openxmlformats.org/officeDocument/2006/relationships/slide" Target="slide74.xml"/><Relationship Id="rId9" Type="http://schemas.openxmlformats.org/officeDocument/2006/relationships/slide" Target="slide84.xml"/><Relationship Id="rId14" Type="http://schemas.openxmlformats.org/officeDocument/2006/relationships/slide" Target="slide94.xml"/></Relationships>
</file>

<file path=ppt/slides/_rels/slide87.xml.rels><?xml version="1.0" encoding="UTF-8" standalone="yes"?>
<Relationships xmlns="http://schemas.openxmlformats.org/package/2006/relationships"><Relationship Id="rId8" Type="http://schemas.openxmlformats.org/officeDocument/2006/relationships/slide" Target="slide82.xml"/><Relationship Id="rId13" Type="http://schemas.openxmlformats.org/officeDocument/2006/relationships/slide" Target="slide92.xml"/><Relationship Id="rId3" Type="http://schemas.openxmlformats.org/officeDocument/2006/relationships/slide" Target="slide73.xml"/><Relationship Id="rId7" Type="http://schemas.openxmlformats.org/officeDocument/2006/relationships/slide" Target="slide80.xml"/><Relationship Id="rId12" Type="http://schemas.openxmlformats.org/officeDocument/2006/relationships/slide" Target="slide90.xml"/><Relationship Id="rId2" Type="http://schemas.openxmlformats.org/officeDocument/2006/relationships/slide" Target="slide72.xml"/><Relationship Id="rId1" Type="http://schemas.openxmlformats.org/officeDocument/2006/relationships/slideLayout" Target="../slideLayouts/slideLayout1.xml"/><Relationship Id="rId6" Type="http://schemas.openxmlformats.org/officeDocument/2006/relationships/slide" Target="slide78.xml"/><Relationship Id="rId11" Type="http://schemas.openxmlformats.org/officeDocument/2006/relationships/slide" Target="slide88.xml"/><Relationship Id="rId5" Type="http://schemas.openxmlformats.org/officeDocument/2006/relationships/slide" Target="slide76.xml"/><Relationship Id="rId15" Type="http://schemas.openxmlformats.org/officeDocument/2006/relationships/slide" Target="slide99.xml"/><Relationship Id="rId10" Type="http://schemas.openxmlformats.org/officeDocument/2006/relationships/slide" Target="slide86.xml"/><Relationship Id="rId4" Type="http://schemas.openxmlformats.org/officeDocument/2006/relationships/slide" Target="slide74.xml"/><Relationship Id="rId9" Type="http://schemas.openxmlformats.org/officeDocument/2006/relationships/slide" Target="slide84.xml"/><Relationship Id="rId14" Type="http://schemas.openxmlformats.org/officeDocument/2006/relationships/slide" Target="slide94.xml"/></Relationships>
</file>

<file path=ppt/slides/_rels/slide88.xml.rels><?xml version="1.0" encoding="UTF-8" standalone="yes"?>
<Relationships xmlns="http://schemas.openxmlformats.org/package/2006/relationships"><Relationship Id="rId8" Type="http://schemas.openxmlformats.org/officeDocument/2006/relationships/slide" Target="slide82.xml"/><Relationship Id="rId13" Type="http://schemas.openxmlformats.org/officeDocument/2006/relationships/slide" Target="slide92.xml"/><Relationship Id="rId3" Type="http://schemas.openxmlformats.org/officeDocument/2006/relationships/slide" Target="slide73.xml"/><Relationship Id="rId7" Type="http://schemas.openxmlformats.org/officeDocument/2006/relationships/slide" Target="slide80.xml"/><Relationship Id="rId12" Type="http://schemas.openxmlformats.org/officeDocument/2006/relationships/slide" Target="slide90.xml"/><Relationship Id="rId2" Type="http://schemas.openxmlformats.org/officeDocument/2006/relationships/slide" Target="slide72.xml"/><Relationship Id="rId16" Type="http://schemas.openxmlformats.org/officeDocument/2006/relationships/slide" Target="slide89.xml"/><Relationship Id="rId1" Type="http://schemas.openxmlformats.org/officeDocument/2006/relationships/slideLayout" Target="../slideLayouts/slideLayout1.xml"/><Relationship Id="rId6" Type="http://schemas.openxmlformats.org/officeDocument/2006/relationships/slide" Target="slide78.xml"/><Relationship Id="rId11" Type="http://schemas.openxmlformats.org/officeDocument/2006/relationships/slide" Target="slide88.xml"/><Relationship Id="rId5" Type="http://schemas.openxmlformats.org/officeDocument/2006/relationships/slide" Target="slide76.xml"/><Relationship Id="rId15" Type="http://schemas.openxmlformats.org/officeDocument/2006/relationships/slide" Target="slide99.xml"/><Relationship Id="rId10" Type="http://schemas.openxmlformats.org/officeDocument/2006/relationships/slide" Target="slide86.xml"/><Relationship Id="rId4" Type="http://schemas.openxmlformats.org/officeDocument/2006/relationships/slide" Target="slide74.xml"/><Relationship Id="rId9" Type="http://schemas.openxmlformats.org/officeDocument/2006/relationships/slide" Target="slide84.xml"/><Relationship Id="rId14" Type="http://schemas.openxmlformats.org/officeDocument/2006/relationships/slide" Target="slide94.xml"/></Relationships>
</file>

<file path=ppt/slides/_rels/slide89.xml.rels><?xml version="1.0" encoding="UTF-8" standalone="yes"?>
<Relationships xmlns="http://schemas.openxmlformats.org/package/2006/relationships"><Relationship Id="rId8" Type="http://schemas.openxmlformats.org/officeDocument/2006/relationships/slide" Target="slide82.xml"/><Relationship Id="rId13" Type="http://schemas.openxmlformats.org/officeDocument/2006/relationships/slide" Target="slide92.xml"/><Relationship Id="rId3" Type="http://schemas.openxmlformats.org/officeDocument/2006/relationships/slide" Target="slide73.xml"/><Relationship Id="rId7" Type="http://schemas.openxmlformats.org/officeDocument/2006/relationships/slide" Target="slide80.xml"/><Relationship Id="rId12" Type="http://schemas.openxmlformats.org/officeDocument/2006/relationships/slide" Target="slide90.xml"/><Relationship Id="rId2" Type="http://schemas.openxmlformats.org/officeDocument/2006/relationships/slide" Target="slide72.xml"/><Relationship Id="rId1" Type="http://schemas.openxmlformats.org/officeDocument/2006/relationships/slideLayout" Target="../slideLayouts/slideLayout1.xml"/><Relationship Id="rId6" Type="http://schemas.openxmlformats.org/officeDocument/2006/relationships/slide" Target="slide78.xml"/><Relationship Id="rId11" Type="http://schemas.openxmlformats.org/officeDocument/2006/relationships/slide" Target="slide88.xml"/><Relationship Id="rId5" Type="http://schemas.openxmlformats.org/officeDocument/2006/relationships/slide" Target="slide76.xml"/><Relationship Id="rId15" Type="http://schemas.openxmlformats.org/officeDocument/2006/relationships/slide" Target="slide99.xml"/><Relationship Id="rId10" Type="http://schemas.openxmlformats.org/officeDocument/2006/relationships/slide" Target="slide86.xml"/><Relationship Id="rId4" Type="http://schemas.openxmlformats.org/officeDocument/2006/relationships/slide" Target="slide74.xml"/><Relationship Id="rId9" Type="http://schemas.openxmlformats.org/officeDocument/2006/relationships/slide" Target="slide84.xml"/><Relationship Id="rId14" Type="http://schemas.openxmlformats.org/officeDocument/2006/relationships/slide" Target="slide94.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90.xml.rels><?xml version="1.0" encoding="UTF-8" standalone="yes"?>
<Relationships xmlns="http://schemas.openxmlformats.org/package/2006/relationships"><Relationship Id="rId8" Type="http://schemas.openxmlformats.org/officeDocument/2006/relationships/slide" Target="slide82.xml"/><Relationship Id="rId13" Type="http://schemas.openxmlformats.org/officeDocument/2006/relationships/slide" Target="slide92.xml"/><Relationship Id="rId3" Type="http://schemas.openxmlformats.org/officeDocument/2006/relationships/slide" Target="slide73.xml"/><Relationship Id="rId7" Type="http://schemas.openxmlformats.org/officeDocument/2006/relationships/slide" Target="slide80.xml"/><Relationship Id="rId12" Type="http://schemas.openxmlformats.org/officeDocument/2006/relationships/slide" Target="slide90.xml"/><Relationship Id="rId17" Type="http://schemas.openxmlformats.org/officeDocument/2006/relationships/slide" Target="slide91.xml"/><Relationship Id="rId2" Type="http://schemas.openxmlformats.org/officeDocument/2006/relationships/slide" Target="slide72.xml"/><Relationship Id="rId16" Type="http://schemas.openxmlformats.org/officeDocument/2006/relationships/image" Target="../media/image37.png"/><Relationship Id="rId1" Type="http://schemas.openxmlformats.org/officeDocument/2006/relationships/slideLayout" Target="../slideLayouts/slideLayout1.xml"/><Relationship Id="rId6" Type="http://schemas.openxmlformats.org/officeDocument/2006/relationships/slide" Target="slide78.xml"/><Relationship Id="rId11" Type="http://schemas.openxmlformats.org/officeDocument/2006/relationships/slide" Target="slide88.xml"/><Relationship Id="rId5" Type="http://schemas.openxmlformats.org/officeDocument/2006/relationships/slide" Target="slide76.xml"/><Relationship Id="rId15" Type="http://schemas.openxmlformats.org/officeDocument/2006/relationships/slide" Target="slide99.xml"/><Relationship Id="rId10" Type="http://schemas.openxmlformats.org/officeDocument/2006/relationships/slide" Target="slide86.xml"/><Relationship Id="rId4" Type="http://schemas.openxmlformats.org/officeDocument/2006/relationships/slide" Target="slide74.xml"/><Relationship Id="rId9" Type="http://schemas.openxmlformats.org/officeDocument/2006/relationships/slide" Target="slide84.xml"/><Relationship Id="rId14" Type="http://schemas.openxmlformats.org/officeDocument/2006/relationships/slide" Target="slide94.xml"/></Relationships>
</file>

<file path=ppt/slides/_rels/slide91.xml.rels><?xml version="1.0" encoding="UTF-8" standalone="yes"?>
<Relationships xmlns="http://schemas.openxmlformats.org/package/2006/relationships"><Relationship Id="rId8" Type="http://schemas.openxmlformats.org/officeDocument/2006/relationships/slide" Target="slide82.xml"/><Relationship Id="rId13" Type="http://schemas.openxmlformats.org/officeDocument/2006/relationships/slide" Target="slide92.xml"/><Relationship Id="rId3" Type="http://schemas.openxmlformats.org/officeDocument/2006/relationships/slide" Target="slide73.xml"/><Relationship Id="rId7" Type="http://schemas.openxmlformats.org/officeDocument/2006/relationships/slide" Target="slide80.xml"/><Relationship Id="rId12" Type="http://schemas.openxmlformats.org/officeDocument/2006/relationships/slide" Target="slide90.xml"/><Relationship Id="rId2" Type="http://schemas.openxmlformats.org/officeDocument/2006/relationships/slide" Target="slide72.xml"/><Relationship Id="rId1" Type="http://schemas.openxmlformats.org/officeDocument/2006/relationships/slideLayout" Target="../slideLayouts/slideLayout1.xml"/><Relationship Id="rId6" Type="http://schemas.openxmlformats.org/officeDocument/2006/relationships/slide" Target="slide78.xml"/><Relationship Id="rId11" Type="http://schemas.openxmlformats.org/officeDocument/2006/relationships/slide" Target="slide88.xml"/><Relationship Id="rId5" Type="http://schemas.openxmlformats.org/officeDocument/2006/relationships/slide" Target="slide76.xml"/><Relationship Id="rId15" Type="http://schemas.openxmlformats.org/officeDocument/2006/relationships/slide" Target="slide99.xml"/><Relationship Id="rId10" Type="http://schemas.openxmlformats.org/officeDocument/2006/relationships/slide" Target="slide86.xml"/><Relationship Id="rId4" Type="http://schemas.openxmlformats.org/officeDocument/2006/relationships/slide" Target="slide74.xml"/><Relationship Id="rId9" Type="http://schemas.openxmlformats.org/officeDocument/2006/relationships/slide" Target="slide84.xml"/><Relationship Id="rId14" Type="http://schemas.openxmlformats.org/officeDocument/2006/relationships/slide" Target="slide94.xml"/></Relationships>
</file>

<file path=ppt/slides/_rels/slide92.xml.rels><?xml version="1.0" encoding="UTF-8" standalone="yes"?>
<Relationships xmlns="http://schemas.openxmlformats.org/package/2006/relationships"><Relationship Id="rId8" Type="http://schemas.openxmlformats.org/officeDocument/2006/relationships/slide" Target="slide82.xml"/><Relationship Id="rId13" Type="http://schemas.openxmlformats.org/officeDocument/2006/relationships/slide" Target="slide92.xml"/><Relationship Id="rId3" Type="http://schemas.openxmlformats.org/officeDocument/2006/relationships/slide" Target="slide73.xml"/><Relationship Id="rId7" Type="http://schemas.openxmlformats.org/officeDocument/2006/relationships/slide" Target="slide80.xml"/><Relationship Id="rId12" Type="http://schemas.openxmlformats.org/officeDocument/2006/relationships/slide" Target="slide90.xml"/><Relationship Id="rId17" Type="http://schemas.openxmlformats.org/officeDocument/2006/relationships/slide" Target="slide93.xml"/><Relationship Id="rId2" Type="http://schemas.openxmlformats.org/officeDocument/2006/relationships/slide" Target="slide72.xml"/><Relationship Id="rId16" Type="http://schemas.openxmlformats.org/officeDocument/2006/relationships/image" Target="../media/image38.png"/><Relationship Id="rId1" Type="http://schemas.openxmlformats.org/officeDocument/2006/relationships/slideLayout" Target="../slideLayouts/slideLayout1.xml"/><Relationship Id="rId6" Type="http://schemas.openxmlformats.org/officeDocument/2006/relationships/slide" Target="slide78.xml"/><Relationship Id="rId11" Type="http://schemas.openxmlformats.org/officeDocument/2006/relationships/slide" Target="slide88.xml"/><Relationship Id="rId5" Type="http://schemas.openxmlformats.org/officeDocument/2006/relationships/slide" Target="slide76.xml"/><Relationship Id="rId15" Type="http://schemas.openxmlformats.org/officeDocument/2006/relationships/slide" Target="slide99.xml"/><Relationship Id="rId10" Type="http://schemas.openxmlformats.org/officeDocument/2006/relationships/slide" Target="slide86.xml"/><Relationship Id="rId4" Type="http://schemas.openxmlformats.org/officeDocument/2006/relationships/slide" Target="slide74.xml"/><Relationship Id="rId9" Type="http://schemas.openxmlformats.org/officeDocument/2006/relationships/slide" Target="slide84.xml"/><Relationship Id="rId14" Type="http://schemas.openxmlformats.org/officeDocument/2006/relationships/slide" Target="slide94.xml"/></Relationships>
</file>

<file path=ppt/slides/_rels/slide93.xml.rels><?xml version="1.0" encoding="UTF-8" standalone="yes"?>
<Relationships xmlns="http://schemas.openxmlformats.org/package/2006/relationships"><Relationship Id="rId8" Type="http://schemas.openxmlformats.org/officeDocument/2006/relationships/slide" Target="slide82.xml"/><Relationship Id="rId13" Type="http://schemas.openxmlformats.org/officeDocument/2006/relationships/slide" Target="slide92.xml"/><Relationship Id="rId3" Type="http://schemas.openxmlformats.org/officeDocument/2006/relationships/slide" Target="slide73.xml"/><Relationship Id="rId7" Type="http://schemas.openxmlformats.org/officeDocument/2006/relationships/slide" Target="slide80.xml"/><Relationship Id="rId12" Type="http://schemas.openxmlformats.org/officeDocument/2006/relationships/slide" Target="slide90.xml"/><Relationship Id="rId2" Type="http://schemas.openxmlformats.org/officeDocument/2006/relationships/slide" Target="slide72.xml"/><Relationship Id="rId1" Type="http://schemas.openxmlformats.org/officeDocument/2006/relationships/slideLayout" Target="../slideLayouts/slideLayout1.xml"/><Relationship Id="rId6" Type="http://schemas.openxmlformats.org/officeDocument/2006/relationships/slide" Target="slide78.xml"/><Relationship Id="rId11" Type="http://schemas.openxmlformats.org/officeDocument/2006/relationships/slide" Target="slide88.xml"/><Relationship Id="rId5" Type="http://schemas.openxmlformats.org/officeDocument/2006/relationships/slide" Target="slide76.xml"/><Relationship Id="rId15" Type="http://schemas.openxmlformats.org/officeDocument/2006/relationships/slide" Target="slide99.xml"/><Relationship Id="rId10" Type="http://schemas.openxmlformats.org/officeDocument/2006/relationships/slide" Target="slide86.xml"/><Relationship Id="rId4" Type="http://schemas.openxmlformats.org/officeDocument/2006/relationships/slide" Target="slide74.xml"/><Relationship Id="rId9" Type="http://schemas.openxmlformats.org/officeDocument/2006/relationships/slide" Target="slide84.xml"/><Relationship Id="rId14" Type="http://schemas.openxmlformats.org/officeDocument/2006/relationships/slide" Target="slide94.xml"/></Relationships>
</file>

<file path=ppt/slides/_rels/slide94.xml.rels><?xml version="1.0" encoding="UTF-8" standalone="yes"?>
<Relationships xmlns="http://schemas.openxmlformats.org/package/2006/relationships"><Relationship Id="rId8" Type="http://schemas.openxmlformats.org/officeDocument/2006/relationships/slide" Target="slide82.xml"/><Relationship Id="rId13" Type="http://schemas.openxmlformats.org/officeDocument/2006/relationships/slide" Target="slide92.xml"/><Relationship Id="rId3" Type="http://schemas.openxmlformats.org/officeDocument/2006/relationships/slide" Target="slide73.xml"/><Relationship Id="rId7" Type="http://schemas.openxmlformats.org/officeDocument/2006/relationships/slide" Target="slide80.xml"/><Relationship Id="rId12" Type="http://schemas.openxmlformats.org/officeDocument/2006/relationships/slide" Target="slide90.xml"/><Relationship Id="rId2" Type="http://schemas.openxmlformats.org/officeDocument/2006/relationships/slide" Target="slide72.xml"/><Relationship Id="rId16" Type="http://schemas.openxmlformats.org/officeDocument/2006/relationships/slide" Target="slide95.xml"/><Relationship Id="rId1" Type="http://schemas.openxmlformats.org/officeDocument/2006/relationships/slideLayout" Target="../slideLayouts/slideLayout1.xml"/><Relationship Id="rId6" Type="http://schemas.openxmlformats.org/officeDocument/2006/relationships/slide" Target="slide78.xml"/><Relationship Id="rId11" Type="http://schemas.openxmlformats.org/officeDocument/2006/relationships/slide" Target="slide88.xml"/><Relationship Id="rId5" Type="http://schemas.openxmlformats.org/officeDocument/2006/relationships/slide" Target="slide76.xml"/><Relationship Id="rId15" Type="http://schemas.openxmlformats.org/officeDocument/2006/relationships/slide" Target="slide99.xml"/><Relationship Id="rId10" Type="http://schemas.openxmlformats.org/officeDocument/2006/relationships/slide" Target="slide86.xml"/><Relationship Id="rId4" Type="http://schemas.openxmlformats.org/officeDocument/2006/relationships/slide" Target="slide74.xml"/><Relationship Id="rId9" Type="http://schemas.openxmlformats.org/officeDocument/2006/relationships/slide" Target="slide84.xml"/><Relationship Id="rId14" Type="http://schemas.openxmlformats.org/officeDocument/2006/relationships/slide" Target="slide94.xml"/></Relationships>
</file>

<file path=ppt/slides/_rels/slide95.xml.rels><?xml version="1.0" encoding="UTF-8" standalone="yes"?>
<Relationships xmlns="http://schemas.openxmlformats.org/package/2006/relationships"><Relationship Id="rId8" Type="http://schemas.openxmlformats.org/officeDocument/2006/relationships/slide" Target="slide82.xml"/><Relationship Id="rId13" Type="http://schemas.openxmlformats.org/officeDocument/2006/relationships/slide" Target="slide92.xml"/><Relationship Id="rId3" Type="http://schemas.openxmlformats.org/officeDocument/2006/relationships/slide" Target="slide73.xml"/><Relationship Id="rId7" Type="http://schemas.openxmlformats.org/officeDocument/2006/relationships/slide" Target="slide80.xml"/><Relationship Id="rId12" Type="http://schemas.openxmlformats.org/officeDocument/2006/relationships/slide" Target="slide90.xml"/><Relationship Id="rId2" Type="http://schemas.openxmlformats.org/officeDocument/2006/relationships/slide" Target="slide72.xml"/><Relationship Id="rId1" Type="http://schemas.openxmlformats.org/officeDocument/2006/relationships/slideLayout" Target="../slideLayouts/slideLayout1.xml"/><Relationship Id="rId6" Type="http://schemas.openxmlformats.org/officeDocument/2006/relationships/slide" Target="slide78.xml"/><Relationship Id="rId11" Type="http://schemas.openxmlformats.org/officeDocument/2006/relationships/slide" Target="slide88.xml"/><Relationship Id="rId5" Type="http://schemas.openxmlformats.org/officeDocument/2006/relationships/slide" Target="slide76.xml"/><Relationship Id="rId15" Type="http://schemas.openxmlformats.org/officeDocument/2006/relationships/slide" Target="slide99.xml"/><Relationship Id="rId10" Type="http://schemas.openxmlformats.org/officeDocument/2006/relationships/slide" Target="slide86.xml"/><Relationship Id="rId4" Type="http://schemas.openxmlformats.org/officeDocument/2006/relationships/slide" Target="slide74.xml"/><Relationship Id="rId9" Type="http://schemas.openxmlformats.org/officeDocument/2006/relationships/slide" Target="slide84.xml"/><Relationship Id="rId14" Type="http://schemas.openxmlformats.org/officeDocument/2006/relationships/slide" Target="slide94.xml"/></Relationships>
</file>

<file path=ppt/slides/_rels/slide96.xml.rels><?xml version="1.0" encoding="UTF-8" standalone="yes"?>
<Relationships xmlns="http://schemas.openxmlformats.org/package/2006/relationships"><Relationship Id="rId8" Type="http://schemas.openxmlformats.org/officeDocument/2006/relationships/slide" Target="slide82.xml"/><Relationship Id="rId13" Type="http://schemas.openxmlformats.org/officeDocument/2006/relationships/slide" Target="slide92.xml"/><Relationship Id="rId3" Type="http://schemas.openxmlformats.org/officeDocument/2006/relationships/slide" Target="slide73.xml"/><Relationship Id="rId7" Type="http://schemas.openxmlformats.org/officeDocument/2006/relationships/slide" Target="slide80.xml"/><Relationship Id="rId12" Type="http://schemas.openxmlformats.org/officeDocument/2006/relationships/slide" Target="slide90.xml"/><Relationship Id="rId2" Type="http://schemas.openxmlformats.org/officeDocument/2006/relationships/slide" Target="slide72.xml"/><Relationship Id="rId1" Type="http://schemas.openxmlformats.org/officeDocument/2006/relationships/slideLayout" Target="../slideLayouts/slideLayout1.xml"/><Relationship Id="rId6" Type="http://schemas.openxmlformats.org/officeDocument/2006/relationships/slide" Target="slide78.xml"/><Relationship Id="rId11" Type="http://schemas.openxmlformats.org/officeDocument/2006/relationships/slide" Target="slide88.xml"/><Relationship Id="rId5" Type="http://schemas.openxmlformats.org/officeDocument/2006/relationships/slide" Target="slide76.xml"/><Relationship Id="rId15" Type="http://schemas.openxmlformats.org/officeDocument/2006/relationships/slide" Target="slide99.xml"/><Relationship Id="rId10" Type="http://schemas.openxmlformats.org/officeDocument/2006/relationships/slide" Target="slide86.xml"/><Relationship Id="rId4" Type="http://schemas.openxmlformats.org/officeDocument/2006/relationships/slide" Target="slide74.xml"/><Relationship Id="rId9" Type="http://schemas.openxmlformats.org/officeDocument/2006/relationships/slide" Target="slide84.xml"/><Relationship Id="rId14" Type="http://schemas.openxmlformats.org/officeDocument/2006/relationships/slide" Target="slide94.xml"/></Relationships>
</file>

<file path=ppt/slides/_rels/slide97.xml.rels><?xml version="1.0" encoding="UTF-8" standalone="yes"?>
<Relationships xmlns="http://schemas.openxmlformats.org/package/2006/relationships"><Relationship Id="rId8" Type="http://schemas.openxmlformats.org/officeDocument/2006/relationships/slide" Target="slide78.xml"/><Relationship Id="rId13" Type="http://schemas.openxmlformats.org/officeDocument/2006/relationships/slide" Target="slide88.xml"/><Relationship Id="rId18" Type="http://schemas.openxmlformats.org/officeDocument/2006/relationships/slide" Target="slide98.xml"/><Relationship Id="rId3" Type="http://schemas.openxmlformats.org/officeDocument/2006/relationships/image" Target="../media/image40.png"/><Relationship Id="rId7" Type="http://schemas.openxmlformats.org/officeDocument/2006/relationships/slide" Target="slide76.xml"/><Relationship Id="rId12" Type="http://schemas.openxmlformats.org/officeDocument/2006/relationships/slide" Target="slide86.xml"/><Relationship Id="rId17" Type="http://schemas.openxmlformats.org/officeDocument/2006/relationships/slide" Target="slide99.xml"/><Relationship Id="rId2" Type="http://schemas.openxmlformats.org/officeDocument/2006/relationships/image" Target="../media/image39.png"/><Relationship Id="rId16" Type="http://schemas.openxmlformats.org/officeDocument/2006/relationships/slide" Target="slide94.xml"/><Relationship Id="rId1" Type="http://schemas.openxmlformats.org/officeDocument/2006/relationships/slideLayout" Target="../slideLayouts/slideLayout1.xml"/><Relationship Id="rId6" Type="http://schemas.openxmlformats.org/officeDocument/2006/relationships/slide" Target="slide74.xml"/><Relationship Id="rId11" Type="http://schemas.openxmlformats.org/officeDocument/2006/relationships/slide" Target="slide84.xml"/><Relationship Id="rId5" Type="http://schemas.openxmlformats.org/officeDocument/2006/relationships/slide" Target="slide73.xml"/><Relationship Id="rId15" Type="http://schemas.openxmlformats.org/officeDocument/2006/relationships/slide" Target="slide92.xml"/><Relationship Id="rId10" Type="http://schemas.openxmlformats.org/officeDocument/2006/relationships/slide" Target="slide82.xml"/><Relationship Id="rId4" Type="http://schemas.openxmlformats.org/officeDocument/2006/relationships/slide" Target="slide72.xml"/><Relationship Id="rId9" Type="http://schemas.openxmlformats.org/officeDocument/2006/relationships/slide" Target="slide80.xml"/><Relationship Id="rId14" Type="http://schemas.openxmlformats.org/officeDocument/2006/relationships/slide" Target="slide90.xml"/></Relationships>
</file>

<file path=ppt/slides/_rels/slide98.xml.rels><?xml version="1.0" encoding="UTF-8" standalone="yes"?>
<Relationships xmlns="http://schemas.openxmlformats.org/package/2006/relationships"><Relationship Id="rId8" Type="http://schemas.openxmlformats.org/officeDocument/2006/relationships/slide" Target="slide74.xml"/><Relationship Id="rId13" Type="http://schemas.openxmlformats.org/officeDocument/2006/relationships/slide" Target="slide84.xml"/><Relationship Id="rId18" Type="http://schemas.openxmlformats.org/officeDocument/2006/relationships/slide" Target="slide94.xml"/><Relationship Id="rId3" Type="http://schemas.openxmlformats.org/officeDocument/2006/relationships/oleObject" Target="../embeddings/oleObject8.bin"/><Relationship Id="rId7" Type="http://schemas.openxmlformats.org/officeDocument/2006/relationships/slide" Target="slide73.xml"/><Relationship Id="rId12" Type="http://schemas.openxmlformats.org/officeDocument/2006/relationships/slide" Target="slide82.xml"/><Relationship Id="rId17" Type="http://schemas.openxmlformats.org/officeDocument/2006/relationships/slide" Target="slide92.xml"/><Relationship Id="rId2" Type="http://schemas.openxmlformats.org/officeDocument/2006/relationships/slideLayout" Target="../slideLayouts/slideLayout1.xml"/><Relationship Id="rId16" Type="http://schemas.openxmlformats.org/officeDocument/2006/relationships/slide" Target="slide90.xml"/><Relationship Id="rId1" Type="http://schemas.openxmlformats.org/officeDocument/2006/relationships/vmlDrawing" Target="../drawings/vmlDrawing8.vml"/><Relationship Id="rId6" Type="http://schemas.openxmlformats.org/officeDocument/2006/relationships/slide" Target="slide72.xml"/><Relationship Id="rId11" Type="http://schemas.openxmlformats.org/officeDocument/2006/relationships/slide" Target="slide80.xml"/><Relationship Id="rId5" Type="http://schemas.openxmlformats.org/officeDocument/2006/relationships/image" Target="../media/image41.emf"/><Relationship Id="rId15" Type="http://schemas.openxmlformats.org/officeDocument/2006/relationships/slide" Target="slide88.xml"/><Relationship Id="rId10" Type="http://schemas.openxmlformats.org/officeDocument/2006/relationships/slide" Target="slide78.xml"/><Relationship Id="rId19" Type="http://schemas.openxmlformats.org/officeDocument/2006/relationships/slide" Target="slide99.xml"/><Relationship Id="rId4" Type="http://schemas.openxmlformats.org/officeDocument/2006/relationships/package" Target="../embeddings/Microsoft_Word___8.docx"/><Relationship Id="rId9" Type="http://schemas.openxmlformats.org/officeDocument/2006/relationships/slide" Target="slide76.xml"/><Relationship Id="rId14" Type="http://schemas.openxmlformats.org/officeDocument/2006/relationships/slide" Target="slide86.xml"/></Relationships>
</file>

<file path=ppt/slides/_rels/slide99.xml.rels><?xml version="1.0" encoding="UTF-8" standalone="yes"?>
<Relationships xmlns="http://schemas.openxmlformats.org/package/2006/relationships"><Relationship Id="rId8" Type="http://schemas.openxmlformats.org/officeDocument/2006/relationships/slide" Target="slide82.xml"/><Relationship Id="rId13" Type="http://schemas.openxmlformats.org/officeDocument/2006/relationships/slide" Target="slide92.xml"/><Relationship Id="rId3" Type="http://schemas.openxmlformats.org/officeDocument/2006/relationships/slide" Target="slide73.xml"/><Relationship Id="rId7" Type="http://schemas.openxmlformats.org/officeDocument/2006/relationships/slide" Target="slide80.xml"/><Relationship Id="rId12" Type="http://schemas.openxmlformats.org/officeDocument/2006/relationships/slide" Target="slide90.xml"/><Relationship Id="rId2" Type="http://schemas.openxmlformats.org/officeDocument/2006/relationships/slide" Target="slide72.xml"/><Relationship Id="rId1" Type="http://schemas.openxmlformats.org/officeDocument/2006/relationships/slideLayout" Target="../slideLayouts/slideLayout1.xml"/><Relationship Id="rId6" Type="http://schemas.openxmlformats.org/officeDocument/2006/relationships/slide" Target="slide78.xml"/><Relationship Id="rId11" Type="http://schemas.openxmlformats.org/officeDocument/2006/relationships/slide" Target="slide88.xml"/><Relationship Id="rId5" Type="http://schemas.openxmlformats.org/officeDocument/2006/relationships/slide" Target="slide76.xml"/><Relationship Id="rId15" Type="http://schemas.openxmlformats.org/officeDocument/2006/relationships/slide" Target="slide99.xml"/><Relationship Id="rId10" Type="http://schemas.openxmlformats.org/officeDocument/2006/relationships/slide" Target="slide86.xml"/><Relationship Id="rId4" Type="http://schemas.openxmlformats.org/officeDocument/2006/relationships/slide" Target="slide74.xml"/><Relationship Id="rId9" Type="http://schemas.openxmlformats.org/officeDocument/2006/relationships/slide" Target="slide84.xml"/><Relationship Id="rId14" Type="http://schemas.openxmlformats.org/officeDocument/2006/relationships/slide" Target="slide9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4"/>
          <p:cNvSpPr txBox="1">
            <a:spLocks/>
          </p:cNvSpPr>
          <p:nvPr/>
        </p:nvSpPr>
        <p:spPr>
          <a:xfrm>
            <a:off x="789668" y="4271040"/>
            <a:ext cx="7465778" cy="1056362"/>
          </a:xfrm>
          <a:prstGeom prst="rect">
            <a:avLst/>
          </a:prstGeom>
        </p:spPr>
        <p:txBody>
          <a:bodyPr lIns="121898" tIns="60948" rIns="121898" bIns="60948">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ct val="150000"/>
              </a:lnSpc>
            </a:pPr>
            <a:r>
              <a:rPr lang="zh-CN" altLang="zh-CN" sz="3500" b="1" dirty="0" smtClean="0">
                <a:solidFill>
                  <a:schemeClr val="bg1">
                    <a:lumMod val="95000"/>
                  </a:schemeClr>
                </a:solidFill>
                <a:latin typeface="Times New Roman" pitchFamily="18" charset="0"/>
                <a:cs typeface="Times New Roman" pitchFamily="18" charset="0"/>
              </a:rPr>
              <a:t>第</a:t>
            </a:r>
            <a:r>
              <a:rPr lang="en-US" altLang="zh-CN" sz="3500" b="1" dirty="0" smtClean="0">
                <a:solidFill>
                  <a:schemeClr val="bg1">
                    <a:lumMod val="95000"/>
                  </a:schemeClr>
                </a:solidFill>
                <a:latin typeface="Times New Roman" pitchFamily="18" charset="0"/>
                <a:cs typeface="Times New Roman" pitchFamily="18" charset="0"/>
              </a:rPr>
              <a:t>19</a:t>
            </a:r>
            <a:r>
              <a:rPr lang="zh-CN" altLang="zh-CN" sz="3500" b="1" dirty="0" smtClean="0">
                <a:solidFill>
                  <a:schemeClr val="bg1">
                    <a:lumMod val="95000"/>
                  </a:schemeClr>
                </a:solidFill>
                <a:latin typeface="Times New Roman" pitchFamily="18" charset="0"/>
                <a:cs typeface="Times New Roman" pitchFamily="18" charset="0"/>
              </a:rPr>
              <a:t>讲</a:t>
            </a:r>
            <a:r>
              <a:rPr lang="zh-CN" altLang="zh-CN" sz="3500" b="1" dirty="0">
                <a:solidFill>
                  <a:schemeClr val="bg1">
                    <a:lumMod val="95000"/>
                  </a:schemeClr>
                </a:solidFill>
                <a:latin typeface="Times New Roman" pitchFamily="18" charset="0"/>
                <a:cs typeface="Times New Roman" pitchFamily="18" charset="0"/>
              </a:rPr>
              <a:t>　</a:t>
            </a:r>
            <a:r>
              <a:rPr lang="zh-CN" altLang="en-US" sz="3500" b="1" dirty="0" smtClean="0">
                <a:solidFill>
                  <a:schemeClr val="bg1">
                    <a:lumMod val="95000"/>
                  </a:schemeClr>
                </a:solidFill>
                <a:latin typeface="Times New Roman" pitchFamily="18" charset="0"/>
                <a:cs typeface="Times New Roman" pitchFamily="18" charset="0"/>
              </a:rPr>
              <a:t>元素周期律和元素周期表</a:t>
            </a:r>
            <a:endParaRPr lang="zh-CN" altLang="en-US" sz="3500" b="1" dirty="0">
              <a:solidFill>
                <a:schemeClr val="bg1">
                  <a:lumMod val="9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42737355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50878" y="693490"/>
            <a:ext cx="11232960" cy="327292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2.(1)</a:t>
            </a:r>
            <a:r>
              <a:rPr lang="zh-CN" altLang="zh-CN" sz="2800" kern="100" dirty="0">
                <a:latin typeface="Times New Roman"/>
                <a:ea typeface="华文细黑"/>
                <a:cs typeface="Times New Roman"/>
              </a:rPr>
              <a:t>甲、乙是元素周期表中同一主族相邻周期的两种元素</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其中甲在上一周期</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，若甲的原子序数为</a:t>
            </a:r>
            <a:r>
              <a:rPr lang="en-US" altLang="zh-CN" sz="2800" i="1" kern="100" dirty="0">
                <a:latin typeface="Times New Roman"/>
                <a:ea typeface="华文细黑"/>
                <a:cs typeface="Courier New"/>
              </a:rPr>
              <a:t>x</a:t>
            </a:r>
            <a:r>
              <a:rPr lang="zh-CN" altLang="zh-CN" sz="2800" kern="100" dirty="0">
                <a:latin typeface="Times New Roman"/>
                <a:ea typeface="华文细黑"/>
                <a:cs typeface="Times New Roman"/>
              </a:rPr>
              <a:t>，则乙的原子序数可能是</a:t>
            </a:r>
            <a:r>
              <a:rPr lang="en-US" altLang="zh-CN" sz="2800" kern="100" dirty="0" smtClean="0">
                <a:latin typeface="Times New Roman"/>
                <a:ea typeface="华文细黑"/>
                <a:cs typeface="Courier New"/>
              </a:rPr>
              <a:t>___________________</a:t>
            </a:r>
            <a:r>
              <a:rPr lang="en-US" altLang="zh-CN" sz="2800" kern="100" dirty="0">
                <a:latin typeface="Times New Roman"/>
                <a:ea typeface="华文细黑"/>
                <a:cs typeface="Courier New"/>
              </a:rPr>
              <a:t>__</a:t>
            </a:r>
            <a:r>
              <a:rPr lang="en-US" altLang="zh-CN" sz="2800" kern="100" dirty="0" smtClean="0">
                <a:latin typeface="Times New Roman"/>
                <a:ea typeface="华文细黑"/>
                <a:cs typeface="Courier New"/>
              </a:rPr>
              <a:t>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smtClean="0">
                <a:solidFill>
                  <a:srgbClr val="0000FF"/>
                </a:solidFill>
                <a:latin typeface="Times New Roman"/>
                <a:cs typeface="Times New Roman"/>
              </a:rPr>
              <a:t>解析</a:t>
            </a:r>
            <a:r>
              <a:rPr lang="zh-CN" altLang="zh-CN" sz="2800" b="1" kern="100" dirty="0">
                <a:solidFill>
                  <a:srgbClr val="0000FF"/>
                </a:solidFill>
                <a:latin typeface="Times New Roman"/>
                <a:cs typeface="Times New Roman"/>
              </a:rPr>
              <a:t>　</a:t>
            </a:r>
            <a:r>
              <a:rPr lang="zh-CN" altLang="zh-CN" sz="2800" kern="100" dirty="0" smtClean="0">
                <a:latin typeface="Times New Roman"/>
                <a:ea typeface="华文细黑"/>
                <a:cs typeface="Times New Roman"/>
              </a:rPr>
              <a:t>因</a:t>
            </a:r>
            <a:r>
              <a:rPr lang="zh-CN" altLang="zh-CN" sz="2800" kern="100" dirty="0">
                <a:latin typeface="Times New Roman"/>
                <a:ea typeface="华文细黑"/>
                <a:cs typeface="Times New Roman"/>
              </a:rPr>
              <a:t>前六周期中元素的数目分别为</a:t>
            </a:r>
            <a:r>
              <a:rPr lang="en-US" altLang="zh-CN" sz="2800" kern="100" dirty="0">
                <a:latin typeface="Times New Roman"/>
                <a:ea typeface="华文细黑"/>
              </a:rPr>
              <a:t>2</a:t>
            </a:r>
            <a:r>
              <a:rPr lang="zh-CN" altLang="zh-CN" sz="2800" kern="100" dirty="0">
                <a:latin typeface="Times New Roman"/>
                <a:ea typeface="华文细黑"/>
                <a:cs typeface="Times New Roman"/>
              </a:rPr>
              <a:t>、</a:t>
            </a:r>
            <a:r>
              <a:rPr lang="en-US" altLang="zh-CN" sz="2800" kern="100" dirty="0">
                <a:latin typeface="Times New Roman"/>
                <a:ea typeface="华文细黑"/>
              </a:rPr>
              <a:t>8</a:t>
            </a:r>
            <a:r>
              <a:rPr lang="zh-CN" altLang="zh-CN" sz="2800" kern="100" dirty="0">
                <a:latin typeface="Times New Roman"/>
                <a:ea typeface="华文细黑"/>
                <a:cs typeface="Times New Roman"/>
              </a:rPr>
              <a:t>、</a:t>
            </a:r>
            <a:r>
              <a:rPr lang="en-US" altLang="zh-CN" sz="2800" kern="100" dirty="0">
                <a:latin typeface="Times New Roman"/>
                <a:ea typeface="华文细黑"/>
              </a:rPr>
              <a:t>8</a:t>
            </a:r>
            <a:r>
              <a:rPr lang="zh-CN" altLang="zh-CN" sz="2800" kern="100" dirty="0">
                <a:latin typeface="Times New Roman"/>
                <a:ea typeface="华文细黑"/>
                <a:cs typeface="Times New Roman"/>
              </a:rPr>
              <a:t>、</a:t>
            </a:r>
            <a:r>
              <a:rPr lang="en-US" altLang="zh-CN" sz="2800" kern="100" dirty="0">
                <a:latin typeface="Times New Roman"/>
                <a:ea typeface="华文细黑"/>
              </a:rPr>
              <a:t>18</a:t>
            </a:r>
            <a:r>
              <a:rPr lang="zh-CN" altLang="zh-CN" sz="2800" kern="100" dirty="0">
                <a:latin typeface="Times New Roman"/>
                <a:ea typeface="华文细黑"/>
                <a:cs typeface="Times New Roman"/>
              </a:rPr>
              <a:t>、</a:t>
            </a:r>
            <a:r>
              <a:rPr lang="en-US" altLang="zh-CN" sz="2800" kern="100" dirty="0">
                <a:latin typeface="Times New Roman"/>
                <a:ea typeface="华文细黑"/>
              </a:rPr>
              <a:t>18</a:t>
            </a:r>
            <a:r>
              <a:rPr lang="zh-CN" altLang="zh-CN" sz="2800" kern="100" dirty="0">
                <a:latin typeface="Times New Roman"/>
                <a:ea typeface="华文细黑"/>
                <a:cs typeface="Times New Roman"/>
              </a:rPr>
              <a:t>、</a:t>
            </a:r>
            <a:r>
              <a:rPr lang="en-US" altLang="zh-CN" sz="2800" kern="100" dirty="0">
                <a:latin typeface="Times New Roman"/>
                <a:ea typeface="华文细黑"/>
              </a:rPr>
              <a:t>32</a:t>
            </a:r>
            <a:r>
              <a:rPr lang="zh-CN" altLang="zh-CN" sz="2800" kern="100" dirty="0">
                <a:latin typeface="Times New Roman"/>
                <a:ea typeface="华文细黑"/>
                <a:cs typeface="Times New Roman"/>
              </a:rPr>
              <a:t>；同一主族中乙的原子序数可以是</a:t>
            </a:r>
            <a:r>
              <a:rPr lang="en-US" altLang="zh-CN" sz="2800" i="1" kern="100" dirty="0">
                <a:latin typeface="Times New Roman"/>
                <a:ea typeface="华文细黑"/>
              </a:rPr>
              <a:t>x</a:t>
            </a:r>
            <a:r>
              <a:rPr lang="zh-CN" altLang="zh-CN" sz="2800" kern="100" dirty="0">
                <a:latin typeface="Times New Roman"/>
                <a:ea typeface="华文细黑"/>
                <a:cs typeface="Times New Roman"/>
              </a:rPr>
              <a:t>＋</a:t>
            </a:r>
            <a:r>
              <a:rPr lang="en-US" altLang="zh-CN" sz="2800" kern="100" dirty="0">
                <a:latin typeface="Times New Roman"/>
                <a:ea typeface="华文细黑"/>
              </a:rPr>
              <a:t>2</a:t>
            </a:r>
            <a:r>
              <a:rPr lang="zh-CN" altLang="zh-CN" sz="2800" kern="100" dirty="0">
                <a:latin typeface="Times New Roman"/>
                <a:ea typeface="华文细黑"/>
                <a:cs typeface="Times New Roman"/>
              </a:rPr>
              <a:t>、</a:t>
            </a:r>
            <a:r>
              <a:rPr lang="en-US" altLang="zh-CN" sz="2800" i="1" kern="100" dirty="0">
                <a:latin typeface="Times New Roman"/>
                <a:ea typeface="华文细黑"/>
              </a:rPr>
              <a:t>x</a:t>
            </a:r>
            <a:r>
              <a:rPr lang="zh-CN" altLang="zh-CN" sz="2800" kern="100" dirty="0">
                <a:latin typeface="Times New Roman"/>
                <a:ea typeface="华文细黑"/>
                <a:cs typeface="Times New Roman"/>
              </a:rPr>
              <a:t>＋</a:t>
            </a:r>
            <a:r>
              <a:rPr lang="en-US" altLang="zh-CN" sz="2800" kern="100" dirty="0">
                <a:latin typeface="Times New Roman"/>
                <a:ea typeface="华文细黑"/>
              </a:rPr>
              <a:t>8</a:t>
            </a:r>
            <a:r>
              <a:rPr lang="zh-CN" altLang="zh-CN" sz="2800" kern="100" dirty="0">
                <a:latin typeface="Times New Roman"/>
                <a:ea typeface="华文细黑"/>
                <a:cs typeface="Times New Roman"/>
              </a:rPr>
              <a:t>、</a:t>
            </a:r>
            <a:r>
              <a:rPr lang="en-US" altLang="zh-CN" sz="2800" i="1" kern="100" dirty="0">
                <a:latin typeface="Times New Roman"/>
                <a:ea typeface="华文细黑"/>
              </a:rPr>
              <a:t>x</a:t>
            </a:r>
            <a:r>
              <a:rPr lang="zh-CN" altLang="zh-CN" sz="2800" kern="100" dirty="0">
                <a:latin typeface="Times New Roman"/>
                <a:ea typeface="华文细黑"/>
                <a:cs typeface="Times New Roman"/>
              </a:rPr>
              <a:t>＋</a:t>
            </a:r>
            <a:r>
              <a:rPr lang="en-US" altLang="zh-CN" sz="2800" kern="100" dirty="0">
                <a:latin typeface="Times New Roman"/>
                <a:ea typeface="华文细黑"/>
              </a:rPr>
              <a:t>18</a:t>
            </a:r>
            <a:r>
              <a:rPr lang="zh-CN" altLang="zh-CN" sz="2800" kern="100" dirty="0">
                <a:latin typeface="Times New Roman"/>
                <a:ea typeface="华文细黑"/>
                <a:cs typeface="Times New Roman"/>
              </a:rPr>
              <a:t>、</a:t>
            </a:r>
            <a:r>
              <a:rPr lang="en-US" altLang="zh-CN" sz="2800" i="1" kern="100" dirty="0">
                <a:latin typeface="Times New Roman"/>
                <a:ea typeface="华文细黑"/>
              </a:rPr>
              <a:t>x</a:t>
            </a:r>
            <a:r>
              <a:rPr lang="zh-CN" altLang="zh-CN" sz="2800" kern="100" dirty="0">
                <a:latin typeface="Times New Roman"/>
                <a:ea typeface="华文细黑"/>
                <a:cs typeface="Times New Roman"/>
              </a:rPr>
              <a:t>＋</a:t>
            </a:r>
            <a:r>
              <a:rPr lang="en-US" altLang="zh-CN" sz="2800" kern="100" dirty="0">
                <a:latin typeface="Times New Roman"/>
                <a:ea typeface="华文细黑"/>
              </a:rPr>
              <a:t>32</a:t>
            </a:r>
            <a:r>
              <a:rPr lang="zh-CN" altLang="zh-CN" sz="2800" kern="100" dirty="0">
                <a:latin typeface="Times New Roman"/>
                <a:ea typeface="华文细黑"/>
                <a:cs typeface="Times New Roman"/>
              </a:rPr>
              <a:t>。</a:t>
            </a:r>
            <a:endParaRPr lang="zh-CN" altLang="zh-CN" sz="2800" kern="100" dirty="0">
              <a:latin typeface="宋体"/>
              <a:cs typeface="Courier New"/>
            </a:endParaRPr>
          </a:p>
        </p:txBody>
      </p:sp>
      <p:sp>
        <p:nvSpPr>
          <p:cNvPr id="6" name="矩形 5"/>
          <p:cNvSpPr/>
          <p:nvPr/>
        </p:nvSpPr>
        <p:spPr>
          <a:xfrm>
            <a:off x="694606" y="2042478"/>
            <a:ext cx="4769254" cy="523220"/>
          </a:xfrm>
          <a:prstGeom prst="rect">
            <a:avLst/>
          </a:prstGeom>
        </p:spPr>
        <p:txBody>
          <a:bodyPr wrap="none">
            <a:spAutoFit/>
          </a:bodyPr>
          <a:lstStyle/>
          <a:p>
            <a:r>
              <a:rPr lang="en-US" altLang="zh-CN" sz="2800" i="1" kern="100" dirty="0">
                <a:solidFill>
                  <a:schemeClr val="accent6">
                    <a:lumMod val="75000"/>
                  </a:schemeClr>
                </a:solidFill>
                <a:latin typeface="Times New Roman"/>
                <a:ea typeface="华文细黑"/>
              </a:rPr>
              <a:t>x</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2</a:t>
            </a:r>
            <a:r>
              <a:rPr lang="zh-CN" altLang="zh-CN" sz="2800" kern="100" dirty="0">
                <a:solidFill>
                  <a:schemeClr val="accent6">
                    <a:lumMod val="75000"/>
                  </a:schemeClr>
                </a:solidFill>
                <a:latin typeface="Times New Roman"/>
                <a:ea typeface="华文细黑"/>
                <a:cs typeface="Times New Roman"/>
              </a:rPr>
              <a:t>、</a:t>
            </a:r>
            <a:r>
              <a:rPr lang="en-US" altLang="zh-CN" sz="2800" i="1" kern="100" dirty="0">
                <a:solidFill>
                  <a:schemeClr val="accent6">
                    <a:lumMod val="75000"/>
                  </a:schemeClr>
                </a:solidFill>
                <a:latin typeface="Times New Roman"/>
                <a:ea typeface="华文细黑"/>
              </a:rPr>
              <a:t>x</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8</a:t>
            </a:r>
            <a:r>
              <a:rPr lang="zh-CN" altLang="zh-CN" sz="2800" kern="100" dirty="0">
                <a:solidFill>
                  <a:schemeClr val="accent6">
                    <a:lumMod val="75000"/>
                  </a:schemeClr>
                </a:solidFill>
                <a:latin typeface="Times New Roman"/>
                <a:ea typeface="华文细黑"/>
                <a:cs typeface="Times New Roman"/>
              </a:rPr>
              <a:t>、</a:t>
            </a:r>
            <a:r>
              <a:rPr lang="en-US" altLang="zh-CN" sz="2800" i="1" kern="100" dirty="0">
                <a:solidFill>
                  <a:schemeClr val="accent6">
                    <a:lumMod val="75000"/>
                  </a:schemeClr>
                </a:solidFill>
                <a:latin typeface="Times New Roman"/>
                <a:ea typeface="华文细黑"/>
              </a:rPr>
              <a:t>x</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18</a:t>
            </a:r>
            <a:r>
              <a:rPr lang="zh-CN" altLang="zh-CN" sz="2800" kern="100" dirty="0">
                <a:solidFill>
                  <a:schemeClr val="accent6">
                    <a:lumMod val="75000"/>
                  </a:schemeClr>
                </a:solidFill>
                <a:latin typeface="Times New Roman"/>
                <a:ea typeface="华文细黑"/>
                <a:cs typeface="Times New Roman"/>
              </a:rPr>
              <a:t>、</a:t>
            </a:r>
            <a:r>
              <a:rPr lang="en-US" altLang="zh-CN" sz="2800" i="1" kern="100" dirty="0">
                <a:solidFill>
                  <a:schemeClr val="accent6">
                    <a:lumMod val="75000"/>
                  </a:schemeClr>
                </a:solidFill>
                <a:latin typeface="Times New Roman"/>
                <a:ea typeface="华文细黑"/>
              </a:rPr>
              <a:t>x</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32</a:t>
            </a:r>
            <a:r>
              <a:rPr lang="zh-CN" altLang="zh-CN" sz="2800" kern="100" dirty="0">
                <a:solidFill>
                  <a:schemeClr val="accent6">
                    <a:lumMod val="75000"/>
                  </a:schemeClr>
                </a:solidFill>
                <a:latin typeface="Times New Roman"/>
                <a:ea typeface="华文细黑"/>
                <a:cs typeface="Times New Roman"/>
              </a:rPr>
              <a:t>　</a:t>
            </a:r>
            <a:endParaRPr lang="zh-CN" altLang="en-US" sz="2800" dirty="0">
              <a:solidFill>
                <a:schemeClr val="accent6">
                  <a:lumMod val="75000"/>
                </a:schemeClr>
              </a:solidFill>
            </a:endParaRPr>
          </a:p>
        </p:txBody>
      </p:sp>
      <p:sp>
        <p:nvSpPr>
          <p:cNvPr id="4" name="矩形 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5" name="圆角矩形 4"/>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5978112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linds(horizont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2">
                                            <p:txEl>
                                              <p:pRg st="1" end="1"/>
                                            </p:txEl>
                                          </p:spTgt>
                                        </p:tgtEl>
                                      </p:cBhvr>
                                    </p:animEffect>
                                    <p:set>
                                      <p:cBhvr>
                                        <p:cTn id="17" dur="1" fill="hold">
                                          <p:stCondLst>
                                            <p:cond delay="499"/>
                                          </p:stCondLst>
                                        </p:cTn>
                                        <p:tgtEl>
                                          <p:spTgt spid="2">
                                            <p:txEl>
                                              <p:pRg st="1" end="1"/>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5"/>
                  </p:tgtEl>
                </p:cond>
              </p:nextCondLst>
            </p:seq>
          </p:childTnLst>
        </p:cTn>
      </p:par>
    </p:tnLst>
    <p:bldLst>
      <p:bldP spid="6" grpId="0"/>
      <p:bldP spid="6" grpId="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60898" y="765498"/>
            <a:ext cx="11409907" cy="397031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将</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溶液与</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Cl</a:t>
            </a:r>
            <a:r>
              <a:rPr lang="zh-CN" altLang="zh-CN" sz="2800" kern="100" dirty="0">
                <a:latin typeface="Times New Roman"/>
                <a:ea typeface="华文细黑"/>
                <a:cs typeface="Times New Roman"/>
              </a:rPr>
              <a:t>溶液混合生成</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，从而验证</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的碱性大于</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，继而可以验证</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的金属性大于</a:t>
            </a:r>
            <a:r>
              <a:rPr lang="en-US" altLang="zh-CN" sz="2800" kern="100" dirty="0">
                <a:latin typeface="Times New Roman"/>
                <a:ea typeface="华文细黑"/>
                <a:cs typeface="Courier New"/>
              </a:rPr>
              <a:t>N</a:t>
            </a:r>
            <a:r>
              <a:rPr lang="zh-CN" altLang="zh-CN" sz="2800" kern="100" dirty="0">
                <a:latin typeface="Times New Roman"/>
                <a:ea typeface="华文细黑"/>
                <a:cs typeface="Times New Roman"/>
              </a:rPr>
              <a:t>，你认为此设计是否合理？并说明理由</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______________________________________________________________________________________________________________________________</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a:p>
            <a:pPr>
              <a:lnSpc>
                <a:spcPct val="150000"/>
              </a:lnSpc>
            </a:pPr>
            <a:r>
              <a:rPr lang="en-US" altLang="zh-CN" sz="2800" kern="100" dirty="0">
                <a:latin typeface="宋体"/>
                <a:ea typeface="华文细黑"/>
                <a:cs typeface="Times New Roman"/>
              </a:rPr>
              <a:t>Ⅱ</a:t>
            </a:r>
            <a:r>
              <a:rPr lang="en-US" altLang="zh-CN" sz="2800" kern="100" dirty="0">
                <a:latin typeface="Times New Roman"/>
                <a:ea typeface="华文细黑"/>
              </a:rPr>
              <a:t>.</a:t>
            </a:r>
            <a:r>
              <a:rPr lang="zh-CN" altLang="zh-CN" sz="2800" kern="100" dirty="0">
                <a:latin typeface="Times New Roman"/>
                <a:ea typeface="华文细黑"/>
                <a:cs typeface="Times New Roman"/>
              </a:rPr>
              <a:t>利用下图装置可以验证非金属性的变化规律。</a:t>
            </a:r>
            <a:endParaRPr lang="en-US" altLang="zh-CN" sz="2800" kern="100" dirty="0">
              <a:solidFill>
                <a:schemeClr val="accent6">
                  <a:lumMod val="75000"/>
                </a:schemeClr>
              </a:solidFill>
              <a:latin typeface="Times New Roman"/>
              <a:ea typeface="华文细黑"/>
              <a:cs typeface="Times New Roman"/>
            </a:endParaRPr>
          </a:p>
        </p:txBody>
      </p:sp>
      <p:pic>
        <p:nvPicPr>
          <p:cNvPr id="295938" name="Picture 2" descr="HX29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60769" y="4077866"/>
            <a:ext cx="2028158" cy="2028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334566" y="2624346"/>
            <a:ext cx="11572430" cy="2677656"/>
          </a:xfrm>
          <a:prstGeom prst="rect">
            <a:avLst/>
          </a:prstGeom>
        </p:spPr>
        <p:txBody>
          <a:bodyPr>
            <a:spAutoFit/>
          </a:bodyPr>
          <a:lstStyle/>
          <a:p>
            <a:pPr>
              <a:lnSpc>
                <a:spcPct val="150000"/>
              </a:lnSpc>
            </a:pPr>
            <a:r>
              <a:rPr lang="zh-CN" altLang="zh-CN" sz="2800" kern="100" dirty="0">
                <a:solidFill>
                  <a:srgbClr val="E36C0A"/>
                </a:solidFill>
                <a:latin typeface="Times New Roman"/>
                <a:ea typeface="华文细黑"/>
                <a:cs typeface="Times New Roman"/>
              </a:rPr>
              <a:t>不合理，用碱性强弱比较金属性强弱时，一定要用元素最高价氧化物对应水化物的碱性强弱比较，</a:t>
            </a:r>
            <a:r>
              <a:rPr lang="en-US" altLang="zh-CN" sz="2800" kern="100" dirty="0">
                <a:solidFill>
                  <a:srgbClr val="E36C0A"/>
                </a:solidFill>
                <a:latin typeface="Times New Roman"/>
                <a:ea typeface="华文细黑"/>
              </a:rPr>
              <a:t>NH</a:t>
            </a:r>
            <a:r>
              <a:rPr lang="en-US" altLang="zh-CN" sz="2800" kern="100" baseline="-25000" dirty="0">
                <a:solidFill>
                  <a:srgbClr val="E36C0A"/>
                </a:solidFill>
                <a:latin typeface="Times New Roman"/>
                <a:ea typeface="华文细黑"/>
              </a:rPr>
              <a:t>3</a:t>
            </a:r>
            <a:r>
              <a:rPr lang="en-US" altLang="zh-CN" sz="2800" kern="100" dirty="0">
                <a:solidFill>
                  <a:srgbClr val="E36C0A"/>
                </a:solidFill>
                <a:latin typeface="Times New Roman"/>
                <a:ea typeface="华文细黑"/>
              </a:rPr>
              <a:t>·H</a:t>
            </a:r>
            <a:r>
              <a:rPr lang="en-US" altLang="zh-CN" sz="2800" kern="100" baseline="-25000" dirty="0">
                <a:solidFill>
                  <a:srgbClr val="E36C0A"/>
                </a:solidFill>
                <a:latin typeface="Times New Roman"/>
                <a:ea typeface="华文细黑"/>
              </a:rPr>
              <a:t>2</a:t>
            </a:r>
            <a:r>
              <a:rPr lang="en-US" altLang="zh-CN" sz="2800" kern="100" dirty="0">
                <a:solidFill>
                  <a:srgbClr val="E36C0A"/>
                </a:solidFill>
                <a:latin typeface="Times New Roman"/>
                <a:ea typeface="华文细黑"/>
              </a:rPr>
              <a:t>O</a:t>
            </a:r>
            <a:r>
              <a:rPr lang="zh-CN" altLang="zh-CN" sz="2800" kern="100" dirty="0">
                <a:solidFill>
                  <a:srgbClr val="E36C0A"/>
                </a:solidFill>
                <a:latin typeface="Times New Roman"/>
                <a:ea typeface="华文细黑"/>
                <a:cs typeface="Times New Roman"/>
              </a:rPr>
              <a:t>不是</a:t>
            </a:r>
            <a:r>
              <a:rPr lang="en-US" altLang="zh-CN" sz="2800" kern="100" dirty="0">
                <a:solidFill>
                  <a:srgbClr val="E36C0A"/>
                </a:solidFill>
                <a:latin typeface="Times New Roman"/>
                <a:ea typeface="华文细黑"/>
              </a:rPr>
              <a:t>N</a:t>
            </a:r>
            <a:r>
              <a:rPr lang="zh-CN" altLang="zh-CN" sz="2800" kern="100" dirty="0">
                <a:solidFill>
                  <a:srgbClr val="E36C0A"/>
                </a:solidFill>
                <a:latin typeface="Times New Roman"/>
                <a:ea typeface="华文细黑"/>
                <a:cs typeface="Times New Roman"/>
              </a:rPr>
              <a:t>元素最高价氧化物对应的</a:t>
            </a:r>
            <a:r>
              <a:rPr lang="zh-CN" altLang="zh-CN" sz="2800" kern="100" dirty="0" smtClean="0">
                <a:solidFill>
                  <a:srgbClr val="E36C0A"/>
                </a:solidFill>
                <a:latin typeface="Times New Roman"/>
                <a:ea typeface="华文细黑"/>
                <a:cs typeface="Times New Roman"/>
              </a:rPr>
              <a:t>水化物</a:t>
            </a:r>
            <a:endParaRPr lang="zh-CN" altLang="en-US" sz="2800" dirty="0"/>
          </a:p>
        </p:txBody>
      </p:sp>
      <p:sp>
        <p:nvSpPr>
          <p:cNvPr id="32" name="Rectangle 21">
            <a:hlinkClick r:id="rId3"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33" name="Rectangle 21">
            <a:hlinkClick r:id="rId4"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4" name="Rectangle 21">
            <a:hlinkClick r:id="rId5"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5" name="Rectangle 21">
            <a:hlinkClick r:id="rId6"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6" name="Rectangle 21">
            <a:hlinkClick r:id="rId7"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7" name="Rectangle 21">
            <a:hlinkClick r:id="rId8"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8" name="Rectangle 21">
            <a:hlinkClick r:id="rId9"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39" name="Rectangle 21">
            <a:hlinkClick r:id="rId10"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40" name="Rectangle 21">
            <a:hlinkClick r:id="rId11"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41" name="Rectangle 21">
            <a:hlinkClick r:id="rId12"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42" name="Rectangle 21">
            <a:hlinkClick r:id="rId13"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43" name="Rectangle 21">
            <a:hlinkClick r:id="rId14"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44" name="Rectangle 21">
            <a:hlinkClick r:id="rId15"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45" name="Rectangle 21">
            <a:hlinkClick r:id="rId16" action="ppaction://hlinksldjump"/>
          </p:cNvPr>
          <p:cNvSpPr>
            <a:spLocks noChangeArrowheads="1"/>
          </p:cNvSpPr>
          <p:nvPr/>
        </p:nvSpPr>
        <p:spPr bwMode="auto">
          <a:xfrm>
            <a:off x="11567814" y="48837"/>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矩形 4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47" name="圆角矩形 46"/>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353494149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47"/>
                  </p:tgtEl>
                </p:cond>
              </p:nextCondLst>
            </p:seq>
          </p:childTnLst>
        </p:cTn>
      </p:par>
    </p:tnLst>
    <p:bldLst>
      <p:bldP spid="6" grpId="0"/>
      <p:bldP spid="6" grpId="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06574" y="837506"/>
            <a:ext cx="11409907" cy="1307537"/>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rPr>
              <a:t>(3)</a:t>
            </a:r>
            <a:r>
              <a:rPr lang="zh-CN" altLang="zh-CN" sz="2800" kern="100" dirty="0">
                <a:latin typeface="Times New Roman"/>
                <a:ea typeface="华文细黑"/>
                <a:cs typeface="Times New Roman"/>
              </a:rPr>
              <a:t>仪器</a:t>
            </a:r>
            <a:r>
              <a:rPr lang="en-US" altLang="zh-CN" sz="2800" kern="100" dirty="0">
                <a:latin typeface="Times New Roman"/>
                <a:ea typeface="华文细黑"/>
              </a:rPr>
              <a:t>A</a:t>
            </a:r>
            <a:r>
              <a:rPr lang="zh-CN" altLang="zh-CN" sz="2800" kern="100" dirty="0">
                <a:latin typeface="Times New Roman"/>
                <a:ea typeface="华文细黑"/>
                <a:cs typeface="Times New Roman"/>
              </a:rPr>
              <a:t>的名称为</a:t>
            </a:r>
            <a:r>
              <a:rPr lang="en-US" altLang="zh-CN" sz="2800" kern="100" dirty="0">
                <a:latin typeface="Times New Roman"/>
                <a:ea typeface="华文细黑"/>
              </a:rPr>
              <a:t>____________</a:t>
            </a:r>
            <a:r>
              <a:rPr lang="zh-CN" altLang="zh-CN" sz="2800" kern="100" dirty="0">
                <a:latin typeface="Times New Roman"/>
                <a:ea typeface="华文细黑"/>
                <a:cs typeface="Times New Roman"/>
              </a:rPr>
              <a:t>，干燥管</a:t>
            </a:r>
            <a:r>
              <a:rPr lang="en-US" altLang="zh-CN" sz="2800" kern="100" dirty="0">
                <a:latin typeface="Times New Roman"/>
                <a:ea typeface="华文细黑"/>
              </a:rPr>
              <a:t>D</a:t>
            </a:r>
            <a:r>
              <a:rPr lang="zh-CN" altLang="zh-CN" sz="2800" kern="100" dirty="0">
                <a:latin typeface="Times New Roman"/>
                <a:ea typeface="华文细黑"/>
                <a:cs typeface="Times New Roman"/>
              </a:rPr>
              <a:t>的作用是</a:t>
            </a:r>
            <a:r>
              <a:rPr lang="en-US" altLang="zh-CN" sz="2800" kern="100" dirty="0">
                <a:latin typeface="Times New Roman"/>
                <a:ea typeface="华文细黑"/>
              </a:rPr>
              <a:t>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endParaRPr lang="en-US" altLang="zh-CN" sz="2800" kern="100" dirty="0">
              <a:solidFill>
                <a:schemeClr val="accent6">
                  <a:lumMod val="75000"/>
                </a:schemeClr>
              </a:solidFill>
              <a:latin typeface="Times New Roman"/>
              <a:ea typeface="华文细黑"/>
              <a:cs typeface="Times New Roman"/>
            </a:endParaRPr>
          </a:p>
        </p:txBody>
      </p:sp>
      <p:sp>
        <p:nvSpPr>
          <p:cNvPr id="3" name="矩形 2"/>
          <p:cNvSpPr/>
          <p:nvPr/>
        </p:nvSpPr>
        <p:spPr>
          <a:xfrm>
            <a:off x="3286894" y="962358"/>
            <a:ext cx="7096815" cy="523220"/>
          </a:xfrm>
          <a:prstGeom prst="rect">
            <a:avLst/>
          </a:prstGeom>
        </p:spPr>
        <p:txBody>
          <a:bodyPr wrap="none">
            <a:spAutoFit/>
          </a:bodyPr>
          <a:lstStyle/>
          <a:p>
            <a:r>
              <a:rPr lang="zh-CN" altLang="zh-CN" sz="2800" kern="100" dirty="0">
                <a:solidFill>
                  <a:srgbClr val="E36C0A"/>
                </a:solidFill>
                <a:latin typeface="Times New Roman"/>
                <a:ea typeface="华文细黑"/>
                <a:cs typeface="Times New Roman"/>
              </a:rPr>
              <a:t>分液漏斗　</a:t>
            </a:r>
            <a:r>
              <a:rPr lang="en-US" altLang="zh-CN" sz="2800" kern="100" dirty="0" smtClean="0">
                <a:solidFill>
                  <a:srgbClr val="E36C0A"/>
                </a:solidFill>
                <a:latin typeface="Times New Roman"/>
                <a:ea typeface="华文细黑"/>
                <a:cs typeface="Times New Roman"/>
              </a:rPr>
              <a:t>                                         </a:t>
            </a:r>
            <a:r>
              <a:rPr lang="zh-CN" altLang="zh-CN" sz="2800" kern="100" dirty="0" smtClean="0">
                <a:solidFill>
                  <a:srgbClr val="E36C0A"/>
                </a:solidFill>
                <a:latin typeface="Times New Roman"/>
                <a:ea typeface="华文细黑"/>
                <a:cs typeface="Times New Roman"/>
              </a:rPr>
              <a:t>防止</a:t>
            </a:r>
            <a:r>
              <a:rPr lang="zh-CN" altLang="zh-CN" sz="2800" kern="100" dirty="0">
                <a:solidFill>
                  <a:srgbClr val="E36C0A"/>
                </a:solidFill>
                <a:latin typeface="Times New Roman"/>
                <a:ea typeface="华文细黑"/>
                <a:cs typeface="Times New Roman"/>
              </a:rPr>
              <a:t>倒吸</a:t>
            </a:r>
            <a:endParaRPr lang="zh-CN" altLang="en-US" sz="2800" dirty="0"/>
          </a:p>
        </p:txBody>
      </p:sp>
      <p:sp>
        <p:nvSpPr>
          <p:cNvPr id="32" name="矩形 31"/>
          <p:cNvSpPr/>
          <p:nvPr/>
        </p:nvSpPr>
        <p:spPr>
          <a:xfrm>
            <a:off x="406574" y="1629594"/>
            <a:ext cx="11409907" cy="397031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rPr>
              <a:t>(4)</a:t>
            </a:r>
            <a:r>
              <a:rPr lang="zh-CN" altLang="zh-CN" sz="2800" kern="100" dirty="0">
                <a:latin typeface="Times New Roman"/>
                <a:ea typeface="华文细黑"/>
                <a:cs typeface="Times New Roman"/>
              </a:rPr>
              <a:t>实验室中现有药品</a:t>
            </a:r>
            <a:r>
              <a:rPr lang="en-US" altLang="zh-CN" sz="2800" kern="100" dirty="0">
                <a:latin typeface="Times New Roman"/>
                <a:ea typeface="华文细黑"/>
              </a:rPr>
              <a:t>Na</a:t>
            </a:r>
            <a:r>
              <a:rPr lang="en-US" altLang="zh-CN" sz="2800" kern="100" baseline="-25000" dirty="0">
                <a:latin typeface="Times New Roman"/>
                <a:ea typeface="华文细黑"/>
              </a:rPr>
              <a:t>2</a:t>
            </a:r>
            <a:r>
              <a:rPr lang="en-US" altLang="zh-CN" sz="2800" kern="100" dirty="0">
                <a:latin typeface="Times New Roman"/>
                <a:ea typeface="华文细黑"/>
              </a:rPr>
              <a:t>S</a:t>
            </a:r>
            <a:r>
              <a:rPr lang="zh-CN" altLang="zh-CN" sz="2800" kern="100" dirty="0">
                <a:latin typeface="Times New Roman"/>
                <a:ea typeface="华文细黑"/>
                <a:cs typeface="Times New Roman"/>
              </a:rPr>
              <a:t>、</a:t>
            </a:r>
            <a:r>
              <a:rPr lang="en-US" altLang="zh-CN" sz="2800" kern="100" dirty="0">
                <a:latin typeface="Times New Roman"/>
                <a:ea typeface="华文细黑"/>
              </a:rPr>
              <a:t>KMnO</a:t>
            </a:r>
            <a:r>
              <a:rPr lang="en-US" altLang="zh-CN" sz="2800" kern="100" baseline="-25000" dirty="0">
                <a:latin typeface="Times New Roman"/>
                <a:ea typeface="华文细黑"/>
              </a:rPr>
              <a:t>4</a:t>
            </a:r>
            <a:r>
              <a:rPr lang="zh-CN" altLang="zh-CN" sz="2800" kern="100" dirty="0">
                <a:latin typeface="Times New Roman"/>
                <a:ea typeface="华文细黑"/>
                <a:cs typeface="Times New Roman"/>
              </a:rPr>
              <a:t>、浓盐酸、</a:t>
            </a:r>
            <a:r>
              <a:rPr lang="en-US" altLang="zh-CN" sz="2800" kern="100" dirty="0">
                <a:latin typeface="Times New Roman"/>
                <a:ea typeface="华文细黑"/>
              </a:rPr>
              <a:t>MnO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，请选择合适药品设计实验验证氯的非金属性大于硫：装置</a:t>
            </a:r>
            <a:r>
              <a:rPr lang="en-US" altLang="zh-CN" sz="2800" kern="100" dirty="0">
                <a:latin typeface="Times New Roman"/>
                <a:ea typeface="华文细黑"/>
              </a:rPr>
              <a:t>A</a:t>
            </a:r>
            <a:r>
              <a:rPr lang="zh-CN" altLang="zh-CN" sz="2800" kern="100" dirty="0">
                <a:latin typeface="Times New Roman"/>
                <a:ea typeface="华文细黑"/>
                <a:cs typeface="Times New Roman"/>
              </a:rPr>
              <a:t>、</a:t>
            </a:r>
            <a:r>
              <a:rPr lang="en-US" altLang="zh-CN" sz="2800" kern="100" dirty="0">
                <a:latin typeface="Times New Roman"/>
                <a:ea typeface="华文细黑"/>
              </a:rPr>
              <a:t>B</a:t>
            </a:r>
            <a:r>
              <a:rPr lang="zh-CN" altLang="zh-CN" sz="2800" kern="100" dirty="0">
                <a:latin typeface="Times New Roman"/>
                <a:ea typeface="华文细黑"/>
                <a:cs typeface="Times New Roman"/>
              </a:rPr>
              <a:t>、</a:t>
            </a:r>
            <a:r>
              <a:rPr lang="en-US" altLang="zh-CN" sz="2800" kern="100" dirty="0">
                <a:latin typeface="Times New Roman"/>
                <a:ea typeface="华文细黑"/>
              </a:rPr>
              <a:t>C</a:t>
            </a:r>
            <a:r>
              <a:rPr lang="zh-CN" altLang="zh-CN" sz="2800" kern="100" dirty="0">
                <a:latin typeface="Times New Roman"/>
                <a:ea typeface="华文细黑"/>
                <a:cs typeface="Times New Roman"/>
              </a:rPr>
              <a:t>中所装药品分别为</a:t>
            </a:r>
            <a:r>
              <a:rPr lang="en-US" altLang="zh-CN" sz="2800" kern="100" dirty="0">
                <a:latin typeface="Times New Roman"/>
                <a:ea typeface="华文细黑"/>
              </a:rPr>
              <a:t>________</a:t>
            </a:r>
            <a:r>
              <a:rPr lang="zh-CN" altLang="zh-CN" sz="2800" kern="100" dirty="0">
                <a:latin typeface="Times New Roman"/>
                <a:ea typeface="华文细黑"/>
                <a:cs typeface="Times New Roman"/>
              </a:rPr>
              <a:t>、</a:t>
            </a:r>
            <a:r>
              <a:rPr lang="en-US" altLang="zh-CN" sz="2800" kern="100" dirty="0">
                <a:latin typeface="Times New Roman"/>
                <a:ea typeface="华文细黑"/>
              </a:rPr>
              <a:t>________</a:t>
            </a:r>
            <a:r>
              <a:rPr lang="zh-CN" altLang="zh-CN" sz="2800" kern="100" dirty="0">
                <a:latin typeface="Times New Roman"/>
                <a:ea typeface="华文细黑"/>
                <a:cs typeface="Times New Roman"/>
              </a:rPr>
              <a:t>、</a:t>
            </a:r>
            <a:r>
              <a:rPr lang="en-US" altLang="zh-CN" sz="2800" kern="100" dirty="0">
                <a:latin typeface="Times New Roman"/>
                <a:ea typeface="华文细黑"/>
              </a:rPr>
              <a:t>________</a:t>
            </a:r>
            <a:r>
              <a:rPr lang="zh-CN" altLang="zh-CN" sz="2800" kern="100" dirty="0">
                <a:latin typeface="Times New Roman"/>
                <a:ea typeface="华文细黑"/>
                <a:cs typeface="Times New Roman"/>
              </a:rPr>
              <a:t>，装置</a:t>
            </a:r>
            <a:r>
              <a:rPr lang="en-US" altLang="zh-CN" sz="2800" kern="100" dirty="0">
                <a:latin typeface="Times New Roman"/>
                <a:ea typeface="华文细黑"/>
              </a:rPr>
              <a:t>C</a:t>
            </a:r>
            <a:r>
              <a:rPr lang="zh-CN" altLang="zh-CN" sz="2800" kern="100" dirty="0">
                <a:latin typeface="Times New Roman"/>
                <a:ea typeface="华文细黑"/>
                <a:cs typeface="Times New Roman"/>
              </a:rPr>
              <a:t>中的实验现象为有淡黄色沉淀生成，离子方程式为</a:t>
            </a:r>
            <a:r>
              <a:rPr lang="en-US" altLang="zh-CN" sz="2800" kern="100" dirty="0" smtClean="0">
                <a:latin typeface="Times New Roman"/>
                <a:ea typeface="华文细黑"/>
              </a:rPr>
              <a:t>_______</a:t>
            </a:r>
            <a:r>
              <a:rPr lang="en-US" altLang="zh-CN" sz="2800" kern="100" dirty="0">
                <a:latin typeface="Times New Roman"/>
                <a:ea typeface="华文细黑"/>
              </a:rPr>
              <a:t>_</a:t>
            </a:r>
            <a:r>
              <a:rPr lang="en-US" altLang="zh-CN" sz="2800" kern="100" dirty="0" smtClean="0">
                <a:latin typeface="Times New Roman"/>
                <a:ea typeface="华文细黑"/>
              </a:rPr>
              <a:t>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由题中所给药品可知，可用</a:t>
            </a:r>
            <a:r>
              <a:rPr lang="en-US" altLang="zh-CN" sz="2800" kern="100" dirty="0">
                <a:latin typeface="Times New Roman"/>
                <a:ea typeface="华文细黑"/>
              </a:rPr>
              <a:t>Na</a:t>
            </a:r>
            <a:r>
              <a:rPr lang="en-US" altLang="zh-CN" sz="2800" kern="100" baseline="-25000" dirty="0">
                <a:latin typeface="Times New Roman"/>
                <a:ea typeface="华文细黑"/>
              </a:rPr>
              <a:t>2</a:t>
            </a:r>
            <a:r>
              <a:rPr lang="en-US" altLang="zh-CN" sz="2800" kern="100" dirty="0">
                <a:latin typeface="Times New Roman"/>
                <a:ea typeface="华文细黑"/>
              </a:rPr>
              <a:t>S</a:t>
            </a:r>
            <a:r>
              <a:rPr lang="zh-CN" altLang="zh-CN" sz="2800" kern="100" dirty="0">
                <a:latin typeface="Times New Roman"/>
                <a:ea typeface="华文细黑"/>
                <a:cs typeface="Times New Roman"/>
              </a:rPr>
              <a:t>与氯气发生置换反应判断非金属性强弱，因为无加热装置，所以只能选择</a:t>
            </a:r>
            <a:r>
              <a:rPr lang="en-US" altLang="zh-CN" sz="2800" kern="100" dirty="0">
                <a:latin typeface="Times New Roman"/>
                <a:ea typeface="华文细黑"/>
              </a:rPr>
              <a:t>KMnO</a:t>
            </a:r>
            <a:r>
              <a:rPr lang="en-US" altLang="zh-CN" sz="2800" kern="100" baseline="-25000" dirty="0">
                <a:latin typeface="Times New Roman"/>
                <a:ea typeface="华文细黑"/>
              </a:rPr>
              <a:t>4</a:t>
            </a:r>
            <a:r>
              <a:rPr lang="zh-CN" altLang="zh-CN" sz="2800" kern="100" dirty="0">
                <a:latin typeface="Times New Roman"/>
                <a:ea typeface="华文细黑"/>
                <a:cs typeface="Times New Roman"/>
              </a:rPr>
              <a:t>与浓盐酸反应制取氯气。</a:t>
            </a:r>
            <a:endParaRPr lang="en-US" altLang="zh-CN" sz="2800" kern="100" dirty="0">
              <a:solidFill>
                <a:schemeClr val="accent6">
                  <a:lumMod val="75000"/>
                </a:schemeClr>
              </a:solidFill>
              <a:latin typeface="Times New Roman"/>
              <a:ea typeface="华文细黑"/>
              <a:cs typeface="Times New Roman"/>
            </a:endParaRPr>
          </a:p>
        </p:txBody>
      </p:sp>
      <p:sp>
        <p:nvSpPr>
          <p:cNvPr id="33" name="矩形 32"/>
          <p:cNvSpPr/>
          <p:nvPr/>
        </p:nvSpPr>
        <p:spPr>
          <a:xfrm>
            <a:off x="413961" y="3005465"/>
            <a:ext cx="10793813" cy="523220"/>
          </a:xfrm>
          <a:prstGeom prst="rect">
            <a:avLst/>
          </a:prstGeom>
        </p:spPr>
        <p:txBody>
          <a:bodyPr>
            <a:spAutoFit/>
          </a:bodyPr>
          <a:lstStyle/>
          <a:p>
            <a:r>
              <a:rPr lang="zh-CN" altLang="zh-CN" sz="2800" kern="100" dirty="0">
                <a:solidFill>
                  <a:srgbClr val="E36C0A"/>
                </a:solidFill>
                <a:latin typeface="Times New Roman"/>
                <a:ea typeface="华文细黑"/>
                <a:cs typeface="Times New Roman"/>
              </a:rPr>
              <a:t>浓盐酸　</a:t>
            </a:r>
            <a:r>
              <a:rPr lang="en-US" altLang="zh-CN" sz="2800" kern="100" dirty="0" smtClean="0">
                <a:solidFill>
                  <a:srgbClr val="E36C0A"/>
                </a:solidFill>
                <a:latin typeface="Times New Roman"/>
                <a:ea typeface="华文细黑"/>
                <a:cs typeface="Times New Roman"/>
              </a:rPr>
              <a:t>      </a:t>
            </a:r>
            <a:r>
              <a:rPr lang="en-US" altLang="zh-CN" sz="2800" kern="100" dirty="0" smtClean="0">
                <a:solidFill>
                  <a:srgbClr val="E36C0A"/>
                </a:solidFill>
                <a:latin typeface="Times New Roman"/>
                <a:ea typeface="华文细黑"/>
              </a:rPr>
              <a:t>KMnO</a:t>
            </a:r>
            <a:r>
              <a:rPr lang="en-US" altLang="zh-CN" sz="2800" kern="100" baseline="-25000" dirty="0" smtClean="0">
                <a:solidFill>
                  <a:srgbClr val="E36C0A"/>
                </a:solidFill>
                <a:latin typeface="Times New Roman"/>
                <a:ea typeface="华文细黑"/>
              </a:rPr>
              <a:t>4</a:t>
            </a:r>
            <a:r>
              <a:rPr lang="zh-CN" altLang="zh-CN" sz="2800" kern="100" dirty="0">
                <a:solidFill>
                  <a:srgbClr val="E36C0A"/>
                </a:solidFill>
                <a:latin typeface="Times New Roman"/>
                <a:ea typeface="华文细黑"/>
                <a:cs typeface="Times New Roman"/>
              </a:rPr>
              <a:t>　</a:t>
            </a:r>
            <a:r>
              <a:rPr lang="en-US" altLang="zh-CN" sz="2800" kern="100" dirty="0" smtClean="0">
                <a:solidFill>
                  <a:srgbClr val="E36C0A"/>
                </a:solidFill>
                <a:latin typeface="Times New Roman"/>
                <a:ea typeface="华文细黑"/>
                <a:cs typeface="Times New Roman"/>
              </a:rPr>
              <a:t>    </a:t>
            </a:r>
            <a:r>
              <a:rPr lang="en-US" altLang="zh-CN" sz="2800" kern="100" dirty="0" smtClean="0">
                <a:solidFill>
                  <a:srgbClr val="E36C0A"/>
                </a:solidFill>
                <a:latin typeface="Times New Roman"/>
                <a:ea typeface="华文细黑"/>
              </a:rPr>
              <a:t>Na</a:t>
            </a:r>
            <a:r>
              <a:rPr lang="en-US" altLang="zh-CN" sz="2800" kern="100" baseline="-25000" dirty="0" smtClean="0">
                <a:solidFill>
                  <a:srgbClr val="E36C0A"/>
                </a:solidFill>
                <a:latin typeface="Times New Roman"/>
                <a:ea typeface="华文细黑"/>
              </a:rPr>
              <a:t>2</a:t>
            </a:r>
            <a:r>
              <a:rPr lang="en-US" altLang="zh-CN" sz="2800" kern="100" dirty="0" smtClean="0">
                <a:solidFill>
                  <a:srgbClr val="E36C0A"/>
                </a:solidFill>
                <a:latin typeface="Times New Roman"/>
                <a:ea typeface="华文细黑"/>
              </a:rPr>
              <a:t>S</a:t>
            </a:r>
            <a:r>
              <a:rPr lang="zh-CN" altLang="zh-CN" sz="2800" kern="100" dirty="0">
                <a:solidFill>
                  <a:srgbClr val="E36C0A"/>
                </a:solidFill>
                <a:latin typeface="Times New Roman"/>
                <a:ea typeface="华文细黑"/>
                <a:cs typeface="Times New Roman"/>
              </a:rPr>
              <a:t>　</a:t>
            </a:r>
            <a:endParaRPr lang="zh-CN" altLang="en-US" sz="2800" dirty="0"/>
          </a:p>
        </p:txBody>
      </p:sp>
      <p:sp>
        <p:nvSpPr>
          <p:cNvPr id="34" name="矩形 33"/>
          <p:cNvSpPr/>
          <p:nvPr/>
        </p:nvSpPr>
        <p:spPr>
          <a:xfrm>
            <a:off x="3646934" y="3634373"/>
            <a:ext cx="3822200" cy="523220"/>
          </a:xfrm>
          <a:prstGeom prst="rect">
            <a:avLst/>
          </a:prstGeom>
        </p:spPr>
        <p:txBody>
          <a:bodyPr wrap="none">
            <a:spAutoFit/>
          </a:bodyPr>
          <a:lstStyle/>
          <a:p>
            <a:pPr lvl="0"/>
            <a:r>
              <a:rPr lang="en-US" altLang="zh-CN" sz="2800" kern="100" dirty="0">
                <a:solidFill>
                  <a:srgbClr val="E36C0A"/>
                </a:solidFill>
                <a:latin typeface="Times New Roman"/>
                <a:ea typeface="华文细黑"/>
              </a:rPr>
              <a:t>S</a:t>
            </a:r>
            <a:r>
              <a:rPr lang="en-US" altLang="zh-CN" sz="2800" kern="100" baseline="30000" dirty="0">
                <a:solidFill>
                  <a:srgbClr val="E36C0A"/>
                </a:solidFill>
                <a:latin typeface="Times New Roman"/>
                <a:ea typeface="华文细黑"/>
              </a:rPr>
              <a:t>2</a:t>
            </a:r>
            <a:r>
              <a:rPr lang="zh-CN" altLang="zh-CN" sz="2800" kern="100" baseline="30000" dirty="0">
                <a:solidFill>
                  <a:srgbClr val="E36C0A"/>
                </a:solidFill>
                <a:latin typeface="Times New Roman"/>
                <a:ea typeface="华文细黑"/>
                <a:cs typeface="Times New Roman"/>
              </a:rPr>
              <a:t>－</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rPr>
              <a:t>Cl</a:t>
            </a:r>
            <a:r>
              <a:rPr lang="en-US" altLang="zh-CN" sz="2800" kern="100" baseline="-25000" dirty="0">
                <a:solidFill>
                  <a:srgbClr val="E36C0A"/>
                </a:solidFill>
                <a:latin typeface="Times New Roman"/>
                <a:ea typeface="华文细黑"/>
              </a:rPr>
              <a:t>2</a:t>
            </a:r>
            <a:r>
              <a:rPr lang="en-US" altLang="zh-CN" sz="2800" kern="100" spc="-80" dirty="0">
                <a:solidFill>
                  <a:srgbClr val="E36C0A"/>
                </a:solidFill>
                <a:latin typeface="Times New Roman"/>
                <a:ea typeface="华文细黑"/>
              </a:rPr>
              <a:t>==</a:t>
            </a:r>
            <a:r>
              <a:rPr lang="en-US" altLang="zh-CN" sz="2800" kern="100" dirty="0">
                <a:solidFill>
                  <a:srgbClr val="E36C0A"/>
                </a:solidFill>
                <a:latin typeface="Times New Roman"/>
                <a:ea typeface="华文细黑"/>
              </a:rPr>
              <a:t>=S</a:t>
            </a:r>
            <a:r>
              <a:rPr lang="en-US" altLang="zh-CN" sz="2800" kern="100" dirty="0">
                <a:solidFill>
                  <a:srgbClr val="E36C0A"/>
                </a:solidFill>
                <a:latin typeface="宋体"/>
                <a:ea typeface="华文细黑"/>
                <a:cs typeface="Times New Roman"/>
              </a:rPr>
              <a:t>↓</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rPr>
              <a:t>2Cl</a:t>
            </a:r>
            <a:r>
              <a:rPr lang="zh-CN" altLang="zh-CN" sz="2800" kern="100" baseline="30000" dirty="0">
                <a:solidFill>
                  <a:srgbClr val="E36C0A"/>
                </a:solidFill>
                <a:latin typeface="Times New Roman"/>
                <a:ea typeface="华文细黑"/>
                <a:cs typeface="Times New Roman"/>
              </a:rPr>
              <a:t>－</a:t>
            </a:r>
            <a:endParaRPr lang="zh-CN" altLang="en-US" sz="2800" dirty="0">
              <a:solidFill>
                <a:prstClr val="black"/>
              </a:solidFill>
            </a:endParaRPr>
          </a:p>
        </p:txBody>
      </p:sp>
      <p:sp>
        <p:nvSpPr>
          <p:cNvPr id="35" name="Rectangle 21">
            <a:hlinkClick r:id="rId2"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36" name="Rectangle 21">
            <a:hlinkClick r:id="rId3"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7" name="Rectangle 21">
            <a:hlinkClick r:id="rId4"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8" name="Rectangle 21">
            <a:hlinkClick r:id="rId5"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9" name="Rectangle 21">
            <a:hlinkClick r:id="rId6"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40" name="Rectangle 21">
            <a:hlinkClick r:id="rId7"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41" name="Rectangle 21">
            <a:hlinkClick r:id="rId8"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42" name="Rectangle 21">
            <a:hlinkClick r:id="rId9"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43" name="Rectangle 21">
            <a:hlinkClick r:id="rId10"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44" name="Rectangle 21">
            <a:hlinkClick r:id="rId11"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45" name="Rectangle 21">
            <a:hlinkClick r:id="rId12"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46" name="Rectangle 21">
            <a:hlinkClick r:id="rId13"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47" name="Rectangle 21">
            <a:hlinkClick r:id="rId14"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48" name="Rectangle 21">
            <a:hlinkClick r:id="rId15" action="ppaction://hlinksldjump"/>
          </p:cNvPr>
          <p:cNvSpPr>
            <a:spLocks noChangeArrowheads="1"/>
          </p:cNvSpPr>
          <p:nvPr/>
        </p:nvSpPr>
        <p:spPr bwMode="auto">
          <a:xfrm>
            <a:off x="11567814" y="48837"/>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9" name="矩形 4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50" name="圆角矩形 49"/>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1456342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2">
                                            <p:txEl>
                                              <p:pRg st="1" end="1"/>
                                            </p:txEl>
                                          </p:spTgt>
                                        </p:tgtEl>
                                        <p:attrNameLst>
                                          <p:attrName>style.visibility</p:attrName>
                                        </p:attrNameLst>
                                      </p:cBhvr>
                                      <p:to>
                                        <p:strVal val="visible"/>
                                      </p:to>
                                    </p:set>
                                    <p:animEffect transition="in" filter="blinds(horizontal)">
                                      <p:cBhvr>
                                        <p:cTn id="7" dur="500"/>
                                        <p:tgtEl>
                                          <p:spTgt spid="3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blinds(horizontal)">
                                      <p:cBhvr>
                                        <p:cTn id="17" dur="500"/>
                                        <p:tgtEl>
                                          <p:spTgt spid="33"/>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blinds(horizontal)">
                                      <p:cBhvr>
                                        <p:cTn id="20" dur="500"/>
                                        <p:tgtEl>
                                          <p:spTgt spid="3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nodeType="clickEffect">
                                  <p:stCondLst>
                                    <p:cond delay="0"/>
                                  </p:stCondLst>
                                  <p:childTnLst>
                                    <p:animEffect transition="out" filter="fade">
                                      <p:cBhvr>
                                        <p:cTn id="24" dur="500"/>
                                        <p:tgtEl>
                                          <p:spTgt spid="32">
                                            <p:txEl>
                                              <p:pRg st="1" end="1"/>
                                            </p:txEl>
                                          </p:spTgt>
                                        </p:tgtEl>
                                      </p:cBhvr>
                                    </p:animEffect>
                                    <p:set>
                                      <p:cBhvr>
                                        <p:cTn id="25" dur="1" fill="hold">
                                          <p:stCondLst>
                                            <p:cond delay="499"/>
                                          </p:stCondLst>
                                        </p:cTn>
                                        <p:tgtEl>
                                          <p:spTgt spid="32">
                                            <p:txEl>
                                              <p:pRg st="1" end="1"/>
                                            </p:txEl>
                                          </p:spTgt>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3"/>
                                        </p:tgtEl>
                                      </p:cBhvr>
                                    </p:animEffect>
                                    <p:set>
                                      <p:cBhvr>
                                        <p:cTn id="28" dur="1" fill="hold">
                                          <p:stCondLst>
                                            <p:cond delay="499"/>
                                          </p:stCondLst>
                                        </p:cTn>
                                        <p:tgtEl>
                                          <p:spTgt spid="3"/>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500"/>
                                        <p:tgtEl>
                                          <p:spTgt spid="33"/>
                                        </p:tgtEl>
                                      </p:cBhvr>
                                    </p:animEffect>
                                    <p:set>
                                      <p:cBhvr>
                                        <p:cTn id="31" dur="1" fill="hold">
                                          <p:stCondLst>
                                            <p:cond delay="499"/>
                                          </p:stCondLst>
                                        </p:cTn>
                                        <p:tgtEl>
                                          <p:spTgt spid="33"/>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34"/>
                                        </p:tgtEl>
                                      </p:cBhvr>
                                    </p:animEffect>
                                    <p:set>
                                      <p:cBhvr>
                                        <p:cTn id="34" dur="1" fill="hold">
                                          <p:stCondLst>
                                            <p:cond delay="499"/>
                                          </p:stCondLst>
                                        </p:cTn>
                                        <p:tgtEl>
                                          <p:spTgt spid="34"/>
                                        </p:tgtEl>
                                        <p:attrNameLst>
                                          <p:attrName>style.visibility</p:attrName>
                                        </p:attrNameLst>
                                      </p:cBhvr>
                                      <p:to>
                                        <p:strVal val="hidden"/>
                                      </p:to>
                                    </p:set>
                                  </p:childTnLst>
                                </p:cTn>
                              </p:par>
                            </p:childTnLst>
                          </p:cTn>
                        </p:par>
                      </p:childTnLst>
                    </p:cTn>
                  </p:par>
                </p:childTnLst>
              </p:cTn>
              <p:nextCondLst>
                <p:cond evt="onClick" delay="0">
                  <p:tgtEl>
                    <p:spTgt spid="50"/>
                  </p:tgtEl>
                </p:cond>
              </p:nextCondLst>
            </p:seq>
          </p:childTnLst>
        </p:cTn>
      </p:par>
    </p:tnLst>
    <p:bldLst>
      <p:bldP spid="3" grpId="0"/>
      <p:bldP spid="3" grpId="1"/>
      <p:bldP spid="33" grpId="0"/>
      <p:bldP spid="33" grpId="1"/>
      <p:bldP spid="34" grpId="0"/>
      <p:bldP spid="34" grpId="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06574" y="1341562"/>
            <a:ext cx="11409907" cy="267765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rPr>
              <a:t>(5)</a:t>
            </a:r>
            <a:r>
              <a:rPr lang="zh-CN" altLang="zh-CN" sz="2800" kern="100" dirty="0">
                <a:latin typeface="Times New Roman"/>
                <a:ea typeface="华文细黑"/>
                <a:cs typeface="Times New Roman"/>
              </a:rPr>
              <a:t>若要证明非金属性：</a:t>
            </a:r>
            <a:r>
              <a:rPr lang="en-US" altLang="zh-CN" sz="2800" kern="100" dirty="0">
                <a:latin typeface="Times New Roman"/>
                <a:ea typeface="华文细黑"/>
              </a:rPr>
              <a:t>C&gt;Si</a:t>
            </a:r>
            <a:r>
              <a:rPr lang="zh-CN" altLang="zh-CN" sz="2800" kern="100" dirty="0">
                <a:latin typeface="Times New Roman"/>
                <a:ea typeface="华文细黑"/>
                <a:cs typeface="Times New Roman"/>
              </a:rPr>
              <a:t>，则</a:t>
            </a:r>
            <a:r>
              <a:rPr lang="en-US" altLang="zh-CN" sz="2800" kern="100" dirty="0">
                <a:latin typeface="Times New Roman"/>
                <a:ea typeface="华文细黑"/>
              </a:rPr>
              <a:t>A</a:t>
            </a:r>
            <a:r>
              <a:rPr lang="zh-CN" altLang="zh-CN" sz="2800" kern="100" dirty="0">
                <a:latin typeface="Times New Roman"/>
                <a:ea typeface="华文细黑"/>
                <a:cs typeface="Times New Roman"/>
              </a:rPr>
              <a:t>中加</a:t>
            </a:r>
            <a:r>
              <a:rPr lang="en-US" altLang="zh-CN" sz="2800" kern="100" dirty="0">
                <a:latin typeface="Times New Roman"/>
                <a:ea typeface="华文细黑"/>
              </a:rPr>
              <a:t>________</a:t>
            </a:r>
            <a:r>
              <a:rPr lang="zh-CN" altLang="zh-CN" sz="2800" kern="100" dirty="0">
                <a:latin typeface="Times New Roman"/>
                <a:ea typeface="华文细黑"/>
                <a:cs typeface="Times New Roman"/>
              </a:rPr>
              <a:t>、</a:t>
            </a:r>
            <a:r>
              <a:rPr lang="en-US" altLang="zh-CN" sz="2800" kern="100" dirty="0">
                <a:latin typeface="Times New Roman"/>
                <a:ea typeface="华文细黑"/>
              </a:rPr>
              <a:t>B</a:t>
            </a:r>
            <a:r>
              <a:rPr lang="zh-CN" altLang="zh-CN" sz="2800" kern="100" dirty="0">
                <a:latin typeface="Times New Roman"/>
                <a:ea typeface="华文细黑"/>
                <a:cs typeface="Times New Roman"/>
              </a:rPr>
              <a:t>中加</a:t>
            </a:r>
            <a:r>
              <a:rPr lang="en-US" altLang="zh-CN" sz="2800" kern="100" dirty="0">
                <a:latin typeface="Times New Roman"/>
                <a:ea typeface="华文细黑"/>
              </a:rPr>
              <a:t>Na</a:t>
            </a:r>
            <a:r>
              <a:rPr lang="en-US" altLang="zh-CN" sz="2800" kern="100" baseline="-25000" dirty="0">
                <a:latin typeface="Times New Roman"/>
                <a:ea typeface="华文细黑"/>
              </a:rPr>
              <a:t>2</a:t>
            </a:r>
            <a:r>
              <a:rPr lang="en-US" altLang="zh-CN" sz="2800" kern="100" dirty="0">
                <a:latin typeface="Times New Roman"/>
                <a:ea typeface="华文细黑"/>
              </a:rPr>
              <a:t>CO</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a:t>
            </a:r>
            <a:r>
              <a:rPr lang="en-US" altLang="zh-CN" sz="2800" kern="100" dirty="0">
                <a:latin typeface="Times New Roman"/>
                <a:ea typeface="华文细黑"/>
              </a:rPr>
              <a:t>C</a:t>
            </a:r>
            <a:r>
              <a:rPr lang="zh-CN" altLang="zh-CN" sz="2800" kern="100" dirty="0">
                <a:latin typeface="Times New Roman"/>
                <a:ea typeface="华文细黑"/>
                <a:cs typeface="Times New Roman"/>
              </a:rPr>
              <a:t>中加</a:t>
            </a:r>
            <a:r>
              <a:rPr lang="en-US" altLang="zh-CN" sz="2800" kern="100" dirty="0">
                <a:latin typeface="Times New Roman"/>
                <a:ea typeface="华文细黑"/>
              </a:rPr>
              <a:t>________</a:t>
            </a:r>
            <a:r>
              <a:rPr lang="zh-CN" altLang="zh-CN" sz="2800" kern="100" dirty="0">
                <a:latin typeface="Times New Roman"/>
                <a:ea typeface="华文细黑"/>
                <a:cs typeface="Times New Roman"/>
              </a:rPr>
              <a:t>，观察到</a:t>
            </a:r>
            <a:r>
              <a:rPr lang="en-US" altLang="zh-CN" sz="2800" kern="100" dirty="0">
                <a:latin typeface="Times New Roman"/>
                <a:ea typeface="华文细黑"/>
              </a:rPr>
              <a:t>C</a:t>
            </a:r>
            <a:r>
              <a:rPr lang="zh-CN" altLang="zh-CN" sz="2800" kern="100" dirty="0">
                <a:latin typeface="Times New Roman"/>
                <a:ea typeface="华文细黑"/>
                <a:cs typeface="Times New Roman"/>
              </a:rPr>
              <a:t>中溶液的现象为</a:t>
            </a:r>
            <a:r>
              <a:rPr lang="en-US" altLang="zh-CN" sz="2800" kern="100" dirty="0" smtClean="0">
                <a:latin typeface="Times New Roman"/>
                <a:ea typeface="华文细黑"/>
              </a:rPr>
              <a:t>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由</a:t>
            </a:r>
            <a:r>
              <a:rPr lang="en-US" altLang="zh-CN" sz="2800" kern="100" dirty="0">
                <a:latin typeface="Times New Roman"/>
                <a:ea typeface="华文细黑"/>
              </a:rPr>
              <a:t>B</a:t>
            </a:r>
            <a:r>
              <a:rPr lang="zh-CN" altLang="zh-CN" sz="2800" kern="100" dirty="0">
                <a:latin typeface="Times New Roman"/>
                <a:ea typeface="华文细黑"/>
                <a:cs typeface="Times New Roman"/>
              </a:rPr>
              <a:t>中药品</a:t>
            </a:r>
            <a:r>
              <a:rPr lang="en-US" altLang="zh-CN" sz="2800" kern="100" dirty="0">
                <a:latin typeface="Times New Roman"/>
                <a:ea typeface="华文细黑"/>
              </a:rPr>
              <a:t>Na</a:t>
            </a:r>
            <a:r>
              <a:rPr lang="en-US" altLang="zh-CN" sz="2800" kern="100" baseline="-25000" dirty="0">
                <a:latin typeface="Times New Roman"/>
                <a:ea typeface="华文细黑"/>
              </a:rPr>
              <a:t>2</a:t>
            </a:r>
            <a:r>
              <a:rPr lang="en-US" altLang="zh-CN" sz="2800" kern="100" dirty="0">
                <a:latin typeface="Times New Roman"/>
                <a:ea typeface="华文细黑"/>
              </a:rPr>
              <a:t>CO</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可知，用最高价氧化物对应水化物的酸性强弱来判断非金属性强弱，所以</a:t>
            </a:r>
            <a:r>
              <a:rPr lang="en-US" altLang="zh-CN" sz="2800" kern="100" dirty="0">
                <a:latin typeface="Times New Roman"/>
                <a:ea typeface="华文细黑"/>
              </a:rPr>
              <a:t>A</a:t>
            </a:r>
            <a:r>
              <a:rPr lang="zh-CN" altLang="zh-CN" sz="2800" kern="100" dirty="0">
                <a:latin typeface="Times New Roman"/>
                <a:ea typeface="华文细黑"/>
                <a:cs typeface="Times New Roman"/>
              </a:rPr>
              <a:t>中加入硫酸，</a:t>
            </a:r>
            <a:r>
              <a:rPr lang="en-US" altLang="zh-CN" sz="2800" kern="100" dirty="0">
                <a:latin typeface="Times New Roman"/>
                <a:ea typeface="华文细黑"/>
              </a:rPr>
              <a:t>B</a:t>
            </a:r>
            <a:r>
              <a:rPr lang="zh-CN" altLang="zh-CN" sz="2800" kern="100" dirty="0">
                <a:latin typeface="Times New Roman"/>
                <a:ea typeface="华文细黑"/>
                <a:cs typeface="Times New Roman"/>
              </a:rPr>
              <a:t>、</a:t>
            </a:r>
            <a:r>
              <a:rPr lang="en-US" altLang="zh-CN" sz="2800" kern="100" dirty="0">
                <a:latin typeface="Times New Roman"/>
                <a:ea typeface="华文细黑"/>
              </a:rPr>
              <a:t>C</a:t>
            </a:r>
            <a:r>
              <a:rPr lang="zh-CN" altLang="zh-CN" sz="2800" kern="100" dirty="0">
                <a:latin typeface="Times New Roman"/>
                <a:ea typeface="华文细黑"/>
                <a:cs typeface="Times New Roman"/>
              </a:rPr>
              <a:t>装置中加入相应的盐。</a:t>
            </a:r>
            <a:endParaRPr lang="en-US" altLang="zh-CN" sz="2800" kern="100" dirty="0">
              <a:solidFill>
                <a:schemeClr val="accent6">
                  <a:lumMod val="75000"/>
                </a:schemeClr>
              </a:solidFill>
              <a:latin typeface="Times New Roman"/>
              <a:ea typeface="华文细黑"/>
              <a:cs typeface="Times New Roman"/>
            </a:endParaRPr>
          </a:p>
        </p:txBody>
      </p:sp>
      <p:sp>
        <p:nvSpPr>
          <p:cNvPr id="3" name="矩形 2"/>
          <p:cNvSpPr/>
          <p:nvPr/>
        </p:nvSpPr>
        <p:spPr>
          <a:xfrm>
            <a:off x="6506001" y="1423030"/>
            <a:ext cx="1620957" cy="523220"/>
          </a:xfrm>
          <a:prstGeom prst="rect">
            <a:avLst/>
          </a:prstGeom>
        </p:spPr>
        <p:txBody>
          <a:bodyPr wrap="none">
            <a:spAutoFit/>
          </a:bodyPr>
          <a:lstStyle/>
          <a:p>
            <a:r>
              <a:rPr lang="zh-CN" altLang="zh-CN" sz="2800" kern="100" dirty="0">
                <a:solidFill>
                  <a:srgbClr val="E36C0A"/>
                </a:solidFill>
                <a:latin typeface="Times New Roman"/>
                <a:ea typeface="华文细黑"/>
                <a:cs typeface="Times New Roman"/>
              </a:rPr>
              <a:t>稀硫酸　</a:t>
            </a:r>
            <a:endParaRPr lang="zh-CN" altLang="en-US" sz="2800" dirty="0"/>
          </a:p>
        </p:txBody>
      </p:sp>
      <p:sp>
        <p:nvSpPr>
          <p:cNvPr id="6" name="矩形 5"/>
          <p:cNvSpPr/>
          <p:nvPr/>
        </p:nvSpPr>
        <p:spPr>
          <a:xfrm>
            <a:off x="478582" y="2051938"/>
            <a:ext cx="9123010" cy="523220"/>
          </a:xfrm>
          <a:prstGeom prst="rect">
            <a:avLst/>
          </a:prstGeom>
        </p:spPr>
        <p:txBody>
          <a:bodyPr wrap="none">
            <a:spAutoFit/>
          </a:bodyPr>
          <a:lstStyle/>
          <a:p>
            <a:pPr lvl="0"/>
            <a:r>
              <a:rPr lang="en-US" altLang="zh-CN" sz="2800" kern="100" dirty="0">
                <a:solidFill>
                  <a:srgbClr val="E36C0A"/>
                </a:solidFill>
                <a:latin typeface="Times New Roman"/>
                <a:ea typeface="华文细黑"/>
              </a:rPr>
              <a:t>Na</a:t>
            </a:r>
            <a:r>
              <a:rPr lang="en-US" altLang="zh-CN" sz="2800" kern="100" baseline="-25000" dirty="0">
                <a:solidFill>
                  <a:srgbClr val="E36C0A"/>
                </a:solidFill>
                <a:latin typeface="Times New Roman"/>
                <a:ea typeface="华文细黑"/>
              </a:rPr>
              <a:t>2</a:t>
            </a:r>
            <a:r>
              <a:rPr lang="en-US" altLang="zh-CN" sz="2800" kern="100" dirty="0">
                <a:solidFill>
                  <a:srgbClr val="E36C0A"/>
                </a:solidFill>
                <a:latin typeface="Times New Roman"/>
                <a:ea typeface="华文细黑"/>
              </a:rPr>
              <a:t>SiO</a:t>
            </a:r>
            <a:r>
              <a:rPr lang="en-US" altLang="zh-CN" sz="2800" kern="100" baseline="-25000" dirty="0">
                <a:solidFill>
                  <a:srgbClr val="E36C0A"/>
                </a:solidFill>
                <a:latin typeface="Times New Roman"/>
                <a:ea typeface="华文细黑"/>
              </a:rPr>
              <a:t>3</a:t>
            </a:r>
            <a:r>
              <a:rPr lang="zh-CN" altLang="zh-CN" sz="2800" kern="100" dirty="0">
                <a:solidFill>
                  <a:srgbClr val="E36C0A"/>
                </a:solidFill>
                <a:latin typeface="Times New Roman"/>
                <a:ea typeface="华文细黑"/>
                <a:cs typeface="Times New Roman"/>
              </a:rPr>
              <a:t>　</a:t>
            </a:r>
            <a:r>
              <a:rPr lang="en-US" altLang="zh-CN" sz="2800" kern="100" dirty="0" smtClean="0">
                <a:solidFill>
                  <a:srgbClr val="E36C0A"/>
                </a:solidFill>
                <a:latin typeface="Times New Roman"/>
                <a:ea typeface="华文细黑"/>
                <a:cs typeface="Times New Roman"/>
              </a:rPr>
              <a:t>                                              </a:t>
            </a:r>
            <a:r>
              <a:rPr lang="zh-CN" altLang="zh-CN" sz="2800" kern="100" dirty="0" smtClean="0">
                <a:solidFill>
                  <a:srgbClr val="E36C0A"/>
                </a:solidFill>
                <a:latin typeface="Times New Roman"/>
                <a:ea typeface="华文细黑"/>
                <a:cs typeface="Times New Roman"/>
              </a:rPr>
              <a:t>有</a:t>
            </a:r>
            <a:r>
              <a:rPr lang="zh-CN" altLang="zh-CN" sz="2800" kern="100" dirty="0">
                <a:solidFill>
                  <a:srgbClr val="E36C0A"/>
                </a:solidFill>
                <a:latin typeface="Times New Roman"/>
                <a:ea typeface="华文细黑"/>
                <a:cs typeface="Times New Roman"/>
              </a:rPr>
              <a:t>白色胶状沉淀产生</a:t>
            </a:r>
            <a:endParaRPr lang="zh-CN" altLang="en-US" sz="2800" dirty="0">
              <a:solidFill>
                <a:prstClr val="black"/>
              </a:solidFill>
            </a:endParaRPr>
          </a:p>
        </p:txBody>
      </p:sp>
      <p:sp>
        <p:nvSpPr>
          <p:cNvPr id="33" name="Rectangle 21">
            <a:hlinkClick r:id="rId2"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34" name="Rectangle 21">
            <a:hlinkClick r:id="rId3"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5" name="Rectangle 21">
            <a:hlinkClick r:id="rId4"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6" name="Rectangle 21">
            <a:hlinkClick r:id="rId5"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7" name="Rectangle 21">
            <a:hlinkClick r:id="rId6"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8" name="Rectangle 21">
            <a:hlinkClick r:id="rId7"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9" name="Rectangle 21">
            <a:hlinkClick r:id="rId8"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40" name="Rectangle 21">
            <a:hlinkClick r:id="rId9"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41" name="Rectangle 21">
            <a:hlinkClick r:id="rId10"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42" name="Rectangle 21">
            <a:hlinkClick r:id="rId11"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43" name="Rectangle 21">
            <a:hlinkClick r:id="rId12"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44" name="Rectangle 21">
            <a:hlinkClick r:id="rId13"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45" name="Rectangle 21">
            <a:hlinkClick r:id="rId14"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46" name="Rectangle 21">
            <a:hlinkClick r:id="rId15" action="ppaction://hlinksldjump"/>
          </p:cNvPr>
          <p:cNvSpPr>
            <a:spLocks noChangeArrowheads="1"/>
          </p:cNvSpPr>
          <p:nvPr/>
        </p:nvSpPr>
        <p:spPr bwMode="auto">
          <a:xfrm>
            <a:off x="11567814" y="48837"/>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矩形 4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48" name="圆角矩形 47"/>
          <p:cNvSpPr/>
          <p:nvPr/>
        </p:nvSpPr>
        <p:spPr>
          <a:xfrm>
            <a:off x="9881439"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49" name="圆角矩形 48">
            <a:hlinkClick r:id="rId16"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Tree>
    <p:extLst>
      <p:ext uri="{BB962C8B-B14F-4D97-AF65-F5344CB8AC3E}">
        <p14:creationId xmlns:p14="http://schemas.microsoft.com/office/powerpoint/2010/main" val="239009276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5">
                                            <p:txEl>
                                              <p:pRg st="1" end="1"/>
                                            </p:txEl>
                                          </p:spTgt>
                                        </p:tgtEl>
                                      </p:cBhvr>
                                    </p:animEffect>
                                    <p:set>
                                      <p:cBhvr>
                                        <p:cTn id="20" dur="1" fill="hold">
                                          <p:stCondLst>
                                            <p:cond delay="499"/>
                                          </p:stCondLst>
                                        </p:cTn>
                                        <p:tgtEl>
                                          <p:spTgt spid="5">
                                            <p:txEl>
                                              <p:pRg st="1" end="1"/>
                                            </p:txEl>
                                          </p:spTgt>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3"/>
                                        </p:tgtEl>
                                      </p:cBhvr>
                                    </p:animEffect>
                                    <p:set>
                                      <p:cBhvr>
                                        <p:cTn id="23" dur="1" fill="hold">
                                          <p:stCondLst>
                                            <p:cond delay="499"/>
                                          </p:stCondLst>
                                        </p:cTn>
                                        <p:tgtEl>
                                          <p:spTgt spid="3"/>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6"/>
                                        </p:tgtEl>
                                      </p:cBhvr>
                                    </p:animEffect>
                                    <p:set>
                                      <p:cBhvr>
                                        <p:cTn id="26"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48"/>
                  </p:tgtEl>
                </p:cond>
              </p:nextCondLst>
            </p:seq>
          </p:childTnLst>
        </p:cTn>
      </p:par>
    </p:tnLst>
    <p:bldLst>
      <p:bldP spid="3" grpId="0"/>
      <p:bldP spid="3" grpId="1"/>
      <p:bldP spid="6" grpId="0"/>
      <p:bldP spid="6" grpId="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67753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50878" y="693490"/>
            <a:ext cx="11232960" cy="4647402"/>
          </a:xfrm>
          <a:prstGeom prst="rect">
            <a:avLst/>
          </a:prstGeom>
        </p:spPr>
        <p:txBody>
          <a:bodyPr wrap="square" lIns="121898" tIns="60948" rIns="121898" bIns="60948">
            <a:spAutoFit/>
          </a:bodyPr>
          <a:lstStyle/>
          <a:p>
            <a:pPr>
              <a:lnSpc>
                <a:spcPct val="150000"/>
              </a:lnSpc>
            </a:pPr>
            <a:r>
              <a:rPr lang="en-US" altLang="zh-CN" sz="2800" kern="100" dirty="0" smtClean="0">
                <a:latin typeface="Times New Roman"/>
                <a:ea typeface="华文细黑"/>
              </a:rPr>
              <a:t>(</a:t>
            </a:r>
            <a:r>
              <a:rPr lang="en-US" altLang="zh-CN" sz="2800" kern="100" dirty="0">
                <a:latin typeface="Times New Roman"/>
                <a:ea typeface="华文细黑"/>
              </a:rPr>
              <a:t>2)</a:t>
            </a:r>
            <a:r>
              <a:rPr lang="zh-CN" altLang="zh-CN" sz="2800" kern="100" dirty="0">
                <a:latin typeface="Times New Roman"/>
                <a:ea typeface="华文细黑"/>
                <a:cs typeface="Times New Roman"/>
              </a:rPr>
              <a:t>若甲、乙分别是同一周期的第</a:t>
            </a:r>
            <a:r>
              <a:rPr lang="en-US" altLang="zh-CN" sz="2800" kern="100" dirty="0" err="1">
                <a:latin typeface="宋体"/>
                <a:ea typeface="华文细黑"/>
                <a:cs typeface="Times New Roman"/>
              </a:rPr>
              <a:t>Ⅱ</a:t>
            </a:r>
            <a:r>
              <a:rPr lang="en-US" altLang="zh-CN" sz="2800" kern="100" dirty="0" err="1">
                <a:latin typeface="Times New Roman"/>
                <a:ea typeface="华文细黑"/>
              </a:rPr>
              <a:t>A</a:t>
            </a:r>
            <a:r>
              <a:rPr lang="zh-CN" altLang="zh-CN" sz="2800" kern="100" dirty="0">
                <a:latin typeface="Times New Roman"/>
                <a:ea typeface="华文细黑"/>
                <a:cs typeface="Times New Roman"/>
              </a:rPr>
              <a:t>族和第</a:t>
            </a:r>
            <a:r>
              <a:rPr lang="en-US" altLang="zh-CN" sz="2800" kern="100" dirty="0" err="1">
                <a:latin typeface="宋体"/>
                <a:ea typeface="华文细黑"/>
                <a:cs typeface="Times New Roman"/>
              </a:rPr>
              <a:t>Ⅶ</a:t>
            </a:r>
            <a:r>
              <a:rPr lang="en-US" altLang="zh-CN" sz="2800" kern="100" dirty="0" err="1">
                <a:latin typeface="Times New Roman"/>
                <a:ea typeface="华文细黑"/>
              </a:rPr>
              <a:t>A</a:t>
            </a:r>
            <a:r>
              <a:rPr lang="zh-CN" altLang="zh-CN" sz="2800" kern="100" dirty="0">
                <a:latin typeface="Times New Roman"/>
                <a:ea typeface="华文细黑"/>
                <a:cs typeface="Times New Roman"/>
              </a:rPr>
              <a:t>族元素，原子序数分别为</a:t>
            </a:r>
            <a:r>
              <a:rPr lang="en-US" altLang="zh-CN" sz="2800" i="1" kern="100" dirty="0">
                <a:latin typeface="Times New Roman"/>
                <a:ea typeface="华文细黑"/>
              </a:rPr>
              <a:t>m</a:t>
            </a:r>
            <a:r>
              <a:rPr lang="zh-CN" altLang="zh-CN" sz="2800" kern="100" dirty="0">
                <a:latin typeface="Times New Roman"/>
                <a:ea typeface="华文细黑"/>
                <a:cs typeface="Times New Roman"/>
              </a:rPr>
              <a:t>和</a:t>
            </a:r>
            <a:r>
              <a:rPr lang="en-US" altLang="zh-CN" sz="2800" i="1" kern="100" dirty="0">
                <a:latin typeface="Times New Roman"/>
                <a:ea typeface="华文细黑"/>
              </a:rPr>
              <a:t>n</a:t>
            </a:r>
            <a:r>
              <a:rPr lang="zh-CN" altLang="zh-CN" sz="2800" kern="100" dirty="0">
                <a:latin typeface="Times New Roman"/>
                <a:ea typeface="华文细黑"/>
                <a:cs typeface="Times New Roman"/>
              </a:rPr>
              <a:t>，则</a:t>
            </a:r>
            <a:r>
              <a:rPr lang="en-US" altLang="zh-CN" sz="2800" i="1" kern="100" dirty="0">
                <a:latin typeface="Times New Roman"/>
                <a:ea typeface="华文细黑"/>
              </a:rPr>
              <a:t>m</a:t>
            </a:r>
            <a:r>
              <a:rPr lang="zh-CN" altLang="zh-CN" sz="2800" kern="100" dirty="0">
                <a:latin typeface="Times New Roman"/>
                <a:ea typeface="华文细黑"/>
                <a:cs typeface="Times New Roman"/>
              </a:rPr>
              <a:t>和</a:t>
            </a:r>
            <a:r>
              <a:rPr lang="en-US" altLang="zh-CN" sz="2800" i="1" kern="100" dirty="0">
                <a:latin typeface="Times New Roman"/>
                <a:ea typeface="华文细黑"/>
              </a:rPr>
              <a:t>n</a:t>
            </a:r>
            <a:r>
              <a:rPr lang="zh-CN" altLang="zh-CN" sz="2800" kern="100" dirty="0">
                <a:latin typeface="Times New Roman"/>
                <a:ea typeface="华文细黑"/>
                <a:cs typeface="Times New Roman"/>
              </a:rPr>
              <a:t>的关系为</a:t>
            </a:r>
            <a:r>
              <a:rPr lang="en-US" altLang="zh-CN" sz="2800" kern="100" dirty="0">
                <a:latin typeface="Times New Roman"/>
                <a:ea typeface="华文细黑"/>
              </a:rPr>
              <a:t>______________________________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对于第一、二、三周期，同一周期的</a:t>
            </a:r>
            <a:r>
              <a:rPr lang="zh-CN" altLang="zh-CN" sz="2800" kern="100" dirty="0">
                <a:latin typeface="Times New Roman"/>
                <a:ea typeface="华文细黑"/>
                <a:cs typeface="宋体"/>
              </a:rPr>
              <a:t>Ⅱ</a:t>
            </a:r>
            <a:r>
              <a:rPr lang="en-US" altLang="zh-CN" sz="2800" kern="100" dirty="0">
                <a:latin typeface="Times New Roman"/>
                <a:ea typeface="华文细黑"/>
              </a:rPr>
              <a:t>A</a:t>
            </a:r>
            <a:r>
              <a:rPr lang="zh-CN" altLang="zh-CN" sz="2800" kern="100" dirty="0">
                <a:latin typeface="Times New Roman"/>
                <a:ea typeface="华文细黑"/>
                <a:cs typeface="Times New Roman"/>
              </a:rPr>
              <a:t>族和</a:t>
            </a:r>
            <a:r>
              <a:rPr lang="zh-CN" altLang="zh-CN" sz="2800" kern="100" dirty="0">
                <a:latin typeface="Times New Roman"/>
                <a:ea typeface="华文细黑"/>
                <a:cs typeface="宋体"/>
              </a:rPr>
              <a:t>Ⅶ</a:t>
            </a:r>
            <a:r>
              <a:rPr lang="en-US" altLang="zh-CN" sz="2800" kern="100" dirty="0">
                <a:latin typeface="Times New Roman"/>
                <a:ea typeface="华文细黑"/>
              </a:rPr>
              <a:t>A</a:t>
            </a:r>
            <a:r>
              <a:rPr lang="zh-CN" altLang="zh-CN" sz="2800" kern="100" dirty="0">
                <a:latin typeface="Times New Roman"/>
                <a:ea typeface="华文细黑"/>
                <a:cs typeface="Times New Roman"/>
              </a:rPr>
              <a:t>族元素的原子序数只相差</a:t>
            </a:r>
            <a:r>
              <a:rPr lang="en-US" altLang="zh-CN" sz="2800" kern="100" dirty="0">
                <a:latin typeface="Times New Roman"/>
                <a:ea typeface="华文细黑"/>
              </a:rPr>
              <a:t>5</a:t>
            </a:r>
            <a:r>
              <a:rPr lang="zh-CN" altLang="zh-CN" sz="2800" kern="100" dirty="0">
                <a:latin typeface="Times New Roman"/>
                <a:ea typeface="华文细黑"/>
                <a:cs typeface="Times New Roman"/>
              </a:rPr>
              <a:t>，而对于第四、五周期来说，由于存在过渡元素，同一周期的</a:t>
            </a:r>
            <a:r>
              <a:rPr lang="zh-CN" altLang="zh-CN" sz="2800" kern="100" dirty="0">
                <a:latin typeface="Times New Roman"/>
                <a:ea typeface="华文细黑"/>
                <a:cs typeface="宋体"/>
              </a:rPr>
              <a:t>Ⅱ</a:t>
            </a:r>
            <a:r>
              <a:rPr lang="en-US" altLang="zh-CN" sz="2800" kern="100" dirty="0">
                <a:latin typeface="Times New Roman"/>
                <a:ea typeface="华文细黑"/>
              </a:rPr>
              <a:t>A</a:t>
            </a:r>
            <a:r>
              <a:rPr lang="zh-CN" altLang="zh-CN" sz="2800" kern="100" dirty="0">
                <a:latin typeface="Times New Roman"/>
                <a:ea typeface="华文细黑"/>
                <a:cs typeface="Times New Roman"/>
              </a:rPr>
              <a:t>族和</a:t>
            </a:r>
            <a:r>
              <a:rPr lang="zh-CN" altLang="zh-CN" sz="2800" kern="100" dirty="0">
                <a:latin typeface="Times New Roman"/>
                <a:ea typeface="华文细黑"/>
                <a:cs typeface="宋体"/>
              </a:rPr>
              <a:t>Ⅶ</a:t>
            </a:r>
            <a:r>
              <a:rPr lang="en-US" altLang="zh-CN" sz="2800" kern="100" dirty="0">
                <a:latin typeface="Times New Roman"/>
                <a:ea typeface="华文细黑"/>
              </a:rPr>
              <a:t>A</a:t>
            </a:r>
            <a:r>
              <a:rPr lang="zh-CN" altLang="zh-CN" sz="2800" kern="100" dirty="0">
                <a:latin typeface="Times New Roman"/>
                <a:ea typeface="华文细黑"/>
                <a:cs typeface="Times New Roman"/>
              </a:rPr>
              <a:t>族元素的原子序数则相差</a:t>
            </a:r>
            <a:r>
              <a:rPr lang="en-US" altLang="zh-CN" sz="2800" kern="100" dirty="0">
                <a:latin typeface="Times New Roman"/>
                <a:ea typeface="华文细黑"/>
              </a:rPr>
              <a:t>15</a:t>
            </a:r>
            <a:r>
              <a:rPr lang="zh-CN" altLang="zh-CN" sz="2800" kern="100" dirty="0">
                <a:latin typeface="Times New Roman"/>
                <a:ea typeface="华文细黑"/>
                <a:cs typeface="Times New Roman"/>
              </a:rPr>
              <a:t>；而对于第六、七周期来说，由于存在镧系和锕系元素，同一周期的</a:t>
            </a:r>
            <a:r>
              <a:rPr lang="zh-CN" altLang="zh-CN" sz="2800" kern="100" dirty="0">
                <a:latin typeface="Times New Roman"/>
                <a:ea typeface="华文细黑"/>
                <a:cs typeface="宋体"/>
              </a:rPr>
              <a:t>Ⅱ</a:t>
            </a:r>
            <a:r>
              <a:rPr lang="en-US" altLang="zh-CN" sz="2800" kern="100" dirty="0">
                <a:latin typeface="Times New Roman"/>
                <a:ea typeface="华文细黑"/>
              </a:rPr>
              <a:t>A</a:t>
            </a:r>
            <a:r>
              <a:rPr lang="zh-CN" altLang="zh-CN" sz="2800" kern="100" dirty="0">
                <a:latin typeface="Times New Roman"/>
                <a:ea typeface="华文细黑"/>
                <a:cs typeface="Times New Roman"/>
              </a:rPr>
              <a:t>族和</a:t>
            </a:r>
            <a:r>
              <a:rPr lang="zh-CN" altLang="zh-CN" sz="2800" kern="100" dirty="0">
                <a:latin typeface="Times New Roman"/>
                <a:ea typeface="华文细黑"/>
                <a:cs typeface="宋体"/>
              </a:rPr>
              <a:t>Ⅶ</a:t>
            </a:r>
            <a:r>
              <a:rPr lang="en-US" altLang="zh-CN" sz="2800" kern="100" dirty="0">
                <a:latin typeface="Times New Roman"/>
                <a:ea typeface="华文细黑"/>
              </a:rPr>
              <a:t>A</a:t>
            </a:r>
            <a:r>
              <a:rPr lang="zh-CN" altLang="zh-CN" sz="2800" kern="100" dirty="0">
                <a:latin typeface="Times New Roman"/>
                <a:ea typeface="华文细黑"/>
                <a:cs typeface="Times New Roman"/>
              </a:rPr>
              <a:t>族元素的原子序数则相差</a:t>
            </a:r>
            <a:r>
              <a:rPr lang="en-US" altLang="zh-CN" sz="2800" kern="100" dirty="0">
                <a:latin typeface="Times New Roman"/>
                <a:ea typeface="华文细黑"/>
              </a:rPr>
              <a:t>29</a:t>
            </a:r>
            <a:r>
              <a:rPr lang="zh-CN" altLang="zh-CN" sz="2800" kern="100" dirty="0">
                <a:latin typeface="Times New Roman"/>
                <a:ea typeface="华文细黑"/>
                <a:cs typeface="Times New Roman"/>
              </a:rPr>
              <a:t>。</a:t>
            </a:r>
            <a:endParaRPr lang="en-US" altLang="zh-CN" sz="2600" kern="100" dirty="0" smtClean="0">
              <a:latin typeface="Times New Roman"/>
              <a:ea typeface="华文细黑"/>
              <a:cs typeface="Times New Roman"/>
            </a:endParaRPr>
          </a:p>
        </p:txBody>
      </p:sp>
      <p:sp>
        <p:nvSpPr>
          <p:cNvPr id="4" name="矩形 3"/>
          <p:cNvSpPr/>
          <p:nvPr/>
        </p:nvSpPr>
        <p:spPr>
          <a:xfrm>
            <a:off x="4783049" y="1438970"/>
            <a:ext cx="5272597" cy="523220"/>
          </a:xfrm>
          <a:prstGeom prst="rect">
            <a:avLst/>
          </a:prstGeom>
        </p:spPr>
        <p:txBody>
          <a:bodyPr wrap="none">
            <a:spAutoFit/>
          </a:bodyPr>
          <a:lstStyle/>
          <a:p>
            <a:r>
              <a:rPr lang="en-US" altLang="zh-CN" sz="2800" i="1" kern="100" dirty="0">
                <a:solidFill>
                  <a:schemeClr val="accent6">
                    <a:lumMod val="75000"/>
                  </a:schemeClr>
                </a:solidFill>
                <a:latin typeface="Times New Roman"/>
                <a:ea typeface="华文细黑"/>
              </a:rPr>
              <a:t>n</a:t>
            </a:r>
            <a:r>
              <a:rPr lang="zh-CN" altLang="zh-CN" sz="2800" kern="100" dirty="0">
                <a:solidFill>
                  <a:schemeClr val="accent6">
                    <a:lumMod val="75000"/>
                  </a:schemeClr>
                </a:solidFill>
                <a:latin typeface="Times New Roman"/>
                <a:ea typeface="华文细黑"/>
                <a:cs typeface="Times New Roman"/>
              </a:rPr>
              <a:t>＝</a:t>
            </a:r>
            <a:r>
              <a:rPr lang="en-US" altLang="zh-CN" sz="2800" i="1" kern="100" dirty="0">
                <a:solidFill>
                  <a:schemeClr val="accent6">
                    <a:lumMod val="75000"/>
                  </a:schemeClr>
                </a:solidFill>
                <a:latin typeface="Times New Roman"/>
                <a:ea typeface="华文细黑"/>
              </a:rPr>
              <a:t>m</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5</a:t>
            </a:r>
            <a:r>
              <a:rPr lang="zh-CN" altLang="zh-CN" sz="2800" kern="100" dirty="0">
                <a:solidFill>
                  <a:schemeClr val="accent6">
                    <a:lumMod val="75000"/>
                  </a:schemeClr>
                </a:solidFill>
                <a:latin typeface="Times New Roman"/>
                <a:ea typeface="华文细黑"/>
                <a:cs typeface="Times New Roman"/>
              </a:rPr>
              <a:t>、</a:t>
            </a:r>
            <a:r>
              <a:rPr lang="en-US" altLang="zh-CN" sz="2800" i="1" kern="100" dirty="0">
                <a:solidFill>
                  <a:schemeClr val="accent6">
                    <a:lumMod val="75000"/>
                  </a:schemeClr>
                </a:solidFill>
                <a:latin typeface="Times New Roman"/>
                <a:ea typeface="华文细黑"/>
              </a:rPr>
              <a:t>n</a:t>
            </a:r>
            <a:r>
              <a:rPr lang="zh-CN" altLang="zh-CN" sz="2800" kern="100" dirty="0">
                <a:solidFill>
                  <a:schemeClr val="accent6">
                    <a:lumMod val="75000"/>
                  </a:schemeClr>
                </a:solidFill>
                <a:latin typeface="Times New Roman"/>
                <a:ea typeface="华文细黑"/>
                <a:cs typeface="Times New Roman"/>
              </a:rPr>
              <a:t>＝</a:t>
            </a:r>
            <a:r>
              <a:rPr lang="en-US" altLang="zh-CN" sz="2800" i="1" kern="100" dirty="0">
                <a:solidFill>
                  <a:schemeClr val="accent6">
                    <a:lumMod val="75000"/>
                  </a:schemeClr>
                </a:solidFill>
                <a:latin typeface="Times New Roman"/>
                <a:ea typeface="华文细黑"/>
              </a:rPr>
              <a:t>m</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15</a:t>
            </a:r>
            <a:r>
              <a:rPr lang="zh-CN" altLang="zh-CN" sz="2800" kern="100" dirty="0">
                <a:solidFill>
                  <a:schemeClr val="accent6">
                    <a:lumMod val="75000"/>
                  </a:schemeClr>
                </a:solidFill>
                <a:latin typeface="Times New Roman"/>
                <a:ea typeface="华文细黑"/>
                <a:cs typeface="Times New Roman"/>
              </a:rPr>
              <a:t>、</a:t>
            </a:r>
            <a:r>
              <a:rPr lang="en-US" altLang="zh-CN" sz="2800" i="1" kern="100" dirty="0">
                <a:solidFill>
                  <a:schemeClr val="accent6">
                    <a:lumMod val="75000"/>
                  </a:schemeClr>
                </a:solidFill>
                <a:latin typeface="Times New Roman"/>
                <a:ea typeface="华文细黑"/>
              </a:rPr>
              <a:t>n</a:t>
            </a:r>
            <a:r>
              <a:rPr lang="zh-CN" altLang="zh-CN" sz="2800" kern="100" dirty="0">
                <a:solidFill>
                  <a:schemeClr val="accent6">
                    <a:lumMod val="75000"/>
                  </a:schemeClr>
                </a:solidFill>
                <a:latin typeface="Times New Roman"/>
                <a:ea typeface="华文细黑"/>
                <a:cs typeface="Times New Roman"/>
              </a:rPr>
              <a:t>＝</a:t>
            </a:r>
            <a:r>
              <a:rPr lang="en-US" altLang="zh-CN" sz="2800" i="1" kern="100" dirty="0">
                <a:solidFill>
                  <a:schemeClr val="accent6">
                    <a:lumMod val="75000"/>
                  </a:schemeClr>
                </a:solidFill>
                <a:latin typeface="Times New Roman"/>
                <a:ea typeface="华文细黑"/>
              </a:rPr>
              <a:t>m</a:t>
            </a:r>
            <a:r>
              <a:rPr lang="zh-CN" altLang="zh-CN" sz="2800" kern="100" dirty="0">
                <a:solidFill>
                  <a:schemeClr val="accent6">
                    <a:lumMod val="75000"/>
                  </a:schemeClr>
                </a:solidFill>
                <a:latin typeface="Times New Roman"/>
                <a:ea typeface="华文细黑"/>
                <a:cs typeface="Times New Roman"/>
              </a:rPr>
              <a:t>＋</a:t>
            </a:r>
            <a:r>
              <a:rPr lang="en-US" altLang="zh-CN" sz="2800" kern="100" dirty="0" smtClean="0">
                <a:solidFill>
                  <a:schemeClr val="accent6">
                    <a:lumMod val="75000"/>
                  </a:schemeClr>
                </a:solidFill>
                <a:latin typeface="Times New Roman"/>
                <a:ea typeface="华文细黑"/>
              </a:rPr>
              <a:t>29</a:t>
            </a:r>
            <a:endParaRPr lang="zh-CN" altLang="en-US" sz="2800" dirty="0">
              <a:solidFill>
                <a:schemeClr val="accent6">
                  <a:lumMod val="75000"/>
                </a:schemeClr>
              </a:solidFill>
            </a:endParaRPr>
          </a:p>
        </p:txBody>
      </p:sp>
      <p:sp>
        <p:nvSpPr>
          <p:cNvPr id="5" name="矩形 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6" name="圆角矩形 5"/>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99104869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linds(horizont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2">
                                            <p:txEl>
                                              <p:pRg st="1" end="1"/>
                                            </p:txEl>
                                          </p:spTgt>
                                        </p:tgtEl>
                                      </p:cBhvr>
                                    </p:animEffect>
                                    <p:set>
                                      <p:cBhvr>
                                        <p:cTn id="17" dur="1" fill="hold">
                                          <p:stCondLst>
                                            <p:cond delay="499"/>
                                          </p:stCondLst>
                                        </p:cTn>
                                        <p:tgtEl>
                                          <p:spTgt spid="2">
                                            <p:txEl>
                                              <p:pRg st="1" end="1"/>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4"/>
                                        </p:tgtEl>
                                      </p:cBhvr>
                                    </p:animEffect>
                                    <p:set>
                                      <p:cBhvr>
                                        <p:cTn id="20"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6"/>
                  </p:tgtEl>
                </p:cond>
              </p:nextCondLst>
            </p:seq>
          </p:childTnLst>
        </p:cTn>
      </p:par>
    </p:tnLst>
    <p:bldLst>
      <p:bldP spid="4" grpId="0"/>
      <p:bldP spid="4"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50878" y="693490"/>
            <a:ext cx="11232960" cy="3354740"/>
          </a:xfrm>
          <a:prstGeom prst="rect">
            <a:avLst/>
          </a:prstGeom>
        </p:spPr>
        <p:txBody>
          <a:bodyPr wrap="square" lIns="121898" tIns="60948" rIns="121898" bIns="60948">
            <a:spAutoFit/>
          </a:bodyPr>
          <a:lstStyle/>
          <a:p>
            <a:pPr>
              <a:lnSpc>
                <a:spcPct val="150000"/>
              </a:lnSpc>
            </a:pPr>
            <a:r>
              <a:rPr lang="en-US" altLang="zh-CN" sz="2800" kern="100" dirty="0">
                <a:latin typeface="Times New Roman"/>
                <a:ea typeface="华文细黑"/>
              </a:rPr>
              <a:t>3.</a:t>
            </a:r>
            <a:r>
              <a:rPr lang="zh-CN" altLang="zh-CN" sz="2800" kern="100" dirty="0">
                <a:latin typeface="Times New Roman"/>
                <a:ea typeface="华文细黑"/>
                <a:cs typeface="Times New Roman"/>
              </a:rPr>
              <a:t>若</a:t>
            </a:r>
            <a:r>
              <a:rPr lang="en-US" altLang="zh-CN" sz="2800" kern="100" dirty="0">
                <a:latin typeface="Times New Roman"/>
                <a:ea typeface="华文细黑"/>
              </a:rPr>
              <a:t>A</a:t>
            </a:r>
            <a:r>
              <a:rPr lang="zh-CN" altLang="zh-CN" sz="2800" kern="100" dirty="0">
                <a:latin typeface="Times New Roman"/>
                <a:ea typeface="华文细黑"/>
                <a:cs typeface="Times New Roman"/>
              </a:rPr>
              <a:t>、</a:t>
            </a:r>
            <a:r>
              <a:rPr lang="en-US" altLang="zh-CN" sz="2800" kern="100" dirty="0">
                <a:latin typeface="Times New Roman"/>
                <a:ea typeface="华文细黑"/>
              </a:rPr>
              <a:t>B</a:t>
            </a:r>
            <a:r>
              <a:rPr lang="zh-CN" altLang="zh-CN" sz="2800" kern="100" dirty="0">
                <a:latin typeface="Times New Roman"/>
                <a:ea typeface="华文细黑"/>
                <a:cs typeface="Times New Roman"/>
              </a:rPr>
              <a:t>是相邻周期同主族元素</a:t>
            </a:r>
            <a:r>
              <a:rPr lang="en-US" altLang="zh-CN" sz="2800" kern="100" dirty="0">
                <a:latin typeface="Times New Roman"/>
                <a:ea typeface="华文细黑"/>
              </a:rPr>
              <a:t>(A</a:t>
            </a:r>
            <a:r>
              <a:rPr lang="zh-CN" altLang="zh-CN" sz="2800" kern="100" dirty="0">
                <a:latin typeface="Times New Roman"/>
                <a:ea typeface="华文细黑"/>
                <a:cs typeface="Times New Roman"/>
              </a:rPr>
              <a:t>在</a:t>
            </a:r>
            <a:r>
              <a:rPr lang="en-US" altLang="zh-CN" sz="2800" kern="100" dirty="0">
                <a:latin typeface="Times New Roman"/>
                <a:ea typeface="华文细黑"/>
              </a:rPr>
              <a:t>B</a:t>
            </a:r>
            <a:r>
              <a:rPr lang="zh-CN" altLang="zh-CN" sz="2800" kern="100" dirty="0">
                <a:latin typeface="Times New Roman"/>
                <a:ea typeface="华文细黑"/>
                <a:cs typeface="Times New Roman"/>
              </a:rPr>
              <a:t>的上一周期</a:t>
            </a:r>
            <a:r>
              <a:rPr lang="en-US" altLang="zh-CN" sz="2800" kern="100" dirty="0">
                <a:latin typeface="Times New Roman"/>
                <a:ea typeface="华文细黑"/>
              </a:rPr>
              <a:t>)</a:t>
            </a:r>
            <a:r>
              <a:rPr lang="zh-CN" altLang="zh-CN" sz="2800" kern="100" dirty="0">
                <a:latin typeface="Times New Roman"/>
                <a:ea typeface="华文细黑"/>
                <a:cs typeface="Times New Roman"/>
              </a:rPr>
              <a:t>，</a:t>
            </a:r>
            <a:r>
              <a:rPr lang="en-US" altLang="zh-CN" sz="2800" kern="100" dirty="0">
                <a:latin typeface="Times New Roman"/>
                <a:ea typeface="华文细黑"/>
              </a:rPr>
              <a:t>A</a:t>
            </a:r>
            <a:r>
              <a:rPr lang="zh-CN" altLang="zh-CN" sz="2800" kern="100" dirty="0">
                <a:latin typeface="Times New Roman"/>
                <a:ea typeface="华文细黑"/>
                <a:cs typeface="Times New Roman"/>
              </a:rPr>
              <a:t>、</a:t>
            </a:r>
            <a:r>
              <a:rPr lang="en-US" altLang="zh-CN" sz="2800" kern="100" dirty="0">
                <a:latin typeface="Times New Roman"/>
                <a:ea typeface="华文细黑"/>
              </a:rPr>
              <a:t>B</a:t>
            </a:r>
            <a:r>
              <a:rPr lang="zh-CN" altLang="zh-CN" sz="2800" kern="100" dirty="0">
                <a:latin typeface="Times New Roman"/>
                <a:ea typeface="华文细黑"/>
                <a:cs typeface="Times New Roman"/>
              </a:rPr>
              <a:t>所在周期分别有</a:t>
            </a:r>
            <a:r>
              <a:rPr lang="en-US" altLang="zh-CN" sz="2800" i="1" kern="100" dirty="0">
                <a:latin typeface="Times New Roman"/>
                <a:ea typeface="华文细黑"/>
              </a:rPr>
              <a:t>m</a:t>
            </a:r>
            <a:r>
              <a:rPr lang="zh-CN" altLang="zh-CN" sz="2800" kern="100" dirty="0">
                <a:latin typeface="Times New Roman"/>
                <a:ea typeface="华文细黑"/>
                <a:cs typeface="Times New Roman"/>
              </a:rPr>
              <a:t>种和</a:t>
            </a:r>
            <a:r>
              <a:rPr lang="en-US" altLang="zh-CN" sz="2800" i="1" kern="100" dirty="0">
                <a:latin typeface="Times New Roman"/>
                <a:ea typeface="华文细黑"/>
              </a:rPr>
              <a:t>n</a:t>
            </a:r>
            <a:r>
              <a:rPr lang="zh-CN" altLang="zh-CN" sz="2800" kern="100" dirty="0">
                <a:latin typeface="Times New Roman"/>
                <a:ea typeface="华文细黑"/>
                <a:cs typeface="Times New Roman"/>
              </a:rPr>
              <a:t>种元素，</a:t>
            </a:r>
            <a:r>
              <a:rPr lang="en-US" altLang="zh-CN" sz="2800" kern="100" dirty="0">
                <a:latin typeface="Times New Roman"/>
                <a:ea typeface="华文细黑"/>
              </a:rPr>
              <a:t>A</a:t>
            </a:r>
            <a:r>
              <a:rPr lang="zh-CN" altLang="zh-CN" sz="2800" kern="100" dirty="0">
                <a:latin typeface="Times New Roman"/>
                <a:ea typeface="华文细黑"/>
                <a:cs typeface="Times New Roman"/>
              </a:rPr>
              <a:t>的原子序数为</a:t>
            </a:r>
            <a:r>
              <a:rPr lang="en-US" altLang="zh-CN" sz="2800" i="1" kern="100" dirty="0">
                <a:latin typeface="Times New Roman"/>
                <a:ea typeface="华文细黑"/>
              </a:rPr>
              <a:t>x</a:t>
            </a:r>
            <a:r>
              <a:rPr lang="zh-CN" altLang="zh-CN" sz="2800" kern="100" dirty="0">
                <a:latin typeface="Times New Roman"/>
                <a:ea typeface="华文细黑"/>
                <a:cs typeface="Times New Roman"/>
              </a:rPr>
              <a:t>，</a:t>
            </a:r>
            <a:r>
              <a:rPr lang="en-US" altLang="zh-CN" sz="2800" kern="100" dirty="0">
                <a:latin typeface="Times New Roman"/>
                <a:ea typeface="华文细黑"/>
              </a:rPr>
              <a:t>B</a:t>
            </a:r>
            <a:r>
              <a:rPr lang="zh-CN" altLang="zh-CN" sz="2800" kern="100" dirty="0">
                <a:latin typeface="Times New Roman"/>
                <a:ea typeface="华文细黑"/>
                <a:cs typeface="Times New Roman"/>
              </a:rPr>
              <a:t>的原子序数为</a:t>
            </a:r>
            <a:r>
              <a:rPr lang="en-US" altLang="zh-CN" sz="2800" i="1" kern="100" dirty="0">
                <a:latin typeface="Times New Roman"/>
                <a:ea typeface="华文细黑"/>
              </a:rPr>
              <a:t>y</a:t>
            </a:r>
            <a:r>
              <a:rPr lang="zh-CN" altLang="zh-CN" sz="2800" kern="100" dirty="0">
                <a:latin typeface="Times New Roman"/>
                <a:ea typeface="华文细黑"/>
                <a:cs typeface="Times New Roman"/>
              </a:rPr>
              <a:t>，则</a:t>
            </a:r>
            <a:r>
              <a:rPr lang="en-US" altLang="zh-CN" sz="2800" i="1" kern="100" dirty="0">
                <a:latin typeface="Times New Roman"/>
                <a:ea typeface="华文细黑"/>
              </a:rPr>
              <a:t>x</a:t>
            </a:r>
            <a:r>
              <a:rPr lang="zh-CN" altLang="zh-CN" sz="2800" kern="100" dirty="0">
                <a:latin typeface="Times New Roman"/>
                <a:ea typeface="华文细黑"/>
                <a:cs typeface="Times New Roman"/>
              </a:rPr>
              <a:t>、</a:t>
            </a:r>
            <a:r>
              <a:rPr lang="en-US" altLang="zh-CN" sz="2800" i="1" kern="100" dirty="0">
                <a:latin typeface="Times New Roman"/>
                <a:ea typeface="华文细黑"/>
              </a:rPr>
              <a:t>y</a:t>
            </a:r>
            <a:r>
              <a:rPr lang="zh-CN" altLang="zh-CN" sz="2800" kern="100" dirty="0">
                <a:latin typeface="Times New Roman"/>
                <a:ea typeface="华文细黑"/>
                <a:cs typeface="Times New Roman"/>
              </a:rPr>
              <a:t>的关系为</a:t>
            </a:r>
            <a:r>
              <a:rPr lang="en-US" altLang="zh-CN" sz="2800" kern="100" dirty="0">
                <a:latin typeface="Times New Roman"/>
                <a:ea typeface="华文细黑"/>
              </a:rPr>
              <a:t>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当</a:t>
            </a:r>
            <a:r>
              <a:rPr lang="en-US" altLang="zh-CN" sz="2800" kern="100" dirty="0">
                <a:latin typeface="Times New Roman"/>
                <a:ea typeface="华文细黑"/>
              </a:rPr>
              <a:t>A</a:t>
            </a:r>
            <a:r>
              <a:rPr lang="zh-CN" altLang="zh-CN" sz="2800" kern="100" dirty="0">
                <a:latin typeface="Times New Roman"/>
                <a:ea typeface="华文细黑"/>
                <a:cs typeface="Times New Roman"/>
              </a:rPr>
              <a:t>、</a:t>
            </a:r>
            <a:r>
              <a:rPr lang="en-US" altLang="zh-CN" sz="2800" kern="100" dirty="0">
                <a:latin typeface="Times New Roman"/>
                <a:ea typeface="华文细黑"/>
              </a:rPr>
              <a:t>B</a:t>
            </a:r>
            <a:r>
              <a:rPr lang="zh-CN" altLang="zh-CN" sz="2800" kern="100" dirty="0">
                <a:latin typeface="Times New Roman"/>
                <a:ea typeface="华文细黑"/>
                <a:cs typeface="Times New Roman"/>
              </a:rPr>
              <a:t>在</a:t>
            </a:r>
            <a:r>
              <a:rPr lang="zh-CN" altLang="zh-CN" sz="2800" kern="100" dirty="0">
                <a:ea typeface="Times New Roman"/>
              </a:rPr>
              <a:t> </a:t>
            </a:r>
            <a:r>
              <a:rPr lang="zh-CN" altLang="zh-CN" sz="2800" kern="100" dirty="0">
                <a:latin typeface="Times New Roman"/>
                <a:ea typeface="华文细黑"/>
                <a:cs typeface="宋体"/>
              </a:rPr>
              <a:t>Ⅰ</a:t>
            </a:r>
            <a:r>
              <a:rPr lang="en-US" altLang="zh-CN" sz="2800" kern="100" dirty="0">
                <a:latin typeface="Times New Roman"/>
                <a:ea typeface="华文细黑"/>
              </a:rPr>
              <a:t> A</a:t>
            </a:r>
            <a:r>
              <a:rPr lang="zh-CN" altLang="zh-CN" sz="2800" kern="100" dirty="0">
                <a:latin typeface="Times New Roman"/>
                <a:ea typeface="华文细黑"/>
                <a:cs typeface="Times New Roman"/>
              </a:rPr>
              <a:t>族和</a:t>
            </a:r>
            <a:r>
              <a:rPr lang="zh-CN" altLang="zh-CN" sz="2800" kern="100" dirty="0">
                <a:ea typeface="Times New Roman"/>
              </a:rPr>
              <a:t> </a:t>
            </a:r>
            <a:r>
              <a:rPr lang="zh-CN" altLang="zh-CN" sz="2800" kern="100" dirty="0">
                <a:latin typeface="Times New Roman"/>
                <a:ea typeface="华文细黑"/>
                <a:cs typeface="宋体"/>
              </a:rPr>
              <a:t>Ⅱ</a:t>
            </a:r>
            <a:r>
              <a:rPr lang="en-US" altLang="zh-CN" sz="2800" kern="100" dirty="0">
                <a:latin typeface="Times New Roman"/>
                <a:ea typeface="华文细黑"/>
              </a:rPr>
              <a:t> A</a:t>
            </a:r>
            <a:r>
              <a:rPr lang="zh-CN" altLang="zh-CN" sz="2800" kern="100" dirty="0">
                <a:latin typeface="Times New Roman"/>
                <a:ea typeface="华文细黑"/>
                <a:cs typeface="Times New Roman"/>
              </a:rPr>
              <a:t>族时，</a:t>
            </a:r>
            <a:r>
              <a:rPr lang="en-US" altLang="zh-CN" sz="2800" i="1" kern="100" dirty="0">
                <a:latin typeface="Times New Roman"/>
                <a:ea typeface="华文细黑"/>
              </a:rPr>
              <a:t>y</a:t>
            </a:r>
            <a:r>
              <a:rPr lang="zh-CN" altLang="zh-CN" sz="2800" kern="100" dirty="0">
                <a:latin typeface="Times New Roman"/>
                <a:ea typeface="华文细黑"/>
                <a:cs typeface="Times New Roman"/>
              </a:rPr>
              <a:t>＝</a:t>
            </a:r>
            <a:r>
              <a:rPr lang="en-US" altLang="zh-CN" sz="2800" i="1" kern="100" dirty="0">
                <a:latin typeface="Times New Roman"/>
                <a:ea typeface="华文细黑"/>
              </a:rPr>
              <a:t>x</a:t>
            </a:r>
            <a:r>
              <a:rPr lang="zh-CN" altLang="zh-CN" sz="2800" kern="100" dirty="0">
                <a:latin typeface="Times New Roman"/>
                <a:ea typeface="华文细黑"/>
                <a:cs typeface="Times New Roman"/>
              </a:rPr>
              <a:t>＋</a:t>
            </a:r>
            <a:r>
              <a:rPr lang="en-US" altLang="zh-CN" sz="2800" i="1" kern="100" dirty="0">
                <a:latin typeface="Times New Roman"/>
                <a:ea typeface="华文细黑"/>
              </a:rPr>
              <a:t>m</a:t>
            </a:r>
            <a:r>
              <a:rPr lang="zh-CN" altLang="zh-CN" sz="2800" kern="100" dirty="0">
                <a:latin typeface="Times New Roman"/>
                <a:ea typeface="华文细黑"/>
                <a:cs typeface="Times New Roman"/>
              </a:rPr>
              <a:t>；当</a:t>
            </a:r>
            <a:r>
              <a:rPr lang="en-US" altLang="zh-CN" sz="2800" kern="100" dirty="0">
                <a:latin typeface="Times New Roman"/>
                <a:ea typeface="华文细黑"/>
              </a:rPr>
              <a:t>A</a:t>
            </a:r>
            <a:r>
              <a:rPr lang="zh-CN" altLang="zh-CN" sz="2800" kern="100" dirty="0">
                <a:latin typeface="Times New Roman"/>
                <a:ea typeface="华文细黑"/>
                <a:cs typeface="Times New Roman"/>
              </a:rPr>
              <a:t>、</a:t>
            </a:r>
            <a:r>
              <a:rPr lang="en-US" altLang="zh-CN" sz="2800" kern="100" dirty="0">
                <a:latin typeface="Times New Roman"/>
                <a:ea typeface="华文细黑"/>
              </a:rPr>
              <a:t>B</a:t>
            </a:r>
            <a:r>
              <a:rPr lang="zh-CN" altLang="zh-CN" sz="2800" kern="100" dirty="0">
                <a:latin typeface="Times New Roman"/>
                <a:ea typeface="华文细黑"/>
                <a:cs typeface="Times New Roman"/>
              </a:rPr>
              <a:t>在</a:t>
            </a:r>
            <a:r>
              <a:rPr lang="zh-CN" altLang="zh-CN" sz="2800" kern="100" dirty="0">
                <a:latin typeface="Times New Roman"/>
                <a:ea typeface="华文细黑"/>
                <a:cs typeface="宋体"/>
              </a:rPr>
              <a:t>Ⅲ</a:t>
            </a:r>
            <a:r>
              <a:rPr lang="en-US" altLang="zh-CN" sz="2800" kern="100" dirty="0">
                <a:latin typeface="Times New Roman"/>
                <a:ea typeface="华文细黑"/>
              </a:rPr>
              <a:t>A</a:t>
            </a:r>
            <a:r>
              <a:rPr lang="zh-CN" altLang="zh-CN" sz="2800" kern="100" dirty="0">
                <a:latin typeface="Times New Roman"/>
                <a:ea typeface="华文细黑"/>
                <a:cs typeface="Times New Roman"/>
              </a:rPr>
              <a:t>～</a:t>
            </a:r>
            <a:r>
              <a:rPr lang="zh-CN" altLang="zh-CN" sz="2800" kern="100" dirty="0">
                <a:latin typeface="Times New Roman"/>
                <a:ea typeface="华文细黑"/>
                <a:cs typeface="宋体"/>
              </a:rPr>
              <a:t>Ⅶ</a:t>
            </a:r>
            <a:r>
              <a:rPr lang="en-US" altLang="zh-CN" sz="2800" kern="100" dirty="0">
                <a:latin typeface="Times New Roman"/>
                <a:ea typeface="华文细黑"/>
              </a:rPr>
              <a:t>A</a:t>
            </a:r>
            <a:r>
              <a:rPr lang="zh-CN" altLang="zh-CN" sz="2800" kern="100" dirty="0">
                <a:latin typeface="Times New Roman"/>
                <a:ea typeface="华文细黑"/>
                <a:cs typeface="Times New Roman"/>
              </a:rPr>
              <a:t>族时，</a:t>
            </a:r>
            <a:r>
              <a:rPr lang="en-US" altLang="zh-CN" sz="2800" i="1" kern="100" dirty="0">
                <a:latin typeface="Times New Roman"/>
                <a:ea typeface="华文细黑"/>
              </a:rPr>
              <a:t>y</a:t>
            </a:r>
            <a:r>
              <a:rPr lang="zh-CN" altLang="zh-CN" sz="2800" kern="100" dirty="0">
                <a:latin typeface="Times New Roman"/>
                <a:ea typeface="华文细黑"/>
                <a:cs typeface="Times New Roman"/>
              </a:rPr>
              <a:t>＝</a:t>
            </a:r>
            <a:r>
              <a:rPr lang="en-US" altLang="zh-CN" sz="2800" i="1" kern="100" dirty="0">
                <a:latin typeface="Times New Roman"/>
                <a:ea typeface="华文细黑"/>
              </a:rPr>
              <a:t>x</a:t>
            </a:r>
            <a:r>
              <a:rPr lang="zh-CN" altLang="zh-CN" sz="2800" kern="100" dirty="0">
                <a:latin typeface="Times New Roman"/>
                <a:ea typeface="华文细黑"/>
                <a:cs typeface="Times New Roman"/>
              </a:rPr>
              <a:t>＋</a:t>
            </a:r>
            <a:r>
              <a:rPr lang="en-US" altLang="zh-CN" sz="2800" i="1" kern="100" dirty="0">
                <a:latin typeface="Times New Roman"/>
                <a:ea typeface="华文细黑"/>
              </a:rPr>
              <a:t>n</a:t>
            </a:r>
            <a:r>
              <a:rPr lang="zh-CN" altLang="zh-CN" sz="28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
        <p:nvSpPr>
          <p:cNvPr id="4" name="矩形 3"/>
          <p:cNvSpPr/>
          <p:nvPr/>
        </p:nvSpPr>
        <p:spPr>
          <a:xfrm>
            <a:off x="1342678" y="1917626"/>
            <a:ext cx="3054041" cy="656846"/>
          </a:xfrm>
          <a:prstGeom prst="rect">
            <a:avLst/>
          </a:prstGeom>
        </p:spPr>
        <p:txBody>
          <a:bodyPr wrap="none">
            <a:spAutoFit/>
          </a:bodyPr>
          <a:lstStyle/>
          <a:p>
            <a:pPr algn="just">
              <a:lnSpc>
                <a:spcPct val="150000"/>
              </a:lnSpc>
              <a:spcAft>
                <a:spcPts val="0"/>
              </a:spcAft>
            </a:pPr>
            <a:r>
              <a:rPr lang="en-US" altLang="zh-CN" sz="2800" i="1" kern="100" dirty="0">
                <a:solidFill>
                  <a:schemeClr val="accent6">
                    <a:lumMod val="75000"/>
                  </a:schemeClr>
                </a:solidFill>
                <a:latin typeface="Times New Roman"/>
                <a:ea typeface="华文细黑"/>
                <a:cs typeface="Courier New"/>
              </a:rPr>
              <a:t>y</a:t>
            </a:r>
            <a:r>
              <a:rPr lang="zh-CN" altLang="zh-CN" sz="2800" kern="100" dirty="0">
                <a:solidFill>
                  <a:schemeClr val="accent6">
                    <a:lumMod val="75000"/>
                  </a:schemeClr>
                </a:solidFill>
                <a:latin typeface="Times New Roman"/>
                <a:ea typeface="华文细黑"/>
                <a:cs typeface="Times New Roman"/>
              </a:rPr>
              <a:t>＝</a:t>
            </a:r>
            <a:r>
              <a:rPr lang="en-US" altLang="zh-CN" sz="2800" i="1" kern="100" dirty="0">
                <a:solidFill>
                  <a:schemeClr val="accent6">
                    <a:lumMod val="75000"/>
                  </a:schemeClr>
                </a:solidFill>
                <a:latin typeface="Times New Roman"/>
                <a:ea typeface="华文细黑"/>
                <a:cs typeface="Courier New"/>
              </a:rPr>
              <a:t>x</a:t>
            </a:r>
            <a:r>
              <a:rPr lang="zh-CN" altLang="zh-CN" sz="2800" kern="100" dirty="0">
                <a:solidFill>
                  <a:schemeClr val="accent6">
                    <a:lumMod val="75000"/>
                  </a:schemeClr>
                </a:solidFill>
                <a:latin typeface="Times New Roman"/>
                <a:ea typeface="华文细黑"/>
                <a:cs typeface="Times New Roman"/>
              </a:rPr>
              <a:t>＋</a:t>
            </a:r>
            <a:r>
              <a:rPr lang="en-US" altLang="zh-CN" sz="2800" i="1" kern="100" dirty="0">
                <a:solidFill>
                  <a:schemeClr val="accent6">
                    <a:lumMod val="75000"/>
                  </a:schemeClr>
                </a:solidFill>
                <a:latin typeface="Times New Roman"/>
                <a:ea typeface="华文细黑"/>
                <a:cs typeface="Courier New"/>
              </a:rPr>
              <a:t>m</a:t>
            </a:r>
            <a:r>
              <a:rPr lang="zh-CN" altLang="zh-CN" sz="2800" kern="100" dirty="0">
                <a:solidFill>
                  <a:schemeClr val="accent6">
                    <a:lumMod val="75000"/>
                  </a:schemeClr>
                </a:solidFill>
                <a:latin typeface="Times New Roman"/>
                <a:ea typeface="华文细黑"/>
                <a:cs typeface="Times New Roman"/>
              </a:rPr>
              <a:t>或</a:t>
            </a:r>
            <a:r>
              <a:rPr lang="en-US" altLang="zh-CN" sz="2800" i="1" kern="100" dirty="0">
                <a:solidFill>
                  <a:schemeClr val="accent6">
                    <a:lumMod val="75000"/>
                  </a:schemeClr>
                </a:solidFill>
                <a:latin typeface="Times New Roman"/>
                <a:ea typeface="华文细黑"/>
                <a:cs typeface="Courier New"/>
              </a:rPr>
              <a:t>y</a:t>
            </a:r>
            <a:r>
              <a:rPr lang="zh-CN" altLang="zh-CN" sz="2800" kern="100" dirty="0">
                <a:solidFill>
                  <a:schemeClr val="accent6">
                    <a:lumMod val="75000"/>
                  </a:schemeClr>
                </a:solidFill>
                <a:latin typeface="Times New Roman"/>
                <a:ea typeface="华文细黑"/>
                <a:cs typeface="Times New Roman"/>
              </a:rPr>
              <a:t>＝</a:t>
            </a:r>
            <a:r>
              <a:rPr lang="en-US" altLang="zh-CN" sz="2800" i="1" kern="100" dirty="0">
                <a:solidFill>
                  <a:schemeClr val="accent6">
                    <a:lumMod val="75000"/>
                  </a:schemeClr>
                </a:solidFill>
                <a:latin typeface="Times New Roman"/>
                <a:ea typeface="华文细黑"/>
                <a:cs typeface="Courier New"/>
              </a:rPr>
              <a:t>x</a:t>
            </a:r>
            <a:r>
              <a:rPr lang="zh-CN" altLang="zh-CN" sz="2800" kern="100" dirty="0">
                <a:solidFill>
                  <a:schemeClr val="accent6">
                    <a:lumMod val="75000"/>
                  </a:schemeClr>
                </a:solidFill>
                <a:latin typeface="Times New Roman"/>
                <a:ea typeface="华文细黑"/>
                <a:cs typeface="Times New Roman"/>
              </a:rPr>
              <a:t>＋</a:t>
            </a:r>
            <a:r>
              <a:rPr lang="en-US" altLang="zh-CN" sz="2800" i="1" kern="100" dirty="0">
                <a:solidFill>
                  <a:schemeClr val="accent6">
                    <a:lumMod val="75000"/>
                  </a:schemeClr>
                </a:solidFill>
                <a:latin typeface="Times New Roman"/>
                <a:ea typeface="华文细黑"/>
                <a:cs typeface="Courier New"/>
              </a:rPr>
              <a:t>n</a:t>
            </a:r>
            <a:endParaRPr lang="zh-CN" altLang="zh-CN" sz="1050" kern="100" dirty="0">
              <a:solidFill>
                <a:schemeClr val="accent6">
                  <a:lumMod val="75000"/>
                </a:schemeClr>
              </a:solidFill>
              <a:effectLst/>
              <a:latin typeface="宋体"/>
              <a:cs typeface="Courier New"/>
            </a:endParaRPr>
          </a:p>
        </p:txBody>
      </p:sp>
      <p:sp>
        <p:nvSpPr>
          <p:cNvPr id="5" name="矩形 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6" name="圆角矩形 5"/>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16067570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linds(horizont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2">
                                            <p:txEl>
                                              <p:pRg st="1" end="1"/>
                                            </p:txEl>
                                          </p:spTgt>
                                        </p:tgtEl>
                                      </p:cBhvr>
                                    </p:animEffect>
                                    <p:set>
                                      <p:cBhvr>
                                        <p:cTn id="17" dur="1" fill="hold">
                                          <p:stCondLst>
                                            <p:cond delay="499"/>
                                          </p:stCondLst>
                                        </p:cTn>
                                        <p:tgtEl>
                                          <p:spTgt spid="2">
                                            <p:txEl>
                                              <p:pRg st="1" end="1"/>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4"/>
                                        </p:tgtEl>
                                      </p:cBhvr>
                                    </p:animEffect>
                                    <p:set>
                                      <p:cBhvr>
                                        <p:cTn id="20"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6"/>
                  </p:tgtEl>
                </p:cond>
              </p:nextCondLst>
            </p:seq>
          </p:childTnLst>
        </p:cTn>
      </p:par>
    </p:tnLst>
    <p:bldLst>
      <p:bldP spid="4" grpId="0"/>
      <p:bldP spid="4"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12076" y="765498"/>
            <a:ext cx="11615778" cy="4001071"/>
          </a:xfrm>
          <a:prstGeom prst="rect">
            <a:avLst/>
          </a:prstGeom>
        </p:spPr>
        <p:txBody>
          <a:bodyPr wrap="square" lIns="121898" tIns="60948" rIns="121898" bIns="60948">
            <a:spAutoFit/>
          </a:bodyPr>
          <a:lstStyle/>
          <a:p>
            <a:pPr algn="just">
              <a:lnSpc>
                <a:spcPct val="150000"/>
              </a:lnSpc>
              <a:spcAft>
                <a:spcPts val="0"/>
              </a:spcAft>
              <a:tabLst>
                <a:tab pos="1890395" algn="l"/>
              </a:tabLst>
            </a:pPr>
            <a:r>
              <a:rPr lang="zh-CN" altLang="en-US" sz="2800" b="1" kern="100" dirty="0">
                <a:solidFill>
                  <a:srgbClr val="0000FF"/>
                </a:solidFill>
                <a:latin typeface="Times New Roman"/>
                <a:cs typeface="Times New Roman"/>
              </a:rPr>
              <a:t>题组一　由位置判断元素原子序数间</a:t>
            </a:r>
            <a:r>
              <a:rPr lang="zh-CN" altLang="en-US" sz="2800" b="1" kern="100" dirty="0" smtClean="0">
                <a:solidFill>
                  <a:srgbClr val="0000FF"/>
                </a:solidFill>
                <a:latin typeface="Times New Roman"/>
                <a:cs typeface="Times New Roman"/>
              </a:rPr>
              <a:t>关系</a:t>
            </a:r>
            <a:endParaRPr lang="en-US" altLang="zh-CN" sz="2800" b="1" kern="100" dirty="0" smtClean="0">
              <a:solidFill>
                <a:srgbClr val="0000FF"/>
              </a:solidFill>
              <a:latin typeface="Times New Roman"/>
              <a:cs typeface="Times New Roman"/>
            </a:endParaRPr>
          </a:p>
          <a:p>
            <a:pPr algn="just">
              <a:lnSpc>
                <a:spcPct val="150000"/>
              </a:lnSpc>
              <a:spcAft>
                <a:spcPts val="0"/>
              </a:spcAft>
              <a:tabLst>
                <a:tab pos="1890395" algn="l"/>
              </a:tabLst>
            </a:pPr>
            <a:r>
              <a:rPr lang="en-US" altLang="zh-CN" sz="2800" kern="100" dirty="0">
                <a:latin typeface="Times New Roman"/>
                <a:ea typeface="华文细黑"/>
              </a:rPr>
              <a:t>1.</a:t>
            </a:r>
            <a:r>
              <a:rPr lang="zh-CN" altLang="zh-CN" sz="2800" kern="100" dirty="0">
                <a:latin typeface="Times New Roman"/>
                <a:ea typeface="华文细黑"/>
                <a:cs typeface="Times New Roman"/>
              </a:rPr>
              <a:t>如图为元素周期表中前四周期的一部分，若</a:t>
            </a:r>
            <a:r>
              <a:rPr lang="en-US" altLang="zh-CN" sz="2800" kern="100" dirty="0">
                <a:latin typeface="Times New Roman"/>
                <a:ea typeface="华文细黑"/>
              </a:rPr>
              <a:t>B</a:t>
            </a:r>
            <a:r>
              <a:rPr lang="zh-CN" altLang="zh-CN" sz="2800" kern="100" dirty="0">
                <a:latin typeface="Times New Roman"/>
                <a:ea typeface="华文细黑"/>
                <a:cs typeface="Times New Roman"/>
              </a:rPr>
              <a:t>元素的核电荷数为</a:t>
            </a:r>
            <a:r>
              <a:rPr lang="en-US" altLang="zh-CN" sz="2800" i="1" kern="100" dirty="0">
                <a:latin typeface="Times New Roman"/>
                <a:ea typeface="华文细黑"/>
              </a:rPr>
              <a:t>x</a:t>
            </a:r>
            <a:r>
              <a:rPr lang="zh-CN" altLang="zh-CN" sz="2800" kern="100" dirty="0">
                <a:latin typeface="Times New Roman"/>
                <a:ea typeface="华文细黑"/>
                <a:cs typeface="Times New Roman"/>
              </a:rPr>
              <a:t>，则这五种元素的核电荷数之和为</a:t>
            </a:r>
            <a:r>
              <a:rPr lang="en-US" altLang="zh-CN" sz="2800" kern="100" dirty="0">
                <a:latin typeface="Times New Roman"/>
                <a:ea typeface="华文细黑"/>
              </a:rPr>
              <a:t> (</a:t>
            </a:r>
            <a:r>
              <a:rPr lang="zh-CN" altLang="zh-CN" sz="2800" kern="100" dirty="0">
                <a:latin typeface="Times New Roman"/>
                <a:ea typeface="华文细黑"/>
                <a:cs typeface="Times New Roman"/>
              </a:rPr>
              <a:t>　　</a:t>
            </a:r>
            <a:r>
              <a:rPr lang="en-US" altLang="zh-CN" sz="2800" kern="100" dirty="0" smtClean="0">
                <a:latin typeface="Times New Roman"/>
                <a:ea typeface="华文细黑"/>
              </a:rPr>
              <a:t>)</a:t>
            </a:r>
          </a:p>
          <a:p>
            <a:pPr algn="just">
              <a:lnSpc>
                <a:spcPct val="150000"/>
              </a:lnSpc>
              <a:spcAft>
                <a:spcPts val="0"/>
              </a:spcAft>
            </a:pPr>
            <a:r>
              <a:rPr lang="en-US" altLang="zh-CN" sz="2800" kern="100" dirty="0">
                <a:latin typeface="Times New Roman"/>
                <a:ea typeface="华文细黑"/>
                <a:cs typeface="Courier New"/>
              </a:rPr>
              <a:t>A.5</a:t>
            </a:r>
            <a:r>
              <a:rPr lang="en-US" altLang="zh-CN" sz="2800" i="1" kern="100" dirty="0">
                <a:latin typeface="Times New Roman"/>
                <a:ea typeface="华文细黑"/>
                <a:cs typeface="Courier New"/>
              </a:rPr>
              <a:t>x</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10  	</a:t>
            </a:r>
            <a:r>
              <a:rPr lang="en-US" altLang="zh-CN" sz="2800" kern="100" dirty="0" smtClean="0">
                <a:latin typeface="Times New Roman"/>
                <a:ea typeface="华文细黑"/>
                <a:cs typeface="Courier New"/>
              </a:rPr>
              <a:t>		B.5</a:t>
            </a:r>
            <a:r>
              <a:rPr lang="en-US" altLang="zh-CN" sz="2800" i="1" kern="100" dirty="0" smtClean="0">
                <a:latin typeface="Times New Roman"/>
                <a:ea typeface="华文细黑"/>
                <a:cs typeface="Courier New"/>
              </a:rPr>
              <a:t>x</a:t>
            </a:r>
            <a:endParaRPr lang="zh-CN" altLang="zh-CN" sz="1050" kern="100" dirty="0">
              <a:latin typeface="宋体"/>
              <a:cs typeface="Courier New"/>
            </a:endParaRPr>
          </a:p>
          <a:p>
            <a:pPr>
              <a:lnSpc>
                <a:spcPct val="150000"/>
              </a:lnSpc>
            </a:pPr>
            <a:r>
              <a:rPr lang="en-US" altLang="zh-CN" sz="2800" kern="100" dirty="0">
                <a:latin typeface="Times New Roman"/>
                <a:ea typeface="华文细黑"/>
              </a:rPr>
              <a:t>C.5</a:t>
            </a:r>
            <a:r>
              <a:rPr lang="en-US" altLang="zh-CN" sz="2800" i="1" kern="100" dirty="0">
                <a:latin typeface="Times New Roman"/>
                <a:ea typeface="华文细黑"/>
              </a:rPr>
              <a:t>x</a:t>
            </a:r>
            <a:r>
              <a:rPr lang="zh-CN" altLang="zh-CN" sz="2800" kern="100" dirty="0">
                <a:latin typeface="Times New Roman"/>
                <a:ea typeface="华文细黑"/>
                <a:cs typeface="Times New Roman"/>
              </a:rPr>
              <a:t>＋</a:t>
            </a:r>
            <a:r>
              <a:rPr lang="en-US" altLang="zh-CN" sz="2800" kern="100" dirty="0">
                <a:latin typeface="Times New Roman"/>
                <a:ea typeface="华文细黑"/>
              </a:rPr>
              <a:t>14  	</a:t>
            </a:r>
            <a:r>
              <a:rPr lang="en-US" altLang="zh-CN" sz="2800" kern="100" dirty="0" smtClean="0">
                <a:latin typeface="Times New Roman"/>
                <a:ea typeface="华文细黑"/>
              </a:rPr>
              <a:t>		D.5</a:t>
            </a:r>
            <a:r>
              <a:rPr lang="en-US" altLang="zh-CN" sz="2800" i="1" kern="100" dirty="0" smtClean="0">
                <a:latin typeface="Times New Roman"/>
                <a:ea typeface="华文细黑"/>
              </a:rPr>
              <a:t>x</a:t>
            </a:r>
            <a:r>
              <a:rPr lang="zh-CN" altLang="zh-CN" sz="2800" kern="100" dirty="0">
                <a:latin typeface="Times New Roman"/>
                <a:ea typeface="华文细黑"/>
                <a:cs typeface="Times New Roman"/>
              </a:rPr>
              <a:t>＋</a:t>
            </a:r>
            <a:r>
              <a:rPr lang="en-US" altLang="zh-CN" sz="2800" kern="100" dirty="0" smtClean="0">
                <a:latin typeface="Times New Roman"/>
                <a:ea typeface="华文细黑"/>
              </a:rPr>
              <a:t>16</a:t>
            </a:r>
          </a:p>
          <a:p>
            <a:pPr>
              <a:lnSpc>
                <a:spcPct val="150000"/>
              </a:lnSpc>
            </a:pPr>
            <a:r>
              <a:rPr lang="zh-CN" altLang="zh-CN" sz="2800" b="1" kern="100" dirty="0">
                <a:solidFill>
                  <a:srgbClr val="0000FF"/>
                </a:solidFill>
                <a:latin typeface="Times New Roman"/>
                <a:cs typeface="Times New Roman"/>
              </a:rPr>
              <a:t>解析　</a:t>
            </a:r>
            <a:endParaRPr lang="zh-CN" altLang="zh-CN" sz="2800" kern="100" dirty="0">
              <a:effectLst/>
              <a:latin typeface="宋体"/>
              <a:cs typeface="Courier New"/>
            </a:endParaRPr>
          </a:p>
        </p:txBody>
      </p:sp>
      <p:pic>
        <p:nvPicPr>
          <p:cNvPr id="160801" name="Picture 33" descr="HX28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39622" y="2081416"/>
            <a:ext cx="1848788" cy="184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0802" name="Picture 34" descr="HX28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4537" y="4336350"/>
            <a:ext cx="4757059" cy="1841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5049390" y="2186494"/>
            <a:ext cx="444352" cy="523220"/>
          </a:xfrm>
          <a:prstGeom prst="rect">
            <a:avLst/>
          </a:prstGeom>
        </p:spPr>
        <p:txBody>
          <a:bodyPr wrap="none">
            <a:spAutoFit/>
          </a:bodyPr>
          <a:lstStyle/>
          <a:p>
            <a:r>
              <a:rPr lang="en-US" altLang="zh-CN" sz="2800" b="1" kern="100" dirty="0">
                <a:solidFill>
                  <a:schemeClr val="accent6">
                    <a:lumMod val="75000"/>
                  </a:schemeClr>
                </a:solidFill>
                <a:latin typeface="Times New Roman"/>
                <a:ea typeface="华文细黑"/>
              </a:rPr>
              <a:t>A</a:t>
            </a:r>
            <a:endParaRPr lang="zh-CN" altLang="en-US" sz="2800" b="1" dirty="0">
              <a:solidFill>
                <a:schemeClr val="accent6">
                  <a:lumMod val="75000"/>
                </a:schemeClr>
              </a:solidFill>
            </a:endParaRPr>
          </a:p>
        </p:txBody>
      </p:sp>
      <p:sp>
        <p:nvSpPr>
          <p:cNvPr id="8" name="矩形 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9" name="圆角矩形 8"/>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10" name="Rectangle 21">
            <a:hlinkClick r:id="rId4" action="ppaction://hlinksldjump"/>
          </p:cNvPr>
          <p:cNvSpPr>
            <a:spLocks noChangeArrowheads="1"/>
          </p:cNvSpPr>
          <p:nvPr/>
        </p:nvSpPr>
        <p:spPr bwMode="auto">
          <a:xfrm>
            <a:off x="10625658"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Rectangle 21">
            <a:hlinkClick r:id="rId5" action="ppaction://hlinksldjump"/>
          </p:cNvPr>
          <p:cNvSpPr>
            <a:spLocks noChangeArrowheads="1"/>
          </p:cNvSpPr>
          <p:nvPr/>
        </p:nvSpPr>
        <p:spPr bwMode="auto">
          <a:xfrm>
            <a:off x="11103276"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Rectangle 21">
            <a:hlinkClick r:id="rId6" action="ppaction://hlinksldjump"/>
          </p:cNvPr>
          <p:cNvSpPr>
            <a:spLocks noChangeArrowheads="1"/>
          </p:cNvSpPr>
          <p:nvPr/>
        </p:nvSpPr>
        <p:spPr bwMode="auto">
          <a:xfrm>
            <a:off x="1160733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7328334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Effect transition="in" filter="blinds(horizontal)">
                                      <p:cBhvr>
                                        <p:cTn id="7" dur="500"/>
                                        <p:tgtEl>
                                          <p:spTgt spid="6">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60802"/>
                                        </p:tgtEl>
                                        <p:attrNameLst>
                                          <p:attrName>style.visibility</p:attrName>
                                        </p:attrNameLst>
                                      </p:cBhvr>
                                      <p:to>
                                        <p:strVal val="visible"/>
                                      </p:to>
                                    </p:set>
                                    <p:animEffect transition="in" filter="blinds(horizontal)">
                                      <p:cBhvr>
                                        <p:cTn id="10" dur="500"/>
                                        <p:tgtEl>
                                          <p:spTgt spid="16080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6">
                                            <p:txEl>
                                              <p:pRg st="4" end="4"/>
                                            </p:txEl>
                                          </p:spTgt>
                                        </p:tgtEl>
                                      </p:cBhvr>
                                    </p:animEffect>
                                    <p:set>
                                      <p:cBhvr>
                                        <p:cTn id="20" dur="1" fill="hold">
                                          <p:stCondLst>
                                            <p:cond delay="499"/>
                                          </p:stCondLst>
                                        </p:cTn>
                                        <p:tgtEl>
                                          <p:spTgt spid="6">
                                            <p:txEl>
                                              <p:pRg st="4" end="4"/>
                                            </p:txEl>
                                          </p:spTgt>
                                        </p:tgtEl>
                                        <p:attrNameLst>
                                          <p:attrName>style.visibility</p:attrName>
                                        </p:attrNameLst>
                                      </p:cBhvr>
                                      <p:to>
                                        <p:strVal val="hidden"/>
                                      </p:to>
                                    </p:set>
                                  </p:childTnLst>
                                </p:cTn>
                              </p:par>
                              <p:par>
                                <p:cTn id="21" presetID="10" presetClass="exit" presetSubtype="0" fill="hold" nodeType="withEffect">
                                  <p:stCondLst>
                                    <p:cond delay="0"/>
                                  </p:stCondLst>
                                  <p:childTnLst>
                                    <p:animEffect transition="out" filter="fade">
                                      <p:cBhvr>
                                        <p:cTn id="22" dur="500"/>
                                        <p:tgtEl>
                                          <p:spTgt spid="160802"/>
                                        </p:tgtEl>
                                      </p:cBhvr>
                                    </p:animEffect>
                                    <p:set>
                                      <p:cBhvr>
                                        <p:cTn id="23" dur="1" fill="hold">
                                          <p:stCondLst>
                                            <p:cond delay="499"/>
                                          </p:stCondLst>
                                        </p:cTn>
                                        <p:tgtEl>
                                          <p:spTgt spid="160802"/>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4"/>
                                        </p:tgtEl>
                                      </p:cBhvr>
                                    </p:animEffect>
                                    <p:set>
                                      <p:cBhvr>
                                        <p:cTn id="26"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4" grpId="0"/>
      <p:bldP spid="4"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50590" y="477466"/>
            <a:ext cx="10942851" cy="1333931"/>
          </a:xfrm>
          <a:prstGeom prst="rect">
            <a:avLst/>
          </a:prstGeom>
        </p:spPr>
        <p:txBody>
          <a:bodyPr wrap="square" lIns="121898" tIns="60948" rIns="121898" bIns="60948">
            <a:spAutoFit/>
          </a:bodyPr>
          <a:lstStyle/>
          <a:p>
            <a:pPr algn="just">
              <a:lnSpc>
                <a:spcPct val="150000"/>
              </a:lnSpc>
              <a:spcAft>
                <a:spcPts val="0"/>
              </a:spcAft>
              <a:tabLst>
                <a:tab pos="2430780" algn="l"/>
              </a:tabLst>
            </a:pPr>
            <a:r>
              <a:rPr lang="en-US" altLang="zh-CN" sz="2800" kern="100" dirty="0">
                <a:latin typeface="Times New Roman"/>
                <a:ea typeface="华文细黑"/>
              </a:rPr>
              <a:t>2.</a:t>
            </a:r>
            <a:r>
              <a:rPr lang="zh-CN" altLang="zh-CN" sz="2800" kern="100" dirty="0">
                <a:latin typeface="Times New Roman"/>
                <a:ea typeface="华文细黑"/>
                <a:cs typeface="Times New Roman"/>
              </a:rPr>
              <a:t>已知</a:t>
            </a:r>
            <a:r>
              <a:rPr lang="en-US" altLang="zh-CN" sz="2800" kern="100" dirty="0">
                <a:latin typeface="Times New Roman"/>
                <a:ea typeface="华文细黑"/>
              </a:rPr>
              <a:t>X</a:t>
            </a:r>
            <a:r>
              <a:rPr lang="zh-CN" altLang="zh-CN" sz="2800" kern="100" dirty="0">
                <a:latin typeface="Times New Roman"/>
                <a:ea typeface="华文细黑"/>
                <a:cs typeface="Times New Roman"/>
              </a:rPr>
              <a:t>、</a:t>
            </a:r>
            <a:r>
              <a:rPr lang="en-US" altLang="zh-CN" sz="2800" kern="100" dirty="0">
                <a:latin typeface="Times New Roman"/>
                <a:ea typeface="华文细黑"/>
              </a:rPr>
              <a:t>Y</a:t>
            </a:r>
            <a:r>
              <a:rPr lang="zh-CN" altLang="zh-CN" sz="2800" kern="100" dirty="0">
                <a:latin typeface="Times New Roman"/>
                <a:ea typeface="华文细黑"/>
                <a:cs typeface="Times New Roman"/>
              </a:rPr>
              <a:t>、</a:t>
            </a:r>
            <a:r>
              <a:rPr lang="en-US" altLang="zh-CN" sz="2800" kern="100" dirty="0">
                <a:latin typeface="Times New Roman"/>
                <a:ea typeface="华文细黑"/>
              </a:rPr>
              <a:t>Z</a:t>
            </a:r>
            <a:r>
              <a:rPr lang="zh-CN" altLang="zh-CN" sz="2800" kern="100" dirty="0">
                <a:latin typeface="Times New Roman"/>
                <a:ea typeface="华文细黑"/>
                <a:cs typeface="Times New Roman"/>
              </a:rPr>
              <a:t>三种主族元素在元素周期表中的位置如图所示，设</a:t>
            </a:r>
            <a:r>
              <a:rPr lang="en-US" altLang="zh-CN" sz="2800" kern="100" dirty="0">
                <a:latin typeface="Times New Roman"/>
                <a:ea typeface="华文细黑"/>
              </a:rPr>
              <a:t>X</a:t>
            </a:r>
            <a:r>
              <a:rPr lang="zh-CN" altLang="zh-CN" sz="2800" kern="100" dirty="0">
                <a:latin typeface="Times New Roman"/>
                <a:ea typeface="华文细黑"/>
                <a:cs typeface="Times New Roman"/>
              </a:rPr>
              <a:t>的原子序数为</a:t>
            </a:r>
            <a:r>
              <a:rPr lang="en-US" altLang="zh-CN" sz="2800" i="1" kern="100" dirty="0">
                <a:latin typeface="Times New Roman"/>
                <a:ea typeface="华文细黑"/>
              </a:rPr>
              <a:t>a</a:t>
            </a:r>
            <a:r>
              <a:rPr lang="zh-CN" altLang="zh-CN" sz="2800" kern="100" dirty="0">
                <a:latin typeface="Times New Roman"/>
                <a:ea typeface="华文细黑"/>
                <a:cs typeface="Times New Roman"/>
              </a:rPr>
              <a:t>。则下列说法不正确的是</a:t>
            </a:r>
            <a:r>
              <a:rPr lang="en-US" altLang="zh-CN" sz="2800" kern="100" dirty="0">
                <a:latin typeface="Times New Roman"/>
                <a:ea typeface="华文细黑"/>
              </a:rPr>
              <a:t>(</a:t>
            </a:r>
            <a:r>
              <a:rPr lang="zh-CN" altLang="zh-CN" sz="2800" kern="100" dirty="0">
                <a:latin typeface="Times New Roman"/>
                <a:ea typeface="华文细黑"/>
                <a:cs typeface="Times New Roman"/>
              </a:rPr>
              <a:t>　　</a:t>
            </a:r>
            <a:r>
              <a:rPr lang="en-US" altLang="zh-CN" sz="2800" kern="100" dirty="0">
                <a:latin typeface="Times New Roman"/>
                <a:ea typeface="华文细黑"/>
              </a:rPr>
              <a:t>)</a:t>
            </a:r>
            <a:endParaRPr lang="zh-CN" altLang="zh-CN" sz="1100" kern="100" dirty="0">
              <a:effectLst/>
              <a:latin typeface="宋体"/>
              <a:cs typeface="Courier New"/>
            </a:endParaRPr>
          </a:p>
        </p:txBody>
      </p:sp>
      <p:graphicFrame>
        <p:nvGraphicFramePr>
          <p:cNvPr id="8" name="表格 7"/>
          <p:cNvGraphicFramePr>
            <a:graphicFrameLocks noGrp="1"/>
          </p:cNvGraphicFramePr>
          <p:nvPr>
            <p:extLst>
              <p:ext uri="{D42A27DB-BD31-4B8C-83A1-F6EECF244321}">
                <p14:modId xmlns:p14="http://schemas.microsoft.com/office/powerpoint/2010/main" val="2471418798"/>
              </p:ext>
            </p:extLst>
          </p:nvPr>
        </p:nvGraphicFramePr>
        <p:xfrm>
          <a:off x="4114662" y="1917626"/>
          <a:ext cx="4212792" cy="1920240"/>
        </p:xfrm>
        <a:graphic>
          <a:graphicData uri="http://schemas.openxmlformats.org/drawingml/2006/table">
            <a:tbl>
              <a:tblPr/>
              <a:tblGrid>
                <a:gridCol w="1499972"/>
                <a:gridCol w="1356410"/>
                <a:gridCol w="1356410"/>
              </a:tblGrid>
              <a:tr h="26148">
                <a:tc>
                  <a:txBody>
                    <a:bodyPr/>
                    <a:lstStyle/>
                    <a:p>
                      <a:pPr algn="ctr">
                        <a:lnSpc>
                          <a:spcPct val="150000"/>
                        </a:lnSpc>
                        <a:spcAft>
                          <a:spcPts val="0"/>
                        </a:spcAft>
                      </a:pPr>
                      <a:r>
                        <a:rPr lang="en-US" sz="2800" kern="100" dirty="0">
                          <a:effectLst/>
                          <a:latin typeface="Times New Roman"/>
                          <a:ea typeface="华文细黑"/>
                          <a:cs typeface="Courier New"/>
                        </a:rPr>
                        <a:t> </a:t>
                      </a:r>
                      <a:endParaRPr lang="zh-CN" sz="105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 </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Y</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158">
                <a:tc>
                  <a:txBody>
                    <a:bodyPr/>
                    <a:lstStyle/>
                    <a:p>
                      <a:pPr algn="ctr">
                        <a:lnSpc>
                          <a:spcPct val="150000"/>
                        </a:lnSpc>
                        <a:spcAft>
                          <a:spcPts val="0"/>
                        </a:spcAft>
                      </a:pPr>
                      <a:r>
                        <a:rPr lang="en-US" sz="2800" kern="100">
                          <a:effectLst/>
                          <a:latin typeface="Times New Roman"/>
                          <a:ea typeface="华文细黑"/>
                          <a:cs typeface="Courier New"/>
                        </a:rPr>
                        <a:t> </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X</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 </a:t>
                      </a:r>
                      <a:endParaRPr lang="zh-CN" sz="105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0168">
                <a:tc>
                  <a:txBody>
                    <a:bodyPr/>
                    <a:lstStyle/>
                    <a:p>
                      <a:pPr algn="ctr">
                        <a:lnSpc>
                          <a:spcPct val="150000"/>
                        </a:lnSpc>
                        <a:spcAft>
                          <a:spcPts val="0"/>
                        </a:spcAft>
                      </a:pPr>
                      <a:r>
                        <a:rPr lang="en-US" sz="2800" kern="100">
                          <a:effectLst/>
                          <a:latin typeface="Times New Roman"/>
                          <a:ea typeface="华文细黑"/>
                          <a:cs typeface="Courier New"/>
                        </a:rPr>
                        <a:t>Z</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 </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 </a:t>
                      </a:r>
                      <a:endParaRPr lang="zh-CN" sz="105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0" name="矩形 9"/>
          <p:cNvSpPr/>
          <p:nvPr/>
        </p:nvSpPr>
        <p:spPr>
          <a:xfrm>
            <a:off x="697506" y="3847901"/>
            <a:ext cx="10793813" cy="2462213"/>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A.Y</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Z</a:t>
            </a:r>
            <a:r>
              <a:rPr lang="zh-CN" altLang="zh-CN" sz="2800" kern="100" dirty="0">
                <a:latin typeface="Times New Roman"/>
                <a:ea typeface="华文细黑"/>
                <a:cs typeface="Times New Roman"/>
              </a:rPr>
              <a:t>的原子序数之和可能为</a:t>
            </a:r>
            <a:r>
              <a:rPr lang="en-US" altLang="zh-CN" sz="2800" kern="100" dirty="0">
                <a:latin typeface="Times New Roman"/>
                <a:ea typeface="华文细黑"/>
                <a:cs typeface="Courier New"/>
              </a:rPr>
              <a:t>2</a:t>
            </a:r>
            <a:r>
              <a:rPr lang="en-US" altLang="zh-CN" sz="2800" i="1" kern="100" dirty="0">
                <a:latin typeface="Times New Roman"/>
                <a:ea typeface="华文细黑"/>
                <a:cs typeface="Courier New"/>
              </a:rPr>
              <a:t>a</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B.Y</a:t>
            </a:r>
            <a:r>
              <a:rPr lang="zh-CN" altLang="zh-CN" sz="2800" kern="100" dirty="0">
                <a:latin typeface="Times New Roman"/>
                <a:ea typeface="华文细黑"/>
                <a:cs typeface="Times New Roman"/>
              </a:rPr>
              <a:t>的原子序数可能为</a:t>
            </a:r>
            <a:r>
              <a:rPr lang="en-US" altLang="zh-CN" sz="2800" i="1" kern="100" dirty="0">
                <a:latin typeface="Times New Roman"/>
                <a:ea typeface="华文细黑"/>
                <a:cs typeface="Courier New"/>
              </a:rPr>
              <a:t>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17</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C.Z</a:t>
            </a:r>
            <a:r>
              <a:rPr lang="zh-CN" altLang="zh-CN" sz="2800" kern="100" dirty="0">
                <a:latin typeface="Times New Roman"/>
                <a:ea typeface="华文细黑"/>
                <a:cs typeface="Times New Roman"/>
              </a:rPr>
              <a:t>的原子序数可能为</a:t>
            </a:r>
            <a:r>
              <a:rPr lang="en-US" altLang="zh-CN" sz="2800" i="1" kern="100" dirty="0">
                <a:latin typeface="Times New Roman"/>
                <a:ea typeface="华文细黑"/>
                <a:cs typeface="Courier New"/>
              </a:rPr>
              <a:t>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31</a:t>
            </a:r>
            <a:endParaRPr lang="zh-CN" altLang="zh-CN" sz="2800" kern="100" dirty="0">
              <a:latin typeface="宋体"/>
              <a:cs typeface="Courier New"/>
            </a:endParaRPr>
          </a:p>
          <a:p>
            <a:r>
              <a:rPr lang="en-US" altLang="zh-CN" sz="2800" kern="100" dirty="0">
                <a:latin typeface="Times New Roman"/>
                <a:ea typeface="华文细黑"/>
              </a:rPr>
              <a:t>D.X</a:t>
            </a:r>
            <a:r>
              <a:rPr lang="zh-CN" altLang="zh-CN" sz="2800" kern="100" dirty="0">
                <a:latin typeface="Times New Roman"/>
                <a:ea typeface="华文细黑"/>
                <a:cs typeface="Times New Roman"/>
              </a:rPr>
              <a:t>、</a:t>
            </a:r>
            <a:r>
              <a:rPr lang="en-US" altLang="zh-CN" sz="2800" kern="100" dirty="0">
                <a:latin typeface="Times New Roman"/>
                <a:ea typeface="华文细黑"/>
              </a:rPr>
              <a:t>Y</a:t>
            </a:r>
            <a:r>
              <a:rPr lang="zh-CN" altLang="zh-CN" sz="2800" kern="100" dirty="0">
                <a:latin typeface="Times New Roman"/>
                <a:ea typeface="华文细黑"/>
                <a:cs typeface="Times New Roman"/>
              </a:rPr>
              <a:t>、</a:t>
            </a:r>
            <a:r>
              <a:rPr lang="en-US" altLang="zh-CN" sz="2800" kern="100" dirty="0">
                <a:latin typeface="Times New Roman"/>
                <a:ea typeface="华文细黑"/>
              </a:rPr>
              <a:t>Z</a:t>
            </a:r>
            <a:r>
              <a:rPr lang="zh-CN" altLang="zh-CN" sz="2800" kern="100" dirty="0">
                <a:latin typeface="Times New Roman"/>
                <a:ea typeface="华文细黑"/>
                <a:cs typeface="Times New Roman"/>
              </a:rPr>
              <a:t>一定为短周期元素</a:t>
            </a:r>
            <a:endParaRPr lang="zh-CN" altLang="en-US" sz="2800" dirty="0"/>
          </a:p>
        </p:txBody>
      </p:sp>
      <p:sp>
        <p:nvSpPr>
          <p:cNvPr id="3" name="矩形 2"/>
          <p:cNvSpPr/>
          <p:nvPr/>
        </p:nvSpPr>
        <p:spPr>
          <a:xfrm>
            <a:off x="7163022" y="1269554"/>
            <a:ext cx="444352" cy="523220"/>
          </a:xfrm>
          <a:prstGeom prst="rect">
            <a:avLst/>
          </a:prstGeom>
        </p:spPr>
        <p:txBody>
          <a:bodyPr wrap="none">
            <a:spAutoFit/>
          </a:bodyPr>
          <a:lstStyle/>
          <a:p>
            <a:r>
              <a:rPr lang="en-US" altLang="zh-CN" sz="2800" b="1" kern="100" dirty="0">
                <a:solidFill>
                  <a:srgbClr val="F79646">
                    <a:lumMod val="75000"/>
                  </a:srgbClr>
                </a:solidFill>
                <a:latin typeface="Times New Roman"/>
                <a:ea typeface="华文细黑"/>
                <a:cs typeface="Courier New"/>
              </a:rPr>
              <a:t>D</a:t>
            </a:r>
            <a:endParaRPr lang="zh-CN" altLang="en-US" dirty="0"/>
          </a:p>
        </p:txBody>
      </p:sp>
      <p:sp>
        <p:nvSpPr>
          <p:cNvPr id="6" name="Rectangle 21">
            <a:hlinkClick r:id="rId2" action="ppaction://hlinksldjump"/>
          </p:cNvPr>
          <p:cNvSpPr>
            <a:spLocks noChangeArrowheads="1"/>
          </p:cNvSpPr>
          <p:nvPr/>
        </p:nvSpPr>
        <p:spPr bwMode="auto">
          <a:xfrm>
            <a:off x="10625658"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Rectangle 21">
            <a:hlinkClick r:id="rId3" action="ppaction://hlinksldjump"/>
          </p:cNvPr>
          <p:cNvSpPr>
            <a:spLocks noChangeArrowheads="1"/>
          </p:cNvSpPr>
          <p:nvPr/>
        </p:nvSpPr>
        <p:spPr bwMode="auto">
          <a:xfrm>
            <a:off x="11103276"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4" action="ppaction://hlinksldjump"/>
          </p:cNvPr>
          <p:cNvSpPr>
            <a:spLocks noChangeArrowheads="1"/>
          </p:cNvSpPr>
          <p:nvPr/>
        </p:nvSpPr>
        <p:spPr bwMode="auto">
          <a:xfrm>
            <a:off x="1160733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2" name="圆角矩形 11"/>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115061323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3" grpId="0"/>
      <p:bldP spid="3"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12076" y="117426"/>
            <a:ext cx="11615778" cy="1415748"/>
          </a:xfrm>
          <a:prstGeom prst="rect">
            <a:avLst/>
          </a:prstGeom>
        </p:spPr>
        <p:txBody>
          <a:bodyPr wrap="square" lIns="121898" tIns="60948" rIns="121898" bIns="60948">
            <a:spAutoFit/>
          </a:bodyPr>
          <a:lstStyle/>
          <a:p>
            <a:pPr algn="just">
              <a:lnSpc>
                <a:spcPct val="150000"/>
              </a:lnSpc>
              <a:spcAft>
                <a:spcPts val="0"/>
              </a:spcAft>
              <a:tabLst>
                <a:tab pos="1890395" algn="l"/>
              </a:tabLst>
            </a:pPr>
            <a:r>
              <a:rPr lang="zh-CN" altLang="en-US" sz="2800" b="1" kern="100" dirty="0">
                <a:solidFill>
                  <a:srgbClr val="0000FF"/>
                </a:solidFill>
                <a:latin typeface="Times New Roman"/>
                <a:cs typeface="Times New Roman"/>
              </a:rPr>
              <a:t>题组二　考查元素周期表的</a:t>
            </a:r>
            <a:r>
              <a:rPr lang="zh-CN" altLang="en-US" sz="2800" b="1" kern="100" dirty="0" smtClean="0">
                <a:solidFill>
                  <a:srgbClr val="0000FF"/>
                </a:solidFill>
                <a:latin typeface="Times New Roman"/>
                <a:cs typeface="Times New Roman"/>
              </a:rPr>
              <a:t>整体结构</a:t>
            </a:r>
            <a:endParaRPr lang="en-US" altLang="zh-CN" sz="2800" b="1" kern="100" dirty="0" smtClean="0">
              <a:solidFill>
                <a:srgbClr val="0000FF"/>
              </a:solidFill>
              <a:latin typeface="Times New Roman"/>
              <a:cs typeface="Times New Roman"/>
            </a:endParaRPr>
          </a:p>
          <a:p>
            <a:pPr algn="just">
              <a:lnSpc>
                <a:spcPct val="150000"/>
              </a:lnSpc>
              <a:spcAft>
                <a:spcPts val="0"/>
              </a:spcAft>
              <a:tabLst>
                <a:tab pos="1890395" algn="l"/>
              </a:tabLst>
            </a:pPr>
            <a:r>
              <a:rPr lang="en-US" altLang="zh-CN" sz="2800" kern="100" dirty="0">
                <a:latin typeface="Times New Roman"/>
                <a:ea typeface="华文细黑"/>
              </a:rPr>
              <a:t>3.</a:t>
            </a:r>
            <a:r>
              <a:rPr lang="zh-CN" altLang="zh-CN" sz="2800" kern="100" dirty="0">
                <a:latin typeface="Times New Roman"/>
                <a:ea typeface="华文细黑"/>
                <a:cs typeface="Times New Roman"/>
              </a:rPr>
              <a:t>结合如图所示元素周期表，回答下列问题：</a:t>
            </a:r>
            <a:endParaRPr lang="zh-CN" altLang="zh-CN" sz="2800" kern="100" dirty="0">
              <a:effectLst/>
              <a:latin typeface="宋体"/>
              <a:cs typeface="Courier New"/>
            </a:endParaRPr>
          </a:p>
        </p:txBody>
      </p:sp>
      <p:pic>
        <p:nvPicPr>
          <p:cNvPr id="258050" name="Picture 2" descr="HX28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04324" y="1557586"/>
            <a:ext cx="4699188" cy="146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191894" y="2997746"/>
            <a:ext cx="11805036" cy="3493264"/>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表中所列元素，属于短周期元素的有</a:t>
            </a:r>
            <a:r>
              <a:rPr lang="en-US" altLang="zh-CN" sz="2600" kern="100" dirty="0" smtClean="0">
                <a:latin typeface="Times New Roman"/>
                <a:ea typeface="华文细黑"/>
                <a:cs typeface="Courier New"/>
              </a:rPr>
              <a:t>___________________ (</a:t>
            </a:r>
            <a:r>
              <a:rPr lang="zh-CN" altLang="zh-CN" sz="2600" kern="100" dirty="0">
                <a:latin typeface="Times New Roman"/>
                <a:ea typeface="华文细黑"/>
                <a:cs typeface="Times New Roman"/>
              </a:rPr>
              <a:t>填字母，下同</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，属于主族元素的有</a:t>
            </a:r>
            <a:r>
              <a:rPr lang="en-US" altLang="zh-CN" sz="2600" kern="100" dirty="0" smtClean="0">
                <a:latin typeface="Times New Roman"/>
                <a:ea typeface="华文细黑"/>
                <a:cs typeface="Courier New"/>
              </a:rPr>
              <a:t>___________</a:t>
            </a:r>
            <a:r>
              <a:rPr lang="en-US" altLang="zh-CN" sz="2600" kern="100" dirty="0">
                <a:latin typeface="Times New Roman"/>
                <a:ea typeface="华文细黑"/>
                <a:cs typeface="Courier New"/>
              </a:rPr>
              <a:t>_</a:t>
            </a:r>
            <a:r>
              <a:rPr lang="en-US" altLang="zh-CN" sz="2600" kern="100" dirty="0" smtClean="0">
                <a:latin typeface="Times New Roman"/>
                <a:ea typeface="华文细黑"/>
                <a:cs typeface="Courier New"/>
              </a:rPr>
              <a:t>___</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g</a:t>
            </a:r>
            <a:r>
              <a:rPr lang="zh-CN" altLang="zh-CN" sz="2600" kern="100" dirty="0">
                <a:latin typeface="Times New Roman"/>
                <a:ea typeface="华文细黑"/>
                <a:cs typeface="Times New Roman"/>
              </a:rPr>
              <a:t>元素位于第</a:t>
            </a:r>
            <a:r>
              <a:rPr lang="en-US" altLang="zh-CN" sz="2600" kern="100" dirty="0" smtClean="0">
                <a:latin typeface="Times New Roman"/>
                <a:ea typeface="华文细黑"/>
                <a:cs typeface="Courier New"/>
              </a:rPr>
              <a:t>___</a:t>
            </a:r>
            <a:r>
              <a:rPr lang="zh-CN" altLang="zh-CN" sz="2600" kern="100" dirty="0" smtClean="0">
                <a:latin typeface="Times New Roman"/>
                <a:ea typeface="华文细黑"/>
                <a:cs typeface="Times New Roman"/>
              </a:rPr>
              <a:t>周期</a:t>
            </a:r>
            <a:r>
              <a:rPr lang="en-US" altLang="zh-CN" sz="2600" kern="100" dirty="0" smtClean="0">
                <a:latin typeface="Times New Roman"/>
                <a:ea typeface="华文细黑"/>
                <a:cs typeface="Courier New"/>
              </a:rPr>
              <a:t>___</a:t>
            </a:r>
            <a:r>
              <a:rPr lang="zh-CN" altLang="zh-CN" sz="2600" kern="100" dirty="0" smtClean="0">
                <a:latin typeface="Times New Roman"/>
                <a:ea typeface="华文细黑"/>
                <a:cs typeface="Times New Roman"/>
              </a:rPr>
              <a:t>族</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i</a:t>
            </a:r>
            <a:r>
              <a:rPr lang="zh-CN" altLang="zh-CN" sz="2600" kern="100" dirty="0">
                <a:latin typeface="Times New Roman"/>
                <a:ea typeface="华文细黑"/>
                <a:cs typeface="Times New Roman"/>
              </a:rPr>
              <a:t>元素位于第</a:t>
            </a:r>
            <a:r>
              <a:rPr lang="en-US" altLang="zh-CN" sz="2600" kern="100" dirty="0" smtClean="0">
                <a:latin typeface="Times New Roman"/>
                <a:ea typeface="华文细黑"/>
                <a:cs typeface="Courier New"/>
              </a:rPr>
              <a:t>___</a:t>
            </a:r>
            <a:r>
              <a:rPr lang="zh-CN" altLang="zh-CN" sz="2600" kern="100" dirty="0" smtClean="0">
                <a:latin typeface="Times New Roman"/>
                <a:ea typeface="华文细黑"/>
                <a:cs typeface="Times New Roman"/>
              </a:rPr>
              <a:t>周期</a:t>
            </a:r>
            <a:r>
              <a:rPr lang="zh-CN" altLang="zh-CN" sz="2600" kern="100" dirty="0">
                <a:latin typeface="Times New Roman"/>
                <a:ea typeface="华文细黑"/>
                <a:cs typeface="Times New Roman"/>
              </a:rPr>
              <a:t>第</a:t>
            </a:r>
            <a:r>
              <a:rPr lang="en-US" altLang="zh-CN" sz="2600" kern="100" dirty="0" smtClean="0">
                <a:latin typeface="Times New Roman"/>
                <a:ea typeface="华文细黑"/>
                <a:cs typeface="Courier New"/>
              </a:rPr>
              <a:t>_____</a:t>
            </a:r>
            <a:r>
              <a:rPr lang="zh-CN" altLang="zh-CN" sz="2600" kern="100" dirty="0">
                <a:latin typeface="Times New Roman"/>
                <a:ea typeface="华文细黑"/>
                <a:cs typeface="Times New Roman"/>
              </a:rPr>
              <a:t>族。</a:t>
            </a:r>
            <a:endParaRPr lang="zh-CN" altLang="zh-CN" sz="2600" kern="100" dirty="0">
              <a:latin typeface="宋体"/>
              <a:cs typeface="Courier New"/>
            </a:endParaRPr>
          </a:p>
          <a:p>
            <a:pPr>
              <a:lnSpc>
                <a:spcPct val="200000"/>
              </a:lnSpc>
            </a:pPr>
            <a:r>
              <a:rPr lang="en-US" altLang="zh-CN" sz="2600" kern="100" dirty="0">
                <a:latin typeface="Times New Roman"/>
                <a:ea typeface="华文细黑"/>
              </a:rPr>
              <a:t>(2)f</a:t>
            </a:r>
            <a:r>
              <a:rPr lang="zh-CN" altLang="zh-CN" sz="2600" kern="100" dirty="0">
                <a:latin typeface="Times New Roman"/>
                <a:ea typeface="华文细黑"/>
                <a:cs typeface="Times New Roman"/>
              </a:rPr>
              <a:t>元素位于第</a:t>
            </a:r>
            <a:r>
              <a:rPr lang="en-US" altLang="zh-CN" sz="2600" kern="100" dirty="0" smtClean="0">
                <a:latin typeface="Times New Roman"/>
                <a:ea typeface="华文细黑"/>
              </a:rPr>
              <a:t>____</a:t>
            </a:r>
            <a:r>
              <a:rPr lang="zh-CN" altLang="zh-CN" sz="2600" kern="100" dirty="0" smtClean="0">
                <a:latin typeface="Times New Roman"/>
                <a:ea typeface="华文细黑"/>
                <a:cs typeface="Times New Roman"/>
              </a:rPr>
              <a:t>周期</a:t>
            </a:r>
            <a:r>
              <a:rPr lang="zh-CN" altLang="zh-CN" sz="2600" kern="100" dirty="0">
                <a:latin typeface="Times New Roman"/>
                <a:ea typeface="华文细黑"/>
                <a:cs typeface="Times New Roman"/>
              </a:rPr>
              <a:t>第</a:t>
            </a:r>
            <a:r>
              <a:rPr lang="en-US" altLang="zh-CN" sz="2600" kern="100" dirty="0" smtClean="0">
                <a:latin typeface="Times New Roman"/>
                <a:ea typeface="华文细黑"/>
              </a:rPr>
              <a:t>______</a:t>
            </a:r>
            <a:r>
              <a:rPr lang="zh-CN" altLang="zh-CN" sz="2600" kern="100" dirty="0">
                <a:latin typeface="Times New Roman"/>
                <a:ea typeface="华文细黑"/>
                <a:cs typeface="Times New Roman"/>
              </a:rPr>
              <a:t>族，请按氦元素的式样写出该元素的原子序数、元素符号、元素名称、相对原子质量：</a:t>
            </a:r>
            <a:r>
              <a:rPr lang="en-US" altLang="zh-CN" sz="2600" kern="100" dirty="0" smtClean="0">
                <a:latin typeface="Times New Roman"/>
                <a:ea typeface="华文细黑"/>
              </a:rPr>
              <a:t>___ </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 </a:t>
            </a:r>
            <a:endParaRPr lang="zh-CN" altLang="en-US" sz="2600" dirty="0"/>
          </a:p>
        </p:txBody>
      </p:sp>
      <p:sp>
        <p:nvSpPr>
          <p:cNvPr id="7" name="矩形 6"/>
          <p:cNvSpPr/>
          <p:nvPr/>
        </p:nvSpPr>
        <p:spPr>
          <a:xfrm>
            <a:off x="6023198" y="3108955"/>
            <a:ext cx="3312125" cy="461665"/>
          </a:xfrm>
          <a:prstGeom prst="rect">
            <a:avLst/>
          </a:prstGeom>
        </p:spPr>
        <p:txBody>
          <a:bodyPr wrap="none">
            <a:spAutoFit/>
          </a:bodyPr>
          <a:lstStyle/>
          <a:p>
            <a:r>
              <a:rPr lang="en-US" altLang="zh-CN" kern="100" dirty="0">
                <a:solidFill>
                  <a:srgbClr val="E36C0A"/>
                </a:solidFill>
                <a:latin typeface="Times New Roman"/>
                <a:ea typeface="华文细黑"/>
              </a:rPr>
              <a:t>a</a:t>
            </a:r>
            <a:r>
              <a:rPr lang="zh-CN" altLang="zh-CN" kern="100" dirty="0">
                <a:solidFill>
                  <a:srgbClr val="E36C0A"/>
                </a:solidFill>
                <a:latin typeface="Times New Roman"/>
                <a:ea typeface="华文细黑"/>
                <a:cs typeface="Times New Roman"/>
              </a:rPr>
              <a:t>、</a:t>
            </a:r>
            <a:r>
              <a:rPr lang="en-US" altLang="zh-CN" kern="100" dirty="0">
                <a:solidFill>
                  <a:srgbClr val="E36C0A"/>
                </a:solidFill>
                <a:latin typeface="Times New Roman"/>
                <a:ea typeface="华文细黑"/>
              </a:rPr>
              <a:t>b</a:t>
            </a:r>
            <a:r>
              <a:rPr lang="zh-CN" altLang="zh-CN" kern="100" dirty="0">
                <a:solidFill>
                  <a:srgbClr val="E36C0A"/>
                </a:solidFill>
                <a:latin typeface="Times New Roman"/>
                <a:ea typeface="华文细黑"/>
                <a:cs typeface="Times New Roman"/>
              </a:rPr>
              <a:t>、</a:t>
            </a:r>
            <a:r>
              <a:rPr lang="en-US" altLang="zh-CN" kern="100" dirty="0">
                <a:solidFill>
                  <a:srgbClr val="E36C0A"/>
                </a:solidFill>
                <a:latin typeface="Times New Roman"/>
                <a:ea typeface="华文细黑"/>
              </a:rPr>
              <a:t>c</a:t>
            </a:r>
            <a:r>
              <a:rPr lang="zh-CN" altLang="zh-CN" kern="100" dirty="0">
                <a:solidFill>
                  <a:srgbClr val="E36C0A"/>
                </a:solidFill>
                <a:latin typeface="Times New Roman"/>
                <a:ea typeface="华文细黑"/>
                <a:cs typeface="Times New Roman"/>
              </a:rPr>
              <a:t>、</a:t>
            </a:r>
            <a:r>
              <a:rPr lang="en-US" altLang="zh-CN" kern="100" dirty="0">
                <a:solidFill>
                  <a:srgbClr val="E36C0A"/>
                </a:solidFill>
                <a:latin typeface="Times New Roman"/>
                <a:ea typeface="华文细黑"/>
              </a:rPr>
              <a:t>d</a:t>
            </a:r>
            <a:r>
              <a:rPr lang="zh-CN" altLang="zh-CN" kern="100" dirty="0">
                <a:solidFill>
                  <a:srgbClr val="E36C0A"/>
                </a:solidFill>
                <a:latin typeface="Times New Roman"/>
                <a:ea typeface="华文细黑"/>
                <a:cs typeface="Times New Roman"/>
              </a:rPr>
              <a:t>、</a:t>
            </a:r>
            <a:r>
              <a:rPr lang="en-US" altLang="zh-CN" kern="100" dirty="0">
                <a:solidFill>
                  <a:srgbClr val="E36C0A"/>
                </a:solidFill>
                <a:latin typeface="Times New Roman"/>
                <a:ea typeface="华文细黑"/>
              </a:rPr>
              <a:t>e</a:t>
            </a:r>
            <a:r>
              <a:rPr lang="zh-CN" altLang="zh-CN" kern="100" dirty="0">
                <a:solidFill>
                  <a:srgbClr val="E36C0A"/>
                </a:solidFill>
                <a:latin typeface="Times New Roman"/>
                <a:ea typeface="华文细黑"/>
                <a:cs typeface="Times New Roman"/>
              </a:rPr>
              <a:t>、</a:t>
            </a:r>
            <a:r>
              <a:rPr lang="en-US" altLang="zh-CN" kern="100" dirty="0">
                <a:solidFill>
                  <a:srgbClr val="E36C0A"/>
                </a:solidFill>
                <a:latin typeface="Times New Roman"/>
                <a:ea typeface="华文细黑"/>
              </a:rPr>
              <a:t>f</a:t>
            </a:r>
            <a:r>
              <a:rPr lang="zh-CN" altLang="zh-CN" kern="100" dirty="0">
                <a:solidFill>
                  <a:srgbClr val="E36C0A"/>
                </a:solidFill>
                <a:latin typeface="Times New Roman"/>
                <a:ea typeface="华文细黑"/>
                <a:cs typeface="Times New Roman"/>
              </a:rPr>
              <a:t>、</a:t>
            </a:r>
            <a:r>
              <a:rPr lang="en-US" altLang="zh-CN" kern="100" dirty="0">
                <a:solidFill>
                  <a:srgbClr val="E36C0A"/>
                </a:solidFill>
                <a:latin typeface="Times New Roman"/>
                <a:ea typeface="华文细黑"/>
              </a:rPr>
              <a:t>g</a:t>
            </a:r>
            <a:r>
              <a:rPr lang="zh-CN" altLang="zh-CN" kern="100" dirty="0">
                <a:solidFill>
                  <a:srgbClr val="E36C0A"/>
                </a:solidFill>
                <a:latin typeface="Times New Roman"/>
                <a:ea typeface="华文细黑"/>
                <a:cs typeface="Times New Roman"/>
              </a:rPr>
              <a:t>　</a:t>
            </a:r>
            <a:endParaRPr lang="zh-CN" altLang="en-US" dirty="0"/>
          </a:p>
        </p:txBody>
      </p:sp>
      <p:sp>
        <p:nvSpPr>
          <p:cNvPr id="13" name="矩形 12"/>
          <p:cNvSpPr/>
          <p:nvPr/>
        </p:nvSpPr>
        <p:spPr>
          <a:xfrm>
            <a:off x="2926854" y="3714636"/>
            <a:ext cx="2542684" cy="830997"/>
          </a:xfrm>
          <a:prstGeom prst="rect">
            <a:avLst/>
          </a:prstGeom>
        </p:spPr>
        <p:txBody>
          <a:bodyPr wrap="none">
            <a:spAutoFit/>
          </a:bodyPr>
          <a:lstStyle/>
          <a:p>
            <a:pPr lvl="0"/>
            <a:r>
              <a:rPr lang="en-US" altLang="zh-CN" kern="100" dirty="0">
                <a:solidFill>
                  <a:srgbClr val="E36C0A"/>
                </a:solidFill>
                <a:latin typeface="Times New Roman"/>
                <a:ea typeface="华文细黑"/>
              </a:rPr>
              <a:t>a</a:t>
            </a:r>
            <a:r>
              <a:rPr lang="zh-CN" altLang="zh-CN" kern="100" dirty="0">
                <a:solidFill>
                  <a:srgbClr val="E36C0A"/>
                </a:solidFill>
                <a:latin typeface="Times New Roman"/>
                <a:ea typeface="华文细黑"/>
                <a:cs typeface="Times New Roman"/>
              </a:rPr>
              <a:t>、</a:t>
            </a:r>
            <a:r>
              <a:rPr lang="en-US" altLang="zh-CN" kern="100" dirty="0">
                <a:solidFill>
                  <a:srgbClr val="E36C0A"/>
                </a:solidFill>
                <a:latin typeface="Times New Roman"/>
                <a:ea typeface="华文细黑"/>
              </a:rPr>
              <a:t>b</a:t>
            </a:r>
            <a:r>
              <a:rPr lang="zh-CN" altLang="zh-CN" kern="100" dirty="0">
                <a:solidFill>
                  <a:srgbClr val="E36C0A"/>
                </a:solidFill>
                <a:latin typeface="Times New Roman"/>
                <a:ea typeface="华文细黑"/>
                <a:cs typeface="Times New Roman"/>
              </a:rPr>
              <a:t>、</a:t>
            </a:r>
            <a:r>
              <a:rPr lang="en-US" altLang="zh-CN" kern="100" dirty="0">
                <a:solidFill>
                  <a:srgbClr val="E36C0A"/>
                </a:solidFill>
                <a:latin typeface="Times New Roman"/>
                <a:ea typeface="华文细黑"/>
              </a:rPr>
              <a:t>c</a:t>
            </a:r>
            <a:r>
              <a:rPr lang="zh-CN" altLang="zh-CN" kern="100" dirty="0">
                <a:solidFill>
                  <a:srgbClr val="E36C0A"/>
                </a:solidFill>
                <a:latin typeface="Times New Roman"/>
                <a:ea typeface="华文细黑"/>
                <a:cs typeface="Times New Roman"/>
              </a:rPr>
              <a:t>、</a:t>
            </a:r>
            <a:r>
              <a:rPr lang="en-US" altLang="zh-CN" kern="100" dirty="0">
                <a:solidFill>
                  <a:srgbClr val="E36C0A"/>
                </a:solidFill>
                <a:latin typeface="Times New Roman"/>
                <a:ea typeface="华文细黑"/>
              </a:rPr>
              <a:t>d</a:t>
            </a:r>
            <a:r>
              <a:rPr lang="zh-CN" altLang="zh-CN" kern="100" dirty="0">
                <a:solidFill>
                  <a:srgbClr val="E36C0A"/>
                </a:solidFill>
                <a:latin typeface="Times New Roman"/>
                <a:ea typeface="华文细黑"/>
                <a:cs typeface="Times New Roman"/>
              </a:rPr>
              <a:t>、</a:t>
            </a:r>
            <a:r>
              <a:rPr lang="en-US" altLang="zh-CN" kern="100" dirty="0">
                <a:solidFill>
                  <a:srgbClr val="E36C0A"/>
                </a:solidFill>
                <a:latin typeface="Times New Roman"/>
                <a:ea typeface="华文细黑"/>
              </a:rPr>
              <a:t>e</a:t>
            </a:r>
            <a:r>
              <a:rPr lang="zh-CN" altLang="zh-CN" kern="100" dirty="0">
                <a:solidFill>
                  <a:srgbClr val="E36C0A"/>
                </a:solidFill>
                <a:latin typeface="Times New Roman"/>
                <a:ea typeface="华文细黑"/>
                <a:cs typeface="Times New Roman"/>
              </a:rPr>
              <a:t>、</a:t>
            </a:r>
            <a:r>
              <a:rPr lang="en-US" altLang="zh-CN" kern="100" dirty="0">
                <a:solidFill>
                  <a:srgbClr val="E36C0A"/>
                </a:solidFill>
                <a:latin typeface="Times New Roman"/>
                <a:ea typeface="华文细黑"/>
              </a:rPr>
              <a:t>f</a:t>
            </a:r>
            <a:endParaRPr lang="zh-CN" altLang="en-US" dirty="0">
              <a:solidFill>
                <a:prstClr val="black"/>
              </a:solidFill>
            </a:endParaRPr>
          </a:p>
          <a:p>
            <a:endParaRPr lang="zh-CN" altLang="en-US" dirty="0"/>
          </a:p>
        </p:txBody>
      </p:sp>
      <p:sp>
        <p:nvSpPr>
          <p:cNvPr id="14" name="矩形 13"/>
          <p:cNvSpPr/>
          <p:nvPr/>
        </p:nvSpPr>
        <p:spPr>
          <a:xfrm>
            <a:off x="7679382" y="3714636"/>
            <a:ext cx="492443" cy="461665"/>
          </a:xfrm>
          <a:prstGeom prst="rect">
            <a:avLst/>
          </a:prstGeom>
        </p:spPr>
        <p:txBody>
          <a:bodyPr wrap="none">
            <a:spAutoFit/>
          </a:bodyPr>
          <a:lstStyle/>
          <a:p>
            <a:pPr lvl="0"/>
            <a:r>
              <a:rPr lang="zh-CN" altLang="en-US" kern="100" dirty="0">
                <a:solidFill>
                  <a:srgbClr val="E36C0A"/>
                </a:solidFill>
                <a:latin typeface="Times New Roman"/>
                <a:ea typeface="华文细黑"/>
              </a:rPr>
              <a:t>三</a:t>
            </a:r>
            <a:endParaRPr lang="zh-CN" altLang="en-US" dirty="0"/>
          </a:p>
        </p:txBody>
      </p:sp>
      <p:sp>
        <p:nvSpPr>
          <p:cNvPr id="15" name="矩形 14"/>
          <p:cNvSpPr/>
          <p:nvPr/>
        </p:nvSpPr>
        <p:spPr>
          <a:xfrm>
            <a:off x="8925004" y="3714636"/>
            <a:ext cx="338554" cy="461665"/>
          </a:xfrm>
          <a:prstGeom prst="rect">
            <a:avLst/>
          </a:prstGeom>
        </p:spPr>
        <p:txBody>
          <a:bodyPr wrap="none">
            <a:spAutoFit/>
          </a:bodyPr>
          <a:lstStyle/>
          <a:p>
            <a:pPr lvl="0"/>
            <a:r>
              <a:rPr lang="en-US" altLang="zh-CN" kern="100" dirty="0">
                <a:solidFill>
                  <a:srgbClr val="E36C0A"/>
                </a:solidFill>
                <a:latin typeface="Times New Roman"/>
                <a:ea typeface="华文细黑"/>
              </a:rPr>
              <a:t>0</a:t>
            </a:r>
            <a:endParaRPr lang="zh-CN" altLang="en-US" dirty="0"/>
          </a:p>
        </p:txBody>
      </p:sp>
      <p:sp>
        <p:nvSpPr>
          <p:cNvPr id="16" name="矩形 15"/>
          <p:cNvSpPr/>
          <p:nvPr/>
        </p:nvSpPr>
        <p:spPr>
          <a:xfrm>
            <a:off x="274171" y="4261083"/>
            <a:ext cx="492443" cy="461665"/>
          </a:xfrm>
          <a:prstGeom prst="rect">
            <a:avLst/>
          </a:prstGeom>
        </p:spPr>
        <p:txBody>
          <a:bodyPr wrap="none">
            <a:spAutoFit/>
          </a:bodyPr>
          <a:lstStyle/>
          <a:p>
            <a:pPr lvl="0"/>
            <a:r>
              <a:rPr lang="zh-CN" altLang="en-US" kern="100" dirty="0">
                <a:solidFill>
                  <a:srgbClr val="E36C0A"/>
                </a:solidFill>
                <a:latin typeface="Times New Roman"/>
                <a:ea typeface="华文细黑"/>
              </a:rPr>
              <a:t>四</a:t>
            </a:r>
            <a:endParaRPr lang="zh-CN" altLang="en-US" dirty="0"/>
          </a:p>
        </p:txBody>
      </p:sp>
      <p:sp>
        <p:nvSpPr>
          <p:cNvPr id="17" name="矩形 16"/>
          <p:cNvSpPr/>
          <p:nvPr/>
        </p:nvSpPr>
        <p:spPr>
          <a:xfrm>
            <a:off x="1797179" y="4290700"/>
            <a:ext cx="697627" cy="461665"/>
          </a:xfrm>
          <a:prstGeom prst="rect">
            <a:avLst/>
          </a:prstGeom>
        </p:spPr>
        <p:txBody>
          <a:bodyPr wrap="none">
            <a:spAutoFit/>
          </a:bodyPr>
          <a:lstStyle/>
          <a:p>
            <a:pPr lvl="0"/>
            <a:r>
              <a:rPr lang="en-US" altLang="zh-CN" kern="100" dirty="0" err="1">
                <a:solidFill>
                  <a:srgbClr val="E36C0A"/>
                </a:solidFill>
                <a:latin typeface="宋体"/>
                <a:ea typeface="华文细黑"/>
                <a:cs typeface="Times New Roman"/>
              </a:rPr>
              <a:t>Ⅱ</a:t>
            </a:r>
            <a:r>
              <a:rPr lang="en-US" altLang="zh-CN" kern="100" dirty="0" err="1">
                <a:solidFill>
                  <a:srgbClr val="E36C0A"/>
                </a:solidFill>
                <a:latin typeface="Times New Roman"/>
                <a:ea typeface="华文细黑"/>
              </a:rPr>
              <a:t>B</a:t>
            </a:r>
            <a:endParaRPr lang="zh-CN" altLang="en-US" dirty="0"/>
          </a:p>
        </p:txBody>
      </p:sp>
      <p:sp>
        <p:nvSpPr>
          <p:cNvPr id="18" name="矩形 17"/>
          <p:cNvSpPr/>
          <p:nvPr/>
        </p:nvSpPr>
        <p:spPr>
          <a:xfrm>
            <a:off x="2494806" y="5056361"/>
            <a:ext cx="492443" cy="461665"/>
          </a:xfrm>
          <a:prstGeom prst="rect">
            <a:avLst/>
          </a:prstGeom>
        </p:spPr>
        <p:txBody>
          <a:bodyPr wrap="none">
            <a:spAutoFit/>
          </a:bodyPr>
          <a:lstStyle/>
          <a:p>
            <a:pPr lvl="0"/>
            <a:r>
              <a:rPr lang="zh-CN" altLang="en-US" kern="100" dirty="0">
                <a:solidFill>
                  <a:srgbClr val="E36C0A"/>
                </a:solidFill>
                <a:latin typeface="Times New Roman"/>
                <a:ea typeface="华文细黑"/>
              </a:rPr>
              <a:t>三</a:t>
            </a:r>
            <a:endParaRPr lang="zh-CN" altLang="en-US" dirty="0"/>
          </a:p>
        </p:txBody>
      </p:sp>
      <p:sp>
        <p:nvSpPr>
          <p:cNvPr id="9" name="矩形 8"/>
          <p:cNvSpPr/>
          <p:nvPr/>
        </p:nvSpPr>
        <p:spPr>
          <a:xfrm>
            <a:off x="4155810" y="5056361"/>
            <a:ext cx="715260" cy="461665"/>
          </a:xfrm>
          <a:prstGeom prst="rect">
            <a:avLst/>
          </a:prstGeom>
        </p:spPr>
        <p:txBody>
          <a:bodyPr wrap="none">
            <a:spAutoFit/>
          </a:bodyPr>
          <a:lstStyle/>
          <a:p>
            <a:r>
              <a:rPr lang="en-US" altLang="zh-CN" kern="100" dirty="0" err="1">
                <a:solidFill>
                  <a:srgbClr val="E36C0A"/>
                </a:solidFill>
                <a:latin typeface="宋体"/>
                <a:ea typeface="华文细黑"/>
                <a:cs typeface="Times New Roman"/>
              </a:rPr>
              <a:t>Ⅵ</a:t>
            </a:r>
            <a:r>
              <a:rPr lang="en-US" altLang="zh-CN" kern="100" dirty="0" err="1">
                <a:solidFill>
                  <a:srgbClr val="E36C0A"/>
                </a:solidFill>
                <a:latin typeface="Times New Roman"/>
                <a:ea typeface="华文细黑"/>
              </a:rPr>
              <a:t>A</a:t>
            </a:r>
            <a:endParaRPr lang="zh-CN" altLang="en-US" dirty="0"/>
          </a:p>
        </p:txBody>
      </p:sp>
      <p:pic>
        <p:nvPicPr>
          <p:cNvPr id="258051" name="Picture 3" descr="HX285"/>
          <p:cNvPicPr>
            <a:picLocks noChangeAspect="1" noChangeArrowheads="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879182" y="5516194"/>
            <a:ext cx="629971" cy="764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21">
            <a:hlinkClick r:id="rId4" action="ppaction://hlinksldjump"/>
          </p:cNvPr>
          <p:cNvSpPr>
            <a:spLocks noChangeArrowheads="1"/>
          </p:cNvSpPr>
          <p:nvPr/>
        </p:nvSpPr>
        <p:spPr bwMode="auto">
          <a:xfrm>
            <a:off x="10625658"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Rectangle 21">
            <a:hlinkClick r:id="rId5" action="ppaction://hlinksldjump"/>
          </p:cNvPr>
          <p:cNvSpPr>
            <a:spLocks noChangeArrowheads="1"/>
          </p:cNvSpPr>
          <p:nvPr/>
        </p:nvSpPr>
        <p:spPr bwMode="auto">
          <a:xfrm>
            <a:off x="11103276"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Rectangle 21">
            <a:hlinkClick r:id="rId6" action="ppaction://hlinksldjump"/>
          </p:cNvPr>
          <p:cNvSpPr>
            <a:spLocks noChangeArrowheads="1"/>
          </p:cNvSpPr>
          <p:nvPr/>
        </p:nvSpPr>
        <p:spPr bwMode="auto">
          <a:xfrm>
            <a:off x="1160733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2" name="矩形 2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3" name="圆角矩形 22"/>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87129781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linds(horizontal)">
                                      <p:cBhvr>
                                        <p:cTn id="10" dur="500"/>
                                        <p:tgtEl>
                                          <p:spTgt spid="1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blinds(horizontal)">
                                      <p:cBhvr>
                                        <p:cTn id="13" dur="500"/>
                                        <p:tgtEl>
                                          <p:spTgt spid="14"/>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blinds(horizontal)">
                                      <p:cBhvr>
                                        <p:cTn id="16" dur="500"/>
                                        <p:tgtEl>
                                          <p:spTgt spid="15"/>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blinds(horizontal)">
                                      <p:cBhvr>
                                        <p:cTn id="19" dur="500"/>
                                        <p:tgtEl>
                                          <p:spTgt spid="16"/>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linds(horizontal)">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linds(horizontal)">
                                      <p:cBhvr>
                                        <p:cTn id="27" dur="500"/>
                                        <p:tgtEl>
                                          <p:spTgt spid="18"/>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blinds(horizontal)">
                                      <p:cBhvr>
                                        <p:cTn id="30" dur="500"/>
                                        <p:tgtEl>
                                          <p:spTgt spid="9"/>
                                        </p:tgtEl>
                                      </p:cBhvr>
                                    </p:animEffect>
                                  </p:childTnLst>
                                </p:cTn>
                              </p:par>
                              <p:par>
                                <p:cTn id="31" presetID="3" presetClass="entr" presetSubtype="10" fill="hold" nodeType="withEffect">
                                  <p:stCondLst>
                                    <p:cond delay="0"/>
                                  </p:stCondLst>
                                  <p:childTnLst>
                                    <p:set>
                                      <p:cBhvr>
                                        <p:cTn id="32" dur="1" fill="hold">
                                          <p:stCondLst>
                                            <p:cond delay="0"/>
                                          </p:stCondLst>
                                        </p:cTn>
                                        <p:tgtEl>
                                          <p:spTgt spid="258051"/>
                                        </p:tgtEl>
                                        <p:attrNameLst>
                                          <p:attrName>style.visibility</p:attrName>
                                        </p:attrNameLst>
                                      </p:cBhvr>
                                      <p:to>
                                        <p:strVal val="visible"/>
                                      </p:to>
                                    </p:set>
                                    <p:animEffect transition="in" filter="blinds(horizontal)">
                                      <p:cBhvr>
                                        <p:cTn id="33" dur="500"/>
                                        <p:tgtEl>
                                          <p:spTgt spid="258051"/>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grpId="1" nodeType="clickEffect">
                                  <p:stCondLst>
                                    <p:cond delay="0"/>
                                  </p:stCondLst>
                                  <p:childTnLst>
                                    <p:animEffect transition="out" filter="fade">
                                      <p:cBhvr>
                                        <p:cTn id="37" dur="500"/>
                                        <p:tgtEl>
                                          <p:spTgt spid="7"/>
                                        </p:tgtEl>
                                      </p:cBhvr>
                                    </p:animEffect>
                                    <p:set>
                                      <p:cBhvr>
                                        <p:cTn id="38" dur="1" fill="hold">
                                          <p:stCondLst>
                                            <p:cond delay="499"/>
                                          </p:stCondLst>
                                        </p:cTn>
                                        <p:tgtEl>
                                          <p:spTgt spid="7"/>
                                        </p:tgtEl>
                                        <p:attrNameLst>
                                          <p:attrName>style.visibility</p:attrName>
                                        </p:attrNameLst>
                                      </p:cBhvr>
                                      <p:to>
                                        <p:strVal val="hidden"/>
                                      </p:to>
                                    </p:set>
                                  </p:childTnLst>
                                </p:cTn>
                              </p:par>
                              <p:par>
                                <p:cTn id="39" presetID="10" presetClass="exit" presetSubtype="0" fill="hold" grpId="1" nodeType="withEffect">
                                  <p:stCondLst>
                                    <p:cond delay="0"/>
                                  </p:stCondLst>
                                  <p:childTnLst>
                                    <p:animEffect transition="out" filter="fade">
                                      <p:cBhvr>
                                        <p:cTn id="40" dur="500"/>
                                        <p:tgtEl>
                                          <p:spTgt spid="13"/>
                                        </p:tgtEl>
                                      </p:cBhvr>
                                    </p:animEffect>
                                    <p:set>
                                      <p:cBhvr>
                                        <p:cTn id="41" dur="1" fill="hold">
                                          <p:stCondLst>
                                            <p:cond delay="499"/>
                                          </p:stCondLst>
                                        </p:cTn>
                                        <p:tgtEl>
                                          <p:spTgt spid="13"/>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14"/>
                                        </p:tgtEl>
                                      </p:cBhvr>
                                    </p:animEffect>
                                    <p:set>
                                      <p:cBhvr>
                                        <p:cTn id="44" dur="1" fill="hold">
                                          <p:stCondLst>
                                            <p:cond delay="499"/>
                                          </p:stCondLst>
                                        </p:cTn>
                                        <p:tgtEl>
                                          <p:spTgt spid="14"/>
                                        </p:tgtEl>
                                        <p:attrNameLst>
                                          <p:attrName>style.visibility</p:attrName>
                                        </p:attrNameLst>
                                      </p:cBhvr>
                                      <p:to>
                                        <p:strVal val="hidden"/>
                                      </p:to>
                                    </p:set>
                                  </p:childTnLst>
                                </p:cTn>
                              </p:par>
                              <p:par>
                                <p:cTn id="45" presetID="10" presetClass="exit" presetSubtype="0" fill="hold" grpId="1" nodeType="withEffect">
                                  <p:stCondLst>
                                    <p:cond delay="0"/>
                                  </p:stCondLst>
                                  <p:childTnLst>
                                    <p:animEffect transition="out" filter="fade">
                                      <p:cBhvr>
                                        <p:cTn id="46" dur="500"/>
                                        <p:tgtEl>
                                          <p:spTgt spid="15"/>
                                        </p:tgtEl>
                                      </p:cBhvr>
                                    </p:animEffect>
                                    <p:set>
                                      <p:cBhvr>
                                        <p:cTn id="47" dur="1" fill="hold">
                                          <p:stCondLst>
                                            <p:cond delay="499"/>
                                          </p:stCondLst>
                                        </p:cTn>
                                        <p:tgtEl>
                                          <p:spTgt spid="15"/>
                                        </p:tgtEl>
                                        <p:attrNameLst>
                                          <p:attrName>style.visibility</p:attrName>
                                        </p:attrNameLst>
                                      </p:cBhvr>
                                      <p:to>
                                        <p:strVal val="hidden"/>
                                      </p:to>
                                    </p:set>
                                  </p:childTnLst>
                                </p:cTn>
                              </p:par>
                              <p:par>
                                <p:cTn id="48" presetID="10" presetClass="exit" presetSubtype="0" fill="hold" grpId="1" nodeType="withEffect">
                                  <p:stCondLst>
                                    <p:cond delay="0"/>
                                  </p:stCondLst>
                                  <p:childTnLst>
                                    <p:animEffect transition="out" filter="fade">
                                      <p:cBhvr>
                                        <p:cTn id="49" dur="500"/>
                                        <p:tgtEl>
                                          <p:spTgt spid="16"/>
                                        </p:tgtEl>
                                      </p:cBhvr>
                                    </p:animEffect>
                                    <p:set>
                                      <p:cBhvr>
                                        <p:cTn id="50" dur="1" fill="hold">
                                          <p:stCondLst>
                                            <p:cond delay="499"/>
                                          </p:stCondLst>
                                        </p:cTn>
                                        <p:tgtEl>
                                          <p:spTgt spid="16"/>
                                        </p:tgtEl>
                                        <p:attrNameLst>
                                          <p:attrName>style.visibility</p:attrName>
                                        </p:attrNameLst>
                                      </p:cBhvr>
                                      <p:to>
                                        <p:strVal val="hidden"/>
                                      </p:to>
                                    </p:set>
                                  </p:childTnLst>
                                </p:cTn>
                              </p:par>
                              <p:par>
                                <p:cTn id="51" presetID="10" presetClass="exit" presetSubtype="0" fill="hold" grpId="1" nodeType="withEffect">
                                  <p:stCondLst>
                                    <p:cond delay="0"/>
                                  </p:stCondLst>
                                  <p:childTnLst>
                                    <p:animEffect transition="out" filter="fade">
                                      <p:cBhvr>
                                        <p:cTn id="52" dur="500"/>
                                        <p:tgtEl>
                                          <p:spTgt spid="17"/>
                                        </p:tgtEl>
                                      </p:cBhvr>
                                    </p:animEffect>
                                    <p:set>
                                      <p:cBhvr>
                                        <p:cTn id="53" dur="1" fill="hold">
                                          <p:stCondLst>
                                            <p:cond delay="499"/>
                                          </p:stCondLst>
                                        </p:cTn>
                                        <p:tgtEl>
                                          <p:spTgt spid="17"/>
                                        </p:tgtEl>
                                        <p:attrNameLst>
                                          <p:attrName>style.visibility</p:attrName>
                                        </p:attrNameLst>
                                      </p:cBhvr>
                                      <p:to>
                                        <p:strVal val="hidden"/>
                                      </p:to>
                                    </p:set>
                                  </p:childTnLst>
                                </p:cTn>
                              </p:par>
                              <p:par>
                                <p:cTn id="54" presetID="10" presetClass="exit" presetSubtype="0" fill="hold" grpId="1" nodeType="withEffect">
                                  <p:stCondLst>
                                    <p:cond delay="0"/>
                                  </p:stCondLst>
                                  <p:childTnLst>
                                    <p:animEffect transition="out" filter="fade">
                                      <p:cBhvr>
                                        <p:cTn id="55" dur="500"/>
                                        <p:tgtEl>
                                          <p:spTgt spid="18"/>
                                        </p:tgtEl>
                                      </p:cBhvr>
                                    </p:animEffect>
                                    <p:set>
                                      <p:cBhvr>
                                        <p:cTn id="56" dur="1" fill="hold">
                                          <p:stCondLst>
                                            <p:cond delay="499"/>
                                          </p:stCondLst>
                                        </p:cTn>
                                        <p:tgtEl>
                                          <p:spTgt spid="18"/>
                                        </p:tgtEl>
                                        <p:attrNameLst>
                                          <p:attrName>style.visibility</p:attrName>
                                        </p:attrNameLst>
                                      </p:cBhvr>
                                      <p:to>
                                        <p:strVal val="hidden"/>
                                      </p:to>
                                    </p:set>
                                  </p:childTnLst>
                                </p:cTn>
                              </p:par>
                              <p:par>
                                <p:cTn id="57" presetID="10" presetClass="exit" presetSubtype="0" fill="hold" grpId="1" nodeType="withEffect">
                                  <p:stCondLst>
                                    <p:cond delay="0"/>
                                  </p:stCondLst>
                                  <p:childTnLst>
                                    <p:animEffect transition="out" filter="fade">
                                      <p:cBhvr>
                                        <p:cTn id="58" dur="500"/>
                                        <p:tgtEl>
                                          <p:spTgt spid="9"/>
                                        </p:tgtEl>
                                      </p:cBhvr>
                                    </p:animEffect>
                                    <p:set>
                                      <p:cBhvr>
                                        <p:cTn id="59" dur="1" fill="hold">
                                          <p:stCondLst>
                                            <p:cond delay="499"/>
                                          </p:stCondLst>
                                        </p:cTn>
                                        <p:tgtEl>
                                          <p:spTgt spid="9"/>
                                        </p:tgtEl>
                                        <p:attrNameLst>
                                          <p:attrName>style.visibility</p:attrName>
                                        </p:attrNameLst>
                                      </p:cBhvr>
                                      <p:to>
                                        <p:strVal val="hidden"/>
                                      </p:to>
                                    </p:set>
                                  </p:childTnLst>
                                </p:cTn>
                              </p:par>
                              <p:par>
                                <p:cTn id="60" presetID="10" presetClass="exit" presetSubtype="0" fill="hold" nodeType="withEffect">
                                  <p:stCondLst>
                                    <p:cond delay="0"/>
                                  </p:stCondLst>
                                  <p:childTnLst>
                                    <p:animEffect transition="out" filter="fade">
                                      <p:cBhvr>
                                        <p:cTn id="61" dur="500"/>
                                        <p:tgtEl>
                                          <p:spTgt spid="258051"/>
                                        </p:tgtEl>
                                      </p:cBhvr>
                                    </p:animEffect>
                                    <p:set>
                                      <p:cBhvr>
                                        <p:cTn id="62" dur="1" fill="hold">
                                          <p:stCondLst>
                                            <p:cond delay="499"/>
                                          </p:stCondLst>
                                        </p:cTn>
                                        <p:tgtEl>
                                          <p:spTgt spid="258051"/>
                                        </p:tgtEl>
                                        <p:attrNameLst>
                                          <p:attrName>style.visibility</p:attrName>
                                        </p:attrNameLst>
                                      </p:cBhvr>
                                      <p:to>
                                        <p:strVal val="hidden"/>
                                      </p:to>
                                    </p:set>
                                  </p:childTnLst>
                                </p:cTn>
                              </p:par>
                            </p:childTnLst>
                          </p:cTn>
                        </p:par>
                      </p:childTnLst>
                    </p:cTn>
                  </p:par>
                </p:childTnLst>
              </p:cTn>
              <p:nextCondLst>
                <p:cond evt="onClick" delay="0">
                  <p:tgtEl>
                    <p:spTgt spid="23"/>
                  </p:tgtEl>
                </p:cond>
              </p:nextCondLst>
            </p:seq>
          </p:childTnLst>
        </p:cTn>
      </p:par>
    </p:tnLst>
    <p:bldLst>
      <p:bldP spid="7" grpId="0"/>
      <p:bldP spid="7" grpId="1"/>
      <p:bldP spid="13" grpId="0"/>
      <p:bldP spid="13" grpId="1"/>
      <p:bldP spid="14" grpId="0"/>
      <p:bldP spid="14" grpId="1"/>
      <p:bldP spid="15" grpId="0"/>
      <p:bldP spid="15" grpId="1"/>
      <p:bldP spid="16" grpId="0"/>
      <p:bldP spid="16" grpId="1"/>
      <p:bldP spid="17" grpId="0"/>
      <p:bldP spid="17" grpId="1"/>
      <p:bldP spid="18" grpId="0"/>
      <p:bldP spid="18" grpId="1"/>
      <p:bldP spid="9" grpId="0"/>
      <p:bldP spid="9"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60570" y="909514"/>
            <a:ext cx="11524006" cy="486681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元素周期表结构中隐含的两条规律</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同周期主族元素原子序数差的关系</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短周期元素原子序数差＝族序数差。</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两元素分布在过渡元素同侧时，原子序数差＝族序数差。两元素分布在过渡元素两侧时，四或五周期元素原子序数差＝族序数差＋</a:t>
            </a:r>
            <a:r>
              <a:rPr lang="en-US" altLang="zh-CN" sz="2800" kern="100" dirty="0">
                <a:latin typeface="Times New Roman"/>
                <a:ea typeface="华文细黑"/>
                <a:cs typeface="Courier New"/>
              </a:rPr>
              <a:t>10</a:t>
            </a:r>
            <a:r>
              <a:rPr lang="zh-CN" altLang="zh-CN" sz="2800" kern="100" dirty="0">
                <a:latin typeface="Times New Roman"/>
                <a:ea typeface="华文细黑"/>
                <a:cs typeface="Times New Roman"/>
              </a:rPr>
              <a:t>，六周期元素原子序数差＝族序数差＋</a:t>
            </a:r>
            <a:r>
              <a:rPr lang="en-US" altLang="zh-CN" sz="2800" kern="100" dirty="0">
                <a:latin typeface="Times New Roman"/>
                <a:ea typeface="华文细黑"/>
                <a:cs typeface="Courier New"/>
              </a:rPr>
              <a:t>24</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nSpc>
                <a:spcPct val="150000"/>
              </a:lnSpc>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第四、五周期的第</a:t>
            </a:r>
            <a:r>
              <a:rPr lang="en-US" altLang="zh-CN" sz="2800" kern="100" dirty="0" err="1">
                <a:latin typeface="宋体"/>
                <a:ea typeface="华文细黑"/>
                <a:cs typeface="Times New Roman"/>
              </a:rPr>
              <a:t>Ⅱ</a:t>
            </a:r>
            <a:r>
              <a:rPr lang="en-US" altLang="zh-CN" sz="2800" kern="100" dirty="0" err="1">
                <a:latin typeface="Times New Roman"/>
                <a:ea typeface="华文细黑"/>
              </a:rPr>
              <a:t>A</a:t>
            </a:r>
            <a:r>
              <a:rPr lang="zh-CN" altLang="zh-CN" sz="2800" kern="100" dirty="0">
                <a:latin typeface="Times New Roman"/>
                <a:ea typeface="华文细黑"/>
                <a:cs typeface="Times New Roman"/>
              </a:rPr>
              <a:t>与</a:t>
            </a:r>
            <a:r>
              <a:rPr lang="en-US" altLang="zh-CN" sz="2800" kern="100" dirty="0" err="1">
                <a:latin typeface="宋体"/>
                <a:ea typeface="华文细黑"/>
                <a:cs typeface="Times New Roman"/>
              </a:rPr>
              <a:t>Ⅲ</a:t>
            </a:r>
            <a:r>
              <a:rPr lang="en-US" altLang="zh-CN" sz="2800" kern="100" dirty="0" err="1">
                <a:latin typeface="Times New Roman"/>
                <a:ea typeface="华文细黑"/>
              </a:rPr>
              <a:t>A</a:t>
            </a:r>
            <a:r>
              <a:rPr lang="zh-CN" altLang="zh-CN" sz="2800" kern="100" dirty="0">
                <a:latin typeface="Times New Roman"/>
                <a:ea typeface="华文细黑"/>
                <a:cs typeface="Times New Roman"/>
              </a:rPr>
              <a:t>族原子序数之差都为</a:t>
            </a:r>
            <a:r>
              <a:rPr lang="en-US" altLang="zh-CN" sz="2800" kern="100" dirty="0">
                <a:latin typeface="Times New Roman"/>
                <a:ea typeface="华文细黑"/>
              </a:rPr>
              <a:t>11</a:t>
            </a:r>
            <a:r>
              <a:rPr lang="zh-CN" altLang="zh-CN" sz="2800" kern="100" dirty="0">
                <a:latin typeface="Times New Roman"/>
                <a:ea typeface="华文细黑"/>
                <a:cs typeface="Times New Roman"/>
              </a:rPr>
              <a:t>，第六周期为</a:t>
            </a:r>
            <a:r>
              <a:rPr lang="en-US" altLang="zh-CN" sz="2800" kern="100" dirty="0">
                <a:latin typeface="Times New Roman"/>
                <a:ea typeface="华文细黑"/>
              </a:rPr>
              <a:t>25</a:t>
            </a:r>
            <a:r>
              <a:rPr lang="zh-CN" altLang="zh-CN" sz="2800" kern="100" dirty="0">
                <a:latin typeface="Times New Roman"/>
                <a:ea typeface="华文细黑"/>
                <a:cs typeface="Times New Roman"/>
              </a:rPr>
              <a:t>。</a:t>
            </a:r>
            <a:endParaRPr lang="zh-CN" altLang="en-US" sz="2800" dirty="0"/>
          </a:p>
        </p:txBody>
      </p:sp>
    </p:spTree>
    <p:extLst>
      <p:ext uri="{BB962C8B-B14F-4D97-AF65-F5344CB8AC3E}">
        <p14:creationId xmlns:p14="http://schemas.microsoft.com/office/powerpoint/2010/main" val="26958027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4566" y="189434"/>
            <a:ext cx="11524006" cy="3020827"/>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同主族、邻周期元素的原子序数差的关系</a:t>
            </a:r>
            <a:endParaRPr lang="zh-CN" altLang="zh-CN" sz="260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①</a:t>
            </a:r>
            <a:r>
              <a:rPr lang="en-US" altLang="zh-CN" sz="2600" kern="100" dirty="0" err="1">
                <a:latin typeface="宋体"/>
                <a:ea typeface="华文细黑"/>
                <a:cs typeface="Times New Roman"/>
              </a:rPr>
              <a:t>Ⅰ</a:t>
            </a:r>
            <a:r>
              <a:rPr lang="en-US" altLang="zh-CN" sz="2600" kern="100" dirty="0" err="1">
                <a:latin typeface="Times New Roman"/>
                <a:ea typeface="华文细黑"/>
                <a:cs typeface="Courier New"/>
              </a:rPr>
              <a:t>A</a:t>
            </a:r>
            <a:r>
              <a:rPr lang="zh-CN" altLang="zh-CN" sz="2600" kern="100" dirty="0">
                <a:latin typeface="Times New Roman"/>
                <a:ea typeface="华文细黑"/>
                <a:cs typeface="Times New Roman"/>
              </a:rPr>
              <a:t>族元素，随电子层数的增加，原子序数依次相差</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8</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8</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18</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18</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32</a:t>
            </a:r>
            <a:r>
              <a:rPr lang="zh-CN" altLang="zh-CN" sz="2600" kern="100" dirty="0">
                <a:latin typeface="Times New Roman"/>
                <a:ea typeface="华文细黑"/>
                <a:cs typeface="Times New Roman"/>
              </a:rPr>
              <a:t>。</a:t>
            </a:r>
            <a:endParaRPr lang="zh-CN" altLang="zh-CN" sz="260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②</a:t>
            </a:r>
            <a:r>
              <a:rPr lang="en-US" altLang="zh-CN" sz="2600" kern="100" dirty="0" err="1">
                <a:latin typeface="宋体"/>
                <a:ea typeface="华文细黑"/>
                <a:cs typeface="Times New Roman"/>
              </a:rPr>
              <a:t>Ⅱ</a:t>
            </a:r>
            <a:r>
              <a:rPr lang="en-US" altLang="zh-CN" sz="2600" kern="100" dirty="0" err="1">
                <a:latin typeface="Times New Roman"/>
                <a:ea typeface="华文细黑"/>
                <a:cs typeface="Courier New"/>
              </a:rPr>
              <a:t>A</a:t>
            </a:r>
            <a:r>
              <a:rPr lang="zh-CN" altLang="zh-CN" sz="2600" kern="100" dirty="0">
                <a:latin typeface="Times New Roman"/>
                <a:ea typeface="华文细黑"/>
                <a:cs typeface="Times New Roman"/>
              </a:rPr>
              <a:t>族和</a:t>
            </a:r>
            <a:r>
              <a:rPr lang="en-US" altLang="zh-CN" sz="2600" kern="100" dirty="0">
                <a:latin typeface="Times New Roman"/>
                <a:ea typeface="华文细黑"/>
                <a:cs typeface="Courier New"/>
              </a:rPr>
              <a:t>0</a:t>
            </a:r>
            <a:r>
              <a:rPr lang="zh-CN" altLang="zh-CN" sz="2600" kern="100" dirty="0">
                <a:latin typeface="Times New Roman"/>
                <a:ea typeface="华文细黑"/>
                <a:cs typeface="Times New Roman"/>
              </a:rPr>
              <a:t>族元素，随电子层数的增加，原子序数依次相差</a:t>
            </a:r>
            <a:r>
              <a:rPr lang="en-US" altLang="zh-CN" sz="2600" kern="100" dirty="0">
                <a:latin typeface="Times New Roman"/>
                <a:ea typeface="华文细黑"/>
                <a:cs typeface="Courier New"/>
              </a:rPr>
              <a:t>8</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8</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18</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18</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32</a:t>
            </a:r>
            <a:r>
              <a:rPr lang="zh-CN" altLang="zh-CN" sz="2600" kern="100" dirty="0">
                <a:latin typeface="Times New Roman"/>
                <a:ea typeface="华文细黑"/>
                <a:cs typeface="Times New Roman"/>
              </a:rPr>
              <a:t>。</a:t>
            </a:r>
            <a:endParaRPr lang="zh-CN" altLang="zh-CN" sz="2600" kern="100" dirty="0">
              <a:latin typeface="宋体"/>
              <a:cs typeface="Courier New"/>
            </a:endParaRPr>
          </a:p>
          <a:p>
            <a:pPr>
              <a:lnSpc>
                <a:spcPct val="150000"/>
              </a:lnSpc>
            </a:pPr>
            <a:r>
              <a:rPr lang="en-US" altLang="zh-CN" sz="2600" kern="100" dirty="0">
                <a:latin typeface="宋体"/>
                <a:ea typeface="华文细黑"/>
                <a:cs typeface="Times New Roman"/>
              </a:rPr>
              <a:t>③</a:t>
            </a:r>
            <a:r>
              <a:rPr lang="en-US" altLang="zh-CN" sz="2600" kern="100" dirty="0" err="1">
                <a:latin typeface="宋体"/>
                <a:ea typeface="华文细黑"/>
                <a:cs typeface="Times New Roman"/>
              </a:rPr>
              <a:t>Ⅲ</a:t>
            </a:r>
            <a:r>
              <a:rPr lang="en-US" altLang="zh-CN" sz="2600" kern="100" dirty="0" err="1">
                <a:latin typeface="Times New Roman"/>
                <a:ea typeface="华文细黑"/>
              </a:rPr>
              <a:t>A</a:t>
            </a:r>
            <a:r>
              <a:rPr lang="zh-CN" altLang="zh-CN" sz="2600" kern="100" dirty="0">
                <a:latin typeface="Times New Roman"/>
                <a:ea typeface="华文细黑"/>
                <a:cs typeface="Times New Roman"/>
              </a:rPr>
              <a:t>～</a:t>
            </a:r>
            <a:r>
              <a:rPr lang="en-US" altLang="zh-CN" sz="2600" kern="100" dirty="0" err="1">
                <a:latin typeface="宋体"/>
                <a:ea typeface="华文细黑"/>
                <a:cs typeface="Times New Roman"/>
              </a:rPr>
              <a:t>Ⅶ</a:t>
            </a:r>
            <a:r>
              <a:rPr lang="en-US" altLang="zh-CN" sz="2600" kern="100" dirty="0" err="1">
                <a:latin typeface="Times New Roman"/>
                <a:ea typeface="华文细黑"/>
              </a:rPr>
              <a:t>A</a:t>
            </a:r>
            <a:r>
              <a:rPr lang="zh-CN" altLang="zh-CN" sz="2600" kern="100" dirty="0">
                <a:latin typeface="Times New Roman"/>
                <a:ea typeface="华文细黑"/>
                <a:cs typeface="Times New Roman"/>
              </a:rPr>
              <a:t>族元素，随电子层数的增加，原子序数依次相差</a:t>
            </a:r>
            <a:r>
              <a:rPr lang="en-US" altLang="zh-CN" sz="2600" kern="100" dirty="0">
                <a:latin typeface="Times New Roman"/>
                <a:ea typeface="华文细黑"/>
              </a:rPr>
              <a:t>8</a:t>
            </a:r>
            <a:r>
              <a:rPr lang="zh-CN" altLang="zh-CN" sz="2600" kern="100" dirty="0">
                <a:latin typeface="Times New Roman"/>
                <a:ea typeface="华文细黑"/>
                <a:cs typeface="Times New Roman"/>
              </a:rPr>
              <a:t>、</a:t>
            </a:r>
            <a:r>
              <a:rPr lang="en-US" altLang="zh-CN" sz="2600" kern="100" dirty="0">
                <a:latin typeface="Times New Roman"/>
                <a:ea typeface="华文细黑"/>
              </a:rPr>
              <a:t>18</a:t>
            </a:r>
            <a:r>
              <a:rPr lang="zh-CN" altLang="zh-CN" sz="2600" kern="100" dirty="0">
                <a:latin typeface="Times New Roman"/>
                <a:ea typeface="华文细黑"/>
                <a:cs typeface="Times New Roman"/>
              </a:rPr>
              <a:t>、</a:t>
            </a:r>
            <a:r>
              <a:rPr lang="en-US" altLang="zh-CN" sz="2600" kern="100" dirty="0">
                <a:latin typeface="Times New Roman"/>
                <a:ea typeface="华文细黑"/>
              </a:rPr>
              <a:t>18</a:t>
            </a:r>
            <a:r>
              <a:rPr lang="zh-CN" altLang="zh-CN" sz="2600" kern="100" dirty="0">
                <a:latin typeface="Times New Roman"/>
                <a:ea typeface="华文细黑"/>
                <a:cs typeface="Times New Roman"/>
              </a:rPr>
              <a:t>、</a:t>
            </a:r>
            <a:r>
              <a:rPr lang="en-US" altLang="zh-CN" sz="2600" kern="100" dirty="0">
                <a:latin typeface="Times New Roman"/>
                <a:ea typeface="华文细黑"/>
              </a:rPr>
              <a:t>32</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nSpc>
                <a:spcPct val="150000"/>
              </a:lnSpc>
            </a:pPr>
            <a:r>
              <a:rPr lang="en-US" altLang="zh-CN" sz="2600" kern="100" dirty="0">
                <a:latin typeface="Times New Roman"/>
                <a:ea typeface="华文细黑"/>
              </a:rPr>
              <a:t>2.</a:t>
            </a:r>
            <a:r>
              <a:rPr lang="zh-CN" altLang="zh-CN" sz="2600" kern="100" dirty="0">
                <a:latin typeface="Times New Roman"/>
                <a:ea typeface="华文细黑"/>
                <a:cs typeface="Times New Roman"/>
              </a:rPr>
              <a:t>强化记忆元素周期表的结构</a:t>
            </a:r>
            <a:endParaRPr lang="zh-CN" altLang="en-US" sz="2600" dirty="0"/>
          </a:p>
        </p:txBody>
      </p:sp>
      <p:pic>
        <p:nvPicPr>
          <p:cNvPr id="259074" name="Picture 2" descr="HX28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18291" y="3679315"/>
            <a:ext cx="5515868" cy="2354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7" name="圆角矩形 6">
            <a:hlinkClick r:id="rId3"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Tree>
    <p:extLst>
      <p:ext uri="{BB962C8B-B14F-4D97-AF65-F5344CB8AC3E}">
        <p14:creationId xmlns:p14="http://schemas.microsoft.com/office/powerpoint/2010/main" val="8184773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1"/>
          <p:cNvSpPr txBox="1"/>
          <p:nvPr/>
        </p:nvSpPr>
        <p:spPr>
          <a:xfrm>
            <a:off x="923330" y="2489410"/>
            <a:ext cx="10379765" cy="1196866"/>
          </a:xfrm>
          <a:prstGeom prst="rect">
            <a:avLst/>
          </a:prstGeom>
          <a:noFill/>
        </p:spPr>
        <p:txBody>
          <a:bodyPr wrap="none" rtlCol="0" anchor="ctr">
            <a:spAutoFit/>
          </a:bodyPr>
          <a:lstStyle/>
          <a:p>
            <a:pPr defTabSz="914400">
              <a:lnSpc>
                <a:spcPct val="120000"/>
              </a:lnSpc>
              <a:defRPr/>
            </a:pPr>
            <a:r>
              <a:rPr lang="zh-CN" altLang="zh-CN" sz="6500" b="1" kern="0" dirty="0">
                <a:solidFill>
                  <a:sysClr val="window" lastClr="CCE8CF"/>
                </a:solidFill>
                <a:latin typeface="微软雅黑"/>
                <a:ea typeface="微软雅黑"/>
              </a:rPr>
              <a:t>考点二　元素周期律及应用</a:t>
            </a:r>
            <a:endParaRPr lang="zh-CN" altLang="en-US" sz="6500" b="1" kern="0" dirty="0">
              <a:solidFill>
                <a:sysClr val="window" lastClr="CCE8CF"/>
              </a:solidFill>
              <a:latin typeface="微软雅黑"/>
              <a:ea typeface="微软雅黑"/>
            </a:endParaRPr>
          </a:p>
        </p:txBody>
      </p:sp>
    </p:spTree>
    <p:extLst>
      <p:ext uri="{BB962C8B-B14F-4D97-AF65-F5344CB8AC3E}">
        <p14:creationId xmlns:p14="http://schemas.microsoft.com/office/powerpoint/2010/main" val="1801470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414700" y="1557586"/>
            <a:ext cx="11873194" cy="267765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定义</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元素的性质</a:t>
            </a:r>
            <a:r>
              <a:rPr lang="zh-CN" altLang="zh-CN" sz="2800" kern="100" dirty="0" smtClean="0">
                <a:latin typeface="Times New Roman"/>
                <a:ea typeface="华文细黑"/>
                <a:cs typeface="Times New Roman"/>
              </a:rPr>
              <a:t>随</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的</a:t>
            </a:r>
            <a:r>
              <a:rPr lang="zh-CN" altLang="zh-CN" sz="2800" kern="100" dirty="0">
                <a:latin typeface="Times New Roman"/>
                <a:ea typeface="华文细黑"/>
                <a:cs typeface="Times New Roman"/>
              </a:rPr>
              <a:t>递增而</a:t>
            </a:r>
            <a:r>
              <a:rPr lang="zh-CN" altLang="zh-CN" sz="2800" kern="100" dirty="0" smtClean="0">
                <a:latin typeface="Times New Roman"/>
                <a:ea typeface="华文细黑"/>
                <a:cs typeface="Times New Roman"/>
              </a:rPr>
              <a:t>呈</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变化</a:t>
            </a:r>
            <a:r>
              <a:rPr lang="zh-CN" altLang="zh-CN" sz="2800" kern="100" dirty="0">
                <a:latin typeface="Times New Roman"/>
                <a:ea typeface="华文细黑"/>
                <a:cs typeface="Times New Roman"/>
              </a:rPr>
              <a:t>的规律。</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实质</a:t>
            </a:r>
            <a:endParaRPr lang="zh-CN" altLang="zh-CN" sz="1050" kern="100" dirty="0">
              <a:latin typeface="宋体"/>
              <a:cs typeface="Courier New"/>
            </a:endParaRPr>
          </a:p>
          <a:p>
            <a:pPr>
              <a:lnSpc>
                <a:spcPct val="150000"/>
              </a:lnSpc>
            </a:pPr>
            <a:r>
              <a:rPr lang="zh-CN" altLang="zh-CN" sz="2800" kern="100" dirty="0">
                <a:latin typeface="Times New Roman"/>
                <a:ea typeface="华文细黑"/>
                <a:cs typeface="Times New Roman"/>
              </a:rPr>
              <a:t>元素</a:t>
            </a:r>
            <a:r>
              <a:rPr lang="zh-CN" altLang="zh-CN" sz="2800" kern="100" dirty="0" smtClean="0">
                <a:latin typeface="Times New Roman"/>
                <a:ea typeface="华文细黑"/>
                <a:cs typeface="Times New Roman"/>
              </a:rPr>
              <a:t>原子</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的</a:t>
            </a:r>
            <a:r>
              <a:rPr lang="zh-CN" altLang="zh-CN" sz="2800" kern="100" dirty="0">
                <a:latin typeface="Times New Roman"/>
                <a:ea typeface="华文细黑"/>
                <a:cs typeface="Times New Roman"/>
              </a:rPr>
              <a:t>结果</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5" name="矩形 4"/>
          <p:cNvSpPr/>
          <p:nvPr/>
        </p:nvSpPr>
        <p:spPr>
          <a:xfrm>
            <a:off x="2602041" y="2291026"/>
            <a:ext cx="1620957"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原子序数</a:t>
            </a:r>
            <a:endParaRPr lang="zh-CN" altLang="en-US" dirty="0">
              <a:solidFill>
                <a:srgbClr val="0000FF"/>
              </a:solidFill>
            </a:endParaRPr>
          </a:p>
        </p:txBody>
      </p:sp>
      <p:sp>
        <p:nvSpPr>
          <p:cNvPr id="12" name="矩形 11"/>
          <p:cNvSpPr/>
          <p:nvPr/>
        </p:nvSpPr>
        <p:spPr>
          <a:xfrm>
            <a:off x="5879182" y="2291026"/>
            <a:ext cx="1261884" cy="523220"/>
          </a:xfrm>
          <a:prstGeom prst="rect">
            <a:avLst/>
          </a:prstGeom>
        </p:spPr>
        <p:txBody>
          <a:bodyPr wrap="none">
            <a:spAutoFit/>
          </a:bodyPr>
          <a:lstStyle/>
          <a:p>
            <a:r>
              <a:rPr lang="zh-CN" altLang="en-US" sz="2800" kern="100" dirty="0">
                <a:solidFill>
                  <a:srgbClr val="0000FF"/>
                </a:solidFill>
                <a:latin typeface="Times New Roman"/>
                <a:ea typeface="华文细黑"/>
                <a:cs typeface="Times New Roman"/>
              </a:rPr>
              <a:t>周期性</a:t>
            </a:r>
            <a:endParaRPr lang="zh-CN" altLang="en-US" dirty="0">
              <a:solidFill>
                <a:srgbClr val="0000FF"/>
              </a:solidFill>
            </a:endParaRPr>
          </a:p>
        </p:txBody>
      </p:sp>
      <p:sp>
        <p:nvSpPr>
          <p:cNvPr id="13" name="矩形 12"/>
          <p:cNvSpPr/>
          <p:nvPr/>
        </p:nvSpPr>
        <p:spPr>
          <a:xfrm>
            <a:off x="1846734" y="3568006"/>
            <a:ext cx="4134465" cy="523220"/>
          </a:xfrm>
          <a:prstGeom prst="rect">
            <a:avLst/>
          </a:prstGeom>
        </p:spPr>
        <p:txBody>
          <a:bodyPr wrap="none">
            <a:spAutoFit/>
          </a:bodyPr>
          <a:lstStyle/>
          <a:p>
            <a:r>
              <a:rPr lang="zh-CN" altLang="en-US" sz="2800" kern="100" dirty="0">
                <a:solidFill>
                  <a:srgbClr val="0000FF"/>
                </a:solidFill>
                <a:latin typeface="Times New Roman"/>
                <a:ea typeface="华文细黑"/>
                <a:cs typeface="Times New Roman"/>
              </a:rPr>
              <a:t>核外电子排布周期性变化</a:t>
            </a:r>
            <a:endParaRPr lang="zh-CN" altLang="en-US" dirty="0">
              <a:solidFill>
                <a:srgbClr val="0000FF"/>
              </a:solidFill>
            </a:endParaRPr>
          </a:p>
        </p:txBody>
      </p:sp>
      <p:sp>
        <p:nvSpPr>
          <p:cNvPr id="10" name="矩形 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1" name="圆角矩形 10"/>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315802577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linds(horizontal)">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linds(horizontal)">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5"/>
                                        </p:tgtEl>
                                      </p:cBhvr>
                                    </p:animEffect>
                                    <p:set>
                                      <p:cBhvr>
                                        <p:cTn id="20" dur="1" fill="hold">
                                          <p:stCondLst>
                                            <p:cond delay="499"/>
                                          </p:stCondLst>
                                        </p:cTn>
                                        <p:tgtEl>
                                          <p:spTgt spid="5"/>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12"/>
                                        </p:tgtEl>
                                      </p:cBhvr>
                                    </p:animEffect>
                                    <p:set>
                                      <p:cBhvr>
                                        <p:cTn id="23" dur="1" fill="hold">
                                          <p:stCondLst>
                                            <p:cond delay="499"/>
                                          </p:stCondLst>
                                        </p:cTn>
                                        <p:tgtEl>
                                          <p:spTgt spid="12"/>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13"/>
                                        </p:tgtEl>
                                      </p:cBhvr>
                                    </p:animEffect>
                                    <p:set>
                                      <p:cBhvr>
                                        <p:cTn id="26"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11"/>
                  </p:tgtEl>
                </p:cond>
              </p:nextCondLst>
            </p:seq>
          </p:childTnLst>
        </p:cTn>
      </p:par>
    </p:tnLst>
    <p:bldLst>
      <p:bldP spid="5" grpId="0"/>
      <p:bldP spid="5" grpId="1"/>
      <p:bldP spid="12" grpId="0"/>
      <p:bldP spid="12" grpId="1"/>
      <p:bldP spid="13" grpId="0"/>
      <p:bldP spid="13"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50"/>
          <p:cNvSpPr txBox="1">
            <a:spLocks noChangeArrowheads="1"/>
          </p:cNvSpPr>
          <p:nvPr/>
        </p:nvSpPr>
        <p:spPr bwMode="auto">
          <a:xfrm>
            <a:off x="838985" y="1125538"/>
            <a:ext cx="10491597" cy="4569753"/>
          </a:xfrm>
          <a:prstGeom prst="rect">
            <a:avLst/>
          </a:prstGeom>
          <a:ln/>
          <a:extLst/>
        </p:spPr>
        <p:style>
          <a:lnRef idx="1">
            <a:schemeClr val="accent6"/>
          </a:lnRef>
          <a:fillRef idx="2">
            <a:schemeClr val="accent6"/>
          </a:fillRef>
          <a:effectRef idx="1">
            <a:schemeClr val="accent6"/>
          </a:effectRef>
          <a:fontRef idx="minor">
            <a:schemeClr val="dk1"/>
          </a:fontRef>
        </p:style>
        <p:txBody>
          <a:bodyPr wrap="square" lIns="121898" tIns="60948" rIns="121898" bIns="60948" anchor="ctr">
            <a:spAutoFit/>
          </a:bodyPr>
          <a:lstStyle>
            <a:lvl1pPr algn="l" eaLnBrk="0" hangingPunct="0">
              <a:defRPr sz="2400" b="1">
                <a:solidFill>
                  <a:schemeClr val="tx1"/>
                </a:solidFill>
                <a:latin typeface="Arial" charset="0"/>
                <a:ea typeface="宋体" pitchFamily="2" charset="-122"/>
              </a:defRPr>
            </a:lvl1pPr>
            <a:lvl2pPr marL="742950" indent="-285750" algn="l" eaLnBrk="0" hangingPunct="0">
              <a:defRPr sz="2400" b="1">
                <a:solidFill>
                  <a:schemeClr val="tx1"/>
                </a:solidFill>
                <a:latin typeface="Arial" charset="0"/>
                <a:ea typeface="宋体" pitchFamily="2" charset="-122"/>
              </a:defRPr>
            </a:lvl2pPr>
            <a:lvl3pPr marL="1143000" indent="-228600" algn="l" eaLnBrk="0" hangingPunct="0">
              <a:defRPr sz="2400" b="1">
                <a:solidFill>
                  <a:schemeClr val="tx1"/>
                </a:solidFill>
                <a:latin typeface="Arial" charset="0"/>
                <a:ea typeface="宋体" pitchFamily="2" charset="-122"/>
              </a:defRPr>
            </a:lvl3pPr>
            <a:lvl4pPr marL="1600200" indent="-228600" algn="l" eaLnBrk="0" hangingPunct="0">
              <a:defRPr sz="2400" b="1">
                <a:solidFill>
                  <a:schemeClr val="tx1"/>
                </a:solidFill>
                <a:latin typeface="Arial" charset="0"/>
                <a:ea typeface="宋体" pitchFamily="2" charset="-122"/>
              </a:defRPr>
            </a:lvl4pPr>
            <a:lvl5pPr marL="2057400" indent="-228600" algn="l"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pPr algn="just">
              <a:lnSpc>
                <a:spcPct val="150000"/>
              </a:lnSpc>
              <a:spcAft>
                <a:spcPts val="0"/>
              </a:spcAft>
              <a:tabLst>
                <a:tab pos="1890395" algn="l"/>
              </a:tabLst>
            </a:pPr>
            <a:r>
              <a:rPr lang="en-US" altLang="zh-CN" sz="2800" b="0" kern="100" dirty="0">
                <a:latin typeface="Times New Roman"/>
                <a:ea typeface="华文细黑"/>
              </a:rPr>
              <a:t>1.</a:t>
            </a:r>
            <a:r>
              <a:rPr lang="zh-CN" altLang="en-US" sz="2800" b="0" kern="100" dirty="0">
                <a:latin typeface="Times New Roman"/>
                <a:ea typeface="华文细黑"/>
              </a:rPr>
              <a:t>掌握元素周期律的实质；了解元素周期表</a:t>
            </a:r>
            <a:r>
              <a:rPr lang="zh-CN" altLang="en-US" sz="2800" b="0" kern="100" dirty="0">
                <a:latin typeface="Times New Roman" pitchFamily="18" charset="0"/>
                <a:ea typeface="华文细黑"/>
                <a:cs typeface="Times New Roman" pitchFamily="18" charset="0"/>
              </a:rPr>
              <a:t> </a:t>
            </a:r>
            <a:endParaRPr lang="en-US" altLang="zh-CN" sz="2800" b="0" kern="100" dirty="0">
              <a:latin typeface="Times New Roman" pitchFamily="18" charset="0"/>
              <a:ea typeface="华文细黑"/>
              <a:cs typeface="Times New Roman" pitchFamily="18" charset="0"/>
            </a:endParaRPr>
          </a:p>
          <a:p>
            <a:pPr algn="just">
              <a:lnSpc>
                <a:spcPct val="150000"/>
              </a:lnSpc>
              <a:spcAft>
                <a:spcPts val="0"/>
              </a:spcAft>
              <a:tabLst>
                <a:tab pos="1890395" algn="l"/>
              </a:tabLst>
            </a:pPr>
            <a:r>
              <a:rPr lang="en-US" altLang="zh-CN" sz="2800" b="0" kern="100" dirty="0">
                <a:latin typeface="Times New Roman" pitchFamily="18" charset="0"/>
                <a:ea typeface="华文细黑"/>
                <a:cs typeface="Times New Roman" pitchFamily="18" charset="0"/>
              </a:rPr>
              <a:t>(</a:t>
            </a:r>
            <a:r>
              <a:rPr lang="zh-CN" altLang="en-US" sz="2800" b="0" kern="100" dirty="0">
                <a:latin typeface="Times New Roman" pitchFamily="18" charset="0"/>
                <a:ea typeface="华文细黑"/>
                <a:cs typeface="Times New Roman" pitchFamily="18" charset="0"/>
              </a:rPr>
              <a:t>长式</a:t>
            </a:r>
            <a:r>
              <a:rPr lang="en-US" altLang="zh-CN" sz="2800" b="0" kern="100" dirty="0">
                <a:latin typeface="Times New Roman" pitchFamily="18" charset="0"/>
                <a:ea typeface="华文细黑"/>
                <a:cs typeface="Times New Roman" pitchFamily="18" charset="0"/>
              </a:rPr>
              <a:t>)</a:t>
            </a:r>
            <a:r>
              <a:rPr lang="zh-CN" altLang="en-US" sz="2800" b="0" kern="100" dirty="0">
                <a:latin typeface="Times New Roman" pitchFamily="18" charset="0"/>
                <a:ea typeface="华文细黑"/>
                <a:cs typeface="Times New Roman" pitchFamily="18" charset="0"/>
              </a:rPr>
              <a:t> </a:t>
            </a:r>
            <a:r>
              <a:rPr lang="zh-CN" altLang="en-US" sz="2800" b="0" kern="100" dirty="0">
                <a:latin typeface="Times New Roman"/>
                <a:ea typeface="华文细黑"/>
              </a:rPr>
              <a:t>的结构（周期、族）及其应用。</a:t>
            </a:r>
            <a:endParaRPr lang="en-US" altLang="zh-CN" sz="2800" b="0" kern="100" dirty="0">
              <a:latin typeface="Times New Roman"/>
              <a:ea typeface="华文细黑"/>
            </a:endParaRPr>
          </a:p>
          <a:p>
            <a:pPr algn="just">
              <a:lnSpc>
                <a:spcPct val="150000"/>
              </a:lnSpc>
              <a:spcAft>
                <a:spcPts val="0"/>
              </a:spcAft>
              <a:tabLst>
                <a:tab pos="1890395" algn="l"/>
              </a:tabLst>
            </a:pPr>
            <a:r>
              <a:rPr lang="en-US" altLang="zh-CN" sz="2800" b="0" kern="100" dirty="0">
                <a:latin typeface="Times New Roman"/>
                <a:ea typeface="华文细黑"/>
              </a:rPr>
              <a:t>2.</a:t>
            </a:r>
            <a:r>
              <a:rPr lang="zh-CN" altLang="en-US" sz="2800" b="0" kern="100" dirty="0">
                <a:latin typeface="Times New Roman"/>
                <a:ea typeface="华文细黑"/>
              </a:rPr>
              <a:t>以第三周期为例，掌握同一周期内元素性质的递变规律与原子结构的关系。</a:t>
            </a:r>
            <a:endParaRPr lang="en-US" altLang="zh-CN" sz="2800" b="0" kern="100" dirty="0">
              <a:latin typeface="Times New Roman"/>
              <a:ea typeface="华文细黑"/>
            </a:endParaRPr>
          </a:p>
          <a:p>
            <a:pPr algn="just">
              <a:lnSpc>
                <a:spcPct val="150000"/>
              </a:lnSpc>
              <a:spcAft>
                <a:spcPts val="0"/>
              </a:spcAft>
              <a:tabLst>
                <a:tab pos="1890395" algn="l"/>
              </a:tabLst>
            </a:pPr>
            <a:r>
              <a:rPr lang="en-US" altLang="zh-CN" sz="2800" b="0" kern="100" dirty="0">
                <a:latin typeface="Times New Roman"/>
                <a:ea typeface="华文细黑"/>
              </a:rPr>
              <a:t>3.</a:t>
            </a:r>
            <a:r>
              <a:rPr lang="zh-CN" altLang="en-US" sz="2800" b="0" kern="100" dirty="0">
                <a:latin typeface="Times New Roman"/>
                <a:ea typeface="华文细黑"/>
              </a:rPr>
              <a:t>以</a:t>
            </a:r>
            <a:r>
              <a:rPr lang="en-US" altLang="zh-CN" sz="2800" b="0" kern="100" dirty="0" err="1">
                <a:latin typeface="Times New Roman"/>
                <a:ea typeface="华文细黑"/>
              </a:rPr>
              <a:t>ⅠA</a:t>
            </a:r>
            <a:r>
              <a:rPr lang="zh-CN" altLang="en-US" sz="2800" b="0" kern="100" dirty="0">
                <a:latin typeface="Times New Roman"/>
                <a:ea typeface="华文细黑"/>
              </a:rPr>
              <a:t>和</a:t>
            </a:r>
            <a:r>
              <a:rPr lang="en-US" altLang="zh-CN" sz="2800" b="0" kern="100" dirty="0" err="1">
                <a:latin typeface="Times New Roman"/>
                <a:ea typeface="华文细黑"/>
              </a:rPr>
              <a:t>ⅦA</a:t>
            </a:r>
            <a:r>
              <a:rPr lang="zh-CN" altLang="en-US" sz="2800" b="0" kern="100" dirty="0">
                <a:latin typeface="Times New Roman"/>
                <a:ea typeface="华文细黑"/>
              </a:rPr>
              <a:t>族为例，掌握同一主族内元素性质递变规律与原子结构的关系。</a:t>
            </a:r>
            <a:endParaRPr lang="en-US" altLang="zh-CN" sz="2800" b="0" kern="100" dirty="0">
              <a:latin typeface="Times New Roman"/>
              <a:ea typeface="华文细黑"/>
            </a:endParaRPr>
          </a:p>
          <a:p>
            <a:pPr algn="just">
              <a:lnSpc>
                <a:spcPct val="150000"/>
              </a:lnSpc>
              <a:spcAft>
                <a:spcPts val="0"/>
              </a:spcAft>
              <a:tabLst>
                <a:tab pos="1890395" algn="l"/>
              </a:tabLst>
            </a:pPr>
            <a:r>
              <a:rPr lang="en-US" altLang="zh-CN" sz="2800" b="0" kern="100" dirty="0">
                <a:latin typeface="Times New Roman" pitchFamily="18" charset="0"/>
                <a:cs typeface="Times New Roman" pitchFamily="18" charset="0"/>
              </a:rPr>
              <a:t>4.</a:t>
            </a:r>
            <a:r>
              <a:rPr lang="zh-CN" altLang="en-US" sz="2800" b="0" kern="100" dirty="0">
                <a:latin typeface="Times New Roman"/>
                <a:ea typeface="华文细黑"/>
              </a:rPr>
              <a:t>了解金属、非金属在元素周期表中的位置及其性质的递变规律。</a:t>
            </a:r>
            <a:endParaRPr lang="zh-CN" altLang="zh-CN" sz="2800" b="0" kern="100" dirty="0">
              <a:latin typeface="Times New Roman"/>
              <a:ea typeface="华文细黑"/>
            </a:endParaRPr>
          </a:p>
        </p:txBody>
      </p:sp>
      <p:sp>
        <p:nvSpPr>
          <p:cNvPr id="5" name="矩形 4">
            <a:hlinkClick r:id="rId3" action="ppaction://hlinksldjump"/>
          </p:cNvPr>
          <p:cNvSpPr/>
          <p:nvPr/>
        </p:nvSpPr>
        <p:spPr>
          <a:xfrm>
            <a:off x="-25474" y="6382122"/>
            <a:ext cx="1680887"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考点一</a:t>
            </a:r>
            <a:endParaRPr lang="zh-CN" altLang="en-US" sz="2200" dirty="0">
              <a:latin typeface="微软雅黑" pitchFamily="34" charset="-122"/>
              <a:ea typeface="微软雅黑" pitchFamily="34" charset="-122"/>
            </a:endParaRPr>
          </a:p>
        </p:txBody>
      </p:sp>
      <p:sp>
        <p:nvSpPr>
          <p:cNvPr id="6" name="矩形 5">
            <a:hlinkClick r:id="rId4" action="ppaction://hlinksldjump"/>
          </p:cNvPr>
          <p:cNvSpPr/>
          <p:nvPr/>
        </p:nvSpPr>
        <p:spPr>
          <a:xfrm>
            <a:off x="1774726" y="6382122"/>
            <a:ext cx="1680887"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考点二</a:t>
            </a:r>
            <a:endParaRPr lang="zh-CN" altLang="en-US" sz="2200" dirty="0">
              <a:latin typeface="微软雅黑" pitchFamily="34" charset="-122"/>
              <a:ea typeface="微软雅黑" pitchFamily="34" charset="-122"/>
            </a:endParaRPr>
          </a:p>
        </p:txBody>
      </p:sp>
      <p:sp>
        <p:nvSpPr>
          <p:cNvPr id="9" name="矩形 8">
            <a:hlinkClick r:id="rId5" action="ppaction://hlinksldjump"/>
          </p:cNvPr>
          <p:cNvSpPr/>
          <p:nvPr/>
        </p:nvSpPr>
        <p:spPr>
          <a:xfrm>
            <a:off x="3574926" y="6369059"/>
            <a:ext cx="3323509"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探究高考　明确考向</a:t>
            </a:r>
            <a:endParaRPr lang="zh-CN" altLang="en-US" sz="2200" dirty="0">
              <a:latin typeface="微软雅黑" pitchFamily="34" charset="-122"/>
              <a:ea typeface="微软雅黑" pitchFamily="34" charset="-122"/>
            </a:endParaRPr>
          </a:p>
        </p:txBody>
      </p:sp>
      <p:sp>
        <p:nvSpPr>
          <p:cNvPr id="10" name="矩形 9">
            <a:hlinkClick r:id="rId6" action="ppaction://hlinksldjump"/>
          </p:cNvPr>
          <p:cNvSpPr/>
          <p:nvPr/>
        </p:nvSpPr>
        <p:spPr>
          <a:xfrm>
            <a:off x="7006607" y="6369059"/>
            <a:ext cx="1680887"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Times New Roman" pitchFamily="18" charset="0"/>
                <a:ea typeface="微软雅黑" pitchFamily="34" charset="-122"/>
              </a:rPr>
              <a:t>练出高分</a:t>
            </a:r>
            <a:endParaRPr lang="zh-CN" altLang="en-US" sz="2200" dirty="0">
              <a:latin typeface="Times New Roman" pitchFamily="18" charset="0"/>
              <a:ea typeface="微软雅黑" pitchFamily="34" charset="-122"/>
            </a:endParaRPr>
          </a:p>
        </p:txBody>
      </p:sp>
    </p:spTree>
    <p:extLst>
      <p:ext uri="{BB962C8B-B14F-4D97-AF65-F5344CB8AC3E}">
        <p14:creationId xmlns:p14="http://schemas.microsoft.com/office/powerpoint/2010/main" val="30008781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22598" y="117426"/>
            <a:ext cx="2608406" cy="523220"/>
          </a:xfrm>
          <a:prstGeom prst="rect">
            <a:avLst/>
          </a:prstGeom>
        </p:spPr>
        <p:txBody>
          <a:bodyPr wrap="none">
            <a:spAutoFit/>
          </a:bodyPr>
          <a:lstStyle/>
          <a:p>
            <a:r>
              <a:rPr lang="en-US" altLang="zh-CN" sz="2800" kern="100" dirty="0">
                <a:latin typeface="Times New Roman"/>
                <a:ea typeface="华文细黑"/>
              </a:rPr>
              <a:t>3.</a:t>
            </a:r>
            <a:r>
              <a:rPr lang="zh-CN" altLang="zh-CN" sz="2800" kern="100" dirty="0">
                <a:latin typeface="Times New Roman"/>
                <a:ea typeface="华文细黑"/>
                <a:cs typeface="Times New Roman"/>
              </a:rPr>
              <a:t>具体表现形式</a:t>
            </a:r>
            <a:endParaRPr lang="zh-CN" altLang="en-US" sz="2800" dirty="0"/>
          </a:p>
        </p:txBody>
      </p:sp>
      <p:graphicFrame>
        <p:nvGraphicFramePr>
          <p:cNvPr id="7" name="表格 6"/>
          <p:cNvGraphicFramePr>
            <a:graphicFrameLocks noGrp="1"/>
          </p:cNvGraphicFramePr>
          <p:nvPr>
            <p:extLst>
              <p:ext uri="{D42A27DB-BD31-4B8C-83A1-F6EECF244321}">
                <p14:modId xmlns:p14="http://schemas.microsoft.com/office/powerpoint/2010/main" val="1201705387"/>
              </p:ext>
            </p:extLst>
          </p:nvPr>
        </p:nvGraphicFramePr>
        <p:xfrm>
          <a:off x="694606" y="640646"/>
          <a:ext cx="10441159" cy="5381810"/>
        </p:xfrm>
        <a:graphic>
          <a:graphicData uri="http://schemas.openxmlformats.org/drawingml/2006/table">
            <a:tbl>
              <a:tblPr/>
              <a:tblGrid>
                <a:gridCol w="1008112"/>
                <a:gridCol w="2664296"/>
                <a:gridCol w="4546286"/>
                <a:gridCol w="2222465"/>
              </a:tblGrid>
              <a:tr h="1025413">
                <a:tc gridSpan="2">
                  <a:txBody>
                    <a:bodyPr/>
                    <a:lstStyle/>
                    <a:p>
                      <a:pPr algn="ctr">
                        <a:lnSpc>
                          <a:spcPct val="150000"/>
                        </a:lnSpc>
                        <a:spcAft>
                          <a:spcPts val="0"/>
                        </a:spcAft>
                      </a:pPr>
                      <a:r>
                        <a:rPr lang="zh-CN" sz="2800" kern="100" dirty="0">
                          <a:effectLst/>
                          <a:latin typeface="Times New Roman"/>
                          <a:ea typeface="华文细黑"/>
                          <a:cs typeface="Times New Roman"/>
                        </a:rPr>
                        <a:t>项目</a:t>
                      </a:r>
                      <a:endParaRPr lang="zh-CN" sz="2800" kern="100" dirty="0">
                        <a:effectLst/>
                        <a:latin typeface="宋体"/>
                        <a:cs typeface="Courier New"/>
                      </a:endParaRPr>
                    </a:p>
                  </a:txBody>
                  <a:tcPr marL="32340" marR="32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lnSpc>
                          <a:spcPct val="150000"/>
                        </a:lnSpc>
                        <a:spcAft>
                          <a:spcPts val="0"/>
                        </a:spcAft>
                      </a:pPr>
                      <a:r>
                        <a:rPr lang="zh-CN" sz="2800" kern="100" dirty="0">
                          <a:effectLst/>
                          <a:latin typeface="Times New Roman"/>
                          <a:ea typeface="华文细黑"/>
                          <a:cs typeface="Times New Roman"/>
                        </a:rPr>
                        <a:t>同周期</a:t>
                      </a:r>
                      <a:r>
                        <a:rPr lang="en-US" sz="2800" kern="100" dirty="0">
                          <a:effectLst/>
                          <a:latin typeface="Times New Roman"/>
                          <a:ea typeface="华文细黑"/>
                          <a:cs typeface="Courier New"/>
                        </a:rPr>
                        <a:t>(</a:t>
                      </a:r>
                      <a:r>
                        <a:rPr lang="zh-CN" sz="2800" kern="100" dirty="0">
                          <a:effectLst/>
                          <a:latin typeface="Times New Roman"/>
                          <a:ea typeface="华文细黑"/>
                          <a:cs typeface="Times New Roman"/>
                        </a:rPr>
                        <a:t>左</a:t>
                      </a:r>
                      <a:r>
                        <a:rPr lang="en-US" sz="2800" kern="100" dirty="0">
                          <a:effectLst/>
                          <a:latin typeface="宋体"/>
                          <a:ea typeface="华文细黑"/>
                          <a:cs typeface="Times New Roman"/>
                        </a:rPr>
                        <a:t>→</a:t>
                      </a:r>
                      <a:r>
                        <a:rPr lang="zh-CN" sz="2800" kern="100" dirty="0">
                          <a:effectLst/>
                          <a:latin typeface="Times New Roman"/>
                          <a:ea typeface="华文细黑"/>
                          <a:cs typeface="Times New Roman"/>
                        </a:rPr>
                        <a:t>右</a:t>
                      </a:r>
                      <a:r>
                        <a:rPr lang="en-US" sz="2800" kern="100" dirty="0">
                          <a:effectLst/>
                          <a:latin typeface="Times New Roman"/>
                          <a:ea typeface="华文细黑"/>
                          <a:cs typeface="Courier New"/>
                        </a:rPr>
                        <a:t>)</a:t>
                      </a:r>
                      <a:endParaRPr lang="zh-CN" sz="2800" kern="100" dirty="0">
                        <a:effectLst/>
                        <a:latin typeface="宋体"/>
                        <a:cs typeface="Courier New"/>
                      </a:endParaRPr>
                    </a:p>
                  </a:txBody>
                  <a:tcPr marL="32340" marR="32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同主族</a:t>
                      </a:r>
                      <a:r>
                        <a:rPr lang="en-US" sz="2800" kern="100" dirty="0">
                          <a:effectLst/>
                          <a:latin typeface="Times New Roman"/>
                          <a:ea typeface="华文细黑"/>
                          <a:cs typeface="Courier New"/>
                        </a:rPr>
                        <a:t>(</a:t>
                      </a:r>
                      <a:r>
                        <a:rPr lang="zh-CN" sz="2800" kern="100" dirty="0" smtClean="0">
                          <a:effectLst/>
                          <a:latin typeface="Times New Roman"/>
                          <a:ea typeface="华文细黑"/>
                          <a:cs typeface="Times New Roman"/>
                        </a:rPr>
                        <a:t>上</a:t>
                      </a:r>
                      <a:endParaRPr lang="en-US" altLang="zh-CN" sz="2800" kern="100" dirty="0" smtClean="0">
                        <a:effectLst/>
                        <a:latin typeface="Times New Roman"/>
                        <a:ea typeface="华文细黑"/>
                        <a:cs typeface="Times New Roman"/>
                      </a:endParaRPr>
                    </a:p>
                    <a:p>
                      <a:pPr algn="ctr">
                        <a:lnSpc>
                          <a:spcPct val="150000"/>
                        </a:lnSpc>
                        <a:spcAft>
                          <a:spcPts val="0"/>
                        </a:spcAft>
                      </a:pPr>
                      <a:r>
                        <a:rPr lang="en-US" sz="2800" kern="100" dirty="0" smtClean="0">
                          <a:effectLst/>
                          <a:latin typeface="宋体"/>
                          <a:ea typeface="华文细黑"/>
                          <a:cs typeface="Times New Roman"/>
                        </a:rPr>
                        <a:t>→</a:t>
                      </a:r>
                      <a:r>
                        <a:rPr lang="zh-CN" sz="2800" kern="100" dirty="0">
                          <a:effectLst/>
                          <a:latin typeface="Times New Roman"/>
                          <a:ea typeface="华文细黑"/>
                          <a:cs typeface="Times New Roman"/>
                        </a:rPr>
                        <a:t>下</a:t>
                      </a:r>
                      <a:r>
                        <a:rPr lang="en-US" sz="2800" kern="100" dirty="0">
                          <a:effectLst/>
                          <a:latin typeface="Times New Roman"/>
                          <a:ea typeface="华文细黑"/>
                          <a:cs typeface="Courier New"/>
                        </a:rPr>
                        <a:t>)</a:t>
                      </a:r>
                      <a:endParaRPr lang="zh-CN" sz="2800" kern="100" dirty="0">
                        <a:effectLst/>
                        <a:latin typeface="宋体"/>
                        <a:cs typeface="Courier New"/>
                      </a:endParaRPr>
                    </a:p>
                  </a:txBody>
                  <a:tcPr marL="32340" marR="32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3608">
                <a:tc rowSpan="4">
                  <a:txBody>
                    <a:bodyPr/>
                    <a:lstStyle/>
                    <a:p>
                      <a:pPr algn="ctr">
                        <a:lnSpc>
                          <a:spcPct val="150000"/>
                        </a:lnSpc>
                        <a:spcAft>
                          <a:spcPts val="0"/>
                        </a:spcAft>
                      </a:pPr>
                      <a:r>
                        <a:rPr lang="zh-CN" sz="2800" kern="100">
                          <a:effectLst/>
                          <a:latin typeface="Times New Roman"/>
                          <a:ea typeface="华文细黑"/>
                          <a:cs typeface="Times New Roman"/>
                        </a:rPr>
                        <a:t>原子结构</a:t>
                      </a:r>
                      <a:endParaRPr lang="zh-CN" sz="2800" kern="100">
                        <a:effectLst/>
                        <a:latin typeface="宋体"/>
                        <a:cs typeface="Courier New"/>
                      </a:endParaRPr>
                    </a:p>
                  </a:txBody>
                  <a:tcPr marL="32340" marR="32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核电荷数</a:t>
                      </a:r>
                      <a:endParaRPr lang="zh-CN" sz="2800" kern="100">
                        <a:effectLst/>
                        <a:latin typeface="宋体"/>
                        <a:cs typeface="Courier New"/>
                      </a:endParaRPr>
                    </a:p>
                  </a:txBody>
                  <a:tcPr marL="32340" marR="32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smtClean="0">
                          <a:effectLst/>
                          <a:latin typeface="Times New Roman"/>
                          <a:ea typeface="华文细黑"/>
                          <a:cs typeface="Times New Roman"/>
                        </a:rPr>
                        <a:t>逐渐</a:t>
                      </a:r>
                      <a:endParaRPr lang="zh-CN" sz="2800" kern="100" dirty="0">
                        <a:effectLst/>
                        <a:latin typeface="宋体"/>
                        <a:cs typeface="Courier New"/>
                      </a:endParaRPr>
                    </a:p>
                  </a:txBody>
                  <a:tcPr marL="32340" marR="32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dirty="0" smtClean="0">
                          <a:effectLst/>
                          <a:latin typeface="Times New Roman"/>
                          <a:ea typeface="华文细黑"/>
                          <a:cs typeface="Times New Roman"/>
                        </a:rPr>
                        <a:t>逐渐</a:t>
                      </a:r>
                      <a:endParaRPr lang="zh-CN" sz="2800" kern="100" dirty="0">
                        <a:effectLst/>
                        <a:latin typeface="宋体"/>
                        <a:cs typeface="Courier New"/>
                      </a:endParaRPr>
                    </a:p>
                  </a:txBody>
                  <a:tcPr marL="32340" marR="32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3608">
                <a:tc vMerge="1">
                  <a:txBody>
                    <a:bodyPr/>
                    <a:lstStyle/>
                    <a:p>
                      <a:endParaRPr lang="zh-CN" altLang="en-US"/>
                    </a:p>
                  </a:txBody>
                  <a:tcPr/>
                </a:tc>
                <a:tc>
                  <a:txBody>
                    <a:bodyPr/>
                    <a:lstStyle/>
                    <a:p>
                      <a:pPr algn="ctr">
                        <a:lnSpc>
                          <a:spcPct val="150000"/>
                        </a:lnSpc>
                        <a:spcAft>
                          <a:spcPts val="0"/>
                        </a:spcAft>
                      </a:pPr>
                      <a:r>
                        <a:rPr lang="zh-CN" sz="2800" kern="100">
                          <a:effectLst/>
                          <a:latin typeface="Times New Roman"/>
                          <a:ea typeface="华文细黑"/>
                          <a:cs typeface="Times New Roman"/>
                        </a:rPr>
                        <a:t>电子层数</a:t>
                      </a:r>
                      <a:endParaRPr lang="zh-CN" sz="2800" kern="100">
                        <a:effectLst/>
                        <a:latin typeface="宋体"/>
                        <a:cs typeface="Courier New"/>
                      </a:endParaRPr>
                    </a:p>
                  </a:txBody>
                  <a:tcPr marL="32340" marR="32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800" u="sng" kern="100" dirty="0" smtClean="0">
                          <a:effectLst/>
                          <a:latin typeface="Times New Roman"/>
                          <a:ea typeface="华文细黑"/>
                          <a:cs typeface="Times New Roman"/>
                        </a:rPr>
                        <a:t>	</a:t>
                      </a:r>
                      <a:endParaRPr lang="zh-CN" sz="2800" kern="100" dirty="0">
                        <a:effectLst/>
                        <a:latin typeface="宋体"/>
                        <a:cs typeface="Courier New"/>
                      </a:endParaRPr>
                    </a:p>
                  </a:txBody>
                  <a:tcPr marL="32340" marR="32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dirty="0" smtClean="0">
                          <a:effectLst/>
                          <a:latin typeface="Times New Roman"/>
                          <a:ea typeface="华文细黑"/>
                          <a:cs typeface="Times New Roman"/>
                        </a:rPr>
                        <a:t>逐渐</a:t>
                      </a:r>
                      <a:endParaRPr lang="zh-CN" sz="2800" kern="100" dirty="0">
                        <a:effectLst/>
                        <a:latin typeface="宋体"/>
                        <a:cs typeface="Courier New"/>
                      </a:endParaRPr>
                    </a:p>
                  </a:txBody>
                  <a:tcPr marL="32340" marR="32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3608">
                <a:tc vMerge="1">
                  <a:txBody>
                    <a:bodyPr/>
                    <a:lstStyle/>
                    <a:p>
                      <a:endParaRPr lang="zh-CN" altLang="en-US"/>
                    </a:p>
                  </a:txBody>
                  <a:tcPr/>
                </a:tc>
                <a:tc>
                  <a:txBody>
                    <a:bodyPr/>
                    <a:lstStyle/>
                    <a:p>
                      <a:pPr algn="ctr">
                        <a:lnSpc>
                          <a:spcPct val="150000"/>
                        </a:lnSpc>
                        <a:spcAft>
                          <a:spcPts val="0"/>
                        </a:spcAft>
                      </a:pPr>
                      <a:r>
                        <a:rPr lang="zh-CN" sz="2800" kern="100">
                          <a:effectLst/>
                          <a:latin typeface="Times New Roman"/>
                          <a:ea typeface="华文细黑"/>
                          <a:cs typeface="Times New Roman"/>
                        </a:rPr>
                        <a:t>原子半径</a:t>
                      </a:r>
                      <a:endParaRPr lang="zh-CN" sz="2800" kern="100">
                        <a:effectLst/>
                        <a:latin typeface="宋体"/>
                        <a:cs typeface="Courier New"/>
                      </a:endParaRPr>
                    </a:p>
                  </a:txBody>
                  <a:tcPr marL="32340" marR="32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smtClean="0">
                          <a:effectLst/>
                          <a:latin typeface="Times New Roman"/>
                          <a:ea typeface="华文细黑"/>
                          <a:cs typeface="Times New Roman"/>
                        </a:rPr>
                        <a:t>逐渐</a:t>
                      </a:r>
                      <a:endParaRPr lang="zh-CN" sz="2800" kern="100" dirty="0">
                        <a:effectLst/>
                        <a:latin typeface="宋体"/>
                        <a:cs typeface="Courier New"/>
                      </a:endParaRPr>
                    </a:p>
                  </a:txBody>
                  <a:tcPr marL="32340" marR="32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dirty="0" smtClean="0">
                          <a:effectLst/>
                          <a:latin typeface="Times New Roman"/>
                          <a:ea typeface="华文细黑"/>
                          <a:cs typeface="Times New Roman"/>
                        </a:rPr>
                        <a:t>逐渐</a:t>
                      </a:r>
                      <a:endParaRPr lang="zh-CN" sz="2800" kern="100" dirty="0">
                        <a:effectLst/>
                        <a:latin typeface="宋体"/>
                        <a:cs typeface="Courier New"/>
                      </a:endParaRPr>
                    </a:p>
                  </a:txBody>
                  <a:tcPr marL="32340" marR="32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50826">
                <a:tc vMerge="1">
                  <a:txBody>
                    <a:bodyPr/>
                    <a:lstStyle/>
                    <a:p>
                      <a:endParaRPr lang="zh-CN" altLang="en-US"/>
                    </a:p>
                  </a:txBody>
                  <a:tcPr/>
                </a:tc>
                <a:tc>
                  <a:txBody>
                    <a:bodyPr/>
                    <a:lstStyle/>
                    <a:p>
                      <a:pPr algn="ctr">
                        <a:lnSpc>
                          <a:spcPct val="150000"/>
                        </a:lnSpc>
                        <a:spcAft>
                          <a:spcPts val="0"/>
                        </a:spcAft>
                      </a:pPr>
                      <a:r>
                        <a:rPr lang="zh-CN" sz="2800" kern="100">
                          <a:effectLst/>
                          <a:latin typeface="Times New Roman"/>
                          <a:ea typeface="华文细黑"/>
                          <a:cs typeface="Times New Roman"/>
                        </a:rPr>
                        <a:t>离子半径</a:t>
                      </a:r>
                      <a:endParaRPr lang="zh-CN" sz="2800" kern="100">
                        <a:effectLst/>
                        <a:latin typeface="宋体"/>
                        <a:cs typeface="Courier New"/>
                      </a:endParaRPr>
                    </a:p>
                  </a:txBody>
                  <a:tcPr marL="32340" marR="32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阳离子</a:t>
                      </a:r>
                      <a:r>
                        <a:rPr lang="zh-CN" sz="2800" kern="100" dirty="0" smtClean="0">
                          <a:effectLst/>
                          <a:latin typeface="Times New Roman"/>
                          <a:ea typeface="华文细黑"/>
                          <a:cs typeface="Times New Roman"/>
                        </a:rPr>
                        <a:t>逐渐</a:t>
                      </a:r>
                      <a:r>
                        <a:rPr lang="en-US" altLang="zh-CN" sz="2800" u="sng" kern="100" dirty="0" smtClean="0">
                          <a:effectLst/>
                          <a:latin typeface="Times New Roman"/>
                          <a:ea typeface="华文细黑"/>
                          <a:cs typeface="Times New Roman"/>
                        </a:rPr>
                        <a:t>	</a:t>
                      </a:r>
                    </a:p>
                    <a:p>
                      <a:pPr algn="ctr">
                        <a:lnSpc>
                          <a:spcPct val="150000"/>
                        </a:lnSpc>
                        <a:spcAft>
                          <a:spcPts val="0"/>
                        </a:spcAft>
                      </a:pPr>
                      <a:r>
                        <a:rPr lang="zh-CN" sz="2800" kern="100" dirty="0" smtClean="0">
                          <a:effectLst/>
                          <a:latin typeface="Times New Roman"/>
                          <a:ea typeface="华文细黑"/>
                          <a:cs typeface="Times New Roman"/>
                        </a:rPr>
                        <a:t>阴离子逐渐</a:t>
                      </a:r>
                      <a:r>
                        <a:rPr lang="en-US" altLang="zh-CN" sz="2800" u="sng" kern="100" dirty="0" smtClean="0">
                          <a:effectLst/>
                          <a:latin typeface="Times New Roman"/>
                          <a:ea typeface="华文细黑"/>
                          <a:cs typeface="Times New Roman"/>
                        </a:rPr>
                        <a:t>	   </a:t>
                      </a:r>
                    </a:p>
                    <a:p>
                      <a:pPr algn="ctr">
                        <a:lnSpc>
                          <a:spcPct val="150000"/>
                        </a:lnSpc>
                        <a:spcAft>
                          <a:spcPts val="0"/>
                        </a:spcAft>
                      </a:pPr>
                      <a:r>
                        <a:rPr lang="en-US" sz="2800" i="1" kern="100" dirty="0" smtClean="0">
                          <a:effectLst/>
                          <a:latin typeface="Times New Roman"/>
                          <a:ea typeface="华文细黑"/>
                          <a:cs typeface="Courier New"/>
                        </a:rPr>
                        <a:t>r</a:t>
                      </a:r>
                      <a:r>
                        <a:rPr lang="en-US" sz="2800" kern="100" dirty="0" smtClean="0">
                          <a:effectLst/>
                          <a:latin typeface="Times New Roman"/>
                          <a:ea typeface="华文细黑"/>
                          <a:cs typeface="Courier New"/>
                        </a:rPr>
                        <a:t>(</a:t>
                      </a:r>
                      <a:r>
                        <a:rPr lang="zh-CN" sz="2800" kern="100" dirty="0">
                          <a:effectLst/>
                          <a:latin typeface="Times New Roman"/>
                          <a:ea typeface="华文细黑"/>
                          <a:cs typeface="Times New Roman"/>
                        </a:rPr>
                        <a:t>阴离子</a:t>
                      </a:r>
                      <a:r>
                        <a:rPr lang="en-US" sz="2800" kern="100" dirty="0" smtClean="0">
                          <a:effectLst/>
                          <a:latin typeface="Times New Roman"/>
                          <a:ea typeface="华文细黑"/>
                          <a:cs typeface="Courier New"/>
                        </a:rPr>
                        <a:t>)</a:t>
                      </a:r>
                      <a:r>
                        <a:rPr lang="en-US" altLang="zh-CN" sz="2800" u="sng" kern="100" dirty="0" smtClean="0">
                          <a:effectLst/>
                          <a:latin typeface="Times New Roman"/>
                          <a:ea typeface="华文细黑"/>
                          <a:cs typeface="Times New Roman"/>
                        </a:rPr>
                        <a:t>    </a:t>
                      </a:r>
                      <a:r>
                        <a:rPr lang="en-US" sz="2800" i="1" u="sng" kern="100" dirty="0" smtClean="0">
                          <a:effectLst/>
                          <a:latin typeface="Times New Roman"/>
                          <a:ea typeface="华文细黑"/>
                          <a:cs typeface="Times New Roman"/>
                        </a:rPr>
                        <a:t>    </a:t>
                      </a:r>
                      <a:r>
                        <a:rPr lang="en-US" sz="2800" i="1" kern="100" dirty="0" smtClean="0">
                          <a:effectLst/>
                          <a:latin typeface="Times New Roman"/>
                          <a:ea typeface="华文细黑"/>
                          <a:cs typeface="Courier New"/>
                        </a:rPr>
                        <a:t>r </a:t>
                      </a:r>
                      <a:r>
                        <a:rPr lang="en-US" sz="2800" kern="100" dirty="0" smtClean="0">
                          <a:effectLst/>
                          <a:latin typeface="Times New Roman"/>
                          <a:ea typeface="华文细黑"/>
                          <a:cs typeface="Courier New"/>
                        </a:rPr>
                        <a:t>(</a:t>
                      </a:r>
                      <a:r>
                        <a:rPr lang="zh-CN" sz="2800" kern="100" dirty="0">
                          <a:effectLst/>
                          <a:latin typeface="Times New Roman"/>
                          <a:ea typeface="华文细黑"/>
                          <a:cs typeface="Times New Roman"/>
                        </a:rPr>
                        <a:t>阳离子</a:t>
                      </a:r>
                      <a:r>
                        <a:rPr lang="en-US" sz="2800" kern="100" dirty="0">
                          <a:effectLst/>
                          <a:latin typeface="Times New Roman"/>
                          <a:ea typeface="华文细黑"/>
                          <a:cs typeface="Courier New"/>
                        </a:rPr>
                        <a:t>)</a:t>
                      </a:r>
                      <a:endParaRPr lang="zh-CN" sz="2800" kern="100" dirty="0">
                        <a:effectLst/>
                        <a:latin typeface="宋体"/>
                        <a:cs typeface="Courier New"/>
                      </a:endParaRPr>
                    </a:p>
                  </a:txBody>
                  <a:tcPr marL="32340" marR="32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smtClean="0">
                          <a:effectLst/>
                          <a:latin typeface="Times New Roman"/>
                          <a:ea typeface="华文细黑"/>
                          <a:cs typeface="Times New Roman"/>
                        </a:rPr>
                        <a:t>逐渐</a:t>
                      </a:r>
                      <a:r>
                        <a:rPr lang="en-US" altLang="zh-CN" sz="2800" u="sng" kern="100" dirty="0" smtClean="0">
                          <a:effectLst/>
                          <a:latin typeface="Times New Roman"/>
                          <a:ea typeface="华文细黑"/>
                          <a:cs typeface="Times New Roman"/>
                        </a:rPr>
                        <a:t>	   </a:t>
                      </a:r>
                      <a:endParaRPr lang="zh-CN" sz="2800" kern="100" dirty="0">
                        <a:effectLst/>
                        <a:latin typeface="宋体"/>
                        <a:cs typeface="Courier New"/>
                      </a:endParaRPr>
                    </a:p>
                  </a:txBody>
                  <a:tcPr marL="32340" marR="32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9" name="矩形 8"/>
          <p:cNvSpPr/>
          <p:nvPr/>
        </p:nvSpPr>
        <p:spPr>
          <a:xfrm>
            <a:off x="7064603" y="2042478"/>
            <a:ext cx="902811" cy="523220"/>
          </a:xfrm>
          <a:prstGeom prst="rect">
            <a:avLst/>
          </a:prstGeom>
        </p:spPr>
        <p:txBody>
          <a:bodyPr wrap="none">
            <a:spAutoFit/>
          </a:bodyPr>
          <a:lstStyle/>
          <a:p>
            <a:r>
              <a:rPr lang="zh-CN" altLang="en-US" sz="2800" kern="100" dirty="0">
                <a:solidFill>
                  <a:srgbClr val="0000FF"/>
                </a:solidFill>
                <a:latin typeface="Times New Roman"/>
                <a:ea typeface="华文细黑"/>
                <a:cs typeface="Times New Roman"/>
              </a:rPr>
              <a:t>增大</a:t>
            </a:r>
            <a:endParaRPr lang="zh-CN" altLang="en-US" dirty="0">
              <a:solidFill>
                <a:srgbClr val="0000FF"/>
              </a:solidFill>
            </a:endParaRPr>
          </a:p>
        </p:txBody>
      </p:sp>
      <p:cxnSp>
        <p:nvCxnSpPr>
          <p:cNvPr id="11" name="直接连接符 10"/>
          <p:cNvCxnSpPr/>
          <p:nvPr/>
        </p:nvCxnSpPr>
        <p:spPr>
          <a:xfrm>
            <a:off x="7146883" y="2493690"/>
            <a:ext cx="7841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9695606" y="2042478"/>
            <a:ext cx="902811" cy="523220"/>
          </a:xfrm>
          <a:prstGeom prst="rect">
            <a:avLst/>
          </a:prstGeom>
        </p:spPr>
        <p:txBody>
          <a:bodyPr wrap="none">
            <a:spAutoFit/>
          </a:bodyPr>
          <a:lstStyle/>
          <a:p>
            <a:r>
              <a:rPr lang="zh-CN" altLang="en-US" sz="2800" kern="100" dirty="0">
                <a:solidFill>
                  <a:srgbClr val="0000FF"/>
                </a:solidFill>
                <a:latin typeface="Times New Roman"/>
                <a:ea typeface="华文细黑"/>
                <a:cs typeface="Times New Roman"/>
              </a:rPr>
              <a:t>增大</a:t>
            </a:r>
            <a:endParaRPr lang="zh-CN" altLang="en-US" dirty="0">
              <a:solidFill>
                <a:srgbClr val="0000FF"/>
              </a:solidFill>
            </a:endParaRPr>
          </a:p>
        </p:txBody>
      </p:sp>
      <p:cxnSp>
        <p:nvCxnSpPr>
          <p:cNvPr id="13" name="直接连接符 12"/>
          <p:cNvCxnSpPr/>
          <p:nvPr/>
        </p:nvCxnSpPr>
        <p:spPr>
          <a:xfrm>
            <a:off x="9797971" y="2494112"/>
            <a:ext cx="64807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6095206" y="2637706"/>
            <a:ext cx="902811" cy="523220"/>
          </a:xfrm>
          <a:prstGeom prst="rect">
            <a:avLst/>
          </a:prstGeom>
        </p:spPr>
        <p:txBody>
          <a:bodyPr wrap="none">
            <a:spAutoFit/>
          </a:bodyPr>
          <a:lstStyle/>
          <a:p>
            <a:r>
              <a:rPr lang="zh-CN" altLang="en-US" sz="2800" kern="100" dirty="0">
                <a:solidFill>
                  <a:srgbClr val="0000FF"/>
                </a:solidFill>
                <a:latin typeface="Times New Roman"/>
                <a:ea typeface="华文细黑"/>
                <a:cs typeface="Times New Roman"/>
              </a:rPr>
              <a:t>相同</a:t>
            </a:r>
            <a:endParaRPr lang="zh-CN" altLang="en-US" dirty="0">
              <a:solidFill>
                <a:srgbClr val="0000FF"/>
              </a:solidFill>
            </a:endParaRPr>
          </a:p>
        </p:txBody>
      </p:sp>
      <p:sp>
        <p:nvSpPr>
          <p:cNvPr id="15" name="矩形 14"/>
          <p:cNvSpPr/>
          <p:nvPr/>
        </p:nvSpPr>
        <p:spPr>
          <a:xfrm>
            <a:off x="9695606" y="2637706"/>
            <a:ext cx="902811" cy="523220"/>
          </a:xfrm>
          <a:prstGeom prst="rect">
            <a:avLst/>
          </a:prstGeom>
        </p:spPr>
        <p:txBody>
          <a:bodyPr wrap="none">
            <a:spAutoFit/>
          </a:bodyPr>
          <a:lstStyle/>
          <a:p>
            <a:r>
              <a:rPr lang="zh-CN" altLang="en-US" sz="2800" kern="100" dirty="0">
                <a:solidFill>
                  <a:srgbClr val="0000FF"/>
                </a:solidFill>
                <a:latin typeface="Times New Roman"/>
                <a:ea typeface="华文细黑"/>
                <a:cs typeface="Times New Roman"/>
              </a:rPr>
              <a:t>增多</a:t>
            </a:r>
            <a:endParaRPr lang="zh-CN" altLang="en-US" dirty="0">
              <a:solidFill>
                <a:srgbClr val="0000FF"/>
              </a:solidFill>
            </a:endParaRPr>
          </a:p>
        </p:txBody>
      </p:sp>
      <p:sp>
        <p:nvSpPr>
          <p:cNvPr id="16" name="矩形 15"/>
          <p:cNvSpPr/>
          <p:nvPr/>
        </p:nvSpPr>
        <p:spPr>
          <a:xfrm>
            <a:off x="7103318" y="3338622"/>
            <a:ext cx="902811" cy="523220"/>
          </a:xfrm>
          <a:prstGeom prst="rect">
            <a:avLst/>
          </a:prstGeom>
        </p:spPr>
        <p:txBody>
          <a:bodyPr wrap="none">
            <a:spAutoFit/>
          </a:bodyPr>
          <a:lstStyle/>
          <a:p>
            <a:r>
              <a:rPr lang="zh-CN" altLang="en-US" sz="2800" kern="100" dirty="0">
                <a:solidFill>
                  <a:srgbClr val="0000FF"/>
                </a:solidFill>
                <a:latin typeface="Times New Roman"/>
                <a:ea typeface="华文细黑"/>
                <a:cs typeface="Times New Roman"/>
              </a:rPr>
              <a:t>减小</a:t>
            </a:r>
            <a:endParaRPr lang="zh-CN" altLang="en-US" dirty="0">
              <a:solidFill>
                <a:srgbClr val="0000FF"/>
              </a:solidFill>
            </a:endParaRPr>
          </a:p>
        </p:txBody>
      </p:sp>
      <p:sp>
        <p:nvSpPr>
          <p:cNvPr id="17" name="矩形 16"/>
          <p:cNvSpPr/>
          <p:nvPr/>
        </p:nvSpPr>
        <p:spPr>
          <a:xfrm>
            <a:off x="9656891" y="3285778"/>
            <a:ext cx="902811" cy="523220"/>
          </a:xfrm>
          <a:prstGeom prst="rect">
            <a:avLst/>
          </a:prstGeom>
        </p:spPr>
        <p:txBody>
          <a:bodyPr wrap="none">
            <a:spAutoFit/>
          </a:bodyPr>
          <a:lstStyle/>
          <a:p>
            <a:r>
              <a:rPr lang="zh-CN" altLang="en-US" sz="2800" kern="100" dirty="0">
                <a:solidFill>
                  <a:srgbClr val="0000FF"/>
                </a:solidFill>
                <a:latin typeface="Times New Roman"/>
                <a:ea typeface="华文细黑"/>
                <a:cs typeface="Times New Roman"/>
              </a:rPr>
              <a:t>增大</a:t>
            </a:r>
            <a:endParaRPr lang="zh-CN" altLang="en-US" dirty="0">
              <a:solidFill>
                <a:srgbClr val="0000FF"/>
              </a:solidFill>
            </a:endParaRPr>
          </a:p>
        </p:txBody>
      </p:sp>
      <p:cxnSp>
        <p:nvCxnSpPr>
          <p:cNvPr id="18" name="直接连接符 17"/>
          <p:cNvCxnSpPr/>
          <p:nvPr/>
        </p:nvCxnSpPr>
        <p:spPr>
          <a:xfrm>
            <a:off x="9778907" y="3789834"/>
            <a:ext cx="70878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9767614" y="3141762"/>
            <a:ext cx="70878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7010262" y="3861842"/>
            <a:ext cx="1389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7136611" y="4130710"/>
            <a:ext cx="902811" cy="523220"/>
          </a:xfrm>
          <a:prstGeom prst="rect">
            <a:avLst/>
          </a:prstGeom>
        </p:spPr>
        <p:txBody>
          <a:bodyPr wrap="none">
            <a:spAutoFit/>
          </a:bodyPr>
          <a:lstStyle/>
          <a:p>
            <a:r>
              <a:rPr lang="zh-CN" altLang="en-US" sz="2800" kern="100" dirty="0">
                <a:solidFill>
                  <a:srgbClr val="0000FF"/>
                </a:solidFill>
                <a:latin typeface="Times New Roman"/>
                <a:ea typeface="华文细黑"/>
                <a:cs typeface="Times New Roman"/>
              </a:rPr>
              <a:t>减小</a:t>
            </a:r>
            <a:endParaRPr lang="zh-CN" altLang="en-US" dirty="0">
              <a:solidFill>
                <a:srgbClr val="0000FF"/>
              </a:solidFill>
            </a:endParaRPr>
          </a:p>
        </p:txBody>
      </p:sp>
      <p:sp>
        <p:nvSpPr>
          <p:cNvPr id="23" name="矩形 22"/>
          <p:cNvSpPr/>
          <p:nvPr/>
        </p:nvSpPr>
        <p:spPr>
          <a:xfrm>
            <a:off x="7136611" y="4778782"/>
            <a:ext cx="902811" cy="523220"/>
          </a:xfrm>
          <a:prstGeom prst="rect">
            <a:avLst/>
          </a:prstGeom>
        </p:spPr>
        <p:txBody>
          <a:bodyPr wrap="none">
            <a:spAutoFit/>
          </a:bodyPr>
          <a:lstStyle/>
          <a:p>
            <a:r>
              <a:rPr lang="zh-CN" altLang="en-US" sz="2800" kern="100" dirty="0">
                <a:solidFill>
                  <a:srgbClr val="0000FF"/>
                </a:solidFill>
                <a:latin typeface="Times New Roman"/>
                <a:ea typeface="华文细黑"/>
                <a:cs typeface="Times New Roman"/>
              </a:rPr>
              <a:t>减小</a:t>
            </a:r>
            <a:endParaRPr lang="zh-CN" altLang="en-US" dirty="0">
              <a:solidFill>
                <a:srgbClr val="0000FF"/>
              </a:solidFill>
            </a:endParaRPr>
          </a:p>
        </p:txBody>
      </p:sp>
      <p:sp>
        <p:nvSpPr>
          <p:cNvPr id="24" name="矩形 23"/>
          <p:cNvSpPr/>
          <p:nvPr/>
        </p:nvSpPr>
        <p:spPr>
          <a:xfrm>
            <a:off x="6383238" y="5426854"/>
            <a:ext cx="543739" cy="523220"/>
          </a:xfrm>
          <a:prstGeom prst="rect">
            <a:avLst/>
          </a:prstGeom>
        </p:spPr>
        <p:txBody>
          <a:bodyPr wrap="none">
            <a:spAutoFit/>
          </a:bodyPr>
          <a:lstStyle/>
          <a:p>
            <a:r>
              <a:rPr lang="zh-CN" altLang="en-US" sz="2800" kern="100" dirty="0">
                <a:solidFill>
                  <a:srgbClr val="0000FF"/>
                </a:solidFill>
                <a:latin typeface="Times New Roman"/>
                <a:ea typeface="华文细黑"/>
                <a:cs typeface="Times New Roman"/>
              </a:rPr>
              <a:t>＞</a:t>
            </a:r>
            <a:endParaRPr lang="zh-CN" altLang="en-US" dirty="0">
              <a:solidFill>
                <a:srgbClr val="0000FF"/>
              </a:solidFill>
            </a:endParaRPr>
          </a:p>
        </p:txBody>
      </p:sp>
      <p:sp>
        <p:nvSpPr>
          <p:cNvPr id="19" name="矩形 18"/>
          <p:cNvSpPr/>
          <p:nvPr/>
        </p:nvSpPr>
        <p:spPr>
          <a:xfrm>
            <a:off x="9983638" y="4778782"/>
            <a:ext cx="902811" cy="523220"/>
          </a:xfrm>
          <a:prstGeom prst="rect">
            <a:avLst/>
          </a:prstGeom>
        </p:spPr>
        <p:txBody>
          <a:bodyPr wrap="none">
            <a:spAutoFit/>
          </a:bodyPr>
          <a:lstStyle/>
          <a:p>
            <a:r>
              <a:rPr lang="zh-CN" altLang="en-US" sz="2800" kern="100" dirty="0">
                <a:solidFill>
                  <a:srgbClr val="0000FF"/>
                </a:solidFill>
                <a:latin typeface="Times New Roman"/>
                <a:ea typeface="华文细黑"/>
                <a:cs typeface="Times New Roman"/>
              </a:rPr>
              <a:t>增大</a:t>
            </a:r>
            <a:endParaRPr lang="zh-CN" altLang="en-US" dirty="0">
              <a:solidFill>
                <a:srgbClr val="0000FF"/>
              </a:solidFill>
            </a:endParaRPr>
          </a:p>
        </p:txBody>
      </p:sp>
      <p:sp>
        <p:nvSpPr>
          <p:cNvPr id="25" name="矩形 2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6" name="圆角矩形 25"/>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70206276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linds(horizontal)">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blinds(horizontal)">
                                      <p:cBhvr>
                                        <p:cTn id="15" dur="500"/>
                                        <p:tgtEl>
                                          <p:spTgt spid="14"/>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blinds(horizontal)">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blinds(horizontal)">
                                      <p:cBhvr>
                                        <p:cTn id="23" dur="500"/>
                                        <p:tgtEl>
                                          <p:spTgt spid="16"/>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blinds(horizontal)">
                                      <p:cBhvr>
                                        <p:cTn id="26" dur="500"/>
                                        <p:tgtEl>
                                          <p:spTgt spid="17"/>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blinds(horizontal)">
                                      <p:cBhvr>
                                        <p:cTn id="31" dur="500"/>
                                        <p:tgtEl>
                                          <p:spTgt spid="22"/>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blinds(horizontal)">
                                      <p:cBhvr>
                                        <p:cTn id="34" dur="500"/>
                                        <p:tgtEl>
                                          <p:spTgt spid="23"/>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blinds(horizontal)">
                                      <p:cBhvr>
                                        <p:cTn id="37" dur="500"/>
                                        <p:tgtEl>
                                          <p:spTgt spid="24"/>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blinds(horizontal)">
                                      <p:cBhvr>
                                        <p:cTn id="40" dur="500"/>
                                        <p:tgtEl>
                                          <p:spTgt spid="19"/>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grpId="1" nodeType="clickEffect">
                                  <p:stCondLst>
                                    <p:cond delay="0"/>
                                  </p:stCondLst>
                                  <p:childTnLst>
                                    <p:animEffect transition="out" filter="fade">
                                      <p:cBhvr>
                                        <p:cTn id="44" dur="500"/>
                                        <p:tgtEl>
                                          <p:spTgt spid="9"/>
                                        </p:tgtEl>
                                      </p:cBhvr>
                                    </p:animEffect>
                                    <p:set>
                                      <p:cBhvr>
                                        <p:cTn id="45" dur="1" fill="hold">
                                          <p:stCondLst>
                                            <p:cond delay="499"/>
                                          </p:stCondLst>
                                        </p:cTn>
                                        <p:tgtEl>
                                          <p:spTgt spid="9"/>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500"/>
                                        <p:tgtEl>
                                          <p:spTgt spid="12"/>
                                        </p:tgtEl>
                                      </p:cBhvr>
                                    </p:animEffect>
                                    <p:set>
                                      <p:cBhvr>
                                        <p:cTn id="48" dur="1" fill="hold">
                                          <p:stCondLst>
                                            <p:cond delay="499"/>
                                          </p:stCondLst>
                                        </p:cTn>
                                        <p:tgtEl>
                                          <p:spTgt spid="12"/>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500"/>
                                        <p:tgtEl>
                                          <p:spTgt spid="14"/>
                                        </p:tgtEl>
                                      </p:cBhvr>
                                    </p:animEffect>
                                    <p:set>
                                      <p:cBhvr>
                                        <p:cTn id="51" dur="1" fill="hold">
                                          <p:stCondLst>
                                            <p:cond delay="499"/>
                                          </p:stCondLst>
                                        </p:cTn>
                                        <p:tgtEl>
                                          <p:spTgt spid="14"/>
                                        </p:tgtEl>
                                        <p:attrNameLst>
                                          <p:attrName>style.visibility</p:attrName>
                                        </p:attrNameLst>
                                      </p:cBhvr>
                                      <p:to>
                                        <p:strVal val="hidden"/>
                                      </p:to>
                                    </p:set>
                                  </p:childTnLst>
                                </p:cTn>
                              </p:par>
                              <p:par>
                                <p:cTn id="52" presetID="10" presetClass="exit" presetSubtype="0" fill="hold" grpId="1" nodeType="withEffect">
                                  <p:stCondLst>
                                    <p:cond delay="0"/>
                                  </p:stCondLst>
                                  <p:childTnLst>
                                    <p:animEffect transition="out" filter="fade">
                                      <p:cBhvr>
                                        <p:cTn id="53" dur="500"/>
                                        <p:tgtEl>
                                          <p:spTgt spid="15"/>
                                        </p:tgtEl>
                                      </p:cBhvr>
                                    </p:animEffect>
                                    <p:set>
                                      <p:cBhvr>
                                        <p:cTn id="54" dur="1" fill="hold">
                                          <p:stCondLst>
                                            <p:cond delay="499"/>
                                          </p:stCondLst>
                                        </p:cTn>
                                        <p:tgtEl>
                                          <p:spTgt spid="15"/>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500"/>
                                        <p:tgtEl>
                                          <p:spTgt spid="16"/>
                                        </p:tgtEl>
                                      </p:cBhvr>
                                    </p:animEffect>
                                    <p:set>
                                      <p:cBhvr>
                                        <p:cTn id="57" dur="1" fill="hold">
                                          <p:stCondLst>
                                            <p:cond delay="499"/>
                                          </p:stCondLst>
                                        </p:cTn>
                                        <p:tgtEl>
                                          <p:spTgt spid="16"/>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500"/>
                                        <p:tgtEl>
                                          <p:spTgt spid="17"/>
                                        </p:tgtEl>
                                      </p:cBhvr>
                                    </p:animEffect>
                                    <p:set>
                                      <p:cBhvr>
                                        <p:cTn id="60" dur="1" fill="hold">
                                          <p:stCondLst>
                                            <p:cond delay="499"/>
                                          </p:stCondLst>
                                        </p:cTn>
                                        <p:tgtEl>
                                          <p:spTgt spid="17"/>
                                        </p:tgtEl>
                                        <p:attrNameLst>
                                          <p:attrName>style.visibility</p:attrName>
                                        </p:attrNameLst>
                                      </p:cBhvr>
                                      <p:to>
                                        <p:strVal val="hidden"/>
                                      </p:to>
                                    </p:set>
                                  </p:childTnLst>
                                </p:cTn>
                              </p:par>
                              <p:par>
                                <p:cTn id="61" presetID="10" presetClass="exit" presetSubtype="0" fill="hold" grpId="1" nodeType="withEffect">
                                  <p:stCondLst>
                                    <p:cond delay="0"/>
                                  </p:stCondLst>
                                  <p:childTnLst>
                                    <p:animEffect transition="out" filter="fade">
                                      <p:cBhvr>
                                        <p:cTn id="62" dur="500"/>
                                        <p:tgtEl>
                                          <p:spTgt spid="22"/>
                                        </p:tgtEl>
                                      </p:cBhvr>
                                    </p:animEffect>
                                    <p:set>
                                      <p:cBhvr>
                                        <p:cTn id="63" dur="1" fill="hold">
                                          <p:stCondLst>
                                            <p:cond delay="499"/>
                                          </p:stCondLst>
                                        </p:cTn>
                                        <p:tgtEl>
                                          <p:spTgt spid="22"/>
                                        </p:tgtEl>
                                        <p:attrNameLst>
                                          <p:attrName>style.visibility</p:attrName>
                                        </p:attrNameLst>
                                      </p:cBhvr>
                                      <p:to>
                                        <p:strVal val="hidden"/>
                                      </p:to>
                                    </p:set>
                                  </p:childTnLst>
                                </p:cTn>
                              </p:par>
                              <p:par>
                                <p:cTn id="64" presetID="10" presetClass="exit" presetSubtype="0" fill="hold" grpId="1" nodeType="withEffect">
                                  <p:stCondLst>
                                    <p:cond delay="0"/>
                                  </p:stCondLst>
                                  <p:childTnLst>
                                    <p:animEffect transition="out" filter="fade">
                                      <p:cBhvr>
                                        <p:cTn id="65" dur="500"/>
                                        <p:tgtEl>
                                          <p:spTgt spid="23"/>
                                        </p:tgtEl>
                                      </p:cBhvr>
                                    </p:animEffect>
                                    <p:set>
                                      <p:cBhvr>
                                        <p:cTn id="66" dur="1" fill="hold">
                                          <p:stCondLst>
                                            <p:cond delay="499"/>
                                          </p:stCondLst>
                                        </p:cTn>
                                        <p:tgtEl>
                                          <p:spTgt spid="23"/>
                                        </p:tgtEl>
                                        <p:attrNameLst>
                                          <p:attrName>style.visibility</p:attrName>
                                        </p:attrNameLst>
                                      </p:cBhvr>
                                      <p:to>
                                        <p:strVal val="hidden"/>
                                      </p:to>
                                    </p:set>
                                  </p:childTnLst>
                                </p:cTn>
                              </p:par>
                              <p:par>
                                <p:cTn id="67" presetID="10" presetClass="exit" presetSubtype="0" fill="hold" grpId="1" nodeType="withEffect">
                                  <p:stCondLst>
                                    <p:cond delay="0"/>
                                  </p:stCondLst>
                                  <p:childTnLst>
                                    <p:animEffect transition="out" filter="fade">
                                      <p:cBhvr>
                                        <p:cTn id="68" dur="500"/>
                                        <p:tgtEl>
                                          <p:spTgt spid="24"/>
                                        </p:tgtEl>
                                      </p:cBhvr>
                                    </p:animEffect>
                                    <p:set>
                                      <p:cBhvr>
                                        <p:cTn id="69" dur="1" fill="hold">
                                          <p:stCondLst>
                                            <p:cond delay="499"/>
                                          </p:stCondLst>
                                        </p:cTn>
                                        <p:tgtEl>
                                          <p:spTgt spid="24"/>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500"/>
                                        <p:tgtEl>
                                          <p:spTgt spid="19"/>
                                        </p:tgtEl>
                                      </p:cBhvr>
                                    </p:animEffect>
                                    <p:set>
                                      <p:cBhvr>
                                        <p:cTn id="72" dur="1" fill="hold">
                                          <p:stCondLst>
                                            <p:cond delay="499"/>
                                          </p:stCondLst>
                                        </p:cTn>
                                        <p:tgtEl>
                                          <p:spTgt spid="19"/>
                                        </p:tgtEl>
                                        <p:attrNameLst>
                                          <p:attrName>style.visibility</p:attrName>
                                        </p:attrNameLst>
                                      </p:cBhvr>
                                      <p:to>
                                        <p:strVal val="hidden"/>
                                      </p:to>
                                    </p:set>
                                  </p:childTnLst>
                                </p:cTn>
                              </p:par>
                            </p:childTnLst>
                          </p:cTn>
                        </p:par>
                      </p:childTnLst>
                    </p:cTn>
                  </p:par>
                </p:childTnLst>
              </p:cTn>
              <p:nextCondLst>
                <p:cond evt="onClick" delay="0">
                  <p:tgtEl>
                    <p:spTgt spid="26"/>
                  </p:tgtEl>
                </p:cond>
              </p:nextCondLst>
            </p:seq>
          </p:childTnLst>
        </p:cTn>
      </p:par>
    </p:tnLst>
    <p:bldLst>
      <p:bldP spid="9" grpId="0"/>
      <p:bldP spid="9" grpId="1"/>
      <p:bldP spid="12" grpId="0"/>
      <p:bldP spid="12" grpId="1"/>
      <p:bldP spid="14" grpId="0"/>
      <p:bldP spid="14" grpId="1"/>
      <p:bldP spid="15" grpId="0"/>
      <p:bldP spid="15" grpId="1"/>
      <p:bldP spid="16" grpId="0"/>
      <p:bldP spid="16" grpId="1"/>
      <p:bldP spid="17" grpId="0"/>
      <p:bldP spid="17" grpId="1"/>
      <p:bldP spid="22" grpId="0"/>
      <p:bldP spid="22" grpId="1"/>
      <p:bldP spid="23" grpId="0"/>
      <p:bldP spid="23" grpId="1"/>
      <p:bldP spid="24" grpId="0"/>
      <p:bldP spid="24" grpId="1"/>
      <p:bldP spid="19" grpId="0"/>
      <p:bldP spid="19"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extLst>
              <p:ext uri="{D42A27DB-BD31-4B8C-83A1-F6EECF244321}">
                <p14:modId xmlns:p14="http://schemas.microsoft.com/office/powerpoint/2010/main" val="1634432719"/>
              </p:ext>
            </p:extLst>
          </p:nvPr>
        </p:nvGraphicFramePr>
        <p:xfrm>
          <a:off x="766614" y="71933"/>
          <a:ext cx="10513169" cy="6583680"/>
        </p:xfrm>
        <a:graphic>
          <a:graphicData uri="http://schemas.openxmlformats.org/drawingml/2006/table">
            <a:tbl>
              <a:tblPr/>
              <a:tblGrid>
                <a:gridCol w="1092558"/>
                <a:gridCol w="2147803"/>
                <a:gridCol w="3744416"/>
                <a:gridCol w="3528392"/>
              </a:tblGrid>
              <a:tr h="576064">
                <a:tc rowSpan="5">
                  <a:txBody>
                    <a:bodyPr/>
                    <a:lstStyle/>
                    <a:p>
                      <a:pPr algn="ctr">
                        <a:lnSpc>
                          <a:spcPct val="150000"/>
                        </a:lnSpc>
                        <a:spcAft>
                          <a:spcPts val="0"/>
                        </a:spcAft>
                      </a:pPr>
                      <a:r>
                        <a:rPr lang="zh-CN" sz="2400" kern="100" dirty="0">
                          <a:effectLst/>
                          <a:latin typeface="Times New Roman"/>
                          <a:ea typeface="华文细黑"/>
                          <a:cs typeface="Times New Roman"/>
                        </a:rPr>
                        <a:t>性质</a:t>
                      </a:r>
                      <a:endParaRPr lang="zh-CN" sz="2400" kern="100" dirty="0">
                        <a:effectLst/>
                        <a:latin typeface="宋体"/>
                        <a:cs typeface="Courier New"/>
                      </a:endParaRPr>
                    </a:p>
                  </a:txBody>
                  <a:tcPr marL="17325" marR="173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400" kern="100" dirty="0">
                          <a:effectLst/>
                          <a:latin typeface="Times New Roman"/>
                          <a:ea typeface="华文细黑"/>
                          <a:cs typeface="Times New Roman"/>
                        </a:rPr>
                        <a:t>　化合价</a:t>
                      </a:r>
                      <a:endParaRPr lang="zh-CN" sz="2400" kern="100" dirty="0">
                        <a:effectLst/>
                        <a:latin typeface="宋体"/>
                        <a:cs typeface="Courier New"/>
                      </a:endParaRPr>
                    </a:p>
                  </a:txBody>
                  <a:tcPr marL="17325" marR="173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400" kern="100" dirty="0">
                          <a:effectLst/>
                          <a:latin typeface="Times New Roman"/>
                          <a:ea typeface="华文细黑"/>
                          <a:cs typeface="Times New Roman"/>
                        </a:rPr>
                        <a:t>最高正化合价</a:t>
                      </a:r>
                      <a:r>
                        <a:rPr lang="zh-CN" sz="2400" kern="100" dirty="0" smtClean="0">
                          <a:effectLst/>
                          <a:latin typeface="Times New Roman"/>
                          <a:ea typeface="华文细黑"/>
                          <a:cs typeface="Times New Roman"/>
                        </a:rPr>
                        <a:t>由</a:t>
                      </a:r>
                      <a:r>
                        <a:rPr lang="en-US" altLang="zh-CN" sz="2400" u="sng" kern="100" dirty="0" smtClean="0">
                          <a:effectLst/>
                          <a:latin typeface="Times New Roman"/>
                          <a:ea typeface="华文细黑"/>
                          <a:cs typeface="Times New Roman"/>
                        </a:rPr>
                        <a:t>      </a:t>
                      </a:r>
                      <a:r>
                        <a:rPr lang="en-US" sz="2400" kern="100" dirty="0" smtClean="0">
                          <a:effectLst/>
                          <a:latin typeface="宋体"/>
                          <a:ea typeface="华文细黑"/>
                          <a:cs typeface="Times New Roman"/>
                        </a:rPr>
                        <a:t>→</a:t>
                      </a:r>
                      <a:r>
                        <a:rPr lang="en-US" altLang="zh-CN" sz="2400" u="sng" kern="100" dirty="0" smtClean="0">
                          <a:effectLst/>
                          <a:latin typeface="Times New Roman"/>
                          <a:ea typeface="华文细黑"/>
                          <a:cs typeface="Times New Roman"/>
                        </a:rPr>
                        <a:t>     </a:t>
                      </a:r>
                      <a:r>
                        <a:rPr lang="en-US" sz="2400" kern="100" dirty="0" smtClean="0">
                          <a:effectLst/>
                          <a:latin typeface="Times New Roman"/>
                          <a:ea typeface="华文细黑"/>
                          <a:cs typeface="Courier New"/>
                        </a:rPr>
                        <a:t>(</a:t>
                      </a:r>
                      <a:r>
                        <a:rPr lang="en-US" sz="2400" kern="100" dirty="0">
                          <a:effectLst/>
                          <a:latin typeface="Times New Roman"/>
                          <a:ea typeface="华文细黑"/>
                          <a:cs typeface="Courier New"/>
                        </a:rPr>
                        <a:t>O</a:t>
                      </a:r>
                      <a:r>
                        <a:rPr lang="zh-CN" sz="2400" kern="100" dirty="0">
                          <a:effectLst/>
                          <a:latin typeface="Times New Roman"/>
                          <a:ea typeface="华文细黑"/>
                          <a:cs typeface="Times New Roman"/>
                        </a:rPr>
                        <a:t>、</a:t>
                      </a:r>
                      <a:r>
                        <a:rPr lang="en-US" sz="2400" kern="100" dirty="0">
                          <a:effectLst/>
                          <a:latin typeface="Times New Roman"/>
                          <a:ea typeface="华文细黑"/>
                          <a:cs typeface="Courier New"/>
                        </a:rPr>
                        <a:t>F</a:t>
                      </a:r>
                      <a:r>
                        <a:rPr lang="zh-CN" sz="2400" kern="100" dirty="0">
                          <a:effectLst/>
                          <a:latin typeface="Times New Roman"/>
                          <a:ea typeface="华文细黑"/>
                          <a:cs typeface="Times New Roman"/>
                        </a:rPr>
                        <a:t>除外</a:t>
                      </a:r>
                      <a:r>
                        <a:rPr lang="en-US" sz="2400" kern="100" dirty="0">
                          <a:effectLst/>
                          <a:latin typeface="Times New Roman"/>
                          <a:ea typeface="华文细黑"/>
                          <a:cs typeface="Courier New"/>
                        </a:rPr>
                        <a:t>)</a:t>
                      </a:r>
                      <a:r>
                        <a:rPr lang="zh-CN" sz="2400" kern="100" dirty="0">
                          <a:effectLst/>
                          <a:latin typeface="Times New Roman"/>
                          <a:ea typeface="华文细黑"/>
                          <a:cs typeface="Times New Roman"/>
                        </a:rPr>
                        <a:t>负化合价</a:t>
                      </a:r>
                      <a:r>
                        <a:rPr lang="zh-CN" sz="2400" kern="100" dirty="0" smtClean="0">
                          <a:effectLst/>
                          <a:latin typeface="Times New Roman"/>
                          <a:ea typeface="华文细黑"/>
                          <a:cs typeface="Times New Roman"/>
                        </a:rPr>
                        <a:t>＝</a:t>
                      </a:r>
                      <a:r>
                        <a:rPr lang="en-US" altLang="zh-CN" sz="2400" u="sng" kern="100" dirty="0" smtClean="0">
                          <a:effectLst/>
                          <a:latin typeface="Times New Roman"/>
                          <a:ea typeface="华文细黑"/>
                          <a:cs typeface="Times New Roman"/>
                        </a:rPr>
                        <a:t>			</a:t>
                      </a:r>
                      <a:endParaRPr lang="zh-CN" sz="2400" kern="100" dirty="0">
                        <a:effectLst/>
                        <a:latin typeface="宋体"/>
                        <a:cs typeface="Courier New"/>
                      </a:endParaRPr>
                    </a:p>
                  </a:txBody>
                  <a:tcPr marL="17325" marR="173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400" kern="100" dirty="0">
                          <a:effectLst/>
                          <a:latin typeface="Times New Roman"/>
                          <a:ea typeface="华文细黑"/>
                          <a:cs typeface="Times New Roman"/>
                        </a:rPr>
                        <a:t>相同</a:t>
                      </a:r>
                      <a:r>
                        <a:rPr lang="en-US" sz="2400" kern="100" dirty="0">
                          <a:effectLst/>
                          <a:latin typeface="Times New Roman"/>
                          <a:ea typeface="华文细黑"/>
                          <a:cs typeface="Courier New"/>
                        </a:rPr>
                        <a:t>:</a:t>
                      </a:r>
                      <a:r>
                        <a:rPr lang="zh-CN" sz="2400" kern="100" dirty="0">
                          <a:effectLst/>
                          <a:latin typeface="Times New Roman"/>
                          <a:ea typeface="华文细黑"/>
                          <a:cs typeface="Times New Roman"/>
                        </a:rPr>
                        <a:t>最高正化合价</a:t>
                      </a:r>
                      <a:r>
                        <a:rPr lang="zh-CN" sz="2400" kern="100" dirty="0" smtClean="0">
                          <a:effectLst/>
                          <a:latin typeface="Times New Roman"/>
                          <a:ea typeface="华文细黑"/>
                          <a:cs typeface="Times New Roman"/>
                        </a:rPr>
                        <a:t>＝</a:t>
                      </a:r>
                      <a:r>
                        <a:rPr lang="en-US" altLang="zh-CN" sz="2400" u="sng" kern="100" dirty="0" smtClean="0">
                          <a:effectLst/>
                          <a:latin typeface="Times New Roman"/>
                          <a:ea typeface="华文细黑"/>
                          <a:cs typeface="Times New Roman"/>
                        </a:rPr>
                        <a:t>	       </a:t>
                      </a:r>
                      <a:r>
                        <a:rPr lang="en-US" sz="2400" kern="100" dirty="0" smtClean="0">
                          <a:effectLst/>
                          <a:latin typeface="Times New Roman"/>
                          <a:ea typeface="华文细黑"/>
                          <a:cs typeface="Courier New"/>
                        </a:rPr>
                        <a:t>(</a:t>
                      </a:r>
                      <a:r>
                        <a:rPr lang="en-US" sz="2400" kern="100" dirty="0">
                          <a:effectLst/>
                          <a:latin typeface="Times New Roman"/>
                          <a:ea typeface="华文细黑"/>
                          <a:cs typeface="Courier New"/>
                        </a:rPr>
                        <a:t>O</a:t>
                      </a:r>
                      <a:r>
                        <a:rPr lang="zh-CN" sz="2400" kern="100" dirty="0">
                          <a:effectLst/>
                          <a:latin typeface="Times New Roman"/>
                          <a:ea typeface="华文细黑"/>
                          <a:cs typeface="Times New Roman"/>
                        </a:rPr>
                        <a:t>、</a:t>
                      </a:r>
                      <a:r>
                        <a:rPr lang="en-US" sz="2400" kern="100" dirty="0">
                          <a:effectLst/>
                          <a:latin typeface="Times New Roman"/>
                          <a:ea typeface="华文细黑"/>
                          <a:cs typeface="Courier New"/>
                        </a:rPr>
                        <a:t>F</a:t>
                      </a:r>
                      <a:r>
                        <a:rPr lang="zh-CN" sz="2400" kern="100" dirty="0">
                          <a:effectLst/>
                          <a:latin typeface="Times New Roman"/>
                          <a:ea typeface="华文细黑"/>
                          <a:cs typeface="Times New Roman"/>
                        </a:rPr>
                        <a:t>除外</a:t>
                      </a:r>
                      <a:r>
                        <a:rPr lang="en-US" sz="2400" kern="100" dirty="0">
                          <a:effectLst/>
                          <a:latin typeface="Times New Roman"/>
                          <a:ea typeface="华文细黑"/>
                          <a:cs typeface="Courier New"/>
                        </a:rPr>
                        <a:t>)</a:t>
                      </a:r>
                      <a:endParaRPr lang="zh-CN" sz="2400" kern="100" dirty="0">
                        <a:effectLst/>
                        <a:latin typeface="宋体"/>
                        <a:cs typeface="Courier New"/>
                      </a:endParaRPr>
                    </a:p>
                  </a:txBody>
                  <a:tcPr marL="17325" marR="173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87332">
                <a:tc vMerge="1">
                  <a:txBody>
                    <a:bodyPr/>
                    <a:lstStyle/>
                    <a:p>
                      <a:endParaRPr lang="zh-CN" altLang="en-US"/>
                    </a:p>
                  </a:txBody>
                  <a:tcPr/>
                </a:tc>
                <a:tc>
                  <a:txBody>
                    <a:bodyPr/>
                    <a:lstStyle/>
                    <a:p>
                      <a:pPr algn="l">
                        <a:lnSpc>
                          <a:spcPct val="150000"/>
                        </a:lnSpc>
                        <a:spcAft>
                          <a:spcPts val="0"/>
                        </a:spcAft>
                      </a:pPr>
                      <a:r>
                        <a:rPr lang="zh-CN" sz="2400" kern="100">
                          <a:effectLst/>
                          <a:latin typeface="Times New Roman"/>
                          <a:ea typeface="华文细黑"/>
                          <a:cs typeface="Times New Roman"/>
                        </a:rPr>
                        <a:t>元素的金属性和非金属性</a:t>
                      </a:r>
                      <a:endParaRPr lang="zh-CN" sz="2400" kern="100">
                        <a:effectLst/>
                        <a:latin typeface="宋体"/>
                        <a:cs typeface="Courier New"/>
                      </a:endParaRPr>
                    </a:p>
                  </a:txBody>
                  <a:tcPr marL="17325" marR="173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400" kern="100" dirty="0">
                          <a:effectLst/>
                          <a:latin typeface="Times New Roman"/>
                          <a:ea typeface="华文细黑"/>
                          <a:cs typeface="Times New Roman"/>
                        </a:rPr>
                        <a:t>金属性</a:t>
                      </a:r>
                      <a:r>
                        <a:rPr lang="zh-CN" sz="2400" kern="100" dirty="0" smtClean="0">
                          <a:effectLst/>
                          <a:latin typeface="Times New Roman"/>
                          <a:ea typeface="华文细黑"/>
                          <a:cs typeface="Times New Roman"/>
                        </a:rPr>
                        <a:t>逐渐</a:t>
                      </a:r>
                      <a:r>
                        <a:rPr lang="en-US" altLang="zh-CN" sz="2400" u="sng" kern="100" dirty="0" smtClean="0">
                          <a:effectLst/>
                          <a:latin typeface="Times New Roman"/>
                          <a:ea typeface="华文细黑"/>
                          <a:cs typeface="Times New Roman"/>
                        </a:rPr>
                        <a:t>	</a:t>
                      </a:r>
                      <a:endParaRPr lang="zh-CN" sz="2400" kern="100" dirty="0">
                        <a:effectLst/>
                        <a:latin typeface="宋体"/>
                        <a:cs typeface="Courier New"/>
                      </a:endParaRPr>
                    </a:p>
                    <a:p>
                      <a:pPr algn="ctr">
                        <a:lnSpc>
                          <a:spcPct val="150000"/>
                        </a:lnSpc>
                        <a:spcAft>
                          <a:spcPts val="0"/>
                        </a:spcAft>
                      </a:pPr>
                      <a:r>
                        <a:rPr lang="zh-CN" sz="2400" kern="100" dirty="0">
                          <a:effectLst/>
                          <a:latin typeface="Times New Roman"/>
                          <a:ea typeface="华文细黑"/>
                          <a:cs typeface="Times New Roman"/>
                        </a:rPr>
                        <a:t>非金属性</a:t>
                      </a:r>
                      <a:r>
                        <a:rPr lang="zh-CN" sz="2400" kern="100" dirty="0" smtClean="0">
                          <a:effectLst/>
                          <a:latin typeface="Times New Roman"/>
                          <a:ea typeface="华文细黑"/>
                          <a:cs typeface="Times New Roman"/>
                        </a:rPr>
                        <a:t>逐渐</a:t>
                      </a:r>
                      <a:r>
                        <a:rPr lang="en-US" altLang="zh-CN" sz="2400" u="sng" kern="100" dirty="0" smtClean="0">
                          <a:effectLst/>
                          <a:latin typeface="Times New Roman"/>
                          <a:ea typeface="华文细黑"/>
                          <a:cs typeface="Times New Roman"/>
                        </a:rPr>
                        <a:t>	</a:t>
                      </a:r>
                      <a:endParaRPr lang="zh-CN" sz="2400" kern="100" dirty="0">
                        <a:effectLst/>
                        <a:latin typeface="宋体"/>
                        <a:cs typeface="Courier New"/>
                      </a:endParaRPr>
                    </a:p>
                  </a:txBody>
                  <a:tcPr marL="17325" marR="173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400" kern="100" dirty="0">
                          <a:effectLst/>
                          <a:latin typeface="Times New Roman"/>
                          <a:ea typeface="华文细黑"/>
                          <a:cs typeface="Times New Roman"/>
                        </a:rPr>
                        <a:t>金属性</a:t>
                      </a:r>
                      <a:r>
                        <a:rPr lang="zh-CN" sz="2400" kern="100" dirty="0" smtClean="0">
                          <a:effectLst/>
                          <a:latin typeface="Times New Roman"/>
                          <a:ea typeface="华文细黑"/>
                          <a:cs typeface="Times New Roman"/>
                        </a:rPr>
                        <a:t>逐渐</a:t>
                      </a:r>
                      <a:r>
                        <a:rPr lang="en-US" altLang="zh-CN" sz="2400" u="sng" kern="100" dirty="0" smtClean="0">
                          <a:effectLst/>
                          <a:latin typeface="Times New Roman"/>
                          <a:ea typeface="华文细黑"/>
                          <a:cs typeface="Times New Roman"/>
                        </a:rPr>
                        <a:t>	</a:t>
                      </a:r>
                      <a:endParaRPr lang="zh-CN" sz="2400" kern="100" dirty="0">
                        <a:effectLst/>
                        <a:latin typeface="宋体"/>
                        <a:cs typeface="Courier New"/>
                      </a:endParaRPr>
                    </a:p>
                    <a:p>
                      <a:pPr algn="l">
                        <a:lnSpc>
                          <a:spcPct val="150000"/>
                        </a:lnSpc>
                        <a:spcAft>
                          <a:spcPts val="0"/>
                        </a:spcAft>
                      </a:pPr>
                      <a:r>
                        <a:rPr lang="zh-CN" sz="2400" kern="100" dirty="0">
                          <a:effectLst/>
                          <a:latin typeface="Times New Roman"/>
                          <a:ea typeface="华文细黑"/>
                          <a:cs typeface="Times New Roman"/>
                        </a:rPr>
                        <a:t>非金属性</a:t>
                      </a:r>
                      <a:r>
                        <a:rPr lang="zh-CN" sz="2400" kern="100" dirty="0" smtClean="0">
                          <a:effectLst/>
                          <a:latin typeface="Times New Roman"/>
                          <a:ea typeface="华文细黑"/>
                          <a:cs typeface="Times New Roman"/>
                        </a:rPr>
                        <a:t>逐渐</a:t>
                      </a:r>
                      <a:r>
                        <a:rPr lang="en-US" altLang="zh-CN" sz="2400" u="sng" kern="100" dirty="0" smtClean="0">
                          <a:effectLst/>
                          <a:latin typeface="Times New Roman"/>
                          <a:ea typeface="华文细黑"/>
                          <a:cs typeface="Times New Roman"/>
                        </a:rPr>
                        <a:t>	</a:t>
                      </a:r>
                      <a:endParaRPr lang="zh-CN" sz="2400" kern="100" dirty="0">
                        <a:effectLst/>
                        <a:latin typeface="宋体"/>
                        <a:cs typeface="Courier New"/>
                      </a:endParaRPr>
                    </a:p>
                  </a:txBody>
                  <a:tcPr marL="17325" marR="173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2497">
                <a:tc vMerge="1">
                  <a:txBody>
                    <a:bodyPr/>
                    <a:lstStyle/>
                    <a:p>
                      <a:endParaRPr lang="zh-CN" altLang="en-US"/>
                    </a:p>
                  </a:txBody>
                  <a:tcPr/>
                </a:tc>
                <a:tc>
                  <a:txBody>
                    <a:bodyPr/>
                    <a:lstStyle/>
                    <a:p>
                      <a:pPr algn="l">
                        <a:lnSpc>
                          <a:spcPct val="150000"/>
                        </a:lnSpc>
                        <a:spcAft>
                          <a:spcPts val="0"/>
                        </a:spcAft>
                      </a:pPr>
                      <a:r>
                        <a:rPr lang="zh-CN" sz="2400" kern="100" dirty="0">
                          <a:effectLst/>
                          <a:latin typeface="Times New Roman"/>
                          <a:ea typeface="华文细黑"/>
                          <a:cs typeface="Times New Roman"/>
                        </a:rPr>
                        <a:t>离子的氧化性、还原性</a:t>
                      </a:r>
                      <a:endParaRPr lang="zh-CN" sz="2400" kern="100" dirty="0">
                        <a:effectLst/>
                        <a:latin typeface="宋体"/>
                        <a:cs typeface="Courier New"/>
                      </a:endParaRPr>
                    </a:p>
                  </a:txBody>
                  <a:tcPr marL="17325" marR="173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400" kern="100" dirty="0">
                          <a:effectLst/>
                          <a:latin typeface="Times New Roman"/>
                          <a:ea typeface="华文细黑"/>
                          <a:cs typeface="Times New Roman"/>
                        </a:rPr>
                        <a:t>阳离子氧化性</a:t>
                      </a:r>
                      <a:r>
                        <a:rPr lang="zh-CN" sz="2400" kern="100" dirty="0" smtClean="0">
                          <a:effectLst/>
                          <a:latin typeface="Times New Roman"/>
                          <a:ea typeface="华文细黑"/>
                          <a:cs typeface="Times New Roman"/>
                        </a:rPr>
                        <a:t>逐渐</a:t>
                      </a:r>
                      <a:r>
                        <a:rPr lang="en-US" altLang="zh-CN" sz="2400" u="sng" kern="100" dirty="0" smtClean="0">
                          <a:effectLst/>
                          <a:latin typeface="Times New Roman"/>
                          <a:ea typeface="华文细黑"/>
                          <a:cs typeface="Times New Roman"/>
                        </a:rPr>
                        <a:t>	</a:t>
                      </a:r>
                      <a:endParaRPr lang="zh-CN" sz="2400" kern="100" dirty="0">
                        <a:effectLst/>
                        <a:latin typeface="宋体"/>
                        <a:cs typeface="Courier New"/>
                      </a:endParaRPr>
                    </a:p>
                    <a:p>
                      <a:pPr algn="ctr">
                        <a:lnSpc>
                          <a:spcPct val="150000"/>
                        </a:lnSpc>
                        <a:spcAft>
                          <a:spcPts val="0"/>
                        </a:spcAft>
                      </a:pPr>
                      <a:r>
                        <a:rPr lang="zh-CN" sz="2400" kern="100" dirty="0">
                          <a:effectLst/>
                          <a:latin typeface="Times New Roman"/>
                          <a:ea typeface="华文细黑"/>
                          <a:cs typeface="Times New Roman"/>
                        </a:rPr>
                        <a:t>阴离子还原性</a:t>
                      </a:r>
                      <a:r>
                        <a:rPr lang="zh-CN" sz="2400" kern="100" dirty="0" smtClean="0">
                          <a:effectLst/>
                          <a:latin typeface="Times New Roman"/>
                          <a:ea typeface="华文细黑"/>
                          <a:cs typeface="Times New Roman"/>
                        </a:rPr>
                        <a:t>逐渐</a:t>
                      </a:r>
                      <a:r>
                        <a:rPr lang="en-US" altLang="zh-CN" sz="2400" u="sng" kern="100" dirty="0" smtClean="0">
                          <a:effectLst/>
                          <a:latin typeface="Times New Roman"/>
                          <a:ea typeface="华文细黑"/>
                          <a:cs typeface="Times New Roman"/>
                        </a:rPr>
                        <a:t>	</a:t>
                      </a:r>
                      <a:endParaRPr lang="zh-CN" sz="2400" kern="100" dirty="0">
                        <a:effectLst/>
                        <a:latin typeface="宋体"/>
                        <a:cs typeface="Courier New"/>
                      </a:endParaRPr>
                    </a:p>
                  </a:txBody>
                  <a:tcPr marL="17325" marR="173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400" kern="100" dirty="0">
                          <a:effectLst/>
                          <a:latin typeface="Times New Roman"/>
                          <a:ea typeface="华文细黑"/>
                          <a:cs typeface="Times New Roman"/>
                        </a:rPr>
                        <a:t>阳离子氧化性</a:t>
                      </a:r>
                      <a:r>
                        <a:rPr lang="zh-CN" sz="2400" kern="100" dirty="0" smtClean="0">
                          <a:effectLst/>
                          <a:latin typeface="Times New Roman"/>
                          <a:ea typeface="华文细黑"/>
                          <a:cs typeface="Times New Roman"/>
                        </a:rPr>
                        <a:t>逐</a:t>
                      </a:r>
                      <a:r>
                        <a:rPr lang="en-US" altLang="zh-CN" sz="2400" u="sng" kern="100" baseline="0" dirty="0" smtClean="0">
                          <a:effectLst/>
                          <a:latin typeface="Times New Roman"/>
                          <a:ea typeface="华文细黑"/>
                          <a:cs typeface="Times New Roman"/>
                        </a:rPr>
                        <a:t> </a:t>
                      </a:r>
                      <a:r>
                        <a:rPr lang="en-US" altLang="zh-CN" sz="2400" kern="100" dirty="0" smtClean="0">
                          <a:effectLst/>
                          <a:latin typeface="Times New Roman"/>
                          <a:ea typeface="华文细黑"/>
                          <a:cs typeface="Times New Roman"/>
                        </a:rPr>
                        <a:t> </a:t>
                      </a:r>
                      <a:r>
                        <a:rPr lang="en-US" altLang="zh-CN" sz="2400" u="sng" kern="100" dirty="0" smtClean="0">
                          <a:effectLst/>
                          <a:latin typeface="Times New Roman"/>
                          <a:ea typeface="华文细黑"/>
                          <a:cs typeface="Times New Roman"/>
                        </a:rPr>
                        <a:t> </a:t>
                      </a:r>
                    </a:p>
                    <a:p>
                      <a:pPr algn="l">
                        <a:lnSpc>
                          <a:spcPct val="150000"/>
                        </a:lnSpc>
                        <a:spcAft>
                          <a:spcPts val="0"/>
                        </a:spcAft>
                      </a:pPr>
                      <a:r>
                        <a:rPr lang="zh-CN" sz="2400" kern="100" dirty="0" smtClean="0">
                          <a:effectLst/>
                          <a:latin typeface="Times New Roman"/>
                          <a:ea typeface="华文细黑"/>
                          <a:cs typeface="Times New Roman"/>
                        </a:rPr>
                        <a:t>阴离子</a:t>
                      </a:r>
                      <a:r>
                        <a:rPr lang="zh-CN" sz="2400" kern="100" dirty="0">
                          <a:effectLst/>
                          <a:latin typeface="Times New Roman"/>
                          <a:ea typeface="华文细黑"/>
                          <a:cs typeface="Times New Roman"/>
                        </a:rPr>
                        <a:t>还原性</a:t>
                      </a:r>
                      <a:r>
                        <a:rPr lang="zh-CN" sz="2400" kern="100" dirty="0" smtClean="0">
                          <a:effectLst/>
                          <a:latin typeface="Times New Roman"/>
                          <a:ea typeface="华文细黑"/>
                          <a:cs typeface="Times New Roman"/>
                        </a:rPr>
                        <a:t>逐渐</a:t>
                      </a:r>
                      <a:endParaRPr lang="zh-CN" sz="2400" kern="100" dirty="0">
                        <a:effectLst/>
                        <a:latin typeface="宋体"/>
                        <a:cs typeface="Courier New"/>
                      </a:endParaRPr>
                    </a:p>
                  </a:txBody>
                  <a:tcPr marL="17325" marR="173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1488">
                <a:tc vMerge="1">
                  <a:txBody>
                    <a:bodyPr/>
                    <a:lstStyle/>
                    <a:p>
                      <a:endParaRPr lang="zh-CN" altLang="en-US"/>
                    </a:p>
                  </a:txBody>
                  <a:tcPr/>
                </a:tc>
                <a:tc>
                  <a:txBody>
                    <a:bodyPr/>
                    <a:lstStyle/>
                    <a:p>
                      <a:pPr algn="l">
                        <a:lnSpc>
                          <a:spcPct val="150000"/>
                        </a:lnSpc>
                        <a:spcAft>
                          <a:spcPts val="0"/>
                        </a:spcAft>
                      </a:pPr>
                      <a:r>
                        <a:rPr lang="zh-CN" sz="2400" kern="100" dirty="0">
                          <a:effectLst/>
                          <a:latin typeface="Times New Roman"/>
                          <a:ea typeface="华文细黑"/>
                          <a:cs typeface="Times New Roman"/>
                        </a:rPr>
                        <a:t>气态氢化物稳定性</a:t>
                      </a:r>
                      <a:endParaRPr lang="zh-CN" sz="2400" kern="100" dirty="0">
                        <a:effectLst/>
                        <a:latin typeface="宋体"/>
                        <a:cs typeface="Courier New"/>
                      </a:endParaRPr>
                    </a:p>
                  </a:txBody>
                  <a:tcPr marL="17325" marR="173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400" kern="100" dirty="0" smtClean="0">
                          <a:effectLst/>
                          <a:latin typeface="Times New Roman"/>
                          <a:ea typeface="华文细黑"/>
                          <a:cs typeface="Times New Roman"/>
                        </a:rPr>
                        <a:t>逐渐</a:t>
                      </a:r>
                      <a:r>
                        <a:rPr lang="en-US" altLang="zh-CN" sz="2400" u="sng" kern="100" dirty="0" smtClean="0">
                          <a:effectLst/>
                          <a:latin typeface="Times New Roman"/>
                          <a:ea typeface="华文细黑"/>
                          <a:cs typeface="Times New Roman"/>
                        </a:rPr>
                        <a:t>	</a:t>
                      </a:r>
                      <a:endParaRPr lang="zh-CN" sz="2400" kern="100" dirty="0">
                        <a:effectLst/>
                        <a:latin typeface="宋体"/>
                        <a:cs typeface="Courier New"/>
                      </a:endParaRPr>
                    </a:p>
                  </a:txBody>
                  <a:tcPr marL="17325" marR="173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400" kern="100" dirty="0" smtClean="0">
                          <a:effectLst/>
                          <a:latin typeface="Times New Roman"/>
                          <a:ea typeface="华文细黑"/>
                          <a:cs typeface="Times New Roman"/>
                        </a:rPr>
                        <a:t>逐渐</a:t>
                      </a:r>
                      <a:r>
                        <a:rPr lang="en-US" altLang="zh-CN" sz="2400" u="sng" kern="100" dirty="0" smtClean="0">
                          <a:effectLst/>
                          <a:latin typeface="Times New Roman"/>
                          <a:ea typeface="华文细黑"/>
                          <a:cs typeface="Times New Roman"/>
                        </a:rPr>
                        <a:t>	</a:t>
                      </a:r>
                      <a:endParaRPr lang="zh-CN" sz="2400" kern="100" dirty="0">
                        <a:effectLst/>
                        <a:latin typeface="宋体"/>
                        <a:cs typeface="Courier New"/>
                      </a:endParaRPr>
                    </a:p>
                  </a:txBody>
                  <a:tcPr marL="17325" marR="173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30260">
                <a:tc vMerge="1">
                  <a:txBody>
                    <a:bodyPr/>
                    <a:lstStyle/>
                    <a:p>
                      <a:endParaRPr lang="zh-CN" altLang="en-US"/>
                    </a:p>
                  </a:txBody>
                  <a:tcPr/>
                </a:tc>
                <a:tc>
                  <a:txBody>
                    <a:bodyPr/>
                    <a:lstStyle/>
                    <a:p>
                      <a:pPr algn="l">
                        <a:lnSpc>
                          <a:spcPct val="150000"/>
                        </a:lnSpc>
                        <a:spcAft>
                          <a:spcPts val="0"/>
                        </a:spcAft>
                      </a:pPr>
                      <a:r>
                        <a:rPr lang="zh-CN" sz="2400" kern="100" dirty="0">
                          <a:effectLst/>
                          <a:latin typeface="Times New Roman"/>
                          <a:ea typeface="华文细黑"/>
                          <a:cs typeface="Times New Roman"/>
                        </a:rPr>
                        <a:t>最高价氧化物对应的水化物的酸碱性</a:t>
                      </a:r>
                      <a:endParaRPr lang="zh-CN" sz="2400" kern="100" dirty="0">
                        <a:effectLst/>
                        <a:latin typeface="宋体"/>
                        <a:cs typeface="Courier New"/>
                      </a:endParaRPr>
                    </a:p>
                  </a:txBody>
                  <a:tcPr marL="17325" marR="173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400" kern="100" dirty="0">
                          <a:effectLst/>
                          <a:latin typeface="Times New Roman"/>
                          <a:ea typeface="华文细黑"/>
                          <a:cs typeface="Times New Roman"/>
                        </a:rPr>
                        <a:t>碱性</a:t>
                      </a:r>
                      <a:r>
                        <a:rPr lang="zh-CN" sz="2400" kern="100" dirty="0" smtClean="0">
                          <a:effectLst/>
                          <a:latin typeface="Times New Roman"/>
                          <a:ea typeface="华文细黑"/>
                          <a:cs typeface="Times New Roman"/>
                        </a:rPr>
                        <a:t>逐渐</a:t>
                      </a:r>
                      <a:r>
                        <a:rPr lang="en-US" altLang="zh-CN" sz="2400" u="sng" kern="100" dirty="0" smtClean="0">
                          <a:effectLst/>
                          <a:latin typeface="Times New Roman"/>
                          <a:ea typeface="华文细黑"/>
                          <a:cs typeface="Times New Roman"/>
                        </a:rPr>
                        <a:t>	</a:t>
                      </a:r>
                      <a:endParaRPr lang="zh-CN" sz="2400" kern="100" dirty="0">
                        <a:effectLst/>
                        <a:latin typeface="宋体"/>
                        <a:cs typeface="Courier New"/>
                      </a:endParaRPr>
                    </a:p>
                    <a:p>
                      <a:pPr algn="ctr">
                        <a:lnSpc>
                          <a:spcPct val="150000"/>
                        </a:lnSpc>
                        <a:spcAft>
                          <a:spcPts val="0"/>
                        </a:spcAft>
                      </a:pPr>
                      <a:r>
                        <a:rPr lang="zh-CN" sz="2400" kern="100" dirty="0">
                          <a:effectLst/>
                          <a:latin typeface="Times New Roman"/>
                          <a:ea typeface="华文细黑"/>
                          <a:cs typeface="Times New Roman"/>
                        </a:rPr>
                        <a:t>酸性</a:t>
                      </a:r>
                      <a:r>
                        <a:rPr lang="zh-CN" sz="2400" kern="100" dirty="0" smtClean="0">
                          <a:effectLst/>
                          <a:latin typeface="Times New Roman"/>
                          <a:ea typeface="华文细黑"/>
                          <a:cs typeface="Times New Roman"/>
                        </a:rPr>
                        <a:t>逐渐</a:t>
                      </a:r>
                      <a:r>
                        <a:rPr lang="en-US" altLang="zh-CN" sz="2400" u="sng" kern="100" dirty="0" smtClean="0">
                          <a:effectLst/>
                          <a:latin typeface="Times New Roman"/>
                          <a:ea typeface="华文细黑"/>
                          <a:cs typeface="Times New Roman"/>
                        </a:rPr>
                        <a:t>	</a:t>
                      </a:r>
                      <a:endParaRPr lang="zh-CN" sz="2400" kern="100" dirty="0">
                        <a:effectLst/>
                        <a:latin typeface="宋体"/>
                        <a:cs typeface="Courier New"/>
                      </a:endParaRPr>
                    </a:p>
                  </a:txBody>
                  <a:tcPr marL="17325" marR="173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400" kern="100" dirty="0">
                          <a:effectLst/>
                          <a:latin typeface="Times New Roman"/>
                          <a:ea typeface="华文细黑"/>
                          <a:cs typeface="Times New Roman"/>
                        </a:rPr>
                        <a:t>碱性</a:t>
                      </a:r>
                      <a:r>
                        <a:rPr lang="zh-CN" sz="2400" kern="100" dirty="0" smtClean="0">
                          <a:effectLst/>
                          <a:latin typeface="Times New Roman"/>
                          <a:ea typeface="华文细黑"/>
                          <a:cs typeface="Times New Roman"/>
                        </a:rPr>
                        <a:t>逐渐</a:t>
                      </a:r>
                      <a:r>
                        <a:rPr lang="en-US" altLang="zh-CN" sz="2400" u="sng" kern="100" dirty="0" smtClean="0">
                          <a:effectLst/>
                          <a:latin typeface="Times New Roman"/>
                          <a:ea typeface="华文细黑"/>
                          <a:cs typeface="Times New Roman"/>
                        </a:rPr>
                        <a:t>	</a:t>
                      </a:r>
                      <a:endParaRPr lang="en-US" altLang="zh-CN" sz="2400" u="none" kern="100" dirty="0" smtClean="0">
                        <a:effectLst/>
                        <a:latin typeface="宋体"/>
                        <a:ea typeface="+mn-ea"/>
                        <a:cs typeface="Courier New"/>
                      </a:endParaRPr>
                    </a:p>
                    <a:p>
                      <a:pPr algn="ctr">
                        <a:lnSpc>
                          <a:spcPct val="150000"/>
                        </a:lnSpc>
                        <a:spcAft>
                          <a:spcPts val="0"/>
                        </a:spcAft>
                      </a:pPr>
                      <a:r>
                        <a:rPr lang="zh-CN" sz="2400" kern="100" dirty="0" smtClean="0">
                          <a:effectLst/>
                          <a:latin typeface="Times New Roman"/>
                          <a:ea typeface="华文细黑"/>
                          <a:cs typeface="Times New Roman"/>
                        </a:rPr>
                        <a:t>酸性逐渐</a:t>
                      </a:r>
                      <a:r>
                        <a:rPr lang="en-US" altLang="zh-CN" sz="2400" u="sng" kern="100" dirty="0" smtClean="0">
                          <a:effectLst/>
                          <a:latin typeface="Times New Roman"/>
                          <a:ea typeface="华文细黑"/>
                          <a:cs typeface="Times New Roman"/>
                        </a:rPr>
                        <a:t>	</a:t>
                      </a:r>
                      <a:endParaRPr lang="zh-CN" sz="2400" kern="100" dirty="0">
                        <a:effectLst/>
                        <a:latin typeface="宋体"/>
                        <a:cs typeface="Courier New"/>
                      </a:endParaRPr>
                    </a:p>
                  </a:txBody>
                  <a:tcPr marL="17325" marR="173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8" name="矩形 7"/>
          <p:cNvSpPr/>
          <p:nvPr/>
        </p:nvSpPr>
        <p:spPr>
          <a:xfrm>
            <a:off x="6024939" y="133302"/>
            <a:ext cx="646331" cy="461665"/>
          </a:xfrm>
          <a:prstGeom prst="rect">
            <a:avLst/>
          </a:prstGeom>
        </p:spPr>
        <p:txBody>
          <a:bodyPr wrap="none">
            <a:spAutoFit/>
          </a:bodyPr>
          <a:lstStyle/>
          <a:p>
            <a:r>
              <a:rPr lang="zh-CN" altLang="en-US" kern="100" dirty="0">
                <a:solidFill>
                  <a:srgbClr val="0000FF"/>
                </a:solidFill>
                <a:latin typeface="Times New Roman"/>
                <a:ea typeface="华文细黑"/>
                <a:cs typeface="Times New Roman"/>
              </a:rPr>
              <a:t>＋</a:t>
            </a:r>
            <a:r>
              <a:rPr lang="en-US" altLang="zh-CN" kern="100" dirty="0">
                <a:solidFill>
                  <a:srgbClr val="0000FF"/>
                </a:solidFill>
                <a:latin typeface="Times New Roman"/>
                <a:ea typeface="华文细黑"/>
                <a:cs typeface="Courier New"/>
              </a:rPr>
              <a:t>1</a:t>
            </a:r>
            <a:endParaRPr lang="zh-CN" altLang="en-US" dirty="0">
              <a:solidFill>
                <a:srgbClr val="0000FF"/>
              </a:solidFill>
            </a:endParaRPr>
          </a:p>
        </p:txBody>
      </p:sp>
      <p:sp>
        <p:nvSpPr>
          <p:cNvPr id="11" name="矩形 10"/>
          <p:cNvSpPr/>
          <p:nvPr/>
        </p:nvSpPr>
        <p:spPr>
          <a:xfrm>
            <a:off x="6745019" y="162919"/>
            <a:ext cx="646331" cy="461665"/>
          </a:xfrm>
          <a:prstGeom prst="rect">
            <a:avLst/>
          </a:prstGeom>
        </p:spPr>
        <p:txBody>
          <a:bodyPr wrap="none">
            <a:spAutoFit/>
          </a:bodyPr>
          <a:lstStyle/>
          <a:p>
            <a:r>
              <a:rPr lang="zh-CN" altLang="en-US" kern="100" dirty="0">
                <a:solidFill>
                  <a:srgbClr val="0000FF"/>
                </a:solidFill>
                <a:latin typeface="Times New Roman"/>
                <a:ea typeface="华文细黑"/>
                <a:cs typeface="Times New Roman"/>
              </a:rPr>
              <a:t>＋</a:t>
            </a:r>
            <a:r>
              <a:rPr lang="en-US" altLang="zh-CN" kern="100" dirty="0">
                <a:solidFill>
                  <a:srgbClr val="0000FF"/>
                </a:solidFill>
                <a:latin typeface="Times New Roman"/>
                <a:ea typeface="华文细黑"/>
                <a:cs typeface="Times New Roman"/>
              </a:rPr>
              <a:t>7</a:t>
            </a:r>
            <a:endParaRPr lang="zh-CN" altLang="en-US" dirty="0">
              <a:solidFill>
                <a:srgbClr val="0000FF"/>
              </a:solidFill>
            </a:endParaRPr>
          </a:p>
        </p:txBody>
      </p:sp>
      <p:sp>
        <p:nvSpPr>
          <p:cNvPr id="12" name="矩形 11"/>
          <p:cNvSpPr/>
          <p:nvPr/>
        </p:nvSpPr>
        <p:spPr>
          <a:xfrm>
            <a:off x="6311230" y="666975"/>
            <a:ext cx="1056700" cy="461665"/>
          </a:xfrm>
          <a:prstGeom prst="rect">
            <a:avLst/>
          </a:prstGeom>
        </p:spPr>
        <p:txBody>
          <a:bodyPr wrap="none">
            <a:spAutoFit/>
          </a:bodyPr>
          <a:lstStyle/>
          <a:p>
            <a:r>
              <a:rPr lang="zh-CN" altLang="en-US" kern="100" dirty="0">
                <a:solidFill>
                  <a:srgbClr val="0000FF"/>
                </a:solidFill>
                <a:latin typeface="Times New Roman"/>
                <a:ea typeface="华文细黑"/>
                <a:cs typeface="Times New Roman"/>
              </a:rPr>
              <a:t>－</a:t>
            </a:r>
            <a:r>
              <a:rPr lang="en-US" altLang="zh-CN" kern="100" dirty="0">
                <a:solidFill>
                  <a:srgbClr val="0000FF"/>
                </a:solidFill>
                <a:latin typeface="Times New Roman"/>
                <a:ea typeface="华文细黑"/>
                <a:cs typeface="Times New Roman"/>
              </a:rPr>
              <a:t>(8</a:t>
            </a:r>
            <a:r>
              <a:rPr lang="zh-CN" altLang="en-US" kern="100" dirty="0" smtClean="0">
                <a:solidFill>
                  <a:srgbClr val="0000FF"/>
                </a:solidFill>
                <a:latin typeface="Times New Roman"/>
                <a:ea typeface="华文细黑"/>
                <a:cs typeface="Times New Roman"/>
              </a:rPr>
              <a:t>－</a:t>
            </a:r>
            <a:endParaRPr lang="zh-CN" altLang="en-US" dirty="0">
              <a:solidFill>
                <a:srgbClr val="0000FF"/>
              </a:solidFill>
            </a:endParaRPr>
          </a:p>
        </p:txBody>
      </p:sp>
      <p:sp>
        <p:nvSpPr>
          <p:cNvPr id="13" name="矩形 12"/>
          <p:cNvSpPr/>
          <p:nvPr/>
        </p:nvSpPr>
        <p:spPr>
          <a:xfrm>
            <a:off x="3934966" y="1171031"/>
            <a:ext cx="1518364" cy="461665"/>
          </a:xfrm>
          <a:prstGeom prst="rect">
            <a:avLst/>
          </a:prstGeom>
        </p:spPr>
        <p:txBody>
          <a:bodyPr wrap="none">
            <a:spAutoFit/>
          </a:bodyPr>
          <a:lstStyle/>
          <a:p>
            <a:pPr lvl="0"/>
            <a:r>
              <a:rPr lang="zh-CN" altLang="en-US" kern="100" dirty="0">
                <a:solidFill>
                  <a:srgbClr val="0000FF"/>
                </a:solidFill>
                <a:latin typeface="Times New Roman"/>
                <a:ea typeface="华文细黑"/>
                <a:cs typeface="Times New Roman"/>
              </a:rPr>
              <a:t>主族序数</a:t>
            </a:r>
            <a:r>
              <a:rPr lang="en-US" altLang="zh-CN" kern="100" dirty="0">
                <a:solidFill>
                  <a:srgbClr val="0000FF"/>
                </a:solidFill>
                <a:latin typeface="Times New Roman"/>
                <a:ea typeface="华文细黑"/>
                <a:cs typeface="Times New Roman"/>
              </a:rPr>
              <a:t>)</a:t>
            </a:r>
            <a:endParaRPr lang="zh-CN" altLang="en-US" dirty="0">
              <a:solidFill>
                <a:srgbClr val="0000FF"/>
              </a:solidFill>
            </a:endParaRPr>
          </a:p>
        </p:txBody>
      </p:sp>
      <p:sp>
        <p:nvSpPr>
          <p:cNvPr id="14" name="矩形 13"/>
          <p:cNvSpPr/>
          <p:nvPr/>
        </p:nvSpPr>
        <p:spPr>
          <a:xfrm>
            <a:off x="7823398" y="955007"/>
            <a:ext cx="1415772" cy="461665"/>
          </a:xfrm>
          <a:prstGeom prst="rect">
            <a:avLst/>
          </a:prstGeom>
        </p:spPr>
        <p:txBody>
          <a:bodyPr wrap="none">
            <a:spAutoFit/>
          </a:bodyPr>
          <a:lstStyle/>
          <a:p>
            <a:pPr lvl="0"/>
            <a:r>
              <a:rPr lang="zh-CN" altLang="en-US" kern="100" dirty="0">
                <a:solidFill>
                  <a:srgbClr val="0000FF"/>
                </a:solidFill>
                <a:latin typeface="Times New Roman"/>
                <a:ea typeface="华文细黑"/>
                <a:cs typeface="Times New Roman"/>
              </a:rPr>
              <a:t>主族序数</a:t>
            </a:r>
            <a:endParaRPr lang="zh-CN" altLang="en-US" dirty="0">
              <a:solidFill>
                <a:srgbClr val="0000FF"/>
              </a:solidFill>
            </a:endParaRPr>
          </a:p>
        </p:txBody>
      </p:sp>
      <p:sp>
        <p:nvSpPr>
          <p:cNvPr id="15" name="矩形 14"/>
          <p:cNvSpPr/>
          <p:nvPr/>
        </p:nvSpPr>
        <p:spPr>
          <a:xfrm>
            <a:off x="6167214" y="1747095"/>
            <a:ext cx="800219" cy="461665"/>
          </a:xfrm>
          <a:prstGeom prst="rect">
            <a:avLst/>
          </a:prstGeom>
        </p:spPr>
        <p:txBody>
          <a:bodyPr wrap="none">
            <a:spAutoFit/>
          </a:bodyPr>
          <a:lstStyle/>
          <a:p>
            <a:pPr lvl="0"/>
            <a:r>
              <a:rPr lang="zh-CN" altLang="en-US" kern="100" dirty="0">
                <a:solidFill>
                  <a:srgbClr val="0000FF"/>
                </a:solidFill>
                <a:latin typeface="Times New Roman"/>
                <a:ea typeface="华文细黑"/>
                <a:cs typeface="Times New Roman"/>
              </a:rPr>
              <a:t>减弱</a:t>
            </a:r>
            <a:endParaRPr lang="zh-CN" altLang="en-US" dirty="0">
              <a:solidFill>
                <a:srgbClr val="0000FF"/>
              </a:solidFill>
            </a:endParaRPr>
          </a:p>
        </p:txBody>
      </p:sp>
      <p:sp>
        <p:nvSpPr>
          <p:cNvPr id="16" name="矩形 15"/>
          <p:cNvSpPr/>
          <p:nvPr/>
        </p:nvSpPr>
        <p:spPr>
          <a:xfrm>
            <a:off x="6375107" y="2293542"/>
            <a:ext cx="800219" cy="461665"/>
          </a:xfrm>
          <a:prstGeom prst="rect">
            <a:avLst/>
          </a:prstGeom>
        </p:spPr>
        <p:txBody>
          <a:bodyPr wrap="none">
            <a:spAutoFit/>
          </a:bodyPr>
          <a:lstStyle/>
          <a:p>
            <a:pPr lvl="0"/>
            <a:r>
              <a:rPr lang="zh-CN" altLang="en-US" kern="100" dirty="0">
                <a:solidFill>
                  <a:srgbClr val="0000FF"/>
                </a:solidFill>
                <a:latin typeface="Times New Roman"/>
                <a:ea typeface="华文细黑"/>
                <a:cs typeface="Times New Roman"/>
              </a:rPr>
              <a:t>增强</a:t>
            </a:r>
            <a:endParaRPr lang="zh-CN" altLang="en-US" dirty="0">
              <a:solidFill>
                <a:srgbClr val="0000FF"/>
              </a:solidFill>
            </a:endParaRPr>
          </a:p>
        </p:txBody>
      </p:sp>
      <p:sp>
        <p:nvSpPr>
          <p:cNvPr id="17" name="矩形 16"/>
          <p:cNvSpPr/>
          <p:nvPr/>
        </p:nvSpPr>
        <p:spPr>
          <a:xfrm>
            <a:off x="9327435" y="1743993"/>
            <a:ext cx="800219" cy="461665"/>
          </a:xfrm>
          <a:prstGeom prst="rect">
            <a:avLst/>
          </a:prstGeom>
        </p:spPr>
        <p:txBody>
          <a:bodyPr wrap="none">
            <a:spAutoFit/>
          </a:bodyPr>
          <a:lstStyle/>
          <a:p>
            <a:pPr lvl="0"/>
            <a:r>
              <a:rPr lang="zh-CN" altLang="en-US" kern="100" dirty="0">
                <a:solidFill>
                  <a:srgbClr val="0000FF"/>
                </a:solidFill>
                <a:latin typeface="Times New Roman"/>
                <a:ea typeface="华文细黑"/>
                <a:cs typeface="Times New Roman"/>
              </a:rPr>
              <a:t>增强</a:t>
            </a:r>
            <a:endParaRPr lang="zh-CN" altLang="en-US" dirty="0">
              <a:solidFill>
                <a:srgbClr val="0000FF"/>
              </a:solidFill>
            </a:endParaRPr>
          </a:p>
        </p:txBody>
      </p:sp>
      <p:sp>
        <p:nvSpPr>
          <p:cNvPr id="18" name="矩形 17"/>
          <p:cNvSpPr/>
          <p:nvPr/>
        </p:nvSpPr>
        <p:spPr>
          <a:xfrm>
            <a:off x="9543459" y="2251151"/>
            <a:ext cx="800219" cy="461665"/>
          </a:xfrm>
          <a:prstGeom prst="rect">
            <a:avLst/>
          </a:prstGeom>
        </p:spPr>
        <p:txBody>
          <a:bodyPr wrap="none">
            <a:spAutoFit/>
          </a:bodyPr>
          <a:lstStyle/>
          <a:p>
            <a:pPr lvl="0"/>
            <a:r>
              <a:rPr lang="zh-CN" altLang="en-US" kern="100" dirty="0">
                <a:solidFill>
                  <a:srgbClr val="0000FF"/>
                </a:solidFill>
                <a:latin typeface="Times New Roman"/>
                <a:ea typeface="华文细黑"/>
                <a:cs typeface="Times New Roman"/>
              </a:rPr>
              <a:t>减弱</a:t>
            </a:r>
            <a:endParaRPr lang="zh-CN" altLang="en-US" dirty="0">
              <a:solidFill>
                <a:srgbClr val="0000FF"/>
              </a:solidFill>
            </a:endParaRPr>
          </a:p>
        </p:txBody>
      </p:sp>
      <p:sp>
        <p:nvSpPr>
          <p:cNvPr id="19" name="矩形 18"/>
          <p:cNvSpPr/>
          <p:nvPr/>
        </p:nvSpPr>
        <p:spPr>
          <a:xfrm>
            <a:off x="6527254" y="2797598"/>
            <a:ext cx="800219" cy="461665"/>
          </a:xfrm>
          <a:prstGeom prst="rect">
            <a:avLst/>
          </a:prstGeom>
        </p:spPr>
        <p:txBody>
          <a:bodyPr wrap="none">
            <a:spAutoFit/>
          </a:bodyPr>
          <a:lstStyle/>
          <a:p>
            <a:pPr lvl="0"/>
            <a:r>
              <a:rPr lang="zh-CN" altLang="en-US" kern="100" dirty="0">
                <a:solidFill>
                  <a:srgbClr val="0000FF"/>
                </a:solidFill>
                <a:latin typeface="Times New Roman"/>
                <a:ea typeface="华文细黑"/>
                <a:cs typeface="Times New Roman"/>
              </a:rPr>
              <a:t>增强</a:t>
            </a:r>
            <a:endParaRPr lang="zh-CN" altLang="en-US" dirty="0">
              <a:solidFill>
                <a:srgbClr val="0000FF"/>
              </a:solidFill>
            </a:endParaRPr>
          </a:p>
        </p:txBody>
      </p:sp>
      <p:sp>
        <p:nvSpPr>
          <p:cNvPr id="20" name="矩形 19"/>
          <p:cNvSpPr/>
          <p:nvPr/>
        </p:nvSpPr>
        <p:spPr>
          <a:xfrm>
            <a:off x="6527254" y="3331271"/>
            <a:ext cx="800219" cy="461665"/>
          </a:xfrm>
          <a:prstGeom prst="rect">
            <a:avLst/>
          </a:prstGeom>
        </p:spPr>
        <p:txBody>
          <a:bodyPr wrap="none">
            <a:spAutoFit/>
          </a:bodyPr>
          <a:lstStyle/>
          <a:p>
            <a:pPr lvl="0"/>
            <a:r>
              <a:rPr lang="zh-CN" altLang="en-US" kern="100" dirty="0">
                <a:solidFill>
                  <a:srgbClr val="0000FF"/>
                </a:solidFill>
                <a:latin typeface="Times New Roman"/>
                <a:ea typeface="华文细黑"/>
                <a:cs typeface="Times New Roman"/>
              </a:rPr>
              <a:t>减弱</a:t>
            </a:r>
            <a:endParaRPr lang="zh-CN" altLang="en-US" dirty="0">
              <a:solidFill>
                <a:srgbClr val="0000FF"/>
              </a:solidFill>
            </a:endParaRPr>
          </a:p>
        </p:txBody>
      </p:sp>
      <p:sp>
        <p:nvSpPr>
          <p:cNvPr id="21" name="矩形 20"/>
          <p:cNvSpPr/>
          <p:nvPr/>
        </p:nvSpPr>
        <p:spPr>
          <a:xfrm>
            <a:off x="10127654" y="2781722"/>
            <a:ext cx="800219" cy="461665"/>
          </a:xfrm>
          <a:prstGeom prst="rect">
            <a:avLst/>
          </a:prstGeom>
        </p:spPr>
        <p:txBody>
          <a:bodyPr wrap="none">
            <a:spAutoFit/>
          </a:bodyPr>
          <a:lstStyle/>
          <a:p>
            <a:pPr lvl="0"/>
            <a:r>
              <a:rPr lang="zh-CN" altLang="en-US" kern="100" dirty="0">
                <a:solidFill>
                  <a:srgbClr val="0000FF"/>
                </a:solidFill>
                <a:latin typeface="Times New Roman"/>
                <a:ea typeface="华文细黑"/>
                <a:cs typeface="Times New Roman"/>
              </a:rPr>
              <a:t>减弱</a:t>
            </a:r>
            <a:endParaRPr lang="zh-CN" altLang="en-US" dirty="0">
              <a:solidFill>
                <a:srgbClr val="0000FF"/>
              </a:solidFill>
            </a:endParaRPr>
          </a:p>
        </p:txBody>
      </p:sp>
      <p:sp>
        <p:nvSpPr>
          <p:cNvPr id="22" name="矩形 21"/>
          <p:cNvSpPr/>
          <p:nvPr/>
        </p:nvSpPr>
        <p:spPr>
          <a:xfrm>
            <a:off x="10343678" y="3341910"/>
            <a:ext cx="800219" cy="461665"/>
          </a:xfrm>
          <a:prstGeom prst="rect">
            <a:avLst/>
          </a:prstGeom>
        </p:spPr>
        <p:txBody>
          <a:bodyPr wrap="none">
            <a:spAutoFit/>
          </a:bodyPr>
          <a:lstStyle/>
          <a:p>
            <a:pPr lvl="0"/>
            <a:r>
              <a:rPr lang="zh-CN" altLang="en-US" kern="100" dirty="0" smtClean="0">
                <a:solidFill>
                  <a:srgbClr val="0000FF"/>
                </a:solidFill>
                <a:latin typeface="Times New Roman"/>
                <a:ea typeface="华文细黑"/>
                <a:cs typeface="Times New Roman"/>
              </a:rPr>
              <a:t>增强</a:t>
            </a:r>
            <a:endParaRPr lang="zh-CN" altLang="en-US" dirty="0">
              <a:solidFill>
                <a:srgbClr val="0000FF"/>
              </a:solidFill>
            </a:endParaRPr>
          </a:p>
        </p:txBody>
      </p:sp>
      <p:sp>
        <p:nvSpPr>
          <p:cNvPr id="26" name="矩形 25"/>
          <p:cNvSpPr/>
          <p:nvPr/>
        </p:nvSpPr>
        <p:spPr>
          <a:xfrm>
            <a:off x="5807174" y="4195367"/>
            <a:ext cx="800219" cy="461665"/>
          </a:xfrm>
          <a:prstGeom prst="rect">
            <a:avLst/>
          </a:prstGeom>
        </p:spPr>
        <p:txBody>
          <a:bodyPr wrap="none">
            <a:spAutoFit/>
          </a:bodyPr>
          <a:lstStyle/>
          <a:p>
            <a:pPr lvl="0"/>
            <a:r>
              <a:rPr lang="zh-CN" altLang="en-US" kern="100" dirty="0">
                <a:solidFill>
                  <a:srgbClr val="0000FF"/>
                </a:solidFill>
                <a:latin typeface="Times New Roman"/>
                <a:ea typeface="华文细黑"/>
                <a:cs typeface="Times New Roman"/>
              </a:rPr>
              <a:t>减弱</a:t>
            </a:r>
            <a:endParaRPr lang="zh-CN" altLang="en-US" dirty="0">
              <a:solidFill>
                <a:srgbClr val="0000FF"/>
              </a:solidFill>
            </a:endParaRPr>
          </a:p>
        </p:txBody>
      </p:sp>
      <p:sp>
        <p:nvSpPr>
          <p:cNvPr id="27" name="矩形 26"/>
          <p:cNvSpPr/>
          <p:nvPr/>
        </p:nvSpPr>
        <p:spPr>
          <a:xfrm>
            <a:off x="9407574" y="4165750"/>
            <a:ext cx="800219" cy="461665"/>
          </a:xfrm>
          <a:prstGeom prst="rect">
            <a:avLst/>
          </a:prstGeom>
        </p:spPr>
        <p:txBody>
          <a:bodyPr wrap="none">
            <a:spAutoFit/>
          </a:bodyPr>
          <a:lstStyle/>
          <a:p>
            <a:pPr lvl="0"/>
            <a:r>
              <a:rPr lang="zh-CN" altLang="en-US" kern="100" dirty="0">
                <a:solidFill>
                  <a:srgbClr val="0000FF"/>
                </a:solidFill>
                <a:latin typeface="Times New Roman"/>
                <a:ea typeface="华文细黑"/>
                <a:cs typeface="Times New Roman"/>
              </a:rPr>
              <a:t>减弱</a:t>
            </a:r>
            <a:endParaRPr lang="zh-CN" altLang="en-US" dirty="0">
              <a:solidFill>
                <a:srgbClr val="0000FF"/>
              </a:solidFill>
            </a:endParaRPr>
          </a:p>
        </p:txBody>
      </p:sp>
      <p:sp>
        <p:nvSpPr>
          <p:cNvPr id="28" name="矩形 27"/>
          <p:cNvSpPr/>
          <p:nvPr/>
        </p:nvSpPr>
        <p:spPr>
          <a:xfrm>
            <a:off x="6023198" y="5275487"/>
            <a:ext cx="800219" cy="461665"/>
          </a:xfrm>
          <a:prstGeom prst="rect">
            <a:avLst/>
          </a:prstGeom>
        </p:spPr>
        <p:txBody>
          <a:bodyPr wrap="none">
            <a:spAutoFit/>
          </a:bodyPr>
          <a:lstStyle/>
          <a:p>
            <a:pPr lvl="0"/>
            <a:r>
              <a:rPr lang="zh-CN" altLang="en-US" kern="100" dirty="0">
                <a:solidFill>
                  <a:srgbClr val="0000FF"/>
                </a:solidFill>
                <a:latin typeface="Times New Roman"/>
                <a:ea typeface="华文细黑"/>
                <a:cs typeface="Times New Roman"/>
              </a:rPr>
              <a:t>减弱</a:t>
            </a:r>
            <a:endParaRPr lang="zh-CN" altLang="en-US" dirty="0">
              <a:solidFill>
                <a:srgbClr val="0000FF"/>
              </a:solidFill>
            </a:endParaRPr>
          </a:p>
        </p:txBody>
      </p:sp>
      <p:sp>
        <p:nvSpPr>
          <p:cNvPr id="29" name="矩形 28"/>
          <p:cNvSpPr/>
          <p:nvPr/>
        </p:nvSpPr>
        <p:spPr>
          <a:xfrm>
            <a:off x="5951190" y="5821934"/>
            <a:ext cx="800219" cy="461665"/>
          </a:xfrm>
          <a:prstGeom prst="rect">
            <a:avLst/>
          </a:prstGeom>
        </p:spPr>
        <p:txBody>
          <a:bodyPr wrap="none">
            <a:spAutoFit/>
          </a:bodyPr>
          <a:lstStyle/>
          <a:p>
            <a:pPr lvl="0"/>
            <a:r>
              <a:rPr lang="zh-CN" altLang="en-US" kern="100" dirty="0">
                <a:solidFill>
                  <a:srgbClr val="0000FF"/>
                </a:solidFill>
                <a:latin typeface="Times New Roman"/>
                <a:ea typeface="华文细黑"/>
                <a:cs typeface="Times New Roman"/>
              </a:rPr>
              <a:t>增强</a:t>
            </a:r>
            <a:endParaRPr lang="zh-CN" altLang="en-US" dirty="0">
              <a:solidFill>
                <a:srgbClr val="0000FF"/>
              </a:solidFill>
            </a:endParaRPr>
          </a:p>
        </p:txBody>
      </p:sp>
      <p:sp>
        <p:nvSpPr>
          <p:cNvPr id="30" name="矩形 29"/>
          <p:cNvSpPr/>
          <p:nvPr/>
        </p:nvSpPr>
        <p:spPr>
          <a:xfrm>
            <a:off x="9471451" y="5275487"/>
            <a:ext cx="800219" cy="461665"/>
          </a:xfrm>
          <a:prstGeom prst="rect">
            <a:avLst/>
          </a:prstGeom>
        </p:spPr>
        <p:txBody>
          <a:bodyPr wrap="none">
            <a:spAutoFit/>
          </a:bodyPr>
          <a:lstStyle/>
          <a:p>
            <a:pPr lvl="0"/>
            <a:r>
              <a:rPr lang="zh-CN" altLang="en-US" kern="100" dirty="0">
                <a:solidFill>
                  <a:srgbClr val="0000FF"/>
                </a:solidFill>
                <a:latin typeface="Times New Roman"/>
                <a:ea typeface="华文细黑"/>
                <a:cs typeface="Times New Roman"/>
              </a:rPr>
              <a:t>增强</a:t>
            </a:r>
            <a:endParaRPr lang="zh-CN" altLang="en-US" dirty="0">
              <a:solidFill>
                <a:srgbClr val="0000FF"/>
              </a:solidFill>
            </a:endParaRPr>
          </a:p>
        </p:txBody>
      </p:sp>
      <p:sp>
        <p:nvSpPr>
          <p:cNvPr id="32" name="矩形 31"/>
          <p:cNvSpPr/>
          <p:nvPr/>
        </p:nvSpPr>
        <p:spPr>
          <a:xfrm>
            <a:off x="9559974" y="5779543"/>
            <a:ext cx="800219" cy="461665"/>
          </a:xfrm>
          <a:prstGeom prst="rect">
            <a:avLst/>
          </a:prstGeom>
        </p:spPr>
        <p:txBody>
          <a:bodyPr wrap="none">
            <a:spAutoFit/>
          </a:bodyPr>
          <a:lstStyle/>
          <a:p>
            <a:pPr lvl="0"/>
            <a:r>
              <a:rPr lang="zh-CN" altLang="en-US" kern="100" dirty="0">
                <a:solidFill>
                  <a:srgbClr val="0000FF"/>
                </a:solidFill>
                <a:latin typeface="Times New Roman"/>
                <a:ea typeface="华文细黑"/>
                <a:cs typeface="Times New Roman"/>
              </a:rPr>
              <a:t>减弱</a:t>
            </a:r>
            <a:endParaRPr lang="zh-CN" altLang="en-US" dirty="0">
              <a:solidFill>
                <a:srgbClr val="0000FF"/>
              </a:solidFill>
            </a:endParaRPr>
          </a:p>
        </p:txBody>
      </p:sp>
      <p:sp>
        <p:nvSpPr>
          <p:cNvPr id="33" name="矩形 3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4" name="圆角矩形 33"/>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cxnSp>
        <p:nvCxnSpPr>
          <p:cNvPr id="24" name="直接连接符 23"/>
          <p:cNvCxnSpPr/>
          <p:nvPr/>
        </p:nvCxnSpPr>
        <p:spPr>
          <a:xfrm>
            <a:off x="10343678" y="3763319"/>
            <a:ext cx="83215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9983638" y="3357786"/>
            <a:ext cx="83215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3111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linds(horizontal)">
                                      <p:cBhvr>
                                        <p:cTn id="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34"/>
                    </p:tgtEl>
                  </p:cond>
                </p:stCondLst>
                <p:endSync evt="end" delay="0">
                  <p:rtn val="all"/>
                </p:endSync>
                <p:childTnLst>
                  <p:par>
                    <p:cTn id="9" fill="hold">
                      <p:stCondLst>
                        <p:cond delay="0"/>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blinds(horizontal)">
                                      <p:cBhvr>
                                        <p:cTn id="16" dur="500"/>
                                        <p:tgtEl>
                                          <p:spTgt spid="11"/>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blinds(horizontal)">
                                      <p:cBhvr>
                                        <p:cTn id="19" dur="500"/>
                                        <p:tgtEl>
                                          <p:spTgt spid="12"/>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blinds(horizontal)">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blinds(horizontal)">
                                      <p:cBhvr>
                                        <p:cTn id="30" dur="500"/>
                                        <p:tgtEl>
                                          <p:spTgt spid="15"/>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blinds(horizontal)">
                                      <p:cBhvr>
                                        <p:cTn id="33" dur="500"/>
                                        <p:tgtEl>
                                          <p:spTgt spid="16"/>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blinds(horizontal)">
                                      <p:cBhvr>
                                        <p:cTn id="36" dur="500"/>
                                        <p:tgtEl>
                                          <p:spTgt spid="17"/>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blinds(horizontal)">
                                      <p:cBhvr>
                                        <p:cTn id="39" dur="500"/>
                                        <p:tgtEl>
                                          <p:spTgt spid="18"/>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blinds(horizontal)">
                                      <p:cBhvr>
                                        <p:cTn id="44" dur="500"/>
                                        <p:tgtEl>
                                          <p:spTgt spid="19"/>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blinds(horizontal)">
                                      <p:cBhvr>
                                        <p:cTn id="47" dur="500"/>
                                        <p:tgtEl>
                                          <p:spTgt spid="20"/>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blinds(horizontal)">
                                      <p:cBhvr>
                                        <p:cTn id="50" dur="500"/>
                                        <p:tgtEl>
                                          <p:spTgt spid="21"/>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blinds(horizontal)">
                                      <p:cBhvr>
                                        <p:cTn id="53" dur="500"/>
                                        <p:tgtEl>
                                          <p:spTgt spid="22"/>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blinds(horizontal)">
                                      <p:cBhvr>
                                        <p:cTn id="58" dur="500"/>
                                        <p:tgtEl>
                                          <p:spTgt spid="26"/>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blinds(horizontal)">
                                      <p:cBhvr>
                                        <p:cTn id="61" dur="500"/>
                                        <p:tgtEl>
                                          <p:spTgt spid="27"/>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28"/>
                                        </p:tgtEl>
                                        <p:attrNameLst>
                                          <p:attrName>style.visibility</p:attrName>
                                        </p:attrNameLst>
                                      </p:cBhvr>
                                      <p:to>
                                        <p:strVal val="visible"/>
                                      </p:to>
                                    </p:set>
                                    <p:animEffect transition="in" filter="blinds(horizontal)">
                                      <p:cBhvr>
                                        <p:cTn id="66" dur="500"/>
                                        <p:tgtEl>
                                          <p:spTgt spid="28"/>
                                        </p:tgtEl>
                                      </p:cBhvr>
                                    </p:animEffect>
                                  </p:childTnLst>
                                </p:cTn>
                              </p:par>
                              <p:par>
                                <p:cTn id="67" presetID="3" presetClass="entr" presetSubtype="10" fill="hold" grpId="0" nodeType="withEffect">
                                  <p:stCondLst>
                                    <p:cond delay="0"/>
                                  </p:stCondLst>
                                  <p:childTnLst>
                                    <p:set>
                                      <p:cBhvr>
                                        <p:cTn id="68" dur="1" fill="hold">
                                          <p:stCondLst>
                                            <p:cond delay="0"/>
                                          </p:stCondLst>
                                        </p:cTn>
                                        <p:tgtEl>
                                          <p:spTgt spid="29"/>
                                        </p:tgtEl>
                                        <p:attrNameLst>
                                          <p:attrName>style.visibility</p:attrName>
                                        </p:attrNameLst>
                                      </p:cBhvr>
                                      <p:to>
                                        <p:strVal val="visible"/>
                                      </p:to>
                                    </p:set>
                                    <p:animEffect transition="in" filter="blinds(horizontal)">
                                      <p:cBhvr>
                                        <p:cTn id="69" dur="500"/>
                                        <p:tgtEl>
                                          <p:spTgt spid="29"/>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30"/>
                                        </p:tgtEl>
                                        <p:attrNameLst>
                                          <p:attrName>style.visibility</p:attrName>
                                        </p:attrNameLst>
                                      </p:cBhvr>
                                      <p:to>
                                        <p:strVal val="visible"/>
                                      </p:to>
                                    </p:set>
                                    <p:animEffect transition="in" filter="blinds(horizontal)">
                                      <p:cBhvr>
                                        <p:cTn id="72" dur="500"/>
                                        <p:tgtEl>
                                          <p:spTgt spid="30"/>
                                        </p:tgtEl>
                                      </p:cBhvr>
                                    </p:animEffect>
                                  </p:childTnLst>
                                </p:cTn>
                              </p:par>
                              <p:par>
                                <p:cTn id="73" presetID="3" presetClass="entr" presetSubtype="10" fill="hold" grpId="0" nodeType="withEffect">
                                  <p:stCondLst>
                                    <p:cond delay="0"/>
                                  </p:stCondLst>
                                  <p:childTnLst>
                                    <p:set>
                                      <p:cBhvr>
                                        <p:cTn id="74" dur="1" fill="hold">
                                          <p:stCondLst>
                                            <p:cond delay="0"/>
                                          </p:stCondLst>
                                        </p:cTn>
                                        <p:tgtEl>
                                          <p:spTgt spid="32"/>
                                        </p:tgtEl>
                                        <p:attrNameLst>
                                          <p:attrName>style.visibility</p:attrName>
                                        </p:attrNameLst>
                                      </p:cBhvr>
                                      <p:to>
                                        <p:strVal val="visible"/>
                                      </p:to>
                                    </p:set>
                                    <p:animEffect transition="in" filter="blinds(horizontal)">
                                      <p:cBhvr>
                                        <p:cTn id="75" dur="500"/>
                                        <p:tgtEl>
                                          <p:spTgt spid="32"/>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xit" presetSubtype="0" fill="hold" grpId="1" nodeType="clickEffect">
                                  <p:stCondLst>
                                    <p:cond delay="0"/>
                                  </p:stCondLst>
                                  <p:childTnLst>
                                    <p:animEffect transition="out" filter="fade">
                                      <p:cBhvr>
                                        <p:cTn id="79" dur="500"/>
                                        <p:tgtEl>
                                          <p:spTgt spid="8"/>
                                        </p:tgtEl>
                                      </p:cBhvr>
                                    </p:animEffect>
                                    <p:set>
                                      <p:cBhvr>
                                        <p:cTn id="80" dur="1" fill="hold">
                                          <p:stCondLst>
                                            <p:cond delay="499"/>
                                          </p:stCondLst>
                                        </p:cTn>
                                        <p:tgtEl>
                                          <p:spTgt spid="8"/>
                                        </p:tgtEl>
                                        <p:attrNameLst>
                                          <p:attrName>style.visibility</p:attrName>
                                        </p:attrNameLst>
                                      </p:cBhvr>
                                      <p:to>
                                        <p:strVal val="hidden"/>
                                      </p:to>
                                    </p:set>
                                  </p:childTnLst>
                                </p:cTn>
                              </p:par>
                              <p:par>
                                <p:cTn id="81" presetID="10" presetClass="exit" presetSubtype="0" fill="hold" grpId="1" nodeType="withEffect">
                                  <p:stCondLst>
                                    <p:cond delay="0"/>
                                  </p:stCondLst>
                                  <p:childTnLst>
                                    <p:animEffect transition="out" filter="fade">
                                      <p:cBhvr>
                                        <p:cTn id="82" dur="500"/>
                                        <p:tgtEl>
                                          <p:spTgt spid="11"/>
                                        </p:tgtEl>
                                      </p:cBhvr>
                                    </p:animEffect>
                                    <p:set>
                                      <p:cBhvr>
                                        <p:cTn id="83" dur="1" fill="hold">
                                          <p:stCondLst>
                                            <p:cond delay="499"/>
                                          </p:stCondLst>
                                        </p:cTn>
                                        <p:tgtEl>
                                          <p:spTgt spid="11"/>
                                        </p:tgtEl>
                                        <p:attrNameLst>
                                          <p:attrName>style.visibility</p:attrName>
                                        </p:attrNameLst>
                                      </p:cBhvr>
                                      <p:to>
                                        <p:strVal val="hidden"/>
                                      </p:to>
                                    </p:set>
                                  </p:childTnLst>
                                </p:cTn>
                              </p:par>
                              <p:par>
                                <p:cTn id="84" presetID="10" presetClass="exit" presetSubtype="0" fill="hold" grpId="1" nodeType="withEffect">
                                  <p:stCondLst>
                                    <p:cond delay="0"/>
                                  </p:stCondLst>
                                  <p:childTnLst>
                                    <p:animEffect transition="out" filter="fade">
                                      <p:cBhvr>
                                        <p:cTn id="85" dur="500"/>
                                        <p:tgtEl>
                                          <p:spTgt spid="12"/>
                                        </p:tgtEl>
                                      </p:cBhvr>
                                    </p:animEffect>
                                    <p:set>
                                      <p:cBhvr>
                                        <p:cTn id="86" dur="1" fill="hold">
                                          <p:stCondLst>
                                            <p:cond delay="499"/>
                                          </p:stCondLst>
                                        </p:cTn>
                                        <p:tgtEl>
                                          <p:spTgt spid="12"/>
                                        </p:tgtEl>
                                        <p:attrNameLst>
                                          <p:attrName>style.visibility</p:attrName>
                                        </p:attrNameLst>
                                      </p:cBhvr>
                                      <p:to>
                                        <p:strVal val="hidden"/>
                                      </p:to>
                                    </p:set>
                                  </p:childTnLst>
                                </p:cTn>
                              </p:par>
                              <p:par>
                                <p:cTn id="87" presetID="10" presetClass="exit" presetSubtype="0" fill="hold" grpId="1" nodeType="withEffect">
                                  <p:stCondLst>
                                    <p:cond delay="0"/>
                                  </p:stCondLst>
                                  <p:childTnLst>
                                    <p:animEffect transition="out" filter="fade">
                                      <p:cBhvr>
                                        <p:cTn id="88" dur="500"/>
                                        <p:tgtEl>
                                          <p:spTgt spid="13"/>
                                        </p:tgtEl>
                                      </p:cBhvr>
                                    </p:animEffect>
                                    <p:set>
                                      <p:cBhvr>
                                        <p:cTn id="89" dur="1" fill="hold">
                                          <p:stCondLst>
                                            <p:cond delay="499"/>
                                          </p:stCondLst>
                                        </p:cTn>
                                        <p:tgtEl>
                                          <p:spTgt spid="13"/>
                                        </p:tgtEl>
                                        <p:attrNameLst>
                                          <p:attrName>style.visibility</p:attrName>
                                        </p:attrNameLst>
                                      </p:cBhvr>
                                      <p:to>
                                        <p:strVal val="hidden"/>
                                      </p:to>
                                    </p:set>
                                  </p:childTnLst>
                                </p:cTn>
                              </p:par>
                              <p:par>
                                <p:cTn id="90" presetID="10" presetClass="exit" presetSubtype="0" fill="hold" grpId="1" nodeType="withEffect">
                                  <p:stCondLst>
                                    <p:cond delay="0"/>
                                  </p:stCondLst>
                                  <p:childTnLst>
                                    <p:animEffect transition="out" filter="fade">
                                      <p:cBhvr>
                                        <p:cTn id="91" dur="500"/>
                                        <p:tgtEl>
                                          <p:spTgt spid="14"/>
                                        </p:tgtEl>
                                      </p:cBhvr>
                                    </p:animEffect>
                                    <p:set>
                                      <p:cBhvr>
                                        <p:cTn id="92" dur="1" fill="hold">
                                          <p:stCondLst>
                                            <p:cond delay="499"/>
                                          </p:stCondLst>
                                        </p:cTn>
                                        <p:tgtEl>
                                          <p:spTgt spid="14"/>
                                        </p:tgtEl>
                                        <p:attrNameLst>
                                          <p:attrName>style.visibility</p:attrName>
                                        </p:attrNameLst>
                                      </p:cBhvr>
                                      <p:to>
                                        <p:strVal val="hidden"/>
                                      </p:to>
                                    </p:set>
                                  </p:childTnLst>
                                </p:cTn>
                              </p:par>
                              <p:par>
                                <p:cTn id="93" presetID="10" presetClass="exit" presetSubtype="0" fill="hold" grpId="1" nodeType="withEffect">
                                  <p:stCondLst>
                                    <p:cond delay="0"/>
                                  </p:stCondLst>
                                  <p:childTnLst>
                                    <p:animEffect transition="out" filter="fade">
                                      <p:cBhvr>
                                        <p:cTn id="94" dur="500"/>
                                        <p:tgtEl>
                                          <p:spTgt spid="15"/>
                                        </p:tgtEl>
                                      </p:cBhvr>
                                    </p:animEffect>
                                    <p:set>
                                      <p:cBhvr>
                                        <p:cTn id="95" dur="1" fill="hold">
                                          <p:stCondLst>
                                            <p:cond delay="499"/>
                                          </p:stCondLst>
                                        </p:cTn>
                                        <p:tgtEl>
                                          <p:spTgt spid="15"/>
                                        </p:tgtEl>
                                        <p:attrNameLst>
                                          <p:attrName>style.visibility</p:attrName>
                                        </p:attrNameLst>
                                      </p:cBhvr>
                                      <p:to>
                                        <p:strVal val="hidden"/>
                                      </p:to>
                                    </p:set>
                                  </p:childTnLst>
                                </p:cTn>
                              </p:par>
                              <p:par>
                                <p:cTn id="96" presetID="10" presetClass="exit" presetSubtype="0" fill="hold" grpId="1" nodeType="withEffect">
                                  <p:stCondLst>
                                    <p:cond delay="0"/>
                                  </p:stCondLst>
                                  <p:childTnLst>
                                    <p:animEffect transition="out" filter="fade">
                                      <p:cBhvr>
                                        <p:cTn id="97" dur="500"/>
                                        <p:tgtEl>
                                          <p:spTgt spid="16"/>
                                        </p:tgtEl>
                                      </p:cBhvr>
                                    </p:animEffect>
                                    <p:set>
                                      <p:cBhvr>
                                        <p:cTn id="98" dur="1" fill="hold">
                                          <p:stCondLst>
                                            <p:cond delay="499"/>
                                          </p:stCondLst>
                                        </p:cTn>
                                        <p:tgtEl>
                                          <p:spTgt spid="16"/>
                                        </p:tgtEl>
                                        <p:attrNameLst>
                                          <p:attrName>style.visibility</p:attrName>
                                        </p:attrNameLst>
                                      </p:cBhvr>
                                      <p:to>
                                        <p:strVal val="hidden"/>
                                      </p:to>
                                    </p:set>
                                  </p:childTnLst>
                                </p:cTn>
                              </p:par>
                              <p:par>
                                <p:cTn id="99" presetID="10" presetClass="exit" presetSubtype="0" fill="hold" grpId="1" nodeType="withEffect">
                                  <p:stCondLst>
                                    <p:cond delay="0"/>
                                  </p:stCondLst>
                                  <p:childTnLst>
                                    <p:animEffect transition="out" filter="fade">
                                      <p:cBhvr>
                                        <p:cTn id="100" dur="500"/>
                                        <p:tgtEl>
                                          <p:spTgt spid="17"/>
                                        </p:tgtEl>
                                      </p:cBhvr>
                                    </p:animEffect>
                                    <p:set>
                                      <p:cBhvr>
                                        <p:cTn id="101" dur="1" fill="hold">
                                          <p:stCondLst>
                                            <p:cond delay="499"/>
                                          </p:stCondLst>
                                        </p:cTn>
                                        <p:tgtEl>
                                          <p:spTgt spid="17"/>
                                        </p:tgtEl>
                                        <p:attrNameLst>
                                          <p:attrName>style.visibility</p:attrName>
                                        </p:attrNameLst>
                                      </p:cBhvr>
                                      <p:to>
                                        <p:strVal val="hidden"/>
                                      </p:to>
                                    </p:set>
                                  </p:childTnLst>
                                </p:cTn>
                              </p:par>
                              <p:par>
                                <p:cTn id="102" presetID="10" presetClass="exit" presetSubtype="0" fill="hold" grpId="1" nodeType="withEffect">
                                  <p:stCondLst>
                                    <p:cond delay="0"/>
                                  </p:stCondLst>
                                  <p:childTnLst>
                                    <p:animEffect transition="out" filter="fade">
                                      <p:cBhvr>
                                        <p:cTn id="103" dur="500"/>
                                        <p:tgtEl>
                                          <p:spTgt spid="18"/>
                                        </p:tgtEl>
                                      </p:cBhvr>
                                    </p:animEffect>
                                    <p:set>
                                      <p:cBhvr>
                                        <p:cTn id="104" dur="1" fill="hold">
                                          <p:stCondLst>
                                            <p:cond delay="499"/>
                                          </p:stCondLst>
                                        </p:cTn>
                                        <p:tgtEl>
                                          <p:spTgt spid="18"/>
                                        </p:tgtEl>
                                        <p:attrNameLst>
                                          <p:attrName>style.visibility</p:attrName>
                                        </p:attrNameLst>
                                      </p:cBhvr>
                                      <p:to>
                                        <p:strVal val="hidden"/>
                                      </p:to>
                                    </p:set>
                                  </p:childTnLst>
                                </p:cTn>
                              </p:par>
                              <p:par>
                                <p:cTn id="105" presetID="10" presetClass="exit" presetSubtype="0" fill="hold" grpId="1" nodeType="withEffect">
                                  <p:stCondLst>
                                    <p:cond delay="0"/>
                                  </p:stCondLst>
                                  <p:childTnLst>
                                    <p:animEffect transition="out" filter="fade">
                                      <p:cBhvr>
                                        <p:cTn id="106" dur="500"/>
                                        <p:tgtEl>
                                          <p:spTgt spid="19"/>
                                        </p:tgtEl>
                                      </p:cBhvr>
                                    </p:animEffect>
                                    <p:set>
                                      <p:cBhvr>
                                        <p:cTn id="107" dur="1" fill="hold">
                                          <p:stCondLst>
                                            <p:cond delay="499"/>
                                          </p:stCondLst>
                                        </p:cTn>
                                        <p:tgtEl>
                                          <p:spTgt spid="19"/>
                                        </p:tgtEl>
                                        <p:attrNameLst>
                                          <p:attrName>style.visibility</p:attrName>
                                        </p:attrNameLst>
                                      </p:cBhvr>
                                      <p:to>
                                        <p:strVal val="hidden"/>
                                      </p:to>
                                    </p:set>
                                  </p:childTnLst>
                                </p:cTn>
                              </p:par>
                              <p:par>
                                <p:cTn id="108" presetID="10" presetClass="exit" presetSubtype="0" fill="hold" grpId="1" nodeType="withEffect">
                                  <p:stCondLst>
                                    <p:cond delay="0"/>
                                  </p:stCondLst>
                                  <p:childTnLst>
                                    <p:animEffect transition="out" filter="fade">
                                      <p:cBhvr>
                                        <p:cTn id="109" dur="500"/>
                                        <p:tgtEl>
                                          <p:spTgt spid="20"/>
                                        </p:tgtEl>
                                      </p:cBhvr>
                                    </p:animEffect>
                                    <p:set>
                                      <p:cBhvr>
                                        <p:cTn id="110" dur="1" fill="hold">
                                          <p:stCondLst>
                                            <p:cond delay="499"/>
                                          </p:stCondLst>
                                        </p:cTn>
                                        <p:tgtEl>
                                          <p:spTgt spid="20"/>
                                        </p:tgtEl>
                                        <p:attrNameLst>
                                          <p:attrName>style.visibility</p:attrName>
                                        </p:attrNameLst>
                                      </p:cBhvr>
                                      <p:to>
                                        <p:strVal val="hidden"/>
                                      </p:to>
                                    </p:set>
                                  </p:childTnLst>
                                </p:cTn>
                              </p:par>
                              <p:par>
                                <p:cTn id="111" presetID="10" presetClass="exit" presetSubtype="0" fill="hold" grpId="1" nodeType="withEffect">
                                  <p:stCondLst>
                                    <p:cond delay="0"/>
                                  </p:stCondLst>
                                  <p:childTnLst>
                                    <p:animEffect transition="out" filter="fade">
                                      <p:cBhvr>
                                        <p:cTn id="112" dur="500"/>
                                        <p:tgtEl>
                                          <p:spTgt spid="21"/>
                                        </p:tgtEl>
                                      </p:cBhvr>
                                    </p:animEffect>
                                    <p:set>
                                      <p:cBhvr>
                                        <p:cTn id="113" dur="1" fill="hold">
                                          <p:stCondLst>
                                            <p:cond delay="499"/>
                                          </p:stCondLst>
                                        </p:cTn>
                                        <p:tgtEl>
                                          <p:spTgt spid="21"/>
                                        </p:tgtEl>
                                        <p:attrNameLst>
                                          <p:attrName>style.visibility</p:attrName>
                                        </p:attrNameLst>
                                      </p:cBhvr>
                                      <p:to>
                                        <p:strVal val="hidden"/>
                                      </p:to>
                                    </p:set>
                                  </p:childTnLst>
                                </p:cTn>
                              </p:par>
                              <p:par>
                                <p:cTn id="114" presetID="10" presetClass="exit" presetSubtype="0" fill="hold" grpId="1" nodeType="withEffect">
                                  <p:stCondLst>
                                    <p:cond delay="0"/>
                                  </p:stCondLst>
                                  <p:childTnLst>
                                    <p:animEffect transition="out" filter="fade">
                                      <p:cBhvr>
                                        <p:cTn id="115" dur="500"/>
                                        <p:tgtEl>
                                          <p:spTgt spid="22"/>
                                        </p:tgtEl>
                                      </p:cBhvr>
                                    </p:animEffect>
                                    <p:set>
                                      <p:cBhvr>
                                        <p:cTn id="116" dur="1" fill="hold">
                                          <p:stCondLst>
                                            <p:cond delay="499"/>
                                          </p:stCondLst>
                                        </p:cTn>
                                        <p:tgtEl>
                                          <p:spTgt spid="22"/>
                                        </p:tgtEl>
                                        <p:attrNameLst>
                                          <p:attrName>style.visibility</p:attrName>
                                        </p:attrNameLst>
                                      </p:cBhvr>
                                      <p:to>
                                        <p:strVal val="hidden"/>
                                      </p:to>
                                    </p:set>
                                  </p:childTnLst>
                                </p:cTn>
                              </p:par>
                              <p:par>
                                <p:cTn id="117" presetID="10" presetClass="exit" presetSubtype="0" fill="hold" grpId="1" nodeType="withEffect">
                                  <p:stCondLst>
                                    <p:cond delay="0"/>
                                  </p:stCondLst>
                                  <p:childTnLst>
                                    <p:animEffect transition="out" filter="fade">
                                      <p:cBhvr>
                                        <p:cTn id="118" dur="500"/>
                                        <p:tgtEl>
                                          <p:spTgt spid="26"/>
                                        </p:tgtEl>
                                      </p:cBhvr>
                                    </p:animEffect>
                                    <p:set>
                                      <p:cBhvr>
                                        <p:cTn id="119" dur="1" fill="hold">
                                          <p:stCondLst>
                                            <p:cond delay="499"/>
                                          </p:stCondLst>
                                        </p:cTn>
                                        <p:tgtEl>
                                          <p:spTgt spid="26"/>
                                        </p:tgtEl>
                                        <p:attrNameLst>
                                          <p:attrName>style.visibility</p:attrName>
                                        </p:attrNameLst>
                                      </p:cBhvr>
                                      <p:to>
                                        <p:strVal val="hidden"/>
                                      </p:to>
                                    </p:set>
                                  </p:childTnLst>
                                </p:cTn>
                              </p:par>
                              <p:par>
                                <p:cTn id="120" presetID="10" presetClass="exit" presetSubtype="0" fill="hold" grpId="1" nodeType="withEffect">
                                  <p:stCondLst>
                                    <p:cond delay="0"/>
                                  </p:stCondLst>
                                  <p:childTnLst>
                                    <p:animEffect transition="out" filter="fade">
                                      <p:cBhvr>
                                        <p:cTn id="121" dur="500"/>
                                        <p:tgtEl>
                                          <p:spTgt spid="27"/>
                                        </p:tgtEl>
                                      </p:cBhvr>
                                    </p:animEffect>
                                    <p:set>
                                      <p:cBhvr>
                                        <p:cTn id="122" dur="1" fill="hold">
                                          <p:stCondLst>
                                            <p:cond delay="499"/>
                                          </p:stCondLst>
                                        </p:cTn>
                                        <p:tgtEl>
                                          <p:spTgt spid="27"/>
                                        </p:tgtEl>
                                        <p:attrNameLst>
                                          <p:attrName>style.visibility</p:attrName>
                                        </p:attrNameLst>
                                      </p:cBhvr>
                                      <p:to>
                                        <p:strVal val="hidden"/>
                                      </p:to>
                                    </p:set>
                                  </p:childTnLst>
                                </p:cTn>
                              </p:par>
                              <p:par>
                                <p:cTn id="123" presetID="10" presetClass="exit" presetSubtype="0" fill="hold" grpId="1" nodeType="withEffect">
                                  <p:stCondLst>
                                    <p:cond delay="0"/>
                                  </p:stCondLst>
                                  <p:childTnLst>
                                    <p:animEffect transition="out" filter="fade">
                                      <p:cBhvr>
                                        <p:cTn id="124" dur="500"/>
                                        <p:tgtEl>
                                          <p:spTgt spid="28"/>
                                        </p:tgtEl>
                                      </p:cBhvr>
                                    </p:animEffect>
                                    <p:set>
                                      <p:cBhvr>
                                        <p:cTn id="125" dur="1" fill="hold">
                                          <p:stCondLst>
                                            <p:cond delay="499"/>
                                          </p:stCondLst>
                                        </p:cTn>
                                        <p:tgtEl>
                                          <p:spTgt spid="28"/>
                                        </p:tgtEl>
                                        <p:attrNameLst>
                                          <p:attrName>style.visibility</p:attrName>
                                        </p:attrNameLst>
                                      </p:cBhvr>
                                      <p:to>
                                        <p:strVal val="hidden"/>
                                      </p:to>
                                    </p:set>
                                  </p:childTnLst>
                                </p:cTn>
                              </p:par>
                              <p:par>
                                <p:cTn id="126" presetID="10" presetClass="exit" presetSubtype="0" fill="hold" grpId="1" nodeType="withEffect">
                                  <p:stCondLst>
                                    <p:cond delay="0"/>
                                  </p:stCondLst>
                                  <p:childTnLst>
                                    <p:animEffect transition="out" filter="fade">
                                      <p:cBhvr>
                                        <p:cTn id="127" dur="500"/>
                                        <p:tgtEl>
                                          <p:spTgt spid="29"/>
                                        </p:tgtEl>
                                      </p:cBhvr>
                                    </p:animEffect>
                                    <p:set>
                                      <p:cBhvr>
                                        <p:cTn id="128" dur="1" fill="hold">
                                          <p:stCondLst>
                                            <p:cond delay="499"/>
                                          </p:stCondLst>
                                        </p:cTn>
                                        <p:tgtEl>
                                          <p:spTgt spid="29"/>
                                        </p:tgtEl>
                                        <p:attrNameLst>
                                          <p:attrName>style.visibility</p:attrName>
                                        </p:attrNameLst>
                                      </p:cBhvr>
                                      <p:to>
                                        <p:strVal val="hidden"/>
                                      </p:to>
                                    </p:set>
                                  </p:childTnLst>
                                </p:cTn>
                              </p:par>
                              <p:par>
                                <p:cTn id="129" presetID="10" presetClass="exit" presetSubtype="0" fill="hold" grpId="1" nodeType="withEffect">
                                  <p:stCondLst>
                                    <p:cond delay="0"/>
                                  </p:stCondLst>
                                  <p:childTnLst>
                                    <p:animEffect transition="out" filter="fade">
                                      <p:cBhvr>
                                        <p:cTn id="130" dur="500"/>
                                        <p:tgtEl>
                                          <p:spTgt spid="30"/>
                                        </p:tgtEl>
                                      </p:cBhvr>
                                    </p:animEffect>
                                    <p:set>
                                      <p:cBhvr>
                                        <p:cTn id="131" dur="1" fill="hold">
                                          <p:stCondLst>
                                            <p:cond delay="499"/>
                                          </p:stCondLst>
                                        </p:cTn>
                                        <p:tgtEl>
                                          <p:spTgt spid="30"/>
                                        </p:tgtEl>
                                        <p:attrNameLst>
                                          <p:attrName>style.visibility</p:attrName>
                                        </p:attrNameLst>
                                      </p:cBhvr>
                                      <p:to>
                                        <p:strVal val="hidden"/>
                                      </p:to>
                                    </p:set>
                                  </p:childTnLst>
                                </p:cTn>
                              </p:par>
                              <p:par>
                                <p:cTn id="132" presetID="10" presetClass="exit" presetSubtype="0" fill="hold" grpId="1" nodeType="withEffect">
                                  <p:stCondLst>
                                    <p:cond delay="0"/>
                                  </p:stCondLst>
                                  <p:childTnLst>
                                    <p:animEffect transition="out" filter="fade">
                                      <p:cBhvr>
                                        <p:cTn id="133" dur="500"/>
                                        <p:tgtEl>
                                          <p:spTgt spid="32"/>
                                        </p:tgtEl>
                                      </p:cBhvr>
                                    </p:animEffect>
                                    <p:set>
                                      <p:cBhvr>
                                        <p:cTn id="134" dur="1" fill="hold">
                                          <p:stCondLst>
                                            <p:cond delay="499"/>
                                          </p:stCondLst>
                                        </p:cTn>
                                        <p:tgtEl>
                                          <p:spTgt spid="32"/>
                                        </p:tgtEl>
                                        <p:attrNameLst>
                                          <p:attrName>style.visibility</p:attrName>
                                        </p:attrNameLst>
                                      </p:cBhvr>
                                      <p:to>
                                        <p:strVal val="hidden"/>
                                      </p:to>
                                    </p:set>
                                  </p:childTnLst>
                                </p:cTn>
                              </p:par>
                            </p:childTnLst>
                          </p:cTn>
                        </p:par>
                      </p:childTnLst>
                    </p:cTn>
                  </p:par>
                </p:childTnLst>
              </p:cTn>
              <p:nextCondLst>
                <p:cond evt="onClick" delay="0">
                  <p:tgtEl>
                    <p:spTgt spid="34"/>
                  </p:tgtEl>
                </p:cond>
              </p:nextCondLst>
            </p:seq>
          </p:childTnLst>
        </p:cTn>
      </p:par>
    </p:tnLst>
    <p:bldLst>
      <p:bldP spid="8" grpId="0"/>
      <p:bldP spid="8" grpId="1"/>
      <p:bldP spid="11" grpId="0"/>
      <p:bldP spid="11" grpId="1"/>
      <p:bldP spid="12" grpId="0"/>
      <p:bldP spid="12" grpId="1"/>
      <p:bldP spid="13" grpId="0"/>
      <p:bldP spid="13" grpId="1"/>
      <p:bldP spid="14" grpId="0"/>
      <p:bldP spid="14" grpId="1"/>
      <p:bldP spid="15" grpId="0"/>
      <p:bldP spid="15" grpId="1"/>
      <p:bldP spid="16" grpId="0"/>
      <p:bldP spid="16" grpId="1"/>
      <p:bldP spid="17" grpId="0"/>
      <p:bldP spid="17" grpId="1"/>
      <p:bldP spid="18" grpId="0"/>
      <p:bldP spid="18" grpId="1"/>
      <p:bldP spid="19" grpId="0"/>
      <p:bldP spid="19" grpId="1"/>
      <p:bldP spid="20" grpId="0"/>
      <p:bldP spid="20" grpId="1"/>
      <p:bldP spid="21" grpId="0"/>
      <p:bldP spid="21" grpId="1"/>
      <p:bldP spid="22" grpId="0"/>
      <p:bldP spid="22" grpId="1"/>
      <p:bldP spid="26" grpId="0"/>
      <p:bldP spid="26" grpId="1"/>
      <p:bldP spid="27" grpId="0"/>
      <p:bldP spid="27" grpId="1"/>
      <p:bldP spid="28" grpId="0"/>
      <p:bldP spid="28" grpId="1"/>
      <p:bldP spid="29" grpId="0"/>
      <p:bldP spid="29" grpId="1"/>
      <p:bldP spid="30" grpId="0"/>
      <p:bldP spid="30" grpId="1"/>
      <p:bldP spid="32" grpId="0"/>
      <p:bldP spid="32"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2692" y="765498"/>
            <a:ext cx="11873194" cy="1384995"/>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元素金属性强弱的比较</a:t>
            </a:r>
            <a:endParaRPr lang="zh-CN" altLang="zh-CN" sz="2800" kern="100" dirty="0">
              <a:latin typeface="宋体"/>
              <a:cs typeface="Courier New"/>
            </a:endParaRPr>
          </a:p>
          <a:p>
            <a:pPr>
              <a:lnSpc>
                <a:spcPct val="150000"/>
              </a:lnSpc>
            </a:pPr>
            <a:r>
              <a:rPr lang="en-US" altLang="zh-CN" sz="2800" kern="100" dirty="0">
                <a:latin typeface="Times New Roman"/>
                <a:ea typeface="华文细黑"/>
              </a:rPr>
              <a:t>(1)</a:t>
            </a:r>
            <a:r>
              <a:rPr lang="zh-CN" altLang="zh-CN" sz="2800" kern="100" dirty="0">
                <a:latin typeface="Times New Roman"/>
                <a:ea typeface="华文细黑"/>
                <a:cs typeface="Times New Roman"/>
              </a:rPr>
              <a:t>结构比较法：最外层电子</a:t>
            </a:r>
            <a:r>
              <a:rPr lang="zh-CN" altLang="zh-CN" sz="2800" kern="100" dirty="0" smtClean="0">
                <a:latin typeface="Times New Roman"/>
                <a:ea typeface="华文细黑"/>
                <a:cs typeface="Times New Roman"/>
              </a:rPr>
              <a:t>数</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电子层</a:t>
            </a:r>
            <a:r>
              <a:rPr lang="zh-CN" altLang="zh-CN" sz="2800" kern="100" dirty="0" smtClean="0">
                <a:latin typeface="Times New Roman"/>
                <a:ea typeface="华文细黑"/>
                <a:cs typeface="Times New Roman"/>
              </a:rPr>
              <a:t>数</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元素</a:t>
            </a:r>
            <a:r>
              <a:rPr lang="zh-CN" altLang="zh-CN" sz="2800" kern="100" dirty="0" smtClean="0">
                <a:latin typeface="Times New Roman"/>
                <a:ea typeface="华文细黑"/>
                <a:cs typeface="Times New Roman"/>
              </a:rPr>
              <a:t>金属性</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en-US" sz="2800" dirty="0"/>
          </a:p>
        </p:txBody>
      </p:sp>
      <p:sp>
        <p:nvSpPr>
          <p:cNvPr id="5" name="矩形 4"/>
          <p:cNvSpPr/>
          <p:nvPr/>
        </p:nvSpPr>
        <p:spPr>
          <a:xfrm>
            <a:off x="5087094" y="1485578"/>
            <a:ext cx="902811"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越少</a:t>
            </a:r>
            <a:endParaRPr lang="zh-CN" altLang="en-US" dirty="0">
              <a:solidFill>
                <a:srgbClr val="0000FF"/>
              </a:solidFill>
            </a:endParaRPr>
          </a:p>
        </p:txBody>
      </p:sp>
      <p:sp>
        <p:nvSpPr>
          <p:cNvPr id="7" name="矩形 6"/>
          <p:cNvSpPr/>
          <p:nvPr/>
        </p:nvSpPr>
        <p:spPr>
          <a:xfrm>
            <a:off x="7640667" y="1485578"/>
            <a:ext cx="902811" cy="523220"/>
          </a:xfrm>
          <a:prstGeom prst="rect">
            <a:avLst/>
          </a:prstGeom>
        </p:spPr>
        <p:txBody>
          <a:bodyPr wrap="none">
            <a:spAutoFit/>
          </a:bodyPr>
          <a:lstStyle/>
          <a:p>
            <a:r>
              <a:rPr lang="zh-CN" altLang="en-US" sz="2800" kern="100" dirty="0">
                <a:solidFill>
                  <a:srgbClr val="0000FF"/>
                </a:solidFill>
                <a:latin typeface="Times New Roman"/>
                <a:ea typeface="华文细黑"/>
                <a:cs typeface="Times New Roman"/>
              </a:rPr>
              <a:t>越多</a:t>
            </a:r>
            <a:endParaRPr lang="zh-CN" altLang="en-US" dirty="0">
              <a:solidFill>
                <a:srgbClr val="0000FF"/>
              </a:solidFill>
            </a:endParaRPr>
          </a:p>
        </p:txBody>
      </p:sp>
      <p:sp>
        <p:nvSpPr>
          <p:cNvPr id="8" name="矩形 7"/>
          <p:cNvSpPr/>
          <p:nvPr/>
        </p:nvSpPr>
        <p:spPr>
          <a:xfrm>
            <a:off x="10448979" y="1466414"/>
            <a:ext cx="902811" cy="523220"/>
          </a:xfrm>
          <a:prstGeom prst="rect">
            <a:avLst/>
          </a:prstGeom>
        </p:spPr>
        <p:txBody>
          <a:bodyPr wrap="none">
            <a:spAutoFit/>
          </a:bodyPr>
          <a:lstStyle/>
          <a:p>
            <a:r>
              <a:rPr lang="zh-CN" altLang="en-US" sz="2800" kern="100" dirty="0">
                <a:solidFill>
                  <a:srgbClr val="0000FF"/>
                </a:solidFill>
                <a:latin typeface="Times New Roman"/>
                <a:ea typeface="华文细黑"/>
                <a:cs typeface="Times New Roman"/>
              </a:rPr>
              <a:t>越强</a:t>
            </a:r>
            <a:endParaRPr lang="zh-CN" altLang="en-US" dirty="0">
              <a:solidFill>
                <a:srgbClr val="0000FF"/>
              </a:solidFill>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3956816406"/>
              </p:ext>
            </p:extLst>
          </p:nvPr>
        </p:nvGraphicFramePr>
        <p:xfrm>
          <a:off x="406574" y="2493690"/>
          <a:ext cx="10698162" cy="2692400"/>
        </p:xfrm>
        <a:graphic>
          <a:graphicData uri="http://schemas.openxmlformats.org/presentationml/2006/ole">
            <mc:AlternateContent xmlns:mc="http://schemas.openxmlformats.org/markup-compatibility/2006">
              <mc:Choice xmlns:v="urn:schemas-microsoft-com:vml" Requires="v">
                <p:oleObj spid="_x0000_s258066" name="文档" r:id="rId4" imgW="10704356" imgH="2688207" progId="Word.Document.12">
                  <p:embed/>
                </p:oleObj>
              </mc:Choice>
              <mc:Fallback>
                <p:oleObj name="文档" r:id="rId4" imgW="10704356" imgH="2688207" progId="Word.Document.12">
                  <p:embed/>
                  <p:pic>
                    <p:nvPicPr>
                      <p:cNvPr id="0" name=""/>
                      <p:cNvPicPr/>
                      <p:nvPr/>
                    </p:nvPicPr>
                    <p:blipFill>
                      <a:blip r:embed="rId5"/>
                      <a:stretch>
                        <a:fillRect/>
                      </a:stretch>
                    </p:blipFill>
                    <p:spPr>
                      <a:xfrm>
                        <a:off x="406574" y="2493690"/>
                        <a:ext cx="10698162" cy="2692400"/>
                      </a:xfrm>
                      <a:prstGeom prst="rect">
                        <a:avLst/>
                      </a:prstGeom>
                    </p:spPr>
                  </p:pic>
                </p:oleObj>
              </mc:Fallback>
            </mc:AlternateContent>
          </a:graphicData>
        </a:graphic>
      </p:graphicFrame>
      <p:sp>
        <p:nvSpPr>
          <p:cNvPr id="9" name="TextBox 8"/>
          <p:cNvSpPr txBox="1"/>
          <p:nvPr/>
        </p:nvSpPr>
        <p:spPr>
          <a:xfrm>
            <a:off x="7755433" y="2474526"/>
            <a:ext cx="2304256" cy="523220"/>
          </a:xfrm>
          <a:prstGeom prst="rect">
            <a:avLst/>
          </a:prstGeom>
          <a:noFill/>
        </p:spPr>
        <p:txBody>
          <a:bodyPr wrap="square" rtlCol="0">
            <a:spAutoFit/>
          </a:bodyPr>
          <a:lstStyle/>
          <a:p>
            <a:r>
              <a:rPr lang="zh-CN" altLang="en-US" sz="2800" kern="100" dirty="0">
                <a:solidFill>
                  <a:srgbClr val="0000FF"/>
                </a:solidFill>
                <a:latin typeface="Times New Roman"/>
                <a:ea typeface="华文细黑"/>
                <a:cs typeface="Times New Roman"/>
              </a:rPr>
              <a:t>减弱</a:t>
            </a:r>
          </a:p>
        </p:txBody>
      </p:sp>
      <p:sp>
        <p:nvSpPr>
          <p:cNvPr id="10" name="TextBox 9"/>
          <p:cNvSpPr txBox="1"/>
          <p:nvPr/>
        </p:nvSpPr>
        <p:spPr>
          <a:xfrm>
            <a:off x="7683425" y="3050590"/>
            <a:ext cx="2304256" cy="523220"/>
          </a:xfrm>
          <a:prstGeom prst="rect">
            <a:avLst/>
          </a:prstGeom>
          <a:noFill/>
        </p:spPr>
        <p:txBody>
          <a:bodyPr wrap="square" rtlCol="0">
            <a:spAutoFit/>
          </a:bodyPr>
          <a:lstStyle/>
          <a:p>
            <a:r>
              <a:rPr lang="zh-CN" altLang="en-US" sz="2800" kern="100" dirty="0" smtClean="0">
                <a:solidFill>
                  <a:srgbClr val="0000FF"/>
                </a:solidFill>
                <a:latin typeface="Times New Roman"/>
                <a:ea typeface="华文细黑"/>
                <a:cs typeface="Times New Roman"/>
              </a:rPr>
              <a:t>增强</a:t>
            </a:r>
            <a:endParaRPr lang="zh-CN" altLang="en-US" sz="2800" kern="100" dirty="0">
              <a:solidFill>
                <a:srgbClr val="0000FF"/>
              </a:solidFill>
              <a:latin typeface="Times New Roman"/>
              <a:ea typeface="华文细黑"/>
              <a:cs typeface="Times New Roman"/>
            </a:endParaRPr>
          </a:p>
        </p:txBody>
      </p:sp>
      <p:sp>
        <p:nvSpPr>
          <p:cNvPr id="11" name="TextBox 10"/>
          <p:cNvSpPr txBox="1"/>
          <p:nvPr/>
        </p:nvSpPr>
        <p:spPr>
          <a:xfrm>
            <a:off x="7611417" y="3626654"/>
            <a:ext cx="2304256" cy="523220"/>
          </a:xfrm>
          <a:prstGeom prst="rect">
            <a:avLst/>
          </a:prstGeom>
          <a:noFill/>
        </p:spPr>
        <p:txBody>
          <a:bodyPr wrap="square" rtlCol="0">
            <a:spAutoFit/>
          </a:bodyPr>
          <a:lstStyle/>
          <a:p>
            <a:r>
              <a:rPr lang="zh-CN" altLang="en-US" sz="2800" kern="100" dirty="0" smtClean="0">
                <a:solidFill>
                  <a:srgbClr val="0000FF"/>
                </a:solidFill>
                <a:latin typeface="Times New Roman"/>
                <a:ea typeface="华文细黑"/>
                <a:cs typeface="Times New Roman"/>
              </a:rPr>
              <a:t>较强</a:t>
            </a:r>
            <a:endParaRPr lang="zh-CN" altLang="en-US" sz="2800" kern="100" dirty="0">
              <a:solidFill>
                <a:srgbClr val="0000FF"/>
              </a:solidFill>
              <a:latin typeface="Times New Roman"/>
              <a:ea typeface="华文细黑"/>
              <a:cs typeface="Times New Roman"/>
            </a:endParaRP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3" name="圆角矩形 12"/>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4336887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linds(horizontal)">
                                      <p:cBhvr>
                                        <p:cTn id="21" dur="500"/>
                                        <p:tgtEl>
                                          <p:spTgt spid="10"/>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blinds(horizontal)">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5"/>
                                        </p:tgtEl>
                                      </p:cBhvr>
                                    </p:animEffect>
                                    <p:set>
                                      <p:cBhvr>
                                        <p:cTn id="29" dur="1" fill="hold">
                                          <p:stCondLst>
                                            <p:cond delay="499"/>
                                          </p:stCondLst>
                                        </p:cTn>
                                        <p:tgtEl>
                                          <p:spTgt spid="5"/>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7"/>
                                        </p:tgtEl>
                                      </p:cBhvr>
                                    </p:animEffect>
                                    <p:set>
                                      <p:cBhvr>
                                        <p:cTn id="32" dur="1" fill="hold">
                                          <p:stCondLst>
                                            <p:cond delay="499"/>
                                          </p:stCondLst>
                                        </p:cTn>
                                        <p:tgtEl>
                                          <p:spTgt spid="7"/>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8"/>
                                        </p:tgtEl>
                                      </p:cBhvr>
                                    </p:animEffect>
                                    <p:set>
                                      <p:cBhvr>
                                        <p:cTn id="35" dur="1" fill="hold">
                                          <p:stCondLst>
                                            <p:cond delay="499"/>
                                          </p:stCondLst>
                                        </p:cTn>
                                        <p:tgtEl>
                                          <p:spTgt spid="8"/>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9"/>
                                        </p:tgtEl>
                                      </p:cBhvr>
                                    </p:animEffect>
                                    <p:set>
                                      <p:cBhvr>
                                        <p:cTn id="38" dur="1" fill="hold">
                                          <p:stCondLst>
                                            <p:cond delay="499"/>
                                          </p:stCondLst>
                                        </p:cTn>
                                        <p:tgtEl>
                                          <p:spTgt spid="9"/>
                                        </p:tgtEl>
                                        <p:attrNameLst>
                                          <p:attrName>style.visibility</p:attrName>
                                        </p:attrNameLst>
                                      </p:cBhvr>
                                      <p:to>
                                        <p:strVal val="hidden"/>
                                      </p:to>
                                    </p:set>
                                  </p:childTnLst>
                                </p:cTn>
                              </p:par>
                              <p:par>
                                <p:cTn id="39" presetID="10" presetClass="exit" presetSubtype="0" fill="hold" grpId="1" nodeType="withEffect">
                                  <p:stCondLst>
                                    <p:cond delay="0"/>
                                  </p:stCondLst>
                                  <p:childTnLst>
                                    <p:animEffect transition="out" filter="fade">
                                      <p:cBhvr>
                                        <p:cTn id="40" dur="500"/>
                                        <p:tgtEl>
                                          <p:spTgt spid="10"/>
                                        </p:tgtEl>
                                      </p:cBhvr>
                                    </p:animEffect>
                                    <p:set>
                                      <p:cBhvr>
                                        <p:cTn id="41" dur="1" fill="hold">
                                          <p:stCondLst>
                                            <p:cond delay="499"/>
                                          </p:stCondLst>
                                        </p:cTn>
                                        <p:tgtEl>
                                          <p:spTgt spid="10"/>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11"/>
                                        </p:tgtEl>
                                      </p:cBhvr>
                                    </p:animEffect>
                                    <p:set>
                                      <p:cBhvr>
                                        <p:cTn id="44"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13"/>
                  </p:tgtEl>
                </p:cond>
              </p:nextCondLst>
            </p:seq>
          </p:childTnLst>
        </p:cTn>
      </p:par>
    </p:tnLst>
    <p:bldLst>
      <p:bldP spid="5" grpId="0"/>
      <p:bldP spid="5" grpId="1"/>
      <p:bldP spid="7" grpId="0"/>
      <p:bldP spid="7" grpId="1"/>
      <p:bldP spid="8" grpId="0"/>
      <p:bldP spid="8" grpId="1"/>
      <p:bldP spid="9" grpId="0"/>
      <p:bldP spid="9" grpId="1"/>
      <p:bldP spid="10" grpId="0"/>
      <p:bldP spid="10" grpId="1"/>
      <p:bldP spid="11" grpId="0"/>
      <p:bldP spid="11"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对象 5"/>
          <p:cNvGraphicFramePr>
            <a:graphicFrameLocks noChangeAspect="1"/>
          </p:cNvGraphicFramePr>
          <p:nvPr>
            <p:extLst>
              <p:ext uri="{D42A27DB-BD31-4B8C-83A1-F6EECF244321}">
                <p14:modId xmlns:p14="http://schemas.microsoft.com/office/powerpoint/2010/main" val="2686507980"/>
              </p:ext>
            </p:extLst>
          </p:nvPr>
        </p:nvGraphicFramePr>
        <p:xfrm>
          <a:off x="477838" y="112935"/>
          <a:ext cx="11552237" cy="7853363"/>
        </p:xfrm>
        <a:graphic>
          <a:graphicData uri="http://schemas.openxmlformats.org/presentationml/2006/ole">
            <mc:AlternateContent xmlns:mc="http://schemas.openxmlformats.org/markup-compatibility/2006">
              <mc:Choice xmlns:v="urn:schemas-microsoft-com:vml" Requires="v">
                <p:oleObj spid="_x0000_s259090" name="文档" r:id="rId4" imgW="11560431" imgH="7848959" progId="Word.Document.12">
                  <p:embed/>
                </p:oleObj>
              </mc:Choice>
              <mc:Fallback>
                <p:oleObj name="文档" r:id="rId4" imgW="11560431" imgH="7848959" progId="Word.Document.12">
                  <p:embed/>
                  <p:pic>
                    <p:nvPicPr>
                      <p:cNvPr id="0" name=""/>
                      <p:cNvPicPr/>
                      <p:nvPr/>
                    </p:nvPicPr>
                    <p:blipFill>
                      <a:blip r:embed="rId5"/>
                      <a:stretch>
                        <a:fillRect/>
                      </a:stretch>
                    </p:blipFill>
                    <p:spPr>
                      <a:xfrm>
                        <a:off x="477838" y="112935"/>
                        <a:ext cx="11552237" cy="7853363"/>
                      </a:xfrm>
                      <a:prstGeom prst="rect">
                        <a:avLst/>
                      </a:prstGeom>
                    </p:spPr>
                  </p:pic>
                </p:oleObj>
              </mc:Fallback>
            </mc:AlternateContent>
          </a:graphicData>
        </a:graphic>
      </p:graphicFrame>
      <p:sp>
        <p:nvSpPr>
          <p:cNvPr id="9" name="TextBox 8"/>
          <p:cNvSpPr txBox="1"/>
          <p:nvPr/>
        </p:nvSpPr>
        <p:spPr>
          <a:xfrm>
            <a:off x="3070870" y="365968"/>
            <a:ext cx="2534682" cy="461665"/>
          </a:xfrm>
          <a:prstGeom prst="rect">
            <a:avLst/>
          </a:prstGeom>
          <a:noFill/>
        </p:spPr>
        <p:txBody>
          <a:bodyPr wrap="square" rtlCol="0">
            <a:spAutoFit/>
          </a:bodyPr>
          <a:lstStyle/>
          <a:p>
            <a:r>
              <a:rPr lang="zh-CN" altLang="en-US" kern="100" dirty="0">
                <a:solidFill>
                  <a:srgbClr val="0000FF"/>
                </a:solidFill>
                <a:latin typeface="Times New Roman"/>
                <a:ea typeface="华文细黑"/>
                <a:cs typeface="Times New Roman"/>
              </a:rPr>
              <a:t>最高价氧化物</a:t>
            </a:r>
          </a:p>
        </p:txBody>
      </p:sp>
      <p:sp>
        <p:nvSpPr>
          <p:cNvPr id="4" name="矩形 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5" name="圆角矩形 4"/>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294693168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5"/>
                  </p:tgtEl>
                </p:cond>
              </p:nextCondLst>
            </p:seq>
          </p:childTnLst>
        </p:cTn>
      </p:par>
    </p:tnLst>
    <p:bldLst>
      <p:bldP spid="9" grpId="0"/>
      <p:bldP spid="9"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70684" y="614065"/>
            <a:ext cx="11873194" cy="2031325"/>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元素非金属性强弱的比较</a:t>
            </a:r>
            <a:endParaRPr lang="zh-CN" altLang="zh-CN" sz="2800" kern="100" dirty="0">
              <a:latin typeface="宋体"/>
              <a:cs typeface="Courier New"/>
            </a:endParaRPr>
          </a:p>
          <a:p>
            <a:pPr>
              <a:lnSpc>
                <a:spcPct val="150000"/>
              </a:lnSpc>
            </a:pPr>
            <a:r>
              <a:rPr lang="en-US" altLang="zh-CN" sz="2800" kern="100" dirty="0">
                <a:latin typeface="Times New Roman"/>
                <a:ea typeface="华文细黑"/>
              </a:rPr>
              <a:t>(1)</a:t>
            </a:r>
            <a:r>
              <a:rPr lang="zh-CN" altLang="zh-CN" sz="2800" kern="100" dirty="0">
                <a:latin typeface="Times New Roman"/>
                <a:ea typeface="华文细黑"/>
                <a:cs typeface="Times New Roman"/>
              </a:rPr>
              <a:t>结构比较法：最外层电子数越多，电子层数越少，</a:t>
            </a:r>
            <a:r>
              <a:rPr lang="zh-CN" altLang="zh-CN" sz="2800" kern="100" dirty="0" smtClean="0">
                <a:latin typeface="Times New Roman"/>
                <a:ea typeface="华文细黑"/>
                <a:cs typeface="Times New Roman"/>
              </a:rPr>
              <a:t>非金属性</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en-US" sz="2800" dirty="0"/>
          </a:p>
        </p:txBody>
      </p:sp>
      <p:sp>
        <p:nvSpPr>
          <p:cNvPr id="5" name="矩形 4"/>
          <p:cNvSpPr/>
          <p:nvPr/>
        </p:nvSpPr>
        <p:spPr>
          <a:xfrm>
            <a:off x="10016931" y="1334145"/>
            <a:ext cx="902811"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越强</a:t>
            </a:r>
            <a:endParaRPr lang="zh-CN" altLang="en-US" dirty="0">
              <a:solidFill>
                <a:srgbClr val="0000FF"/>
              </a:solidFill>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25093744"/>
              </p:ext>
            </p:extLst>
          </p:nvPr>
        </p:nvGraphicFramePr>
        <p:xfrm>
          <a:off x="406400" y="2198762"/>
          <a:ext cx="11104563" cy="2743200"/>
        </p:xfrm>
        <a:graphic>
          <a:graphicData uri="http://schemas.openxmlformats.org/presentationml/2006/ole">
            <mc:AlternateContent xmlns:mc="http://schemas.openxmlformats.org/markup-compatibility/2006">
              <mc:Choice xmlns:v="urn:schemas-microsoft-com:vml" Requires="v">
                <p:oleObj spid="_x0000_s261138" name="文档" r:id="rId4" imgW="11110604" imgH="2745357" progId="Word.Document.12">
                  <p:embed/>
                </p:oleObj>
              </mc:Choice>
              <mc:Fallback>
                <p:oleObj name="文档" r:id="rId4" imgW="11110604" imgH="2745357" progId="Word.Document.12">
                  <p:embed/>
                  <p:pic>
                    <p:nvPicPr>
                      <p:cNvPr id="0" name=""/>
                      <p:cNvPicPr/>
                      <p:nvPr/>
                    </p:nvPicPr>
                    <p:blipFill>
                      <a:blip r:embed="rId5"/>
                      <a:stretch>
                        <a:fillRect/>
                      </a:stretch>
                    </p:blipFill>
                    <p:spPr>
                      <a:xfrm>
                        <a:off x="406400" y="2198762"/>
                        <a:ext cx="11104563" cy="2743200"/>
                      </a:xfrm>
                      <a:prstGeom prst="rect">
                        <a:avLst/>
                      </a:prstGeom>
                    </p:spPr>
                  </p:pic>
                </p:oleObj>
              </mc:Fallback>
            </mc:AlternateContent>
          </a:graphicData>
        </a:graphic>
      </p:graphicFrame>
      <p:sp>
        <p:nvSpPr>
          <p:cNvPr id="7" name="矩形 6"/>
          <p:cNvSpPr/>
          <p:nvPr/>
        </p:nvSpPr>
        <p:spPr>
          <a:xfrm>
            <a:off x="7280627" y="2179077"/>
            <a:ext cx="902811" cy="523220"/>
          </a:xfrm>
          <a:prstGeom prst="rect">
            <a:avLst/>
          </a:prstGeom>
        </p:spPr>
        <p:txBody>
          <a:bodyPr wrap="none">
            <a:spAutoFit/>
          </a:bodyPr>
          <a:lstStyle/>
          <a:p>
            <a:r>
              <a:rPr lang="zh-CN" altLang="en-US" sz="2800" kern="100" dirty="0" smtClean="0">
                <a:solidFill>
                  <a:srgbClr val="0000FF"/>
                </a:solidFill>
                <a:latin typeface="Times New Roman"/>
                <a:ea typeface="华文细黑"/>
                <a:cs typeface="Times New Roman"/>
              </a:rPr>
              <a:t>增</a:t>
            </a:r>
            <a:r>
              <a:rPr lang="zh-CN" altLang="zh-CN" sz="2800" kern="100" dirty="0" smtClean="0">
                <a:solidFill>
                  <a:srgbClr val="0000FF"/>
                </a:solidFill>
                <a:latin typeface="Times New Roman"/>
                <a:ea typeface="华文细黑"/>
                <a:cs typeface="Times New Roman"/>
              </a:rPr>
              <a:t>强</a:t>
            </a:r>
            <a:endParaRPr lang="zh-CN" altLang="en-US" dirty="0">
              <a:solidFill>
                <a:srgbClr val="0000FF"/>
              </a:solidFill>
            </a:endParaRPr>
          </a:p>
        </p:txBody>
      </p:sp>
      <p:sp>
        <p:nvSpPr>
          <p:cNvPr id="8" name="矩形 7"/>
          <p:cNvSpPr/>
          <p:nvPr/>
        </p:nvSpPr>
        <p:spPr>
          <a:xfrm>
            <a:off x="7319342" y="2774305"/>
            <a:ext cx="902811" cy="523220"/>
          </a:xfrm>
          <a:prstGeom prst="rect">
            <a:avLst/>
          </a:prstGeom>
        </p:spPr>
        <p:txBody>
          <a:bodyPr wrap="none">
            <a:spAutoFit/>
          </a:bodyPr>
          <a:lstStyle/>
          <a:p>
            <a:r>
              <a:rPr lang="zh-CN" altLang="en-US" sz="2800" dirty="0" smtClean="0">
                <a:solidFill>
                  <a:srgbClr val="0000FF"/>
                </a:solidFill>
              </a:rPr>
              <a:t>减弱</a:t>
            </a:r>
            <a:endParaRPr lang="zh-CN" altLang="en-US" sz="2800" dirty="0">
              <a:solidFill>
                <a:srgbClr val="0000FF"/>
              </a:solidFill>
            </a:endParaRPr>
          </a:p>
        </p:txBody>
      </p:sp>
      <p:sp>
        <p:nvSpPr>
          <p:cNvPr id="9" name="矩形 8"/>
          <p:cNvSpPr/>
          <p:nvPr/>
        </p:nvSpPr>
        <p:spPr>
          <a:xfrm>
            <a:off x="8000707" y="3331205"/>
            <a:ext cx="902811" cy="523220"/>
          </a:xfrm>
          <a:prstGeom prst="rect">
            <a:avLst/>
          </a:prstGeom>
        </p:spPr>
        <p:txBody>
          <a:bodyPr wrap="none">
            <a:spAutoFit/>
          </a:bodyPr>
          <a:lstStyle/>
          <a:p>
            <a:r>
              <a:rPr lang="zh-CN" altLang="en-US" sz="2800" dirty="0" smtClean="0">
                <a:solidFill>
                  <a:srgbClr val="0000FF"/>
                </a:solidFill>
              </a:rPr>
              <a:t>较弱</a:t>
            </a:r>
            <a:endParaRPr lang="zh-CN" altLang="en-US" sz="2800" dirty="0">
              <a:solidFill>
                <a:srgbClr val="0000FF"/>
              </a:solidFill>
            </a:endParaRPr>
          </a:p>
        </p:txBody>
      </p:sp>
      <p:sp>
        <p:nvSpPr>
          <p:cNvPr id="10" name="矩形 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1" name="圆角矩形 10"/>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327523716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5"/>
                                        </p:tgtEl>
                                      </p:cBhvr>
                                    </p:animEffect>
                                    <p:set>
                                      <p:cBhvr>
                                        <p:cTn id="23" dur="1" fill="hold">
                                          <p:stCondLst>
                                            <p:cond delay="499"/>
                                          </p:stCondLst>
                                        </p:cTn>
                                        <p:tgtEl>
                                          <p:spTgt spid="5"/>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7"/>
                                        </p:tgtEl>
                                      </p:cBhvr>
                                    </p:animEffect>
                                    <p:set>
                                      <p:cBhvr>
                                        <p:cTn id="26" dur="1" fill="hold">
                                          <p:stCondLst>
                                            <p:cond delay="499"/>
                                          </p:stCondLst>
                                        </p:cTn>
                                        <p:tgtEl>
                                          <p:spTgt spid="7"/>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8"/>
                                        </p:tgtEl>
                                      </p:cBhvr>
                                    </p:animEffect>
                                    <p:set>
                                      <p:cBhvr>
                                        <p:cTn id="29" dur="1" fill="hold">
                                          <p:stCondLst>
                                            <p:cond delay="499"/>
                                          </p:stCondLst>
                                        </p:cTn>
                                        <p:tgtEl>
                                          <p:spTgt spid="8"/>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9"/>
                                        </p:tgtEl>
                                      </p:cBhvr>
                                    </p:animEffect>
                                    <p:set>
                                      <p:cBhvr>
                                        <p:cTn id="32"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11"/>
                  </p:tgtEl>
                </p:cond>
              </p:nextCondLst>
            </p:seq>
          </p:childTnLst>
        </p:cTn>
      </p:par>
    </p:tnLst>
    <p:bldLst>
      <p:bldP spid="5" grpId="0"/>
      <p:bldP spid="5" grpId="1"/>
      <p:bldP spid="7" grpId="0"/>
      <p:bldP spid="7" grpId="1"/>
      <p:bldP spid="8" grpId="0"/>
      <p:bldP spid="8" grpId="1"/>
      <p:bldP spid="9" grpId="0"/>
      <p:bldP spid="9"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对象 5"/>
          <p:cNvGraphicFramePr>
            <a:graphicFrameLocks noChangeAspect="1"/>
          </p:cNvGraphicFramePr>
          <p:nvPr>
            <p:extLst>
              <p:ext uri="{D42A27DB-BD31-4B8C-83A1-F6EECF244321}">
                <p14:modId xmlns:p14="http://schemas.microsoft.com/office/powerpoint/2010/main" val="3544603483"/>
              </p:ext>
            </p:extLst>
          </p:nvPr>
        </p:nvGraphicFramePr>
        <p:xfrm>
          <a:off x="263525" y="0"/>
          <a:ext cx="12579350" cy="7243763"/>
        </p:xfrm>
        <a:graphic>
          <a:graphicData uri="http://schemas.openxmlformats.org/presentationml/2006/ole">
            <mc:AlternateContent xmlns:mc="http://schemas.openxmlformats.org/markup-compatibility/2006">
              <mc:Choice xmlns:v="urn:schemas-microsoft-com:vml" Requires="v">
                <p:oleObj spid="_x0000_s262161" name="文档" r:id="rId4" imgW="11831263" imgH="6785394" progId="Word.Document.12">
                  <p:embed/>
                </p:oleObj>
              </mc:Choice>
              <mc:Fallback>
                <p:oleObj name="文档" r:id="rId4" imgW="11831263" imgH="6785394" progId="Word.Document.12">
                  <p:embed/>
                  <p:pic>
                    <p:nvPicPr>
                      <p:cNvPr id="0" name=""/>
                      <p:cNvPicPr/>
                      <p:nvPr/>
                    </p:nvPicPr>
                    <p:blipFill>
                      <a:blip r:embed="rId5"/>
                      <a:stretch>
                        <a:fillRect/>
                      </a:stretch>
                    </p:blipFill>
                    <p:spPr>
                      <a:xfrm>
                        <a:off x="263525" y="0"/>
                        <a:ext cx="12579350" cy="7243763"/>
                      </a:xfrm>
                      <a:prstGeom prst="rect">
                        <a:avLst/>
                      </a:prstGeom>
                    </p:spPr>
                  </p:pic>
                </p:oleObj>
              </mc:Fallback>
            </mc:AlternateContent>
          </a:graphicData>
        </a:graphic>
      </p:graphicFrame>
      <p:sp>
        <p:nvSpPr>
          <p:cNvPr id="8" name="矩形 7"/>
          <p:cNvSpPr/>
          <p:nvPr/>
        </p:nvSpPr>
        <p:spPr>
          <a:xfrm>
            <a:off x="2926854" y="303833"/>
            <a:ext cx="2031325" cy="461665"/>
          </a:xfrm>
          <a:prstGeom prst="rect">
            <a:avLst/>
          </a:prstGeom>
        </p:spPr>
        <p:txBody>
          <a:bodyPr wrap="none">
            <a:spAutoFit/>
          </a:bodyPr>
          <a:lstStyle/>
          <a:p>
            <a:r>
              <a:rPr lang="zh-CN" altLang="en-US" dirty="0">
                <a:solidFill>
                  <a:srgbClr val="0000FF"/>
                </a:solidFill>
              </a:rPr>
              <a:t>最高价氧化物</a:t>
            </a:r>
          </a:p>
        </p:txBody>
      </p:sp>
      <p:sp>
        <p:nvSpPr>
          <p:cNvPr id="4" name="矩形 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5" name="圆角矩形 4"/>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191245166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5"/>
                  </p:tgtEl>
                </p:cond>
              </p:nextCondLst>
            </p:seq>
          </p:childTnLst>
        </p:cTn>
      </p:par>
    </p:tnLst>
    <p:bldLst>
      <p:bldP spid="8" grpId="0"/>
      <p:bldP spid="8"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97506" y="117426"/>
            <a:ext cx="10793813" cy="6093976"/>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6.</a:t>
            </a:r>
            <a:r>
              <a:rPr lang="zh-CN" altLang="zh-CN" sz="2600" kern="100" dirty="0">
                <a:latin typeface="Times New Roman"/>
                <a:ea typeface="华文细黑"/>
                <a:cs typeface="Times New Roman"/>
              </a:rPr>
              <a:t>元素周期表、元素周期律的应用</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根据元素周期表中的位置寻找未知元素</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预测元素的性质</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由递变规律推测</a:t>
            </a:r>
            <a:r>
              <a:rPr lang="en-US" altLang="zh-CN" sz="2600" kern="100" dirty="0">
                <a:latin typeface="Times New Roman"/>
                <a:ea typeface="华文细黑"/>
                <a:cs typeface="Courier New"/>
              </a:rPr>
              <a:t>)</a:t>
            </a:r>
            <a:endParaRPr lang="zh-CN" altLang="zh-CN" sz="260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比较不同周期、不同主族元素的性质</a:t>
            </a:r>
            <a:endParaRPr lang="zh-CN" altLang="zh-CN" sz="2600" kern="100" dirty="0">
              <a:latin typeface="宋体"/>
              <a:cs typeface="Courier New"/>
            </a:endParaRPr>
          </a:p>
          <a:p>
            <a:pPr>
              <a:lnSpc>
                <a:spcPct val="150000"/>
              </a:lnSpc>
            </a:pPr>
            <a:r>
              <a:rPr lang="zh-CN" altLang="zh-CN" sz="2600" kern="100" dirty="0">
                <a:latin typeface="Times New Roman"/>
                <a:ea typeface="华文细黑"/>
                <a:cs typeface="Times New Roman"/>
              </a:rPr>
              <a:t>如：金属性</a:t>
            </a:r>
            <a:r>
              <a:rPr lang="en-US" altLang="zh-CN" sz="2600" kern="100" dirty="0">
                <a:latin typeface="Times New Roman"/>
                <a:ea typeface="华文细黑"/>
              </a:rPr>
              <a:t>Mg</a:t>
            </a:r>
            <a:r>
              <a:rPr lang="zh-CN" altLang="zh-CN" sz="2600" kern="100" dirty="0">
                <a:latin typeface="Times New Roman"/>
                <a:ea typeface="华文细黑"/>
                <a:cs typeface="Times New Roman"/>
              </a:rPr>
              <a:t>＞</a:t>
            </a:r>
            <a:r>
              <a:rPr lang="en-US" altLang="zh-CN" sz="2600" kern="100" dirty="0">
                <a:latin typeface="Times New Roman"/>
                <a:ea typeface="华文细黑"/>
              </a:rPr>
              <a:t>Al</a:t>
            </a:r>
            <a:r>
              <a:rPr lang="zh-CN" altLang="zh-CN" sz="2600" kern="100" dirty="0">
                <a:latin typeface="Times New Roman"/>
                <a:ea typeface="华文细黑"/>
                <a:cs typeface="Times New Roman"/>
              </a:rPr>
              <a:t>、</a:t>
            </a:r>
            <a:r>
              <a:rPr lang="en-US" altLang="zh-CN" sz="2600" kern="100" dirty="0" err="1">
                <a:latin typeface="Times New Roman"/>
                <a:ea typeface="华文细黑"/>
              </a:rPr>
              <a:t>Ca</a:t>
            </a:r>
            <a:r>
              <a:rPr lang="zh-CN" altLang="zh-CN" sz="2600" kern="100" dirty="0">
                <a:latin typeface="Times New Roman"/>
                <a:ea typeface="华文细黑"/>
                <a:cs typeface="Times New Roman"/>
              </a:rPr>
              <a:t>＞</a:t>
            </a:r>
            <a:r>
              <a:rPr lang="en-US" altLang="zh-CN" sz="2600" kern="100" dirty="0">
                <a:latin typeface="Times New Roman"/>
                <a:ea typeface="华文细黑"/>
              </a:rPr>
              <a:t>Mg</a:t>
            </a:r>
            <a:r>
              <a:rPr lang="zh-CN" altLang="zh-CN" sz="2600" kern="100" dirty="0">
                <a:latin typeface="Times New Roman"/>
                <a:ea typeface="华文细黑"/>
                <a:cs typeface="Times New Roman"/>
              </a:rPr>
              <a:t>，则碱性</a:t>
            </a:r>
            <a:r>
              <a:rPr lang="en-US" altLang="zh-CN" sz="2600" kern="100" dirty="0" smtClean="0">
                <a:latin typeface="Times New Roman"/>
                <a:ea typeface="华文细黑"/>
              </a:rPr>
              <a:t>Mg(OH)</a:t>
            </a:r>
            <a:r>
              <a:rPr lang="en-US" altLang="zh-CN" sz="2600" kern="100" baseline="-25000" dirty="0" smtClean="0">
                <a:latin typeface="Times New Roman"/>
                <a:ea typeface="华文细黑"/>
              </a:rPr>
              <a:t>2</a:t>
            </a:r>
            <a:r>
              <a:rPr lang="en-US" altLang="zh-CN" sz="2600" u="sng" kern="100" dirty="0" smtClean="0">
                <a:latin typeface="Times New Roman"/>
                <a:ea typeface="华文细黑"/>
                <a:cs typeface="Times New Roman"/>
              </a:rPr>
              <a:t>      </a:t>
            </a:r>
            <a:r>
              <a:rPr lang="en-US" altLang="zh-CN" sz="2600" kern="100" dirty="0" smtClean="0">
                <a:latin typeface="Times New Roman"/>
                <a:ea typeface="华文细黑"/>
              </a:rPr>
              <a:t>Al(OH)</a:t>
            </a:r>
            <a:r>
              <a:rPr lang="en-US" altLang="zh-CN" sz="2600" kern="100" baseline="-25000" dirty="0" smtClean="0">
                <a:latin typeface="Times New Roman"/>
                <a:ea typeface="华文细黑"/>
              </a:rPr>
              <a:t>3</a:t>
            </a:r>
            <a:r>
              <a:rPr lang="zh-CN" altLang="zh-CN" sz="2600" kern="100" dirty="0">
                <a:latin typeface="Times New Roman"/>
                <a:ea typeface="华文细黑"/>
                <a:cs typeface="Times New Roman"/>
              </a:rPr>
              <a:t>、</a:t>
            </a:r>
            <a:r>
              <a:rPr lang="en-US" altLang="zh-CN" sz="2600" kern="100" dirty="0" err="1" smtClean="0">
                <a:latin typeface="Times New Roman"/>
                <a:ea typeface="华文细黑"/>
              </a:rPr>
              <a:t>Ca</a:t>
            </a:r>
            <a:r>
              <a:rPr lang="en-US" altLang="zh-CN" sz="2600" kern="100" dirty="0" smtClean="0">
                <a:latin typeface="Times New Roman"/>
                <a:ea typeface="华文细黑"/>
              </a:rPr>
              <a:t>(OH)</a:t>
            </a:r>
            <a:r>
              <a:rPr lang="en-US" altLang="zh-CN" sz="2600" kern="100" baseline="-25000" dirty="0" smtClean="0">
                <a:latin typeface="Times New Roman"/>
                <a:ea typeface="华文细黑"/>
              </a:rPr>
              <a:t>2</a:t>
            </a:r>
            <a:r>
              <a:rPr lang="en-US" altLang="zh-CN" sz="2600" u="sng" kern="100" dirty="0" smtClean="0">
                <a:latin typeface="Times New Roman"/>
                <a:ea typeface="华文细黑"/>
                <a:cs typeface="Times New Roman"/>
              </a:rPr>
              <a:t>   </a:t>
            </a:r>
          </a:p>
          <a:p>
            <a:pPr>
              <a:lnSpc>
                <a:spcPct val="150000"/>
              </a:lnSpc>
            </a:pPr>
            <a:r>
              <a:rPr lang="en-US" altLang="zh-CN" sz="2600" u="sng" kern="100" dirty="0">
                <a:latin typeface="Times New Roman"/>
                <a:ea typeface="华文细黑"/>
                <a:cs typeface="Times New Roman"/>
              </a:rPr>
              <a:t> </a:t>
            </a:r>
            <a:r>
              <a:rPr lang="en-US" altLang="zh-CN" sz="2600" u="sng" kern="100" dirty="0" smtClean="0">
                <a:latin typeface="Times New Roman"/>
                <a:ea typeface="华文细黑"/>
                <a:cs typeface="Times New Roman"/>
              </a:rPr>
              <a:t>    </a:t>
            </a:r>
            <a:r>
              <a:rPr lang="en-US" altLang="zh-CN" sz="2600" kern="100" dirty="0" smtClean="0">
                <a:latin typeface="Times New Roman"/>
                <a:ea typeface="华文细黑"/>
              </a:rPr>
              <a:t>Mg(OH)</a:t>
            </a:r>
            <a:r>
              <a:rPr lang="en-US" altLang="zh-CN" sz="2600" kern="100" baseline="-25000" dirty="0" smtClean="0">
                <a:latin typeface="Times New Roman"/>
                <a:ea typeface="华文细黑"/>
              </a:rPr>
              <a:t>2</a:t>
            </a:r>
            <a:r>
              <a:rPr lang="en-US" altLang="zh-CN" sz="2600" kern="100" dirty="0">
                <a:latin typeface="Times New Roman"/>
                <a:ea typeface="华文细黑"/>
              </a:rPr>
              <a:t>(</a:t>
            </a:r>
            <a:r>
              <a:rPr lang="zh-CN" altLang="zh-CN" sz="2600" kern="100" dirty="0">
                <a:latin typeface="Times New Roman"/>
                <a:ea typeface="华文细黑"/>
                <a:cs typeface="Times New Roman"/>
              </a:rPr>
              <a:t>填</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或</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en-US" altLang="zh-CN" sz="2600" kern="100" dirty="0">
                <a:latin typeface="Times New Roman"/>
                <a:ea typeface="华文细黑"/>
              </a:rPr>
              <a:t>)</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推测未知元素的某些性质</a:t>
            </a:r>
            <a:endParaRPr lang="zh-CN" altLang="zh-CN" sz="2600" kern="100" dirty="0">
              <a:latin typeface="宋体"/>
              <a:cs typeface="Courier New"/>
            </a:endParaRPr>
          </a:p>
          <a:p>
            <a:pPr>
              <a:lnSpc>
                <a:spcPct val="150000"/>
              </a:lnSpc>
            </a:pPr>
            <a:r>
              <a:rPr lang="zh-CN" altLang="zh-CN" sz="2600" kern="100" dirty="0">
                <a:latin typeface="Times New Roman"/>
                <a:ea typeface="华文细黑"/>
                <a:cs typeface="Times New Roman"/>
              </a:rPr>
              <a:t>如：已知</a:t>
            </a:r>
            <a:r>
              <a:rPr lang="en-US" altLang="zh-CN" sz="2600" kern="100" dirty="0" err="1">
                <a:latin typeface="Times New Roman"/>
                <a:ea typeface="华文细黑"/>
              </a:rPr>
              <a:t>Ca</a:t>
            </a:r>
            <a:r>
              <a:rPr lang="en-US" altLang="zh-CN" sz="2600" kern="100" dirty="0">
                <a:latin typeface="Times New Roman"/>
                <a:ea typeface="华文细黑"/>
              </a:rPr>
              <a:t>(OH)</a:t>
            </a:r>
            <a:r>
              <a:rPr lang="en-US" altLang="zh-CN" sz="2600" kern="100" baseline="-25000" dirty="0">
                <a:latin typeface="Times New Roman"/>
                <a:ea typeface="华文细黑"/>
              </a:rPr>
              <a:t>2</a:t>
            </a:r>
            <a:r>
              <a:rPr lang="zh-CN" altLang="zh-CN" sz="2600" kern="100" dirty="0">
                <a:latin typeface="Times New Roman"/>
                <a:ea typeface="华文细黑"/>
                <a:cs typeface="Times New Roman"/>
              </a:rPr>
              <a:t>微溶，</a:t>
            </a:r>
            <a:r>
              <a:rPr lang="en-US" altLang="zh-CN" sz="2600" kern="100" dirty="0">
                <a:latin typeface="Times New Roman"/>
                <a:ea typeface="华文细黑"/>
              </a:rPr>
              <a:t>Mg(OH)</a:t>
            </a:r>
            <a:r>
              <a:rPr lang="en-US" altLang="zh-CN" sz="2600" kern="100" baseline="-25000" dirty="0">
                <a:latin typeface="Times New Roman"/>
                <a:ea typeface="华文细黑"/>
              </a:rPr>
              <a:t>2</a:t>
            </a:r>
            <a:r>
              <a:rPr lang="zh-CN" altLang="zh-CN" sz="2600" kern="100" dirty="0">
                <a:latin typeface="Times New Roman"/>
                <a:ea typeface="华文细黑"/>
                <a:cs typeface="Times New Roman"/>
              </a:rPr>
              <a:t>难溶，可推知</a:t>
            </a:r>
            <a:r>
              <a:rPr lang="en-US" altLang="zh-CN" sz="2600" kern="100" dirty="0" smtClean="0">
                <a:latin typeface="Times New Roman"/>
                <a:ea typeface="华文细黑"/>
              </a:rPr>
              <a:t>Be(OH)</a:t>
            </a:r>
            <a:r>
              <a:rPr lang="en-US" altLang="zh-CN" sz="2600" kern="100" baseline="-25000" dirty="0" smtClean="0">
                <a:latin typeface="Times New Roman"/>
                <a:ea typeface="华文细黑"/>
              </a:rPr>
              <a:t>2</a:t>
            </a:r>
            <a:r>
              <a:rPr lang="en-US" altLang="zh-CN" sz="2600" u="sng" kern="100" dirty="0" smtClean="0">
                <a:latin typeface="Times New Roman"/>
                <a:ea typeface="华文细黑"/>
                <a:cs typeface="Times New Roman"/>
              </a:rPr>
              <a:t>    </a:t>
            </a:r>
            <a:r>
              <a:rPr lang="zh-CN" altLang="zh-CN" sz="2600" kern="100" dirty="0" smtClean="0">
                <a:latin typeface="Times New Roman"/>
                <a:ea typeface="华文细黑"/>
                <a:cs typeface="Times New Roman"/>
              </a:rPr>
              <a:t>溶</a:t>
            </a:r>
            <a:r>
              <a:rPr lang="zh-CN" altLang="zh-CN" sz="2600" kern="100" dirty="0">
                <a:latin typeface="Times New Roman"/>
                <a:ea typeface="华文细黑"/>
                <a:cs typeface="Times New Roman"/>
              </a:rPr>
              <a:t>；再如：已知卤族元素的性质递变规律，可推知元素砹</a:t>
            </a:r>
            <a:r>
              <a:rPr lang="en-US" altLang="zh-CN" sz="2600" kern="100" dirty="0">
                <a:latin typeface="Times New Roman"/>
                <a:ea typeface="华文细黑"/>
              </a:rPr>
              <a:t>(At)</a:t>
            </a:r>
            <a:r>
              <a:rPr lang="zh-CN" altLang="zh-CN" sz="2600" kern="100" dirty="0">
                <a:latin typeface="Times New Roman"/>
                <a:ea typeface="华文细黑"/>
                <a:cs typeface="Times New Roman"/>
              </a:rPr>
              <a:t>应为有色固体，与</a:t>
            </a:r>
            <a:r>
              <a:rPr lang="zh-CN" altLang="zh-CN" sz="2600" kern="100" dirty="0" smtClean="0">
                <a:latin typeface="Times New Roman"/>
                <a:ea typeface="华文细黑"/>
                <a:cs typeface="Times New Roman"/>
              </a:rPr>
              <a:t>氢</a:t>
            </a:r>
            <a:r>
              <a:rPr lang="en-US" altLang="zh-CN" sz="2600" u="sng" kern="100" dirty="0" smtClean="0">
                <a:latin typeface="Times New Roman"/>
                <a:ea typeface="华文细黑"/>
                <a:cs typeface="Times New Roman"/>
              </a:rPr>
              <a:t>    </a:t>
            </a:r>
            <a:r>
              <a:rPr lang="zh-CN" altLang="zh-CN" sz="2600" kern="100" dirty="0" smtClean="0">
                <a:latin typeface="Times New Roman"/>
                <a:ea typeface="华文细黑"/>
                <a:cs typeface="Times New Roman"/>
              </a:rPr>
              <a:t>化合</a:t>
            </a:r>
            <a:r>
              <a:rPr lang="zh-CN" altLang="zh-CN" sz="2600" kern="100" dirty="0">
                <a:latin typeface="Times New Roman"/>
                <a:ea typeface="华文细黑"/>
                <a:cs typeface="Times New Roman"/>
              </a:rPr>
              <a:t>，</a:t>
            </a:r>
            <a:r>
              <a:rPr lang="en-US" altLang="zh-CN" sz="2600" kern="100" dirty="0" smtClean="0">
                <a:latin typeface="Times New Roman"/>
                <a:ea typeface="华文细黑"/>
              </a:rPr>
              <a:t>Hat</a:t>
            </a:r>
            <a:r>
              <a:rPr lang="en-US" altLang="zh-CN" sz="2600" u="sng" kern="100" dirty="0" smtClean="0">
                <a:latin typeface="Times New Roman"/>
                <a:ea typeface="华文细黑"/>
                <a:cs typeface="Times New Roman"/>
              </a:rPr>
              <a:t>    </a:t>
            </a:r>
            <a:r>
              <a:rPr lang="zh-CN" altLang="zh-CN" sz="2600" kern="100" dirty="0" smtClean="0">
                <a:latin typeface="Times New Roman"/>
                <a:ea typeface="华文细黑"/>
                <a:cs typeface="Times New Roman"/>
              </a:rPr>
              <a:t>稳定</a:t>
            </a:r>
            <a:r>
              <a:rPr lang="zh-CN" altLang="zh-CN" sz="2600" kern="100" dirty="0">
                <a:latin typeface="Times New Roman"/>
                <a:ea typeface="华文细黑"/>
                <a:cs typeface="Times New Roman"/>
              </a:rPr>
              <a:t>，水溶液</a:t>
            </a:r>
            <a:r>
              <a:rPr lang="zh-CN" altLang="zh-CN" sz="2600" kern="100" dirty="0" smtClean="0">
                <a:latin typeface="Times New Roman"/>
                <a:ea typeface="华文细黑"/>
                <a:cs typeface="Times New Roman"/>
              </a:rPr>
              <a:t>呈</a:t>
            </a:r>
            <a:r>
              <a:rPr lang="en-US" altLang="zh-CN" sz="2600" u="sng" kern="100" dirty="0" smtClean="0">
                <a:latin typeface="Times New Roman"/>
                <a:ea typeface="华文细黑"/>
                <a:cs typeface="Times New Roman"/>
              </a:rPr>
              <a:t>     </a:t>
            </a:r>
            <a:r>
              <a:rPr lang="zh-CN" altLang="zh-CN" sz="2600" kern="100" dirty="0" smtClean="0">
                <a:latin typeface="Times New Roman"/>
                <a:ea typeface="华文细黑"/>
                <a:cs typeface="Times New Roman"/>
              </a:rPr>
              <a:t>性</a:t>
            </a:r>
            <a:r>
              <a:rPr lang="zh-CN" altLang="zh-CN" sz="2600" kern="100" dirty="0">
                <a:latin typeface="Times New Roman"/>
                <a:ea typeface="华文细黑"/>
                <a:cs typeface="Times New Roman"/>
              </a:rPr>
              <a:t>，</a:t>
            </a:r>
            <a:r>
              <a:rPr lang="en-US" altLang="zh-CN" sz="2600" kern="100" dirty="0" err="1" smtClean="0">
                <a:latin typeface="Times New Roman"/>
                <a:ea typeface="华文细黑"/>
              </a:rPr>
              <a:t>AgAt</a:t>
            </a:r>
            <a:r>
              <a:rPr lang="en-US" altLang="zh-CN" sz="2600" u="sng" kern="100" dirty="0" smtClean="0">
                <a:latin typeface="Times New Roman"/>
                <a:ea typeface="华文细黑"/>
                <a:cs typeface="Times New Roman"/>
              </a:rPr>
              <a:t>    </a:t>
            </a:r>
            <a:r>
              <a:rPr lang="zh-CN" altLang="zh-CN" sz="2600" kern="100" dirty="0" smtClean="0">
                <a:latin typeface="Times New Roman"/>
                <a:ea typeface="华文细黑"/>
                <a:cs typeface="Times New Roman"/>
              </a:rPr>
              <a:t>溶</a:t>
            </a:r>
            <a:r>
              <a:rPr lang="zh-CN" altLang="zh-CN" sz="2600" kern="100" dirty="0">
                <a:latin typeface="Times New Roman"/>
                <a:ea typeface="华文细黑"/>
                <a:cs typeface="Times New Roman"/>
              </a:rPr>
              <a:t>于水等。</a:t>
            </a:r>
            <a:endParaRPr lang="zh-CN" altLang="en-US" sz="2600" dirty="0"/>
          </a:p>
        </p:txBody>
      </p:sp>
      <p:sp>
        <p:nvSpPr>
          <p:cNvPr id="5" name="矩形 4"/>
          <p:cNvSpPr/>
          <p:nvPr/>
        </p:nvSpPr>
        <p:spPr>
          <a:xfrm>
            <a:off x="7607374" y="2577311"/>
            <a:ext cx="518091" cy="492443"/>
          </a:xfrm>
          <a:prstGeom prst="rect">
            <a:avLst/>
          </a:prstGeom>
        </p:spPr>
        <p:txBody>
          <a:bodyPr wrap="none">
            <a:spAutoFit/>
          </a:bodyPr>
          <a:lstStyle/>
          <a:p>
            <a:r>
              <a:rPr lang="zh-CN" altLang="zh-CN" sz="2600" kern="100" dirty="0">
                <a:solidFill>
                  <a:srgbClr val="0000FF"/>
                </a:solidFill>
                <a:latin typeface="Times New Roman"/>
                <a:ea typeface="华文细黑"/>
                <a:cs typeface="Times New Roman"/>
              </a:rPr>
              <a:t>＞</a:t>
            </a:r>
            <a:endParaRPr lang="zh-CN" altLang="en-US" dirty="0">
              <a:solidFill>
                <a:srgbClr val="0000FF"/>
              </a:solidFill>
            </a:endParaRPr>
          </a:p>
        </p:txBody>
      </p:sp>
      <p:sp>
        <p:nvSpPr>
          <p:cNvPr id="6" name="矩形 5"/>
          <p:cNvSpPr/>
          <p:nvPr/>
        </p:nvSpPr>
        <p:spPr>
          <a:xfrm>
            <a:off x="766614" y="3213770"/>
            <a:ext cx="518091" cy="492443"/>
          </a:xfrm>
          <a:prstGeom prst="rect">
            <a:avLst/>
          </a:prstGeom>
        </p:spPr>
        <p:txBody>
          <a:bodyPr wrap="none">
            <a:spAutoFit/>
          </a:bodyPr>
          <a:lstStyle/>
          <a:p>
            <a:r>
              <a:rPr lang="zh-CN" altLang="en-US" sz="2600" kern="100" dirty="0">
                <a:solidFill>
                  <a:srgbClr val="0000FF"/>
                </a:solidFill>
                <a:latin typeface="Times New Roman"/>
                <a:ea typeface="华文细黑"/>
                <a:cs typeface="Times New Roman"/>
              </a:rPr>
              <a:t>＞</a:t>
            </a:r>
            <a:endParaRPr lang="zh-CN" altLang="en-US" dirty="0">
              <a:solidFill>
                <a:srgbClr val="0000FF"/>
              </a:solidFill>
            </a:endParaRPr>
          </a:p>
        </p:txBody>
      </p:sp>
      <p:sp>
        <p:nvSpPr>
          <p:cNvPr id="7" name="矩形 6"/>
          <p:cNvSpPr/>
          <p:nvPr/>
        </p:nvSpPr>
        <p:spPr>
          <a:xfrm>
            <a:off x="8615486" y="4377511"/>
            <a:ext cx="518091" cy="492443"/>
          </a:xfrm>
          <a:prstGeom prst="rect">
            <a:avLst/>
          </a:prstGeom>
        </p:spPr>
        <p:txBody>
          <a:bodyPr wrap="none">
            <a:spAutoFit/>
          </a:bodyPr>
          <a:lstStyle/>
          <a:p>
            <a:r>
              <a:rPr lang="zh-CN" altLang="en-US" sz="2600" kern="100" dirty="0">
                <a:solidFill>
                  <a:srgbClr val="0000FF"/>
                </a:solidFill>
                <a:latin typeface="Times New Roman"/>
                <a:ea typeface="华文细黑"/>
                <a:cs typeface="Times New Roman"/>
              </a:rPr>
              <a:t>难</a:t>
            </a:r>
            <a:endParaRPr lang="zh-CN" altLang="en-US" dirty="0">
              <a:solidFill>
                <a:srgbClr val="0000FF"/>
              </a:solidFill>
            </a:endParaRPr>
          </a:p>
        </p:txBody>
      </p:sp>
      <p:sp>
        <p:nvSpPr>
          <p:cNvPr id="8" name="矩形 7"/>
          <p:cNvSpPr/>
          <p:nvPr/>
        </p:nvSpPr>
        <p:spPr>
          <a:xfrm>
            <a:off x="10199662" y="4953575"/>
            <a:ext cx="518091" cy="492443"/>
          </a:xfrm>
          <a:prstGeom prst="rect">
            <a:avLst/>
          </a:prstGeom>
        </p:spPr>
        <p:txBody>
          <a:bodyPr wrap="none">
            <a:spAutoFit/>
          </a:bodyPr>
          <a:lstStyle/>
          <a:p>
            <a:r>
              <a:rPr lang="zh-CN" altLang="en-US" sz="2600" kern="100" dirty="0">
                <a:solidFill>
                  <a:srgbClr val="0000FF"/>
                </a:solidFill>
                <a:latin typeface="Times New Roman"/>
                <a:ea typeface="华文细黑"/>
                <a:cs typeface="Times New Roman"/>
              </a:rPr>
              <a:t>难</a:t>
            </a:r>
            <a:endParaRPr lang="zh-CN" altLang="en-US" dirty="0">
              <a:solidFill>
                <a:srgbClr val="0000FF"/>
              </a:solidFill>
            </a:endParaRPr>
          </a:p>
        </p:txBody>
      </p:sp>
      <p:sp>
        <p:nvSpPr>
          <p:cNvPr id="9" name="矩形 8"/>
          <p:cNvSpPr/>
          <p:nvPr/>
        </p:nvSpPr>
        <p:spPr>
          <a:xfrm>
            <a:off x="1198662" y="5518026"/>
            <a:ext cx="518091" cy="492443"/>
          </a:xfrm>
          <a:prstGeom prst="rect">
            <a:avLst/>
          </a:prstGeom>
        </p:spPr>
        <p:txBody>
          <a:bodyPr wrap="none">
            <a:spAutoFit/>
          </a:bodyPr>
          <a:lstStyle/>
          <a:p>
            <a:r>
              <a:rPr lang="zh-CN" altLang="en-US" sz="2600" kern="100" dirty="0">
                <a:solidFill>
                  <a:srgbClr val="0000FF"/>
                </a:solidFill>
                <a:latin typeface="Times New Roman"/>
                <a:ea typeface="华文细黑"/>
                <a:cs typeface="Times New Roman"/>
              </a:rPr>
              <a:t>不</a:t>
            </a:r>
            <a:endParaRPr lang="zh-CN" altLang="en-US" dirty="0">
              <a:solidFill>
                <a:srgbClr val="0000FF"/>
              </a:solidFill>
            </a:endParaRPr>
          </a:p>
        </p:txBody>
      </p:sp>
      <p:sp>
        <p:nvSpPr>
          <p:cNvPr id="10" name="矩形 9"/>
          <p:cNvSpPr/>
          <p:nvPr/>
        </p:nvSpPr>
        <p:spPr>
          <a:xfrm>
            <a:off x="3862958" y="5529639"/>
            <a:ext cx="518091" cy="492443"/>
          </a:xfrm>
          <a:prstGeom prst="rect">
            <a:avLst/>
          </a:prstGeom>
        </p:spPr>
        <p:txBody>
          <a:bodyPr wrap="none">
            <a:spAutoFit/>
          </a:bodyPr>
          <a:lstStyle/>
          <a:p>
            <a:r>
              <a:rPr lang="zh-CN" altLang="en-US" sz="2600" kern="100" dirty="0">
                <a:solidFill>
                  <a:srgbClr val="0000FF"/>
                </a:solidFill>
                <a:latin typeface="Times New Roman"/>
                <a:ea typeface="华文细黑"/>
                <a:cs typeface="Times New Roman"/>
              </a:rPr>
              <a:t>酸</a:t>
            </a:r>
            <a:endParaRPr lang="zh-CN" altLang="en-US" dirty="0">
              <a:solidFill>
                <a:srgbClr val="0000FF"/>
              </a:solidFill>
            </a:endParaRPr>
          </a:p>
        </p:txBody>
      </p:sp>
      <p:sp>
        <p:nvSpPr>
          <p:cNvPr id="11" name="矩形 10"/>
          <p:cNvSpPr/>
          <p:nvPr/>
        </p:nvSpPr>
        <p:spPr>
          <a:xfrm>
            <a:off x="5649123" y="5518026"/>
            <a:ext cx="518091" cy="492443"/>
          </a:xfrm>
          <a:prstGeom prst="rect">
            <a:avLst/>
          </a:prstGeom>
        </p:spPr>
        <p:txBody>
          <a:bodyPr wrap="none">
            <a:spAutoFit/>
          </a:bodyPr>
          <a:lstStyle/>
          <a:p>
            <a:r>
              <a:rPr lang="zh-CN" altLang="en-US" sz="2600" kern="100" dirty="0">
                <a:solidFill>
                  <a:srgbClr val="0000FF"/>
                </a:solidFill>
                <a:latin typeface="Times New Roman"/>
                <a:ea typeface="华文细黑"/>
                <a:cs typeface="Times New Roman"/>
              </a:rPr>
              <a:t>不</a:t>
            </a:r>
            <a:endParaRPr lang="zh-CN" altLang="en-US" dirty="0">
              <a:solidFill>
                <a:srgbClr val="0000FF"/>
              </a:solidFill>
            </a:endParaRP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3" name="圆角矩形 12"/>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383407072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linds(horizontal)">
                                      <p:cBhvr>
                                        <p:cTn id="21" dur="500"/>
                                        <p:tgtEl>
                                          <p:spTgt spid="9"/>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blinds(horizontal)">
                                      <p:cBhvr>
                                        <p:cTn id="24" dur="500"/>
                                        <p:tgtEl>
                                          <p:spTgt spid="10"/>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linds(horizontal)">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5"/>
                                        </p:tgtEl>
                                      </p:cBhvr>
                                    </p:animEffect>
                                    <p:set>
                                      <p:cBhvr>
                                        <p:cTn id="32" dur="1" fill="hold">
                                          <p:stCondLst>
                                            <p:cond delay="499"/>
                                          </p:stCondLst>
                                        </p:cTn>
                                        <p:tgtEl>
                                          <p:spTgt spid="5"/>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6"/>
                                        </p:tgtEl>
                                      </p:cBhvr>
                                    </p:animEffect>
                                    <p:set>
                                      <p:cBhvr>
                                        <p:cTn id="35" dur="1" fill="hold">
                                          <p:stCondLst>
                                            <p:cond delay="499"/>
                                          </p:stCondLst>
                                        </p:cTn>
                                        <p:tgtEl>
                                          <p:spTgt spid="6"/>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7"/>
                                        </p:tgtEl>
                                      </p:cBhvr>
                                    </p:animEffect>
                                    <p:set>
                                      <p:cBhvr>
                                        <p:cTn id="38" dur="1" fill="hold">
                                          <p:stCondLst>
                                            <p:cond delay="499"/>
                                          </p:stCondLst>
                                        </p:cTn>
                                        <p:tgtEl>
                                          <p:spTgt spid="7"/>
                                        </p:tgtEl>
                                        <p:attrNameLst>
                                          <p:attrName>style.visibility</p:attrName>
                                        </p:attrNameLst>
                                      </p:cBhvr>
                                      <p:to>
                                        <p:strVal val="hidden"/>
                                      </p:to>
                                    </p:set>
                                  </p:childTnLst>
                                </p:cTn>
                              </p:par>
                              <p:par>
                                <p:cTn id="39" presetID="10" presetClass="exit" presetSubtype="0" fill="hold" grpId="1" nodeType="withEffect">
                                  <p:stCondLst>
                                    <p:cond delay="0"/>
                                  </p:stCondLst>
                                  <p:childTnLst>
                                    <p:animEffect transition="out" filter="fade">
                                      <p:cBhvr>
                                        <p:cTn id="40" dur="500"/>
                                        <p:tgtEl>
                                          <p:spTgt spid="8"/>
                                        </p:tgtEl>
                                      </p:cBhvr>
                                    </p:animEffect>
                                    <p:set>
                                      <p:cBhvr>
                                        <p:cTn id="41" dur="1" fill="hold">
                                          <p:stCondLst>
                                            <p:cond delay="499"/>
                                          </p:stCondLst>
                                        </p:cTn>
                                        <p:tgtEl>
                                          <p:spTgt spid="8"/>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9"/>
                                        </p:tgtEl>
                                      </p:cBhvr>
                                    </p:animEffect>
                                    <p:set>
                                      <p:cBhvr>
                                        <p:cTn id="44" dur="1" fill="hold">
                                          <p:stCondLst>
                                            <p:cond delay="499"/>
                                          </p:stCondLst>
                                        </p:cTn>
                                        <p:tgtEl>
                                          <p:spTgt spid="9"/>
                                        </p:tgtEl>
                                        <p:attrNameLst>
                                          <p:attrName>style.visibility</p:attrName>
                                        </p:attrNameLst>
                                      </p:cBhvr>
                                      <p:to>
                                        <p:strVal val="hidden"/>
                                      </p:to>
                                    </p:set>
                                  </p:childTnLst>
                                </p:cTn>
                              </p:par>
                              <p:par>
                                <p:cTn id="45" presetID="10" presetClass="exit" presetSubtype="0" fill="hold" grpId="1" nodeType="withEffect">
                                  <p:stCondLst>
                                    <p:cond delay="0"/>
                                  </p:stCondLst>
                                  <p:childTnLst>
                                    <p:animEffect transition="out" filter="fade">
                                      <p:cBhvr>
                                        <p:cTn id="46" dur="500"/>
                                        <p:tgtEl>
                                          <p:spTgt spid="10"/>
                                        </p:tgtEl>
                                      </p:cBhvr>
                                    </p:animEffect>
                                    <p:set>
                                      <p:cBhvr>
                                        <p:cTn id="47" dur="1" fill="hold">
                                          <p:stCondLst>
                                            <p:cond delay="499"/>
                                          </p:stCondLst>
                                        </p:cTn>
                                        <p:tgtEl>
                                          <p:spTgt spid="10"/>
                                        </p:tgtEl>
                                        <p:attrNameLst>
                                          <p:attrName>style.visibility</p:attrName>
                                        </p:attrNameLst>
                                      </p:cBhvr>
                                      <p:to>
                                        <p:strVal val="hidden"/>
                                      </p:to>
                                    </p:set>
                                  </p:childTnLst>
                                </p:cTn>
                              </p:par>
                              <p:par>
                                <p:cTn id="48" presetID="10" presetClass="exit" presetSubtype="0" fill="hold" grpId="1" nodeType="withEffect">
                                  <p:stCondLst>
                                    <p:cond delay="0"/>
                                  </p:stCondLst>
                                  <p:childTnLst>
                                    <p:animEffect transition="out" filter="fade">
                                      <p:cBhvr>
                                        <p:cTn id="49" dur="500"/>
                                        <p:tgtEl>
                                          <p:spTgt spid="11"/>
                                        </p:tgtEl>
                                      </p:cBhvr>
                                    </p:animEffect>
                                    <p:set>
                                      <p:cBhvr>
                                        <p:cTn id="50"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13"/>
                  </p:tgtEl>
                </p:cond>
              </p:nextCondLst>
            </p:seq>
          </p:childTnLst>
        </p:cTn>
      </p:par>
    </p:tnLst>
    <p:bldLst>
      <p:bldP spid="5" grpId="0"/>
      <p:bldP spid="5" grpId="1"/>
      <p:bldP spid="6" grpId="0"/>
      <p:bldP spid="6" grpId="1"/>
      <p:bldP spid="7" grpId="0"/>
      <p:bldP spid="7" grpId="1"/>
      <p:bldP spid="8" grpId="0"/>
      <p:bldP spid="8" grpId="1"/>
      <p:bldP spid="9" grpId="0"/>
      <p:bldP spid="9" grpId="1"/>
      <p:bldP spid="10" grpId="0"/>
      <p:bldP spid="10" grpId="1"/>
      <p:bldP spid="11" grpId="0"/>
      <p:bldP spid="11"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97506" y="837506"/>
            <a:ext cx="10793813" cy="3541475"/>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启发人们在一定区域内寻找新物质</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半导体元素在金属与非金属分界线附近，如：</a:t>
            </a:r>
            <a:r>
              <a:rPr lang="en-US" altLang="zh-CN" sz="2800" kern="100" dirty="0">
                <a:latin typeface="Times New Roman"/>
                <a:ea typeface="华文细黑"/>
                <a:cs typeface="Courier New"/>
              </a:rPr>
              <a:t>Si</a:t>
            </a:r>
            <a:r>
              <a:rPr lang="zh-CN" altLang="zh-CN" sz="2800" kern="100" dirty="0">
                <a:latin typeface="Times New Roman"/>
                <a:ea typeface="华文细黑"/>
                <a:cs typeface="Times New Roman"/>
              </a:rPr>
              <a:t>、</a:t>
            </a:r>
            <a:r>
              <a:rPr lang="en-US" altLang="zh-CN" sz="2800" kern="100" dirty="0" err="1">
                <a:latin typeface="Times New Roman"/>
                <a:ea typeface="华文细黑"/>
                <a:cs typeface="Courier New"/>
              </a:rPr>
              <a:t>Ge</a:t>
            </a:r>
            <a:r>
              <a:rPr lang="zh-CN" altLang="zh-CN" sz="2800" kern="100" dirty="0">
                <a:latin typeface="Times New Roman"/>
                <a:ea typeface="华文细黑"/>
                <a:cs typeface="Times New Roman"/>
              </a:rPr>
              <a:t>、</a:t>
            </a:r>
            <a:r>
              <a:rPr lang="en-US" altLang="zh-CN" sz="2800" kern="100" dirty="0" err="1">
                <a:latin typeface="Times New Roman"/>
                <a:ea typeface="华文细黑"/>
                <a:cs typeface="Courier New"/>
              </a:rPr>
              <a:t>Ga</a:t>
            </a:r>
            <a:r>
              <a:rPr lang="zh-CN" altLang="zh-CN" sz="2800" kern="100" dirty="0">
                <a:latin typeface="Times New Roman"/>
                <a:ea typeface="华文细黑"/>
                <a:cs typeface="Times New Roman"/>
              </a:rPr>
              <a:t>等。</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农药中常用元素在右上方，如：</a:t>
            </a:r>
            <a:r>
              <a:rPr lang="en-US" altLang="zh-CN" sz="2800" kern="100" dirty="0">
                <a:latin typeface="Times New Roman"/>
                <a:ea typeface="华文细黑"/>
                <a:cs typeface="Courier New"/>
              </a:rPr>
              <a:t>F</a:t>
            </a:r>
            <a:r>
              <a:rPr lang="zh-CN" altLang="zh-CN" sz="2800" kern="100" dirty="0">
                <a:latin typeface="Times New Roman"/>
                <a:ea typeface="华文细黑"/>
                <a:cs typeface="Times New Roman"/>
              </a:rPr>
              <a:t>、</a:t>
            </a:r>
            <a:r>
              <a:rPr lang="en-US" altLang="zh-CN" sz="2800" kern="100" dirty="0" err="1">
                <a:latin typeface="Times New Roman"/>
                <a:ea typeface="华文细黑"/>
                <a:cs typeface="Courier New"/>
              </a:rPr>
              <a:t>Cl</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S</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P</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As</a:t>
            </a:r>
            <a:r>
              <a:rPr lang="zh-CN" altLang="zh-CN" sz="2800" kern="100" dirty="0">
                <a:latin typeface="Times New Roman"/>
                <a:ea typeface="华文细黑"/>
                <a:cs typeface="Times New Roman"/>
              </a:rPr>
              <a:t>等。</a:t>
            </a:r>
            <a:endParaRPr lang="zh-CN" altLang="zh-CN" sz="2800" kern="100" dirty="0">
              <a:latin typeface="宋体"/>
              <a:cs typeface="Courier New"/>
            </a:endParaRPr>
          </a:p>
          <a:p>
            <a:pPr>
              <a:lnSpc>
                <a:spcPct val="150000"/>
              </a:lnSpc>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催化剂和耐高温、耐腐蚀合金材料主要在过渡元素中找，如：</a:t>
            </a:r>
            <a:r>
              <a:rPr lang="en-US" altLang="zh-CN" sz="2800" kern="100" dirty="0">
                <a:latin typeface="Times New Roman"/>
                <a:ea typeface="华文细黑"/>
              </a:rPr>
              <a:t>Fe</a:t>
            </a:r>
            <a:r>
              <a:rPr lang="zh-CN" altLang="zh-CN" sz="2800" kern="100" dirty="0">
                <a:latin typeface="Times New Roman"/>
                <a:ea typeface="华文细黑"/>
                <a:cs typeface="Times New Roman"/>
              </a:rPr>
              <a:t>、</a:t>
            </a:r>
            <a:r>
              <a:rPr lang="en-US" altLang="zh-CN" sz="2800" kern="100" dirty="0">
                <a:latin typeface="Times New Roman"/>
                <a:ea typeface="华文细黑"/>
              </a:rPr>
              <a:t>Ni</a:t>
            </a:r>
            <a:r>
              <a:rPr lang="zh-CN" altLang="zh-CN" sz="2800" kern="100" dirty="0">
                <a:latin typeface="Times New Roman"/>
                <a:ea typeface="华文细黑"/>
                <a:cs typeface="Times New Roman"/>
              </a:rPr>
              <a:t>、</a:t>
            </a:r>
            <a:r>
              <a:rPr lang="en-US" altLang="zh-CN" sz="2800" kern="100" dirty="0">
                <a:latin typeface="Times New Roman"/>
                <a:ea typeface="华文细黑"/>
              </a:rPr>
              <a:t>Rh</a:t>
            </a:r>
            <a:r>
              <a:rPr lang="zh-CN" altLang="zh-CN" sz="2800" kern="100" dirty="0">
                <a:latin typeface="Times New Roman"/>
                <a:ea typeface="华文细黑"/>
                <a:cs typeface="Times New Roman"/>
              </a:rPr>
              <a:t>、</a:t>
            </a:r>
            <a:r>
              <a:rPr lang="en-US" altLang="zh-CN" sz="2800" kern="100" dirty="0" err="1">
                <a:latin typeface="Times New Roman"/>
                <a:ea typeface="华文细黑"/>
              </a:rPr>
              <a:t>Pt</a:t>
            </a:r>
            <a:r>
              <a:rPr lang="zh-CN" altLang="zh-CN" sz="2800" kern="100" dirty="0">
                <a:latin typeface="Times New Roman"/>
                <a:ea typeface="华文细黑"/>
                <a:cs typeface="Times New Roman"/>
              </a:rPr>
              <a:t>、</a:t>
            </a:r>
            <a:r>
              <a:rPr lang="en-US" altLang="zh-CN" sz="2800" kern="100" dirty="0" err="1">
                <a:latin typeface="Times New Roman"/>
                <a:ea typeface="华文细黑"/>
              </a:rPr>
              <a:t>Pd</a:t>
            </a:r>
            <a:r>
              <a:rPr lang="zh-CN" altLang="zh-CN" sz="2800" kern="100" dirty="0">
                <a:latin typeface="Times New Roman"/>
                <a:ea typeface="华文细黑"/>
                <a:cs typeface="Times New Roman"/>
              </a:rPr>
              <a:t>等。</a:t>
            </a:r>
            <a:endParaRPr lang="zh-CN" altLang="en-US" sz="2800" dirty="0"/>
          </a:p>
        </p:txBody>
      </p:sp>
    </p:spTree>
    <p:extLst>
      <p:ext uri="{BB962C8B-B14F-4D97-AF65-F5344CB8AC3E}">
        <p14:creationId xmlns:p14="http://schemas.microsoft.com/office/powerpoint/2010/main" val="22747483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97506" y="333450"/>
            <a:ext cx="10793813" cy="5113652"/>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7.</a:t>
            </a:r>
            <a:r>
              <a:rPr lang="zh-CN" altLang="zh-CN" sz="2800" kern="100" dirty="0">
                <a:latin typeface="Times New Roman"/>
                <a:ea typeface="华文细黑"/>
                <a:cs typeface="Times New Roman"/>
              </a:rPr>
              <a:t>根据稀有气体元素的原子序数推断元素在周期表的位置</a:t>
            </a:r>
            <a:endParaRPr lang="zh-CN" altLang="zh-CN" sz="2800" kern="100" dirty="0">
              <a:latin typeface="宋体"/>
              <a:cs typeface="Courier New"/>
            </a:endParaRPr>
          </a:p>
          <a:p>
            <a:pPr>
              <a:lnSpc>
                <a:spcPct val="150000"/>
              </a:lnSpc>
            </a:pPr>
            <a:r>
              <a:rPr lang="zh-CN" altLang="zh-CN" sz="2800" kern="100" dirty="0">
                <a:latin typeface="Times New Roman"/>
                <a:ea typeface="华文细黑"/>
                <a:cs typeface="Times New Roman"/>
              </a:rPr>
              <a:t>第一～七周期稀有气体元素的原子序数依次为</a:t>
            </a:r>
            <a:r>
              <a:rPr lang="en-US" altLang="zh-CN" sz="2800" kern="100" dirty="0">
                <a:latin typeface="Times New Roman"/>
                <a:ea typeface="华文细黑"/>
              </a:rPr>
              <a:t>2</a:t>
            </a:r>
            <a:r>
              <a:rPr lang="zh-CN" altLang="zh-CN" sz="2800" kern="100" dirty="0">
                <a:latin typeface="Times New Roman"/>
                <a:ea typeface="华文细黑"/>
                <a:cs typeface="Times New Roman"/>
              </a:rPr>
              <a:t>、</a:t>
            </a:r>
            <a:r>
              <a:rPr lang="en-US" altLang="zh-CN" sz="2800" kern="100" dirty="0">
                <a:latin typeface="Times New Roman"/>
                <a:ea typeface="华文细黑"/>
              </a:rPr>
              <a:t>10</a:t>
            </a:r>
            <a:r>
              <a:rPr lang="zh-CN" altLang="zh-CN" sz="2800" kern="100" dirty="0">
                <a:latin typeface="Times New Roman"/>
                <a:ea typeface="华文细黑"/>
                <a:cs typeface="Times New Roman"/>
              </a:rPr>
              <a:t>、</a:t>
            </a:r>
            <a:r>
              <a:rPr lang="en-US" altLang="zh-CN" sz="2800" kern="100" dirty="0">
                <a:latin typeface="Times New Roman"/>
                <a:ea typeface="华文细黑"/>
              </a:rPr>
              <a:t>18</a:t>
            </a:r>
            <a:r>
              <a:rPr lang="zh-CN" altLang="zh-CN" sz="2800" kern="100" dirty="0">
                <a:latin typeface="Times New Roman"/>
                <a:ea typeface="华文细黑"/>
                <a:cs typeface="Times New Roman"/>
              </a:rPr>
              <a:t>、</a:t>
            </a:r>
            <a:r>
              <a:rPr lang="en-US" altLang="zh-CN" sz="2800" kern="100" dirty="0">
                <a:latin typeface="Times New Roman"/>
                <a:ea typeface="华文细黑"/>
              </a:rPr>
              <a:t>36</a:t>
            </a:r>
            <a:r>
              <a:rPr lang="zh-CN" altLang="zh-CN" sz="2800" kern="100" dirty="0">
                <a:latin typeface="Times New Roman"/>
                <a:ea typeface="华文细黑"/>
                <a:cs typeface="Times New Roman"/>
              </a:rPr>
              <a:t>、</a:t>
            </a:r>
            <a:r>
              <a:rPr lang="en-US" altLang="zh-CN" sz="2800" kern="100" dirty="0">
                <a:latin typeface="Times New Roman"/>
                <a:ea typeface="华文细黑"/>
              </a:rPr>
              <a:t>54</a:t>
            </a:r>
            <a:r>
              <a:rPr lang="zh-CN" altLang="zh-CN" sz="2800" kern="100" dirty="0">
                <a:latin typeface="Times New Roman"/>
                <a:ea typeface="华文细黑"/>
                <a:cs typeface="Times New Roman"/>
              </a:rPr>
              <a:t>、</a:t>
            </a:r>
            <a:r>
              <a:rPr lang="en-US" altLang="zh-CN" sz="2800" kern="100" dirty="0">
                <a:latin typeface="Times New Roman"/>
                <a:ea typeface="华文细黑"/>
              </a:rPr>
              <a:t>86</a:t>
            </a:r>
            <a:r>
              <a:rPr lang="zh-CN" altLang="zh-CN" sz="2800" kern="100" dirty="0">
                <a:latin typeface="Times New Roman"/>
                <a:ea typeface="华文细黑"/>
                <a:cs typeface="Times New Roman"/>
              </a:rPr>
              <a:t>、</a:t>
            </a:r>
            <a:r>
              <a:rPr lang="en-US" altLang="zh-CN" sz="2800" kern="100" dirty="0">
                <a:latin typeface="Times New Roman"/>
                <a:ea typeface="华文细黑"/>
              </a:rPr>
              <a:t>118(</a:t>
            </a:r>
            <a:r>
              <a:rPr lang="zh-CN" altLang="zh-CN" sz="2800" kern="100" dirty="0">
                <a:latin typeface="Times New Roman"/>
                <a:ea typeface="华文细黑"/>
                <a:cs typeface="Times New Roman"/>
              </a:rPr>
              <a:t>第七周期若排满</a:t>
            </a:r>
            <a:r>
              <a:rPr lang="en-US" altLang="zh-CN" sz="2800" kern="100" dirty="0">
                <a:latin typeface="Times New Roman"/>
                <a:ea typeface="华文细黑"/>
              </a:rPr>
              <a:t>)</a:t>
            </a:r>
            <a:r>
              <a:rPr lang="zh-CN" altLang="zh-CN" sz="2800" kern="100" dirty="0">
                <a:latin typeface="Times New Roman"/>
                <a:ea typeface="华文细黑"/>
                <a:cs typeface="Times New Roman"/>
              </a:rPr>
              <a:t>，可利用元素的原子序数与最相近稀有气体元素原子序数的差值来推断元素在周期表中的位置，遵循</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比大小，定周期；比差值，定族数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的原则。如：</a:t>
            </a:r>
            <a:r>
              <a:rPr lang="en-US" altLang="zh-CN" sz="2800" kern="100" dirty="0">
                <a:latin typeface="Times New Roman"/>
                <a:ea typeface="华文细黑"/>
              </a:rPr>
              <a:t>53</a:t>
            </a:r>
            <a:r>
              <a:rPr lang="zh-CN" altLang="zh-CN" sz="2800" kern="100" dirty="0">
                <a:latin typeface="Times New Roman"/>
                <a:ea typeface="华文细黑"/>
                <a:cs typeface="Times New Roman"/>
              </a:rPr>
              <a:t>号元素，由于</a:t>
            </a:r>
            <a:r>
              <a:rPr lang="en-US" altLang="zh-CN" sz="2800" kern="100" dirty="0">
                <a:latin typeface="Times New Roman"/>
                <a:ea typeface="华文细黑"/>
              </a:rPr>
              <a:t>36</a:t>
            </a:r>
            <a:r>
              <a:rPr lang="zh-CN" altLang="zh-CN" sz="2800" kern="100" dirty="0">
                <a:latin typeface="Times New Roman"/>
                <a:ea typeface="华文细黑"/>
                <a:cs typeface="Times New Roman"/>
              </a:rPr>
              <a:t>＜</a:t>
            </a:r>
            <a:r>
              <a:rPr lang="en-US" altLang="zh-CN" sz="2800" kern="100" dirty="0">
                <a:latin typeface="Times New Roman"/>
                <a:ea typeface="华文细黑"/>
              </a:rPr>
              <a:t>53</a:t>
            </a:r>
            <a:r>
              <a:rPr lang="zh-CN" altLang="zh-CN" sz="2800" kern="100" dirty="0">
                <a:latin typeface="Times New Roman"/>
                <a:ea typeface="华文细黑"/>
                <a:cs typeface="Times New Roman"/>
              </a:rPr>
              <a:t>＜</a:t>
            </a:r>
            <a:r>
              <a:rPr lang="en-US" altLang="zh-CN" sz="2800" kern="100" dirty="0">
                <a:latin typeface="Times New Roman"/>
                <a:ea typeface="华文细黑"/>
              </a:rPr>
              <a:t>54</a:t>
            </a:r>
            <a:r>
              <a:rPr lang="zh-CN" altLang="zh-CN" sz="2800" kern="100" dirty="0">
                <a:latin typeface="Times New Roman"/>
                <a:ea typeface="华文细黑"/>
                <a:cs typeface="Times New Roman"/>
              </a:rPr>
              <a:t>，则</a:t>
            </a:r>
            <a:r>
              <a:rPr lang="en-US" altLang="zh-CN" sz="2800" kern="100" dirty="0">
                <a:latin typeface="Times New Roman"/>
                <a:ea typeface="华文细黑"/>
              </a:rPr>
              <a:t>53</a:t>
            </a:r>
            <a:r>
              <a:rPr lang="zh-CN" altLang="zh-CN" sz="2800" kern="100" dirty="0">
                <a:latin typeface="Times New Roman"/>
                <a:ea typeface="华文细黑"/>
                <a:cs typeface="Times New Roman"/>
              </a:rPr>
              <a:t>号元素位于第五周期，</a:t>
            </a:r>
            <a:r>
              <a:rPr lang="en-US" altLang="zh-CN" sz="2800" kern="100" dirty="0">
                <a:latin typeface="Times New Roman"/>
                <a:ea typeface="华文细黑"/>
              </a:rPr>
              <a:t>54</a:t>
            </a:r>
            <a:r>
              <a:rPr lang="zh-CN" altLang="zh-CN" sz="2800" kern="100" dirty="0">
                <a:latin typeface="Times New Roman"/>
                <a:ea typeface="华文细黑"/>
                <a:cs typeface="Times New Roman"/>
              </a:rPr>
              <a:t>－</a:t>
            </a:r>
            <a:r>
              <a:rPr lang="en-US" altLang="zh-CN" sz="2800" kern="100" dirty="0">
                <a:latin typeface="Times New Roman"/>
                <a:ea typeface="华文细黑"/>
              </a:rPr>
              <a:t>53</a:t>
            </a:r>
            <a:r>
              <a:rPr lang="zh-CN" altLang="zh-CN" sz="2800" kern="100" dirty="0">
                <a:latin typeface="Times New Roman"/>
                <a:ea typeface="华文细黑"/>
                <a:cs typeface="Times New Roman"/>
              </a:rPr>
              <a:t>＝</a:t>
            </a:r>
            <a:r>
              <a:rPr lang="en-US" altLang="zh-CN" sz="2800" kern="100" dirty="0">
                <a:latin typeface="Times New Roman"/>
                <a:ea typeface="华文细黑"/>
              </a:rPr>
              <a:t>1</a:t>
            </a:r>
            <a:r>
              <a:rPr lang="zh-CN" altLang="zh-CN" sz="2800" kern="100" dirty="0">
                <a:latin typeface="Times New Roman"/>
                <a:ea typeface="华文细黑"/>
                <a:cs typeface="Times New Roman"/>
              </a:rPr>
              <a:t>，所以</a:t>
            </a:r>
            <a:r>
              <a:rPr lang="en-US" altLang="zh-CN" sz="2800" kern="100" dirty="0">
                <a:latin typeface="Times New Roman"/>
                <a:ea typeface="华文细黑"/>
              </a:rPr>
              <a:t>53</a:t>
            </a:r>
            <a:r>
              <a:rPr lang="zh-CN" altLang="zh-CN" sz="2800" kern="100" dirty="0">
                <a:latin typeface="Times New Roman"/>
                <a:ea typeface="华文细黑"/>
                <a:cs typeface="Times New Roman"/>
              </a:rPr>
              <a:t>号元素位于</a:t>
            </a:r>
            <a:r>
              <a:rPr lang="en-US" altLang="zh-CN" sz="2800" kern="100" dirty="0">
                <a:latin typeface="Times New Roman"/>
                <a:ea typeface="华文细黑"/>
              </a:rPr>
              <a:t>54</a:t>
            </a:r>
            <a:r>
              <a:rPr lang="zh-CN" altLang="zh-CN" sz="2800" kern="100" dirty="0">
                <a:latin typeface="Times New Roman"/>
                <a:ea typeface="华文细黑"/>
                <a:cs typeface="Times New Roman"/>
              </a:rPr>
              <a:t>号元素左侧第一格，即</a:t>
            </a:r>
            <a:r>
              <a:rPr lang="en-US" altLang="zh-CN" sz="2800" kern="100" dirty="0" err="1">
                <a:latin typeface="宋体"/>
                <a:ea typeface="华文细黑"/>
                <a:cs typeface="Times New Roman"/>
              </a:rPr>
              <a:t>Ⅶ</a:t>
            </a:r>
            <a:r>
              <a:rPr lang="en-US" altLang="zh-CN" sz="2800" kern="100" dirty="0" err="1">
                <a:latin typeface="Times New Roman"/>
                <a:ea typeface="华文细黑"/>
              </a:rPr>
              <a:t>A</a:t>
            </a:r>
            <a:r>
              <a:rPr lang="zh-CN" altLang="zh-CN" sz="2800" kern="100" dirty="0">
                <a:latin typeface="Times New Roman"/>
                <a:ea typeface="华文细黑"/>
                <a:cs typeface="Times New Roman"/>
              </a:rPr>
              <a:t>族，得</a:t>
            </a:r>
            <a:r>
              <a:rPr lang="en-US" altLang="zh-CN" sz="2800" kern="100" dirty="0">
                <a:latin typeface="Times New Roman"/>
                <a:ea typeface="华文细黑"/>
              </a:rPr>
              <a:t>53</a:t>
            </a:r>
            <a:r>
              <a:rPr lang="zh-CN" altLang="zh-CN" sz="2800" kern="100" dirty="0">
                <a:latin typeface="Times New Roman"/>
                <a:ea typeface="华文细黑"/>
                <a:cs typeface="Times New Roman"/>
              </a:rPr>
              <a:t>号元素在元素周期表中的位置是第五周期</a:t>
            </a:r>
            <a:r>
              <a:rPr lang="en-US" altLang="zh-CN" sz="2800" kern="100" dirty="0" err="1">
                <a:latin typeface="宋体"/>
                <a:ea typeface="华文细黑"/>
                <a:cs typeface="Times New Roman"/>
              </a:rPr>
              <a:t>Ⅶ</a:t>
            </a:r>
            <a:r>
              <a:rPr lang="en-US" altLang="zh-CN" sz="2800" kern="100" dirty="0" err="1">
                <a:latin typeface="Times New Roman"/>
                <a:ea typeface="华文细黑"/>
              </a:rPr>
              <a:t>A</a:t>
            </a:r>
            <a:r>
              <a:rPr lang="zh-CN" altLang="zh-CN" sz="2800" kern="100" dirty="0">
                <a:latin typeface="Times New Roman"/>
                <a:ea typeface="华文细黑"/>
                <a:cs typeface="Times New Roman"/>
              </a:rPr>
              <a:t>族。</a:t>
            </a:r>
            <a:endParaRPr lang="zh-CN" altLang="en-US" sz="2800" dirty="0"/>
          </a:p>
        </p:txBody>
      </p:sp>
    </p:spTree>
    <p:extLst>
      <p:ext uri="{BB962C8B-B14F-4D97-AF65-F5344CB8AC3E}">
        <p14:creationId xmlns:p14="http://schemas.microsoft.com/office/powerpoint/2010/main" val="18421016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18945" y="981522"/>
            <a:ext cx="11120877" cy="461664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正误判断，正确的划</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，错误的划</a:t>
            </a:r>
            <a:r>
              <a:rPr lang="en-US" altLang="zh-CN" sz="2800" kern="100" dirty="0">
                <a:latin typeface="宋体"/>
                <a:ea typeface="华文细黑"/>
                <a:cs typeface="Times New Roman"/>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同周期元素，从左到右，原子半径逐渐减小，离子半径也逐渐减小</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电子层数越多，半径越大</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在主族元素中，最高正化合价均等于主族序数</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元素的原子得电子越多，非金属性越强；失电子越多，金属性越强</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smtClean="0">
                <a:latin typeface="Times New Roman"/>
                <a:ea typeface="华文细黑"/>
                <a:cs typeface="Courier New"/>
              </a:rPr>
              <a:t>)</a:t>
            </a:r>
            <a:endParaRPr lang="zh-CN" altLang="zh-CN" sz="2800" kern="100" dirty="0">
              <a:latin typeface="宋体"/>
              <a:cs typeface="Courier New"/>
            </a:endParaRPr>
          </a:p>
        </p:txBody>
      </p:sp>
      <p:sp>
        <p:nvSpPr>
          <p:cNvPr id="12" name="矩形 11"/>
          <p:cNvSpPr/>
          <p:nvPr/>
        </p:nvSpPr>
        <p:spPr>
          <a:xfrm>
            <a:off x="838622" y="2412601"/>
            <a:ext cx="543739" cy="523220"/>
          </a:xfrm>
          <a:prstGeom prst="rect">
            <a:avLst/>
          </a:prstGeom>
        </p:spPr>
        <p:txBody>
          <a:bodyPr wrap="none">
            <a:spAutoFit/>
          </a:bodyPr>
          <a:lstStyle/>
          <a:p>
            <a:r>
              <a:rPr lang="en-US" altLang="zh-CN" sz="2800" kern="100" dirty="0">
                <a:solidFill>
                  <a:schemeClr val="accent6">
                    <a:lumMod val="75000"/>
                  </a:schemeClr>
                </a:solidFill>
                <a:latin typeface="宋体"/>
                <a:ea typeface="华文细黑"/>
                <a:cs typeface="Times New Roman"/>
              </a:rPr>
              <a:t>×</a:t>
            </a:r>
            <a:endParaRPr lang="zh-CN" altLang="en-US" sz="2800" dirty="0">
              <a:solidFill>
                <a:schemeClr val="accent6">
                  <a:lumMod val="75000"/>
                </a:schemeClr>
              </a:solidFill>
            </a:endParaRPr>
          </a:p>
        </p:txBody>
      </p:sp>
      <p:sp>
        <p:nvSpPr>
          <p:cNvPr id="13" name="矩形 12"/>
          <p:cNvSpPr/>
          <p:nvPr/>
        </p:nvSpPr>
        <p:spPr>
          <a:xfrm>
            <a:off x="5119419" y="2969501"/>
            <a:ext cx="543739" cy="523220"/>
          </a:xfrm>
          <a:prstGeom prst="rect">
            <a:avLst/>
          </a:prstGeom>
        </p:spPr>
        <p:txBody>
          <a:bodyPr wrap="none">
            <a:spAutoFit/>
          </a:bodyPr>
          <a:lstStyle/>
          <a:p>
            <a:r>
              <a:rPr lang="en-US" altLang="zh-CN" sz="2800" kern="100" dirty="0">
                <a:solidFill>
                  <a:schemeClr val="accent6">
                    <a:lumMod val="75000"/>
                  </a:schemeClr>
                </a:solidFill>
                <a:latin typeface="宋体"/>
                <a:ea typeface="华文细黑"/>
                <a:cs typeface="Times New Roman"/>
              </a:rPr>
              <a:t>×</a:t>
            </a:r>
            <a:endParaRPr lang="zh-CN" altLang="en-US" sz="2800" dirty="0">
              <a:solidFill>
                <a:schemeClr val="accent6">
                  <a:lumMod val="75000"/>
                </a:schemeClr>
              </a:solidFill>
            </a:endParaRPr>
          </a:p>
        </p:txBody>
      </p:sp>
      <p:sp>
        <p:nvSpPr>
          <p:cNvPr id="14" name="矩形 13"/>
          <p:cNvSpPr/>
          <p:nvPr/>
        </p:nvSpPr>
        <p:spPr>
          <a:xfrm>
            <a:off x="8359779" y="3689581"/>
            <a:ext cx="543739" cy="523220"/>
          </a:xfrm>
          <a:prstGeom prst="rect">
            <a:avLst/>
          </a:prstGeom>
        </p:spPr>
        <p:txBody>
          <a:bodyPr wrap="none">
            <a:spAutoFit/>
          </a:bodyPr>
          <a:lstStyle/>
          <a:p>
            <a:r>
              <a:rPr lang="en-US" altLang="zh-CN" sz="2800" kern="100" dirty="0">
                <a:solidFill>
                  <a:schemeClr val="accent6">
                    <a:lumMod val="75000"/>
                  </a:schemeClr>
                </a:solidFill>
                <a:latin typeface="宋体"/>
                <a:ea typeface="华文细黑"/>
                <a:cs typeface="Times New Roman"/>
              </a:rPr>
              <a:t>×</a:t>
            </a:r>
            <a:endParaRPr lang="zh-CN" altLang="en-US" sz="2800" dirty="0">
              <a:solidFill>
                <a:schemeClr val="accent6">
                  <a:lumMod val="75000"/>
                </a:schemeClr>
              </a:solidFill>
            </a:endParaRPr>
          </a:p>
        </p:txBody>
      </p:sp>
      <p:sp>
        <p:nvSpPr>
          <p:cNvPr id="15" name="矩形 14"/>
          <p:cNvSpPr/>
          <p:nvPr/>
        </p:nvSpPr>
        <p:spPr>
          <a:xfrm>
            <a:off x="798939" y="4932881"/>
            <a:ext cx="543739" cy="523220"/>
          </a:xfrm>
          <a:prstGeom prst="rect">
            <a:avLst/>
          </a:prstGeom>
        </p:spPr>
        <p:txBody>
          <a:bodyPr wrap="none">
            <a:spAutoFit/>
          </a:bodyPr>
          <a:lstStyle/>
          <a:p>
            <a:r>
              <a:rPr lang="en-US" altLang="zh-CN" sz="2800" kern="100" dirty="0">
                <a:solidFill>
                  <a:schemeClr val="accent6">
                    <a:lumMod val="75000"/>
                  </a:schemeClr>
                </a:solidFill>
                <a:latin typeface="宋体"/>
                <a:ea typeface="华文细黑"/>
                <a:cs typeface="Times New Roman"/>
              </a:rPr>
              <a:t>×</a:t>
            </a:r>
            <a:endParaRPr lang="zh-CN" altLang="en-US" sz="2800" dirty="0">
              <a:solidFill>
                <a:schemeClr val="accent6">
                  <a:lumMod val="75000"/>
                </a:schemeClr>
              </a:solidFill>
            </a:endParaRPr>
          </a:p>
        </p:txBody>
      </p:sp>
      <p:sp>
        <p:nvSpPr>
          <p:cNvPr id="8" name="矩形 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9" name="圆角矩形 8"/>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
        <p:nvSpPr>
          <p:cNvPr id="10" name="文本框 3"/>
          <p:cNvSpPr txBox="1"/>
          <p:nvPr/>
        </p:nvSpPr>
        <p:spPr bwMode="auto">
          <a:xfrm>
            <a:off x="425077" y="333450"/>
            <a:ext cx="2213745" cy="615529"/>
          </a:xfrm>
          <a:prstGeom prst="rect">
            <a:avLst/>
          </a:prstGeom>
          <a:noFill/>
        </p:spPr>
        <p:txBody>
          <a:bodyPr lIns="121898" tIns="60948" rIns="121898" bIns="60948">
            <a:spAutoFit/>
          </a:bodyPr>
          <a:lstStyle>
            <a:lvl1pPr>
              <a:defRPr>
                <a:solidFill>
                  <a:schemeClr val="tx1"/>
                </a:solidFill>
                <a:latin typeface="Arial" charset="0"/>
                <a:ea typeface="微软雅黑"/>
                <a:cs typeface="微软雅黑"/>
              </a:defRPr>
            </a:lvl1pPr>
            <a:lvl2pPr marL="742950" indent="-285750">
              <a:defRPr>
                <a:solidFill>
                  <a:schemeClr val="tx1"/>
                </a:solidFill>
                <a:latin typeface="Arial" charset="0"/>
                <a:ea typeface="微软雅黑"/>
                <a:cs typeface="微软雅黑"/>
              </a:defRPr>
            </a:lvl2pPr>
            <a:lvl3pPr marL="1143000" indent="-228600">
              <a:defRPr>
                <a:solidFill>
                  <a:schemeClr val="tx1"/>
                </a:solidFill>
                <a:latin typeface="Arial" charset="0"/>
                <a:ea typeface="微软雅黑"/>
                <a:cs typeface="微软雅黑"/>
              </a:defRPr>
            </a:lvl3pPr>
            <a:lvl4pPr marL="1600200" indent="-228600">
              <a:defRPr>
                <a:solidFill>
                  <a:schemeClr val="tx1"/>
                </a:solidFill>
                <a:latin typeface="Arial" charset="0"/>
                <a:ea typeface="微软雅黑"/>
                <a:cs typeface="微软雅黑"/>
              </a:defRPr>
            </a:lvl4pPr>
            <a:lvl5pPr marL="2057400" indent="-228600">
              <a:defRPr>
                <a:solidFill>
                  <a:schemeClr val="tx1"/>
                </a:solidFill>
                <a:latin typeface="Arial" charset="0"/>
                <a:ea typeface="微软雅黑"/>
                <a:cs typeface="微软雅黑"/>
              </a:defRPr>
            </a:lvl5pPr>
            <a:lvl6pPr marL="2514600" indent="-228600" fontAlgn="base">
              <a:spcBef>
                <a:spcPct val="0"/>
              </a:spcBef>
              <a:spcAft>
                <a:spcPct val="0"/>
              </a:spcAft>
              <a:defRPr>
                <a:solidFill>
                  <a:schemeClr val="tx1"/>
                </a:solidFill>
                <a:latin typeface="Arial" charset="0"/>
                <a:ea typeface="微软雅黑"/>
                <a:cs typeface="微软雅黑"/>
              </a:defRPr>
            </a:lvl6pPr>
            <a:lvl7pPr marL="2971800" indent="-228600" fontAlgn="base">
              <a:spcBef>
                <a:spcPct val="0"/>
              </a:spcBef>
              <a:spcAft>
                <a:spcPct val="0"/>
              </a:spcAft>
              <a:defRPr>
                <a:solidFill>
                  <a:schemeClr val="tx1"/>
                </a:solidFill>
                <a:latin typeface="Arial" charset="0"/>
                <a:ea typeface="微软雅黑"/>
                <a:cs typeface="微软雅黑"/>
              </a:defRPr>
            </a:lvl7pPr>
            <a:lvl8pPr marL="3429000" indent="-228600" fontAlgn="base">
              <a:spcBef>
                <a:spcPct val="0"/>
              </a:spcBef>
              <a:spcAft>
                <a:spcPct val="0"/>
              </a:spcAft>
              <a:defRPr>
                <a:solidFill>
                  <a:schemeClr val="tx1"/>
                </a:solidFill>
                <a:latin typeface="Arial" charset="0"/>
                <a:ea typeface="微软雅黑"/>
                <a:cs typeface="微软雅黑"/>
              </a:defRPr>
            </a:lvl8pPr>
            <a:lvl9pPr marL="3886200" indent="-228600" fontAlgn="base">
              <a:spcBef>
                <a:spcPct val="0"/>
              </a:spcBef>
              <a:spcAft>
                <a:spcPct val="0"/>
              </a:spcAft>
              <a:defRPr>
                <a:solidFill>
                  <a:schemeClr val="tx1"/>
                </a:solidFill>
                <a:latin typeface="Arial" charset="0"/>
                <a:ea typeface="微软雅黑"/>
                <a:cs typeface="微软雅黑"/>
              </a:defRPr>
            </a:lvl9pPr>
          </a:lstStyle>
          <a:p>
            <a:r>
              <a:rPr lang="zh-CN" altLang="zh-CN" sz="3200" b="1" dirty="0">
                <a:solidFill>
                  <a:schemeClr val="accent6">
                    <a:lumMod val="75000"/>
                  </a:schemeClr>
                </a:solidFill>
                <a:latin typeface="+mj-ea"/>
                <a:ea typeface="+mj-ea"/>
                <a:cs typeface="+mn-cs"/>
              </a:rPr>
              <a:t>深度思考</a:t>
            </a:r>
            <a:endParaRPr lang="zh-CN" altLang="en-US" sz="3200" b="1" dirty="0">
              <a:solidFill>
                <a:schemeClr val="accent6">
                  <a:lumMod val="75000"/>
                </a:schemeClr>
              </a:solidFill>
              <a:latin typeface="+mj-ea"/>
              <a:ea typeface="+mj-ea"/>
              <a:cs typeface="+mn-cs"/>
            </a:endParaRPr>
          </a:p>
        </p:txBody>
      </p:sp>
    </p:spTree>
    <p:extLst>
      <p:ext uri="{BB962C8B-B14F-4D97-AF65-F5344CB8AC3E}">
        <p14:creationId xmlns:p14="http://schemas.microsoft.com/office/powerpoint/2010/main" val="419094373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linds(horizontal)">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linds(horizontal)">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12"/>
                                        </p:tgtEl>
                                      </p:cBhvr>
                                    </p:animEffect>
                                    <p:set>
                                      <p:cBhvr>
                                        <p:cTn id="27" dur="1" fill="hold">
                                          <p:stCondLst>
                                            <p:cond delay="499"/>
                                          </p:stCondLst>
                                        </p:cTn>
                                        <p:tgtEl>
                                          <p:spTgt spid="12"/>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13"/>
                                        </p:tgtEl>
                                      </p:cBhvr>
                                    </p:animEffect>
                                    <p:set>
                                      <p:cBhvr>
                                        <p:cTn id="30" dur="1" fill="hold">
                                          <p:stCondLst>
                                            <p:cond delay="499"/>
                                          </p:stCondLst>
                                        </p:cTn>
                                        <p:tgtEl>
                                          <p:spTgt spid="13"/>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14"/>
                                        </p:tgtEl>
                                      </p:cBhvr>
                                    </p:animEffect>
                                    <p:set>
                                      <p:cBhvr>
                                        <p:cTn id="33" dur="1" fill="hold">
                                          <p:stCondLst>
                                            <p:cond delay="499"/>
                                          </p:stCondLst>
                                        </p:cTn>
                                        <p:tgtEl>
                                          <p:spTgt spid="14"/>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15"/>
                                        </p:tgtEl>
                                      </p:cBhvr>
                                    </p:animEffect>
                                    <p:set>
                                      <p:cBhvr>
                                        <p:cTn id="36" dur="1" fill="hold">
                                          <p:stCondLst>
                                            <p:cond delay="499"/>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12" grpId="0"/>
      <p:bldP spid="12" grpId="1"/>
      <p:bldP spid="13" grpId="0"/>
      <p:bldP spid="13" grpId="1"/>
      <p:bldP spid="14" grpId="0"/>
      <p:bldP spid="14" grpId="1"/>
      <p:bldP spid="15" grpId="0"/>
      <p:bldP spid="15"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
          <p:cNvSpPr txBox="1"/>
          <p:nvPr/>
        </p:nvSpPr>
        <p:spPr>
          <a:xfrm>
            <a:off x="2224656" y="2493690"/>
            <a:ext cx="7830990" cy="1196866"/>
          </a:xfrm>
          <a:prstGeom prst="rect">
            <a:avLst/>
          </a:prstGeom>
          <a:noFill/>
        </p:spPr>
        <p:txBody>
          <a:bodyPr wrap="none" rtlCol="0" anchor="ctr">
            <a:spAutoFit/>
          </a:bodyPr>
          <a:lstStyle/>
          <a:p>
            <a:pPr defTabSz="914400">
              <a:lnSpc>
                <a:spcPct val="120000"/>
              </a:lnSpc>
              <a:defRPr/>
            </a:pPr>
            <a:r>
              <a:rPr lang="zh-CN" altLang="en-US" sz="6500" b="1" kern="0" dirty="0">
                <a:solidFill>
                  <a:sysClr val="window" lastClr="CCE8CF"/>
                </a:solidFill>
                <a:latin typeface="微软雅黑"/>
                <a:ea typeface="微软雅黑"/>
              </a:rPr>
              <a:t>考点一　元素周期表</a:t>
            </a:r>
          </a:p>
        </p:txBody>
      </p:sp>
    </p:spTree>
    <p:extLst>
      <p:ext uri="{BB962C8B-B14F-4D97-AF65-F5344CB8AC3E}">
        <p14:creationId xmlns:p14="http://schemas.microsoft.com/office/powerpoint/2010/main" val="1349775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18945" y="909514"/>
            <a:ext cx="11120877" cy="3970318"/>
          </a:xfrm>
          <a:prstGeom prst="rect">
            <a:avLst/>
          </a:prstGeom>
        </p:spPr>
        <p:txBody>
          <a:bodyPr>
            <a:spAutoFit/>
          </a:bodyPr>
          <a:lstStyle/>
          <a:p>
            <a:pPr lvl="0" algn="just">
              <a:lnSpc>
                <a:spcPct val="150000"/>
              </a:lnSpc>
            </a:pPr>
            <a:r>
              <a:rPr lang="en-US" altLang="zh-CN" sz="2800" kern="100" dirty="0">
                <a:solidFill>
                  <a:prstClr val="black"/>
                </a:solidFill>
                <a:latin typeface="Times New Roman"/>
                <a:ea typeface="华文细黑"/>
                <a:cs typeface="Courier New"/>
              </a:rPr>
              <a:t>(5)</a:t>
            </a:r>
            <a:r>
              <a:rPr lang="zh-CN" altLang="zh-CN" sz="2800" kern="100" dirty="0">
                <a:solidFill>
                  <a:prstClr val="black"/>
                </a:solidFill>
                <a:latin typeface="Times New Roman"/>
                <a:ea typeface="华文细黑"/>
                <a:cs typeface="Times New Roman"/>
              </a:rPr>
              <a:t>元素的氧化物对应的水化物酸性越强，非金属性越强；碱性越强，金属性越强</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　　</a:t>
            </a:r>
            <a:r>
              <a:rPr lang="en-US" altLang="zh-CN" sz="2800" kern="100" dirty="0">
                <a:solidFill>
                  <a:prstClr val="black"/>
                </a:solidFill>
                <a:latin typeface="Times New Roman"/>
                <a:ea typeface="华文细黑"/>
                <a:cs typeface="Courier New"/>
              </a:rPr>
              <a:t>)</a:t>
            </a:r>
            <a:endParaRPr lang="zh-CN" altLang="zh-CN" sz="2800" kern="100" dirty="0">
              <a:solidFill>
                <a:prstClr val="black"/>
              </a:solidFill>
              <a:latin typeface="宋体"/>
              <a:cs typeface="Courier New"/>
            </a:endParaRPr>
          </a:p>
          <a:p>
            <a:pPr lvl="0">
              <a:lnSpc>
                <a:spcPct val="150000"/>
              </a:lnSpc>
            </a:pPr>
            <a:r>
              <a:rPr lang="en-US" altLang="zh-CN" sz="2800" kern="100" dirty="0">
                <a:solidFill>
                  <a:prstClr val="black"/>
                </a:solidFill>
                <a:latin typeface="Times New Roman"/>
                <a:ea typeface="华文细黑"/>
              </a:rPr>
              <a:t>(6)</a:t>
            </a:r>
            <a:r>
              <a:rPr lang="zh-CN" altLang="zh-CN" sz="2800" kern="100" dirty="0">
                <a:solidFill>
                  <a:prstClr val="black"/>
                </a:solidFill>
                <a:latin typeface="Times New Roman"/>
                <a:ea typeface="华文细黑"/>
                <a:cs typeface="Times New Roman"/>
              </a:rPr>
              <a:t>元素的气态氢化物越稳定，非金属性越强，其水溶液的酸性越强，还原性越弱</a:t>
            </a:r>
            <a:r>
              <a:rPr lang="en-US" altLang="zh-CN" sz="2800" kern="100" dirty="0">
                <a:solidFill>
                  <a:prstClr val="black"/>
                </a:solidFill>
                <a:latin typeface="Times New Roman"/>
                <a:ea typeface="华文细黑"/>
              </a:rPr>
              <a:t>(</a:t>
            </a:r>
            <a:r>
              <a:rPr lang="zh-CN" altLang="zh-CN" sz="2800" kern="100" dirty="0">
                <a:solidFill>
                  <a:prstClr val="black"/>
                </a:solidFill>
                <a:latin typeface="Times New Roman"/>
                <a:ea typeface="华文细黑"/>
                <a:cs typeface="Times New Roman"/>
              </a:rPr>
              <a:t>　　</a:t>
            </a:r>
            <a:r>
              <a:rPr lang="en-US" altLang="zh-CN" sz="2800" kern="100" dirty="0" smtClean="0">
                <a:solidFill>
                  <a:prstClr val="black"/>
                </a:solidFill>
                <a:latin typeface="Times New Roman"/>
                <a:ea typeface="华文细黑"/>
              </a:rPr>
              <a:t>)</a:t>
            </a:r>
          </a:p>
          <a:p>
            <a:pPr lvl="0">
              <a:lnSpc>
                <a:spcPct val="150000"/>
              </a:lnSpc>
            </a:pPr>
            <a:r>
              <a:rPr lang="en-US" altLang="zh-CN" sz="2800" kern="100" dirty="0">
                <a:latin typeface="Times New Roman"/>
                <a:ea typeface="华文细黑"/>
              </a:rPr>
              <a:t>(7)</a:t>
            </a:r>
            <a:r>
              <a:rPr lang="zh-CN" altLang="zh-CN" sz="2800" kern="100" dirty="0">
                <a:latin typeface="Times New Roman"/>
                <a:ea typeface="华文细黑"/>
                <a:cs typeface="Times New Roman"/>
              </a:rPr>
              <a:t>在</a:t>
            </a:r>
            <a:r>
              <a:rPr lang="en-US" altLang="zh-CN" sz="2800" kern="100" dirty="0">
                <a:latin typeface="Times New Roman"/>
                <a:ea typeface="华文细黑"/>
              </a:rPr>
              <a:t>Mg</a:t>
            </a:r>
            <a:r>
              <a:rPr lang="zh-CN" altLang="zh-CN" sz="2800" kern="100" dirty="0">
                <a:latin typeface="Times New Roman"/>
                <a:ea typeface="华文细黑"/>
                <a:cs typeface="Times New Roman"/>
              </a:rPr>
              <a:t>、</a:t>
            </a:r>
            <a:r>
              <a:rPr lang="en-US" altLang="zh-CN" sz="2800" kern="100" dirty="0">
                <a:latin typeface="Times New Roman"/>
                <a:ea typeface="华文细黑"/>
              </a:rPr>
              <a:t>Al</a:t>
            </a:r>
            <a:r>
              <a:rPr lang="zh-CN" altLang="zh-CN" sz="2800" kern="100" dirty="0">
                <a:latin typeface="Times New Roman"/>
                <a:ea typeface="华文细黑"/>
                <a:cs typeface="Times New Roman"/>
              </a:rPr>
              <a:t>、</a:t>
            </a:r>
            <a:r>
              <a:rPr lang="en-US" altLang="zh-CN" sz="2800" kern="100" dirty="0" err="1">
                <a:latin typeface="Times New Roman"/>
                <a:ea typeface="华文细黑"/>
              </a:rPr>
              <a:t>NaOH</a:t>
            </a:r>
            <a:r>
              <a:rPr lang="zh-CN" altLang="zh-CN" sz="2800" kern="100" dirty="0">
                <a:latin typeface="Times New Roman"/>
                <a:ea typeface="华文细黑"/>
                <a:cs typeface="Times New Roman"/>
              </a:rPr>
              <a:t>溶液构成的原电池中，因为</a:t>
            </a:r>
            <a:r>
              <a:rPr lang="en-US" altLang="zh-CN" sz="2800" kern="100" dirty="0">
                <a:latin typeface="Times New Roman"/>
                <a:ea typeface="华文细黑"/>
              </a:rPr>
              <a:t>Al</a:t>
            </a:r>
            <a:r>
              <a:rPr lang="zh-CN" altLang="zh-CN" sz="2800" kern="100" dirty="0">
                <a:latin typeface="Times New Roman"/>
                <a:ea typeface="华文细黑"/>
                <a:cs typeface="Times New Roman"/>
              </a:rPr>
              <a:t>作负极，</a:t>
            </a:r>
            <a:r>
              <a:rPr lang="en-US" altLang="zh-CN" sz="2800" kern="100" dirty="0">
                <a:latin typeface="Times New Roman"/>
                <a:ea typeface="华文细黑"/>
              </a:rPr>
              <a:t>Mg</a:t>
            </a:r>
            <a:r>
              <a:rPr lang="zh-CN" altLang="zh-CN" sz="2800" kern="100" dirty="0">
                <a:latin typeface="Times New Roman"/>
                <a:ea typeface="华文细黑"/>
                <a:cs typeface="Times New Roman"/>
              </a:rPr>
              <a:t>作正极，所以</a:t>
            </a:r>
            <a:r>
              <a:rPr lang="en-US" altLang="zh-CN" sz="2800" kern="100" dirty="0">
                <a:latin typeface="Times New Roman"/>
                <a:ea typeface="华文细黑"/>
              </a:rPr>
              <a:t>Al</a:t>
            </a:r>
            <a:r>
              <a:rPr lang="zh-CN" altLang="zh-CN" sz="2800" kern="100" dirty="0">
                <a:latin typeface="Times New Roman"/>
                <a:ea typeface="华文细黑"/>
                <a:cs typeface="Times New Roman"/>
              </a:rPr>
              <a:t>的金属性大于</a:t>
            </a:r>
            <a:r>
              <a:rPr lang="en-US" altLang="zh-CN" sz="2800" kern="100" dirty="0">
                <a:latin typeface="Times New Roman"/>
                <a:ea typeface="华文细黑"/>
              </a:rPr>
              <a:t>Mg(</a:t>
            </a:r>
            <a:r>
              <a:rPr lang="zh-CN" altLang="zh-CN" sz="2800" kern="100" dirty="0">
                <a:latin typeface="Times New Roman"/>
                <a:ea typeface="华文细黑"/>
                <a:cs typeface="Times New Roman"/>
              </a:rPr>
              <a:t>　　</a:t>
            </a:r>
            <a:r>
              <a:rPr lang="en-US" altLang="zh-CN" sz="2800" kern="100" dirty="0">
                <a:latin typeface="Times New Roman"/>
                <a:ea typeface="华文细黑"/>
              </a:rPr>
              <a:t>)</a:t>
            </a:r>
            <a:endParaRPr lang="zh-CN" altLang="en-US" sz="2800" dirty="0">
              <a:solidFill>
                <a:prstClr val="black"/>
              </a:solidFill>
            </a:endParaRPr>
          </a:p>
        </p:txBody>
      </p:sp>
      <p:sp>
        <p:nvSpPr>
          <p:cNvPr id="12" name="矩形 11"/>
          <p:cNvSpPr/>
          <p:nvPr/>
        </p:nvSpPr>
        <p:spPr>
          <a:xfrm>
            <a:off x="2566814" y="1629594"/>
            <a:ext cx="543739" cy="523220"/>
          </a:xfrm>
          <a:prstGeom prst="rect">
            <a:avLst/>
          </a:prstGeom>
        </p:spPr>
        <p:txBody>
          <a:bodyPr wrap="none">
            <a:spAutoFit/>
          </a:bodyPr>
          <a:lstStyle/>
          <a:p>
            <a:r>
              <a:rPr lang="en-US" altLang="zh-CN" sz="2800" kern="100" dirty="0">
                <a:solidFill>
                  <a:schemeClr val="accent6">
                    <a:lumMod val="75000"/>
                  </a:schemeClr>
                </a:solidFill>
                <a:latin typeface="宋体"/>
                <a:ea typeface="华文细黑"/>
                <a:cs typeface="Times New Roman"/>
              </a:rPr>
              <a:t>×</a:t>
            </a:r>
            <a:endParaRPr lang="zh-CN" altLang="en-US" sz="2800" dirty="0">
              <a:solidFill>
                <a:schemeClr val="accent6">
                  <a:lumMod val="75000"/>
                </a:schemeClr>
              </a:solidFill>
            </a:endParaRPr>
          </a:p>
        </p:txBody>
      </p:sp>
      <p:sp>
        <p:nvSpPr>
          <p:cNvPr id="13" name="矩形 12"/>
          <p:cNvSpPr/>
          <p:nvPr/>
        </p:nvSpPr>
        <p:spPr>
          <a:xfrm>
            <a:off x="2494806" y="2978582"/>
            <a:ext cx="543739" cy="523220"/>
          </a:xfrm>
          <a:prstGeom prst="rect">
            <a:avLst/>
          </a:prstGeom>
        </p:spPr>
        <p:txBody>
          <a:bodyPr wrap="none">
            <a:spAutoFit/>
          </a:bodyPr>
          <a:lstStyle/>
          <a:p>
            <a:r>
              <a:rPr lang="en-US" altLang="zh-CN" sz="2800" kern="100" dirty="0">
                <a:solidFill>
                  <a:schemeClr val="accent6">
                    <a:lumMod val="75000"/>
                  </a:schemeClr>
                </a:solidFill>
                <a:latin typeface="宋体"/>
                <a:ea typeface="华文细黑"/>
                <a:cs typeface="Times New Roman"/>
              </a:rPr>
              <a:t>×</a:t>
            </a:r>
            <a:endParaRPr lang="zh-CN" altLang="en-US" sz="2800" dirty="0">
              <a:solidFill>
                <a:schemeClr val="accent6">
                  <a:lumMod val="75000"/>
                </a:schemeClr>
              </a:solidFill>
            </a:endParaRPr>
          </a:p>
        </p:txBody>
      </p:sp>
      <p:sp>
        <p:nvSpPr>
          <p:cNvPr id="14" name="矩形 13"/>
          <p:cNvSpPr/>
          <p:nvPr/>
        </p:nvSpPr>
        <p:spPr>
          <a:xfrm>
            <a:off x="4471347" y="4221882"/>
            <a:ext cx="543739" cy="523220"/>
          </a:xfrm>
          <a:prstGeom prst="rect">
            <a:avLst/>
          </a:prstGeom>
        </p:spPr>
        <p:txBody>
          <a:bodyPr wrap="none">
            <a:spAutoFit/>
          </a:bodyPr>
          <a:lstStyle/>
          <a:p>
            <a:r>
              <a:rPr lang="en-US" altLang="zh-CN" sz="2800" kern="100" dirty="0">
                <a:solidFill>
                  <a:schemeClr val="accent6">
                    <a:lumMod val="75000"/>
                  </a:schemeClr>
                </a:solidFill>
                <a:latin typeface="宋体"/>
                <a:ea typeface="华文细黑"/>
                <a:cs typeface="Times New Roman"/>
              </a:rPr>
              <a:t>×</a:t>
            </a:r>
            <a:endParaRPr lang="zh-CN" altLang="en-US" sz="2800" dirty="0">
              <a:solidFill>
                <a:schemeClr val="accent6">
                  <a:lumMod val="75000"/>
                </a:schemeClr>
              </a:solidFill>
            </a:endParaRPr>
          </a:p>
        </p:txBody>
      </p:sp>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7" name="圆角矩形 6"/>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175506535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linds(horizontal)">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12"/>
                                        </p:tgtEl>
                                      </p:cBhvr>
                                    </p:animEffect>
                                    <p:set>
                                      <p:cBhvr>
                                        <p:cTn id="22" dur="1" fill="hold">
                                          <p:stCondLst>
                                            <p:cond delay="499"/>
                                          </p:stCondLst>
                                        </p:cTn>
                                        <p:tgtEl>
                                          <p:spTgt spid="12"/>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13"/>
                                        </p:tgtEl>
                                      </p:cBhvr>
                                    </p:animEffect>
                                    <p:set>
                                      <p:cBhvr>
                                        <p:cTn id="25" dur="1" fill="hold">
                                          <p:stCondLst>
                                            <p:cond delay="499"/>
                                          </p:stCondLst>
                                        </p:cTn>
                                        <p:tgtEl>
                                          <p:spTgt spid="13"/>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14"/>
                                        </p:tgtEl>
                                      </p:cBhvr>
                                    </p:animEffect>
                                    <p:set>
                                      <p:cBhvr>
                                        <p:cTn id="28" dur="1" fill="hold">
                                          <p:stCondLst>
                                            <p:cond delay="499"/>
                                          </p:stCondLst>
                                        </p:cTn>
                                        <p:tgtEl>
                                          <p:spTgt spid="14"/>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12" grpId="0"/>
      <p:bldP spid="12" grpId="1"/>
      <p:bldP spid="13" grpId="0"/>
      <p:bldP spid="13" grpId="1"/>
      <p:bldP spid="14" grpId="0"/>
      <p:bldP spid="14"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97506" y="189434"/>
            <a:ext cx="10793813" cy="5909310"/>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2.(1)</a:t>
            </a:r>
            <a:r>
              <a:rPr lang="zh-CN" altLang="zh-CN" sz="2800" kern="100" dirty="0">
                <a:latin typeface="Times New Roman"/>
                <a:ea typeface="华文细黑"/>
                <a:cs typeface="Times New Roman"/>
              </a:rPr>
              <a:t>下列事实能说明氯元素原子得电子能力比硫元素原子强的是</a:t>
            </a:r>
            <a:r>
              <a:rPr lang="en-US" altLang="zh-CN" sz="2800" kern="100" dirty="0" smtClean="0">
                <a:latin typeface="Times New Roman"/>
                <a:ea typeface="华文细黑"/>
                <a:cs typeface="Courier New"/>
              </a:rPr>
              <a:t>___________</a:t>
            </a:r>
            <a:r>
              <a:rPr lang="en-US" altLang="zh-CN" sz="2800" kern="100" dirty="0">
                <a:latin typeface="Times New Roman"/>
                <a:ea typeface="华文细黑"/>
                <a:cs typeface="Courier New"/>
              </a:rPr>
              <a:t>____</a:t>
            </a:r>
            <a:r>
              <a:rPr lang="en-US" altLang="zh-CN" sz="2800" kern="100" dirty="0" smtClean="0">
                <a:latin typeface="Times New Roman"/>
                <a:ea typeface="华文细黑"/>
                <a:cs typeface="Courier New"/>
              </a:rPr>
              <a:t>_(</a:t>
            </a:r>
            <a:r>
              <a:rPr lang="zh-CN" altLang="zh-CN" sz="2800" kern="100" dirty="0">
                <a:latin typeface="Times New Roman"/>
                <a:ea typeface="华文细黑"/>
                <a:cs typeface="Times New Roman"/>
              </a:rPr>
              <a:t>填序号</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nSpc>
                <a:spcPct val="150000"/>
              </a:lnSpc>
            </a:pPr>
            <a:r>
              <a:rPr lang="en-US" altLang="zh-CN" sz="2800" kern="100" dirty="0">
                <a:latin typeface="宋体"/>
                <a:ea typeface="华文细黑"/>
                <a:cs typeface="Times New Roman"/>
              </a:rPr>
              <a:t>①</a:t>
            </a:r>
            <a:r>
              <a:rPr lang="en-US" altLang="zh-CN" sz="2800" kern="100" dirty="0" err="1">
                <a:latin typeface="Times New Roman"/>
                <a:ea typeface="华文细黑"/>
              </a:rPr>
              <a:t>HCl</a:t>
            </a:r>
            <a:r>
              <a:rPr lang="zh-CN" altLang="zh-CN" sz="2800" kern="100" dirty="0">
                <a:latin typeface="Times New Roman"/>
                <a:ea typeface="华文细黑"/>
                <a:cs typeface="Times New Roman"/>
              </a:rPr>
              <a:t>的溶解度比</a:t>
            </a:r>
            <a:r>
              <a:rPr lang="en-US" altLang="zh-CN" sz="2800" kern="100" dirty="0">
                <a:latin typeface="Times New Roman"/>
                <a:ea typeface="华文细黑"/>
              </a:rPr>
              <a:t>H</a:t>
            </a:r>
            <a:r>
              <a:rPr lang="en-US" altLang="zh-CN" sz="2800" kern="100" baseline="-25000" dirty="0">
                <a:latin typeface="Times New Roman"/>
                <a:ea typeface="华文细黑"/>
              </a:rPr>
              <a:t>2</a:t>
            </a:r>
            <a:r>
              <a:rPr lang="en-US" altLang="zh-CN" sz="2800" kern="100" dirty="0">
                <a:latin typeface="Times New Roman"/>
                <a:ea typeface="华文细黑"/>
              </a:rPr>
              <a:t>S</a:t>
            </a:r>
            <a:r>
              <a:rPr lang="zh-CN" altLang="zh-CN" sz="2800" kern="100" dirty="0">
                <a:latin typeface="Times New Roman"/>
                <a:ea typeface="华文细黑"/>
                <a:cs typeface="Times New Roman"/>
              </a:rPr>
              <a:t>大　</a:t>
            </a:r>
            <a:r>
              <a:rPr lang="en-US" altLang="zh-CN" sz="2800" kern="100" dirty="0">
                <a:latin typeface="宋体"/>
                <a:ea typeface="华文细黑"/>
                <a:cs typeface="Times New Roman"/>
              </a:rPr>
              <a:t>②</a:t>
            </a:r>
            <a:r>
              <a:rPr lang="en-US" altLang="zh-CN" sz="2800" kern="100" dirty="0" err="1">
                <a:latin typeface="Times New Roman"/>
                <a:ea typeface="华文细黑"/>
              </a:rPr>
              <a:t>HCl</a:t>
            </a:r>
            <a:r>
              <a:rPr lang="zh-CN" altLang="zh-CN" sz="2800" kern="100" dirty="0">
                <a:latin typeface="Times New Roman"/>
                <a:ea typeface="华文细黑"/>
                <a:cs typeface="Times New Roman"/>
              </a:rPr>
              <a:t>的酸性比</a:t>
            </a:r>
            <a:r>
              <a:rPr lang="en-US" altLang="zh-CN" sz="2800" kern="100" dirty="0">
                <a:latin typeface="Times New Roman"/>
                <a:ea typeface="华文细黑"/>
              </a:rPr>
              <a:t>H</a:t>
            </a:r>
            <a:r>
              <a:rPr lang="en-US" altLang="zh-CN" sz="2800" kern="100" baseline="-25000" dirty="0">
                <a:latin typeface="Times New Roman"/>
                <a:ea typeface="华文细黑"/>
              </a:rPr>
              <a:t>2</a:t>
            </a:r>
            <a:r>
              <a:rPr lang="en-US" altLang="zh-CN" sz="2800" kern="100" dirty="0">
                <a:latin typeface="Times New Roman"/>
                <a:ea typeface="华文细黑"/>
              </a:rPr>
              <a:t>S</a:t>
            </a:r>
            <a:r>
              <a:rPr lang="zh-CN" altLang="zh-CN" sz="2800" kern="100" dirty="0">
                <a:latin typeface="Times New Roman"/>
                <a:ea typeface="华文细黑"/>
                <a:cs typeface="Times New Roman"/>
              </a:rPr>
              <a:t>强　</a:t>
            </a:r>
            <a:r>
              <a:rPr lang="en-US" altLang="zh-CN" sz="2800" kern="100" dirty="0">
                <a:latin typeface="宋体"/>
                <a:ea typeface="华文细黑"/>
                <a:cs typeface="Times New Roman"/>
              </a:rPr>
              <a:t>③</a:t>
            </a:r>
            <a:r>
              <a:rPr lang="en-US" altLang="zh-CN" sz="2800" kern="100" dirty="0" err="1">
                <a:latin typeface="Times New Roman"/>
                <a:ea typeface="华文细黑"/>
              </a:rPr>
              <a:t>HCl</a:t>
            </a:r>
            <a:r>
              <a:rPr lang="zh-CN" altLang="zh-CN" sz="2800" kern="100" dirty="0">
                <a:latin typeface="Times New Roman"/>
                <a:ea typeface="华文细黑"/>
                <a:cs typeface="Times New Roman"/>
              </a:rPr>
              <a:t>的稳定性比</a:t>
            </a:r>
            <a:r>
              <a:rPr lang="en-US" altLang="zh-CN" sz="2800" kern="100" dirty="0">
                <a:latin typeface="Times New Roman"/>
                <a:ea typeface="华文细黑"/>
              </a:rPr>
              <a:t>H</a:t>
            </a:r>
            <a:r>
              <a:rPr lang="en-US" altLang="zh-CN" sz="2800" kern="100" baseline="-25000" dirty="0">
                <a:latin typeface="Times New Roman"/>
                <a:ea typeface="华文细黑"/>
              </a:rPr>
              <a:t>2</a:t>
            </a:r>
            <a:r>
              <a:rPr lang="en-US" altLang="zh-CN" sz="2800" kern="100" dirty="0">
                <a:latin typeface="Times New Roman"/>
                <a:ea typeface="华文细黑"/>
              </a:rPr>
              <a:t>S</a:t>
            </a:r>
            <a:r>
              <a:rPr lang="zh-CN" altLang="zh-CN" sz="2800" kern="100" dirty="0">
                <a:latin typeface="Times New Roman"/>
                <a:ea typeface="华文细黑"/>
                <a:cs typeface="Times New Roman"/>
              </a:rPr>
              <a:t>大　</a:t>
            </a:r>
            <a:r>
              <a:rPr lang="en-US" altLang="zh-CN" sz="2800" kern="100" dirty="0">
                <a:latin typeface="宋体"/>
                <a:ea typeface="华文细黑"/>
                <a:cs typeface="Times New Roman"/>
              </a:rPr>
              <a:t>④</a:t>
            </a:r>
            <a:r>
              <a:rPr lang="en-US" altLang="zh-CN" sz="2800" kern="100" dirty="0" err="1">
                <a:latin typeface="Times New Roman"/>
                <a:ea typeface="华文细黑"/>
              </a:rPr>
              <a:t>HCl</a:t>
            </a:r>
            <a:r>
              <a:rPr lang="zh-CN" altLang="zh-CN" sz="2800" kern="100" dirty="0">
                <a:latin typeface="Times New Roman"/>
                <a:ea typeface="华文细黑"/>
                <a:cs typeface="Times New Roman"/>
              </a:rPr>
              <a:t>的还原性比</a:t>
            </a:r>
            <a:r>
              <a:rPr lang="en-US" altLang="zh-CN" sz="2800" kern="100" dirty="0">
                <a:latin typeface="Times New Roman"/>
                <a:ea typeface="华文细黑"/>
              </a:rPr>
              <a:t>H</a:t>
            </a:r>
            <a:r>
              <a:rPr lang="en-US" altLang="zh-CN" sz="2800" kern="100" baseline="-25000" dirty="0">
                <a:latin typeface="Times New Roman"/>
                <a:ea typeface="华文细黑"/>
              </a:rPr>
              <a:t>2</a:t>
            </a:r>
            <a:r>
              <a:rPr lang="en-US" altLang="zh-CN" sz="2800" kern="100" dirty="0">
                <a:latin typeface="Times New Roman"/>
                <a:ea typeface="华文细黑"/>
              </a:rPr>
              <a:t>S</a:t>
            </a:r>
            <a:r>
              <a:rPr lang="zh-CN" altLang="zh-CN" sz="2800" kern="100" dirty="0" smtClean="0">
                <a:latin typeface="Times New Roman"/>
                <a:ea typeface="华文细黑"/>
                <a:cs typeface="Times New Roman"/>
              </a:rPr>
              <a:t>弱</a:t>
            </a:r>
            <a:r>
              <a:rPr lang="en-US" altLang="zh-CN" sz="2800" kern="100" dirty="0" smtClean="0">
                <a:latin typeface="Times New Roman"/>
                <a:ea typeface="华文细黑"/>
                <a:cs typeface="Times New Roman"/>
              </a:rPr>
              <a:t>  </a:t>
            </a:r>
            <a:r>
              <a:rPr lang="en-US" altLang="zh-CN" sz="2800" kern="100" dirty="0" smtClean="0">
                <a:latin typeface="宋体"/>
                <a:ea typeface="华文细黑"/>
                <a:cs typeface="Times New Roman"/>
              </a:rPr>
              <a:t>⑤</a:t>
            </a:r>
            <a:r>
              <a:rPr lang="en-US" altLang="zh-CN" sz="2800" kern="100" dirty="0">
                <a:latin typeface="Times New Roman"/>
                <a:ea typeface="华文细黑"/>
              </a:rPr>
              <a:t>HClO</a:t>
            </a:r>
            <a:r>
              <a:rPr lang="en-US" altLang="zh-CN" sz="2800" kern="100" baseline="-25000" dirty="0">
                <a:latin typeface="Times New Roman"/>
                <a:ea typeface="华文细黑"/>
              </a:rPr>
              <a:t>4</a:t>
            </a:r>
            <a:r>
              <a:rPr lang="zh-CN" altLang="zh-CN" sz="2800" kern="100" dirty="0">
                <a:latin typeface="Times New Roman"/>
                <a:ea typeface="华文细黑"/>
                <a:cs typeface="Times New Roman"/>
              </a:rPr>
              <a:t>的酸性比</a:t>
            </a:r>
            <a:r>
              <a:rPr lang="en-US" altLang="zh-CN" sz="2800" kern="100" dirty="0">
                <a:latin typeface="Times New Roman"/>
                <a:ea typeface="华文细黑"/>
              </a:rPr>
              <a:t>H</a:t>
            </a:r>
            <a:r>
              <a:rPr lang="en-US" altLang="zh-CN" sz="2800" kern="100" baseline="-25000" dirty="0">
                <a:latin typeface="Times New Roman"/>
                <a:ea typeface="华文细黑"/>
              </a:rPr>
              <a:t>2</a:t>
            </a:r>
            <a:r>
              <a:rPr lang="en-US" altLang="zh-CN" sz="2800" kern="100" dirty="0">
                <a:latin typeface="Times New Roman"/>
                <a:ea typeface="华文细黑"/>
              </a:rPr>
              <a:t>SO</a:t>
            </a:r>
            <a:r>
              <a:rPr lang="en-US" altLang="zh-CN" sz="2800" kern="100" baseline="-25000" dirty="0">
                <a:latin typeface="Times New Roman"/>
                <a:ea typeface="华文细黑"/>
              </a:rPr>
              <a:t>4</a:t>
            </a:r>
            <a:r>
              <a:rPr lang="zh-CN" altLang="zh-CN" sz="2800" kern="100" dirty="0">
                <a:latin typeface="Times New Roman"/>
                <a:ea typeface="华文细黑"/>
                <a:cs typeface="Times New Roman"/>
              </a:rPr>
              <a:t>强　</a:t>
            </a:r>
            <a:r>
              <a:rPr lang="en-US" altLang="zh-CN" sz="2800" kern="100" dirty="0">
                <a:latin typeface="宋体"/>
                <a:ea typeface="华文细黑"/>
                <a:cs typeface="Times New Roman"/>
              </a:rPr>
              <a:t>⑥</a:t>
            </a:r>
            <a:r>
              <a:rPr lang="en-US" altLang="zh-CN" sz="2800" kern="100" dirty="0">
                <a:latin typeface="Times New Roman"/>
                <a:ea typeface="华文细黑"/>
              </a:rPr>
              <a:t>Cl</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与铁反应生成</a:t>
            </a:r>
            <a:r>
              <a:rPr lang="en-US" altLang="zh-CN" sz="2800" kern="100" dirty="0">
                <a:latin typeface="Times New Roman"/>
                <a:ea typeface="华文细黑"/>
              </a:rPr>
              <a:t>FeCl</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，而</a:t>
            </a:r>
            <a:r>
              <a:rPr lang="en-US" altLang="zh-CN" sz="2800" kern="100" dirty="0">
                <a:latin typeface="Times New Roman"/>
                <a:ea typeface="华文细黑"/>
              </a:rPr>
              <a:t>S</a:t>
            </a:r>
            <a:r>
              <a:rPr lang="zh-CN" altLang="zh-CN" sz="2800" kern="100" dirty="0">
                <a:latin typeface="Times New Roman"/>
                <a:ea typeface="华文细黑"/>
                <a:cs typeface="Times New Roman"/>
              </a:rPr>
              <a:t>与铁反应生成</a:t>
            </a:r>
            <a:r>
              <a:rPr lang="en-US" altLang="zh-CN" sz="2800" kern="100" dirty="0" err="1">
                <a:latin typeface="Times New Roman"/>
                <a:ea typeface="华文细黑"/>
              </a:rPr>
              <a:t>FeS</a:t>
            </a:r>
            <a:r>
              <a:rPr lang="zh-CN" altLang="zh-CN" sz="2800" kern="100" dirty="0">
                <a:latin typeface="Times New Roman"/>
                <a:ea typeface="华文细黑"/>
                <a:cs typeface="Times New Roman"/>
              </a:rPr>
              <a:t>　</a:t>
            </a:r>
            <a:r>
              <a:rPr lang="en-US" altLang="zh-CN" sz="2800" kern="100" dirty="0">
                <a:latin typeface="宋体"/>
                <a:ea typeface="华文细黑"/>
                <a:cs typeface="Times New Roman"/>
              </a:rPr>
              <a:t>⑦</a:t>
            </a:r>
            <a:r>
              <a:rPr lang="en-US" altLang="zh-CN" sz="2800" kern="100" dirty="0">
                <a:latin typeface="Times New Roman"/>
                <a:ea typeface="华文细黑"/>
              </a:rPr>
              <a:t>Cl</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能与</a:t>
            </a:r>
            <a:r>
              <a:rPr lang="en-US" altLang="zh-CN" sz="2800" kern="100" dirty="0">
                <a:latin typeface="Times New Roman"/>
                <a:ea typeface="华文细黑"/>
              </a:rPr>
              <a:t>H</a:t>
            </a:r>
            <a:r>
              <a:rPr lang="en-US" altLang="zh-CN" sz="2800" kern="100" baseline="-25000" dirty="0">
                <a:latin typeface="Times New Roman"/>
                <a:ea typeface="华文细黑"/>
              </a:rPr>
              <a:t>2</a:t>
            </a:r>
            <a:r>
              <a:rPr lang="en-US" altLang="zh-CN" sz="2800" kern="100" dirty="0">
                <a:latin typeface="Times New Roman"/>
                <a:ea typeface="华文细黑"/>
              </a:rPr>
              <a:t>S</a:t>
            </a:r>
            <a:r>
              <a:rPr lang="zh-CN" altLang="zh-CN" sz="2800" kern="100" dirty="0">
                <a:latin typeface="Times New Roman"/>
                <a:ea typeface="华文细黑"/>
                <a:cs typeface="Times New Roman"/>
              </a:rPr>
              <a:t>反应生成</a:t>
            </a:r>
            <a:r>
              <a:rPr lang="en-US" altLang="zh-CN" sz="2800" kern="100" dirty="0">
                <a:latin typeface="Times New Roman"/>
                <a:ea typeface="华文细黑"/>
              </a:rPr>
              <a:t>S</a:t>
            </a:r>
            <a:r>
              <a:rPr lang="zh-CN" altLang="zh-CN" sz="2800" kern="100" dirty="0">
                <a:latin typeface="Times New Roman"/>
                <a:ea typeface="华文细黑"/>
                <a:cs typeface="Times New Roman"/>
              </a:rPr>
              <a:t>　</a:t>
            </a:r>
            <a:r>
              <a:rPr lang="en-US" altLang="zh-CN" sz="2800" kern="100" dirty="0">
                <a:latin typeface="宋体"/>
                <a:ea typeface="华文细黑"/>
                <a:cs typeface="Times New Roman"/>
              </a:rPr>
              <a:t>⑧</a:t>
            </a:r>
            <a:r>
              <a:rPr lang="zh-CN" altLang="zh-CN" sz="2800" kern="100" dirty="0">
                <a:latin typeface="Times New Roman"/>
                <a:ea typeface="华文细黑"/>
                <a:cs typeface="Times New Roman"/>
              </a:rPr>
              <a:t>在周期表中</a:t>
            </a:r>
            <a:r>
              <a:rPr lang="en-US" altLang="zh-CN" sz="2800" kern="100" dirty="0" err="1">
                <a:latin typeface="Times New Roman"/>
                <a:ea typeface="华文细黑"/>
              </a:rPr>
              <a:t>Cl</a:t>
            </a:r>
            <a:r>
              <a:rPr lang="zh-CN" altLang="zh-CN" sz="2800" kern="100" dirty="0">
                <a:latin typeface="Times New Roman"/>
                <a:ea typeface="华文细黑"/>
                <a:cs typeface="Times New Roman"/>
              </a:rPr>
              <a:t>处于</a:t>
            </a:r>
            <a:r>
              <a:rPr lang="en-US" altLang="zh-CN" sz="2800" kern="100" dirty="0">
                <a:latin typeface="Times New Roman"/>
                <a:ea typeface="华文细黑"/>
              </a:rPr>
              <a:t>S</a:t>
            </a:r>
            <a:r>
              <a:rPr lang="zh-CN" altLang="zh-CN" sz="2800" kern="100" dirty="0">
                <a:latin typeface="Times New Roman"/>
                <a:ea typeface="华文细黑"/>
                <a:cs typeface="Times New Roman"/>
              </a:rPr>
              <a:t>同周期的右侧　</a:t>
            </a:r>
            <a:r>
              <a:rPr lang="en-US" altLang="zh-CN" sz="2800" kern="100" dirty="0">
                <a:latin typeface="宋体"/>
                <a:ea typeface="华文细黑"/>
                <a:cs typeface="Times New Roman"/>
              </a:rPr>
              <a:t>⑨</a:t>
            </a:r>
            <a:r>
              <a:rPr lang="zh-CN" altLang="zh-CN" sz="2800" kern="100" dirty="0">
                <a:latin typeface="Times New Roman"/>
                <a:ea typeface="华文细黑"/>
                <a:cs typeface="Times New Roman"/>
              </a:rPr>
              <a:t>还原性：</a:t>
            </a:r>
            <a:r>
              <a:rPr lang="en-US" altLang="zh-CN" sz="2800" kern="100" dirty="0" err="1">
                <a:latin typeface="Times New Roman"/>
                <a:ea typeface="华文细黑"/>
              </a:rPr>
              <a:t>Cl</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rPr>
              <a:t>S</a:t>
            </a:r>
            <a:r>
              <a:rPr lang="en-US" altLang="zh-CN" sz="2800" kern="100" baseline="30000" dirty="0">
                <a:latin typeface="Times New Roman"/>
                <a:ea typeface="华文细黑"/>
              </a:rPr>
              <a:t>2</a:t>
            </a:r>
            <a:r>
              <a:rPr lang="zh-CN" altLang="zh-CN" sz="2800" kern="100" baseline="30000" dirty="0" smtClean="0">
                <a:latin typeface="Times New Roman"/>
                <a:ea typeface="华文细黑"/>
                <a:cs typeface="Times New Roman"/>
              </a:rPr>
              <a:t>－</a:t>
            </a:r>
            <a:endParaRPr lang="en-US" altLang="zh-CN" sz="2800" kern="100" baseline="30000" dirty="0" smtClean="0">
              <a:latin typeface="Times New Roman"/>
              <a:ea typeface="华文细黑"/>
              <a:cs typeface="Times New Roman"/>
            </a:endParaRPr>
          </a:p>
          <a:p>
            <a:pPr>
              <a:lnSpc>
                <a:spcPct val="150000"/>
              </a:lnSpc>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元素原子得电子能力的强弱与元素氢化物的溶解性无关，所以</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不符合题意；氢化物的酸性强弱和元素原子得电子能力大小没有固定的对应关系，所以</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也不符合题意，其他均符合题意。</a:t>
            </a:r>
            <a:endParaRPr lang="zh-CN" altLang="en-US" sz="2800" dirty="0"/>
          </a:p>
        </p:txBody>
      </p:sp>
      <p:sp>
        <p:nvSpPr>
          <p:cNvPr id="7" name="矩形 6"/>
          <p:cNvSpPr/>
          <p:nvPr/>
        </p:nvSpPr>
        <p:spPr>
          <a:xfrm>
            <a:off x="732735" y="898416"/>
            <a:ext cx="2698175" cy="523220"/>
          </a:xfrm>
          <a:prstGeom prst="rect">
            <a:avLst/>
          </a:prstGeom>
        </p:spPr>
        <p:txBody>
          <a:bodyPr wrap="none">
            <a:spAutoFit/>
          </a:bodyPr>
          <a:lstStyle/>
          <a:p>
            <a:r>
              <a:rPr lang="en-US" altLang="zh-CN" sz="2800" kern="100" dirty="0">
                <a:solidFill>
                  <a:schemeClr val="accent6">
                    <a:lumMod val="75000"/>
                  </a:schemeClr>
                </a:solidFill>
                <a:latin typeface="宋体"/>
                <a:ea typeface="华文细黑"/>
                <a:cs typeface="Times New Roman"/>
              </a:rPr>
              <a:t>③④⑤⑥⑦⑧⑨</a:t>
            </a:r>
            <a:endParaRPr lang="zh-CN" altLang="en-US" sz="2800" dirty="0">
              <a:solidFill>
                <a:schemeClr val="accent6">
                  <a:lumMod val="75000"/>
                </a:schemeClr>
              </a:solidFill>
            </a:endParaRPr>
          </a:p>
        </p:txBody>
      </p:sp>
      <p:sp>
        <p:nvSpPr>
          <p:cNvPr id="4" name="矩形 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5" name="圆角矩形 4"/>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17329086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3">
                                            <p:txEl>
                                              <p:pRg st="2" end="2"/>
                                            </p:txEl>
                                          </p:spTgt>
                                        </p:tgtEl>
                                      </p:cBhvr>
                                    </p:animEffect>
                                    <p:set>
                                      <p:cBhvr>
                                        <p:cTn id="17" dur="1" fill="hold">
                                          <p:stCondLst>
                                            <p:cond delay="499"/>
                                          </p:stCondLst>
                                        </p:cTn>
                                        <p:tgtEl>
                                          <p:spTgt spid="3">
                                            <p:txEl>
                                              <p:pRg st="2" end="2"/>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7"/>
                                        </p:tgtEl>
                                      </p:cBhvr>
                                    </p:animEffect>
                                    <p:set>
                                      <p:cBhvr>
                                        <p:cTn id="20"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5"/>
                  </p:tgtEl>
                </p:cond>
              </p:nextCondLst>
            </p:seq>
          </p:childTnLst>
        </p:cTn>
      </p:par>
    </p:tnLst>
    <p:bldLst>
      <p:bldP spid="7" grpId="0"/>
      <p:bldP spid="7" grpId="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97506" y="327055"/>
            <a:ext cx="10793813" cy="5262979"/>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rPr>
              <a:t>(2)</a:t>
            </a:r>
            <a:r>
              <a:rPr lang="zh-CN" altLang="zh-CN" sz="2800" kern="100" dirty="0">
                <a:latin typeface="Times New Roman"/>
                <a:ea typeface="华文细黑"/>
                <a:cs typeface="Times New Roman"/>
              </a:rPr>
              <a:t>有三种金属元素</a:t>
            </a:r>
            <a:r>
              <a:rPr lang="en-US" altLang="zh-CN" sz="2800" kern="100" dirty="0">
                <a:latin typeface="Times New Roman"/>
                <a:ea typeface="华文细黑"/>
              </a:rPr>
              <a:t>A</a:t>
            </a:r>
            <a:r>
              <a:rPr lang="zh-CN" altLang="zh-CN" sz="2800" kern="100" dirty="0">
                <a:latin typeface="Times New Roman"/>
                <a:ea typeface="华文细黑"/>
                <a:cs typeface="Times New Roman"/>
              </a:rPr>
              <a:t>、</a:t>
            </a:r>
            <a:r>
              <a:rPr lang="en-US" altLang="zh-CN" sz="2800" kern="100" dirty="0">
                <a:latin typeface="Times New Roman"/>
                <a:ea typeface="华文细黑"/>
              </a:rPr>
              <a:t>B</a:t>
            </a:r>
            <a:r>
              <a:rPr lang="zh-CN" altLang="zh-CN" sz="2800" kern="100" dirty="0">
                <a:latin typeface="Times New Roman"/>
                <a:ea typeface="华文细黑"/>
                <a:cs typeface="Times New Roman"/>
              </a:rPr>
              <a:t>、</a:t>
            </a:r>
            <a:r>
              <a:rPr lang="en-US" altLang="zh-CN" sz="2800" kern="100" dirty="0">
                <a:latin typeface="Times New Roman"/>
                <a:ea typeface="华文细黑"/>
              </a:rPr>
              <a:t>C</a:t>
            </a:r>
            <a:r>
              <a:rPr lang="zh-CN" altLang="zh-CN" sz="2800" kern="100" dirty="0">
                <a:latin typeface="Times New Roman"/>
                <a:ea typeface="华文细黑"/>
                <a:cs typeface="Times New Roman"/>
              </a:rPr>
              <a:t>，在相同条件下，</a:t>
            </a:r>
            <a:r>
              <a:rPr lang="en-US" altLang="zh-CN" sz="2800" kern="100" dirty="0">
                <a:latin typeface="Times New Roman"/>
                <a:ea typeface="华文细黑"/>
              </a:rPr>
              <a:t>B</a:t>
            </a:r>
            <a:r>
              <a:rPr lang="zh-CN" altLang="zh-CN" sz="2800" kern="100" dirty="0">
                <a:latin typeface="Times New Roman"/>
                <a:ea typeface="华文细黑"/>
                <a:cs typeface="Times New Roman"/>
              </a:rPr>
              <a:t>的最高价氧化物的水化物的碱性比</a:t>
            </a:r>
            <a:r>
              <a:rPr lang="en-US" altLang="zh-CN" sz="2800" kern="100" dirty="0">
                <a:latin typeface="Times New Roman"/>
                <a:ea typeface="华文细黑"/>
              </a:rPr>
              <a:t>A</a:t>
            </a:r>
            <a:r>
              <a:rPr lang="zh-CN" altLang="zh-CN" sz="2800" kern="100" dirty="0">
                <a:latin typeface="Times New Roman"/>
                <a:ea typeface="华文细黑"/>
                <a:cs typeface="Times New Roman"/>
              </a:rPr>
              <a:t>的最高价氧化物的水化物的碱性强；若将</a:t>
            </a:r>
            <a:r>
              <a:rPr lang="en-US" altLang="zh-CN" sz="2800" kern="100" dirty="0">
                <a:latin typeface="Times New Roman"/>
                <a:ea typeface="华文细黑"/>
              </a:rPr>
              <a:t>A</a:t>
            </a:r>
            <a:r>
              <a:rPr lang="zh-CN" altLang="zh-CN" sz="2800" kern="100" dirty="0">
                <a:latin typeface="Times New Roman"/>
                <a:ea typeface="华文细黑"/>
                <a:cs typeface="Times New Roman"/>
              </a:rPr>
              <a:t>、</a:t>
            </a:r>
            <a:r>
              <a:rPr lang="en-US" altLang="zh-CN" sz="2800" kern="100" dirty="0">
                <a:latin typeface="Times New Roman"/>
                <a:ea typeface="华文细黑"/>
              </a:rPr>
              <a:t>C</a:t>
            </a:r>
            <a:r>
              <a:rPr lang="zh-CN" altLang="zh-CN" sz="2800" kern="100" dirty="0">
                <a:latin typeface="Times New Roman"/>
                <a:ea typeface="华文细黑"/>
                <a:cs typeface="Times New Roman"/>
              </a:rPr>
              <a:t>相连后投入稀硫酸中，发现</a:t>
            </a:r>
            <a:r>
              <a:rPr lang="en-US" altLang="zh-CN" sz="2800" kern="100" dirty="0">
                <a:latin typeface="Times New Roman"/>
                <a:ea typeface="华文细黑"/>
              </a:rPr>
              <a:t>C</a:t>
            </a:r>
            <a:r>
              <a:rPr lang="zh-CN" altLang="zh-CN" sz="2800" kern="100" dirty="0">
                <a:latin typeface="Times New Roman"/>
                <a:ea typeface="华文细黑"/>
                <a:cs typeface="Times New Roman"/>
              </a:rPr>
              <a:t>表面有明显气泡产生。则这三种金属元素的原子失电子能力由强到弱的顺序是</a:t>
            </a:r>
            <a:r>
              <a:rPr lang="en-US" altLang="zh-CN" sz="2800" kern="100" dirty="0">
                <a:latin typeface="Times New Roman"/>
                <a:ea typeface="华文细黑"/>
              </a:rPr>
              <a:t>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由金属</a:t>
            </a:r>
            <a:r>
              <a:rPr lang="en-US" altLang="zh-CN" sz="2800" kern="100" dirty="0">
                <a:latin typeface="Times New Roman"/>
                <a:ea typeface="华文细黑"/>
              </a:rPr>
              <a:t>B</a:t>
            </a:r>
            <a:r>
              <a:rPr lang="zh-CN" altLang="zh-CN" sz="2800" kern="100" dirty="0">
                <a:latin typeface="Times New Roman"/>
                <a:ea typeface="华文细黑"/>
                <a:cs typeface="Times New Roman"/>
              </a:rPr>
              <a:t>的最高价氧化物的水化物的碱性比</a:t>
            </a:r>
            <a:r>
              <a:rPr lang="en-US" altLang="zh-CN" sz="2800" kern="100" dirty="0">
                <a:latin typeface="Times New Roman"/>
                <a:ea typeface="华文细黑"/>
              </a:rPr>
              <a:t>A</a:t>
            </a:r>
            <a:r>
              <a:rPr lang="zh-CN" altLang="zh-CN" sz="2800" kern="100" dirty="0">
                <a:latin typeface="Times New Roman"/>
                <a:ea typeface="华文细黑"/>
                <a:cs typeface="Times New Roman"/>
              </a:rPr>
              <a:t>的最高价氧化物的水化物的碱性强，可判断失电子能力：</a:t>
            </a:r>
            <a:r>
              <a:rPr lang="en-US" altLang="zh-CN" sz="2800" kern="100" dirty="0">
                <a:latin typeface="Times New Roman"/>
                <a:ea typeface="华文细黑"/>
              </a:rPr>
              <a:t>B</a:t>
            </a:r>
            <a:r>
              <a:rPr lang="zh-CN" altLang="zh-CN" sz="2800" kern="100" dirty="0">
                <a:latin typeface="Times New Roman"/>
                <a:ea typeface="华文细黑"/>
                <a:cs typeface="Times New Roman"/>
              </a:rPr>
              <a:t>＞</a:t>
            </a:r>
            <a:r>
              <a:rPr lang="en-US" altLang="zh-CN" sz="2800" kern="100" dirty="0">
                <a:latin typeface="Times New Roman"/>
                <a:ea typeface="华文细黑"/>
              </a:rPr>
              <a:t>A</a:t>
            </a:r>
            <a:r>
              <a:rPr lang="zh-CN" altLang="zh-CN" sz="2800" kern="100" dirty="0">
                <a:latin typeface="Times New Roman"/>
                <a:ea typeface="华文细黑"/>
                <a:cs typeface="Times New Roman"/>
              </a:rPr>
              <a:t>；又根据</a:t>
            </a:r>
            <a:r>
              <a:rPr lang="en-US" altLang="zh-CN" sz="2800" kern="100" dirty="0">
                <a:latin typeface="Times New Roman"/>
                <a:ea typeface="华文细黑"/>
              </a:rPr>
              <a:t>A</a:t>
            </a:r>
            <a:r>
              <a:rPr lang="zh-CN" altLang="zh-CN" sz="2800" kern="100" dirty="0">
                <a:latin typeface="Times New Roman"/>
                <a:ea typeface="华文细黑"/>
                <a:cs typeface="Times New Roman"/>
              </a:rPr>
              <a:t>与</a:t>
            </a:r>
            <a:r>
              <a:rPr lang="en-US" altLang="zh-CN" sz="2800" kern="100" dirty="0">
                <a:latin typeface="Times New Roman"/>
                <a:ea typeface="华文细黑"/>
              </a:rPr>
              <a:t>C</a:t>
            </a:r>
            <a:r>
              <a:rPr lang="zh-CN" altLang="zh-CN" sz="2800" kern="100" dirty="0">
                <a:latin typeface="Times New Roman"/>
                <a:ea typeface="华文细黑"/>
                <a:cs typeface="Times New Roman"/>
              </a:rPr>
              <a:t>形成原电池，</a:t>
            </a:r>
            <a:r>
              <a:rPr lang="en-US" altLang="zh-CN" sz="2800" kern="100" dirty="0">
                <a:latin typeface="Times New Roman"/>
                <a:ea typeface="华文细黑"/>
              </a:rPr>
              <a:t>C</a:t>
            </a:r>
            <a:r>
              <a:rPr lang="zh-CN" altLang="zh-CN" sz="2800" kern="100" dirty="0">
                <a:latin typeface="Times New Roman"/>
                <a:ea typeface="华文细黑"/>
                <a:cs typeface="Times New Roman"/>
              </a:rPr>
              <a:t>作正极，可判断失电子能力：</a:t>
            </a:r>
            <a:r>
              <a:rPr lang="en-US" altLang="zh-CN" sz="2800" kern="100" dirty="0">
                <a:latin typeface="Times New Roman"/>
                <a:ea typeface="华文细黑"/>
              </a:rPr>
              <a:t>A</a:t>
            </a:r>
            <a:r>
              <a:rPr lang="zh-CN" altLang="zh-CN" sz="2800" kern="100" dirty="0">
                <a:latin typeface="Times New Roman"/>
                <a:ea typeface="华文细黑"/>
                <a:cs typeface="Times New Roman"/>
              </a:rPr>
              <a:t>＞</a:t>
            </a:r>
            <a:r>
              <a:rPr lang="en-US" altLang="zh-CN" sz="2800" kern="100" dirty="0">
                <a:latin typeface="Times New Roman"/>
                <a:ea typeface="华文细黑"/>
              </a:rPr>
              <a:t>C</a:t>
            </a:r>
            <a:r>
              <a:rPr lang="zh-CN" altLang="zh-CN" sz="2800" kern="100" dirty="0">
                <a:latin typeface="Times New Roman"/>
                <a:ea typeface="华文细黑"/>
                <a:cs typeface="Times New Roman"/>
              </a:rPr>
              <a:t>，故三种金属元素的原子失电子能力：</a:t>
            </a:r>
            <a:r>
              <a:rPr lang="en-US" altLang="zh-CN" sz="2800" kern="100" dirty="0">
                <a:latin typeface="Times New Roman"/>
                <a:ea typeface="华文细黑"/>
              </a:rPr>
              <a:t>B</a:t>
            </a:r>
            <a:r>
              <a:rPr lang="zh-CN" altLang="zh-CN" sz="2800" kern="100" dirty="0">
                <a:latin typeface="Times New Roman"/>
                <a:ea typeface="华文细黑"/>
                <a:cs typeface="Times New Roman"/>
              </a:rPr>
              <a:t>＞</a:t>
            </a:r>
            <a:r>
              <a:rPr lang="en-US" altLang="zh-CN" sz="2800" kern="100" dirty="0">
                <a:latin typeface="Times New Roman"/>
                <a:ea typeface="华文细黑"/>
              </a:rPr>
              <a:t>A</a:t>
            </a:r>
            <a:r>
              <a:rPr lang="zh-CN" altLang="zh-CN" sz="2800" kern="100" dirty="0">
                <a:latin typeface="Times New Roman"/>
                <a:ea typeface="华文细黑"/>
                <a:cs typeface="Times New Roman"/>
              </a:rPr>
              <a:t>＞</a:t>
            </a:r>
            <a:r>
              <a:rPr lang="en-US" altLang="zh-CN" sz="2800" kern="100" dirty="0">
                <a:latin typeface="Times New Roman"/>
                <a:ea typeface="华文细黑"/>
              </a:rPr>
              <a:t>C</a:t>
            </a:r>
            <a:r>
              <a:rPr lang="zh-CN" altLang="zh-CN" sz="2800" kern="100" dirty="0">
                <a:latin typeface="Times New Roman"/>
                <a:ea typeface="华文细黑"/>
                <a:cs typeface="Times New Roman"/>
              </a:rPr>
              <a:t>。</a:t>
            </a:r>
            <a:endParaRPr lang="zh-CN" altLang="en-US" sz="2800" dirty="0"/>
          </a:p>
        </p:txBody>
      </p:sp>
      <p:sp>
        <p:nvSpPr>
          <p:cNvPr id="4" name="矩形 3"/>
          <p:cNvSpPr/>
          <p:nvPr/>
        </p:nvSpPr>
        <p:spPr>
          <a:xfrm>
            <a:off x="6543245" y="2206726"/>
            <a:ext cx="1640193" cy="656846"/>
          </a:xfrm>
          <a:prstGeom prst="rect">
            <a:avLst/>
          </a:prstGeom>
        </p:spPr>
        <p:txBody>
          <a:bodyPr wrap="none">
            <a:spAutoFit/>
          </a:bodyPr>
          <a:lstStyle/>
          <a:p>
            <a:pPr algn="just">
              <a:lnSpc>
                <a:spcPct val="150000"/>
              </a:lnSpc>
              <a:spcAft>
                <a:spcPts val="0"/>
              </a:spcAft>
            </a:pPr>
            <a:r>
              <a:rPr lang="en-US" altLang="zh-CN" sz="2800" kern="100" dirty="0">
                <a:solidFill>
                  <a:schemeClr val="accent6">
                    <a:lumMod val="75000"/>
                  </a:schemeClr>
                </a:solidFill>
                <a:latin typeface="Times New Roman"/>
                <a:ea typeface="华文细黑"/>
                <a:cs typeface="Courier New"/>
              </a:rPr>
              <a:t>B</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A</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C</a:t>
            </a:r>
            <a:endParaRPr lang="zh-CN" altLang="zh-CN" sz="2800" kern="100" dirty="0">
              <a:solidFill>
                <a:schemeClr val="accent6">
                  <a:lumMod val="75000"/>
                </a:schemeClr>
              </a:solidFill>
              <a:effectLst/>
              <a:latin typeface="宋体"/>
              <a:cs typeface="Courier New"/>
            </a:endParaRPr>
          </a:p>
        </p:txBody>
      </p:sp>
      <p:sp>
        <p:nvSpPr>
          <p:cNvPr id="5" name="矩形 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6" name="圆角矩形 5"/>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24244674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3">
                                            <p:txEl>
                                              <p:pRg st="1" end="1"/>
                                            </p:txEl>
                                          </p:spTgt>
                                        </p:tgtEl>
                                      </p:cBhvr>
                                    </p:animEffect>
                                    <p:set>
                                      <p:cBhvr>
                                        <p:cTn id="17" dur="1" fill="hold">
                                          <p:stCondLst>
                                            <p:cond delay="499"/>
                                          </p:stCondLst>
                                        </p:cTn>
                                        <p:tgtEl>
                                          <p:spTgt spid="3">
                                            <p:txEl>
                                              <p:pRg st="1" end="1"/>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4"/>
                                        </p:tgtEl>
                                      </p:cBhvr>
                                    </p:animEffect>
                                    <p:set>
                                      <p:cBhvr>
                                        <p:cTn id="20"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6"/>
                  </p:tgtEl>
                </p:cond>
              </p:nextCondLst>
            </p:seq>
          </p:childTnLst>
        </p:cTn>
      </p:par>
    </p:tnLst>
    <p:bldLst>
      <p:bldP spid="4" grpId="0"/>
      <p:bldP spid="4" grpId="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77904" y="1704792"/>
            <a:ext cx="10009790" cy="2492990"/>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角度一：用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原子序数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推导元素</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1.(1)56</a:t>
            </a:r>
            <a:r>
              <a:rPr lang="zh-CN" altLang="zh-CN" sz="2600" kern="100" dirty="0">
                <a:latin typeface="Times New Roman"/>
                <a:ea typeface="华文细黑"/>
                <a:cs typeface="Times New Roman"/>
              </a:rPr>
              <a:t>号元素位于第</a:t>
            </a:r>
            <a:r>
              <a:rPr lang="en-US" altLang="zh-CN" sz="2600" kern="100" dirty="0">
                <a:latin typeface="Times New Roman"/>
                <a:ea typeface="华文细黑"/>
                <a:cs typeface="Courier New"/>
              </a:rPr>
              <a:t>________</a:t>
            </a:r>
            <a:r>
              <a:rPr lang="zh-CN" altLang="zh-CN" sz="2600" kern="100" dirty="0">
                <a:latin typeface="Times New Roman"/>
                <a:ea typeface="华文细黑"/>
                <a:cs typeface="Times New Roman"/>
              </a:rPr>
              <a:t>周期</a:t>
            </a:r>
            <a:r>
              <a:rPr lang="en-US" altLang="zh-CN" sz="2600" kern="100" dirty="0">
                <a:latin typeface="Times New Roman"/>
                <a:ea typeface="华文细黑"/>
                <a:cs typeface="Courier New"/>
              </a:rPr>
              <a:t>________</a:t>
            </a:r>
            <a:r>
              <a:rPr lang="zh-CN" altLang="zh-CN" sz="2600" kern="100" dirty="0">
                <a:latin typeface="Times New Roman"/>
                <a:ea typeface="华文细黑"/>
                <a:cs typeface="Times New Roman"/>
              </a:rPr>
              <a:t>族。</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(2)114</a:t>
            </a:r>
            <a:r>
              <a:rPr lang="zh-CN" altLang="zh-CN" sz="2600" kern="100" dirty="0">
                <a:latin typeface="Times New Roman"/>
                <a:ea typeface="华文细黑"/>
                <a:cs typeface="Times New Roman"/>
              </a:rPr>
              <a:t>号元素位于第</a:t>
            </a:r>
            <a:r>
              <a:rPr lang="en-US" altLang="zh-CN" sz="2600" kern="100" dirty="0">
                <a:latin typeface="Times New Roman"/>
                <a:ea typeface="华文细黑"/>
                <a:cs typeface="Courier New"/>
              </a:rPr>
              <a:t>________</a:t>
            </a:r>
            <a:r>
              <a:rPr lang="zh-CN" altLang="zh-CN" sz="2600" kern="100" dirty="0">
                <a:latin typeface="Times New Roman"/>
                <a:ea typeface="华文细黑"/>
                <a:cs typeface="Times New Roman"/>
              </a:rPr>
              <a:t>周期</a:t>
            </a:r>
            <a:r>
              <a:rPr lang="en-US" altLang="zh-CN" sz="2600" kern="100" dirty="0">
                <a:latin typeface="Times New Roman"/>
                <a:ea typeface="华文细黑"/>
                <a:cs typeface="Courier New"/>
              </a:rPr>
              <a:t>________</a:t>
            </a:r>
            <a:r>
              <a:rPr lang="zh-CN" altLang="zh-CN" sz="2600" kern="100" dirty="0">
                <a:latin typeface="Times New Roman"/>
                <a:ea typeface="华文细黑"/>
                <a:cs typeface="Times New Roman"/>
              </a:rPr>
              <a:t>族。</a:t>
            </a:r>
            <a:endParaRPr lang="zh-CN" altLang="zh-CN" sz="2600" kern="100" dirty="0">
              <a:latin typeface="宋体"/>
              <a:cs typeface="Courier New"/>
            </a:endParaRPr>
          </a:p>
          <a:p>
            <a:pPr>
              <a:lnSpc>
                <a:spcPct val="150000"/>
              </a:lnSpc>
            </a:pPr>
            <a:r>
              <a:rPr lang="en-US" altLang="zh-CN" sz="2600" kern="100" dirty="0">
                <a:latin typeface="Times New Roman"/>
                <a:ea typeface="华文细黑"/>
              </a:rPr>
              <a:t>(3)25</a:t>
            </a:r>
            <a:r>
              <a:rPr lang="zh-CN" altLang="zh-CN" sz="2600" kern="100" dirty="0">
                <a:latin typeface="Times New Roman"/>
                <a:ea typeface="华文细黑"/>
                <a:cs typeface="Times New Roman"/>
              </a:rPr>
              <a:t>号元素位于第</a:t>
            </a:r>
            <a:r>
              <a:rPr lang="en-US" altLang="zh-CN" sz="2600" kern="100" dirty="0">
                <a:latin typeface="Times New Roman"/>
                <a:ea typeface="华文细黑"/>
              </a:rPr>
              <a:t>________</a:t>
            </a:r>
            <a:r>
              <a:rPr lang="zh-CN" altLang="zh-CN" sz="2600" kern="100" dirty="0">
                <a:latin typeface="Times New Roman"/>
                <a:ea typeface="华文细黑"/>
                <a:cs typeface="Times New Roman"/>
              </a:rPr>
              <a:t>周期</a:t>
            </a:r>
            <a:r>
              <a:rPr lang="en-US" altLang="zh-CN" sz="2600" kern="100" dirty="0">
                <a:latin typeface="Times New Roman"/>
                <a:ea typeface="华文细黑"/>
              </a:rPr>
              <a:t>________</a:t>
            </a:r>
            <a:r>
              <a:rPr lang="zh-CN" altLang="zh-CN" sz="2600" kern="100" dirty="0">
                <a:latin typeface="Times New Roman"/>
                <a:ea typeface="华文细黑"/>
                <a:cs typeface="Times New Roman"/>
              </a:rPr>
              <a:t>族</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
        <p:nvSpPr>
          <p:cNvPr id="3" name="矩形 2"/>
          <p:cNvSpPr/>
          <p:nvPr/>
        </p:nvSpPr>
        <p:spPr>
          <a:xfrm>
            <a:off x="425176" y="1056720"/>
            <a:ext cx="7037504" cy="701089"/>
          </a:xfrm>
          <a:prstGeom prst="rect">
            <a:avLst/>
          </a:prstGeom>
        </p:spPr>
        <p:txBody>
          <a:bodyPr wrap="none">
            <a:spAutoFit/>
          </a:bodyPr>
          <a:lstStyle/>
          <a:p>
            <a:pPr algn="just">
              <a:lnSpc>
                <a:spcPts val="5500"/>
              </a:lnSpc>
              <a:spcAft>
                <a:spcPts val="0"/>
              </a:spcAft>
              <a:tabLst>
                <a:tab pos="1890395" algn="l"/>
              </a:tabLst>
            </a:pPr>
            <a:r>
              <a:rPr lang="zh-CN" altLang="en-US" sz="2800" b="1" kern="100" dirty="0">
                <a:solidFill>
                  <a:srgbClr val="0000FF"/>
                </a:solidFill>
                <a:latin typeface="Times New Roman"/>
                <a:cs typeface="Times New Roman"/>
              </a:rPr>
              <a:t>题组一　多角度判断元素在周期表中的位置</a:t>
            </a:r>
            <a:endParaRPr lang="en-US" altLang="zh-CN" sz="2800" b="1" kern="100" dirty="0" smtClean="0">
              <a:solidFill>
                <a:srgbClr val="0000FF"/>
              </a:solidFill>
              <a:latin typeface="Times New Roman"/>
              <a:cs typeface="Times New Roman"/>
            </a:endParaRPr>
          </a:p>
        </p:txBody>
      </p:sp>
      <p:sp>
        <p:nvSpPr>
          <p:cNvPr id="5" name="矩形 4"/>
          <p:cNvSpPr/>
          <p:nvPr/>
        </p:nvSpPr>
        <p:spPr>
          <a:xfrm>
            <a:off x="3790272" y="2352864"/>
            <a:ext cx="543739" cy="523220"/>
          </a:xfrm>
          <a:prstGeom prst="rect">
            <a:avLst/>
          </a:prstGeom>
        </p:spPr>
        <p:txBody>
          <a:bodyPr wrap="none">
            <a:spAutoFit/>
          </a:bodyPr>
          <a:lstStyle/>
          <a:p>
            <a:r>
              <a:rPr lang="zh-CN" altLang="zh-CN" sz="2800" kern="100" dirty="0">
                <a:solidFill>
                  <a:srgbClr val="E36C0A"/>
                </a:solidFill>
                <a:latin typeface="Times New Roman"/>
                <a:ea typeface="华文细黑"/>
                <a:cs typeface="Times New Roman"/>
              </a:rPr>
              <a:t>六</a:t>
            </a:r>
            <a:endParaRPr lang="zh-CN" altLang="en-US" sz="2800" dirty="0"/>
          </a:p>
        </p:txBody>
      </p:sp>
      <p:sp>
        <p:nvSpPr>
          <p:cNvPr id="9" name="矩形 8"/>
          <p:cNvSpPr/>
          <p:nvPr/>
        </p:nvSpPr>
        <p:spPr>
          <a:xfrm>
            <a:off x="5651143" y="2352864"/>
            <a:ext cx="803425" cy="523220"/>
          </a:xfrm>
          <a:prstGeom prst="rect">
            <a:avLst/>
          </a:prstGeom>
        </p:spPr>
        <p:txBody>
          <a:bodyPr wrap="none">
            <a:spAutoFit/>
          </a:bodyPr>
          <a:lstStyle/>
          <a:p>
            <a:r>
              <a:rPr lang="en-US" altLang="zh-CN" sz="2800" kern="100" dirty="0" err="1">
                <a:solidFill>
                  <a:srgbClr val="E36C0A"/>
                </a:solidFill>
                <a:latin typeface="宋体"/>
                <a:ea typeface="华文细黑"/>
                <a:cs typeface="Times New Roman"/>
              </a:rPr>
              <a:t>Ⅱ</a:t>
            </a:r>
            <a:r>
              <a:rPr lang="en-US" altLang="zh-CN" sz="2800" kern="100" dirty="0" err="1">
                <a:solidFill>
                  <a:srgbClr val="E36C0A"/>
                </a:solidFill>
                <a:latin typeface="Times New Roman"/>
                <a:ea typeface="华文细黑"/>
              </a:rPr>
              <a:t>A</a:t>
            </a:r>
            <a:endParaRPr lang="zh-CN" altLang="en-US" sz="2800" dirty="0"/>
          </a:p>
        </p:txBody>
      </p:sp>
      <p:sp>
        <p:nvSpPr>
          <p:cNvPr id="12" name="矩形 11"/>
          <p:cNvSpPr/>
          <p:nvPr/>
        </p:nvSpPr>
        <p:spPr>
          <a:xfrm>
            <a:off x="3790272" y="2909764"/>
            <a:ext cx="543739" cy="523220"/>
          </a:xfrm>
          <a:prstGeom prst="rect">
            <a:avLst/>
          </a:prstGeom>
        </p:spPr>
        <p:txBody>
          <a:bodyPr wrap="none">
            <a:spAutoFit/>
          </a:bodyPr>
          <a:lstStyle/>
          <a:p>
            <a:r>
              <a:rPr lang="zh-CN" altLang="en-US" sz="2800" kern="100" dirty="0">
                <a:solidFill>
                  <a:srgbClr val="E36C0A"/>
                </a:solidFill>
                <a:latin typeface="宋体"/>
                <a:ea typeface="华文细黑"/>
                <a:cs typeface="Times New Roman"/>
              </a:rPr>
              <a:t>七</a:t>
            </a:r>
            <a:endParaRPr lang="zh-CN" altLang="en-US" sz="2800" dirty="0"/>
          </a:p>
        </p:txBody>
      </p:sp>
      <p:sp>
        <p:nvSpPr>
          <p:cNvPr id="13" name="矩形 12"/>
          <p:cNvSpPr/>
          <p:nvPr/>
        </p:nvSpPr>
        <p:spPr>
          <a:xfrm>
            <a:off x="5659285" y="2981772"/>
            <a:ext cx="803425" cy="523220"/>
          </a:xfrm>
          <a:prstGeom prst="rect">
            <a:avLst/>
          </a:prstGeom>
        </p:spPr>
        <p:txBody>
          <a:bodyPr wrap="none">
            <a:spAutoFit/>
          </a:bodyPr>
          <a:lstStyle/>
          <a:p>
            <a:r>
              <a:rPr lang="en-US" altLang="zh-CN" sz="2800" kern="100" dirty="0" err="1">
                <a:solidFill>
                  <a:schemeClr val="accent6">
                    <a:lumMod val="75000"/>
                  </a:schemeClr>
                </a:solidFill>
                <a:latin typeface="宋体"/>
                <a:ea typeface="华文细黑"/>
                <a:cs typeface="Times New Roman"/>
              </a:rPr>
              <a:t>Ⅳ</a:t>
            </a:r>
            <a:r>
              <a:rPr lang="en-US" altLang="zh-CN" sz="2800" kern="100" dirty="0" err="1">
                <a:solidFill>
                  <a:schemeClr val="accent6">
                    <a:lumMod val="75000"/>
                  </a:schemeClr>
                </a:solidFill>
                <a:latin typeface="Times New Roman"/>
                <a:ea typeface="华文细黑"/>
              </a:rPr>
              <a:t>A</a:t>
            </a:r>
            <a:endParaRPr lang="zh-CN" altLang="en-US" sz="2800" dirty="0">
              <a:solidFill>
                <a:schemeClr val="accent6">
                  <a:lumMod val="75000"/>
                </a:schemeClr>
              </a:solidFill>
            </a:endParaRPr>
          </a:p>
        </p:txBody>
      </p:sp>
      <p:sp>
        <p:nvSpPr>
          <p:cNvPr id="14" name="矩形 13"/>
          <p:cNvSpPr/>
          <p:nvPr/>
        </p:nvSpPr>
        <p:spPr>
          <a:xfrm>
            <a:off x="3574248" y="3557836"/>
            <a:ext cx="543739" cy="523220"/>
          </a:xfrm>
          <a:prstGeom prst="rect">
            <a:avLst/>
          </a:prstGeom>
        </p:spPr>
        <p:txBody>
          <a:bodyPr wrap="none">
            <a:spAutoFit/>
          </a:bodyPr>
          <a:lstStyle/>
          <a:p>
            <a:r>
              <a:rPr lang="zh-CN" altLang="en-US" sz="2800" kern="100" dirty="0">
                <a:solidFill>
                  <a:srgbClr val="E36C0A"/>
                </a:solidFill>
                <a:latin typeface="宋体"/>
                <a:ea typeface="华文细黑"/>
                <a:cs typeface="Times New Roman"/>
              </a:rPr>
              <a:t>四</a:t>
            </a:r>
            <a:endParaRPr lang="zh-CN" altLang="en-US" sz="2800" dirty="0"/>
          </a:p>
        </p:txBody>
      </p:sp>
      <p:sp>
        <p:nvSpPr>
          <p:cNvPr id="15" name="矩形 14"/>
          <p:cNvSpPr/>
          <p:nvPr/>
        </p:nvSpPr>
        <p:spPr>
          <a:xfrm>
            <a:off x="5671981" y="3577000"/>
            <a:ext cx="782587" cy="523220"/>
          </a:xfrm>
          <a:prstGeom prst="rect">
            <a:avLst/>
          </a:prstGeom>
        </p:spPr>
        <p:txBody>
          <a:bodyPr wrap="none">
            <a:spAutoFit/>
          </a:bodyPr>
          <a:lstStyle/>
          <a:p>
            <a:r>
              <a:rPr lang="en-US" altLang="zh-CN" sz="2800" kern="100" dirty="0" err="1">
                <a:solidFill>
                  <a:srgbClr val="E36C0A"/>
                </a:solidFill>
                <a:latin typeface="宋体"/>
                <a:ea typeface="华文细黑"/>
                <a:cs typeface="Times New Roman"/>
              </a:rPr>
              <a:t>Ⅶ</a:t>
            </a:r>
            <a:r>
              <a:rPr lang="en-US" altLang="zh-CN" sz="2800" kern="100" dirty="0" err="1">
                <a:solidFill>
                  <a:srgbClr val="E36C0A"/>
                </a:solidFill>
                <a:latin typeface="Times New Roman"/>
                <a:ea typeface="华文细黑"/>
              </a:rPr>
              <a:t>B</a:t>
            </a:r>
            <a:endParaRPr lang="zh-CN" altLang="en-US" sz="2800" dirty="0"/>
          </a:p>
        </p:txBody>
      </p:sp>
      <p:sp>
        <p:nvSpPr>
          <p:cNvPr id="28" name="Rectangle 21">
            <a:hlinkClick r:id="rId2" action="ppaction://hlinksldjump"/>
          </p:cNvPr>
          <p:cNvSpPr>
            <a:spLocks noChangeArrowheads="1"/>
          </p:cNvSpPr>
          <p:nvPr/>
        </p:nvSpPr>
        <p:spPr bwMode="auto">
          <a:xfrm>
            <a:off x="7249361"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9" name="Rectangle 21">
            <a:hlinkClick r:id="rId3" action="ppaction://hlinksldjump"/>
          </p:cNvPr>
          <p:cNvSpPr>
            <a:spLocks noChangeArrowheads="1"/>
          </p:cNvSpPr>
          <p:nvPr/>
        </p:nvSpPr>
        <p:spPr bwMode="auto">
          <a:xfrm>
            <a:off x="7683284"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0" name="Rectangle 21">
            <a:hlinkClick r:id="rId4" action="ppaction://hlinksldjump"/>
          </p:cNvPr>
          <p:cNvSpPr>
            <a:spLocks noChangeArrowheads="1"/>
          </p:cNvSpPr>
          <p:nvPr/>
        </p:nvSpPr>
        <p:spPr bwMode="auto">
          <a:xfrm>
            <a:off x="811720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1" name="Rectangle 21">
            <a:hlinkClick r:id="rId5" action="ppaction://hlinksldjump"/>
          </p:cNvPr>
          <p:cNvSpPr>
            <a:spLocks noChangeArrowheads="1"/>
          </p:cNvSpPr>
          <p:nvPr/>
        </p:nvSpPr>
        <p:spPr bwMode="auto">
          <a:xfrm>
            <a:off x="855113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2" name="Rectangle 21">
            <a:hlinkClick r:id="rId6" action="ppaction://hlinksldjump"/>
          </p:cNvPr>
          <p:cNvSpPr>
            <a:spLocks noChangeArrowheads="1"/>
          </p:cNvSpPr>
          <p:nvPr/>
        </p:nvSpPr>
        <p:spPr bwMode="auto">
          <a:xfrm>
            <a:off x="898505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3" name="Rectangle 21">
            <a:hlinkClick r:id="rId7" action="ppaction://hlinksldjump"/>
          </p:cNvPr>
          <p:cNvSpPr>
            <a:spLocks noChangeArrowheads="1"/>
          </p:cNvSpPr>
          <p:nvPr/>
        </p:nvSpPr>
        <p:spPr bwMode="auto">
          <a:xfrm>
            <a:off x="941897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4" name="Rectangle 21">
            <a:hlinkClick r:id="rId8" action="ppaction://hlinksldjump"/>
          </p:cNvPr>
          <p:cNvSpPr>
            <a:spLocks noChangeArrowheads="1"/>
          </p:cNvSpPr>
          <p:nvPr/>
        </p:nvSpPr>
        <p:spPr bwMode="auto">
          <a:xfrm>
            <a:off x="985289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35" name="Rectangle 21">
            <a:hlinkClick r:id="rId9" action="ppaction://hlinksldjump"/>
          </p:cNvPr>
          <p:cNvSpPr>
            <a:spLocks noChangeArrowheads="1"/>
          </p:cNvSpPr>
          <p:nvPr/>
        </p:nvSpPr>
        <p:spPr bwMode="auto">
          <a:xfrm>
            <a:off x="1028682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36" name="Rectangle 21">
            <a:hlinkClick r:id="rId10" action="ppaction://hlinksldjump"/>
          </p:cNvPr>
          <p:cNvSpPr>
            <a:spLocks noChangeArrowheads="1"/>
          </p:cNvSpPr>
          <p:nvPr/>
        </p:nvSpPr>
        <p:spPr bwMode="auto">
          <a:xfrm>
            <a:off x="10720745"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37" name="Rectangle 21">
            <a:hlinkClick r:id="rId11" action="ppaction://hlinksldjump"/>
          </p:cNvPr>
          <p:cNvSpPr>
            <a:spLocks noChangeArrowheads="1"/>
          </p:cNvSpPr>
          <p:nvPr/>
        </p:nvSpPr>
        <p:spPr bwMode="auto">
          <a:xfrm>
            <a:off x="11233014"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38" name="矩形 3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9" name="圆角矩形 38"/>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93782222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linds(horizontal)">
                                      <p:cBhvr>
                                        <p:cTn id="15" dur="500"/>
                                        <p:tgtEl>
                                          <p:spTgt spid="12"/>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blinds(horizontal)">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blinds(horizontal)">
                                      <p:cBhvr>
                                        <p:cTn id="23" dur="500"/>
                                        <p:tgtEl>
                                          <p:spTgt spid="14"/>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blinds(horizontal)">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1" nodeType="clickEffect">
                                  <p:stCondLst>
                                    <p:cond delay="0"/>
                                  </p:stCondLst>
                                  <p:childTnLst>
                                    <p:animEffect transition="out" filter="fade">
                                      <p:cBhvr>
                                        <p:cTn id="30" dur="500"/>
                                        <p:tgtEl>
                                          <p:spTgt spid="5"/>
                                        </p:tgtEl>
                                      </p:cBhvr>
                                    </p:animEffect>
                                    <p:set>
                                      <p:cBhvr>
                                        <p:cTn id="31" dur="1" fill="hold">
                                          <p:stCondLst>
                                            <p:cond delay="499"/>
                                          </p:stCondLst>
                                        </p:cTn>
                                        <p:tgtEl>
                                          <p:spTgt spid="5"/>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9"/>
                                        </p:tgtEl>
                                      </p:cBhvr>
                                    </p:animEffect>
                                    <p:set>
                                      <p:cBhvr>
                                        <p:cTn id="34" dur="1" fill="hold">
                                          <p:stCondLst>
                                            <p:cond delay="499"/>
                                          </p:stCondLst>
                                        </p:cTn>
                                        <p:tgtEl>
                                          <p:spTgt spid="9"/>
                                        </p:tgtEl>
                                        <p:attrNameLst>
                                          <p:attrName>style.visibility</p:attrName>
                                        </p:attrNameLst>
                                      </p:cBhvr>
                                      <p:to>
                                        <p:strVal val="hidden"/>
                                      </p:to>
                                    </p:set>
                                  </p:childTnLst>
                                </p:cTn>
                              </p:par>
                              <p:par>
                                <p:cTn id="35" presetID="10" presetClass="exit" presetSubtype="0" fill="hold" grpId="1" nodeType="withEffect">
                                  <p:stCondLst>
                                    <p:cond delay="0"/>
                                  </p:stCondLst>
                                  <p:childTnLst>
                                    <p:animEffect transition="out" filter="fade">
                                      <p:cBhvr>
                                        <p:cTn id="36" dur="500"/>
                                        <p:tgtEl>
                                          <p:spTgt spid="12"/>
                                        </p:tgtEl>
                                      </p:cBhvr>
                                    </p:animEffect>
                                    <p:set>
                                      <p:cBhvr>
                                        <p:cTn id="37" dur="1" fill="hold">
                                          <p:stCondLst>
                                            <p:cond delay="499"/>
                                          </p:stCondLst>
                                        </p:cTn>
                                        <p:tgtEl>
                                          <p:spTgt spid="12"/>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13"/>
                                        </p:tgtEl>
                                      </p:cBhvr>
                                    </p:animEffect>
                                    <p:set>
                                      <p:cBhvr>
                                        <p:cTn id="40" dur="1" fill="hold">
                                          <p:stCondLst>
                                            <p:cond delay="499"/>
                                          </p:stCondLst>
                                        </p:cTn>
                                        <p:tgtEl>
                                          <p:spTgt spid="13"/>
                                        </p:tgtEl>
                                        <p:attrNameLst>
                                          <p:attrName>style.visibility</p:attrName>
                                        </p:attrNameLst>
                                      </p:cBhvr>
                                      <p:to>
                                        <p:strVal val="hidden"/>
                                      </p:to>
                                    </p:set>
                                  </p:childTnLst>
                                </p:cTn>
                              </p:par>
                              <p:par>
                                <p:cTn id="41" presetID="10" presetClass="exit" presetSubtype="0" fill="hold" grpId="1" nodeType="withEffect">
                                  <p:stCondLst>
                                    <p:cond delay="0"/>
                                  </p:stCondLst>
                                  <p:childTnLst>
                                    <p:animEffect transition="out" filter="fade">
                                      <p:cBhvr>
                                        <p:cTn id="42" dur="500"/>
                                        <p:tgtEl>
                                          <p:spTgt spid="14"/>
                                        </p:tgtEl>
                                      </p:cBhvr>
                                    </p:animEffect>
                                    <p:set>
                                      <p:cBhvr>
                                        <p:cTn id="43" dur="1" fill="hold">
                                          <p:stCondLst>
                                            <p:cond delay="499"/>
                                          </p:stCondLst>
                                        </p:cTn>
                                        <p:tgtEl>
                                          <p:spTgt spid="14"/>
                                        </p:tgtEl>
                                        <p:attrNameLst>
                                          <p:attrName>style.visibility</p:attrName>
                                        </p:attrNameLst>
                                      </p:cBhvr>
                                      <p:to>
                                        <p:strVal val="hidden"/>
                                      </p:to>
                                    </p:set>
                                  </p:childTnLst>
                                </p:cTn>
                              </p:par>
                              <p:par>
                                <p:cTn id="44" presetID="10" presetClass="exit" presetSubtype="0" fill="hold" grpId="1" nodeType="withEffect">
                                  <p:stCondLst>
                                    <p:cond delay="0"/>
                                  </p:stCondLst>
                                  <p:childTnLst>
                                    <p:animEffect transition="out" filter="fade">
                                      <p:cBhvr>
                                        <p:cTn id="45" dur="500"/>
                                        <p:tgtEl>
                                          <p:spTgt spid="15"/>
                                        </p:tgtEl>
                                      </p:cBhvr>
                                    </p:animEffect>
                                    <p:set>
                                      <p:cBhvr>
                                        <p:cTn id="46" dur="1" fill="hold">
                                          <p:stCondLst>
                                            <p:cond delay="499"/>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39"/>
                  </p:tgtEl>
                </p:cond>
              </p:nextCondLst>
            </p:seq>
          </p:childTnLst>
        </p:cTn>
      </p:par>
    </p:tnLst>
    <p:bldLst>
      <p:bldP spid="5" grpId="0"/>
      <p:bldP spid="5" grpId="1"/>
      <p:bldP spid="9" grpId="0"/>
      <p:bldP spid="9" grpId="1"/>
      <p:bldP spid="12" grpId="0"/>
      <p:bldP spid="12" grpId="1"/>
      <p:bldP spid="13" grpId="0"/>
      <p:bldP spid="13" grpId="1"/>
      <p:bldP spid="14" grpId="0"/>
      <p:bldP spid="14" grpId="1"/>
      <p:bldP spid="15" grpId="0"/>
      <p:bldP spid="15" grpId="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77904" y="1464960"/>
            <a:ext cx="10009790" cy="2492990"/>
          </a:xfrm>
          <a:prstGeom prst="rect">
            <a:avLst/>
          </a:prstGeom>
        </p:spPr>
        <p:txBody>
          <a:bodyPr>
            <a:spAutoFit/>
          </a:bodyPr>
          <a:lstStyle/>
          <a:p>
            <a:pPr algn="just">
              <a:lnSpc>
                <a:spcPct val="150000"/>
              </a:lnSpc>
            </a:pPr>
            <a:r>
              <a:rPr lang="zh-CN" altLang="zh-CN" sz="2600" kern="100" dirty="0">
                <a:latin typeface="Times New Roman"/>
                <a:ea typeface="华文细黑"/>
                <a:cs typeface="Times New Roman"/>
              </a:rPr>
              <a:t>角度二：用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化合价</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推导元素</a:t>
            </a:r>
            <a:endParaRPr lang="zh-CN" altLang="zh-CN" sz="2600" kern="100" dirty="0">
              <a:latin typeface="宋体"/>
              <a:cs typeface="Courier New"/>
            </a:endParaRPr>
          </a:p>
          <a:p>
            <a:pPr algn="just">
              <a:lnSpc>
                <a:spcPct val="150000"/>
              </a:lnSpc>
              <a:spcAft>
                <a:spcPts val="0"/>
              </a:spcAft>
            </a:pPr>
            <a:r>
              <a:rPr lang="en-US" altLang="zh-CN" sz="2600" kern="100" dirty="0" smtClean="0">
                <a:latin typeface="Times New Roman"/>
                <a:ea typeface="华文细黑"/>
                <a:cs typeface="Courier New"/>
              </a:rPr>
              <a:t>2</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元素符号</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填空</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最高正价与最低负价代数和为</a:t>
            </a:r>
            <a:r>
              <a:rPr lang="en-US" altLang="zh-CN" sz="2600" kern="100" dirty="0">
                <a:latin typeface="Times New Roman"/>
                <a:ea typeface="华文细黑"/>
                <a:cs typeface="Courier New"/>
              </a:rPr>
              <a:t>0</a:t>
            </a:r>
            <a:r>
              <a:rPr lang="zh-CN" altLang="zh-CN" sz="2600" kern="100" dirty="0">
                <a:latin typeface="Times New Roman"/>
                <a:ea typeface="华文细黑"/>
                <a:cs typeface="Times New Roman"/>
              </a:rPr>
              <a:t>的短周期元素是</a:t>
            </a:r>
            <a:r>
              <a:rPr lang="en-US" altLang="zh-CN" sz="2600" kern="100" dirty="0">
                <a:latin typeface="Times New Roman"/>
                <a:ea typeface="华文细黑"/>
                <a:cs typeface="Courier New"/>
              </a:rPr>
              <a:t>__________</a:t>
            </a:r>
            <a:r>
              <a:rPr lang="zh-CN" altLang="zh-CN" sz="2600" kern="100" dirty="0">
                <a:latin typeface="Times New Roman"/>
                <a:ea typeface="华文细黑"/>
                <a:cs typeface="Times New Roman"/>
              </a:rPr>
              <a:t>。</a:t>
            </a:r>
            <a:endParaRPr lang="zh-CN" altLang="zh-CN" sz="2600" kern="100" dirty="0">
              <a:latin typeface="宋体"/>
              <a:cs typeface="Courier New"/>
            </a:endParaRPr>
          </a:p>
          <a:p>
            <a:pPr>
              <a:lnSpc>
                <a:spcPct val="150000"/>
              </a:lnSpc>
            </a:pPr>
            <a:r>
              <a:rPr lang="en-US" altLang="zh-CN" sz="2600" kern="100" dirty="0">
                <a:latin typeface="Times New Roman"/>
                <a:ea typeface="华文细黑"/>
              </a:rPr>
              <a:t>(2)</a:t>
            </a:r>
            <a:r>
              <a:rPr lang="zh-CN" altLang="zh-CN" sz="2600" kern="100" dirty="0">
                <a:latin typeface="Times New Roman"/>
                <a:ea typeface="华文细黑"/>
                <a:cs typeface="Times New Roman"/>
              </a:rPr>
              <a:t>最高正价是最低负价绝对值</a:t>
            </a:r>
            <a:r>
              <a:rPr lang="en-US" altLang="zh-CN" sz="2600" kern="100" dirty="0">
                <a:latin typeface="Times New Roman"/>
                <a:ea typeface="华文细黑"/>
              </a:rPr>
              <a:t>3</a:t>
            </a:r>
            <a:r>
              <a:rPr lang="zh-CN" altLang="zh-CN" sz="2600" kern="100" dirty="0">
                <a:latin typeface="Times New Roman"/>
                <a:ea typeface="华文细黑"/>
                <a:cs typeface="Times New Roman"/>
              </a:rPr>
              <a:t>倍的短周期元素是</a:t>
            </a:r>
            <a:r>
              <a:rPr lang="en-US" altLang="zh-CN" sz="2600" kern="100" dirty="0" smtClean="0">
                <a:latin typeface="Times New Roman"/>
                <a:ea typeface="华文细黑"/>
              </a:rPr>
              <a:t>____</a:t>
            </a:r>
            <a:r>
              <a:rPr lang="zh-CN" altLang="zh-CN" sz="2600" kern="100" dirty="0" smtClean="0">
                <a:latin typeface="Times New Roman"/>
                <a:ea typeface="华文细黑"/>
                <a:cs typeface="Times New Roman"/>
              </a:rPr>
              <a:t>。</a:t>
            </a:r>
            <a:endParaRPr lang="zh-CN" altLang="zh-CN" sz="2600" kern="100" dirty="0">
              <a:effectLst/>
              <a:latin typeface="宋体"/>
              <a:cs typeface="Courier New"/>
            </a:endParaRPr>
          </a:p>
        </p:txBody>
      </p:sp>
      <p:sp>
        <p:nvSpPr>
          <p:cNvPr id="16" name="矩形 15"/>
          <p:cNvSpPr/>
          <p:nvPr/>
        </p:nvSpPr>
        <p:spPr>
          <a:xfrm>
            <a:off x="7750712" y="2762558"/>
            <a:ext cx="1701107"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H</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C</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Si</a:t>
            </a:r>
            <a:endParaRPr lang="zh-CN" altLang="en-US" sz="2800" dirty="0">
              <a:solidFill>
                <a:schemeClr val="accent6">
                  <a:lumMod val="75000"/>
                </a:schemeClr>
              </a:solidFill>
            </a:endParaRPr>
          </a:p>
        </p:txBody>
      </p:sp>
      <p:sp>
        <p:nvSpPr>
          <p:cNvPr id="17" name="矩形 16"/>
          <p:cNvSpPr/>
          <p:nvPr/>
        </p:nvSpPr>
        <p:spPr>
          <a:xfrm>
            <a:off x="7903112" y="3338622"/>
            <a:ext cx="38504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S</a:t>
            </a:r>
            <a:endParaRPr lang="zh-CN" altLang="en-US" sz="2800" dirty="0">
              <a:solidFill>
                <a:schemeClr val="accent6">
                  <a:lumMod val="75000"/>
                </a:schemeClr>
              </a:solidFill>
            </a:endParaRPr>
          </a:p>
        </p:txBody>
      </p:sp>
      <p:sp>
        <p:nvSpPr>
          <p:cNvPr id="18" name="Rectangle 21">
            <a:hlinkClick r:id="rId2" action="ppaction://hlinksldjump"/>
          </p:cNvPr>
          <p:cNvSpPr>
            <a:spLocks noChangeArrowheads="1"/>
          </p:cNvSpPr>
          <p:nvPr/>
        </p:nvSpPr>
        <p:spPr bwMode="auto">
          <a:xfrm>
            <a:off x="7249361"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9" name="Rectangle 21">
            <a:hlinkClick r:id="rId3" action="ppaction://hlinksldjump"/>
          </p:cNvPr>
          <p:cNvSpPr>
            <a:spLocks noChangeArrowheads="1"/>
          </p:cNvSpPr>
          <p:nvPr/>
        </p:nvSpPr>
        <p:spPr bwMode="auto">
          <a:xfrm>
            <a:off x="7683284"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0" name="Rectangle 21">
            <a:hlinkClick r:id="rId4" action="ppaction://hlinksldjump"/>
          </p:cNvPr>
          <p:cNvSpPr>
            <a:spLocks noChangeArrowheads="1"/>
          </p:cNvSpPr>
          <p:nvPr/>
        </p:nvSpPr>
        <p:spPr bwMode="auto">
          <a:xfrm>
            <a:off x="811720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1" name="Rectangle 21">
            <a:hlinkClick r:id="rId5" action="ppaction://hlinksldjump"/>
          </p:cNvPr>
          <p:cNvSpPr>
            <a:spLocks noChangeArrowheads="1"/>
          </p:cNvSpPr>
          <p:nvPr/>
        </p:nvSpPr>
        <p:spPr bwMode="auto">
          <a:xfrm>
            <a:off x="855113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2" name="Rectangle 21">
            <a:hlinkClick r:id="rId6" action="ppaction://hlinksldjump"/>
          </p:cNvPr>
          <p:cNvSpPr>
            <a:spLocks noChangeArrowheads="1"/>
          </p:cNvSpPr>
          <p:nvPr/>
        </p:nvSpPr>
        <p:spPr bwMode="auto">
          <a:xfrm>
            <a:off x="898505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3" name="Rectangle 21">
            <a:hlinkClick r:id="rId7" action="ppaction://hlinksldjump"/>
          </p:cNvPr>
          <p:cNvSpPr>
            <a:spLocks noChangeArrowheads="1"/>
          </p:cNvSpPr>
          <p:nvPr/>
        </p:nvSpPr>
        <p:spPr bwMode="auto">
          <a:xfrm>
            <a:off x="941897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4" name="Rectangle 21">
            <a:hlinkClick r:id="rId8" action="ppaction://hlinksldjump"/>
          </p:cNvPr>
          <p:cNvSpPr>
            <a:spLocks noChangeArrowheads="1"/>
          </p:cNvSpPr>
          <p:nvPr/>
        </p:nvSpPr>
        <p:spPr bwMode="auto">
          <a:xfrm>
            <a:off x="985289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5" name="Rectangle 21">
            <a:hlinkClick r:id="rId9" action="ppaction://hlinksldjump"/>
          </p:cNvPr>
          <p:cNvSpPr>
            <a:spLocks noChangeArrowheads="1"/>
          </p:cNvSpPr>
          <p:nvPr/>
        </p:nvSpPr>
        <p:spPr bwMode="auto">
          <a:xfrm>
            <a:off x="1028682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6" name="Rectangle 21">
            <a:hlinkClick r:id="rId10" action="ppaction://hlinksldjump"/>
          </p:cNvPr>
          <p:cNvSpPr>
            <a:spLocks noChangeArrowheads="1"/>
          </p:cNvSpPr>
          <p:nvPr/>
        </p:nvSpPr>
        <p:spPr bwMode="auto">
          <a:xfrm>
            <a:off x="10720745"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7" name="Rectangle 21">
            <a:hlinkClick r:id="rId11" action="ppaction://hlinksldjump"/>
          </p:cNvPr>
          <p:cNvSpPr>
            <a:spLocks noChangeArrowheads="1"/>
          </p:cNvSpPr>
          <p:nvPr/>
        </p:nvSpPr>
        <p:spPr bwMode="auto">
          <a:xfrm>
            <a:off x="11233014"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28" name="矩形 2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9" name="圆角矩形 28"/>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25367975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linds(horizontal)">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16"/>
                                        </p:tgtEl>
                                      </p:cBhvr>
                                    </p:animEffect>
                                    <p:set>
                                      <p:cBhvr>
                                        <p:cTn id="17" dur="1" fill="hold">
                                          <p:stCondLst>
                                            <p:cond delay="499"/>
                                          </p:stCondLst>
                                        </p:cTn>
                                        <p:tgtEl>
                                          <p:spTgt spid="16"/>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17"/>
                                        </p:tgtEl>
                                      </p:cBhvr>
                                    </p:animEffect>
                                    <p:set>
                                      <p:cBhvr>
                                        <p:cTn id="20" dur="1" fill="hold">
                                          <p:stCondLst>
                                            <p:cond delay="499"/>
                                          </p:stCondLst>
                                        </p:cTn>
                                        <p:tgtEl>
                                          <p:spTgt spid="17"/>
                                        </p:tgtEl>
                                        <p:attrNameLst>
                                          <p:attrName>style.visibility</p:attrName>
                                        </p:attrNameLst>
                                      </p:cBhvr>
                                      <p:to>
                                        <p:strVal val="hidden"/>
                                      </p:to>
                                    </p:set>
                                  </p:childTnLst>
                                </p:cTn>
                              </p:par>
                            </p:childTnLst>
                          </p:cTn>
                        </p:par>
                      </p:childTnLst>
                    </p:cTn>
                  </p:par>
                </p:childTnLst>
              </p:cTn>
              <p:nextCondLst>
                <p:cond evt="onClick" delay="0">
                  <p:tgtEl>
                    <p:spTgt spid="29"/>
                  </p:tgtEl>
                </p:cond>
              </p:nextCondLst>
            </p:seq>
          </p:childTnLst>
        </p:cTn>
      </p:par>
    </p:tnLst>
    <p:bldLst>
      <p:bldP spid="16" grpId="0"/>
      <p:bldP spid="16" grpId="1"/>
      <p:bldP spid="17" grpId="0"/>
      <p:bldP spid="17" grpId="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22598" y="1125538"/>
            <a:ext cx="10793813" cy="3323987"/>
          </a:xfrm>
          <a:prstGeom prst="rect">
            <a:avLst/>
          </a:prstGeom>
        </p:spPr>
        <p:txBody>
          <a:bodyPr>
            <a:spAutoFit/>
          </a:bodyPr>
          <a:lstStyle/>
          <a:p>
            <a:pPr algn="just">
              <a:lnSpc>
                <a:spcPct val="150000"/>
              </a:lnSpc>
              <a:spcAft>
                <a:spcPts val="0"/>
              </a:spcAft>
            </a:pPr>
            <a:r>
              <a:rPr lang="zh-CN" altLang="zh-CN" sz="2800" kern="100" dirty="0">
                <a:latin typeface="Times New Roman"/>
                <a:ea typeface="华文细黑"/>
                <a:cs typeface="Times New Roman"/>
              </a:rPr>
              <a:t>角度三：用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族与周期的关系</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推导元素</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元素符号</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填空</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前</a:t>
            </a:r>
            <a:r>
              <a:rPr lang="en-US" altLang="zh-CN" sz="2800" kern="100" dirty="0">
                <a:latin typeface="Times New Roman"/>
                <a:ea typeface="华文细黑"/>
                <a:cs typeface="Courier New"/>
              </a:rPr>
              <a:t>20</a:t>
            </a:r>
            <a:r>
              <a:rPr lang="zh-CN" altLang="zh-CN" sz="2800" kern="100" dirty="0">
                <a:latin typeface="Times New Roman"/>
                <a:ea typeface="华文细黑"/>
                <a:cs typeface="Times New Roman"/>
              </a:rPr>
              <a:t>号元素</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主族序数与周期数相同的元素有</a:t>
            </a:r>
            <a:r>
              <a:rPr lang="en-US" altLang="zh-CN" sz="2800" kern="100" dirty="0" smtClean="0">
                <a:latin typeface="Times New Roman"/>
                <a:ea typeface="华文细黑"/>
                <a:cs typeface="Courier New"/>
              </a:rPr>
              <a:t>___</a:t>
            </a:r>
            <a:r>
              <a:rPr lang="en-US" altLang="zh-CN" sz="2800" kern="100" dirty="0">
                <a:latin typeface="Times New Roman"/>
                <a:ea typeface="华文细黑"/>
                <a:cs typeface="Courier New"/>
              </a:rPr>
              <a:t>__</a:t>
            </a:r>
            <a:r>
              <a:rPr lang="en-US" altLang="zh-CN" sz="2800" kern="100" dirty="0" smtClean="0">
                <a:latin typeface="Times New Roman"/>
                <a:ea typeface="华文细黑"/>
                <a:cs typeface="Courier New"/>
              </a:rPr>
              <a:t>_____</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主族序数是周期数</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倍的元素有</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倍的元素有</a:t>
            </a:r>
            <a:r>
              <a:rPr lang="en-US" altLang="zh-CN" sz="2800" kern="100" dirty="0" smtClean="0">
                <a:latin typeface="Times New Roman"/>
                <a:ea typeface="华文细黑"/>
                <a:cs typeface="Courier New"/>
              </a:rPr>
              <a:t>____</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a:p>
            <a:pPr>
              <a:lnSpc>
                <a:spcPct val="150000"/>
              </a:lnSpc>
            </a:pPr>
            <a:r>
              <a:rPr lang="en-US" altLang="zh-CN" sz="2800" kern="100" dirty="0">
                <a:latin typeface="Times New Roman"/>
                <a:ea typeface="华文细黑"/>
              </a:rPr>
              <a:t>(3)</a:t>
            </a:r>
            <a:r>
              <a:rPr lang="zh-CN" altLang="zh-CN" sz="2800" kern="100" dirty="0">
                <a:latin typeface="Times New Roman"/>
                <a:ea typeface="华文细黑"/>
                <a:cs typeface="Times New Roman"/>
              </a:rPr>
              <a:t>周期数是主族序数</a:t>
            </a:r>
            <a:r>
              <a:rPr lang="en-US" altLang="zh-CN" sz="2800" kern="100" dirty="0">
                <a:latin typeface="Times New Roman"/>
                <a:ea typeface="华文细黑"/>
              </a:rPr>
              <a:t>2</a:t>
            </a:r>
            <a:r>
              <a:rPr lang="zh-CN" altLang="zh-CN" sz="2800" kern="100" dirty="0">
                <a:latin typeface="Times New Roman"/>
                <a:ea typeface="华文细黑"/>
                <a:cs typeface="Times New Roman"/>
              </a:rPr>
              <a:t>倍的元素有</a:t>
            </a:r>
            <a:r>
              <a:rPr lang="en-US" altLang="zh-CN" sz="2800" kern="100" dirty="0">
                <a:latin typeface="Times New Roman"/>
                <a:ea typeface="华文细黑"/>
              </a:rPr>
              <a:t>________</a:t>
            </a:r>
            <a:r>
              <a:rPr lang="zh-CN" altLang="zh-CN" sz="2800" kern="100" dirty="0">
                <a:latin typeface="Times New Roman"/>
                <a:ea typeface="华文细黑"/>
                <a:cs typeface="Times New Roman"/>
              </a:rPr>
              <a:t>，</a:t>
            </a:r>
            <a:r>
              <a:rPr lang="en-US" altLang="zh-CN" sz="2800" kern="100" dirty="0">
                <a:latin typeface="Times New Roman"/>
                <a:ea typeface="华文细黑"/>
              </a:rPr>
              <a:t>3</a:t>
            </a:r>
            <a:r>
              <a:rPr lang="zh-CN" altLang="zh-CN" sz="2800" kern="100" dirty="0">
                <a:latin typeface="Times New Roman"/>
                <a:ea typeface="华文细黑"/>
                <a:cs typeface="Times New Roman"/>
              </a:rPr>
              <a:t>倍的元素有</a:t>
            </a:r>
            <a:r>
              <a:rPr lang="en-US" altLang="zh-CN" sz="2800" kern="100" dirty="0" smtClean="0">
                <a:latin typeface="Times New Roman"/>
                <a:ea typeface="华文细黑"/>
              </a:rPr>
              <a:t>______</a:t>
            </a:r>
            <a:r>
              <a:rPr lang="zh-CN" altLang="zh-CN" sz="2800" kern="100" dirty="0">
                <a:latin typeface="Times New Roman"/>
                <a:ea typeface="华文细黑"/>
                <a:cs typeface="Times New Roman"/>
              </a:rPr>
              <a:t>。</a:t>
            </a:r>
            <a:endParaRPr lang="zh-CN" altLang="zh-CN" sz="2800" b="1" kern="100" dirty="0">
              <a:solidFill>
                <a:schemeClr val="accent6">
                  <a:lumMod val="75000"/>
                </a:schemeClr>
              </a:solidFill>
              <a:latin typeface="Times New Roman"/>
              <a:cs typeface="Times New Roman"/>
            </a:endParaRPr>
          </a:p>
        </p:txBody>
      </p:sp>
      <p:sp>
        <p:nvSpPr>
          <p:cNvPr id="3" name="矩形 2"/>
          <p:cNvSpPr/>
          <p:nvPr/>
        </p:nvSpPr>
        <p:spPr>
          <a:xfrm>
            <a:off x="6023198" y="2499668"/>
            <a:ext cx="1919115" cy="523220"/>
          </a:xfrm>
          <a:prstGeom prst="rect">
            <a:avLst/>
          </a:prstGeom>
        </p:spPr>
        <p:txBody>
          <a:bodyPr wrap="none">
            <a:spAutoFit/>
          </a:bodyPr>
          <a:lstStyle/>
          <a:p>
            <a:r>
              <a:rPr lang="en-US" altLang="zh-CN" sz="2800" kern="100" dirty="0">
                <a:solidFill>
                  <a:srgbClr val="E36C0A"/>
                </a:solidFill>
                <a:latin typeface="Times New Roman"/>
                <a:ea typeface="华文细黑"/>
              </a:rPr>
              <a:t>H</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rPr>
              <a:t>Be</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rPr>
              <a:t>Al</a:t>
            </a:r>
            <a:endParaRPr lang="zh-CN" altLang="en-US" sz="2800" dirty="0"/>
          </a:p>
        </p:txBody>
      </p:sp>
      <p:sp>
        <p:nvSpPr>
          <p:cNvPr id="5" name="矩形 4"/>
          <p:cNvSpPr/>
          <p:nvPr/>
        </p:nvSpPr>
        <p:spPr>
          <a:xfrm>
            <a:off x="6175598" y="3128576"/>
            <a:ext cx="982961" cy="523220"/>
          </a:xfrm>
          <a:prstGeom prst="rect">
            <a:avLst/>
          </a:prstGeom>
        </p:spPr>
        <p:txBody>
          <a:bodyPr wrap="none">
            <a:spAutoFit/>
          </a:bodyPr>
          <a:lstStyle/>
          <a:p>
            <a:r>
              <a:rPr lang="en-US" altLang="zh-CN" sz="2800" kern="100" dirty="0">
                <a:solidFill>
                  <a:srgbClr val="E36C0A"/>
                </a:solidFill>
                <a:latin typeface="Times New Roman"/>
                <a:ea typeface="华文细黑"/>
              </a:rPr>
              <a:t>C</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rPr>
              <a:t>S</a:t>
            </a:r>
            <a:endParaRPr lang="zh-CN" altLang="en-US" sz="2800" dirty="0"/>
          </a:p>
        </p:txBody>
      </p:sp>
      <p:sp>
        <p:nvSpPr>
          <p:cNvPr id="6" name="矩形 5"/>
          <p:cNvSpPr/>
          <p:nvPr/>
        </p:nvSpPr>
        <p:spPr>
          <a:xfrm>
            <a:off x="9767614" y="3147740"/>
            <a:ext cx="444352" cy="523220"/>
          </a:xfrm>
          <a:prstGeom prst="rect">
            <a:avLst/>
          </a:prstGeom>
        </p:spPr>
        <p:txBody>
          <a:bodyPr wrap="none">
            <a:spAutoFit/>
          </a:bodyPr>
          <a:lstStyle/>
          <a:p>
            <a:r>
              <a:rPr lang="en-US" altLang="zh-CN" sz="2800" kern="100" dirty="0">
                <a:solidFill>
                  <a:srgbClr val="E36C0A"/>
                </a:solidFill>
                <a:latin typeface="Times New Roman"/>
                <a:ea typeface="华文细黑"/>
              </a:rPr>
              <a:t>O</a:t>
            </a:r>
            <a:endParaRPr lang="zh-CN" altLang="en-US" sz="2800" dirty="0"/>
          </a:p>
        </p:txBody>
      </p:sp>
      <p:sp>
        <p:nvSpPr>
          <p:cNvPr id="7" name="矩形 6"/>
          <p:cNvSpPr/>
          <p:nvPr/>
        </p:nvSpPr>
        <p:spPr>
          <a:xfrm>
            <a:off x="5987053" y="3776648"/>
            <a:ext cx="1260281" cy="523220"/>
          </a:xfrm>
          <a:prstGeom prst="rect">
            <a:avLst/>
          </a:prstGeom>
        </p:spPr>
        <p:txBody>
          <a:bodyPr wrap="none">
            <a:spAutoFit/>
          </a:bodyPr>
          <a:lstStyle/>
          <a:p>
            <a:r>
              <a:rPr lang="en-US" altLang="zh-CN" sz="2800" kern="100" dirty="0">
                <a:solidFill>
                  <a:srgbClr val="E36C0A"/>
                </a:solidFill>
                <a:latin typeface="Times New Roman"/>
                <a:ea typeface="华文细黑"/>
              </a:rPr>
              <a:t>Li</a:t>
            </a:r>
            <a:r>
              <a:rPr lang="zh-CN" altLang="zh-CN" sz="2800" kern="100" dirty="0">
                <a:solidFill>
                  <a:srgbClr val="E36C0A"/>
                </a:solidFill>
                <a:latin typeface="Times New Roman"/>
                <a:ea typeface="华文细黑"/>
                <a:cs typeface="Times New Roman"/>
              </a:rPr>
              <a:t>、</a:t>
            </a:r>
            <a:r>
              <a:rPr lang="en-US" altLang="zh-CN" sz="2800" kern="100" dirty="0" err="1">
                <a:solidFill>
                  <a:srgbClr val="E36C0A"/>
                </a:solidFill>
                <a:latin typeface="Times New Roman"/>
                <a:ea typeface="华文细黑"/>
              </a:rPr>
              <a:t>Ca</a:t>
            </a:r>
            <a:endParaRPr lang="zh-CN" altLang="en-US" sz="2800" dirty="0"/>
          </a:p>
        </p:txBody>
      </p:sp>
      <p:sp>
        <p:nvSpPr>
          <p:cNvPr id="9" name="矩形 8"/>
          <p:cNvSpPr/>
          <p:nvPr/>
        </p:nvSpPr>
        <p:spPr>
          <a:xfrm>
            <a:off x="9812636" y="3795812"/>
            <a:ext cx="603050" cy="523220"/>
          </a:xfrm>
          <a:prstGeom prst="rect">
            <a:avLst/>
          </a:prstGeom>
        </p:spPr>
        <p:txBody>
          <a:bodyPr wrap="none">
            <a:spAutoFit/>
          </a:bodyPr>
          <a:lstStyle/>
          <a:p>
            <a:r>
              <a:rPr lang="en-US" altLang="zh-CN" sz="2800" kern="100" dirty="0">
                <a:solidFill>
                  <a:srgbClr val="E36C0A"/>
                </a:solidFill>
                <a:latin typeface="Times New Roman"/>
                <a:ea typeface="华文细黑"/>
              </a:rPr>
              <a:t>Na</a:t>
            </a:r>
            <a:endParaRPr lang="zh-CN" altLang="en-US" sz="2800" dirty="0"/>
          </a:p>
        </p:txBody>
      </p:sp>
      <p:sp>
        <p:nvSpPr>
          <p:cNvPr id="10" name="Rectangle 21">
            <a:hlinkClick r:id="rId2" action="ppaction://hlinksldjump"/>
          </p:cNvPr>
          <p:cNvSpPr>
            <a:spLocks noChangeArrowheads="1"/>
          </p:cNvSpPr>
          <p:nvPr/>
        </p:nvSpPr>
        <p:spPr bwMode="auto">
          <a:xfrm>
            <a:off x="7249361"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1" name="Rectangle 21">
            <a:hlinkClick r:id="rId3" action="ppaction://hlinksldjump"/>
          </p:cNvPr>
          <p:cNvSpPr>
            <a:spLocks noChangeArrowheads="1"/>
          </p:cNvSpPr>
          <p:nvPr/>
        </p:nvSpPr>
        <p:spPr bwMode="auto">
          <a:xfrm>
            <a:off x="7683284"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2" name="Rectangle 21">
            <a:hlinkClick r:id="rId4" action="ppaction://hlinksldjump"/>
          </p:cNvPr>
          <p:cNvSpPr>
            <a:spLocks noChangeArrowheads="1"/>
          </p:cNvSpPr>
          <p:nvPr/>
        </p:nvSpPr>
        <p:spPr bwMode="auto">
          <a:xfrm>
            <a:off x="811720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3" name="Rectangle 21">
            <a:hlinkClick r:id="rId5" action="ppaction://hlinksldjump"/>
          </p:cNvPr>
          <p:cNvSpPr>
            <a:spLocks noChangeArrowheads="1"/>
          </p:cNvSpPr>
          <p:nvPr/>
        </p:nvSpPr>
        <p:spPr bwMode="auto">
          <a:xfrm>
            <a:off x="855113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4" name="Rectangle 21">
            <a:hlinkClick r:id="rId6" action="ppaction://hlinksldjump"/>
          </p:cNvPr>
          <p:cNvSpPr>
            <a:spLocks noChangeArrowheads="1"/>
          </p:cNvSpPr>
          <p:nvPr/>
        </p:nvSpPr>
        <p:spPr bwMode="auto">
          <a:xfrm>
            <a:off x="898505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5" name="Rectangle 21">
            <a:hlinkClick r:id="rId7" action="ppaction://hlinksldjump"/>
          </p:cNvPr>
          <p:cNvSpPr>
            <a:spLocks noChangeArrowheads="1"/>
          </p:cNvSpPr>
          <p:nvPr/>
        </p:nvSpPr>
        <p:spPr bwMode="auto">
          <a:xfrm>
            <a:off x="941897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6" name="Rectangle 21">
            <a:hlinkClick r:id="rId8" action="ppaction://hlinksldjump"/>
          </p:cNvPr>
          <p:cNvSpPr>
            <a:spLocks noChangeArrowheads="1"/>
          </p:cNvSpPr>
          <p:nvPr/>
        </p:nvSpPr>
        <p:spPr bwMode="auto">
          <a:xfrm>
            <a:off x="985289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7" name="Rectangle 21">
            <a:hlinkClick r:id="rId9" action="ppaction://hlinksldjump"/>
          </p:cNvPr>
          <p:cNvSpPr>
            <a:spLocks noChangeArrowheads="1"/>
          </p:cNvSpPr>
          <p:nvPr/>
        </p:nvSpPr>
        <p:spPr bwMode="auto">
          <a:xfrm>
            <a:off x="1028682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8" name="Rectangle 21">
            <a:hlinkClick r:id="rId10" action="ppaction://hlinksldjump"/>
          </p:cNvPr>
          <p:cNvSpPr>
            <a:spLocks noChangeArrowheads="1"/>
          </p:cNvSpPr>
          <p:nvPr/>
        </p:nvSpPr>
        <p:spPr bwMode="auto">
          <a:xfrm>
            <a:off x="10720745"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19" name="Rectangle 21">
            <a:hlinkClick r:id="rId11" action="ppaction://hlinksldjump"/>
          </p:cNvPr>
          <p:cNvSpPr>
            <a:spLocks noChangeArrowheads="1"/>
          </p:cNvSpPr>
          <p:nvPr/>
        </p:nvSpPr>
        <p:spPr bwMode="auto">
          <a:xfrm>
            <a:off x="11233014"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1" name="圆角矩形 20"/>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297274517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linds(horizontal)">
                                      <p:cBhvr>
                                        <p:cTn id="20" dur="500"/>
                                        <p:tgtEl>
                                          <p:spTgt spid="7"/>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linds(horizontal)">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1" nodeType="clickEffect">
                                  <p:stCondLst>
                                    <p:cond delay="0"/>
                                  </p:stCondLst>
                                  <p:childTnLst>
                                    <p:animEffect transition="out" filter="fade">
                                      <p:cBhvr>
                                        <p:cTn id="27" dur="500"/>
                                        <p:tgtEl>
                                          <p:spTgt spid="3"/>
                                        </p:tgtEl>
                                      </p:cBhvr>
                                    </p:animEffect>
                                    <p:set>
                                      <p:cBhvr>
                                        <p:cTn id="28" dur="1" fill="hold">
                                          <p:stCondLst>
                                            <p:cond delay="499"/>
                                          </p:stCondLst>
                                        </p:cTn>
                                        <p:tgtEl>
                                          <p:spTgt spid="3"/>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500"/>
                                        <p:tgtEl>
                                          <p:spTgt spid="5"/>
                                        </p:tgtEl>
                                      </p:cBhvr>
                                    </p:animEffect>
                                    <p:set>
                                      <p:cBhvr>
                                        <p:cTn id="31" dur="1" fill="hold">
                                          <p:stCondLst>
                                            <p:cond delay="499"/>
                                          </p:stCondLst>
                                        </p:cTn>
                                        <p:tgtEl>
                                          <p:spTgt spid="5"/>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6"/>
                                        </p:tgtEl>
                                      </p:cBhvr>
                                    </p:animEffect>
                                    <p:set>
                                      <p:cBhvr>
                                        <p:cTn id="34" dur="1" fill="hold">
                                          <p:stCondLst>
                                            <p:cond delay="499"/>
                                          </p:stCondLst>
                                        </p:cTn>
                                        <p:tgtEl>
                                          <p:spTgt spid="6"/>
                                        </p:tgtEl>
                                        <p:attrNameLst>
                                          <p:attrName>style.visibility</p:attrName>
                                        </p:attrNameLst>
                                      </p:cBhvr>
                                      <p:to>
                                        <p:strVal val="hidden"/>
                                      </p:to>
                                    </p:set>
                                  </p:childTnLst>
                                </p:cTn>
                              </p:par>
                              <p:par>
                                <p:cTn id="35" presetID="10" presetClass="exit" presetSubtype="0" fill="hold" grpId="1" nodeType="withEffect">
                                  <p:stCondLst>
                                    <p:cond delay="0"/>
                                  </p:stCondLst>
                                  <p:childTnLst>
                                    <p:animEffect transition="out" filter="fade">
                                      <p:cBhvr>
                                        <p:cTn id="36" dur="500"/>
                                        <p:tgtEl>
                                          <p:spTgt spid="7"/>
                                        </p:tgtEl>
                                      </p:cBhvr>
                                    </p:animEffect>
                                    <p:set>
                                      <p:cBhvr>
                                        <p:cTn id="37" dur="1" fill="hold">
                                          <p:stCondLst>
                                            <p:cond delay="499"/>
                                          </p:stCondLst>
                                        </p:cTn>
                                        <p:tgtEl>
                                          <p:spTgt spid="7"/>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9"/>
                                        </p:tgtEl>
                                      </p:cBhvr>
                                    </p:animEffect>
                                    <p:set>
                                      <p:cBhvr>
                                        <p:cTn id="40"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21"/>
                  </p:tgtEl>
                </p:cond>
              </p:nextCondLst>
            </p:seq>
          </p:childTnLst>
        </p:cTn>
      </p:par>
    </p:tnLst>
    <p:bldLst>
      <p:bldP spid="3" grpId="0"/>
      <p:bldP spid="3" grpId="1"/>
      <p:bldP spid="5" grpId="0"/>
      <p:bldP spid="5" grpId="1"/>
      <p:bldP spid="6" grpId="0"/>
      <p:bldP spid="6" grpId="1"/>
      <p:bldP spid="7" grpId="0"/>
      <p:bldP spid="7" grpId="1"/>
      <p:bldP spid="9" grpId="0"/>
      <p:bldP spid="9" grpId="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22209" y="637934"/>
            <a:ext cx="11344407" cy="6057620"/>
          </a:xfrm>
          <a:prstGeom prst="rect">
            <a:avLst/>
          </a:prstGeom>
        </p:spPr>
        <p:txBody>
          <a:bodyPr>
            <a:spAutoFit/>
          </a:bodyPr>
          <a:lstStyle/>
          <a:p>
            <a:pPr algn="just">
              <a:lnSpc>
                <a:spcPct val="140000"/>
              </a:lnSpc>
              <a:spcAft>
                <a:spcPts val="0"/>
              </a:spcAft>
            </a:pPr>
            <a:r>
              <a:rPr lang="zh-CN" altLang="zh-CN" sz="2800" kern="100" dirty="0">
                <a:latin typeface="Times New Roman"/>
                <a:ea typeface="华文细黑"/>
                <a:cs typeface="Times New Roman"/>
              </a:rPr>
              <a:t>角度四：用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元素原子的特殊结构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推导元素</a:t>
            </a:r>
            <a:endParaRPr lang="zh-CN" altLang="zh-CN" sz="280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正误判断，正确的划</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，错误的划</a:t>
            </a:r>
            <a:r>
              <a:rPr lang="en-US" altLang="zh-CN" sz="2800" kern="100" dirty="0">
                <a:latin typeface="宋体"/>
                <a:ea typeface="华文细黑"/>
                <a:cs typeface="Times New Roman"/>
              </a:rPr>
              <a:t>“×”</a:t>
            </a:r>
            <a:endParaRPr lang="zh-CN" altLang="zh-CN" sz="280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原子的最外层有</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个电子的元素一定是第</a:t>
            </a:r>
            <a:r>
              <a:rPr lang="en-US" altLang="zh-CN" sz="2800" kern="100" dirty="0" err="1">
                <a:latin typeface="宋体"/>
                <a:ea typeface="华文细黑"/>
                <a:cs typeface="Times New Roman"/>
              </a:rPr>
              <a:t>Ⅱ</a:t>
            </a:r>
            <a:r>
              <a:rPr lang="en-US" altLang="zh-CN" sz="2800" kern="100" dirty="0" err="1">
                <a:latin typeface="Times New Roman"/>
                <a:ea typeface="华文细黑"/>
                <a:cs typeface="Courier New"/>
              </a:rPr>
              <a:t>A</a:t>
            </a:r>
            <a:r>
              <a:rPr lang="zh-CN" altLang="zh-CN" sz="2800" kern="100" dirty="0">
                <a:latin typeface="Times New Roman"/>
                <a:ea typeface="华文细黑"/>
                <a:cs typeface="Times New Roman"/>
              </a:rPr>
              <a:t>族元素</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原子及离子的核外电子层数等于该元素所在的周期数</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最外层电子数等于或大于</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小于</a:t>
            </a:r>
            <a:r>
              <a:rPr lang="en-US" altLang="zh-CN" sz="2800" kern="100" dirty="0">
                <a:latin typeface="Times New Roman"/>
                <a:ea typeface="华文细黑"/>
                <a:cs typeface="Courier New"/>
              </a:rPr>
              <a:t>8)</a:t>
            </a:r>
            <a:r>
              <a:rPr lang="zh-CN" altLang="zh-CN" sz="2800" kern="100" dirty="0">
                <a:latin typeface="Times New Roman"/>
                <a:ea typeface="华文细黑"/>
                <a:cs typeface="Times New Roman"/>
              </a:rPr>
              <a:t>的元素一定是主族元素</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原子的最外层有</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个或</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个电子，则可能是</a:t>
            </a:r>
            <a:r>
              <a:rPr lang="en-US" altLang="zh-CN" sz="2800" kern="100" dirty="0" err="1">
                <a:latin typeface="宋体"/>
                <a:ea typeface="华文细黑"/>
                <a:cs typeface="Times New Roman"/>
              </a:rPr>
              <a:t>Ⅰ</a:t>
            </a:r>
            <a:r>
              <a:rPr lang="en-US" altLang="zh-CN" sz="2800" kern="100" dirty="0" err="1">
                <a:latin typeface="Times New Roman"/>
                <a:ea typeface="华文细黑"/>
                <a:cs typeface="Courier New"/>
              </a:rPr>
              <a:t>A</a:t>
            </a:r>
            <a:r>
              <a:rPr lang="zh-CN" altLang="zh-CN" sz="2800" kern="100" dirty="0">
                <a:latin typeface="Times New Roman"/>
                <a:ea typeface="华文细黑"/>
                <a:cs typeface="Times New Roman"/>
              </a:rPr>
              <a:t>、</a:t>
            </a:r>
            <a:r>
              <a:rPr lang="en-US" altLang="zh-CN" sz="2800" kern="100" dirty="0" err="1">
                <a:latin typeface="宋体"/>
                <a:ea typeface="华文细黑"/>
                <a:cs typeface="Times New Roman"/>
              </a:rPr>
              <a:t>Ⅱ</a:t>
            </a:r>
            <a:r>
              <a:rPr lang="en-US" altLang="zh-CN" sz="2800" kern="100" dirty="0" err="1">
                <a:latin typeface="Times New Roman"/>
                <a:ea typeface="华文细黑"/>
                <a:cs typeface="Courier New"/>
              </a:rPr>
              <a:t>A</a:t>
            </a:r>
            <a:r>
              <a:rPr lang="zh-CN" altLang="zh-CN" sz="2800" kern="100" dirty="0">
                <a:latin typeface="Times New Roman"/>
                <a:ea typeface="华文细黑"/>
                <a:cs typeface="Times New Roman"/>
              </a:rPr>
              <a:t>族元素，也可能是副族、</a:t>
            </a:r>
            <a:r>
              <a:rPr lang="en-US" altLang="zh-CN" sz="2800" kern="100" dirty="0">
                <a:latin typeface="宋体"/>
                <a:ea typeface="华文细黑"/>
                <a:cs typeface="Times New Roman"/>
              </a:rPr>
              <a:t>Ⅷ</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族元素或</a:t>
            </a:r>
            <a:r>
              <a:rPr lang="en-US" altLang="zh-CN" sz="2800" kern="100" dirty="0">
                <a:latin typeface="Times New Roman"/>
                <a:ea typeface="华文细黑"/>
                <a:cs typeface="Courier New"/>
              </a:rPr>
              <a:t>0</a:t>
            </a:r>
            <a:r>
              <a:rPr lang="zh-CN" altLang="zh-CN" sz="2800" kern="100" dirty="0">
                <a:latin typeface="Times New Roman"/>
                <a:ea typeface="华文细黑"/>
                <a:cs typeface="Times New Roman"/>
              </a:rPr>
              <a:t>族元素氦</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最外层电子数比次外层电子数多的元素一定位于第二周期</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nSpc>
                <a:spcPct val="140000"/>
              </a:lnSpc>
            </a:pPr>
            <a:r>
              <a:rPr lang="en-US" altLang="zh-CN" sz="2800" kern="100" dirty="0">
                <a:latin typeface="Times New Roman"/>
                <a:ea typeface="华文细黑"/>
              </a:rPr>
              <a:t>(6)</a:t>
            </a:r>
            <a:r>
              <a:rPr lang="zh-CN" altLang="zh-CN" sz="2800" kern="100" dirty="0">
                <a:latin typeface="Times New Roman"/>
                <a:ea typeface="华文细黑"/>
                <a:cs typeface="Times New Roman"/>
              </a:rPr>
              <a:t>某元素阴离子最外层电子数与次外层相同，该元素位于第三周期；若为阳离子，则位于第四周期</a:t>
            </a:r>
            <a:r>
              <a:rPr lang="en-US" altLang="zh-CN" sz="2800" kern="100" dirty="0">
                <a:latin typeface="Times New Roman"/>
                <a:ea typeface="华文细黑"/>
              </a:rPr>
              <a:t>(</a:t>
            </a:r>
            <a:r>
              <a:rPr lang="zh-CN" altLang="zh-CN" sz="2800" kern="100" dirty="0">
                <a:latin typeface="Times New Roman"/>
                <a:ea typeface="华文细黑"/>
                <a:cs typeface="Times New Roman"/>
              </a:rPr>
              <a:t>　　</a:t>
            </a:r>
            <a:r>
              <a:rPr lang="en-US" altLang="zh-CN" sz="2800" kern="100" dirty="0" smtClean="0">
                <a:latin typeface="Times New Roman"/>
                <a:ea typeface="华文细黑"/>
              </a:rPr>
              <a:t>)</a:t>
            </a:r>
            <a:endParaRPr lang="zh-CN" altLang="en-US" sz="2800" dirty="0"/>
          </a:p>
        </p:txBody>
      </p:sp>
      <p:sp>
        <p:nvSpPr>
          <p:cNvPr id="6" name="矩形 5"/>
          <p:cNvSpPr/>
          <p:nvPr/>
        </p:nvSpPr>
        <p:spPr>
          <a:xfrm>
            <a:off x="9079859" y="1908678"/>
            <a:ext cx="543739" cy="523220"/>
          </a:xfrm>
          <a:prstGeom prst="rect">
            <a:avLst/>
          </a:prstGeom>
        </p:spPr>
        <p:txBody>
          <a:bodyPr wrap="none">
            <a:spAutoFit/>
          </a:bodyPr>
          <a:lstStyle/>
          <a:p>
            <a:r>
              <a:rPr lang="en-US" altLang="zh-CN" sz="2800" kern="100" dirty="0">
                <a:solidFill>
                  <a:schemeClr val="accent6">
                    <a:lumMod val="75000"/>
                  </a:schemeClr>
                </a:solidFill>
                <a:latin typeface="宋体"/>
                <a:ea typeface="华文细黑"/>
                <a:cs typeface="Times New Roman"/>
              </a:rPr>
              <a:t>×</a:t>
            </a:r>
            <a:endParaRPr lang="zh-CN" altLang="en-US" sz="2800" dirty="0">
              <a:solidFill>
                <a:schemeClr val="accent6">
                  <a:lumMod val="75000"/>
                </a:schemeClr>
              </a:solidFill>
            </a:endParaRPr>
          </a:p>
        </p:txBody>
      </p:sp>
      <p:sp>
        <p:nvSpPr>
          <p:cNvPr id="8" name="矩形 7"/>
          <p:cNvSpPr/>
          <p:nvPr/>
        </p:nvSpPr>
        <p:spPr>
          <a:xfrm>
            <a:off x="9335566" y="2531350"/>
            <a:ext cx="543739" cy="523220"/>
          </a:xfrm>
          <a:prstGeom prst="rect">
            <a:avLst/>
          </a:prstGeom>
        </p:spPr>
        <p:txBody>
          <a:bodyPr wrap="none">
            <a:spAutoFit/>
          </a:bodyPr>
          <a:lstStyle/>
          <a:p>
            <a:r>
              <a:rPr lang="en-US" altLang="zh-CN" sz="2800" kern="100" dirty="0">
                <a:solidFill>
                  <a:srgbClr val="E36C0A"/>
                </a:solidFill>
                <a:latin typeface="宋体"/>
                <a:ea typeface="华文细黑"/>
                <a:cs typeface="Times New Roman"/>
              </a:rPr>
              <a:t>×</a:t>
            </a:r>
            <a:endParaRPr lang="zh-CN" altLang="en-US" sz="2800" dirty="0"/>
          </a:p>
        </p:txBody>
      </p:sp>
      <p:sp>
        <p:nvSpPr>
          <p:cNvPr id="9" name="矩形 8"/>
          <p:cNvSpPr/>
          <p:nvPr/>
        </p:nvSpPr>
        <p:spPr>
          <a:xfrm>
            <a:off x="9918555" y="3132814"/>
            <a:ext cx="543739" cy="523220"/>
          </a:xfrm>
          <a:prstGeom prst="rect">
            <a:avLst/>
          </a:prstGeom>
        </p:spPr>
        <p:txBody>
          <a:bodyPr wrap="none">
            <a:spAutoFit/>
          </a:bodyPr>
          <a:lstStyle/>
          <a:p>
            <a:r>
              <a:rPr lang="en-US" altLang="zh-CN" sz="2800" kern="100" dirty="0">
                <a:solidFill>
                  <a:srgbClr val="E36C0A"/>
                </a:solidFill>
                <a:latin typeface="宋体"/>
                <a:ea typeface="华文细黑"/>
                <a:cs typeface="Times New Roman"/>
              </a:rPr>
              <a:t>√</a:t>
            </a:r>
            <a:endParaRPr lang="zh-CN" altLang="en-US" sz="2800" dirty="0"/>
          </a:p>
        </p:txBody>
      </p:sp>
      <p:sp>
        <p:nvSpPr>
          <p:cNvPr id="10" name="矩形 9"/>
          <p:cNvSpPr/>
          <p:nvPr/>
        </p:nvSpPr>
        <p:spPr>
          <a:xfrm>
            <a:off x="5591150" y="4356950"/>
            <a:ext cx="543739" cy="523220"/>
          </a:xfrm>
          <a:prstGeom prst="rect">
            <a:avLst/>
          </a:prstGeom>
        </p:spPr>
        <p:txBody>
          <a:bodyPr wrap="none">
            <a:spAutoFit/>
          </a:bodyPr>
          <a:lstStyle/>
          <a:p>
            <a:r>
              <a:rPr lang="en-US" altLang="zh-CN" sz="2800" kern="100" dirty="0">
                <a:solidFill>
                  <a:srgbClr val="E36C0A"/>
                </a:solidFill>
                <a:latin typeface="宋体"/>
                <a:ea typeface="华文细黑"/>
                <a:cs typeface="Times New Roman"/>
              </a:rPr>
              <a:t>√</a:t>
            </a:r>
            <a:endParaRPr lang="zh-CN" altLang="en-US" sz="2800" dirty="0"/>
          </a:p>
        </p:txBody>
      </p:sp>
      <p:sp>
        <p:nvSpPr>
          <p:cNvPr id="11" name="矩形 10"/>
          <p:cNvSpPr/>
          <p:nvPr/>
        </p:nvSpPr>
        <p:spPr>
          <a:xfrm>
            <a:off x="10009038" y="4933014"/>
            <a:ext cx="543739" cy="523220"/>
          </a:xfrm>
          <a:prstGeom prst="rect">
            <a:avLst/>
          </a:prstGeom>
        </p:spPr>
        <p:txBody>
          <a:bodyPr wrap="none">
            <a:spAutoFit/>
          </a:bodyPr>
          <a:lstStyle/>
          <a:p>
            <a:r>
              <a:rPr lang="en-US" altLang="zh-CN" sz="2800" kern="100" dirty="0">
                <a:solidFill>
                  <a:srgbClr val="E36C0A"/>
                </a:solidFill>
                <a:latin typeface="宋体"/>
                <a:ea typeface="华文细黑"/>
                <a:cs typeface="Times New Roman"/>
              </a:rPr>
              <a:t>√</a:t>
            </a:r>
            <a:endParaRPr lang="zh-CN" altLang="en-US" sz="2800" dirty="0"/>
          </a:p>
        </p:txBody>
      </p:sp>
      <p:sp>
        <p:nvSpPr>
          <p:cNvPr id="12" name="矩形 11"/>
          <p:cNvSpPr/>
          <p:nvPr/>
        </p:nvSpPr>
        <p:spPr>
          <a:xfrm>
            <a:off x="5015086" y="6157150"/>
            <a:ext cx="543739" cy="523220"/>
          </a:xfrm>
          <a:prstGeom prst="rect">
            <a:avLst/>
          </a:prstGeom>
        </p:spPr>
        <p:txBody>
          <a:bodyPr wrap="none">
            <a:spAutoFit/>
          </a:bodyPr>
          <a:lstStyle/>
          <a:p>
            <a:r>
              <a:rPr lang="en-US" altLang="zh-CN" sz="2800" kern="100" dirty="0">
                <a:solidFill>
                  <a:srgbClr val="E36C0A"/>
                </a:solidFill>
                <a:latin typeface="宋体"/>
                <a:ea typeface="华文细黑"/>
                <a:cs typeface="Times New Roman"/>
              </a:rPr>
              <a:t>√</a:t>
            </a:r>
            <a:endParaRPr lang="zh-CN" altLang="en-US" sz="2800" dirty="0"/>
          </a:p>
        </p:txBody>
      </p:sp>
      <p:sp>
        <p:nvSpPr>
          <p:cNvPr id="13" name="Rectangle 21">
            <a:hlinkClick r:id="rId2" action="ppaction://hlinksldjump"/>
          </p:cNvPr>
          <p:cNvSpPr>
            <a:spLocks noChangeArrowheads="1"/>
          </p:cNvSpPr>
          <p:nvPr/>
        </p:nvSpPr>
        <p:spPr bwMode="auto">
          <a:xfrm>
            <a:off x="7249361"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4" name="Rectangle 21">
            <a:hlinkClick r:id="rId3" action="ppaction://hlinksldjump"/>
          </p:cNvPr>
          <p:cNvSpPr>
            <a:spLocks noChangeArrowheads="1"/>
          </p:cNvSpPr>
          <p:nvPr/>
        </p:nvSpPr>
        <p:spPr bwMode="auto">
          <a:xfrm>
            <a:off x="7683284"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5" name="Rectangle 21">
            <a:hlinkClick r:id="rId4" action="ppaction://hlinksldjump"/>
          </p:cNvPr>
          <p:cNvSpPr>
            <a:spLocks noChangeArrowheads="1"/>
          </p:cNvSpPr>
          <p:nvPr/>
        </p:nvSpPr>
        <p:spPr bwMode="auto">
          <a:xfrm>
            <a:off x="811720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6" name="Rectangle 21">
            <a:hlinkClick r:id="rId5" action="ppaction://hlinksldjump"/>
          </p:cNvPr>
          <p:cNvSpPr>
            <a:spLocks noChangeArrowheads="1"/>
          </p:cNvSpPr>
          <p:nvPr/>
        </p:nvSpPr>
        <p:spPr bwMode="auto">
          <a:xfrm>
            <a:off x="855113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7" name="Rectangle 21">
            <a:hlinkClick r:id="rId6" action="ppaction://hlinksldjump"/>
          </p:cNvPr>
          <p:cNvSpPr>
            <a:spLocks noChangeArrowheads="1"/>
          </p:cNvSpPr>
          <p:nvPr/>
        </p:nvSpPr>
        <p:spPr bwMode="auto">
          <a:xfrm>
            <a:off x="898505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8" name="Rectangle 21">
            <a:hlinkClick r:id="rId7" action="ppaction://hlinksldjump"/>
          </p:cNvPr>
          <p:cNvSpPr>
            <a:spLocks noChangeArrowheads="1"/>
          </p:cNvSpPr>
          <p:nvPr/>
        </p:nvSpPr>
        <p:spPr bwMode="auto">
          <a:xfrm>
            <a:off x="941897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9" name="Rectangle 21">
            <a:hlinkClick r:id="rId8" action="ppaction://hlinksldjump"/>
          </p:cNvPr>
          <p:cNvSpPr>
            <a:spLocks noChangeArrowheads="1"/>
          </p:cNvSpPr>
          <p:nvPr/>
        </p:nvSpPr>
        <p:spPr bwMode="auto">
          <a:xfrm>
            <a:off x="985289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0" name="Rectangle 21">
            <a:hlinkClick r:id="rId9" action="ppaction://hlinksldjump"/>
          </p:cNvPr>
          <p:cNvSpPr>
            <a:spLocks noChangeArrowheads="1"/>
          </p:cNvSpPr>
          <p:nvPr/>
        </p:nvSpPr>
        <p:spPr bwMode="auto">
          <a:xfrm>
            <a:off x="1028682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1" name="Rectangle 21">
            <a:hlinkClick r:id="rId10" action="ppaction://hlinksldjump"/>
          </p:cNvPr>
          <p:cNvSpPr>
            <a:spLocks noChangeArrowheads="1"/>
          </p:cNvSpPr>
          <p:nvPr/>
        </p:nvSpPr>
        <p:spPr bwMode="auto">
          <a:xfrm>
            <a:off x="10720745"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2" name="Rectangle 21">
            <a:hlinkClick r:id="rId11" action="ppaction://hlinksldjump"/>
          </p:cNvPr>
          <p:cNvSpPr>
            <a:spLocks noChangeArrowheads="1"/>
          </p:cNvSpPr>
          <p:nvPr/>
        </p:nvSpPr>
        <p:spPr bwMode="auto">
          <a:xfrm>
            <a:off x="11233014"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23" name="矩形 2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4" name="圆角矩形 23"/>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131353168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linds(horizontal)">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linds(horizontal)">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500"/>
                                        <p:tgtEl>
                                          <p:spTgt spid="6"/>
                                        </p:tgtEl>
                                      </p:cBhvr>
                                    </p:animEffect>
                                    <p:set>
                                      <p:cBhvr>
                                        <p:cTn id="37" dur="1" fill="hold">
                                          <p:stCondLst>
                                            <p:cond delay="499"/>
                                          </p:stCondLst>
                                        </p:cTn>
                                        <p:tgtEl>
                                          <p:spTgt spid="6"/>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8"/>
                                        </p:tgtEl>
                                      </p:cBhvr>
                                    </p:animEffect>
                                    <p:set>
                                      <p:cBhvr>
                                        <p:cTn id="40" dur="1" fill="hold">
                                          <p:stCondLst>
                                            <p:cond delay="499"/>
                                          </p:stCondLst>
                                        </p:cTn>
                                        <p:tgtEl>
                                          <p:spTgt spid="8"/>
                                        </p:tgtEl>
                                        <p:attrNameLst>
                                          <p:attrName>style.visibility</p:attrName>
                                        </p:attrNameLst>
                                      </p:cBhvr>
                                      <p:to>
                                        <p:strVal val="hidden"/>
                                      </p:to>
                                    </p:set>
                                  </p:childTnLst>
                                </p:cTn>
                              </p:par>
                              <p:par>
                                <p:cTn id="41" presetID="10" presetClass="exit" presetSubtype="0" fill="hold" grpId="1" nodeType="withEffect">
                                  <p:stCondLst>
                                    <p:cond delay="0"/>
                                  </p:stCondLst>
                                  <p:childTnLst>
                                    <p:animEffect transition="out" filter="fade">
                                      <p:cBhvr>
                                        <p:cTn id="42" dur="500"/>
                                        <p:tgtEl>
                                          <p:spTgt spid="9"/>
                                        </p:tgtEl>
                                      </p:cBhvr>
                                    </p:animEffect>
                                    <p:set>
                                      <p:cBhvr>
                                        <p:cTn id="43" dur="1" fill="hold">
                                          <p:stCondLst>
                                            <p:cond delay="499"/>
                                          </p:stCondLst>
                                        </p:cTn>
                                        <p:tgtEl>
                                          <p:spTgt spid="9"/>
                                        </p:tgtEl>
                                        <p:attrNameLst>
                                          <p:attrName>style.visibility</p:attrName>
                                        </p:attrNameLst>
                                      </p:cBhvr>
                                      <p:to>
                                        <p:strVal val="hidden"/>
                                      </p:to>
                                    </p:set>
                                  </p:childTnLst>
                                </p:cTn>
                              </p:par>
                              <p:par>
                                <p:cTn id="44" presetID="10" presetClass="exit" presetSubtype="0" fill="hold" grpId="1" nodeType="withEffect">
                                  <p:stCondLst>
                                    <p:cond delay="0"/>
                                  </p:stCondLst>
                                  <p:childTnLst>
                                    <p:animEffect transition="out" filter="fade">
                                      <p:cBhvr>
                                        <p:cTn id="45" dur="500"/>
                                        <p:tgtEl>
                                          <p:spTgt spid="10"/>
                                        </p:tgtEl>
                                      </p:cBhvr>
                                    </p:animEffect>
                                    <p:set>
                                      <p:cBhvr>
                                        <p:cTn id="46" dur="1" fill="hold">
                                          <p:stCondLst>
                                            <p:cond delay="499"/>
                                          </p:stCondLst>
                                        </p:cTn>
                                        <p:tgtEl>
                                          <p:spTgt spid="10"/>
                                        </p:tgtEl>
                                        <p:attrNameLst>
                                          <p:attrName>style.visibility</p:attrName>
                                        </p:attrNameLst>
                                      </p:cBhvr>
                                      <p:to>
                                        <p:strVal val="hidden"/>
                                      </p:to>
                                    </p:set>
                                  </p:childTnLst>
                                </p:cTn>
                              </p:par>
                              <p:par>
                                <p:cTn id="47" presetID="10" presetClass="exit" presetSubtype="0" fill="hold" grpId="1" nodeType="withEffect">
                                  <p:stCondLst>
                                    <p:cond delay="0"/>
                                  </p:stCondLst>
                                  <p:childTnLst>
                                    <p:animEffect transition="out" filter="fade">
                                      <p:cBhvr>
                                        <p:cTn id="48" dur="500"/>
                                        <p:tgtEl>
                                          <p:spTgt spid="11"/>
                                        </p:tgtEl>
                                      </p:cBhvr>
                                    </p:animEffect>
                                    <p:set>
                                      <p:cBhvr>
                                        <p:cTn id="49" dur="1" fill="hold">
                                          <p:stCondLst>
                                            <p:cond delay="499"/>
                                          </p:stCondLst>
                                        </p:cTn>
                                        <p:tgtEl>
                                          <p:spTgt spid="11"/>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500"/>
                                        <p:tgtEl>
                                          <p:spTgt spid="12"/>
                                        </p:tgtEl>
                                      </p:cBhvr>
                                    </p:animEffect>
                                    <p:set>
                                      <p:cBhvr>
                                        <p:cTn id="52" dur="1" fill="hold">
                                          <p:stCondLst>
                                            <p:cond delay="499"/>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24"/>
                  </p:tgtEl>
                </p:cond>
              </p:nextCondLst>
            </p:seq>
          </p:childTnLst>
        </p:cTn>
      </p:par>
    </p:tnLst>
    <p:bldLst>
      <p:bldP spid="6" grpId="0"/>
      <p:bldP spid="6" grpId="1"/>
      <p:bldP spid="8" grpId="0"/>
      <p:bldP spid="8" grpId="1"/>
      <p:bldP spid="9" grpId="0"/>
      <p:bldP spid="9" grpId="1"/>
      <p:bldP spid="10" grpId="0"/>
      <p:bldP spid="10" grpId="1"/>
      <p:bldP spid="11" grpId="0"/>
      <p:bldP spid="11" grpId="1"/>
      <p:bldP spid="12" grpId="0"/>
      <p:bldP spid="12" grpId="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93958" y="1083166"/>
            <a:ext cx="11052014" cy="3354740"/>
          </a:xfrm>
          <a:prstGeom prst="rect">
            <a:avLst/>
          </a:prstGeom>
        </p:spPr>
        <p:txBody>
          <a:bodyPr wrap="square" lIns="121898" tIns="60948" rIns="121898" bIns="60948">
            <a:spAutoFit/>
          </a:bodyPr>
          <a:lstStyle/>
          <a:p>
            <a:pPr algn="just">
              <a:lnSpc>
                <a:spcPct val="150000"/>
              </a:lnSpc>
              <a:spcAft>
                <a:spcPts val="0"/>
              </a:spcAft>
              <a:tabLst>
                <a:tab pos="1890395" algn="l"/>
              </a:tabLst>
            </a:pPr>
            <a:r>
              <a:rPr lang="zh-CN" altLang="en-US" sz="2800" b="1" kern="100" dirty="0">
                <a:solidFill>
                  <a:srgbClr val="0000FF"/>
                </a:solidFill>
                <a:latin typeface="Times New Roman"/>
                <a:cs typeface="Times New Roman"/>
              </a:rPr>
              <a:t>题组二　“序、层”规律和“序、价”规律的</a:t>
            </a:r>
            <a:r>
              <a:rPr lang="zh-CN" altLang="en-US" sz="2800" b="1" kern="100" dirty="0" smtClean="0">
                <a:solidFill>
                  <a:srgbClr val="0000FF"/>
                </a:solidFill>
                <a:latin typeface="Times New Roman"/>
                <a:cs typeface="Times New Roman"/>
              </a:rPr>
              <a:t>应用</a:t>
            </a:r>
            <a:endParaRPr lang="en-US" altLang="zh-CN" sz="2800" b="1" kern="100" dirty="0" smtClean="0">
              <a:solidFill>
                <a:srgbClr val="0000FF"/>
              </a:solidFill>
              <a:latin typeface="Times New Roman"/>
              <a:cs typeface="Times New Roman"/>
            </a:endParaRPr>
          </a:p>
          <a:p>
            <a:pPr algn="just">
              <a:lnSpc>
                <a:spcPct val="150000"/>
              </a:lnSpc>
              <a:spcAft>
                <a:spcPts val="0"/>
              </a:spcAft>
            </a:pPr>
            <a:r>
              <a:rPr lang="en-US" altLang="zh-CN" sz="2800" kern="100" dirty="0">
                <a:latin typeface="Times New Roman"/>
                <a:ea typeface="华文细黑"/>
                <a:cs typeface="Courier New"/>
              </a:rPr>
              <a:t>5.X</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Y</a:t>
            </a:r>
            <a:r>
              <a:rPr lang="zh-CN" altLang="zh-CN" sz="2800" kern="100" dirty="0">
                <a:latin typeface="Times New Roman"/>
                <a:ea typeface="华文细黑"/>
                <a:cs typeface="Times New Roman"/>
              </a:rPr>
              <a:t>是短周期元素，二者能形成化合物</a:t>
            </a:r>
            <a:r>
              <a:rPr lang="en-US" altLang="zh-CN" sz="2800" kern="100" dirty="0">
                <a:latin typeface="Times New Roman"/>
                <a:ea typeface="华文细黑"/>
                <a:cs typeface="Courier New"/>
              </a:rPr>
              <a:t>X</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Y</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，若</a:t>
            </a:r>
            <a:r>
              <a:rPr lang="en-US" altLang="zh-CN" sz="2800" kern="100" dirty="0">
                <a:latin typeface="Times New Roman"/>
                <a:ea typeface="华文细黑"/>
                <a:cs typeface="Courier New"/>
              </a:rPr>
              <a:t>Y</a:t>
            </a:r>
            <a:r>
              <a:rPr lang="zh-CN" altLang="zh-CN" sz="2800" kern="100" dirty="0">
                <a:latin typeface="Times New Roman"/>
                <a:ea typeface="华文细黑"/>
                <a:cs typeface="Times New Roman"/>
              </a:rPr>
              <a:t>的原子序数为</a:t>
            </a:r>
            <a:r>
              <a:rPr lang="en-US" altLang="zh-CN" sz="2800" i="1" kern="100" dirty="0">
                <a:latin typeface="Times New Roman"/>
                <a:ea typeface="华文细黑"/>
                <a:cs typeface="Courier New"/>
              </a:rPr>
              <a:t>n</a:t>
            </a:r>
            <a:r>
              <a:rPr lang="zh-CN" altLang="zh-CN" sz="2800" kern="100" dirty="0">
                <a:latin typeface="Times New Roman"/>
                <a:ea typeface="华文细黑"/>
                <a:cs typeface="Times New Roman"/>
              </a:rPr>
              <a:t>，则</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的原子序数不可能是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err="1">
                <a:latin typeface="Times New Roman"/>
                <a:ea typeface="华文细黑"/>
                <a:cs typeface="Courier New"/>
              </a:rPr>
              <a:t>A.</a:t>
            </a:r>
            <a:r>
              <a:rPr lang="en-US" altLang="zh-CN" sz="2800" i="1" kern="100" dirty="0" err="1">
                <a:latin typeface="Times New Roman"/>
                <a:ea typeface="华文细黑"/>
                <a:cs typeface="Courier New"/>
              </a:rPr>
              <a:t>n</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8  	</a:t>
            </a:r>
            <a:r>
              <a:rPr lang="en-US" altLang="zh-CN" sz="2800" kern="100" dirty="0" smtClean="0">
                <a:latin typeface="Times New Roman"/>
                <a:ea typeface="华文细黑"/>
                <a:cs typeface="Courier New"/>
              </a:rPr>
              <a:t>		</a:t>
            </a:r>
            <a:r>
              <a:rPr lang="en-US" altLang="zh-CN" sz="2800" kern="100" dirty="0" err="1" smtClean="0">
                <a:latin typeface="Times New Roman"/>
                <a:ea typeface="华文细黑"/>
                <a:cs typeface="Courier New"/>
              </a:rPr>
              <a:t>B.</a:t>
            </a:r>
            <a:r>
              <a:rPr lang="en-US" altLang="zh-CN" sz="2800" i="1" kern="100" dirty="0" err="1" smtClean="0">
                <a:latin typeface="Times New Roman"/>
                <a:ea typeface="华文细黑"/>
                <a:cs typeface="Courier New"/>
              </a:rPr>
              <a:t>n</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a:t>
            </a:r>
            <a:endParaRPr lang="zh-CN" altLang="zh-CN" sz="2800" kern="100" dirty="0">
              <a:latin typeface="宋体"/>
              <a:cs typeface="Courier New"/>
            </a:endParaRPr>
          </a:p>
          <a:p>
            <a:pPr>
              <a:lnSpc>
                <a:spcPct val="150000"/>
              </a:lnSpc>
            </a:pPr>
            <a:r>
              <a:rPr lang="en-US" altLang="zh-CN" sz="2800" kern="100" dirty="0" err="1">
                <a:latin typeface="Times New Roman"/>
                <a:ea typeface="华文细黑"/>
              </a:rPr>
              <a:t>C.</a:t>
            </a:r>
            <a:r>
              <a:rPr lang="en-US" altLang="zh-CN" sz="2800" i="1" kern="100" dirty="0" err="1">
                <a:latin typeface="Times New Roman"/>
                <a:ea typeface="华文细黑"/>
              </a:rPr>
              <a:t>n</a:t>
            </a:r>
            <a:r>
              <a:rPr lang="zh-CN" altLang="zh-CN" sz="2800" kern="100" dirty="0">
                <a:latin typeface="Times New Roman"/>
                <a:ea typeface="华文细黑"/>
                <a:cs typeface="Times New Roman"/>
              </a:rPr>
              <a:t>－</a:t>
            </a:r>
            <a:r>
              <a:rPr lang="en-US" altLang="zh-CN" sz="2800" kern="100" dirty="0">
                <a:latin typeface="Times New Roman"/>
                <a:ea typeface="华文细黑"/>
              </a:rPr>
              <a:t>1  </a:t>
            </a:r>
            <a:r>
              <a:rPr lang="en-US" altLang="zh-CN" sz="2800" kern="100" dirty="0" smtClean="0">
                <a:latin typeface="Times New Roman"/>
                <a:ea typeface="华文细黑"/>
              </a:rPr>
              <a:t>				</a:t>
            </a:r>
            <a:r>
              <a:rPr lang="en-US" altLang="zh-CN" sz="2800" kern="100" dirty="0" err="1" smtClean="0">
                <a:latin typeface="Times New Roman"/>
                <a:ea typeface="华文细黑"/>
              </a:rPr>
              <a:t>D.</a:t>
            </a:r>
            <a:r>
              <a:rPr lang="en-US" altLang="zh-CN" sz="2800" i="1" kern="100" dirty="0" err="1" smtClean="0">
                <a:latin typeface="Times New Roman"/>
                <a:ea typeface="华文细黑"/>
              </a:rPr>
              <a:t>n</a:t>
            </a:r>
            <a:r>
              <a:rPr lang="zh-CN" altLang="zh-CN" sz="2800" kern="100" dirty="0">
                <a:latin typeface="Times New Roman"/>
                <a:ea typeface="华文细黑"/>
                <a:cs typeface="Times New Roman"/>
              </a:rPr>
              <a:t>＋</a:t>
            </a:r>
            <a:r>
              <a:rPr lang="en-US" altLang="zh-CN" sz="2800" kern="100" dirty="0" smtClean="0">
                <a:latin typeface="Times New Roman"/>
                <a:ea typeface="华文细黑"/>
              </a:rPr>
              <a:t>5</a:t>
            </a:r>
          </a:p>
        </p:txBody>
      </p:sp>
      <p:sp>
        <p:nvSpPr>
          <p:cNvPr id="3" name="Rectangle 21">
            <a:hlinkClick r:id="rId2" action="ppaction://hlinksldjump"/>
          </p:cNvPr>
          <p:cNvSpPr>
            <a:spLocks noChangeArrowheads="1"/>
          </p:cNvSpPr>
          <p:nvPr/>
        </p:nvSpPr>
        <p:spPr bwMode="auto">
          <a:xfrm>
            <a:off x="7249361"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7683284"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811720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5" action="ppaction://hlinksldjump"/>
          </p:cNvPr>
          <p:cNvSpPr>
            <a:spLocks noChangeArrowheads="1"/>
          </p:cNvSpPr>
          <p:nvPr/>
        </p:nvSpPr>
        <p:spPr bwMode="auto">
          <a:xfrm>
            <a:off x="855113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6" action="ppaction://hlinksldjump"/>
          </p:cNvPr>
          <p:cNvSpPr>
            <a:spLocks noChangeArrowheads="1"/>
          </p:cNvSpPr>
          <p:nvPr/>
        </p:nvSpPr>
        <p:spPr bwMode="auto">
          <a:xfrm>
            <a:off x="898505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9" name="Rectangle 21">
            <a:hlinkClick r:id="rId7" action="ppaction://hlinksldjump"/>
          </p:cNvPr>
          <p:cNvSpPr>
            <a:spLocks noChangeArrowheads="1"/>
          </p:cNvSpPr>
          <p:nvPr/>
        </p:nvSpPr>
        <p:spPr bwMode="auto">
          <a:xfrm>
            <a:off x="941897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0" name="Rectangle 21">
            <a:hlinkClick r:id="rId8" action="ppaction://hlinksldjump"/>
          </p:cNvPr>
          <p:cNvSpPr>
            <a:spLocks noChangeArrowheads="1"/>
          </p:cNvSpPr>
          <p:nvPr/>
        </p:nvSpPr>
        <p:spPr bwMode="auto">
          <a:xfrm>
            <a:off x="985289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1" name="Rectangle 21">
            <a:hlinkClick r:id="rId9" action="ppaction://hlinksldjump"/>
          </p:cNvPr>
          <p:cNvSpPr>
            <a:spLocks noChangeArrowheads="1"/>
          </p:cNvSpPr>
          <p:nvPr/>
        </p:nvSpPr>
        <p:spPr bwMode="auto">
          <a:xfrm>
            <a:off x="1028682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2" name="Rectangle 21">
            <a:hlinkClick r:id="rId10" action="ppaction://hlinksldjump"/>
          </p:cNvPr>
          <p:cNvSpPr>
            <a:spLocks noChangeArrowheads="1"/>
          </p:cNvSpPr>
          <p:nvPr/>
        </p:nvSpPr>
        <p:spPr bwMode="auto">
          <a:xfrm>
            <a:off x="10720745"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13" name="Rectangle 21">
            <a:hlinkClick r:id="rId11" action="ppaction://hlinksldjump"/>
          </p:cNvPr>
          <p:cNvSpPr>
            <a:spLocks noChangeArrowheads="1"/>
          </p:cNvSpPr>
          <p:nvPr/>
        </p:nvSpPr>
        <p:spPr bwMode="auto">
          <a:xfrm>
            <a:off x="11233014"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14" name="矩形 1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5" name="圆角矩形 14">
            <a:hlinkClick r:id="rId12"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3123541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538698" y="1166724"/>
            <a:ext cx="11162534" cy="3919254"/>
          </a:xfrm>
          <a:prstGeom prst="rect">
            <a:avLst/>
          </a:prstGeom>
        </p:spPr>
        <p:txBody>
          <a:bodyPr wrap="square" lIns="121898" tIns="60948" rIns="121898" bIns="60948">
            <a:spAutoFit/>
          </a:bodyPr>
          <a:lstStyle/>
          <a:p>
            <a:pPr>
              <a:lnSpc>
                <a:spcPct val="150000"/>
              </a:lnSpc>
            </a:pPr>
            <a:r>
              <a:rPr lang="zh-CN" altLang="zh-CN" sz="2800" b="1" kern="100" dirty="0" smtClean="0">
                <a:solidFill>
                  <a:srgbClr val="0000FF"/>
                </a:solidFill>
                <a:latin typeface="Times New Roman"/>
                <a:cs typeface="Times New Roman"/>
              </a:rPr>
              <a:t>解析</a:t>
            </a:r>
            <a:r>
              <a:rPr lang="zh-CN" altLang="zh-CN" sz="2800" b="1" kern="100" dirty="0">
                <a:solidFill>
                  <a:srgbClr val="0000FF"/>
                </a:solidFill>
                <a:latin typeface="Times New Roman"/>
                <a:cs typeface="Times New Roman"/>
              </a:rPr>
              <a:t>　</a:t>
            </a:r>
            <a:r>
              <a:rPr lang="zh-CN" altLang="zh-CN" sz="2800" kern="100" dirty="0">
                <a:latin typeface="Times New Roman"/>
                <a:ea typeface="华文细黑"/>
                <a:cs typeface="Times New Roman"/>
              </a:rPr>
              <a:t>由化学式</a:t>
            </a:r>
            <a:r>
              <a:rPr lang="en-US" altLang="zh-CN" sz="2800" kern="100" dirty="0">
                <a:latin typeface="Times New Roman"/>
                <a:ea typeface="华文细黑"/>
              </a:rPr>
              <a:t>X</a:t>
            </a:r>
            <a:r>
              <a:rPr lang="en-US" altLang="zh-CN" sz="2800" kern="100" baseline="-25000" dirty="0">
                <a:latin typeface="Times New Roman"/>
                <a:ea typeface="华文细黑"/>
              </a:rPr>
              <a:t>2</a:t>
            </a:r>
            <a:r>
              <a:rPr lang="en-US" altLang="zh-CN" sz="2800" kern="100" dirty="0">
                <a:latin typeface="Times New Roman"/>
                <a:ea typeface="华文细黑"/>
              </a:rPr>
              <a:t>Y</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可知，</a:t>
            </a:r>
            <a:r>
              <a:rPr lang="en-US" altLang="zh-CN" sz="2800" kern="100" dirty="0">
                <a:latin typeface="Times New Roman"/>
                <a:ea typeface="华文细黑"/>
              </a:rPr>
              <a:t>X</a:t>
            </a:r>
            <a:r>
              <a:rPr lang="zh-CN" altLang="zh-CN" sz="2800" kern="100" dirty="0">
                <a:latin typeface="Times New Roman"/>
                <a:ea typeface="华文细黑"/>
                <a:cs typeface="Times New Roman"/>
              </a:rPr>
              <a:t>为＋</a:t>
            </a:r>
            <a:r>
              <a:rPr lang="en-US" altLang="zh-CN" sz="2800" kern="100" dirty="0">
                <a:latin typeface="Times New Roman"/>
                <a:ea typeface="华文细黑"/>
              </a:rPr>
              <a:t>3</a:t>
            </a:r>
            <a:r>
              <a:rPr lang="zh-CN" altLang="zh-CN" sz="2800" kern="100" dirty="0">
                <a:latin typeface="Times New Roman"/>
                <a:ea typeface="华文细黑"/>
                <a:cs typeface="Times New Roman"/>
              </a:rPr>
              <a:t>价，</a:t>
            </a:r>
            <a:r>
              <a:rPr lang="en-US" altLang="zh-CN" sz="2800" kern="100" dirty="0">
                <a:latin typeface="Times New Roman"/>
                <a:ea typeface="华文细黑"/>
              </a:rPr>
              <a:t>Y</a:t>
            </a:r>
            <a:r>
              <a:rPr lang="zh-CN" altLang="zh-CN" sz="2800" kern="100" dirty="0">
                <a:latin typeface="Times New Roman"/>
                <a:ea typeface="华文细黑"/>
                <a:cs typeface="Times New Roman"/>
              </a:rPr>
              <a:t>为－</a:t>
            </a:r>
            <a:r>
              <a:rPr lang="en-US" altLang="zh-CN" sz="2800" kern="100" dirty="0">
                <a:latin typeface="Times New Roman"/>
                <a:ea typeface="华文细黑"/>
              </a:rPr>
              <a:t>2</a:t>
            </a:r>
            <a:r>
              <a:rPr lang="zh-CN" altLang="zh-CN" sz="2800" kern="100" dirty="0">
                <a:latin typeface="Times New Roman"/>
                <a:ea typeface="华文细黑"/>
                <a:cs typeface="Times New Roman"/>
              </a:rPr>
              <a:t>价，即</a:t>
            </a:r>
            <a:r>
              <a:rPr lang="en-US" altLang="zh-CN" sz="2800" kern="100" dirty="0">
                <a:latin typeface="Times New Roman"/>
                <a:ea typeface="华文细黑"/>
              </a:rPr>
              <a:t>X</a:t>
            </a:r>
            <a:r>
              <a:rPr lang="zh-CN" altLang="zh-CN" sz="2800" kern="100" dirty="0">
                <a:latin typeface="Times New Roman"/>
                <a:ea typeface="华文细黑"/>
                <a:cs typeface="Times New Roman"/>
              </a:rPr>
              <a:t>可能为第</a:t>
            </a:r>
            <a:r>
              <a:rPr lang="en-US" altLang="zh-CN" sz="2800" kern="100" dirty="0" err="1">
                <a:latin typeface="宋体"/>
                <a:ea typeface="华文细黑"/>
                <a:cs typeface="Times New Roman"/>
              </a:rPr>
              <a:t>Ⅲ</a:t>
            </a:r>
            <a:r>
              <a:rPr lang="en-US" altLang="zh-CN" sz="2800" kern="100" dirty="0" err="1">
                <a:latin typeface="Times New Roman"/>
                <a:ea typeface="华文细黑"/>
              </a:rPr>
              <a:t>A</a:t>
            </a:r>
            <a:r>
              <a:rPr lang="zh-CN" altLang="zh-CN" sz="2800" kern="100" dirty="0">
                <a:latin typeface="Times New Roman"/>
                <a:ea typeface="华文细黑"/>
                <a:cs typeface="Times New Roman"/>
              </a:rPr>
              <a:t>族或第</a:t>
            </a:r>
            <a:r>
              <a:rPr lang="en-US" altLang="zh-CN" sz="2800" kern="100" dirty="0" err="1">
                <a:latin typeface="宋体"/>
                <a:ea typeface="华文细黑"/>
                <a:cs typeface="Times New Roman"/>
              </a:rPr>
              <a:t>Ⅴ</a:t>
            </a:r>
            <a:r>
              <a:rPr lang="en-US" altLang="zh-CN" sz="2800" kern="100" dirty="0" err="1">
                <a:latin typeface="Times New Roman"/>
                <a:ea typeface="华文细黑"/>
              </a:rPr>
              <a:t>A</a:t>
            </a:r>
            <a:r>
              <a:rPr lang="zh-CN" altLang="zh-CN" sz="2800" kern="100" dirty="0">
                <a:latin typeface="Times New Roman"/>
                <a:ea typeface="华文细黑"/>
                <a:cs typeface="Times New Roman"/>
              </a:rPr>
              <a:t>族元素。有如下几种可能</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Courier New"/>
              </a:rPr>
              <a:t>(1)</a:t>
            </a:r>
            <a:r>
              <a:rPr lang="en-US" altLang="zh-CN" sz="2800" kern="100" dirty="0" err="1">
                <a:latin typeface="宋体"/>
                <a:ea typeface="华文细黑"/>
                <a:cs typeface="Times New Roman"/>
              </a:rPr>
              <a:t>Ⅲ</a:t>
            </a:r>
            <a:r>
              <a:rPr lang="en-US" altLang="zh-CN" sz="2800" kern="100" dirty="0" err="1">
                <a:latin typeface="Times New Roman"/>
                <a:ea typeface="华文细黑"/>
                <a:cs typeface="Courier New"/>
              </a:rPr>
              <a:t>A</a:t>
            </a:r>
            <a:r>
              <a:rPr lang="zh-CN" altLang="zh-CN" sz="2800" kern="100" dirty="0">
                <a:latin typeface="Times New Roman"/>
                <a:ea typeface="华文细黑"/>
                <a:cs typeface="Times New Roman"/>
              </a:rPr>
              <a:t>　　</a:t>
            </a:r>
            <a:r>
              <a:rPr lang="en-US" altLang="zh-CN" sz="2800" kern="100" dirty="0" err="1">
                <a:latin typeface="宋体"/>
                <a:ea typeface="华文细黑"/>
                <a:cs typeface="Times New Roman"/>
              </a:rPr>
              <a:t>Ⅵ</a:t>
            </a:r>
            <a:r>
              <a:rPr lang="en-US" altLang="zh-CN" sz="2800" kern="100" dirty="0" err="1">
                <a:latin typeface="Times New Roman"/>
                <a:ea typeface="华文细黑"/>
                <a:cs typeface="Courier New"/>
              </a:rPr>
              <a:t>A</a:t>
            </a:r>
            <a:r>
              <a:rPr lang="zh-CN"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a:t>
            </a:r>
            <a:r>
              <a:rPr lang="en-US" altLang="zh-CN" sz="2800" kern="100" dirty="0" err="1">
                <a:latin typeface="宋体"/>
                <a:ea typeface="华文细黑"/>
                <a:cs typeface="Times New Roman"/>
              </a:rPr>
              <a:t>Ⅴ</a:t>
            </a:r>
            <a:r>
              <a:rPr lang="en-US" altLang="zh-CN" sz="2800" kern="100" dirty="0" err="1">
                <a:latin typeface="Times New Roman"/>
                <a:ea typeface="华文细黑"/>
                <a:cs typeface="Courier New"/>
              </a:rPr>
              <a:t>A</a:t>
            </a:r>
            <a:r>
              <a:rPr lang="zh-CN" altLang="zh-CN" sz="2800" kern="100" dirty="0">
                <a:latin typeface="Times New Roman"/>
                <a:ea typeface="华文细黑"/>
                <a:cs typeface="Times New Roman"/>
              </a:rPr>
              <a:t>　　　</a:t>
            </a:r>
            <a:r>
              <a:rPr lang="en-US" altLang="zh-CN" sz="2800" kern="100" dirty="0" err="1">
                <a:latin typeface="宋体"/>
                <a:ea typeface="华文细黑"/>
                <a:cs typeface="Times New Roman"/>
              </a:rPr>
              <a:t>Ⅵ</a:t>
            </a:r>
            <a:r>
              <a:rPr lang="en-US" altLang="zh-CN" sz="2800" kern="100" dirty="0" err="1">
                <a:latin typeface="Times New Roman"/>
                <a:ea typeface="华文细黑"/>
                <a:cs typeface="Courier New"/>
              </a:rPr>
              <a:t>A</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X             Y                        X                Y</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baseline="-25000" dirty="0" smtClean="0">
                <a:latin typeface="Times New Roman"/>
                <a:ea typeface="华文细黑"/>
                <a:cs typeface="Courier New"/>
              </a:rPr>
              <a:t>5</a:t>
            </a:r>
            <a:r>
              <a:rPr lang="en-US" altLang="zh-CN" sz="2800" kern="100" dirty="0" smtClean="0">
                <a:latin typeface="Times New Roman"/>
                <a:ea typeface="华文细黑"/>
                <a:cs typeface="Courier New"/>
              </a:rPr>
              <a:t>B            </a:t>
            </a:r>
            <a:r>
              <a:rPr lang="en-US" altLang="zh-CN" sz="2800" kern="100" baseline="-25000" dirty="0" smtClean="0">
                <a:latin typeface="Times New Roman"/>
                <a:ea typeface="华文细黑"/>
                <a:cs typeface="Courier New"/>
              </a:rPr>
              <a:t>8</a:t>
            </a:r>
            <a:r>
              <a:rPr lang="en-US" altLang="zh-CN" sz="2800" kern="100" dirty="0" smtClean="0">
                <a:latin typeface="Times New Roman"/>
                <a:ea typeface="华文细黑"/>
                <a:cs typeface="Courier New"/>
              </a:rPr>
              <a:t>O                       </a:t>
            </a:r>
            <a:r>
              <a:rPr lang="en-US" altLang="zh-CN" sz="2800" kern="100" baseline="-25000" dirty="0" smtClean="0">
                <a:latin typeface="Times New Roman"/>
                <a:ea typeface="华文细黑"/>
                <a:cs typeface="Courier New"/>
              </a:rPr>
              <a:t>7</a:t>
            </a:r>
            <a:r>
              <a:rPr lang="en-US" altLang="zh-CN" sz="2800" kern="100" dirty="0" smtClean="0">
                <a:latin typeface="Times New Roman"/>
                <a:ea typeface="华文细黑"/>
                <a:cs typeface="Courier New"/>
              </a:rPr>
              <a:t>N              </a:t>
            </a:r>
            <a:r>
              <a:rPr lang="en-US" altLang="zh-CN" sz="2800" kern="100" baseline="-25000" dirty="0" smtClean="0">
                <a:latin typeface="Times New Roman"/>
                <a:ea typeface="华文细黑"/>
                <a:cs typeface="Courier New"/>
              </a:rPr>
              <a:t>8</a:t>
            </a:r>
            <a:r>
              <a:rPr lang="en-US" altLang="zh-CN" sz="2800" kern="100" dirty="0" smtClean="0">
                <a:latin typeface="Times New Roman"/>
                <a:ea typeface="华文细黑"/>
                <a:cs typeface="Courier New"/>
              </a:rPr>
              <a:t>O</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baseline="-25000" dirty="0" smtClean="0">
                <a:latin typeface="Times New Roman"/>
                <a:ea typeface="华文细黑"/>
                <a:cs typeface="Courier New"/>
              </a:rPr>
              <a:t>13</a:t>
            </a:r>
            <a:r>
              <a:rPr lang="en-US" altLang="zh-CN" sz="2800" kern="100" dirty="0" smtClean="0">
                <a:latin typeface="Times New Roman"/>
                <a:ea typeface="华文细黑"/>
                <a:cs typeface="Courier New"/>
              </a:rPr>
              <a:t>Al          </a:t>
            </a:r>
            <a:r>
              <a:rPr lang="en-US" altLang="zh-CN" sz="2800" kern="100" baseline="-25000" dirty="0" smtClean="0">
                <a:latin typeface="Times New Roman"/>
                <a:ea typeface="华文细黑"/>
                <a:cs typeface="Courier New"/>
              </a:rPr>
              <a:t>16</a:t>
            </a:r>
            <a:r>
              <a:rPr lang="en-US" altLang="zh-CN" sz="2800" kern="100" dirty="0" smtClean="0">
                <a:latin typeface="Times New Roman"/>
                <a:ea typeface="华文细黑"/>
                <a:cs typeface="Courier New"/>
              </a:rPr>
              <a:t>S                      </a:t>
            </a:r>
            <a:r>
              <a:rPr lang="en-US" altLang="zh-CN" sz="2800" kern="100" baseline="-25000" dirty="0" smtClean="0">
                <a:latin typeface="Times New Roman"/>
                <a:ea typeface="华文细黑"/>
                <a:cs typeface="Courier New"/>
              </a:rPr>
              <a:t>15</a:t>
            </a:r>
            <a:r>
              <a:rPr lang="en-US" altLang="zh-CN" sz="2800" kern="100" dirty="0" smtClean="0">
                <a:latin typeface="Times New Roman"/>
                <a:ea typeface="华文细黑"/>
                <a:cs typeface="Courier New"/>
              </a:rPr>
              <a:t>P             </a:t>
            </a:r>
            <a:r>
              <a:rPr lang="en-US" altLang="zh-CN" sz="2800" kern="100" baseline="-25000" dirty="0" smtClean="0">
                <a:latin typeface="Times New Roman"/>
                <a:ea typeface="华文细黑"/>
                <a:cs typeface="Courier New"/>
              </a:rPr>
              <a:t>16</a:t>
            </a:r>
            <a:r>
              <a:rPr lang="en-US" altLang="zh-CN" sz="2800" kern="100" dirty="0" smtClean="0">
                <a:latin typeface="Times New Roman"/>
                <a:ea typeface="华文细黑"/>
                <a:cs typeface="Courier New"/>
              </a:rPr>
              <a:t>S</a:t>
            </a:r>
            <a:endParaRPr lang="zh-CN" altLang="zh-CN" sz="2800" kern="100" dirty="0">
              <a:latin typeface="宋体"/>
              <a:cs typeface="Courier New"/>
            </a:endParaRPr>
          </a:p>
        </p:txBody>
      </p:sp>
      <p:sp>
        <p:nvSpPr>
          <p:cNvPr id="3" name="Rectangle 21">
            <a:hlinkClick r:id="rId2" action="ppaction://hlinksldjump"/>
          </p:cNvPr>
          <p:cNvSpPr>
            <a:spLocks noChangeArrowheads="1"/>
          </p:cNvSpPr>
          <p:nvPr/>
        </p:nvSpPr>
        <p:spPr bwMode="auto">
          <a:xfrm>
            <a:off x="7249361"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7683284"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811720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5" action="ppaction://hlinksldjump"/>
          </p:cNvPr>
          <p:cNvSpPr>
            <a:spLocks noChangeArrowheads="1"/>
          </p:cNvSpPr>
          <p:nvPr/>
        </p:nvSpPr>
        <p:spPr bwMode="auto">
          <a:xfrm>
            <a:off x="855113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6" action="ppaction://hlinksldjump"/>
          </p:cNvPr>
          <p:cNvSpPr>
            <a:spLocks noChangeArrowheads="1"/>
          </p:cNvSpPr>
          <p:nvPr/>
        </p:nvSpPr>
        <p:spPr bwMode="auto">
          <a:xfrm>
            <a:off x="898505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9" name="Rectangle 21">
            <a:hlinkClick r:id="rId7" action="ppaction://hlinksldjump"/>
          </p:cNvPr>
          <p:cNvSpPr>
            <a:spLocks noChangeArrowheads="1"/>
          </p:cNvSpPr>
          <p:nvPr/>
        </p:nvSpPr>
        <p:spPr bwMode="auto">
          <a:xfrm>
            <a:off x="941897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0" name="Rectangle 21">
            <a:hlinkClick r:id="rId8" action="ppaction://hlinksldjump"/>
          </p:cNvPr>
          <p:cNvSpPr>
            <a:spLocks noChangeArrowheads="1"/>
          </p:cNvSpPr>
          <p:nvPr/>
        </p:nvSpPr>
        <p:spPr bwMode="auto">
          <a:xfrm>
            <a:off x="985289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1" name="Rectangle 21">
            <a:hlinkClick r:id="rId9" action="ppaction://hlinksldjump"/>
          </p:cNvPr>
          <p:cNvSpPr>
            <a:spLocks noChangeArrowheads="1"/>
          </p:cNvSpPr>
          <p:nvPr/>
        </p:nvSpPr>
        <p:spPr bwMode="auto">
          <a:xfrm>
            <a:off x="1028682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2" name="Rectangle 21">
            <a:hlinkClick r:id="rId10" action="ppaction://hlinksldjump"/>
          </p:cNvPr>
          <p:cNvSpPr>
            <a:spLocks noChangeArrowheads="1"/>
          </p:cNvSpPr>
          <p:nvPr/>
        </p:nvSpPr>
        <p:spPr bwMode="auto">
          <a:xfrm>
            <a:off x="10720745"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13" name="Rectangle 21">
            <a:hlinkClick r:id="rId11" action="ppaction://hlinksldjump"/>
          </p:cNvPr>
          <p:cNvSpPr>
            <a:spLocks noChangeArrowheads="1"/>
          </p:cNvSpPr>
          <p:nvPr/>
        </p:nvSpPr>
        <p:spPr bwMode="auto">
          <a:xfrm>
            <a:off x="11233014"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Tree>
    <p:extLst>
      <p:ext uri="{BB962C8B-B14F-4D97-AF65-F5344CB8AC3E}">
        <p14:creationId xmlns:p14="http://schemas.microsoft.com/office/powerpoint/2010/main" val="19101085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750"/>
                                        <p:tgtEl>
                                          <p:spTgt spid="4">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blinds(horizontal)">
                                      <p:cBhvr>
                                        <p:cTn id="11" dur="750"/>
                                        <p:tgtEl>
                                          <p:spTgt spid="4">
                                            <p:txEl>
                                              <p:pRg st="1" end="1"/>
                                            </p:txEl>
                                          </p:spTgt>
                                        </p:tgtEl>
                                      </p:cBhvr>
                                    </p:animEffect>
                                  </p:childTnLst>
                                </p:cTn>
                              </p:par>
                              <p:par>
                                <p:cTn id="12" presetID="3" presetClass="entr" presetSubtype="10" fill="hold" nodeType="with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blinds(horizontal)">
                                      <p:cBhvr>
                                        <p:cTn id="14" dur="750"/>
                                        <p:tgtEl>
                                          <p:spTgt spid="4">
                                            <p:txEl>
                                              <p:pRg st="2" end="2"/>
                                            </p:txEl>
                                          </p:spTgt>
                                        </p:tgtEl>
                                      </p:cBhvr>
                                    </p:animEffect>
                                  </p:childTnLst>
                                </p:cTn>
                              </p:par>
                              <p:par>
                                <p:cTn id="15" presetID="3" presetClass="entr" presetSubtype="1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750"/>
                                        <p:tgtEl>
                                          <p:spTgt spid="4">
                                            <p:txEl>
                                              <p:pRg st="3" end="3"/>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animEffect transition="in" filter="blinds(horizontal)">
                                      <p:cBhvr>
                                        <p:cTn id="20" dur="75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矩形 4"/>
          <p:cNvSpPr/>
          <p:nvPr/>
        </p:nvSpPr>
        <p:spPr>
          <a:xfrm>
            <a:off x="697506" y="3429134"/>
            <a:ext cx="10793813" cy="2677656"/>
          </a:xfrm>
          <a:prstGeom prst="rect">
            <a:avLst/>
          </a:prstGeom>
        </p:spPr>
        <p:txBody>
          <a:bodyPr>
            <a:spAutoFit/>
          </a:bodyPr>
          <a:lstStyle/>
          <a:p>
            <a:pPr algn="just">
              <a:lnSpc>
                <a:spcPct val="150000"/>
              </a:lnSpc>
              <a:spcAft>
                <a:spcPts val="0"/>
              </a:spcAft>
            </a:pPr>
            <a:r>
              <a:rPr lang="zh-CN" altLang="zh-CN" sz="2800" kern="100" dirty="0">
                <a:latin typeface="Times New Roman"/>
                <a:ea typeface="华文细黑"/>
                <a:cs typeface="Times New Roman"/>
              </a:rPr>
              <a:t>据以上分析，可知答案为</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nSpc>
                <a:spcPct val="150000"/>
              </a:lnSpc>
            </a:pPr>
            <a:r>
              <a:rPr lang="zh-CN" altLang="zh-CN" sz="2800" kern="100" dirty="0">
                <a:latin typeface="Times New Roman"/>
                <a:ea typeface="华文细黑"/>
                <a:cs typeface="Times New Roman"/>
              </a:rPr>
              <a:t>另解：由化学式</a:t>
            </a:r>
            <a:r>
              <a:rPr lang="en-US" altLang="zh-CN" sz="2800" kern="100" dirty="0">
                <a:latin typeface="Times New Roman"/>
                <a:ea typeface="华文细黑"/>
              </a:rPr>
              <a:t>X</a:t>
            </a:r>
            <a:r>
              <a:rPr lang="en-US" altLang="zh-CN" sz="2800" kern="100" baseline="-25000" dirty="0">
                <a:latin typeface="Times New Roman"/>
                <a:ea typeface="华文细黑"/>
              </a:rPr>
              <a:t>2</a:t>
            </a:r>
            <a:r>
              <a:rPr lang="en-US" altLang="zh-CN" sz="2800" kern="100" dirty="0">
                <a:latin typeface="Times New Roman"/>
                <a:ea typeface="华文细黑"/>
              </a:rPr>
              <a:t>Y</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知，</a:t>
            </a:r>
            <a:r>
              <a:rPr lang="en-US" altLang="zh-CN" sz="2800" kern="100" dirty="0">
                <a:latin typeface="Times New Roman"/>
                <a:ea typeface="华文细黑"/>
              </a:rPr>
              <a:t>X</a:t>
            </a:r>
            <a:r>
              <a:rPr lang="zh-CN" altLang="zh-CN" sz="2800" kern="100" dirty="0">
                <a:latin typeface="Times New Roman"/>
                <a:ea typeface="华文细黑"/>
                <a:cs typeface="Times New Roman"/>
              </a:rPr>
              <a:t>、</a:t>
            </a:r>
            <a:r>
              <a:rPr lang="en-US" altLang="zh-CN" sz="2800" kern="100" dirty="0">
                <a:latin typeface="Times New Roman"/>
                <a:ea typeface="华文细黑"/>
              </a:rPr>
              <a:t>Y</a:t>
            </a:r>
            <a:r>
              <a:rPr lang="zh-CN" altLang="zh-CN" sz="2800" kern="100" dirty="0">
                <a:latin typeface="Times New Roman"/>
                <a:ea typeface="华文细黑"/>
                <a:cs typeface="Times New Roman"/>
              </a:rPr>
              <a:t>的原子序数，一个为奇数，一个为偶数，根据</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序、价</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规律可判断</a:t>
            </a:r>
            <a:r>
              <a:rPr lang="en-US" altLang="zh-CN" sz="2800" kern="100" dirty="0">
                <a:latin typeface="Times New Roman"/>
                <a:ea typeface="华文细黑"/>
              </a:rPr>
              <a:t>A</a:t>
            </a:r>
            <a:r>
              <a:rPr lang="zh-CN" altLang="zh-CN" sz="2800" kern="100" dirty="0">
                <a:latin typeface="Times New Roman"/>
                <a:ea typeface="华文细黑"/>
                <a:cs typeface="Times New Roman"/>
              </a:rPr>
              <a:t>项正确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zh-CN" altLang="zh-CN" sz="2800" b="1" kern="100" dirty="0">
                <a:solidFill>
                  <a:srgbClr val="0000FF"/>
                </a:solidFill>
                <a:latin typeface="Times New Roman"/>
                <a:cs typeface="Times New Roman"/>
              </a:rPr>
              <a:t>答案　</a:t>
            </a:r>
            <a:r>
              <a:rPr lang="en-US" altLang="zh-CN" sz="2800" b="1" kern="100" dirty="0">
                <a:solidFill>
                  <a:schemeClr val="accent6">
                    <a:lumMod val="75000"/>
                  </a:schemeClr>
                </a:solidFill>
                <a:latin typeface="Times New Roman"/>
                <a:ea typeface="华文细黑"/>
              </a:rPr>
              <a:t>A</a:t>
            </a:r>
            <a:endParaRPr lang="zh-CN" altLang="en-US" sz="2800" b="1" dirty="0">
              <a:solidFill>
                <a:schemeClr val="accent6">
                  <a:lumMod val="75000"/>
                </a:schemeClr>
              </a:solidFill>
            </a:endParaRPr>
          </a:p>
        </p:txBody>
      </p:sp>
      <p:sp>
        <p:nvSpPr>
          <p:cNvPr id="4" name="Rectangle 21">
            <a:hlinkClick r:id="rId3" action="ppaction://hlinksldjump"/>
          </p:cNvPr>
          <p:cNvSpPr>
            <a:spLocks noChangeArrowheads="1"/>
          </p:cNvSpPr>
          <p:nvPr/>
        </p:nvSpPr>
        <p:spPr bwMode="auto">
          <a:xfrm>
            <a:off x="7249361"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4" action="ppaction://hlinksldjump"/>
          </p:cNvPr>
          <p:cNvSpPr>
            <a:spLocks noChangeArrowheads="1"/>
          </p:cNvSpPr>
          <p:nvPr/>
        </p:nvSpPr>
        <p:spPr bwMode="auto">
          <a:xfrm>
            <a:off x="7683284"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5" action="ppaction://hlinksldjump"/>
          </p:cNvPr>
          <p:cNvSpPr>
            <a:spLocks noChangeArrowheads="1"/>
          </p:cNvSpPr>
          <p:nvPr/>
        </p:nvSpPr>
        <p:spPr bwMode="auto">
          <a:xfrm>
            <a:off x="811720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6" action="ppaction://hlinksldjump"/>
          </p:cNvPr>
          <p:cNvSpPr>
            <a:spLocks noChangeArrowheads="1"/>
          </p:cNvSpPr>
          <p:nvPr/>
        </p:nvSpPr>
        <p:spPr bwMode="auto">
          <a:xfrm>
            <a:off x="855113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7" action="ppaction://hlinksldjump"/>
          </p:cNvPr>
          <p:cNvSpPr>
            <a:spLocks noChangeArrowheads="1"/>
          </p:cNvSpPr>
          <p:nvPr/>
        </p:nvSpPr>
        <p:spPr bwMode="auto">
          <a:xfrm>
            <a:off x="898505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0" name="Rectangle 21">
            <a:hlinkClick r:id="rId8" action="ppaction://hlinksldjump"/>
          </p:cNvPr>
          <p:cNvSpPr>
            <a:spLocks noChangeArrowheads="1"/>
          </p:cNvSpPr>
          <p:nvPr/>
        </p:nvSpPr>
        <p:spPr bwMode="auto">
          <a:xfrm>
            <a:off x="941897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1" name="Rectangle 21">
            <a:hlinkClick r:id="rId9" action="ppaction://hlinksldjump"/>
          </p:cNvPr>
          <p:cNvSpPr>
            <a:spLocks noChangeArrowheads="1"/>
          </p:cNvSpPr>
          <p:nvPr/>
        </p:nvSpPr>
        <p:spPr bwMode="auto">
          <a:xfrm>
            <a:off x="985289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2" name="Rectangle 21">
            <a:hlinkClick r:id="rId10" action="ppaction://hlinksldjump"/>
          </p:cNvPr>
          <p:cNvSpPr>
            <a:spLocks noChangeArrowheads="1"/>
          </p:cNvSpPr>
          <p:nvPr/>
        </p:nvSpPr>
        <p:spPr bwMode="auto">
          <a:xfrm>
            <a:off x="1028682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3" name="Rectangle 21">
            <a:hlinkClick r:id="rId11" action="ppaction://hlinksldjump"/>
          </p:cNvPr>
          <p:cNvSpPr>
            <a:spLocks noChangeArrowheads="1"/>
          </p:cNvSpPr>
          <p:nvPr/>
        </p:nvSpPr>
        <p:spPr bwMode="auto">
          <a:xfrm>
            <a:off x="10720745"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14" name="Rectangle 21">
            <a:hlinkClick r:id="rId12" action="ppaction://hlinksldjump"/>
          </p:cNvPr>
          <p:cNvSpPr>
            <a:spLocks noChangeArrowheads="1"/>
          </p:cNvSpPr>
          <p:nvPr/>
        </p:nvSpPr>
        <p:spPr bwMode="auto">
          <a:xfrm>
            <a:off x="11233014"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graphicFrame>
        <p:nvGraphicFramePr>
          <p:cNvPr id="2" name="对象 1"/>
          <p:cNvGraphicFramePr>
            <a:graphicFrameLocks noChangeAspect="1"/>
          </p:cNvGraphicFramePr>
          <p:nvPr>
            <p:extLst>
              <p:ext uri="{D42A27DB-BD31-4B8C-83A1-F6EECF244321}">
                <p14:modId xmlns:p14="http://schemas.microsoft.com/office/powerpoint/2010/main" val="4106165811"/>
              </p:ext>
            </p:extLst>
          </p:nvPr>
        </p:nvGraphicFramePr>
        <p:xfrm>
          <a:off x="844353" y="1138238"/>
          <a:ext cx="8128000" cy="2916238"/>
        </p:xfrm>
        <a:graphic>
          <a:graphicData uri="http://schemas.openxmlformats.org/presentationml/2006/ole">
            <mc:AlternateContent xmlns:mc="http://schemas.openxmlformats.org/markup-compatibility/2006">
              <mc:Choice xmlns:v="urn:schemas-microsoft-com:vml" Requires="v">
                <p:oleObj spid="_x0000_s263188" name="文档" r:id="rId14" imgW="8121364" imgH="2918685" progId="Word.Document.12">
                  <p:embed/>
                </p:oleObj>
              </mc:Choice>
              <mc:Fallback>
                <p:oleObj name="文档" r:id="rId14" imgW="8121364" imgH="2918685" progId="Word.Document.12">
                  <p:embed/>
                  <p:pic>
                    <p:nvPicPr>
                      <p:cNvPr id="0" name="对象 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44353" y="1138238"/>
                        <a:ext cx="8128000" cy="291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2000715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750"/>
                                        <p:tgtEl>
                                          <p:spTgt spid="2"/>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blinds(horizontal)">
                                      <p:cBhvr>
                                        <p:cTn id="11" dur="750"/>
                                        <p:tgtEl>
                                          <p:spTgt spid="5">
                                            <p:txEl>
                                              <p:pRg st="0" end="0"/>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blinds(horizontal)">
                                      <p:cBhvr>
                                        <p:cTn id="15" dur="750"/>
                                        <p:tgtEl>
                                          <p:spTgt spid="5">
                                            <p:txEl>
                                              <p:pRg st="1" end="1"/>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blinds(horizontal)">
                                      <p:cBhvr>
                                        <p:cTn id="19" dur="75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237467" y="785549"/>
            <a:ext cx="11502034" cy="5524565"/>
          </a:xfrm>
          <a:prstGeom prst="rect">
            <a:avLst/>
          </a:prstGeom>
        </p:spPr>
        <p:txBody>
          <a:bodyPr wrap="square" lIns="121898" tIns="60948" rIns="121898" bIns="60948">
            <a:spAutoFit/>
          </a:bodyPr>
          <a:lstStyle/>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世界上第一张元素周期表是在</a:t>
            </a:r>
            <a:r>
              <a:rPr lang="en-US" altLang="zh-CN" sz="2600" kern="100" dirty="0">
                <a:latin typeface="Times New Roman"/>
                <a:ea typeface="华文细黑"/>
                <a:cs typeface="Courier New"/>
              </a:rPr>
              <a:t>1869</a:t>
            </a:r>
            <a:r>
              <a:rPr lang="zh-CN" altLang="zh-CN" sz="2600" kern="100" dirty="0">
                <a:latin typeface="Times New Roman"/>
                <a:ea typeface="华文细黑"/>
                <a:cs typeface="Times New Roman"/>
              </a:rPr>
              <a:t>年由俄国</a:t>
            </a:r>
            <a:r>
              <a:rPr lang="zh-CN" altLang="zh-CN" sz="2600" kern="100" dirty="0" smtClean="0">
                <a:latin typeface="Times New Roman"/>
                <a:ea typeface="华文细黑"/>
                <a:cs typeface="Times New Roman"/>
              </a:rPr>
              <a:t>化学家</a:t>
            </a:r>
            <a:r>
              <a:rPr lang="en-US" altLang="zh-CN" sz="2600" u="sng" kern="100" dirty="0" smtClean="0">
                <a:latin typeface="Times New Roman"/>
                <a:ea typeface="华文细黑"/>
                <a:cs typeface="Times New Roman"/>
              </a:rPr>
              <a:t>	    </a:t>
            </a:r>
            <a:r>
              <a:rPr lang="zh-CN" altLang="zh-CN" sz="2600" kern="100" dirty="0" smtClean="0">
                <a:latin typeface="Times New Roman"/>
                <a:ea typeface="华文细黑"/>
                <a:cs typeface="Times New Roman"/>
              </a:rPr>
              <a:t>绘制</a:t>
            </a:r>
            <a:r>
              <a:rPr lang="zh-CN" altLang="zh-CN" sz="2600" kern="100" dirty="0">
                <a:latin typeface="Times New Roman"/>
                <a:ea typeface="华文细黑"/>
                <a:cs typeface="Times New Roman"/>
              </a:rPr>
              <a:t>完成的，随着科学的不断发展，已逐渐演变为现在的常用形式。</a:t>
            </a:r>
            <a:endParaRPr lang="zh-CN" altLang="zh-CN" sz="2600" kern="100" dirty="0">
              <a:latin typeface="宋体"/>
              <a:cs typeface="Courier New"/>
            </a:endParaRPr>
          </a:p>
          <a:p>
            <a:pPr>
              <a:lnSpc>
                <a:spcPct val="150000"/>
              </a:lnSpc>
            </a:pPr>
            <a:r>
              <a:rPr lang="en-US" altLang="zh-CN" sz="2600" kern="100" dirty="0">
                <a:latin typeface="Times New Roman"/>
                <a:ea typeface="华文细黑"/>
              </a:rPr>
              <a:t>2.</a:t>
            </a:r>
            <a:r>
              <a:rPr lang="zh-CN" altLang="zh-CN" sz="2600" kern="100" dirty="0">
                <a:latin typeface="Times New Roman"/>
                <a:ea typeface="华文细黑"/>
                <a:cs typeface="Times New Roman"/>
              </a:rPr>
              <a:t>原子序数：按照元素在周期表中的顺序给元素编号，</a:t>
            </a:r>
            <a:r>
              <a:rPr lang="zh-CN" altLang="zh-CN" sz="2600" kern="100" dirty="0" smtClean="0">
                <a:latin typeface="Times New Roman"/>
                <a:ea typeface="华文细黑"/>
                <a:cs typeface="Times New Roman"/>
              </a:rPr>
              <a:t>称之为</a:t>
            </a:r>
            <a:r>
              <a:rPr lang="en-US" altLang="zh-CN" sz="2600" u="sng" kern="100" dirty="0" smtClean="0">
                <a:latin typeface="Times New Roman"/>
                <a:ea typeface="华文细黑"/>
                <a:cs typeface="Times New Roman"/>
              </a:rPr>
              <a:t>	     </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nSpc>
                <a:spcPct val="150000"/>
              </a:lnSpc>
            </a:pPr>
            <a:r>
              <a:rPr lang="en-US" altLang="zh-CN" sz="2600" u="sng" kern="100" dirty="0" smtClean="0">
                <a:latin typeface="Times New Roman"/>
                <a:ea typeface="华文细黑"/>
                <a:cs typeface="Times New Roman"/>
              </a:rPr>
              <a:t>	      </a:t>
            </a:r>
            <a:r>
              <a:rPr lang="zh-CN" altLang="zh-CN" sz="2600" kern="100" dirty="0" smtClean="0">
                <a:latin typeface="Times New Roman"/>
                <a:ea typeface="华文细黑"/>
                <a:cs typeface="Times New Roman"/>
              </a:rPr>
              <a:t>＝</a:t>
            </a:r>
            <a:r>
              <a:rPr lang="zh-CN" altLang="zh-CN" sz="2600" kern="100" dirty="0">
                <a:latin typeface="Times New Roman"/>
                <a:ea typeface="华文细黑"/>
                <a:cs typeface="Times New Roman"/>
              </a:rPr>
              <a:t>核电荷数＝质子数＝核外电子数</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编排原则</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周期：</a:t>
            </a:r>
            <a:r>
              <a:rPr lang="zh-CN" altLang="zh-CN" sz="2600" kern="100" dirty="0" smtClean="0">
                <a:latin typeface="Times New Roman"/>
                <a:ea typeface="华文细黑"/>
                <a:cs typeface="Times New Roman"/>
              </a:rPr>
              <a:t>把</a:t>
            </a:r>
            <a:r>
              <a:rPr lang="en-US" altLang="zh-CN" sz="2600" u="sng" kern="100" dirty="0" smtClean="0">
                <a:latin typeface="Times New Roman"/>
                <a:ea typeface="华文细黑"/>
                <a:cs typeface="Times New Roman"/>
              </a:rPr>
              <a:t>	        </a:t>
            </a:r>
            <a:r>
              <a:rPr lang="zh-CN" altLang="zh-CN" sz="2600" kern="100" dirty="0" smtClean="0">
                <a:latin typeface="Times New Roman"/>
                <a:ea typeface="华文细黑"/>
                <a:cs typeface="Times New Roman"/>
              </a:rPr>
              <a:t>相同</a:t>
            </a:r>
            <a:r>
              <a:rPr lang="zh-CN" altLang="zh-CN" sz="2600" kern="100" dirty="0">
                <a:latin typeface="Times New Roman"/>
                <a:ea typeface="华文细黑"/>
                <a:cs typeface="Times New Roman"/>
              </a:rPr>
              <a:t>的元素，</a:t>
            </a:r>
            <a:r>
              <a:rPr lang="zh-CN" altLang="zh-CN" sz="2600" kern="100" dirty="0" smtClean="0">
                <a:latin typeface="Times New Roman"/>
                <a:ea typeface="华文细黑"/>
                <a:cs typeface="Times New Roman"/>
              </a:rPr>
              <a:t>按</a:t>
            </a:r>
            <a:r>
              <a:rPr lang="en-US" altLang="zh-CN" sz="2600" u="sng" kern="100" dirty="0" smtClean="0">
                <a:latin typeface="Times New Roman"/>
                <a:ea typeface="华文细黑"/>
                <a:cs typeface="Times New Roman"/>
              </a:rPr>
              <a:t>		  </a:t>
            </a:r>
            <a:r>
              <a:rPr lang="zh-CN" altLang="zh-CN" sz="2600" kern="100" dirty="0" smtClean="0">
                <a:latin typeface="Times New Roman"/>
                <a:ea typeface="华文细黑"/>
                <a:cs typeface="Times New Roman"/>
              </a:rPr>
              <a:t>的</a:t>
            </a:r>
            <a:r>
              <a:rPr lang="zh-CN" altLang="zh-CN" sz="2600" kern="100" dirty="0">
                <a:latin typeface="Times New Roman"/>
                <a:ea typeface="华文细黑"/>
                <a:cs typeface="Times New Roman"/>
              </a:rPr>
              <a:t>顺序，从左至右排成的横行。</a:t>
            </a:r>
            <a:endParaRPr lang="zh-CN" altLang="zh-CN" sz="2600" kern="100" dirty="0">
              <a:latin typeface="宋体"/>
              <a:cs typeface="Courier New"/>
            </a:endParaRPr>
          </a:p>
          <a:p>
            <a:pPr>
              <a:lnSpc>
                <a:spcPct val="150000"/>
              </a:lnSpc>
            </a:pPr>
            <a:r>
              <a:rPr lang="en-US" altLang="zh-CN" sz="2600" kern="100" dirty="0">
                <a:latin typeface="Times New Roman"/>
                <a:ea typeface="华文细黑"/>
              </a:rPr>
              <a:t>(2)</a:t>
            </a:r>
            <a:r>
              <a:rPr lang="zh-CN" altLang="zh-CN" sz="2600" kern="100" dirty="0">
                <a:latin typeface="Times New Roman"/>
                <a:ea typeface="华文细黑"/>
                <a:cs typeface="Times New Roman"/>
              </a:rPr>
              <a:t>族：</a:t>
            </a:r>
            <a:r>
              <a:rPr lang="zh-CN" altLang="zh-CN" sz="2600" kern="100" dirty="0" smtClean="0">
                <a:latin typeface="Times New Roman"/>
                <a:ea typeface="华文细黑"/>
                <a:cs typeface="Times New Roman"/>
              </a:rPr>
              <a:t>把</a:t>
            </a:r>
            <a:r>
              <a:rPr lang="en-US" altLang="zh-CN" sz="2600" u="sng" kern="100" dirty="0" smtClean="0">
                <a:latin typeface="Times New Roman"/>
                <a:ea typeface="华文细黑"/>
                <a:cs typeface="Times New Roman"/>
              </a:rPr>
              <a:t>		</a:t>
            </a:r>
            <a:r>
              <a:rPr lang="zh-CN" altLang="zh-CN" sz="2600" kern="100" dirty="0" smtClean="0">
                <a:latin typeface="Times New Roman"/>
                <a:ea typeface="华文细黑"/>
                <a:cs typeface="Times New Roman"/>
              </a:rPr>
              <a:t>相同</a:t>
            </a:r>
            <a:r>
              <a:rPr lang="zh-CN" altLang="zh-CN" sz="2600" kern="100" dirty="0">
                <a:latin typeface="Times New Roman"/>
                <a:ea typeface="华文细黑"/>
                <a:cs typeface="Times New Roman"/>
              </a:rPr>
              <a:t>的元素，</a:t>
            </a:r>
            <a:r>
              <a:rPr lang="zh-CN" altLang="zh-CN" sz="2600" kern="100" dirty="0" smtClean="0">
                <a:latin typeface="Times New Roman"/>
                <a:ea typeface="华文细黑"/>
                <a:cs typeface="Times New Roman"/>
              </a:rPr>
              <a:t>按</a:t>
            </a:r>
            <a:r>
              <a:rPr lang="en-US" altLang="zh-CN" sz="2600" u="sng" kern="100" dirty="0" smtClean="0">
                <a:latin typeface="Times New Roman"/>
                <a:ea typeface="华文细黑"/>
                <a:cs typeface="Times New Roman"/>
              </a:rPr>
              <a:t>		         </a:t>
            </a:r>
            <a:r>
              <a:rPr lang="zh-CN" altLang="zh-CN" sz="2600" kern="100" dirty="0" smtClean="0">
                <a:latin typeface="Times New Roman"/>
                <a:ea typeface="华文细黑"/>
                <a:cs typeface="Times New Roman"/>
              </a:rPr>
              <a:t>的</a:t>
            </a:r>
            <a:r>
              <a:rPr lang="zh-CN" altLang="zh-CN" sz="2600" kern="100" dirty="0">
                <a:latin typeface="Times New Roman"/>
                <a:ea typeface="华文细黑"/>
                <a:cs typeface="Times New Roman"/>
              </a:rPr>
              <a:t>顺序，从上至下排成的纵行</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
        <p:nvSpPr>
          <p:cNvPr id="5" name="矩形 4"/>
          <p:cNvSpPr/>
          <p:nvPr/>
        </p:nvSpPr>
        <p:spPr>
          <a:xfrm>
            <a:off x="7751390" y="857557"/>
            <a:ext cx="1518364" cy="492443"/>
          </a:xfrm>
          <a:prstGeom prst="rect">
            <a:avLst/>
          </a:prstGeom>
        </p:spPr>
        <p:txBody>
          <a:bodyPr wrap="none">
            <a:spAutoFit/>
          </a:bodyPr>
          <a:lstStyle/>
          <a:p>
            <a:r>
              <a:rPr lang="zh-CN" altLang="zh-CN" sz="2600" kern="100" dirty="0">
                <a:solidFill>
                  <a:srgbClr val="0000FF"/>
                </a:solidFill>
                <a:latin typeface="Times New Roman"/>
                <a:ea typeface="华文细黑"/>
                <a:cs typeface="Times New Roman"/>
              </a:rPr>
              <a:t>门捷列夫</a:t>
            </a:r>
            <a:endParaRPr lang="zh-CN" altLang="en-US" dirty="0">
              <a:solidFill>
                <a:srgbClr val="0000FF"/>
              </a:solidFill>
            </a:endParaRPr>
          </a:p>
        </p:txBody>
      </p:sp>
      <p:sp>
        <p:nvSpPr>
          <p:cNvPr id="12" name="矩形 11"/>
          <p:cNvSpPr/>
          <p:nvPr/>
        </p:nvSpPr>
        <p:spPr>
          <a:xfrm>
            <a:off x="9113346" y="2093306"/>
            <a:ext cx="1518364" cy="492443"/>
          </a:xfrm>
          <a:prstGeom prst="rect">
            <a:avLst/>
          </a:prstGeom>
        </p:spPr>
        <p:txBody>
          <a:bodyPr wrap="none">
            <a:spAutoFit/>
          </a:bodyPr>
          <a:lstStyle/>
          <a:p>
            <a:r>
              <a:rPr lang="zh-CN" altLang="en-US" sz="2600" kern="100" dirty="0">
                <a:solidFill>
                  <a:srgbClr val="0000FF"/>
                </a:solidFill>
                <a:latin typeface="Times New Roman"/>
                <a:ea typeface="华文细黑"/>
                <a:cs typeface="Times New Roman"/>
              </a:rPr>
              <a:t>原子序数</a:t>
            </a:r>
            <a:endParaRPr lang="zh-CN" altLang="en-US" dirty="0">
              <a:solidFill>
                <a:srgbClr val="0000FF"/>
              </a:solidFill>
            </a:endParaRPr>
          </a:p>
        </p:txBody>
      </p:sp>
      <p:sp>
        <p:nvSpPr>
          <p:cNvPr id="13" name="矩形 12"/>
          <p:cNvSpPr/>
          <p:nvPr/>
        </p:nvSpPr>
        <p:spPr>
          <a:xfrm>
            <a:off x="328370" y="2597362"/>
            <a:ext cx="1518364" cy="492443"/>
          </a:xfrm>
          <a:prstGeom prst="rect">
            <a:avLst/>
          </a:prstGeom>
        </p:spPr>
        <p:txBody>
          <a:bodyPr wrap="none">
            <a:spAutoFit/>
          </a:bodyPr>
          <a:lstStyle/>
          <a:p>
            <a:r>
              <a:rPr lang="zh-CN" altLang="en-US" sz="2600" kern="100" dirty="0">
                <a:solidFill>
                  <a:srgbClr val="0000FF"/>
                </a:solidFill>
                <a:latin typeface="Times New Roman"/>
                <a:ea typeface="华文细黑"/>
                <a:cs typeface="Times New Roman"/>
              </a:rPr>
              <a:t>原子序数</a:t>
            </a:r>
            <a:endParaRPr lang="zh-CN" altLang="en-US" dirty="0">
              <a:solidFill>
                <a:srgbClr val="0000FF"/>
              </a:solidFill>
            </a:endParaRPr>
          </a:p>
        </p:txBody>
      </p:sp>
      <p:sp>
        <p:nvSpPr>
          <p:cNvPr id="14" name="矩形 13"/>
          <p:cNvSpPr/>
          <p:nvPr/>
        </p:nvSpPr>
        <p:spPr>
          <a:xfrm>
            <a:off x="1990750" y="3809885"/>
            <a:ext cx="1518364" cy="492443"/>
          </a:xfrm>
          <a:prstGeom prst="rect">
            <a:avLst/>
          </a:prstGeom>
        </p:spPr>
        <p:txBody>
          <a:bodyPr wrap="none">
            <a:spAutoFit/>
          </a:bodyPr>
          <a:lstStyle/>
          <a:p>
            <a:r>
              <a:rPr lang="zh-CN" altLang="en-US" sz="2600" kern="100" dirty="0">
                <a:solidFill>
                  <a:srgbClr val="0000FF"/>
                </a:solidFill>
                <a:latin typeface="Times New Roman"/>
                <a:ea typeface="华文细黑"/>
                <a:cs typeface="Times New Roman"/>
              </a:rPr>
              <a:t>电子层数</a:t>
            </a:r>
            <a:endParaRPr lang="zh-CN" altLang="en-US" dirty="0">
              <a:solidFill>
                <a:srgbClr val="0000FF"/>
              </a:solidFill>
            </a:endParaRPr>
          </a:p>
        </p:txBody>
      </p:sp>
      <p:sp>
        <p:nvSpPr>
          <p:cNvPr id="15" name="矩形 14"/>
          <p:cNvSpPr/>
          <p:nvPr/>
        </p:nvSpPr>
        <p:spPr>
          <a:xfrm>
            <a:off x="5710192" y="3821498"/>
            <a:ext cx="2185214" cy="492443"/>
          </a:xfrm>
          <a:prstGeom prst="rect">
            <a:avLst/>
          </a:prstGeom>
        </p:spPr>
        <p:txBody>
          <a:bodyPr wrap="none">
            <a:spAutoFit/>
          </a:bodyPr>
          <a:lstStyle/>
          <a:p>
            <a:r>
              <a:rPr lang="zh-CN" altLang="en-US" sz="2600" kern="100" dirty="0">
                <a:solidFill>
                  <a:srgbClr val="0000FF"/>
                </a:solidFill>
                <a:latin typeface="Times New Roman"/>
                <a:ea typeface="华文细黑"/>
                <a:cs typeface="Times New Roman"/>
              </a:rPr>
              <a:t>原子序数递增</a:t>
            </a:r>
            <a:endParaRPr lang="zh-CN" altLang="en-US" dirty="0">
              <a:solidFill>
                <a:srgbClr val="0000FF"/>
              </a:solidFill>
            </a:endParaRPr>
          </a:p>
        </p:txBody>
      </p:sp>
      <p:sp>
        <p:nvSpPr>
          <p:cNvPr id="16" name="矩形 15"/>
          <p:cNvSpPr/>
          <p:nvPr/>
        </p:nvSpPr>
        <p:spPr>
          <a:xfrm>
            <a:off x="1774726" y="5034021"/>
            <a:ext cx="2185214" cy="492443"/>
          </a:xfrm>
          <a:prstGeom prst="rect">
            <a:avLst/>
          </a:prstGeom>
        </p:spPr>
        <p:txBody>
          <a:bodyPr wrap="none">
            <a:spAutoFit/>
          </a:bodyPr>
          <a:lstStyle/>
          <a:p>
            <a:r>
              <a:rPr lang="zh-CN" altLang="en-US" sz="2600" kern="100" dirty="0">
                <a:solidFill>
                  <a:srgbClr val="0000FF"/>
                </a:solidFill>
                <a:latin typeface="Times New Roman"/>
                <a:ea typeface="华文细黑"/>
                <a:cs typeface="Times New Roman"/>
              </a:rPr>
              <a:t>最外层电子数</a:t>
            </a:r>
            <a:endParaRPr lang="zh-CN" altLang="en-US" dirty="0">
              <a:solidFill>
                <a:srgbClr val="0000FF"/>
              </a:solidFill>
            </a:endParaRPr>
          </a:p>
        </p:txBody>
      </p:sp>
      <p:sp>
        <p:nvSpPr>
          <p:cNvPr id="23" name="矩形 22"/>
          <p:cNvSpPr/>
          <p:nvPr/>
        </p:nvSpPr>
        <p:spPr>
          <a:xfrm>
            <a:off x="6286256" y="5034021"/>
            <a:ext cx="2185214" cy="492443"/>
          </a:xfrm>
          <a:prstGeom prst="rect">
            <a:avLst/>
          </a:prstGeom>
        </p:spPr>
        <p:txBody>
          <a:bodyPr wrap="none">
            <a:spAutoFit/>
          </a:bodyPr>
          <a:lstStyle/>
          <a:p>
            <a:r>
              <a:rPr lang="zh-CN" altLang="en-US" sz="2600" kern="100" dirty="0">
                <a:solidFill>
                  <a:srgbClr val="0000FF"/>
                </a:solidFill>
                <a:latin typeface="Times New Roman"/>
                <a:ea typeface="华文细黑"/>
                <a:cs typeface="Times New Roman"/>
              </a:rPr>
              <a:t>电子层数递增</a:t>
            </a:r>
            <a:endParaRPr lang="zh-CN" altLang="en-US" dirty="0">
              <a:solidFill>
                <a:srgbClr val="0000FF"/>
              </a:solidFill>
            </a:endParaRPr>
          </a:p>
        </p:txBody>
      </p:sp>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1" name="圆角矩形 20"/>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50858436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linds(horizontal)">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blinds(horizontal)">
                                      <p:cBhvr>
                                        <p:cTn id="20" dur="500"/>
                                        <p:tgtEl>
                                          <p:spTgt spid="14"/>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blinds(horizontal)">
                                      <p:cBhvr>
                                        <p:cTn id="23" dur="5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blinds(horizontal)">
                                      <p:cBhvr>
                                        <p:cTn id="28" dur="500"/>
                                        <p:tgtEl>
                                          <p:spTgt spid="16"/>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blinds(horizontal)">
                                      <p:cBhvr>
                                        <p:cTn id="31" dur="500"/>
                                        <p:tgtEl>
                                          <p:spTgt spid="2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grpId="1" nodeType="clickEffect">
                                  <p:stCondLst>
                                    <p:cond delay="0"/>
                                  </p:stCondLst>
                                  <p:childTnLst>
                                    <p:animEffect transition="out" filter="fade">
                                      <p:cBhvr>
                                        <p:cTn id="35" dur="500"/>
                                        <p:tgtEl>
                                          <p:spTgt spid="5"/>
                                        </p:tgtEl>
                                      </p:cBhvr>
                                    </p:animEffect>
                                    <p:set>
                                      <p:cBhvr>
                                        <p:cTn id="36" dur="1" fill="hold">
                                          <p:stCondLst>
                                            <p:cond delay="499"/>
                                          </p:stCondLst>
                                        </p:cTn>
                                        <p:tgtEl>
                                          <p:spTgt spid="5"/>
                                        </p:tgtEl>
                                        <p:attrNameLst>
                                          <p:attrName>style.visibility</p:attrName>
                                        </p:attrNameLst>
                                      </p:cBhvr>
                                      <p:to>
                                        <p:strVal val="hidden"/>
                                      </p:to>
                                    </p:set>
                                  </p:childTnLst>
                                </p:cTn>
                              </p:par>
                              <p:par>
                                <p:cTn id="37" presetID="10" presetClass="exit" presetSubtype="0" fill="hold" grpId="1" nodeType="withEffect">
                                  <p:stCondLst>
                                    <p:cond delay="0"/>
                                  </p:stCondLst>
                                  <p:childTnLst>
                                    <p:animEffect transition="out" filter="fade">
                                      <p:cBhvr>
                                        <p:cTn id="38" dur="500"/>
                                        <p:tgtEl>
                                          <p:spTgt spid="12"/>
                                        </p:tgtEl>
                                      </p:cBhvr>
                                    </p:animEffect>
                                    <p:set>
                                      <p:cBhvr>
                                        <p:cTn id="39" dur="1" fill="hold">
                                          <p:stCondLst>
                                            <p:cond delay="499"/>
                                          </p:stCondLst>
                                        </p:cTn>
                                        <p:tgtEl>
                                          <p:spTgt spid="12"/>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500"/>
                                        <p:tgtEl>
                                          <p:spTgt spid="13"/>
                                        </p:tgtEl>
                                      </p:cBhvr>
                                    </p:animEffect>
                                    <p:set>
                                      <p:cBhvr>
                                        <p:cTn id="42" dur="1" fill="hold">
                                          <p:stCondLst>
                                            <p:cond delay="499"/>
                                          </p:stCondLst>
                                        </p:cTn>
                                        <p:tgtEl>
                                          <p:spTgt spid="13"/>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500"/>
                                        <p:tgtEl>
                                          <p:spTgt spid="14"/>
                                        </p:tgtEl>
                                      </p:cBhvr>
                                    </p:animEffect>
                                    <p:set>
                                      <p:cBhvr>
                                        <p:cTn id="45" dur="1" fill="hold">
                                          <p:stCondLst>
                                            <p:cond delay="499"/>
                                          </p:stCondLst>
                                        </p:cTn>
                                        <p:tgtEl>
                                          <p:spTgt spid="14"/>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500"/>
                                        <p:tgtEl>
                                          <p:spTgt spid="15"/>
                                        </p:tgtEl>
                                      </p:cBhvr>
                                    </p:animEffect>
                                    <p:set>
                                      <p:cBhvr>
                                        <p:cTn id="48" dur="1" fill="hold">
                                          <p:stCondLst>
                                            <p:cond delay="499"/>
                                          </p:stCondLst>
                                        </p:cTn>
                                        <p:tgtEl>
                                          <p:spTgt spid="15"/>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500"/>
                                        <p:tgtEl>
                                          <p:spTgt spid="16"/>
                                        </p:tgtEl>
                                      </p:cBhvr>
                                    </p:animEffect>
                                    <p:set>
                                      <p:cBhvr>
                                        <p:cTn id="51" dur="1" fill="hold">
                                          <p:stCondLst>
                                            <p:cond delay="499"/>
                                          </p:stCondLst>
                                        </p:cTn>
                                        <p:tgtEl>
                                          <p:spTgt spid="16"/>
                                        </p:tgtEl>
                                        <p:attrNameLst>
                                          <p:attrName>style.visibility</p:attrName>
                                        </p:attrNameLst>
                                      </p:cBhvr>
                                      <p:to>
                                        <p:strVal val="hidden"/>
                                      </p:to>
                                    </p:set>
                                  </p:childTnLst>
                                </p:cTn>
                              </p:par>
                              <p:par>
                                <p:cTn id="52" presetID="10" presetClass="exit" presetSubtype="0" fill="hold" grpId="1" nodeType="withEffect">
                                  <p:stCondLst>
                                    <p:cond delay="0"/>
                                  </p:stCondLst>
                                  <p:childTnLst>
                                    <p:animEffect transition="out" filter="fade">
                                      <p:cBhvr>
                                        <p:cTn id="53" dur="500"/>
                                        <p:tgtEl>
                                          <p:spTgt spid="23"/>
                                        </p:tgtEl>
                                      </p:cBhvr>
                                    </p:animEffect>
                                    <p:set>
                                      <p:cBhvr>
                                        <p:cTn id="54" dur="1" fill="hold">
                                          <p:stCondLst>
                                            <p:cond delay="499"/>
                                          </p:stCondLst>
                                        </p:cTn>
                                        <p:tgtEl>
                                          <p:spTgt spid="23"/>
                                        </p:tgtEl>
                                        <p:attrNameLst>
                                          <p:attrName>style.visibility</p:attrName>
                                        </p:attrNameLst>
                                      </p:cBhvr>
                                      <p:to>
                                        <p:strVal val="hidden"/>
                                      </p:to>
                                    </p:set>
                                  </p:childTnLst>
                                </p:cTn>
                              </p:par>
                            </p:childTnLst>
                          </p:cTn>
                        </p:par>
                      </p:childTnLst>
                    </p:cTn>
                  </p:par>
                </p:childTnLst>
              </p:cTn>
              <p:nextCondLst>
                <p:cond evt="onClick" delay="0">
                  <p:tgtEl>
                    <p:spTgt spid="21"/>
                  </p:tgtEl>
                </p:cond>
              </p:nextCondLst>
            </p:seq>
          </p:childTnLst>
        </p:cTn>
      </p:par>
    </p:tnLst>
    <p:bldLst>
      <p:bldP spid="5" grpId="0"/>
      <p:bldP spid="5" grpId="1"/>
      <p:bldP spid="12" grpId="0"/>
      <p:bldP spid="12" grpId="1"/>
      <p:bldP spid="13" grpId="0"/>
      <p:bldP spid="13" grpId="1"/>
      <p:bldP spid="14" grpId="0"/>
      <p:bldP spid="14" grpId="1"/>
      <p:bldP spid="15" grpId="0"/>
      <p:bldP spid="15" grpId="1"/>
      <p:bldP spid="16" grpId="0"/>
      <p:bldP spid="16" grpId="1"/>
      <p:bldP spid="23" grpId="0"/>
      <p:bldP spid="23" grpId="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701993" y="693490"/>
            <a:ext cx="10793813" cy="5262979"/>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6.X</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Y</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Z</a:t>
            </a:r>
            <a:r>
              <a:rPr lang="zh-CN" altLang="zh-CN" sz="2800" kern="100" dirty="0">
                <a:latin typeface="Times New Roman"/>
                <a:ea typeface="华文细黑"/>
                <a:cs typeface="Times New Roman"/>
              </a:rPr>
              <a:t>是三种主族元素，如果</a:t>
            </a:r>
            <a:r>
              <a:rPr lang="en-US" altLang="zh-CN" sz="2800" kern="100" dirty="0" err="1">
                <a:latin typeface="Times New Roman"/>
                <a:ea typeface="华文细黑"/>
                <a:cs typeface="Courier New"/>
              </a:rPr>
              <a:t>X</a:t>
            </a:r>
            <a:r>
              <a:rPr lang="en-US" altLang="zh-CN" sz="2800" i="1" kern="100" baseline="30000" dirty="0" err="1">
                <a:latin typeface="Times New Roman"/>
                <a:ea typeface="华文细黑"/>
                <a:cs typeface="Courier New"/>
              </a:rPr>
              <a:t>n</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阳离子与</a:t>
            </a:r>
            <a:r>
              <a:rPr lang="en-US" altLang="zh-CN" sz="2800" kern="100" dirty="0" err="1">
                <a:latin typeface="Times New Roman"/>
                <a:ea typeface="华文细黑"/>
                <a:cs typeface="Courier New"/>
              </a:rPr>
              <a:t>Y</a:t>
            </a:r>
            <a:r>
              <a:rPr lang="en-US" altLang="zh-CN" sz="2800" i="1" kern="100" baseline="30000" dirty="0" err="1">
                <a:latin typeface="Times New Roman"/>
                <a:ea typeface="华文细黑"/>
                <a:cs typeface="Courier New"/>
              </a:rPr>
              <a:t>n</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阴离子具有相同的电子层结构，</a:t>
            </a:r>
            <a:r>
              <a:rPr lang="en-US" altLang="zh-CN" sz="2800" kern="100" dirty="0">
                <a:latin typeface="Times New Roman"/>
                <a:ea typeface="华文细黑"/>
                <a:cs typeface="Courier New"/>
              </a:rPr>
              <a:t>Z</a:t>
            </a:r>
            <a:r>
              <a:rPr lang="en-US" altLang="zh-CN" sz="2800" i="1" kern="100" baseline="30000" dirty="0">
                <a:latin typeface="Times New Roman"/>
                <a:ea typeface="华文细黑"/>
                <a:cs typeface="Courier New"/>
              </a:rPr>
              <a:t>n</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阴离子半径大于</a:t>
            </a:r>
            <a:r>
              <a:rPr lang="en-US" altLang="zh-CN" sz="2800" kern="100" dirty="0" err="1">
                <a:latin typeface="Times New Roman"/>
                <a:ea typeface="华文细黑"/>
                <a:cs typeface="Courier New"/>
              </a:rPr>
              <a:t>Y</a:t>
            </a:r>
            <a:r>
              <a:rPr lang="en-US" altLang="zh-CN" sz="2800" i="1" kern="100" baseline="30000" dirty="0" err="1">
                <a:latin typeface="Times New Roman"/>
                <a:ea typeface="华文细黑"/>
                <a:cs typeface="Courier New"/>
              </a:rPr>
              <a:t>n</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阴离子半径，则三种元素的原子序数由大到小的顺序是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A.Z&gt;X&gt;Y  	</a:t>
            </a:r>
            <a:r>
              <a:rPr lang="en-US" altLang="zh-CN" sz="2800" kern="100" dirty="0" smtClean="0">
                <a:latin typeface="Times New Roman"/>
                <a:ea typeface="华文细黑"/>
                <a:cs typeface="Courier New"/>
              </a:rPr>
              <a:t>			B.X&gt;Y&gt;Z</a:t>
            </a:r>
            <a:endParaRPr lang="zh-CN" altLang="zh-CN" sz="1050" kern="100" dirty="0">
              <a:latin typeface="宋体"/>
              <a:cs typeface="Courier New"/>
            </a:endParaRPr>
          </a:p>
          <a:p>
            <a:pPr>
              <a:lnSpc>
                <a:spcPct val="150000"/>
              </a:lnSpc>
            </a:pPr>
            <a:r>
              <a:rPr lang="en-US" altLang="zh-CN" sz="2800" kern="100" dirty="0">
                <a:latin typeface="Times New Roman"/>
                <a:ea typeface="华文细黑"/>
              </a:rPr>
              <a:t>C.Z&gt;Y&gt;X  	</a:t>
            </a:r>
            <a:r>
              <a:rPr lang="en-US" altLang="zh-CN" sz="2800" kern="100" dirty="0" smtClean="0">
                <a:latin typeface="Times New Roman"/>
                <a:ea typeface="华文细黑"/>
              </a:rPr>
              <a:t>			D.X&gt;Z&gt;Y</a:t>
            </a:r>
          </a:p>
          <a:p>
            <a:pPr>
              <a:lnSpc>
                <a:spcPct val="150000"/>
              </a:lnSpc>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根据</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序、层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规律可知，</a:t>
            </a:r>
            <a:r>
              <a:rPr lang="en-US" altLang="zh-CN" sz="2800" kern="100" dirty="0">
                <a:latin typeface="Times New Roman"/>
                <a:ea typeface="华文细黑"/>
              </a:rPr>
              <a:t>X</a:t>
            </a:r>
            <a:r>
              <a:rPr lang="zh-CN" altLang="zh-CN" sz="2800" kern="100" dirty="0">
                <a:latin typeface="Times New Roman"/>
                <a:ea typeface="华文细黑"/>
                <a:cs typeface="Times New Roman"/>
              </a:rPr>
              <a:t>元素在</a:t>
            </a:r>
            <a:r>
              <a:rPr lang="en-US" altLang="zh-CN" sz="2800" kern="100" dirty="0">
                <a:latin typeface="Times New Roman"/>
                <a:ea typeface="华文细黑"/>
              </a:rPr>
              <a:t>Y</a:t>
            </a:r>
            <a:r>
              <a:rPr lang="zh-CN" altLang="zh-CN" sz="2800" kern="100" dirty="0">
                <a:latin typeface="Times New Roman"/>
                <a:ea typeface="华文细黑"/>
                <a:cs typeface="Times New Roman"/>
              </a:rPr>
              <a:t>元素的下一周期，</a:t>
            </a:r>
            <a:r>
              <a:rPr lang="en-US" altLang="zh-CN" sz="2800" kern="100" dirty="0">
                <a:latin typeface="Times New Roman"/>
                <a:ea typeface="华文细黑"/>
              </a:rPr>
              <a:t>Z</a:t>
            </a:r>
            <a:r>
              <a:rPr lang="zh-CN" altLang="zh-CN" sz="2800" kern="100" dirty="0">
                <a:latin typeface="Times New Roman"/>
                <a:ea typeface="华文细黑"/>
                <a:cs typeface="Times New Roman"/>
              </a:rPr>
              <a:t>元素在</a:t>
            </a:r>
            <a:r>
              <a:rPr lang="en-US" altLang="zh-CN" sz="2800" kern="100" dirty="0">
                <a:latin typeface="Times New Roman"/>
                <a:ea typeface="华文细黑"/>
              </a:rPr>
              <a:t>X</a:t>
            </a:r>
            <a:r>
              <a:rPr lang="zh-CN" altLang="zh-CN" sz="2800" kern="100" dirty="0">
                <a:latin typeface="Times New Roman"/>
                <a:ea typeface="华文细黑"/>
                <a:cs typeface="Times New Roman"/>
              </a:rPr>
              <a:t>同周期或下几个周期，故三种元素的原子序数大小顺序为</a:t>
            </a:r>
            <a:r>
              <a:rPr lang="en-US" altLang="zh-CN" sz="2800" kern="100" dirty="0">
                <a:latin typeface="Times New Roman"/>
                <a:ea typeface="华文细黑"/>
              </a:rPr>
              <a:t>Z&gt;X&gt;Y</a:t>
            </a:r>
            <a:r>
              <a:rPr lang="zh-CN" altLang="zh-CN" sz="2800" kern="100" dirty="0">
                <a:latin typeface="Times New Roman"/>
                <a:ea typeface="华文细黑"/>
                <a:cs typeface="Times New Roman"/>
              </a:rPr>
              <a:t>。</a:t>
            </a:r>
            <a:endParaRPr lang="zh-CN" altLang="zh-CN" sz="2800" b="1" kern="100" dirty="0">
              <a:solidFill>
                <a:schemeClr val="accent6">
                  <a:lumMod val="75000"/>
                </a:schemeClr>
              </a:solidFill>
              <a:latin typeface="Times New Roman"/>
              <a:ea typeface="华文细黑"/>
              <a:cs typeface="Courier New"/>
            </a:endParaRPr>
          </a:p>
        </p:txBody>
      </p:sp>
      <p:sp>
        <p:nvSpPr>
          <p:cNvPr id="3" name="矩形 2"/>
          <p:cNvSpPr/>
          <p:nvPr/>
        </p:nvSpPr>
        <p:spPr>
          <a:xfrm>
            <a:off x="5315818" y="2114486"/>
            <a:ext cx="444352" cy="523220"/>
          </a:xfrm>
          <a:prstGeom prst="rect">
            <a:avLst/>
          </a:prstGeom>
        </p:spPr>
        <p:txBody>
          <a:bodyPr wrap="none">
            <a:spAutoFit/>
          </a:bodyPr>
          <a:lstStyle/>
          <a:p>
            <a:r>
              <a:rPr lang="en-US" altLang="zh-CN" sz="2800" b="1" kern="100" dirty="0">
                <a:solidFill>
                  <a:schemeClr val="accent6">
                    <a:lumMod val="75000"/>
                  </a:schemeClr>
                </a:solidFill>
                <a:latin typeface="Times New Roman"/>
                <a:ea typeface="华文细黑"/>
              </a:rPr>
              <a:t>A</a:t>
            </a:r>
            <a:endParaRPr lang="zh-CN" altLang="en-US" sz="2800" b="1" dirty="0">
              <a:solidFill>
                <a:schemeClr val="accent6">
                  <a:lumMod val="75000"/>
                </a:schemeClr>
              </a:solidFill>
            </a:endParaRPr>
          </a:p>
        </p:txBody>
      </p:sp>
      <p:sp>
        <p:nvSpPr>
          <p:cNvPr id="4" name="Rectangle 21">
            <a:hlinkClick r:id="rId2" action="ppaction://hlinksldjump"/>
          </p:cNvPr>
          <p:cNvSpPr>
            <a:spLocks noChangeArrowheads="1"/>
          </p:cNvSpPr>
          <p:nvPr/>
        </p:nvSpPr>
        <p:spPr bwMode="auto">
          <a:xfrm>
            <a:off x="7249361"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3" action="ppaction://hlinksldjump"/>
          </p:cNvPr>
          <p:cNvSpPr>
            <a:spLocks noChangeArrowheads="1"/>
          </p:cNvSpPr>
          <p:nvPr/>
        </p:nvSpPr>
        <p:spPr bwMode="auto">
          <a:xfrm>
            <a:off x="7683284"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4" action="ppaction://hlinksldjump"/>
          </p:cNvPr>
          <p:cNvSpPr>
            <a:spLocks noChangeArrowheads="1"/>
          </p:cNvSpPr>
          <p:nvPr/>
        </p:nvSpPr>
        <p:spPr bwMode="auto">
          <a:xfrm>
            <a:off x="811720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5" action="ppaction://hlinksldjump"/>
          </p:cNvPr>
          <p:cNvSpPr>
            <a:spLocks noChangeArrowheads="1"/>
          </p:cNvSpPr>
          <p:nvPr/>
        </p:nvSpPr>
        <p:spPr bwMode="auto">
          <a:xfrm>
            <a:off x="855113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6" action="ppaction://hlinksldjump"/>
          </p:cNvPr>
          <p:cNvSpPr>
            <a:spLocks noChangeArrowheads="1"/>
          </p:cNvSpPr>
          <p:nvPr/>
        </p:nvSpPr>
        <p:spPr bwMode="auto">
          <a:xfrm>
            <a:off x="898505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0" name="Rectangle 21">
            <a:hlinkClick r:id="rId7" action="ppaction://hlinksldjump"/>
          </p:cNvPr>
          <p:cNvSpPr>
            <a:spLocks noChangeArrowheads="1"/>
          </p:cNvSpPr>
          <p:nvPr/>
        </p:nvSpPr>
        <p:spPr bwMode="auto">
          <a:xfrm>
            <a:off x="941897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1" name="Rectangle 21">
            <a:hlinkClick r:id="rId8" action="ppaction://hlinksldjump"/>
          </p:cNvPr>
          <p:cNvSpPr>
            <a:spLocks noChangeArrowheads="1"/>
          </p:cNvSpPr>
          <p:nvPr/>
        </p:nvSpPr>
        <p:spPr bwMode="auto">
          <a:xfrm>
            <a:off x="985289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2" name="Rectangle 21">
            <a:hlinkClick r:id="rId9" action="ppaction://hlinksldjump"/>
          </p:cNvPr>
          <p:cNvSpPr>
            <a:spLocks noChangeArrowheads="1"/>
          </p:cNvSpPr>
          <p:nvPr/>
        </p:nvSpPr>
        <p:spPr bwMode="auto">
          <a:xfrm>
            <a:off x="1028682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3" name="Rectangle 21">
            <a:hlinkClick r:id="rId10" action="ppaction://hlinksldjump"/>
          </p:cNvPr>
          <p:cNvSpPr>
            <a:spLocks noChangeArrowheads="1"/>
          </p:cNvSpPr>
          <p:nvPr/>
        </p:nvSpPr>
        <p:spPr bwMode="auto">
          <a:xfrm>
            <a:off x="10720745"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14" name="Rectangle 21">
            <a:hlinkClick r:id="rId11" action="ppaction://hlinksldjump"/>
          </p:cNvPr>
          <p:cNvSpPr>
            <a:spLocks noChangeArrowheads="1"/>
          </p:cNvSpPr>
          <p:nvPr/>
        </p:nvSpPr>
        <p:spPr bwMode="auto">
          <a:xfrm>
            <a:off x="11233014"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15" name="矩形 1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6" name="圆角矩形 15"/>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81901420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blinds(horizontal)">
                                      <p:cBhvr>
                                        <p:cTn id="7" dur="500"/>
                                        <p:tgtEl>
                                          <p:spTgt spid="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5">
                                            <p:txEl>
                                              <p:pRg st="3" end="3"/>
                                            </p:txEl>
                                          </p:spTgt>
                                        </p:tgtEl>
                                      </p:cBhvr>
                                    </p:animEffect>
                                    <p:set>
                                      <p:cBhvr>
                                        <p:cTn id="17" dur="1" fill="hold">
                                          <p:stCondLst>
                                            <p:cond delay="499"/>
                                          </p:stCondLst>
                                        </p:cTn>
                                        <p:tgtEl>
                                          <p:spTgt spid="5">
                                            <p:txEl>
                                              <p:pRg st="3" end="3"/>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3"/>
                                        </p:tgtEl>
                                      </p:cBhvr>
                                    </p:animEffect>
                                    <p:set>
                                      <p:cBhvr>
                                        <p:cTn id="20"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16"/>
                  </p:tgtEl>
                </p:cond>
              </p:nextCondLst>
            </p:seq>
          </p:childTnLst>
        </p:cTn>
      </p:par>
    </p:tnLst>
    <p:bldLst>
      <p:bldP spid="3" grpId="0"/>
      <p:bldP spid="3" grpId="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22598" y="613346"/>
            <a:ext cx="5955476" cy="701089"/>
          </a:xfrm>
          <a:prstGeom prst="rect">
            <a:avLst/>
          </a:prstGeom>
        </p:spPr>
        <p:txBody>
          <a:bodyPr wrap="none">
            <a:spAutoFit/>
          </a:bodyPr>
          <a:lstStyle/>
          <a:p>
            <a:pPr algn="just">
              <a:lnSpc>
                <a:spcPts val="5500"/>
              </a:lnSpc>
              <a:spcAft>
                <a:spcPts val="0"/>
              </a:spcAft>
              <a:tabLst>
                <a:tab pos="1890395" algn="l"/>
              </a:tabLst>
            </a:pPr>
            <a:r>
              <a:rPr lang="zh-CN" altLang="en-US" sz="2800" b="1" kern="100" dirty="0">
                <a:solidFill>
                  <a:srgbClr val="0000FF"/>
                </a:solidFill>
                <a:latin typeface="Times New Roman"/>
                <a:cs typeface="Times New Roman"/>
              </a:rPr>
              <a:t>题组三　微粒半径大小的比较及应用</a:t>
            </a:r>
            <a:endParaRPr lang="en-US" altLang="zh-CN" sz="2800" b="1" kern="100" dirty="0" smtClean="0">
              <a:solidFill>
                <a:srgbClr val="0000FF"/>
              </a:solidFill>
              <a:latin typeface="Times New Roman"/>
              <a:cs typeface="Times New Roman"/>
            </a:endParaRPr>
          </a:p>
        </p:txBody>
      </p:sp>
      <p:sp>
        <p:nvSpPr>
          <p:cNvPr id="4" name="矩形 3"/>
          <p:cNvSpPr/>
          <p:nvPr/>
        </p:nvSpPr>
        <p:spPr>
          <a:xfrm>
            <a:off x="701993" y="1477442"/>
            <a:ext cx="10793813" cy="461664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7.</a:t>
            </a:r>
            <a:r>
              <a:rPr lang="zh-CN" altLang="zh-CN" sz="2800" kern="100" dirty="0">
                <a:latin typeface="Times New Roman"/>
                <a:ea typeface="华文细黑"/>
                <a:cs typeface="Times New Roman"/>
              </a:rPr>
              <a:t>比较下列微粒半径大小，用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填空</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(1)Na</a:t>
            </a:r>
            <a:r>
              <a:rPr lang="en-US" altLang="zh-CN" sz="2800" kern="100" dirty="0" smtClean="0">
                <a:latin typeface="Times New Roman"/>
                <a:ea typeface="华文细黑"/>
                <a:cs typeface="Courier New"/>
              </a:rPr>
              <a:t>__Mg__</a:t>
            </a:r>
            <a:r>
              <a:rPr lang="en-US" altLang="zh-CN" sz="2800" kern="100" dirty="0" err="1" smtClean="0">
                <a:latin typeface="Times New Roman"/>
                <a:ea typeface="华文细黑"/>
                <a:cs typeface="Courier New"/>
              </a:rPr>
              <a:t>Cl</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en-US" altLang="zh-CN" sz="2800" kern="100" dirty="0" err="1">
                <a:latin typeface="Times New Roman"/>
                <a:ea typeface="华文细黑"/>
                <a:cs typeface="Courier New"/>
              </a:rPr>
              <a:t>Li</a:t>
            </a:r>
            <a:r>
              <a:rPr lang="en-US" altLang="zh-CN" sz="2800" kern="100" dirty="0" err="1" smtClean="0">
                <a:latin typeface="Times New Roman"/>
                <a:ea typeface="华文细黑"/>
                <a:cs typeface="Courier New"/>
              </a:rPr>
              <a:t>__Na___</a:t>
            </a:r>
            <a:r>
              <a:rPr lang="en-US" altLang="zh-CN" sz="2800" kern="100" dirty="0" err="1">
                <a:latin typeface="Times New Roman"/>
                <a:ea typeface="华文细黑"/>
                <a:cs typeface="Courier New"/>
              </a:rPr>
              <a:t>K</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(3)Na</a:t>
            </a:r>
            <a:r>
              <a:rPr lang="zh-CN" altLang="zh-CN" sz="2800" kern="100" baseline="30000" dirty="0">
                <a:latin typeface="Times New Roman"/>
                <a:ea typeface="华文细黑"/>
                <a:cs typeface="Times New Roman"/>
              </a:rPr>
              <a:t>＋</a:t>
            </a:r>
            <a:r>
              <a:rPr lang="en-US" altLang="zh-CN" sz="2800" kern="100" dirty="0" smtClean="0">
                <a:latin typeface="Times New Roman"/>
                <a:ea typeface="华文细黑"/>
                <a:cs typeface="Courier New"/>
              </a:rPr>
              <a:t>__Mg</a:t>
            </a:r>
            <a:r>
              <a:rPr lang="en-US" altLang="zh-CN" sz="2800" kern="100" baseline="30000" dirty="0" smtClean="0">
                <a:latin typeface="Times New Roman"/>
                <a:ea typeface="华文细黑"/>
                <a:cs typeface="Courier New"/>
              </a:rPr>
              <a:t>2</a:t>
            </a:r>
            <a:r>
              <a:rPr lang="zh-CN" altLang="zh-CN" sz="2800" kern="100" baseline="30000" dirty="0">
                <a:latin typeface="Times New Roman"/>
                <a:ea typeface="华文细黑"/>
                <a:cs typeface="Times New Roman"/>
              </a:rPr>
              <a:t>＋</a:t>
            </a:r>
            <a:r>
              <a:rPr lang="en-US" altLang="zh-CN" sz="2800" kern="100" dirty="0" smtClean="0">
                <a:latin typeface="Times New Roman"/>
                <a:ea typeface="华文细黑"/>
                <a:cs typeface="Courier New"/>
              </a:rPr>
              <a:t>___Al</a:t>
            </a:r>
            <a:r>
              <a:rPr lang="en-US" altLang="zh-CN" sz="2800" kern="100" baseline="30000" dirty="0" smtClean="0">
                <a:latin typeface="Times New Roman"/>
                <a:ea typeface="华文细黑"/>
                <a:cs typeface="Courier New"/>
              </a:rPr>
              <a:t>3</a:t>
            </a:r>
            <a:r>
              <a:rPr lang="zh-CN" altLang="zh-CN" sz="2800" kern="100" baseline="300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(4)F</a:t>
            </a:r>
            <a:r>
              <a:rPr lang="zh-CN" altLang="zh-CN" sz="2800" kern="100" baseline="30000" dirty="0">
                <a:latin typeface="Times New Roman"/>
                <a:ea typeface="华文细黑"/>
                <a:cs typeface="Times New Roman"/>
              </a:rPr>
              <a:t>－</a:t>
            </a:r>
            <a:r>
              <a:rPr lang="en-US" altLang="zh-CN" sz="2800" kern="100" dirty="0" smtClean="0">
                <a:latin typeface="Times New Roman"/>
                <a:ea typeface="华文细黑"/>
                <a:cs typeface="Courier New"/>
              </a:rPr>
              <a:t>__</a:t>
            </a:r>
            <a:r>
              <a:rPr lang="en-US" altLang="zh-CN" sz="2800" kern="100" dirty="0" err="1" smtClean="0">
                <a:latin typeface="Times New Roman"/>
                <a:ea typeface="华文细黑"/>
                <a:cs typeface="Courier New"/>
              </a:rPr>
              <a:t>Cl</a:t>
            </a:r>
            <a:r>
              <a:rPr lang="zh-CN" altLang="zh-CN" sz="2800" kern="100" baseline="30000" dirty="0">
                <a:latin typeface="Times New Roman"/>
                <a:ea typeface="华文细黑"/>
                <a:cs typeface="Times New Roman"/>
              </a:rPr>
              <a:t>－</a:t>
            </a:r>
            <a:r>
              <a:rPr lang="en-US" altLang="zh-CN" sz="2800" kern="100" dirty="0" smtClean="0">
                <a:latin typeface="Times New Roman"/>
                <a:ea typeface="华文细黑"/>
                <a:cs typeface="Courier New"/>
              </a:rPr>
              <a:t>___Br</a:t>
            </a:r>
            <a:r>
              <a:rPr lang="zh-CN" altLang="zh-CN" sz="2800" kern="100" baseline="300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(5)</a:t>
            </a:r>
            <a:r>
              <a:rPr lang="en-US" altLang="zh-CN" sz="2800" kern="100" dirty="0" err="1">
                <a:latin typeface="Times New Roman"/>
                <a:ea typeface="华文细黑"/>
                <a:cs typeface="Courier New"/>
              </a:rPr>
              <a:t>Cl</a:t>
            </a:r>
            <a:r>
              <a:rPr lang="zh-CN" altLang="zh-CN" sz="2800" kern="100" baseline="30000" dirty="0">
                <a:latin typeface="Times New Roman"/>
                <a:ea typeface="华文细黑"/>
                <a:cs typeface="Times New Roman"/>
              </a:rPr>
              <a:t>－</a:t>
            </a:r>
            <a:r>
              <a:rPr lang="en-US" altLang="zh-CN" sz="2800" kern="100" dirty="0" smtClean="0">
                <a:latin typeface="Times New Roman"/>
                <a:ea typeface="华文细黑"/>
                <a:cs typeface="Courier New"/>
              </a:rPr>
              <a:t>__O</a:t>
            </a:r>
            <a:r>
              <a:rPr lang="en-US" altLang="zh-CN" sz="2800" kern="100" baseline="30000" dirty="0" smtClean="0">
                <a:latin typeface="Times New Roman"/>
                <a:ea typeface="华文细黑"/>
                <a:cs typeface="Courier New"/>
              </a:rPr>
              <a:t>2</a:t>
            </a:r>
            <a:r>
              <a:rPr lang="zh-CN" altLang="zh-CN" sz="2800" kern="100" baseline="30000" dirty="0">
                <a:latin typeface="Times New Roman"/>
                <a:ea typeface="华文细黑"/>
                <a:cs typeface="Times New Roman"/>
              </a:rPr>
              <a:t>－</a:t>
            </a:r>
            <a:r>
              <a:rPr lang="en-US" altLang="zh-CN" sz="2800" kern="100" dirty="0" smtClean="0">
                <a:latin typeface="Times New Roman"/>
                <a:ea typeface="华文细黑"/>
                <a:cs typeface="Courier New"/>
              </a:rPr>
              <a:t>__Na</a:t>
            </a:r>
            <a:r>
              <a:rPr lang="zh-CN" altLang="zh-CN" sz="2800" kern="100" baseline="30000" dirty="0">
                <a:latin typeface="Times New Roman"/>
                <a:ea typeface="华文细黑"/>
                <a:cs typeface="Times New Roman"/>
              </a:rPr>
              <a:t>＋</a:t>
            </a:r>
            <a:r>
              <a:rPr lang="en-US" altLang="zh-CN" sz="2800" kern="100" dirty="0" smtClean="0">
                <a:latin typeface="Times New Roman"/>
                <a:ea typeface="华文细黑"/>
                <a:cs typeface="Courier New"/>
              </a:rPr>
              <a:t>___Mg</a:t>
            </a:r>
            <a:r>
              <a:rPr lang="en-US" altLang="zh-CN" sz="2800" kern="100" baseline="30000" dirty="0" smtClean="0">
                <a:latin typeface="Times New Roman"/>
                <a:ea typeface="华文细黑"/>
                <a:cs typeface="Courier New"/>
              </a:rPr>
              <a:t>2</a:t>
            </a:r>
            <a:r>
              <a:rPr lang="zh-CN" altLang="zh-CN" sz="2800" kern="100" baseline="30000" dirty="0">
                <a:latin typeface="Times New Roman"/>
                <a:ea typeface="华文细黑"/>
                <a:cs typeface="Times New Roman"/>
              </a:rPr>
              <a:t>＋</a:t>
            </a:r>
            <a:endParaRPr lang="zh-CN" altLang="zh-CN" sz="2800" kern="100" dirty="0">
              <a:latin typeface="宋体"/>
              <a:cs typeface="Courier New"/>
            </a:endParaRPr>
          </a:p>
          <a:p>
            <a:pPr>
              <a:lnSpc>
                <a:spcPct val="150000"/>
              </a:lnSpc>
            </a:pPr>
            <a:r>
              <a:rPr lang="en-US" altLang="zh-CN" sz="2800" kern="100" dirty="0">
                <a:latin typeface="Times New Roman"/>
                <a:ea typeface="华文细黑"/>
              </a:rPr>
              <a:t>(6)Fe</a:t>
            </a:r>
            <a:r>
              <a:rPr lang="en-US" altLang="zh-CN" sz="2800" kern="100" baseline="30000" dirty="0">
                <a:latin typeface="Times New Roman"/>
                <a:ea typeface="华文细黑"/>
              </a:rPr>
              <a:t>2</a:t>
            </a:r>
            <a:r>
              <a:rPr lang="zh-CN" altLang="zh-CN" sz="2800" kern="100" baseline="30000" dirty="0">
                <a:latin typeface="Times New Roman"/>
                <a:ea typeface="华文细黑"/>
                <a:cs typeface="Times New Roman"/>
              </a:rPr>
              <a:t>＋</a:t>
            </a:r>
            <a:r>
              <a:rPr lang="en-US" altLang="zh-CN" sz="2800" kern="100" dirty="0" smtClean="0">
                <a:latin typeface="Times New Roman"/>
                <a:ea typeface="华文细黑"/>
              </a:rPr>
              <a:t>___Fe</a:t>
            </a:r>
            <a:r>
              <a:rPr lang="en-US" altLang="zh-CN" sz="2800" kern="100" baseline="30000" dirty="0" smtClean="0">
                <a:latin typeface="Times New Roman"/>
                <a:ea typeface="华文细黑"/>
              </a:rPr>
              <a:t>3</a:t>
            </a:r>
            <a:r>
              <a:rPr lang="zh-CN" altLang="zh-CN" sz="2800" kern="100" baseline="30000" dirty="0">
                <a:latin typeface="Times New Roman"/>
                <a:ea typeface="华文细黑"/>
                <a:cs typeface="Times New Roman"/>
              </a:rPr>
              <a:t>＋</a:t>
            </a:r>
            <a:endParaRPr lang="zh-CN" altLang="en-US" sz="2800" dirty="0"/>
          </a:p>
        </p:txBody>
      </p:sp>
      <p:sp>
        <p:nvSpPr>
          <p:cNvPr id="6" name="矩形 5"/>
          <p:cNvSpPr/>
          <p:nvPr/>
        </p:nvSpPr>
        <p:spPr>
          <a:xfrm>
            <a:off x="1619928" y="2250366"/>
            <a:ext cx="1351652" cy="523220"/>
          </a:xfrm>
          <a:prstGeom prst="rect">
            <a:avLst/>
          </a:prstGeom>
        </p:spPr>
        <p:txBody>
          <a:bodyPr wrap="none">
            <a:spAutoFit/>
          </a:bodyPr>
          <a:lstStyle/>
          <a:p>
            <a:r>
              <a:rPr lang="zh-CN" altLang="zh-CN" sz="2800" kern="100" dirty="0">
                <a:solidFill>
                  <a:srgbClr val="E36C0A"/>
                </a:solidFill>
                <a:latin typeface="Times New Roman"/>
                <a:ea typeface="华文细黑"/>
                <a:cs typeface="Times New Roman"/>
              </a:rPr>
              <a:t>＞　</a:t>
            </a:r>
            <a:r>
              <a:rPr lang="en-US" altLang="zh-CN" sz="2800" kern="100" dirty="0" smtClean="0">
                <a:solidFill>
                  <a:srgbClr val="E36C0A"/>
                </a:solidFill>
                <a:latin typeface="Times New Roman"/>
                <a:ea typeface="华文细黑"/>
                <a:cs typeface="Times New Roman"/>
              </a:rPr>
              <a:t> </a:t>
            </a:r>
            <a:r>
              <a:rPr lang="zh-CN" altLang="zh-CN" sz="2800" kern="100" dirty="0" smtClean="0">
                <a:solidFill>
                  <a:srgbClr val="E36C0A"/>
                </a:solidFill>
                <a:latin typeface="Times New Roman"/>
                <a:ea typeface="华文细黑"/>
                <a:cs typeface="Times New Roman"/>
              </a:rPr>
              <a:t>＞</a:t>
            </a:r>
            <a:endParaRPr lang="zh-CN" altLang="en-US" sz="2800" dirty="0"/>
          </a:p>
        </p:txBody>
      </p:sp>
      <p:sp>
        <p:nvSpPr>
          <p:cNvPr id="7" name="矩形 6"/>
          <p:cNvSpPr/>
          <p:nvPr/>
        </p:nvSpPr>
        <p:spPr>
          <a:xfrm>
            <a:off x="1486694" y="2898438"/>
            <a:ext cx="1261884" cy="523220"/>
          </a:xfrm>
          <a:prstGeom prst="rect">
            <a:avLst/>
          </a:prstGeom>
        </p:spPr>
        <p:txBody>
          <a:bodyPr wrap="none">
            <a:spAutoFit/>
          </a:bodyPr>
          <a:lstStyle/>
          <a:p>
            <a:r>
              <a:rPr lang="zh-CN" altLang="en-US" sz="2800" kern="100" dirty="0">
                <a:solidFill>
                  <a:srgbClr val="E36C0A"/>
                </a:solidFill>
                <a:latin typeface="Times New Roman"/>
                <a:ea typeface="华文细黑"/>
                <a:cs typeface="Times New Roman"/>
              </a:rPr>
              <a:t>＜　＜</a:t>
            </a:r>
            <a:endParaRPr lang="zh-CN" altLang="en-US" sz="2800" dirty="0"/>
          </a:p>
        </p:txBody>
      </p:sp>
      <p:sp>
        <p:nvSpPr>
          <p:cNvPr id="8" name="矩形 7"/>
          <p:cNvSpPr/>
          <p:nvPr/>
        </p:nvSpPr>
        <p:spPr>
          <a:xfrm>
            <a:off x="1808986" y="3493666"/>
            <a:ext cx="1890261" cy="523220"/>
          </a:xfrm>
          <a:prstGeom prst="rect">
            <a:avLst/>
          </a:prstGeom>
        </p:spPr>
        <p:txBody>
          <a:bodyPr wrap="none">
            <a:spAutoFit/>
          </a:bodyPr>
          <a:lstStyle/>
          <a:p>
            <a:r>
              <a:rPr lang="zh-CN" altLang="en-US" sz="2800" kern="100" dirty="0">
                <a:solidFill>
                  <a:srgbClr val="E36C0A"/>
                </a:solidFill>
                <a:latin typeface="Times New Roman"/>
                <a:ea typeface="华文细黑"/>
                <a:cs typeface="Times New Roman"/>
              </a:rPr>
              <a:t>＞　</a:t>
            </a:r>
            <a:r>
              <a:rPr lang="zh-CN" altLang="en-US" sz="2800" kern="100" dirty="0" smtClean="0">
                <a:solidFill>
                  <a:srgbClr val="E36C0A"/>
                </a:solidFill>
                <a:latin typeface="Times New Roman"/>
                <a:ea typeface="华文细黑"/>
                <a:cs typeface="Times New Roman"/>
              </a:rPr>
              <a:t>       ＞</a:t>
            </a:r>
            <a:endParaRPr lang="zh-CN" altLang="en-US" sz="2800" dirty="0"/>
          </a:p>
        </p:txBody>
      </p:sp>
      <p:sp>
        <p:nvSpPr>
          <p:cNvPr id="9" name="矩形 8"/>
          <p:cNvSpPr/>
          <p:nvPr/>
        </p:nvSpPr>
        <p:spPr>
          <a:xfrm>
            <a:off x="1558702" y="4194582"/>
            <a:ext cx="1531188" cy="523220"/>
          </a:xfrm>
          <a:prstGeom prst="rect">
            <a:avLst/>
          </a:prstGeom>
        </p:spPr>
        <p:txBody>
          <a:bodyPr wrap="none">
            <a:spAutoFit/>
          </a:bodyPr>
          <a:lstStyle/>
          <a:p>
            <a:r>
              <a:rPr lang="zh-CN" altLang="en-US" sz="2800" kern="100" dirty="0">
                <a:solidFill>
                  <a:srgbClr val="E36C0A"/>
                </a:solidFill>
                <a:latin typeface="Times New Roman"/>
                <a:ea typeface="华文细黑"/>
                <a:cs typeface="Times New Roman"/>
              </a:rPr>
              <a:t>＜　</a:t>
            </a:r>
            <a:r>
              <a:rPr lang="zh-CN" altLang="en-US" sz="2800" kern="100" dirty="0" smtClean="0">
                <a:solidFill>
                  <a:srgbClr val="E36C0A"/>
                </a:solidFill>
                <a:latin typeface="Times New Roman"/>
                <a:ea typeface="华文细黑"/>
                <a:cs typeface="Times New Roman"/>
              </a:rPr>
              <a:t>   ＜</a:t>
            </a:r>
            <a:endParaRPr lang="zh-CN" altLang="en-US" sz="2800" dirty="0"/>
          </a:p>
        </p:txBody>
      </p:sp>
      <p:sp>
        <p:nvSpPr>
          <p:cNvPr id="10" name="矩形 9"/>
          <p:cNvSpPr/>
          <p:nvPr/>
        </p:nvSpPr>
        <p:spPr>
          <a:xfrm>
            <a:off x="1711102" y="4770646"/>
            <a:ext cx="2698175" cy="523220"/>
          </a:xfrm>
          <a:prstGeom prst="rect">
            <a:avLst/>
          </a:prstGeom>
        </p:spPr>
        <p:txBody>
          <a:bodyPr wrap="none">
            <a:spAutoFit/>
          </a:bodyPr>
          <a:lstStyle/>
          <a:p>
            <a:r>
              <a:rPr lang="zh-CN" altLang="en-US" sz="2800" kern="100" dirty="0">
                <a:solidFill>
                  <a:srgbClr val="E36C0A"/>
                </a:solidFill>
                <a:latin typeface="Times New Roman"/>
                <a:ea typeface="华文细黑"/>
                <a:cs typeface="Times New Roman"/>
              </a:rPr>
              <a:t>＞　</a:t>
            </a:r>
            <a:r>
              <a:rPr lang="zh-CN" altLang="en-US" sz="2800" kern="100" dirty="0" smtClean="0">
                <a:solidFill>
                  <a:srgbClr val="E36C0A"/>
                </a:solidFill>
                <a:latin typeface="Times New Roman"/>
                <a:ea typeface="华文细黑"/>
                <a:cs typeface="Times New Roman"/>
              </a:rPr>
              <a:t>  ＞</a:t>
            </a:r>
            <a:r>
              <a:rPr lang="zh-CN" altLang="en-US" sz="2800" kern="100" dirty="0">
                <a:solidFill>
                  <a:srgbClr val="E36C0A"/>
                </a:solidFill>
                <a:latin typeface="Times New Roman"/>
                <a:ea typeface="华文细黑"/>
                <a:cs typeface="Times New Roman"/>
              </a:rPr>
              <a:t>　</a:t>
            </a:r>
            <a:r>
              <a:rPr lang="zh-CN" altLang="en-US" sz="2800" kern="100" dirty="0" smtClean="0">
                <a:solidFill>
                  <a:srgbClr val="E36C0A"/>
                </a:solidFill>
                <a:latin typeface="Times New Roman"/>
                <a:ea typeface="华文细黑"/>
                <a:cs typeface="Times New Roman"/>
              </a:rPr>
              <a:t>     ＞</a:t>
            </a:r>
            <a:endParaRPr lang="zh-CN" altLang="en-US" sz="2800" dirty="0"/>
          </a:p>
        </p:txBody>
      </p:sp>
      <p:sp>
        <p:nvSpPr>
          <p:cNvPr id="11" name="矩形 10"/>
          <p:cNvSpPr/>
          <p:nvPr/>
        </p:nvSpPr>
        <p:spPr>
          <a:xfrm>
            <a:off x="1879059" y="5418718"/>
            <a:ext cx="543739" cy="523220"/>
          </a:xfrm>
          <a:prstGeom prst="rect">
            <a:avLst/>
          </a:prstGeom>
        </p:spPr>
        <p:txBody>
          <a:bodyPr wrap="none">
            <a:spAutoFit/>
          </a:bodyPr>
          <a:lstStyle/>
          <a:p>
            <a:r>
              <a:rPr lang="zh-CN" altLang="en-US" sz="2800" kern="100" dirty="0">
                <a:solidFill>
                  <a:srgbClr val="E36C0A"/>
                </a:solidFill>
                <a:latin typeface="Times New Roman"/>
                <a:ea typeface="华文细黑"/>
                <a:cs typeface="Times New Roman"/>
              </a:rPr>
              <a:t>＞</a:t>
            </a:r>
            <a:endParaRPr lang="zh-CN" altLang="en-US" sz="2800" dirty="0"/>
          </a:p>
        </p:txBody>
      </p:sp>
      <p:sp>
        <p:nvSpPr>
          <p:cNvPr id="12" name="Rectangle 21">
            <a:hlinkClick r:id="rId2" action="ppaction://hlinksldjump"/>
          </p:cNvPr>
          <p:cNvSpPr>
            <a:spLocks noChangeArrowheads="1"/>
          </p:cNvSpPr>
          <p:nvPr/>
        </p:nvSpPr>
        <p:spPr bwMode="auto">
          <a:xfrm>
            <a:off x="7249361"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3" name="Rectangle 21">
            <a:hlinkClick r:id="rId3" action="ppaction://hlinksldjump"/>
          </p:cNvPr>
          <p:cNvSpPr>
            <a:spLocks noChangeArrowheads="1"/>
          </p:cNvSpPr>
          <p:nvPr/>
        </p:nvSpPr>
        <p:spPr bwMode="auto">
          <a:xfrm>
            <a:off x="7683284"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4" name="Rectangle 21">
            <a:hlinkClick r:id="rId4" action="ppaction://hlinksldjump"/>
          </p:cNvPr>
          <p:cNvSpPr>
            <a:spLocks noChangeArrowheads="1"/>
          </p:cNvSpPr>
          <p:nvPr/>
        </p:nvSpPr>
        <p:spPr bwMode="auto">
          <a:xfrm>
            <a:off x="811720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5" name="Rectangle 21">
            <a:hlinkClick r:id="rId5" action="ppaction://hlinksldjump"/>
          </p:cNvPr>
          <p:cNvSpPr>
            <a:spLocks noChangeArrowheads="1"/>
          </p:cNvSpPr>
          <p:nvPr/>
        </p:nvSpPr>
        <p:spPr bwMode="auto">
          <a:xfrm>
            <a:off x="855113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6" name="Rectangle 21">
            <a:hlinkClick r:id="rId6" action="ppaction://hlinksldjump"/>
          </p:cNvPr>
          <p:cNvSpPr>
            <a:spLocks noChangeArrowheads="1"/>
          </p:cNvSpPr>
          <p:nvPr/>
        </p:nvSpPr>
        <p:spPr bwMode="auto">
          <a:xfrm>
            <a:off x="898505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7" name="Rectangle 21">
            <a:hlinkClick r:id="rId7" action="ppaction://hlinksldjump"/>
          </p:cNvPr>
          <p:cNvSpPr>
            <a:spLocks noChangeArrowheads="1"/>
          </p:cNvSpPr>
          <p:nvPr/>
        </p:nvSpPr>
        <p:spPr bwMode="auto">
          <a:xfrm>
            <a:off x="941897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8" name="Rectangle 21">
            <a:hlinkClick r:id="rId8" action="ppaction://hlinksldjump"/>
          </p:cNvPr>
          <p:cNvSpPr>
            <a:spLocks noChangeArrowheads="1"/>
          </p:cNvSpPr>
          <p:nvPr/>
        </p:nvSpPr>
        <p:spPr bwMode="auto">
          <a:xfrm>
            <a:off x="985289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9" name="Rectangle 21">
            <a:hlinkClick r:id="rId9" action="ppaction://hlinksldjump"/>
          </p:cNvPr>
          <p:cNvSpPr>
            <a:spLocks noChangeArrowheads="1"/>
          </p:cNvSpPr>
          <p:nvPr/>
        </p:nvSpPr>
        <p:spPr bwMode="auto">
          <a:xfrm>
            <a:off x="1028682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0" name="Rectangle 21">
            <a:hlinkClick r:id="rId10" action="ppaction://hlinksldjump"/>
          </p:cNvPr>
          <p:cNvSpPr>
            <a:spLocks noChangeArrowheads="1"/>
          </p:cNvSpPr>
          <p:nvPr/>
        </p:nvSpPr>
        <p:spPr bwMode="auto">
          <a:xfrm>
            <a:off x="10720745"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1" name="Rectangle 21">
            <a:hlinkClick r:id="rId11" action="ppaction://hlinksldjump"/>
          </p:cNvPr>
          <p:cNvSpPr>
            <a:spLocks noChangeArrowheads="1"/>
          </p:cNvSpPr>
          <p:nvPr/>
        </p:nvSpPr>
        <p:spPr bwMode="auto">
          <a:xfrm>
            <a:off x="11233014"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22" name="矩形 2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3" name="圆角矩形 22"/>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202866838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linds(horizontal)">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500"/>
                                        <p:tgtEl>
                                          <p:spTgt spid="6"/>
                                        </p:tgtEl>
                                      </p:cBhvr>
                                    </p:animEffect>
                                    <p:set>
                                      <p:cBhvr>
                                        <p:cTn id="37" dur="1" fill="hold">
                                          <p:stCondLst>
                                            <p:cond delay="499"/>
                                          </p:stCondLst>
                                        </p:cTn>
                                        <p:tgtEl>
                                          <p:spTgt spid="6"/>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7"/>
                                        </p:tgtEl>
                                      </p:cBhvr>
                                    </p:animEffect>
                                    <p:set>
                                      <p:cBhvr>
                                        <p:cTn id="40" dur="1" fill="hold">
                                          <p:stCondLst>
                                            <p:cond delay="499"/>
                                          </p:stCondLst>
                                        </p:cTn>
                                        <p:tgtEl>
                                          <p:spTgt spid="7"/>
                                        </p:tgtEl>
                                        <p:attrNameLst>
                                          <p:attrName>style.visibility</p:attrName>
                                        </p:attrNameLst>
                                      </p:cBhvr>
                                      <p:to>
                                        <p:strVal val="hidden"/>
                                      </p:to>
                                    </p:set>
                                  </p:childTnLst>
                                </p:cTn>
                              </p:par>
                              <p:par>
                                <p:cTn id="41" presetID="10" presetClass="exit" presetSubtype="0" fill="hold" grpId="1" nodeType="withEffect">
                                  <p:stCondLst>
                                    <p:cond delay="0"/>
                                  </p:stCondLst>
                                  <p:childTnLst>
                                    <p:animEffect transition="out" filter="fade">
                                      <p:cBhvr>
                                        <p:cTn id="42" dur="500"/>
                                        <p:tgtEl>
                                          <p:spTgt spid="8"/>
                                        </p:tgtEl>
                                      </p:cBhvr>
                                    </p:animEffect>
                                    <p:set>
                                      <p:cBhvr>
                                        <p:cTn id="43" dur="1" fill="hold">
                                          <p:stCondLst>
                                            <p:cond delay="499"/>
                                          </p:stCondLst>
                                        </p:cTn>
                                        <p:tgtEl>
                                          <p:spTgt spid="8"/>
                                        </p:tgtEl>
                                        <p:attrNameLst>
                                          <p:attrName>style.visibility</p:attrName>
                                        </p:attrNameLst>
                                      </p:cBhvr>
                                      <p:to>
                                        <p:strVal val="hidden"/>
                                      </p:to>
                                    </p:set>
                                  </p:childTnLst>
                                </p:cTn>
                              </p:par>
                              <p:par>
                                <p:cTn id="44" presetID="10" presetClass="exit" presetSubtype="0" fill="hold" grpId="1" nodeType="withEffect">
                                  <p:stCondLst>
                                    <p:cond delay="0"/>
                                  </p:stCondLst>
                                  <p:childTnLst>
                                    <p:animEffect transition="out" filter="fade">
                                      <p:cBhvr>
                                        <p:cTn id="45" dur="500"/>
                                        <p:tgtEl>
                                          <p:spTgt spid="9"/>
                                        </p:tgtEl>
                                      </p:cBhvr>
                                    </p:animEffect>
                                    <p:set>
                                      <p:cBhvr>
                                        <p:cTn id="46" dur="1" fill="hold">
                                          <p:stCondLst>
                                            <p:cond delay="499"/>
                                          </p:stCondLst>
                                        </p:cTn>
                                        <p:tgtEl>
                                          <p:spTgt spid="9"/>
                                        </p:tgtEl>
                                        <p:attrNameLst>
                                          <p:attrName>style.visibility</p:attrName>
                                        </p:attrNameLst>
                                      </p:cBhvr>
                                      <p:to>
                                        <p:strVal val="hidden"/>
                                      </p:to>
                                    </p:set>
                                  </p:childTnLst>
                                </p:cTn>
                              </p:par>
                              <p:par>
                                <p:cTn id="47" presetID="10" presetClass="exit" presetSubtype="0" fill="hold" grpId="1" nodeType="withEffect">
                                  <p:stCondLst>
                                    <p:cond delay="0"/>
                                  </p:stCondLst>
                                  <p:childTnLst>
                                    <p:animEffect transition="out" filter="fade">
                                      <p:cBhvr>
                                        <p:cTn id="48" dur="500"/>
                                        <p:tgtEl>
                                          <p:spTgt spid="10"/>
                                        </p:tgtEl>
                                      </p:cBhvr>
                                    </p:animEffect>
                                    <p:set>
                                      <p:cBhvr>
                                        <p:cTn id="49" dur="1" fill="hold">
                                          <p:stCondLst>
                                            <p:cond delay="499"/>
                                          </p:stCondLst>
                                        </p:cTn>
                                        <p:tgtEl>
                                          <p:spTgt spid="10"/>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500"/>
                                        <p:tgtEl>
                                          <p:spTgt spid="11"/>
                                        </p:tgtEl>
                                      </p:cBhvr>
                                    </p:animEffect>
                                    <p:set>
                                      <p:cBhvr>
                                        <p:cTn id="52"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23"/>
                  </p:tgtEl>
                </p:cond>
              </p:nextCondLst>
            </p:seq>
          </p:childTnLst>
        </p:cTn>
      </p:par>
    </p:tnLst>
    <p:bldLst>
      <p:bldP spid="6" grpId="0"/>
      <p:bldP spid="6" grpId="1"/>
      <p:bldP spid="7" grpId="0"/>
      <p:bldP spid="7" grpId="1"/>
      <p:bldP spid="8" grpId="0"/>
      <p:bldP spid="8" grpId="1"/>
      <p:bldP spid="9" grpId="0"/>
      <p:bldP spid="9" grpId="1"/>
      <p:bldP spid="10" grpId="0"/>
      <p:bldP spid="10" grpId="1"/>
      <p:bldP spid="11" grpId="0"/>
      <p:bldP spid="11" grpId="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97506" y="827628"/>
            <a:ext cx="10793813" cy="397031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8.</a:t>
            </a:r>
            <a:r>
              <a:rPr lang="zh-CN" altLang="zh-CN" sz="2800" kern="100" dirty="0">
                <a:latin typeface="Times New Roman"/>
                <a:ea typeface="华文细黑"/>
                <a:cs typeface="Times New Roman"/>
              </a:rPr>
              <a:t>已知短周期元素的四种离子</a:t>
            </a:r>
            <a:r>
              <a:rPr lang="en-US" altLang="zh-CN" sz="2800" kern="100" dirty="0">
                <a:latin typeface="Times New Roman"/>
                <a:ea typeface="华文细黑"/>
                <a:cs typeface="Courier New"/>
              </a:rPr>
              <a:t>A</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B</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D</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具有相同的电子层结构，则下列叙述中正确的是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原子序数：</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A</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原子半径：</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D</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离子半径：</a:t>
            </a:r>
            <a:r>
              <a:rPr lang="en-US" altLang="zh-CN" sz="2800" kern="100" dirty="0">
                <a:latin typeface="Times New Roman"/>
                <a:ea typeface="华文细黑"/>
                <a:cs typeface="Courier New"/>
              </a:rPr>
              <a:t>C</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D</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A</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B</a:t>
            </a:r>
            <a:r>
              <a:rPr lang="zh-CN" altLang="zh-CN" sz="2800" kern="100" baseline="30000" dirty="0">
                <a:latin typeface="Times New Roman"/>
                <a:ea typeface="华文细黑"/>
                <a:cs typeface="Times New Roman"/>
              </a:rPr>
              <a:t>＋</a:t>
            </a:r>
            <a:endParaRPr lang="zh-CN" altLang="zh-CN" sz="2800" kern="100" dirty="0">
              <a:latin typeface="宋体"/>
              <a:cs typeface="Courier New"/>
            </a:endParaRPr>
          </a:p>
          <a:p>
            <a:pPr>
              <a:lnSpc>
                <a:spcPct val="150000"/>
              </a:lnSpc>
            </a:pPr>
            <a:r>
              <a:rPr lang="en-US" altLang="zh-CN" sz="2800" kern="100" dirty="0">
                <a:latin typeface="Times New Roman"/>
                <a:ea typeface="华文细黑"/>
              </a:rPr>
              <a:t>D.</a:t>
            </a:r>
            <a:r>
              <a:rPr lang="zh-CN" altLang="zh-CN" sz="2800" kern="100" dirty="0">
                <a:latin typeface="Times New Roman"/>
                <a:ea typeface="华文细黑"/>
                <a:cs typeface="Times New Roman"/>
              </a:rPr>
              <a:t>氧化性：</a:t>
            </a:r>
            <a:r>
              <a:rPr lang="en-US" altLang="zh-CN" sz="2800" kern="100" dirty="0">
                <a:latin typeface="Times New Roman"/>
                <a:ea typeface="华文细黑"/>
              </a:rPr>
              <a:t>A</a:t>
            </a:r>
            <a:r>
              <a:rPr lang="en-US" altLang="zh-CN" sz="2800" kern="100" baseline="30000" dirty="0">
                <a:latin typeface="Times New Roman"/>
                <a:ea typeface="华文细黑"/>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rPr>
              <a:t>B</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，还原性：</a:t>
            </a:r>
            <a:r>
              <a:rPr lang="en-US" altLang="zh-CN" sz="2800" kern="100" dirty="0">
                <a:latin typeface="Times New Roman"/>
                <a:ea typeface="华文细黑"/>
              </a:rPr>
              <a:t>C</a:t>
            </a:r>
            <a:r>
              <a:rPr lang="en-US" altLang="zh-CN" sz="2800" kern="100" baseline="30000" dirty="0">
                <a:latin typeface="Times New Roman"/>
                <a:ea typeface="华文细黑"/>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rPr>
              <a:t>D</a:t>
            </a:r>
            <a:r>
              <a:rPr lang="zh-CN" altLang="zh-CN" sz="2800" kern="100" baseline="30000" dirty="0" smtClean="0">
                <a:latin typeface="Times New Roman"/>
                <a:ea typeface="华文细黑"/>
                <a:cs typeface="Times New Roman"/>
              </a:rPr>
              <a:t>－</a:t>
            </a:r>
            <a:endParaRPr lang="en-US" altLang="zh-CN" sz="2800" kern="100" baseline="30000" dirty="0" smtClean="0">
              <a:latin typeface="Times New Roman"/>
              <a:ea typeface="华文细黑"/>
              <a:cs typeface="Times New Roman"/>
            </a:endParaRPr>
          </a:p>
        </p:txBody>
      </p:sp>
      <p:sp>
        <p:nvSpPr>
          <p:cNvPr id="15" name="Rectangle 21">
            <a:hlinkClick r:id="rId2" action="ppaction://hlinksldjump"/>
          </p:cNvPr>
          <p:cNvSpPr>
            <a:spLocks noChangeArrowheads="1"/>
          </p:cNvSpPr>
          <p:nvPr/>
        </p:nvSpPr>
        <p:spPr bwMode="auto">
          <a:xfrm>
            <a:off x="7249361"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6" name="Rectangle 21">
            <a:hlinkClick r:id="rId3" action="ppaction://hlinksldjump"/>
          </p:cNvPr>
          <p:cNvSpPr>
            <a:spLocks noChangeArrowheads="1"/>
          </p:cNvSpPr>
          <p:nvPr/>
        </p:nvSpPr>
        <p:spPr bwMode="auto">
          <a:xfrm>
            <a:off x="7683284"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7" name="Rectangle 21">
            <a:hlinkClick r:id="rId4" action="ppaction://hlinksldjump"/>
          </p:cNvPr>
          <p:cNvSpPr>
            <a:spLocks noChangeArrowheads="1"/>
          </p:cNvSpPr>
          <p:nvPr/>
        </p:nvSpPr>
        <p:spPr bwMode="auto">
          <a:xfrm>
            <a:off x="811720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8" name="Rectangle 21">
            <a:hlinkClick r:id="rId5" action="ppaction://hlinksldjump"/>
          </p:cNvPr>
          <p:cNvSpPr>
            <a:spLocks noChangeArrowheads="1"/>
          </p:cNvSpPr>
          <p:nvPr/>
        </p:nvSpPr>
        <p:spPr bwMode="auto">
          <a:xfrm>
            <a:off x="855113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9" name="Rectangle 21">
            <a:hlinkClick r:id="rId6" action="ppaction://hlinksldjump"/>
          </p:cNvPr>
          <p:cNvSpPr>
            <a:spLocks noChangeArrowheads="1"/>
          </p:cNvSpPr>
          <p:nvPr/>
        </p:nvSpPr>
        <p:spPr bwMode="auto">
          <a:xfrm>
            <a:off x="898505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0" name="Rectangle 21">
            <a:hlinkClick r:id="rId7" action="ppaction://hlinksldjump"/>
          </p:cNvPr>
          <p:cNvSpPr>
            <a:spLocks noChangeArrowheads="1"/>
          </p:cNvSpPr>
          <p:nvPr/>
        </p:nvSpPr>
        <p:spPr bwMode="auto">
          <a:xfrm>
            <a:off x="941897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1" name="Rectangle 21">
            <a:hlinkClick r:id="rId8" action="ppaction://hlinksldjump"/>
          </p:cNvPr>
          <p:cNvSpPr>
            <a:spLocks noChangeArrowheads="1"/>
          </p:cNvSpPr>
          <p:nvPr/>
        </p:nvSpPr>
        <p:spPr bwMode="auto">
          <a:xfrm>
            <a:off x="985289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2" name="Rectangle 21">
            <a:hlinkClick r:id="rId9" action="ppaction://hlinksldjump"/>
          </p:cNvPr>
          <p:cNvSpPr>
            <a:spLocks noChangeArrowheads="1"/>
          </p:cNvSpPr>
          <p:nvPr/>
        </p:nvSpPr>
        <p:spPr bwMode="auto">
          <a:xfrm>
            <a:off x="1028682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3" name="Rectangle 21">
            <a:hlinkClick r:id="rId10" action="ppaction://hlinksldjump"/>
          </p:cNvPr>
          <p:cNvSpPr>
            <a:spLocks noChangeArrowheads="1"/>
          </p:cNvSpPr>
          <p:nvPr/>
        </p:nvSpPr>
        <p:spPr bwMode="auto">
          <a:xfrm>
            <a:off x="10720745"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4" name="Rectangle 21">
            <a:hlinkClick r:id="rId11" action="ppaction://hlinksldjump"/>
          </p:cNvPr>
          <p:cNvSpPr>
            <a:spLocks noChangeArrowheads="1"/>
          </p:cNvSpPr>
          <p:nvPr/>
        </p:nvSpPr>
        <p:spPr bwMode="auto">
          <a:xfrm>
            <a:off x="11233014"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25" name="矩形 2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6" name="圆角矩形 25">
            <a:hlinkClick r:id="rId12"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426545786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643537" y="2986127"/>
            <a:ext cx="10901751" cy="3323987"/>
          </a:xfrm>
          <a:prstGeom prst="rect">
            <a:avLst/>
          </a:prstGeom>
        </p:spPr>
        <p:txBody>
          <a:bodyPr>
            <a:spAutoFit/>
          </a:bodyPr>
          <a:lstStyle/>
          <a:p>
            <a:pPr algn="just">
              <a:lnSpc>
                <a:spcPct val="150000"/>
              </a:lnSpc>
              <a:spcAft>
                <a:spcPts val="0"/>
              </a:spcAft>
            </a:pPr>
            <a:r>
              <a:rPr lang="zh-CN" altLang="zh-CN" sz="2800" kern="100" dirty="0">
                <a:latin typeface="Times New Roman"/>
                <a:ea typeface="华文细黑"/>
                <a:cs typeface="Times New Roman"/>
              </a:rPr>
              <a:t>原子序数大小应为</a:t>
            </a:r>
            <a:r>
              <a:rPr lang="en-US" altLang="zh-CN" sz="2800" kern="100" dirty="0">
                <a:latin typeface="Times New Roman"/>
                <a:ea typeface="华文细黑"/>
              </a:rPr>
              <a:t>A</a:t>
            </a:r>
            <a:r>
              <a:rPr lang="zh-CN" altLang="zh-CN" sz="2800" kern="100" dirty="0">
                <a:latin typeface="Times New Roman"/>
                <a:ea typeface="华文细黑"/>
                <a:cs typeface="Times New Roman"/>
              </a:rPr>
              <a:t>＞</a:t>
            </a:r>
            <a:r>
              <a:rPr lang="en-US" altLang="zh-CN" sz="2800" kern="100" dirty="0">
                <a:latin typeface="Times New Roman"/>
                <a:ea typeface="华文细黑"/>
              </a:rPr>
              <a:t>B</a:t>
            </a:r>
            <a:r>
              <a:rPr lang="zh-CN" altLang="zh-CN" sz="2800" kern="100" dirty="0">
                <a:latin typeface="Times New Roman"/>
                <a:ea typeface="华文细黑"/>
                <a:cs typeface="Times New Roman"/>
              </a:rPr>
              <a:t>＞</a:t>
            </a:r>
            <a:r>
              <a:rPr lang="en-US" altLang="zh-CN" sz="2800" kern="100" dirty="0">
                <a:latin typeface="Times New Roman"/>
                <a:ea typeface="华文细黑"/>
              </a:rPr>
              <a:t>D</a:t>
            </a:r>
            <a:r>
              <a:rPr lang="zh-CN" altLang="zh-CN" sz="2800" kern="100" dirty="0">
                <a:latin typeface="Times New Roman"/>
                <a:ea typeface="华文细黑"/>
                <a:cs typeface="Times New Roman"/>
              </a:rPr>
              <a:t>＞</a:t>
            </a:r>
            <a:r>
              <a:rPr lang="en-US" altLang="zh-CN" sz="2800" kern="100" dirty="0">
                <a:latin typeface="Times New Roman"/>
                <a:ea typeface="华文细黑"/>
              </a:rPr>
              <a:t>C</a:t>
            </a:r>
            <a:r>
              <a:rPr lang="zh-CN" altLang="zh-CN" sz="2800" kern="100" dirty="0">
                <a:latin typeface="Times New Roman"/>
                <a:ea typeface="华文细黑"/>
                <a:cs typeface="Times New Roman"/>
              </a:rPr>
              <a:t>，</a:t>
            </a:r>
            <a:r>
              <a:rPr lang="en-US" altLang="zh-CN" sz="2800" kern="100" dirty="0">
                <a:latin typeface="Times New Roman"/>
                <a:ea typeface="华文细黑"/>
              </a:rPr>
              <a:t>A</a:t>
            </a:r>
            <a:r>
              <a:rPr lang="zh-CN" altLang="zh-CN" sz="2800" kern="100" dirty="0">
                <a:latin typeface="Times New Roman"/>
                <a:ea typeface="华文细黑"/>
                <a:cs typeface="Times New Roman"/>
              </a:rPr>
              <a:t>项错误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根据</a:t>
            </a:r>
            <a:r>
              <a:rPr lang="zh-CN" altLang="zh-CN" sz="2800" kern="100" dirty="0">
                <a:latin typeface="Times New Roman"/>
                <a:ea typeface="华文细黑"/>
                <a:cs typeface="Times New Roman"/>
              </a:rPr>
              <a:t>原子半径的递变规律，可以判断</a:t>
            </a:r>
            <a:r>
              <a:rPr lang="en-US" altLang="zh-CN" sz="2800" kern="100" dirty="0">
                <a:latin typeface="Times New Roman"/>
                <a:ea typeface="华文细黑"/>
              </a:rPr>
              <a:t>B</a:t>
            </a:r>
            <a:r>
              <a:rPr lang="zh-CN" altLang="zh-CN" sz="2800" kern="100" dirty="0">
                <a:latin typeface="Times New Roman"/>
                <a:ea typeface="华文细黑"/>
                <a:cs typeface="Times New Roman"/>
              </a:rPr>
              <a:t>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离子半径</a:t>
            </a:r>
            <a:r>
              <a:rPr lang="zh-CN" altLang="zh-CN" sz="2800" kern="100" dirty="0">
                <a:latin typeface="Times New Roman"/>
                <a:ea typeface="华文细黑"/>
                <a:cs typeface="Times New Roman"/>
              </a:rPr>
              <a:t>应为</a:t>
            </a:r>
            <a:r>
              <a:rPr lang="en-US" altLang="zh-CN" sz="2800" kern="100" dirty="0">
                <a:latin typeface="Times New Roman"/>
                <a:ea typeface="华文细黑"/>
              </a:rPr>
              <a:t>C</a:t>
            </a:r>
            <a:r>
              <a:rPr lang="en-US" altLang="zh-CN" sz="2800" kern="100" baseline="30000" dirty="0">
                <a:latin typeface="Times New Roman"/>
                <a:ea typeface="华文细黑"/>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rPr>
              <a:t>D</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rPr>
              <a:t>B</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rPr>
              <a:t>A</a:t>
            </a:r>
            <a:r>
              <a:rPr lang="en-US" altLang="zh-CN" sz="2800" kern="100" baseline="30000" dirty="0">
                <a:latin typeface="Times New Roman"/>
                <a:ea typeface="华文细黑"/>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rPr>
              <a:t>C</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还原性</a:t>
            </a:r>
            <a:r>
              <a:rPr lang="zh-CN" altLang="zh-CN" sz="2800" kern="100" dirty="0">
                <a:latin typeface="Times New Roman"/>
                <a:ea typeface="华文细黑"/>
                <a:cs typeface="Times New Roman"/>
              </a:rPr>
              <a:t>为</a:t>
            </a:r>
            <a:r>
              <a:rPr lang="en-US" altLang="zh-CN" sz="2800" kern="100" dirty="0">
                <a:latin typeface="Times New Roman"/>
                <a:ea typeface="华文细黑"/>
              </a:rPr>
              <a:t>C</a:t>
            </a:r>
            <a:r>
              <a:rPr lang="en-US" altLang="zh-CN" sz="2800" kern="100" baseline="30000" dirty="0">
                <a:latin typeface="Times New Roman"/>
                <a:ea typeface="华文细黑"/>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rPr>
              <a:t>D</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rPr>
              <a:t>D</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0000FF"/>
                </a:solidFill>
                <a:latin typeface="Times New Roman"/>
                <a:cs typeface="Times New Roman"/>
              </a:rPr>
              <a:t>答案　</a:t>
            </a:r>
            <a:r>
              <a:rPr lang="en-US" altLang="zh-CN" sz="2800" b="1" kern="100" dirty="0">
                <a:solidFill>
                  <a:schemeClr val="accent6">
                    <a:lumMod val="75000"/>
                  </a:schemeClr>
                </a:solidFill>
                <a:latin typeface="Times New Roman"/>
                <a:ea typeface="华文细黑"/>
              </a:rPr>
              <a:t>B</a:t>
            </a:r>
            <a:endParaRPr lang="zh-CN" altLang="en-US" sz="2800" b="1" dirty="0">
              <a:solidFill>
                <a:schemeClr val="accent6">
                  <a:lumMod val="75000"/>
                </a:schemeClr>
              </a:solidFill>
            </a:endParaRPr>
          </a:p>
        </p:txBody>
      </p:sp>
      <p:sp>
        <p:nvSpPr>
          <p:cNvPr id="4" name="Rectangle 21">
            <a:hlinkClick r:id="rId3" action="ppaction://hlinksldjump"/>
          </p:cNvPr>
          <p:cNvSpPr>
            <a:spLocks noChangeArrowheads="1"/>
          </p:cNvSpPr>
          <p:nvPr/>
        </p:nvSpPr>
        <p:spPr bwMode="auto">
          <a:xfrm>
            <a:off x="7249361"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4" action="ppaction://hlinksldjump"/>
          </p:cNvPr>
          <p:cNvSpPr>
            <a:spLocks noChangeArrowheads="1"/>
          </p:cNvSpPr>
          <p:nvPr/>
        </p:nvSpPr>
        <p:spPr bwMode="auto">
          <a:xfrm>
            <a:off x="7683284"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5" action="ppaction://hlinksldjump"/>
          </p:cNvPr>
          <p:cNvSpPr>
            <a:spLocks noChangeArrowheads="1"/>
          </p:cNvSpPr>
          <p:nvPr/>
        </p:nvSpPr>
        <p:spPr bwMode="auto">
          <a:xfrm>
            <a:off x="811720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6" action="ppaction://hlinksldjump"/>
          </p:cNvPr>
          <p:cNvSpPr>
            <a:spLocks noChangeArrowheads="1"/>
          </p:cNvSpPr>
          <p:nvPr/>
        </p:nvSpPr>
        <p:spPr bwMode="auto">
          <a:xfrm>
            <a:off x="855113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7" action="ppaction://hlinksldjump"/>
          </p:cNvPr>
          <p:cNvSpPr>
            <a:spLocks noChangeArrowheads="1"/>
          </p:cNvSpPr>
          <p:nvPr/>
        </p:nvSpPr>
        <p:spPr bwMode="auto">
          <a:xfrm>
            <a:off x="898505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9" name="Rectangle 21">
            <a:hlinkClick r:id="rId8" action="ppaction://hlinksldjump"/>
          </p:cNvPr>
          <p:cNvSpPr>
            <a:spLocks noChangeArrowheads="1"/>
          </p:cNvSpPr>
          <p:nvPr/>
        </p:nvSpPr>
        <p:spPr bwMode="auto">
          <a:xfrm>
            <a:off x="941897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0" name="Rectangle 21">
            <a:hlinkClick r:id="rId9" action="ppaction://hlinksldjump"/>
          </p:cNvPr>
          <p:cNvSpPr>
            <a:spLocks noChangeArrowheads="1"/>
          </p:cNvSpPr>
          <p:nvPr/>
        </p:nvSpPr>
        <p:spPr bwMode="auto">
          <a:xfrm>
            <a:off x="985289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1" name="Rectangle 21">
            <a:hlinkClick r:id="rId10" action="ppaction://hlinksldjump"/>
          </p:cNvPr>
          <p:cNvSpPr>
            <a:spLocks noChangeArrowheads="1"/>
          </p:cNvSpPr>
          <p:nvPr/>
        </p:nvSpPr>
        <p:spPr bwMode="auto">
          <a:xfrm>
            <a:off x="1028682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2" name="Rectangle 21">
            <a:hlinkClick r:id="rId11" action="ppaction://hlinksldjump"/>
          </p:cNvPr>
          <p:cNvSpPr>
            <a:spLocks noChangeArrowheads="1"/>
          </p:cNvSpPr>
          <p:nvPr/>
        </p:nvSpPr>
        <p:spPr bwMode="auto">
          <a:xfrm>
            <a:off x="10720745"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13" name="Rectangle 21">
            <a:hlinkClick r:id="rId12" action="ppaction://hlinksldjump"/>
          </p:cNvPr>
          <p:cNvSpPr>
            <a:spLocks noChangeArrowheads="1"/>
          </p:cNvSpPr>
          <p:nvPr/>
        </p:nvSpPr>
        <p:spPr bwMode="auto">
          <a:xfrm>
            <a:off x="11233014"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14" name="矩形 13"/>
          <p:cNvSpPr/>
          <p:nvPr/>
        </p:nvSpPr>
        <p:spPr>
          <a:xfrm>
            <a:off x="675125" y="943422"/>
            <a:ext cx="10964697" cy="1953420"/>
          </a:xfrm>
          <a:prstGeom prst="rect">
            <a:avLst/>
          </a:prstGeom>
        </p:spPr>
        <p:txBody>
          <a:bodyPr>
            <a:spAutoFit/>
          </a:bodyPr>
          <a:lstStyle/>
          <a:p>
            <a:pPr lvl="0">
              <a:lnSpc>
                <a:spcPct val="150000"/>
              </a:lnSpc>
            </a:pPr>
            <a:r>
              <a:rPr lang="zh-CN" altLang="zh-CN" sz="2800" b="1" kern="100" dirty="0">
                <a:solidFill>
                  <a:srgbClr val="0000FF"/>
                </a:solidFill>
                <a:latin typeface="Times New Roman"/>
                <a:cs typeface="Times New Roman"/>
              </a:rPr>
              <a:t>解析　</a:t>
            </a:r>
            <a:r>
              <a:rPr lang="zh-CN" altLang="zh-CN" sz="2800" kern="100" dirty="0">
                <a:solidFill>
                  <a:prstClr val="black"/>
                </a:solidFill>
                <a:latin typeface="Times New Roman"/>
                <a:ea typeface="华文细黑"/>
                <a:cs typeface="Times New Roman"/>
              </a:rPr>
              <a:t>由于四种离子具有相同的电子层结构，离子所对应的元素应位于相邻两个周期，根据阴阳离子所带的电荷数，得出元素在周期表中的位置关系：</a:t>
            </a:r>
            <a:r>
              <a:rPr lang="en-US" altLang="zh-CN" sz="2800" kern="100" dirty="0">
                <a:solidFill>
                  <a:prstClr val="black"/>
                </a:solidFill>
                <a:latin typeface="Times New Roman"/>
                <a:ea typeface="华文细黑"/>
                <a:cs typeface="Times New Roman"/>
              </a:rPr>
              <a:t>                    </a:t>
            </a:r>
            <a:r>
              <a:rPr lang="zh-CN" altLang="zh-CN" sz="2800" kern="100" dirty="0">
                <a:solidFill>
                  <a:prstClr val="black"/>
                </a:solidFill>
                <a:latin typeface="Times New Roman"/>
                <a:ea typeface="华文细黑"/>
                <a:cs typeface="Times New Roman"/>
              </a:rPr>
              <a:t>。</a:t>
            </a:r>
            <a:endParaRPr lang="zh-CN" altLang="en-US" sz="2800" dirty="0">
              <a:solidFill>
                <a:prstClr val="black"/>
              </a:solidFill>
            </a:endParaRPr>
          </a:p>
        </p:txBody>
      </p:sp>
      <p:graphicFrame>
        <p:nvGraphicFramePr>
          <p:cNvPr id="15" name="对象 14"/>
          <p:cNvGraphicFramePr>
            <a:graphicFrameLocks noChangeAspect="1"/>
          </p:cNvGraphicFramePr>
          <p:nvPr>
            <p:extLst>
              <p:ext uri="{D42A27DB-BD31-4B8C-83A1-F6EECF244321}">
                <p14:modId xmlns:p14="http://schemas.microsoft.com/office/powerpoint/2010/main" val="1141343619"/>
              </p:ext>
            </p:extLst>
          </p:nvPr>
        </p:nvGraphicFramePr>
        <p:xfrm>
          <a:off x="2710830" y="2183606"/>
          <a:ext cx="2220912" cy="1271588"/>
        </p:xfrm>
        <a:graphic>
          <a:graphicData uri="http://schemas.openxmlformats.org/presentationml/2006/ole">
            <mc:AlternateContent xmlns:mc="http://schemas.openxmlformats.org/markup-compatibility/2006">
              <mc:Choice xmlns:v="urn:schemas-microsoft-com:vml" Requires="v">
                <p:oleObj spid="_x0000_s299017" name="文档" r:id="rId14" imgW="2220647" imgH="1271385" progId="Word.Document.12">
                  <p:embed/>
                </p:oleObj>
              </mc:Choice>
              <mc:Fallback>
                <p:oleObj name="文档" r:id="rId14" imgW="2220647" imgH="1271385" progId="Word.Document.12">
                  <p:embed/>
                  <p:pic>
                    <p:nvPicPr>
                      <p:cNvPr id="0" name="对象 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710830" y="2183606"/>
                        <a:ext cx="2220912" cy="127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4521874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750"/>
                                        <p:tgtEl>
                                          <p:spTgt spid="14"/>
                                        </p:tgtEl>
                                      </p:cBhvr>
                                    </p:animEffect>
                                  </p:childTnLst>
                                </p:cTn>
                              </p:par>
                              <p:par>
                                <p:cTn id="8" presetID="3" presetClass="entr" presetSubtype="1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blinds(horizontal)">
                                      <p:cBhvr>
                                        <p:cTn id="10" dur="750"/>
                                        <p:tgtEl>
                                          <p:spTgt spid="15"/>
                                        </p:tgtEl>
                                      </p:cBhvr>
                                    </p:animEffect>
                                  </p:childTnLst>
                                </p:cTn>
                              </p:par>
                            </p:childTnLst>
                          </p:cTn>
                        </p:par>
                        <p:par>
                          <p:cTn id="11" fill="hold">
                            <p:stCondLst>
                              <p:cond delay="750"/>
                            </p:stCondLst>
                            <p:childTnLst>
                              <p:par>
                                <p:cTn id="12" presetID="3" presetClass="entr" presetSubtype="10" fill="hold"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linds(horizontal)">
                                      <p:cBhvr>
                                        <p:cTn id="14" dur="500"/>
                                        <p:tgtEl>
                                          <p:spTgt spid="3">
                                            <p:txEl>
                                              <p:pRg st="0" end="0"/>
                                            </p:txEl>
                                          </p:spTgt>
                                        </p:tgtEl>
                                      </p:cBhvr>
                                    </p:animEffect>
                                  </p:childTnLst>
                                </p:cTn>
                              </p:par>
                            </p:childTnLst>
                          </p:cTn>
                        </p:par>
                        <p:par>
                          <p:cTn id="15" fill="hold">
                            <p:stCondLst>
                              <p:cond delay="1250"/>
                            </p:stCondLst>
                            <p:childTnLst>
                              <p:par>
                                <p:cTn id="16" presetID="3" presetClass="entr" presetSubtype="10" fill="hold" nodeType="after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linds(horizontal)">
                                      <p:cBhvr>
                                        <p:cTn id="18" dur="750"/>
                                        <p:tgtEl>
                                          <p:spTgt spid="3">
                                            <p:txEl>
                                              <p:pRg st="1" end="1"/>
                                            </p:txEl>
                                          </p:spTgt>
                                        </p:tgtEl>
                                      </p:cBhvr>
                                    </p:animEffect>
                                  </p:childTnLst>
                                </p:cTn>
                              </p:par>
                            </p:childTnLst>
                          </p:cTn>
                        </p:par>
                        <p:par>
                          <p:cTn id="19" fill="hold">
                            <p:stCondLst>
                              <p:cond delay="2000"/>
                            </p:stCondLst>
                            <p:childTnLst>
                              <p:par>
                                <p:cTn id="20" presetID="3" presetClass="entr" presetSubtype="10" fill="hold" nodeType="after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750"/>
                                        <p:tgtEl>
                                          <p:spTgt spid="3">
                                            <p:txEl>
                                              <p:pRg st="2" end="2"/>
                                            </p:txEl>
                                          </p:spTgt>
                                        </p:tgtEl>
                                      </p:cBhvr>
                                    </p:animEffect>
                                  </p:childTnLst>
                                </p:cTn>
                              </p:par>
                            </p:childTnLst>
                          </p:cTn>
                        </p:par>
                        <p:par>
                          <p:cTn id="23" fill="hold">
                            <p:stCondLst>
                              <p:cond delay="2750"/>
                            </p:stCondLst>
                            <p:childTnLst>
                              <p:par>
                                <p:cTn id="24" presetID="3" presetClass="entr" presetSubtype="10" fill="hold" nodeType="after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blinds(horizontal)">
                                      <p:cBhvr>
                                        <p:cTn id="26" dur="750"/>
                                        <p:tgtEl>
                                          <p:spTgt spid="3">
                                            <p:txEl>
                                              <p:pRg st="3" end="3"/>
                                            </p:txEl>
                                          </p:spTgt>
                                        </p:tgtEl>
                                      </p:cBhvr>
                                    </p:animEffect>
                                  </p:childTnLst>
                                </p:cTn>
                              </p:par>
                            </p:childTnLst>
                          </p:cTn>
                        </p:par>
                        <p:par>
                          <p:cTn id="27" fill="hold">
                            <p:stCondLst>
                              <p:cond delay="3500"/>
                            </p:stCondLst>
                            <p:childTnLst>
                              <p:par>
                                <p:cTn id="28" presetID="3" presetClass="entr" presetSubtype="10" fill="hold" nodeType="after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blinds(horizontal)">
                                      <p:cBhvr>
                                        <p:cTn id="30" dur="7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40482" y="424449"/>
            <a:ext cx="4873450" cy="701089"/>
          </a:xfrm>
          <a:prstGeom prst="rect">
            <a:avLst/>
          </a:prstGeom>
        </p:spPr>
        <p:txBody>
          <a:bodyPr wrap="none">
            <a:spAutoFit/>
          </a:bodyPr>
          <a:lstStyle/>
          <a:p>
            <a:pPr algn="just">
              <a:lnSpc>
                <a:spcPts val="5500"/>
              </a:lnSpc>
              <a:spcAft>
                <a:spcPts val="0"/>
              </a:spcAft>
              <a:tabLst>
                <a:tab pos="1890395" algn="l"/>
              </a:tabLst>
            </a:pPr>
            <a:r>
              <a:rPr lang="zh-CN" altLang="en-US" sz="2800" b="1" kern="100" dirty="0">
                <a:solidFill>
                  <a:srgbClr val="0000FF"/>
                </a:solidFill>
                <a:latin typeface="Times New Roman"/>
                <a:cs typeface="Times New Roman"/>
              </a:rPr>
              <a:t>题组四　高考考查的两大题型</a:t>
            </a:r>
            <a:endParaRPr lang="en-US" altLang="zh-CN" sz="2800" b="1" kern="100" dirty="0" smtClean="0">
              <a:solidFill>
                <a:srgbClr val="0000FF"/>
              </a:solidFill>
              <a:latin typeface="Times New Roman"/>
              <a:cs typeface="Times New Roman"/>
            </a:endParaRPr>
          </a:p>
        </p:txBody>
      </p:sp>
      <p:sp>
        <p:nvSpPr>
          <p:cNvPr id="4" name="矩形 3"/>
          <p:cNvSpPr/>
          <p:nvPr/>
        </p:nvSpPr>
        <p:spPr>
          <a:xfrm>
            <a:off x="406574" y="1053530"/>
            <a:ext cx="11344407" cy="5262979"/>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一</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表格片断式</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位</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构</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性</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推断</a:t>
            </a:r>
            <a:endParaRPr lang="zh-CN" altLang="zh-CN" sz="2800" kern="100" dirty="0">
              <a:latin typeface="宋体"/>
              <a:cs typeface="Courier New"/>
            </a:endParaRPr>
          </a:p>
          <a:p>
            <a:pPr>
              <a:lnSpc>
                <a:spcPct val="150000"/>
              </a:lnSpc>
            </a:pPr>
            <a:r>
              <a:rPr lang="en-US" altLang="zh-CN" sz="2800" kern="100" dirty="0">
                <a:latin typeface="Times New Roman"/>
                <a:ea typeface="华文细黑"/>
              </a:rPr>
              <a:t>9.(2014·</a:t>
            </a:r>
            <a:r>
              <a:rPr lang="zh-CN" altLang="zh-CN" sz="2800" kern="100" dirty="0">
                <a:latin typeface="Times New Roman"/>
                <a:ea typeface="华文细黑"/>
                <a:cs typeface="Times New Roman"/>
              </a:rPr>
              <a:t>广东理综，</a:t>
            </a:r>
            <a:r>
              <a:rPr lang="en-US" altLang="zh-CN" sz="2800" kern="100" dirty="0">
                <a:latin typeface="Times New Roman"/>
                <a:ea typeface="华文细黑"/>
              </a:rPr>
              <a:t>23</a:t>
            </a:r>
            <a:r>
              <a:rPr lang="zh-CN" altLang="zh-CN" sz="2800" kern="100" dirty="0">
                <a:latin typeface="Times New Roman"/>
                <a:ea typeface="华文细黑"/>
                <a:cs typeface="Times New Roman"/>
              </a:rPr>
              <a:t>改编</a:t>
            </a:r>
            <a:r>
              <a:rPr lang="en-US" altLang="zh-CN" sz="2800" kern="100" dirty="0">
                <a:latin typeface="Times New Roman"/>
                <a:ea typeface="华文细黑"/>
              </a:rPr>
              <a:t>)</a:t>
            </a:r>
            <a:r>
              <a:rPr lang="zh-CN" altLang="zh-CN" sz="2800" kern="100" dirty="0">
                <a:latin typeface="Times New Roman"/>
                <a:ea typeface="华文细黑"/>
                <a:cs typeface="Times New Roman"/>
              </a:rPr>
              <a:t>甲～辛等元素在周期表中的相对位置</a:t>
            </a:r>
            <a:r>
              <a:rPr lang="zh-CN" altLang="zh-CN" sz="2800" kern="100" dirty="0" smtClean="0">
                <a:latin typeface="Times New Roman"/>
                <a:ea typeface="华文细黑"/>
                <a:cs typeface="Times New Roman"/>
              </a:rPr>
              <a:t>如</a:t>
            </a:r>
            <a:r>
              <a:rPr lang="zh-CN" altLang="en-US" sz="2800" kern="100" dirty="0">
                <a:latin typeface="Times New Roman"/>
                <a:ea typeface="华文细黑"/>
                <a:cs typeface="Times New Roman"/>
              </a:rPr>
              <a:t>下</a:t>
            </a:r>
            <a:r>
              <a:rPr lang="zh-CN" altLang="zh-CN" sz="2800" kern="100" dirty="0" smtClean="0">
                <a:latin typeface="Times New Roman"/>
                <a:ea typeface="华文细黑"/>
                <a:cs typeface="Times New Roman"/>
              </a:rPr>
              <a:t>表</a:t>
            </a:r>
            <a:r>
              <a:rPr lang="zh-CN" altLang="zh-CN" sz="2800" kern="100" dirty="0">
                <a:latin typeface="Times New Roman"/>
                <a:ea typeface="华文细黑"/>
                <a:cs typeface="Times New Roman"/>
              </a:rPr>
              <a:t>。甲与戊的原子序数相差</a:t>
            </a:r>
            <a:r>
              <a:rPr lang="en-US" altLang="zh-CN" sz="2800" kern="100" dirty="0">
                <a:latin typeface="Times New Roman"/>
                <a:ea typeface="华文细黑"/>
              </a:rPr>
              <a:t>3</a:t>
            </a:r>
            <a:r>
              <a:rPr lang="zh-CN" altLang="zh-CN" sz="2800" kern="100" dirty="0">
                <a:latin typeface="Times New Roman"/>
                <a:ea typeface="华文细黑"/>
                <a:cs typeface="Times New Roman"/>
              </a:rPr>
              <a:t>，戊的一种单质是自然界硬度最大的物质，丁与辛属同周期元素，下列判断正确的是</a:t>
            </a:r>
            <a:r>
              <a:rPr lang="en-US" altLang="zh-CN" sz="2800" kern="100" dirty="0">
                <a:latin typeface="Times New Roman"/>
                <a:ea typeface="华文细黑"/>
              </a:rPr>
              <a:t>(</a:t>
            </a:r>
            <a:r>
              <a:rPr lang="zh-CN" altLang="zh-CN" sz="2800" kern="100" dirty="0">
                <a:latin typeface="Times New Roman"/>
                <a:ea typeface="华文细黑"/>
                <a:cs typeface="Times New Roman"/>
              </a:rPr>
              <a:t>　　</a:t>
            </a:r>
            <a:r>
              <a:rPr lang="en-US" altLang="zh-CN" sz="2800" kern="100" dirty="0" smtClean="0">
                <a:latin typeface="Times New Roman"/>
                <a:ea typeface="华文细黑"/>
              </a:rPr>
              <a:t>)</a:t>
            </a: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金属性：甲</a:t>
            </a:r>
            <a:r>
              <a:rPr lang="en-US" altLang="zh-CN" sz="2800" kern="100" dirty="0">
                <a:latin typeface="Times New Roman"/>
                <a:ea typeface="华文细黑"/>
                <a:cs typeface="Courier New"/>
              </a:rPr>
              <a:t>&gt;</a:t>
            </a:r>
            <a:r>
              <a:rPr lang="zh-CN" altLang="zh-CN" sz="2800" kern="100" dirty="0">
                <a:latin typeface="Times New Roman"/>
                <a:ea typeface="华文细黑"/>
                <a:cs typeface="Times New Roman"/>
              </a:rPr>
              <a:t>乙</a:t>
            </a:r>
            <a:r>
              <a:rPr lang="en-US" altLang="zh-CN" sz="2800" kern="100" dirty="0">
                <a:latin typeface="Times New Roman"/>
                <a:ea typeface="华文细黑"/>
                <a:cs typeface="Courier New"/>
              </a:rPr>
              <a:t>&gt;</a:t>
            </a:r>
            <a:r>
              <a:rPr lang="zh-CN" altLang="zh-CN" sz="2800" kern="100" dirty="0">
                <a:latin typeface="Times New Roman"/>
                <a:ea typeface="华文细黑"/>
                <a:cs typeface="Times New Roman"/>
              </a:rPr>
              <a:t>丁</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原子半径：辛</a:t>
            </a:r>
            <a:r>
              <a:rPr lang="en-US" altLang="zh-CN" sz="2800" kern="100" dirty="0">
                <a:latin typeface="Times New Roman"/>
                <a:ea typeface="华文细黑"/>
                <a:cs typeface="Courier New"/>
              </a:rPr>
              <a:t>&gt;</a:t>
            </a:r>
            <a:r>
              <a:rPr lang="zh-CN" altLang="zh-CN" sz="2800" kern="100" dirty="0">
                <a:latin typeface="Times New Roman"/>
                <a:ea typeface="华文细黑"/>
                <a:cs typeface="Times New Roman"/>
              </a:rPr>
              <a:t>己</a:t>
            </a:r>
            <a:r>
              <a:rPr lang="en-US" altLang="zh-CN" sz="2800" kern="100" dirty="0">
                <a:latin typeface="Times New Roman"/>
                <a:ea typeface="华文细黑"/>
                <a:cs typeface="Courier New"/>
              </a:rPr>
              <a:t>&gt;</a:t>
            </a:r>
            <a:r>
              <a:rPr lang="zh-CN" altLang="zh-CN" sz="2800" kern="100" dirty="0">
                <a:latin typeface="Times New Roman"/>
                <a:ea typeface="华文细黑"/>
                <a:cs typeface="Times New Roman"/>
              </a:rPr>
              <a:t>戊</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丙与庚的原子核外电子数相差</a:t>
            </a:r>
            <a:r>
              <a:rPr lang="en-US" altLang="zh-CN" sz="2800" kern="100" dirty="0">
                <a:latin typeface="Times New Roman"/>
                <a:ea typeface="华文细黑"/>
                <a:cs typeface="Courier New"/>
              </a:rPr>
              <a:t>11</a:t>
            </a:r>
            <a:endParaRPr lang="zh-CN" altLang="zh-CN" sz="1050" kern="100" dirty="0">
              <a:latin typeface="宋体"/>
              <a:cs typeface="Courier New"/>
            </a:endParaRPr>
          </a:p>
          <a:p>
            <a:pPr>
              <a:lnSpc>
                <a:spcPct val="150000"/>
              </a:lnSpc>
            </a:pPr>
            <a:r>
              <a:rPr lang="en-US" altLang="zh-CN" sz="2800" kern="100" dirty="0">
                <a:latin typeface="Times New Roman"/>
                <a:ea typeface="华文细黑"/>
              </a:rPr>
              <a:t>D.</a:t>
            </a:r>
            <a:r>
              <a:rPr lang="zh-CN" altLang="zh-CN" sz="2800" kern="100" dirty="0">
                <a:latin typeface="Times New Roman"/>
                <a:ea typeface="华文细黑"/>
                <a:cs typeface="Times New Roman"/>
              </a:rPr>
              <a:t>乙的单质在空气中燃烧生成只含离子键的化合物</a:t>
            </a:r>
            <a:endParaRPr lang="zh-CN" altLang="en-US" sz="2800" dirty="0"/>
          </a:p>
        </p:txBody>
      </p:sp>
      <p:pic>
        <p:nvPicPr>
          <p:cNvPr id="264194" name="Picture 2" descr="HX28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95286" y="3703883"/>
            <a:ext cx="2310601" cy="1402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1">
            <a:hlinkClick r:id="rId3" action="ppaction://hlinksldjump"/>
          </p:cNvPr>
          <p:cNvSpPr>
            <a:spLocks noChangeArrowheads="1"/>
          </p:cNvSpPr>
          <p:nvPr/>
        </p:nvSpPr>
        <p:spPr bwMode="auto">
          <a:xfrm>
            <a:off x="7249361"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4" action="ppaction://hlinksldjump"/>
          </p:cNvPr>
          <p:cNvSpPr>
            <a:spLocks noChangeArrowheads="1"/>
          </p:cNvSpPr>
          <p:nvPr/>
        </p:nvSpPr>
        <p:spPr bwMode="auto">
          <a:xfrm>
            <a:off x="7683284"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5" action="ppaction://hlinksldjump"/>
          </p:cNvPr>
          <p:cNvSpPr>
            <a:spLocks noChangeArrowheads="1"/>
          </p:cNvSpPr>
          <p:nvPr/>
        </p:nvSpPr>
        <p:spPr bwMode="auto">
          <a:xfrm>
            <a:off x="811720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6" action="ppaction://hlinksldjump"/>
          </p:cNvPr>
          <p:cNvSpPr>
            <a:spLocks noChangeArrowheads="1"/>
          </p:cNvSpPr>
          <p:nvPr/>
        </p:nvSpPr>
        <p:spPr bwMode="auto">
          <a:xfrm>
            <a:off x="855113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7" action="ppaction://hlinksldjump"/>
          </p:cNvPr>
          <p:cNvSpPr>
            <a:spLocks noChangeArrowheads="1"/>
          </p:cNvSpPr>
          <p:nvPr/>
        </p:nvSpPr>
        <p:spPr bwMode="auto">
          <a:xfrm>
            <a:off x="898505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0" name="Rectangle 21">
            <a:hlinkClick r:id="rId8" action="ppaction://hlinksldjump"/>
          </p:cNvPr>
          <p:cNvSpPr>
            <a:spLocks noChangeArrowheads="1"/>
          </p:cNvSpPr>
          <p:nvPr/>
        </p:nvSpPr>
        <p:spPr bwMode="auto">
          <a:xfrm>
            <a:off x="941897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1" name="Rectangle 21">
            <a:hlinkClick r:id="rId9" action="ppaction://hlinksldjump"/>
          </p:cNvPr>
          <p:cNvSpPr>
            <a:spLocks noChangeArrowheads="1"/>
          </p:cNvSpPr>
          <p:nvPr/>
        </p:nvSpPr>
        <p:spPr bwMode="auto">
          <a:xfrm>
            <a:off x="985289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2" name="Rectangle 21">
            <a:hlinkClick r:id="rId10" action="ppaction://hlinksldjump"/>
          </p:cNvPr>
          <p:cNvSpPr>
            <a:spLocks noChangeArrowheads="1"/>
          </p:cNvSpPr>
          <p:nvPr/>
        </p:nvSpPr>
        <p:spPr bwMode="auto">
          <a:xfrm>
            <a:off x="1028682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3" name="Rectangle 21">
            <a:hlinkClick r:id="rId11" action="ppaction://hlinksldjump"/>
          </p:cNvPr>
          <p:cNvSpPr>
            <a:spLocks noChangeArrowheads="1"/>
          </p:cNvSpPr>
          <p:nvPr/>
        </p:nvSpPr>
        <p:spPr bwMode="auto">
          <a:xfrm>
            <a:off x="10720745"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14" name="Rectangle 21">
            <a:hlinkClick r:id="rId12" action="ppaction://hlinksldjump"/>
          </p:cNvPr>
          <p:cNvSpPr>
            <a:spLocks noChangeArrowheads="1"/>
          </p:cNvSpPr>
          <p:nvPr/>
        </p:nvSpPr>
        <p:spPr bwMode="auto">
          <a:xfrm>
            <a:off x="11233014"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15" name="矩形 1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6" name="圆角矩形 15">
            <a:hlinkClick r:id="rId13"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26901717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406574" y="544820"/>
            <a:ext cx="11344407" cy="5909310"/>
          </a:xfrm>
          <a:prstGeom prst="rect">
            <a:avLst/>
          </a:prstGeom>
        </p:spPr>
        <p:txBody>
          <a:bodyPr>
            <a:spAutoFit/>
          </a:bodyPr>
          <a:lstStyle/>
          <a:p>
            <a:pPr>
              <a:lnSpc>
                <a:spcPct val="150000"/>
              </a:lnSpc>
            </a:pPr>
            <a:r>
              <a:rPr lang="zh-CN" altLang="zh-CN" sz="2800" b="1" kern="100" dirty="0" smtClean="0">
                <a:solidFill>
                  <a:srgbClr val="0000FF"/>
                </a:solidFill>
                <a:latin typeface="Times New Roman"/>
                <a:cs typeface="Times New Roman"/>
              </a:rPr>
              <a:t>解析</a:t>
            </a:r>
            <a:r>
              <a:rPr lang="zh-CN" altLang="zh-CN" sz="2800" b="1" kern="100" dirty="0">
                <a:solidFill>
                  <a:srgbClr val="0000FF"/>
                </a:solidFill>
                <a:latin typeface="Times New Roman"/>
                <a:cs typeface="Times New Roman"/>
              </a:rPr>
              <a:t>　</a:t>
            </a:r>
            <a:r>
              <a:rPr lang="zh-CN" altLang="zh-CN" sz="2800" kern="100" dirty="0">
                <a:latin typeface="Times New Roman"/>
                <a:ea typeface="华文细黑"/>
                <a:cs typeface="Times New Roman"/>
              </a:rPr>
              <a:t>根据特征法</a:t>
            </a:r>
            <a:r>
              <a:rPr lang="en-US" altLang="zh-CN" sz="2800" kern="100" dirty="0">
                <a:latin typeface="Times New Roman"/>
                <a:ea typeface="华文细黑"/>
              </a:rPr>
              <a:t>(</a:t>
            </a:r>
            <a:r>
              <a:rPr lang="zh-CN" altLang="zh-CN" sz="2800" kern="100" dirty="0">
                <a:latin typeface="Times New Roman"/>
                <a:ea typeface="华文细黑"/>
                <a:cs typeface="Times New Roman"/>
              </a:rPr>
              <a:t>周期表的特殊结构和微粒的特殊性质等</a:t>
            </a:r>
            <a:r>
              <a:rPr lang="en-US" altLang="zh-CN" sz="2800" kern="100" dirty="0">
                <a:latin typeface="Times New Roman"/>
                <a:ea typeface="华文细黑"/>
              </a:rPr>
              <a:t>)</a:t>
            </a:r>
            <a:r>
              <a:rPr lang="zh-CN" altLang="zh-CN" sz="2800" kern="100" dirty="0">
                <a:latin typeface="Times New Roman"/>
                <a:ea typeface="华文细黑"/>
                <a:cs typeface="Times New Roman"/>
              </a:rPr>
              <a:t>确定出具体元素的名称，再结合元素周期律的知识，逐项进行分析判断。由</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戊的一种单质是自然界硬度最大的物质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可知，戊为碳元素；由</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甲与戊的原子序数相差</a:t>
            </a:r>
            <a:r>
              <a:rPr lang="en-US" altLang="zh-CN" sz="2800" kern="100" dirty="0">
                <a:latin typeface="Times New Roman"/>
                <a:ea typeface="华文细黑"/>
              </a:rPr>
              <a:t>3</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可知，甲为锂元素</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a:latin typeface="Times New Roman"/>
                <a:ea typeface="华文细黑"/>
              </a:rPr>
              <a:t>A</a:t>
            </a:r>
            <a:r>
              <a:rPr lang="zh-CN" altLang="zh-CN" sz="2800" kern="100" dirty="0">
                <a:latin typeface="Times New Roman"/>
                <a:ea typeface="华文细黑"/>
                <a:cs typeface="Times New Roman"/>
              </a:rPr>
              <a:t>项，同主族元素从上到下金属性逐渐增强，即金属性：丁</a:t>
            </a:r>
            <a:r>
              <a:rPr lang="en-US" altLang="zh-CN" sz="2800" kern="100" dirty="0">
                <a:latin typeface="Times New Roman"/>
                <a:ea typeface="华文细黑"/>
              </a:rPr>
              <a:t>&gt;</a:t>
            </a:r>
            <a:r>
              <a:rPr lang="zh-CN" altLang="zh-CN" sz="2800" kern="100" dirty="0">
                <a:latin typeface="Times New Roman"/>
                <a:ea typeface="华文细黑"/>
                <a:cs typeface="Times New Roman"/>
              </a:rPr>
              <a:t>乙</a:t>
            </a:r>
            <a:r>
              <a:rPr lang="en-US" altLang="zh-CN" sz="2800" kern="100" dirty="0">
                <a:latin typeface="Times New Roman"/>
                <a:ea typeface="华文细黑"/>
              </a:rPr>
              <a:t>&gt;</a:t>
            </a:r>
            <a:r>
              <a:rPr lang="zh-CN" altLang="zh-CN" sz="2800" kern="100" dirty="0">
                <a:latin typeface="Times New Roman"/>
                <a:ea typeface="华文细黑"/>
                <a:cs typeface="Times New Roman"/>
              </a:rPr>
              <a:t>甲，</a:t>
            </a:r>
            <a:r>
              <a:rPr lang="en-US" altLang="zh-CN" sz="2800" kern="100" dirty="0">
                <a:latin typeface="Times New Roman"/>
                <a:ea typeface="华文细黑"/>
              </a:rPr>
              <a:t>A</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a:latin typeface="Times New Roman"/>
                <a:ea typeface="华文细黑"/>
              </a:rPr>
              <a:t>B</a:t>
            </a:r>
            <a:r>
              <a:rPr lang="zh-CN" altLang="zh-CN" sz="2800" kern="100" dirty="0">
                <a:latin typeface="Times New Roman"/>
                <a:ea typeface="华文细黑"/>
                <a:cs typeface="Times New Roman"/>
              </a:rPr>
              <a:t>项，同主族元素从上到下原子半径逐渐增大，同周期元素从左到右原子半径逐渐减小，即原子半径大小顺序为庚</a:t>
            </a:r>
            <a:r>
              <a:rPr lang="en-US" altLang="zh-CN" sz="2800" kern="100" dirty="0">
                <a:latin typeface="Times New Roman"/>
                <a:ea typeface="华文细黑"/>
              </a:rPr>
              <a:t>&gt;</a:t>
            </a:r>
            <a:r>
              <a:rPr lang="zh-CN" altLang="zh-CN" sz="2800" kern="100" dirty="0">
                <a:latin typeface="Times New Roman"/>
                <a:ea typeface="华文细黑"/>
                <a:cs typeface="Times New Roman"/>
              </a:rPr>
              <a:t>己</a:t>
            </a:r>
            <a:r>
              <a:rPr lang="en-US" altLang="zh-CN" sz="2800" kern="100" dirty="0">
                <a:latin typeface="Times New Roman"/>
                <a:ea typeface="华文细黑"/>
              </a:rPr>
              <a:t>&gt;</a:t>
            </a:r>
            <a:r>
              <a:rPr lang="zh-CN" altLang="zh-CN" sz="2800" kern="100" dirty="0">
                <a:latin typeface="Times New Roman"/>
                <a:ea typeface="华文细黑"/>
                <a:cs typeface="Times New Roman"/>
              </a:rPr>
              <a:t>戊，辛</a:t>
            </a:r>
            <a:r>
              <a:rPr lang="en-US" altLang="zh-CN" sz="2800" kern="100" dirty="0">
                <a:latin typeface="Times New Roman"/>
                <a:ea typeface="华文细黑"/>
              </a:rPr>
              <a:t>&gt;</a:t>
            </a:r>
            <a:r>
              <a:rPr lang="zh-CN" altLang="zh-CN" sz="2800" kern="100" dirty="0">
                <a:latin typeface="Times New Roman"/>
                <a:ea typeface="华文细黑"/>
                <a:cs typeface="Times New Roman"/>
              </a:rPr>
              <a:t>庚，因此原子半径大小顺序为辛</a:t>
            </a:r>
            <a:r>
              <a:rPr lang="en-US" altLang="zh-CN" sz="2800" kern="100" dirty="0">
                <a:latin typeface="Times New Roman"/>
                <a:ea typeface="华文细黑"/>
              </a:rPr>
              <a:t>&gt;</a:t>
            </a:r>
            <a:r>
              <a:rPr lang="zh-CN" altLang="zh-CN" sz="2800" kern="100" dirty="0">
                <a:latin typeface="Times New Roman"/>
                <a:ea typeface="华文细黑"/>
                <a:cs typeface="Times New Roman"/>
              </a:rPr>
              <a:t>己</a:t>
            </a:r>
            <a:r>
              <a:rPr lang="en-US" altLang="zh-CN" sz="2800" kern="100" dirty="0">
                <a:latin typeface="Times New Roman"/>
                <a:ea typeface="华文细黑"/>
              </a:rPr>
              <a:t>&gt;</a:t>
            </a:r>
            <a:r>
              <a:rPr lang="zh-CN" altLang="zh-CN" sz="2800" kern="100" dirty="0">
                <a:latin typeface="Times New Roman"/>
                <a:ea typeface="华文细黑"/>
                <a:cs typeface="Times New Roman"/>
              </a:rPr>
              <a:t>戊，</a:t>
            </a:r>
            <a:r>
              <a:rPr lang="en-US" altLang="zh-CN" sz="2800" kern="100" dirty="0">
                <a:latin typeface="Times New Roman"/>
                <a:ea typeface="华文细黑"/>
              </a:rPr>
              <a:t>B</a:t>
            </a:r>
            <a:r>
              <a:rPr lang="zh-CN" altLang="zh-CN" sz="2800" kern="100" dirty="0">
                <a:latin typeface="Times New Roman"/>
                <a:ea typeface="华文细黑"/>
                <a:cs typeface="Times New Roman"/>
              </a:rPr>
              <a:t>正确；</a:t>
            </a:r>
            <a:endParaRPr lang="zh-CN" altLang="en-US" sz="2800" dirty="0"/>
          </a:p>
        </p:txBody>
      </p:sp>
      <p:sp>
        <p:nvSpPr>
          <p:cNvPr id="14" name="Rectangle 21">
            <a:hlinkClick r:id="rId2" action="ppaction://hlinksldjump"/>
          </p:cNvPr>
          <p:cNvSpPr>
            <a:spLocks noChangeArrowheads="1"/>
          </p:cNvSpPr>
          <p:nvPr/>
        </p:nvSpPr>
        <p:spPr bwMode="auto">
          <a:xfrm>
            <a:off x="7249361"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5" name="Rectangle 21">
            <a:hlinkClick r:id="rId3" action="ppaction://hlinksldjump"/>
          </p:cNvPr>
          <p:cNvSpPr>
            <a:spLocks noChangeArrowheads="1"/>
          </p:cNvSpPr>
          <p:nvPr/>
        </p:nvSpPr>
        <p:spPr bwMode="auto">
          <a:xfrm>
            <a:off x="7683284"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6" name="Rectangle 21">
            <a:hlinkClick r:id="rId4" action="ppaction://hlinksldjump"/>
          </p:cNvPr>
          <p:cNvSpPr>
            <a:spLocks noChangeArrowheads="1"/>
          </p:cNvSpPr>
          <p:nvPr/>
        </p:nvSpPr>
        <p:spPr bwMode="auto">
          <a:xfrm>
            <a:off x="811720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7" name="Rectangle 21">
            <a:hlinkClick r:id="rId5" action="ppaction://hlinksldjump"/>
          </p:cNvPr>
          <p:cNvSpPr>
            <a:spLocks noChangeArrowheads="1"/>
          </p:cNvSpPr>
          <p:nvPr/>
        </p:nvSpPr>
        <p:spPr bwMode="auto">
          <a:xfrm>
            <a:off x="855113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8" name="Rectangle 21">
            <a:hlinkClick r:id="rId6" action="ppaction://hlinksldjump"/>
          </p:cNvPr>
          <p:cNvSpPr>
            <a:spLocks noChangeArrowheads="1"/>
          </p:cNvSpPr>
          <p:nvPr/>
        </p:nvSpPr>
        <p:spPr bwMode="auto">
          <a:xfrm>
            <a:off x="898505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9" name="Rectangle 21">
            <a:hlinkClick r:id="rId7" action="ppaction://hlinksldjump"/>
          </p:cNvPr>
          <p:cNvSpPr>
            <a:spLocks noChangeArrowheads="1"/>
          </p:cNvSpPr>
          <p:nvPr/>
        </p:nvSpPr>
        <p:spPr bwMode="auto">
          <a:xfrm>
            <a:off x="941897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0" name="Rectangle 21">
            <a:hlinkClick r:id="rId8" action="ppaction://hlinksldjump"/>
          </p:cNvPr>
          <p:cNvSpPr>
            <a:spLocks noChangeArrowheads="1"/>
          </p:cNvSpPr>
          <p:nvPr/>
        </p:nvSpPr>
        <p:spPr bwMode="auto">
          <a:xfrm>
            <a:off x="985289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1" name="Rectangle 21">
            <a:hlinkClick r:id="rId9" action="ppaction://hlinksldjump"/>
          </p:cNvPr>
          <p:cNvSpPr>
            <a:spLocks noChangeArrowheads="1"/>
          </p:cNvSpPr>
          <p:nvPr/>
        </p:nvSpPr>
        <p:spPr bwMode="auto">
          <a:xfrm>
            <a:off x="1028682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2" name="Rectangle 21">
            <a:hlinkClick r:id="rId10" action="ppaction://hlinksldjump"/>
          </p:cNvPr>
          <p:cNvSpPr>
            <a:spLocks noChangeArrowheads="1"/>
          </p:cNvSpPr>
          <p:nvPr/>
        </p:nvSpPr>
        <p:spPr bwMode="auto">
          <a:xfrm>
            <a:off x="10720745"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3" name="Rectangle 21">
            <a:hlinkClick r:id="rId11" action="ppaction://hlinksldjump"/>
          </p:cNvPr>
          <p:cNvSpPr>
            <a:spLocks noChangeArrowheads="1"/>
          </p:cNvSpPr>
          <p:nvPr/>
        </p:nvSpPr>
        <p:spPr bwMode="auto">
          <a:xfrm>
            <a:off x="11233014"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Tree>
    <p:extLst>
      <p:ext uri="{BB962C8B-B14F-4D97-AF65-F5344CB8AC3E}">
        <p14:creationId xmlns:p14="http://schemas.microsoft.com/office/powerpoint/2010/main" val="6035950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750"/>
                                        <p:tgtEl>
                                          <p:spTgt spid="4">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blinds(horizontal)">
                                      <p:cBhvr>
                                        <p:cTn id="11" dur="750"/>
                                        <p:tgtEl>
                                          <p:spTgt spid="4">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blinds(horizontal)">
                                      <p:cBhvr>
                                        <p:cTn id="15" dur="75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467044" y="1269554"/>
            <a:ext cx="11232086" cy="3970318"/>
          </a:xfrm>
          <a:prstGeom prst="rect">
            <a:avLst/>
          </a:prstGeom>
        </p:spPr>
        <p:txBody>
          <a:bodyPr>
            <a:spAutoFit/>
          </a:bodyPr>
          <a:lstStyle/>
          <a:p>
            <a:pPr>
              <a:lnSpc>
                <a:spcPct val="150000"/>
              </a:lnSpc>
            </a:pPr>
            <a:r>
              <a:rPr lang="en-US" altLang="zh-CN" sz="2800" kern="100" dirty="0" smtClean="0">
                <a:latin typeface="Times New Roman"/>
                <a:ea typeface="华文细黑"/>
              </a:rPr>
              <a:t>C</a:t>
            </a:r>
            <a:r>
              <a:rPr lang="zh-CN" altLang="zh-CN" sz="2800" kern="100" dirty="0">
                <a:latin typeface="Times New Roman"/>
                <a:ea typeface="华文细黑"/>
                <a:cs typeface="Times New Roman"/>
              </a:rPr>
              <a:t>项，根据元素周期表的结构可知丙和庚在第四周期中，排在</a:t>
            </a:r>
            <a:r>
              <a:rPr lang="en-US" altLang="zh-CN" sz="2800" kern="100" dirty="0" err="1">
                <a:latin typeface="宋体"/>
                <a:ea typeface="华文细黑"/>
                <a:cs typeface="Times New Roman"/>
              </a:rPr>
              <a:t>Ⅱ</a:t>
            </a:r>
            <a:r>
              <a:rPr lang="en-US" altLang="zh-CN" sz="2800" kern="100" dirty="0" err="1">
                <a:latin typeface="Times New Roman"/>
                <a:ea typeface="华文细黑"/>
              </a:rPr>
              <a:t>A</a:t>
            </a:r>
            <a:r>
              <a:rPr lang="zh-CN" altLang="zh-CN" sz="2800" kern="100" dirty="0">
                <a:latin typeface="Times New Roman"/>
                <a:ea typeface="华文细黑"/>
                <a:cs typeface="Times New Roman"/>
              </a:rPr>
              <a:t>族和</a:t>
            </a:r>
            <a:r>
              <a:rPr lang="en-US" altLang="zh-CN" sz="2800" kern="100" dirty="0" err="1">
                <a:latin typeface="宋体"/>
                <a:ea typeface="华文细黑"/>
                <a:cs typeface="Times New Roman"/>
              </a:rPr>
              <a:t>Ⅲ</a:t>
            </a:r>
            <a:r>
              <a:rPr lang="en-US" altLang="zh-CN" sz="2800" kern="100" dirty="0" err="1">
                <a:latin typeface="Times New Roman"/>
                <a:ea typeface="华文细黑"/>
              </a:rPr>
              <a:t>A</a:t>
            </a:r>
            <a:r>
              <a:rPr lang="zh-CN" altLang="zh-CN" sz="2800" kern="100" dirty="0">
                <a:latin typeface="Times New Roman"/>
                <a:ea typeface="华文细黑"/>
                <a:cs typeface="Times New Roman"/>
              </a:rPr>
              <a:t>族元素中间的是</a:t>
            </a:r>
            <a:r>
              <a:rPr lang="en-US" altLang="zh-CN" sz="2800" kern="100" dirty="0">
                <a:latin typeface="Times New Roman"/>
                <a:ea typeface="华文细黑"/>
              </a:rPr>
              <a:t>10</a:t>
            </a:r>
            <a:r>
              <a:rPr lang="zh-CN" altLang="zh-CN" sz="2800" kern="100" dirty="0">
                <a:latin typeface="Times New Roman"/>
                <a:ea typeface="华文细黑"/>
                <a:cs typeface="Times New Roman"/>
              </a:rPr>
              <a:t>种过渡金属元素，从而可知丙与庚的原子序数差为</a:t>
            </a:r>
            <a:r>
              <a:rPr lang="en-US" altLang="zh-CN" sz="2800" kern="100" dirty="0">
                <a:latin typeface="Times New Roman"/>
                <a:ea typeface="华文细黑"/>
              </a:rPr>
              <a:t>13</a:t>
            </a:r>
            <a:r>
              <a:rPr lang="zh-CN" altLang="zh-CN" sz="2800" kern="100" dirty="0">
                <a:latin typeface="Times New Roman"/>
                <a:ea typeface="华文细黑"/>
                <a:cs typeface="Times New Roman"/>
              </a:rPr>
              <a:t>，</a:t>
            </a:r>
            <a:r>
              <a:rPr lang="en-US" altLang="zh-CN" sz="2800" kern="100" dirty="0">
                <a:latin typeface="Times New Roman"/>
                <a:ea typeface="华文细黑"/>
              </a:rPr>
              <a:t>C</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Times New Roman"/>
                <a:ea typeface="华文细黑"/>
              </a:rPr>
              <a:t>D</a:t>
            </a:r>
            <a:r>
              <a:rPr lang="zh-CN" altLang="zh-CN" sz="2800" kern="100" dirty="0">
                <a:latin typeface="Times New Roman"/>
                <a:ea typeface="华文细黑"/>
                <a:cs typeface="Times New Roman"/>
              </a:rPr>
              <a:t>项，钠在空气中燃烧生成过氧化钠，其中的过氧根离子中存在共价键，</a:t>
            </a:r>
            <a:r>
              <a:rPr lang="en-US" altLang="zh-CN" sz="2800" kern="100" dirty="0">
                <a:latin typeface="Times New Roman"/>
                <a:ea typeface="华文细黑"/>
              </a:rPr>
              <a:t>D</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pPr>
            <a:r>
              <a:rPr lang="zh-CN" altLang="zh-CN" sz="2800" b="1" kern="100" dirty="0">
                <a:solidFill>
                  <a:srgbClr val="0000FF"/>
                </a:solidFill>
                <a:latin typeface="Times New Roman"/>
                <a:cs typeface="Times New Roman"/>
              </a:rPr>
              <a:t>答案　</a:t>
            </a:r>
            <a:r>
              <a:rPr lang="en-US" altLang="zh-CN" sz="2800" b="1" kern="100" dirty="0" smtClean="0">
                <a:solidFill>
                  <a:schemeClr val="accent6">
                    <a:lumMod val="75000"/>
                  </a:schemeClr>
                </a:solidFill>
                <a:latin typeface="Times New Roman"/>
                <a:ea typeface="华文细黑"/>
                <a:cs typeface="Courier New"/>
              </a:rPr>
              <a:t>B</a:t>
            </a:r>
            <a:endParaRPr lang="zh-CN" altLang="zh-CN" sz="1050" b="1" kern="100" dirty="0">
              <a:solidFill>
                <a:schemeClr val="accent6">
                  <a:lumMod val="75000"/>
                </a:schemeClr>
              </a:solidFill>
              <a:latin typeface="宋体"/>
              <a:cs typeface="Courier New"/>
            </a:endParaRPr>
          </a:p>
        </p:txBody>
      </p:sp>
      <p:sp>
        <p:nvSpPr>
          <p:cNvPr id="3" name="Rectangle 21">
            <a:hlinkClick r:id="rId2" action="ppaction://hlinksldjump"/>
          </p:cNvPr>
          <p:cNvSpPr>
            <a:spLocks noChangeArrowheads="1"/>
          </p:cNvSpPr>
          <p:nvPr/>
        </p:nvSpPr>
        <p:spPr bwMode="auto">
          <a:xfrm>
            <a:off x="7249361"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7683284"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811720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5" action="ppaction://hlinksldjump"/>
          </p:cNvPr>
          <p:cNvSpPr>
            <a:spLocks noChangeArrowheads="1"/>
          </p:cNvSpPr>
          <p:nvPr/>
        </p:nvSpPr>
        <p:spPr bwMode="auto">
          <a:xfrm>
            <a:off x="855113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6" action="ppaction://hlinksldjump"/>
          </p:cNvPr>
          <p:cNvSpPr>
            <a:spLocks noChangeArrowheads="1"/>
          </p:cNvSpPr>
          <p:nvPr/>
        </p:nvSpPr>
        <p:spPr bwMode="auto">
          <a:xfrm>
            <a:off x="898505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9" name="Rectangle 21">
            <a:hlinkClick r:id="rId7" action="ppaction://hlinksldjump"/>
          </p:cNvPr>
          <p:cNvSpPr>
            <a:spLocks noChangeArrowheads="1"/>
          </p:cNvSpPr>
          <p:nvPr/>
        </p:nvSpPr>
        <p:spPr bwMode="auto">
          <a:xfrm>
            <a:off x="941897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0" name="Rectangle 21">
            <a:hlinkClick r:id="rId8" action="ppaction://hlinksldjump"/>
          </p:cNvPr>
          <p:cNvSpPr>
            <a:spLocks noChangeArrowheads="1"/>
          </p:cNvSpPr>
          <p:nvPr/>
        </p:nvSpPr>
        <p:spPr bwMode="auto">
          <a:xfrm>
            <a:off x="985289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1" name="Rectangle 21">
            <a:hlinkClick r:id="rId9" action="ppaction://hlinksldjump"/>
          </p:cNvPr>
          <p:cNvSpPr>
            <a:spLocks noChangeArrowheads="1"/>
          </p:cNvSpPr>
          <p:nvPr/>
        </p:nvSpPr>
        <p:spPr bwMode="auto">
          <a:xfrm>
            <a:off x="1028682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2" name="Rectangle 21">
            <a:hlinkClick r:id="rId10" action="ppaction://hlinksldjump"/>
          </p:cNvPr>
          <p:cNvSpPr>
            <a:spLocks noChangeArrowheads="1"/>
          </p:cNvSpPr>
          <p:nvPr/>
        </p:nvSpPr>
        <p:spPr bwMode="auto">
          <a:xfrm>
            <a:off x="10720745"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13" name="Rectangle 21">
            <a:hlinkClick r:id="rId11" action="ppaction://hlinksldjump"/>
          </p:cNvPr>
          <p:cNvSpPr>
            <a:spLocks noChangeArrowheads="1"/>
          </p:cNvSpPr>
          <p:nvPr/>
        </p:nvSpPr>
        <p:spPr bwMode="auto">
          <a:xfrm>
            <a:off x="11233014"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Tree>
    <p:extLst>
      <p:ext uri="{BB962C8B-B14F-4D97-AF65-F5344CB8AC3E}">
        <p14:creationId xmlns:p14="http://schemas.microsoft.com/office/powerpoint/2010/main" val="17532675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750"/>
                                        <p:tgtEl>
                                          <p:spTgt spid="4">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blinds(horizontal)">
                                      <p:cBhvr>
                                        <p:cTn id="11" dur="750"/>
                                        <p:tgtEl>
                                          <p:spTgt spid="4">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blinds(horizontal)">
                                      <p:cBhvr>
                                        <p:cTn id="15" dur="75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06574" y="768912"/>
            <a:ext cx="11344407" cy="5181162"/>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二</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文字叙述式</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位</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构</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性</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推断</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10.(2014·</a:t>
            </a:r>
            <a:r>
              <a:rPr lang="zh-CN" altLang="zh-CN" sz="2800" kern="100" dirty="0">
                <a:latin typeface="Times New Roman"/>
                <a:ea typeface="华文细黑"/>
                <a:cs typeface="Times New Roman"/>
              </a:rPr>
              <a:t>新课标全国卷</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10)X</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Y</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Z</a:t>
            </a:r>
            <a:r>
              <a:rPr lang="zh-CN" altLang="zh-CN" sz="2800" kern="100" dirty="0">
                <a:latin typeface="Times New Roman"/>
                <a:ea typeface="华文细黑"/>
                <a:cs typeface="Times New Roman"/>
              </a:rPr>
              <a:t>均为短周期元素，</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Y</a:t>
            </a:r>
            <a:r>
              <a:rPr lang="zh-CN" altLang="zh-CN" sz="2800" kern="100" dirty="0">
                <a:latin typeface="Times New Roman"/>
                <a:ea typeface="华文细黑"/>
                <a:cs typeface="Times New Roman"/>
              </a:rPr>
              <a:t>处于同一周期，</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Z</a:t>
            </a:r>
            <a:r>
              <a:rPr lang="zh-CN" altLang="zh-CN" sz="2800" kern="100" dirty="0">
                <a:latin typeface="Times New Roman"/>
                <a:ea typeface="华文细黑"/>
                <a:cs typeface="Times New Roman"/>
              </a:rPr>
              <a:t>的最低价离子分别为</a:t>
            </a:r>
            <a:r>
              <a:rPr lang="en-US" altLang="zh-CN" sz="2800" kern="100" dirty="0">
                <a:latin typeface="Times New Roman"/>
                <a:ea typeface="华文细黑"/>
                <a:cs typeface="Courier New"/>
              </a:rPr>
              <a:t>X</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Z</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Y</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Z</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具有相同的电子层结构。下列说法正确的是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原子最外层电子数：</a:t>
            </a:r>
            <a:r>
              <a:rPr lang="en-US" altLang="zh-CN" sz="2800" kern="100" dirty="0">
                <a:latin typeface="Times New Roman"/>
                <a:ea typeface="华文细黑"/>
                <a:cs typeface="Courier New"/>
              </a:rPr>
              <a:t>X&gt;Y&gt;Z</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单质沸点：</a:t>
            </a:r>
            <a:r>
              <a:rPr lang="en-US" altLang="zh-CN" sz="2800" kern="100" dirty="0">
                <a:latin typeface="Times New Roman"/>
                <a:ea typeface="华文细黑"/>
                <a:cs typeface="Courier New"/>
              </a:rPr>
              <a:t>X&gt;Y&gt;Z</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离子半径：</a:t>
            </a:r>
            <a:r>
              <a:rPr lang="en-US" altLang="zh-CN" sz="2800" kern="100" dirty="0">
                <a:latin typeface="Times New Roman"/>
                <a:ea typeface="华文细黑"/>
                <a:cs typeface="Courier New"/>
              </a:rPr>
              <a:t>X</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&gt;Y</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&gt;Z</a:t>
            </a:r>
            <a:r>
              <a:rPr lang="zh-CN" altLang="zh-CN" sz="2800" kern="100" baseline="30000" dirty="0">
                <a:latin typeface="Times New Roman"/>
                <a:ea typeface="华文细黑"/>
                <a:cs typeface="Times New Roman"/>
              </a:rPr>
              <a:t>－</a:t>
            </a:r>
            <a:endParaRPr lang="zh-CN" altLang="zh-CN" sz="1050" kern="100" dirty="0">
              <a:latin typeface="宋体"/>
              <a:cs typeface="Courier New"/>
            </a:endParaRPr>
          </a:p>
          <a:p>
            <a:pPr>
              <a:lnSpc>
                <a:spcPct val="150000"/>
              </a:lnSpc>
            </a:pPr>
            <a:r>
              <a:rPr lang="en-US" altLang="zh-CN" sz="2800" kern="100" dirty="0">
                <a:latin typeface="Times New Roman"/>
                <a:ea typeface="华文细黑"/>
              </a:rPr>
              <a:t>D.</a:t>
            </a:r>
            <a:r>
              <a:rPr lang="zh-CN" altLang="zh-CN" sz="2800" kern="100" dirty="0">
                <a:latin typeface="Times New Roman"/>
                <a:ea typeface="华文细黑"/>
                <a:cs typeface="Times New Roman"/>
              </a:rPr>
              <a:t>原子序数：</a:t>
            </a:r>
            <a:r>
              <a:rPr lang="en-US" altLang="zh-CN" sz="2800" kern="100" dirty="0">
                <a:latin typeface="Times New Roman"/>
                <a:ea typeface="华文细黑"/>
              </a:rPr>
              <a:t>X&gt;Y&gt;Z</a:t>
            </a:r>
            <a:endParaRPr lang="zh-CN" altLang="zh-CN" sz="1050" b="1" kern="100" dirty="0">
              <a:solidFill>
                <a:schemeClr val="accent6">
                  <a:lumMod val="75000"/>
                </a:schemeClr>
              </a:solidFill>
              <a:latin typeface="宋体"/>
              <a:cs typeface="Courier New"/>
            </a:endParaRPr>
          </a:p>
        </p:txBody>
      </p:sp>
      <p:sp>
        <p:nvSpPr>
          <p:cNvPr id="3" name="Rectangle 21">
            <a:hlinkClick r:id="rId2" action="ppaction://hlinksldjump"/>
          </p:cNvPr>
          <p:cNvSpPr>
            <a:spLocks noChangeArrowheads="1"/>
          </p:cNvSpPr>
          <p:nvPr/>
        </p:nvSpPr>
        <p:spPr bwMode="auto">
          <a:xfrm>
            <a:off x="7249361"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7683284"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811720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5" action="ppaction://hlinksldjump"/>
          </p:cNvPr>
          <p:cNvSpPr>
            <a:spLocks noChangeArrowheads="1"/>
          </p:cNvSpPr>
          <p:nvPr/>
        </p:nvSpPr>
        <p:spPr bwMode="auto">
          <a:xfrm>
            <a:off x="855113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6" action="ppaction://hlinksldjump"/>
          </p:cNvPr>
          <p:cNvSpPr>
            <a:spLocks noChangeArrowheads="1"/>
          </p:cNvSpPr>
          <p:nvPr/>
        </p:nvSpPr>
        <p:spPr bwMode="auto">
          <a:xfrm>
            <a:off x="898505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9" name="Rectangle 21">
            <a:hlinkClick r:id="rId7" action="ppaction://hlinksldjump"/>
          </p:cNvPr>
          <p:cNvSpPr>
            <a:spLocks noChangeArrowheads="1"/>
          </p:cNvSpPr>
          <p:nvPr/>
        </p:nvSpPr>
        <p:spPr bwMode="auto">
          <a:xfrm>
            <a:off x="941897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0" name="Rectangle 21">
            <a:hlinkClick r:id="rId8" action="ppaction://hlinksldjump"/>
          </p:cNvPr>
          <p:cNvSpPr>
            <a:spLocks noChangeArrowheads="1"/>
          </p:cNvSpPr>
          <p:nvPr/>
        </p:nvSpPr>
        <p:spPr bwMode="auto">
          <a:xfrm>
            <a:off x="985289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1" name="Rectangle 21">
            <a:hlinkClick r:id="rId9" action="ppaction://hlinksldjump"/>
          </p:cNvPr>
          <p:cNvSpPr>
            <a:spLocks noChangeArrowheads="1"/>
          </p:cNvSpPr>
          <p:nvPr/>
        </p:nvSpPr>
        <p:spPr bwMode="auto">
          <a:xfrm>
            <a:off x="1028682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2" name="Rectangle 21">
            <a:hlinkClick r:id="rId10" action="ppaction://hlinksldjump"/>
          </p:cNvPr>
          <p:cNvSpPr>
            <a:spLocks noChangeArrowheads="1"/>
          </p:cNvSpPr>
          <p:nvPr/>
        </p:nvSpPr>
        <p:spPr bwMode="auto">
          <a:xfrm>
            <a:off x="10720745"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13" name="Rectangle 21">
            <a:hlinkClick r:id="rId11" action="ppaction://hlinksldjump"/>
          </p:cNvPr>
          <p:cNvSpPr>
            <a:spLocks noChangeArrowheads="1"/>
          </p:cNvSpPr>
          <p:nvPr/>
        </p:nvSpPr>
        <p:spPr bwMode="auto">
          <a:xfrm>
            <a:off x="11233014"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14" name="矩形 1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5" name="圆角矩形 14">
            <a:hlinkClick r:id="rId12"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25715855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176259" y="780851"/>
            <a:ext cx="11805036" cy="5757987"/>
          </a:xfrm>
          <a:prstGeom prst="rect">
            <a:avLst/>
          </a:prstGeom>
        </p:spPr>
        <p:txBody>
          <a:bodyPr>
            <a:spAutoFit/>
          </a:bodyPr>
          <a:lstStyle/>
          <a:p>
            <a:pPr algn="just">
              <a:lnSpc>
                <a:spcPct val="130000"/>
              </a:lnSpc>
              <a:spcAft>
                <a:spcPts val="0"/>
              </a:spcAft>
            </a:pPr>
            <a:r>
              <a:rPr lang="zh-CN" altLang="zh-CN" sz="2600" b="1" kern="100" dirty="0" smtClean="0">
                <a:solidFill>
                  <a:srgbClr val="0000FF"/>
                </a:solidFill>
                <a:latin typeface="Times New Roman"/>
                <a:cs typeface="Times New Roman"/>
              </a:rPr>
              <a:t>解析　</a:t>
            </a:r>
            <a:r>
              <a:rPr lang="zh-CN" altLang="zh-CN" sz="2600" kern="100" dirty="0" smtClean="0">
                <a:latin typeface="Times New Roman"/>
                <a:ea typeface="华文细黑"/>
                <a:cs typeface="Times New Roman"/>
              </a:rPr>
              <a:t>短周期元素</a:t>
            </a:r>
            <a:r>
              <a:rPr lang="en-US" altLang="zh-CN" sz="2600" kern="100" dirty="0" smtClean="0">
                <a:latin typeface="Times New Roman"/>
                <a:ea typeface="华文细黑"/>
              </a:rPr>
              <a:t>X</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rPr>
              <a:t>Z</a:t>
            </a:r>
            <a:r>
              <a:rPr lang="zh-CN" altLang="zh-CN" sz="2600" kern="100" dirty="0" smtClean="0">
                <a:latin typeface="Times New Roman"/>
                <a:ea typeface="华文细黑"/>
                <a:cs typeface="Times New Roman"/>
              </a:rPr>
              <a:t>形成的最低价离子为</a:t>
            </a:r>
            <a:r>
              <a:rPr lang="en-US" altLang="zh-CN" sz="2600" kern="100" dirty="0" smtClean="0">
                <a:latin typeface="Times New Roman"/>
                <a:ea typeface="华文细黑"/>
              </a:rPr>
              <a:t>X</a:t>
            </a:r>
            <a:r>
              <a:rPr lang="en-US" altLang="zh-CN" sz="2600" kern="100" baseline="30000" dirty="0" smtClean="0">
                <a:latin typeface="Times New Roman"/>
                <a:ea typeface="华文细黑"/>
              </a:rPr>
              <a:t>2</a:t>
            </a:r>
            <a:r>
              <a:rPr lang="zh-CN" altLang="zh-CN" sz="2600" kern="100" baseline="30000" dirty="0" smtClean="0">
                <a:latin typeface="Times New Roman"/>
                <a:ea typeface="华文细黑"/>
                <a:cs typeface="Times New Roman"/>
              </a:rPr>
              <a:t>－</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rPr>
              <a:t>Z</a:t>
            </a:r>
            <a:r>
              <a:rPr lang="zh-CN" altLang="zh-CN" sz="2600" kern="100" baseline="30000" dirty="0" smtClean="0">
                <a:latin typeface="Times New Roman"/>
                <a:ea typeface="华文细黑"/>
                <a:cs typeface="Times New Roman"/>
              </a:rPr>
              <a:t>－</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rPr>
              <a:t>Y</a:t>
            </a:r>
            <a:r>
              <a:rPr lang="zh-CN" altLang="zh-CN" sz="2600" kern="100" baseline="30000" dirty="0" smtClean="0">
                <a:latin typeface="Times New Roman"/>
                <a:ea typeface="华文细黑"/>
                <a:cs typeface="Times New Roman"/>
              </a:rPr>
              <a:t>＋</a:t>
            </a:r>
            <a:r>
              <a:rPr lang="zh-CN" altLang="zh-CN" sz="2600" kern="100" dirty="0" smtClean="0">
                <a:latin typeface="Times New Roman"/>
                <a:ea typeface="华文细黑"/>
                <a:cs typeface="Times New Roman"/>
              </a:rPr>
              <a:t>和</a:t>
            </a:r>
            <a:r>
              <a:rPr lang="en-US" altLang="zh-CN" sz="2600" kern="100" dirty="0" smtClean="0">
                <a:latin typeface="Times New Roman"/>
                <a:ea typeface="华文细黑"/>
              </a:rPr>
              <a:t>Z</a:t>
            </a:r>
            <a:r>
              <a:rPr lang="zh-CN" altLang="zh-CN" sz="2600" kern="100" baseline="30000" dirty="0" smtClean="0">
                <a:latin typeface="Times New Roman"/>
                <a:ea typeface="华文细黑"/>
                <a:cs typeface="Times New Roman"/>
              </a:rPr>
              <a:t>－</a:t>
            </a:r>
            <a:r>
              <a:rPr lang="zh-CN" altLang="zh-CN" sz="2600" kern="100" dirty="0" smtClean="0">
                <a:latin typeface="Times New Roman"/>
                <a:ea typeface="华文细黑"/>
                <a:cs typeface="Times New Roman"/>
              </a:rPr>
              <a:t>具有相同的电子层结构，则</a:t>
            </a:r>
            <a:r>
              <a:rPr lang="en-US" altLang="zh-CN" sz="2600" kern="100" dirty="0" smtClean="0">
                <a:latin typeface="Times New Roman"/>
                <a:ea typeface="华文细黑"/>
              </a:rPr>
              <a:t>X</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rPr>
              <a:t>Y</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rPr>
              <a:t>Z</a:t>
            </a:r>
            <a:r>
              <a:rPr lang="zh-CN" altLang="zh-CN" sz="2600" kern="100" dirty="0" smtClean="0">
                <a:latin typeface="Times New Roman"/>
                <a:ea typeface="华文细黑"/>
                <a:cs typeface="Times New Roman"/>
              </a:rPr>
              <a:t>三种元素分别处于第</a:t>
            </a:r>
            <a:r>
              <a:rPr lang="en-US" altLang="zh-CN" sz="2600" kern="100" dirty="0" err="1" smtClean="0">
                <a:latin typeface="宋体"/>
                <a:ea typeface="华文细黑"/>
                <a:cs typeface="Times New Roman"/>
              </a:rPr>
              <a:t>Ⅵ</a:t>
            </a:r>
            <a:r>
              <a:rPr lang="en-US" altLang="zh-CN" sz="2600" kern="100" dirty="0" err="1" smtClean="0">
                <a:latin typeface="Times New Roman"/>
                <a:ea typeface="华文细黑"/>
              </a:rPr>
              <a:t>A</a:t>
            </a:r>
            <a:r>
              <a:rPr lang="zh-CN" altLang="zh-CN" sz="2600" kern="100" dirty="0" smtClean="0">
                <a:latin typeface="Times New Roman"/>
                <a:ea typeface="华文细黑"/>
                <a:cs typeface="Times New Roman"/>
              </a:rPr>
              <a:t>、</a:t>
            </a:r>
            <a:r>
              <a:rPr lang="en-US" altLang="zh-CN" sz="2600" kern="100" dirty="0" err="1" smtClean="0">
                <a:latin typeface="宋体"/>
                <a:ea typeface="华文细黑"/>
                <a:cs typeface="Times New Roman"/>
              </a:rPr>
              <a:t>Ⅰ</a:t>
            </a:r>
            <a:r>
              <a:rPr lang="en-US" altLang="zh-CN" sz="2600" kern="100" dirty="0" err="1" smtClean="0">
                <a:latin typeface="Times New Roman"/>
                <a:ea typeface="华文细黑"/>
              </a:rPr>
              <a:t>A</a:t>
            </a:r>
            <a:r>
              <a:rPr lang="zh-CN" altLang="zh-CN" sz="2600" kern="100" dirty="0" smtClean="0">
                <a:latin typeface="Times New Roman"/>
                <a:ea typeface="华文细黑"/>
                <a:cs typeface="Times New Roman"/>
              </a:rPr>
              <a:t>、</a:t>
            </a:r>
            <a:r>
              <a:rPr lang="en-US" altLang="zh-CN" sz="2600" kern="100" dirty="0" err="1" smtClean="0">
                <a:latin typeface="宋体"/>
                <a:ea typeface="华文细黑"/>
                <a:cs typeface="Times New Roman"/>
              </a:rPr>
              <a:t>Ⅶ</a:t>
            </a:r>
            <a:r>
              <a:rPr lang="en-US" altLang="zh-CN" sz="2600" kern="100" dirty="0" err="1" smtClean="0">
                <a:latin typeface="Times New Roman"/>
                <a:ea typeface="华文细黑"/>
              </a:rPr>
              <a:t>A</a:t>
            </a:r>
            <a:r>
              <a:rPr lang="zh-CN" altLang="zh-CN" sz="2600" kern="100" dirty="0" smtClean="0">
                <a:latin typeface="Times New Roman"/>
                <a:ea typeface="华文细黑"/>
                <a:cs typeface="Times New Roman"/>
              </a:rPr>
              <a:t>族。又知</a:t>
            </a:r>
            <a:r>
              <a:rPr lang="en-US" altLang="zh-CN" sz="2600" kern="100" dirty="0" smtClean="0">
                <a:latin typeface="Times New Roman"/>
                <a:ea typeface="华文细黑"/>
              </a:rPr>
              <a:t>X</a:t>
            </a:r>
            <a:r>
              <a:rPr lang="zh-CN" altLang="zh-CN" sz="2600" kern="100" dirty="0" smtClean="0">
                <a:latin typeface="Times New Roman"/>
                <a:ea typeface="华文细黑"/>
                <a:cs typeface="Times New Roman"/>
              </a:rPr>
              <a:t>和</a:t>
            </a:r>
            <a:r>
              <a:rPr lang="en-US" altLang="zh-CN" sz="2600" kern="100" dirty="0" smtClean="0">
                <a:latin typeface="Times New Roman"/>
                <a:ea typeface="华文细黑"/>
              </a:rPr>
              <a:t>Y</a:t>
            </a:r>
            <a:r>
              <a:rPr lang="zh-CN" altLang="zh-CN" sz="2600" kern="100" dirty="0" smtClean="0">
                <a:latin typeface="Times New Roman"/>
                <a:ea typeface="华文细黑"/>
                <a:cs typeface="Times New Roman"/>
              </a:rPr>
              <a:t>处于同一周期，</a:t>
            </a:r>
            <a:r>
              <a:rPr lang="en-US" altLang="zh-CN" sz="2600" kern="100" dirty="0" smtClean="0">
                <a:latin typeface="Times New Roman"/>
                <a:ea typeface="华文细黑"/>
              </a:rPr>
              <a:t>Y</a:t>
            </a:r>
            <a:r>
              <a:rPr lang="zh-CN" altLang="zh-CN" sz="2600" kern="100" baseline="30000" dirty="0" smtClean="0">
                <a:latin typeface="Times New Roman"/>
                <a:ea typeface="华文细黑"/>
                <a:cs typeface="Times New Roman"/>
              </a:rPr>
              <a:t>＋</a:t>
            </a:r>
            <a:r>
              <a:rPr lang="zh-CN" altLang="zh-CN" sz="2600" kern="100" dirty="0" smtClean="0">
                <a:latin typeface="Times New Roman"/>
                <a:ea typeface="华文细黑"/>
                <a:cs typeface="Times New Roman"/>
              </a:rPr>
              <a:t>和</a:t>
            </a:r>
            <a:r>
              <a:rPr lang="en-US" altLang="zh-CN" sz="2600" kern="100" dirty="0" smtClean="0">
                <a:latin typeface="Times New Roman"/>
                <a:ea typeface="华文细黑"/>
              </a:rPr>
              <a:t>Z</a:t>
            </a:r>
            <a:r>
              <a:rPr lang="zh-CN" altLang="zh-CN" sz="2600" kern="100" baseline="30000" dirty="0" smtClean="0">
                <a:latin typeface="Times New Roman"/>
                <a:ea typeface="华文细黑"/>
                <a:cs typeface="Times New Roman"/>
              </a:rPr>
              <a:t>－</a:t>
            </a:r>
            <a:r>
              <a:rPr lang="zh-CN" altLang="zh-CN" sz="2600" kern="100" dirty="0" smtClean="0">
                <a:latin typeface="Times New Roman"/>
                <a:ea typeface="华文细黑"/>
                <a:cs typeface="Times New Roman"/>
              </a:rPr>
              <a:t>具有相同的电子层结构，从而推知</a:t>
            </a:r>
            <a:r>
              <a:rPr lang="en-US" altLang="zh-CN" sz="2600" kern="100" dirty="0" smtClean="0">
                <a:latin typeface="Times New Roman"/>
                <a:ea typeface="华文细黑"/>
              </a:rPr>
              <a:t>X</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rPr>
              <a:t>Y</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rPr>
              <a:t>Z</a:t>
            </a:r>
            <a:r>
              <a:rPr lang="zh-CN" altLang="zh-CN" sz="2600" kern="100" dirty="0" smtClean="0">
                <a:latin typeface="Times New Roman"/>
                <a:ea typeface="华文细黑"/>
                <a:cs typeface="Times New Roman"/>
              </a:rPr>
              <a:t>分别为</a:t>
            </a:r>
            <a:r>
              <a:rPr lang="en-US" altLang="zh-CN" sz="2600" kern="100" dirty="0" smtClean="0">
                <a:latin typeface="Times New Roman"/>
                <a:ea typeface="华文细黑"/>
              </a:rPr>
              <a:t>S</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rPr>
              <a:t>Na</a:t>
            </a:r>
            <a:r>
              <a:rPr lang="zh-CN" altLang="zh-CN" sz="2600" kern="100" dirty="0" smtClean="0">
                <a:latin typeface="Times New Roman"/>
                <a:ea typeface="华文细黑"/>
                <a:cs typeface="Times New Roman"/>
              </a:rPr>
              <a:t>和</a:t>
            </a:r>
            <a:r>
              <a:rPr lang="en-US" altLang="zh-CN" sz="2600" kern="100" dirty="0" smtClean="0">
                <a:latin typeface="Times New Roman"/>
                <a:ea typeface="华文细黑"/>
              </a:rPr>
              <a:t>F</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30000"/>
              </a:lnSpc>
              <a:spcAft>
                <a:spcPts val="0"/>
              </a:spcAft>
            </a:pPr>
            <a:r>
              <a:rPr lang="en-US" altLang="zh-CN" sz="2600" kern="100" dirty="0" smtClean="0">
                <a:latin typeface="Times New Roman"/>
                <a:ea typeface="华文细黑"/>
              </a:rPr>
              <a:t>A</a:t>
            </a:r>
            <a:r>
              <a:rPr lang="zh-CN" altLang="zh-CN" sz="2600" kern="100" dirty="0">
                <a:latin typeface="Times New Roman"/>
                <a:ea typeface="华文细黑"/>
                <a:cs typeface="Times New Roman"/>
              </a:rPr>
              <a:t>项，原子最外层电子数：</a:t>
            </a:r>
            <a:r>
              <a:rPr lang="en-US" altLang="zh-CN" sz="2600" kern="100" dirty="0">
                <a:latin typeface="Times New Roman"/>
                <a:ea typeface="华文细黑"/>
              </a:rPr>
              <a:t>F&gt;S&gt;Na</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30000"/>
              </a:lnSpc>
              <a:spcAft>
                <a:spcPts val="0"/>
              </a:spcAft>
            </a:pPr>
            <a:r>
              <a:rPr lang="en-US" altLang="zh-CN" sz="2600" kern="100" dirty="0" smtClean="0">
                <a:latin typeface="Times New Roman"/>
                <a:ea typeface="华文细黑"/>
              </a:rPr>
              <a:t>B</a:t>
            </a:r>
            <a:r>
              <a:rPr lang="zh-CN" altLang="zh-CN" sz="2600" kern="100" dirty="0">
                <a:latin typeface="Times New Roman"/>
                <a:ea typeface="华文细黑"/>
                <a:cs typeface="Times New Roman"/>
              </a:rPr>
              <a:t>项，</a:t>
            </a:r>
            <a:r>
              <a:rPr lang="en-US" altLang="zh-CN" sz="2600" kern="100" dirty="0">
                <a:latin typeface="Times New Roman"/>
                <a:ea typeface="华文细黑"/>
              </a:rPr>
              <a:t>Na</a:t>
            </a:r>
            <a:r>
              <a:rPr lang="zh-CN" altLang="zh-CN" sz="2600" kern="100" dirty="0">
                <a:latin typeface="Times New Roman"/>
                <a:ea typeface="华文细黑"/>
                <a:cs typeface="Times New Roman"/>
              </a:rPr>
              <a:t>单质为金属晶体，</a:t>
            </a:r>
            <a:r>
              <a:rPr lang="en-US" altLang="zh-CN" sz="2600" kern="100" dirty="0">
                <a:latin typeface="Times New Roman"/>
                <a:ea typeface="华文细黑"/>
              </a:rPr>
              <a:t>S</a:t>
            </a:r>
            <a:r>
              <a:rPr lang="zh-CN" altLang="zh-CN" sz="2600" kern="100" dirty="0">
                <a:latin typeface="Times New Roman"/>
                <a:ea typeface="华文细黑"/>
                <a:cs typeface="Times New Roman"/>
              </a:rPr>
              <a:t>、</a:t>
            </a:r>
            <a:r>
              <a:rPr lang="en-US" altLang="zh-CN" sz="2600" kern="100" dirty="0">
                <a:latin typeface="Times New Roman"/>
                <a:ea typeface="华文细黑"/>
              </a:rPr>
              <a:t>F</a:t>
            </a:r>
            <a:r>
              <a:rPr lang="en-US" altLang="zh-CN" sz="2600" kern="100" baseline="-25000" dirty="0">
                <a:latin typeface="Times New Roman"/>
                <a:ea typeface="华文细黑"/>
              </a:rPr>
              <a:t>2</a:t>
            </a:r>
            <a:r>
              <a:rPr lang="zh-CN" altLang="zh-CN" sz="2600" kern="100" dirty="0">
                <a:latin typeface="Times New Roman"/>
                <a:ea typeface="华文细黑"/>
                <a:cs typeface="Times New Roman"/>
              </a:rPr>
              <a:t>为分子晶体，</a:t>
            </a:r>
            <a:r>
              <a:rPr lang="en-US" altLang="zh-CN" sz="2600" kern="100" dirty="0">
                <a:latin typeface="Times New Roman"/>
                <a:ea typeface="华文细黑"/>
              </a:rPr>
              <a:t>S</a:t>
            </a:r>
            <a:r>
              <a:rPr lang="zh-CN" altLang="zh-CN" sz="2600" kern="100" dirty="0">
                <a:latin typeface="Times New Roman"/>
                <a:ea typeface="华文细黑"/>
                <a:cs typeface="Times New Roman"/>
              </a:rPr>
              <a:t>为固体，</a:t>
            </a:r>
            <a:r>
              <a:rPr lang="en-US" altLang="zh-CN" sz="2600" kern="100" dirty="0">
                <a:latin typeface="Times New Roman"/>
                <a:ea typeface="华文细黑"/>
              </a:rPr>
              <a:t>F</a:t>
            </a:r>
            <a:r>
              <a:rPr lang="en-US" altLang="zh-CN" sz="2600" kern="100" baseline="-25000" dirty="0">
                <a:latin typeface="Times New Roman"/>
                <a:ea typeface="华文细黑"/>
              </a:rPr>
              <a:t>2</a:t>
            </a:r>
            <a:r>
              <a:rPr lang="zh-CN" altLang="zh-CN" sz="2600" kern="100" dirty="0">
                <a:latin typeface="Times New Roman"/>
                <a:ea typeface="华文细黑"/>
                <a:cs typeface="Times New Roman"/>
              </a:rPr>
              <a:t>为气体，显然沸点</a:t>
            </a:r>
            <a:r>
              <a:rPr lang="en-US" altLang="zh-CN" sz="2600" kern="100" dirty="0">
                <a:latin typeface="Times New Roman"/>
                <a:ea typeface="华文细黑"/>
              </a:rPr>
              <a:t>Na&gt;S&gt;F</a:t>
            </a:r>
            <a:r>
              <a:rPr lang="en-US" altLang="zh-CN" sz="2600" kern="100" baseline="-25000" dirty="0">
                <a:latin typeface="Times New Roman"/>
                <a:ea typeface="华文细黑"/>
              </a:rPr>
              <a:t>2</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30000"/>
              </a:lnSpc>
              <a:spcAft>
                <a:spcPts val="0"/>
              </a:spcAft>
            </a:pPr>
            <a:r>
              <a:rPr lang="en-US" altLang="zh-CN" sz="2600" kern="100" dirty="0">
                <a:latin typeface="Times New Roman"/>
                <a:ea typeface="华文细黑"/>
              </a:rPr>
              <a:t>C</a:t>
            </a:r>
            <a:r>
              <a:rPr lang="zh-CN" altLang="zh-CN" sz="2600" kern="100" dirty="0">
                <a:latin typeface="Times New Roman"/>
                <a:ea typeface="华文细黑"/>
                <a:cs typeface="Times New Roman"/>
              </a:rPr>
              <a:t>项，具有相同电子层结构的离子，元素的原子序数越大，原子半径越小，</a:t>
            </a:r>
            <a:r>
              <a:rPr lang="en-US" altLang="zh-CN" sz="2600" kern="100" dirty="0">
                <a:latin typeface="Times New Roman"/>
                <a:ea typeface="华文细黑"/>
              </a:rPr>
              <a:t>Na</a:t>
            </a:r>
            <a:r>
              <a:rPr lang="zh-CN" altLang="zh-CN" sz="2600" kern="100" baseline="30000" dirty="0">
                <a:latin typeface="Times New Roman"/>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Times New Roman"/>
                <a:ea typeface="华文细黑"/>
              </a:rPr>
              <a:t>F</a:t>
            </a:r>
            <a:r>
              <a:rPr lang="zh-CN" altLang="zh-CN" sz="2600" kern="100" baseline="30000" dirty="0">
                <a:latin typeface="Times New Roman"/>
                <a:ea typeface="华文细黑"/>
                <a:cs typeface="Times New Roman"/>
              </a:rPr>
              <a:t>－</a:t>
            </a:r>
            <a:r>
              <a:rPr lang="zh-CN" altLang="zh-CN" sz="2600" kern="100" dirty="0">
                <a:latin typeface="Times New Roman"/>
                <a:ea typeface="华文细黑"/>
                <a:cs typeface="Times New Roman"/>
              </a:rPr>
              <a:t>具有相同的电子层结构，则离子半径：</a:t>
            </a:r>
            <a:r>
              <a:rPr lang="en-US" altLang="zh-CN" sz="2600" kern="100" dirty="0">
                <a:latin typeface="Times New Roman"/>
                <a:ea typeface="华文细黑"/>
              </a:rPr>
              <a:t>F</a:t>
            </a:r>
            <a:r>
              <a:rPr lang="zh-CN" altLang="zh-CN" sz="2600" kern="100" baseline="30000" dirty="0">
                <a:latin typeface="Times New Roman"/>
                <a:ea typeface="华文细黑"/>
                <a:cs typeface="Times New Roman"/>
              </a:rPr>
              <a:t>－</a:t>
            </a:r>
            <a:r>
              <a:rPr lang="en-US" altLang="zh-CN" sz="2600" kern="100" dirty="0">
                <a:latin typeface="Times New Roman"/>
                <a:ea typeface="华文细黑"/>
              </a:rPr>
              <a:t>&gt;Na</a:t>
            </a:r>
            <a:r>
              <a:rPr lang="zh-CN" altLang="zh-CN" sz="2600" kern="100" baseline="30000" dirty="0">
                <a:latin typeface="Times New Roman"/>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Times New Roman"/>
                <a:ea typeface="华文细黑"/>
              </a:rPr>
              <a:t>S</a:t>
            </a:r>
            <a:r>
              <a:rPr lang="en-US" altLang="zh-CN" sz="2600" kern="100" baseline="30000" dirty="0">
                <a:latin typeface="Times New Roman"/>
                <a:ea typeface="华文细黑"/>
              </a:rPr>
              <a:t>2</a:t>
            </a:r>
            <a:r>
              <a:rPr lang="zh-CN" altLang="zh-CN" sz="2600" kern="100" baseline="30000" dirty="0">
                <a:latin typeface="Times New Roman"/>
                <a:ea typeface="华文细黑"/>
                <a:cs typeface="Times New Roman"/>
              </a:rPr>
              <a:t>－</a:t>
            </a:r>
            <a:r>
              <a:rPr lang="zh-CN" altLang="zh-CN" sz="2600" kern="100" dirty="0">
                <a:latin typeface="Times New Roman"/>
                <a:ea typeface="华文细黑"/>
                <a:cs typeface="Times New Roman"/>
              </a:rPr>
              <a:t>多一个电子层，所以</a:t>
            </a:r>
            <a:r>
              <a:rPr lang="en-US" altLang="zh-CN" sz="2600" kern="100" dirty="0">
                <a:latin typeface="Times New Roman"/>
                <a:ea typeface="华文细黑"/>
              </a:rPr>
              <a:t>S</a:t>
            </a:r>
            <a:r>
              <a:rPr lang="en-US" altLang="zh-CN" sz="2600" kern="100" baseline="30000" dirty="0">
                <a:latin typeface="Times New Roman"/>
                <a:ea typeface="华文细黑"/>
              </a:rPr>
              <a:t>2</a:t>
            </a:r>
            <a:r>
              <a:rPr lang="zh-CN" altLang="zh-CN" sz="2600" kern="100" baseline="30000" dirty="0">
                <a:latin typeface="Times New Roman"/>
                <a:ea typeface="华文细黑"/>
                <a:cs typeface="Times New Roman"/>
              </a:rPr>
              <a:t>－</a:t>
            </a:r>
            <a:r>
              <a:rPr lang="zh-CN" altLang="zh-CN" sz="2600" kern="100" dirty="0">
                <a:latin typeface="Times New Roman"/>
                <a:ea typeface="华文细黑"/>
                <a:cs typeface="Times New Roman"/>
              </a:rPr>
              <a:t>半径最大</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30000"/>
              </a:lnSpc>
              <a:spcAft>
                <a:spcPts val="0"/>
              </a:spcAft>
            </a:pPr>
            <a:r>
              <a:rPr lang="en-US" altLang="zh-CN" sz="2600" kern="100" dirty="0">
                <a:latin typeface="Times New Roman"/>
                <a:ea typeface="华文细黑"/>
              </a:rPr>
              <a:t>D</a:t>
            </a:r>
            <a:r>
              <a:rPr lang="zh-CN" altLang="zh-CN" sz="2600" kern="100" dirty="0">
                <a:latin typeface="Times New Roman"/>
                <a:ea typeface="华文细黑"/>
                <a:cs typeface="Times New Roman"/>
              </a:rPr>
              <a:t>项，三种元素的原子序数关系为</a:t>
            </a:r>
            <a:r>
              <a:rPr lang="en-US" altLang="zh-CN" sz="2600" kern="100" dirty="0">
                <a:latin typeface="Times New Roman"/>
                <a:ea typeface="华文细黑"/>
              </a:rPr>
              <a:t>S&gt;Na&gt;F</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30000"/>
              </a:lnSpc>
              <a:spcAft>
                <a:spcPts val="0"/>
              </a:spcAft>
            </a:pPr>
            <a:r>
              <a:rPr lang="zh-CN" altLang="zh-CN" sz="2600" b="1" kern="100" dirty="0">
                <a:solidFill>
                  <a:srgbClr val="0000FF"/>
                </a:solidFill>
                <a:latin typeface="Times New Roman"/>
                <a:cs typeface="Times New Roman"/>
              </a:rPr>
              <a:t>答案　</a:t>
            </a:r>
            <a:r>
              <a:rPr lang="en-US" altLang="zh-CN" sz="2600" b="1" kern="100" dirty="0">
                <a:solidFill>
                  <a:schemeClr val="accent6">
                    <a:lumMod val="75000"/>
                  </a:schemeClr>
                </a:solidFill>
                <a:latin typeface="Times New Roman"/>
                <a:ea typeface="华文细黑"/>
                <a:cs typeface="Courier New"/>
              </a:rPr>
              <a:t>D</a:t>
            </a:r>
            <a:endParaRPr lang="zh-CN" altLang="zh-CN" sz="2600" b="1" kern="100" dirty="0">
              <a:solidFill>
                <a:schemeClr val="accent6">
                  <a:lumMod val="75000"/>
                </a:schemeClr>
              </a:solidFill>
              <a:latin typeface="Times New Roman"/>
              <a:ea typeface="华文细黑"/>
              <a:cs typeface="Courier New"/>
            </a:endParaRPr>
          </a:p>
        </p:txBody>
      </p:sp>
      <p:sp>
        <p:nvSpPr>
          <p:cNvPr id="34" name="Rectangle 21">
            <a:hlinkClick r:id="rId2" action="ppaction://hlinksldjump"/>
          </p:cNvPr>
          <p:cNvSpPr>
            <a:spLocks noChangeArrowheads="1"/>
          </p:cNvSpPr>
          <p:nvPr/>
        </p:nvSpPr>
        <p:spPr bwMode="auto">
          <a:xfrm>
            <a:off x="7249361"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35" name="Rectangle 21">
            <a:hlinkClick r:id="rId3" action="ppaction://hlinksldjump"/>
          </p:cNvPr>
          <p:cNvSpPr>
            <a:spLocks noChangeArrowheads="1"/>
          </p:cNvSpPr>
          <p:nvPr/>
        </p:nvSpPr>
        <p:spPr bwMode="auto">
          <a:xfrm>
            <a:off x="7683284"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6" name="Rectangle 21">
            <a:hlinkClick r:id="rId4" action="ppaction://hlinksldjump"/>
          </p:cNvPr>
          <p:cNvSpPr>
            <a:spLocks noChangeArrowheads="1"/>
          </p:cNvSpPr>
          <p:nvPr/>
        </p:nvSpPr>
        <p:spPr bwMode="auto">
          <a:xfrm>
            <a:off x="811720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7" name="Rectangle 21">
            <a:hlinkClick r:id="rId5" action="ppaction://hlinksldjump"/>
          </p:cNvPr>
          <p:cNvSpPr>
            <a:spLocks noChangeArrowheads="1"/>
          </p:cNvSpPr>
          <p:nvPr/>
        </p:nvSpPr>
        <p:spPr bwMode="auto">
          <a:xfrm>
            <a:off x="855113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8" name="Rectangle 21">
            <a:hlinkClick r:id="rId6" action="ppaction://hlinksldjump"/>
          </p:cNvPr>
          <p:cNvSpPr>
            <a:spLocks noChangeArrowheads="1"/>
          </p:cNvSpPr>
          <p:nvPr/>
        </p:nvSpPr>
        <p:spPr bwMode="auto">
          <a:xfrm>
            <a:off x="898505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9" name="Rectangle 21">
            <a:hlinkClick r:id="rId7" action="ppaction://hlinksldjump"/>
          </p:cNvPr>
          <p:cNvSpPr>
            <a:spLocks noChangeArrowheads="1"/>
          </p:cNvSpPr>
          <p:nvPr/>
        </p:nvSpPr>
        <p:spPr bwMode="auto">
          <a:xfrm>
            <a:off x="941897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40" name="Rectangle 21">
            <a:hlinkClick r:id="rId8" action="ppaction://hlinksldjump"/>
          </p:cNvPr>
          <p:cNvSpPr>
            <a:spLocks noChangeArrowheads="1"/>
          </p:cNvSpPr>
          <p:nvPr/>
        </p:nvSpPr>
        <p:spPr bwMode="auto">
          <a:xfrm>
            <a:off x="985289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41" name="Rectangle 21">
            <a:hlinkClick r:id="rId9" action="ppaction://hlinksldjump"/>
          </p:cNvPr>
          <p:cNvSpPr>
            <a:spLocks noChangeArrowheads="1"/>
          </p:cNvSpPr>
          <p:nvPr/>
        </p:nvSpPr>
        <p:spPr bwMode="auto">
          <a:xfrm>
            <a:off x="1028682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42" name="Rectangle 21">
            <a:hlinkClick r:id="rId10" action="ppaction://hlinksldjump"/>
          </p:cNvPr>
          <p:cNvSpPr>
            <a:spLocks noChangeArrowheads="1"/>
          </p:cNvSpPr>
          <p:nvPr/>
        </p:nvSpPr>
        <p:spPr bwMode="auto">
          <a:xfrm>
            <a:off x="10720745"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43" name="Rectangle 21">
            <a:hlinkClick r:id="rId11" action="ppaction://hlinksldjump"/>
          </p:cNvPr>
          <p:cNvSpPr>
            <a:spLocks noChangeArrowheads="1"/>
          </p:cNvSpPr>
          <p:nvPr/>
        </p:nvSpPr>
        <p:spPr bwMode="auto">
          <a:xfrm>
            <a:off x="11233014"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Tree>
    <p:extLst>
      <p:ext uri="{BB962C8B-B14F-4D97-AF65-F5344CB8AC3E}">
        <p14:creationId xmlns:p14="http://schemas.microsoft.com/office/powerpoint/2010/main" val="16014678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750"/>
                                        <p:tgtEl>
                                          <p:spTgt spid="4">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blinds(horizontal)">
                                      <p:cBhvr>
                                        <p:cTn id="11" dur="750"/>
                                        <p:tgtEl>
                                          <p:spTgt spid="4">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blinds(horizontal)">
                                      <p:cBhvr>
                                        <p:cTn id="15" dur="750"/>
                                        <p:tgtEl>
                                          <p:spTgt spid="4">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blinds(horizontal)">
                                      <p:cBhvr>
                                        <p:cTn id="19" dur="750"/>
                                        <p:tgtEl>
                                          <p:spTgt spid="4">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blinds(horizontal)">
                                      <p:cBhvr>
                                        <p:cTn id="23" dur="750"/>
                                        <p:tgtEl>
                                          <p:spTgt spid="4">
                                            <p:txEl>
                                              <p:pRg st="4" end="4"/>
                                            </p:txEl>
                                          </p:spTgt>
                                        </p:tgtEl>
                                      </p:cBhvr>
                                    </p:animEffect>
                                  </p:childTnLst>
                                </p:cTn>
                              </p:par>
                            </p:childTnLst>
                          </p:cTn>
                        </p:par>
                        <p:par>
                          <p:cTn id="24" fill="hold">
                            <p:stCondLst>
                              <p:cond delay="3750"/>
                            </p:stCondLst>
                            <p:childTnLst>
                              <p:par>
                                <p:cTn id="25" presetID="3" presetClass="entr" presetSubtype="10" fill="hold" nodeType="after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blinds(horizontal)">
                                      <p:cBhvr>
                                        <p:cTn id="27" dur="75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66063" y="1053530"/>
            <a:ext cx="10901751" cy="530408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熟记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序、层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序、价</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规律</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序、层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规律</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若一种阳离子与一种阴离子电子层数相同，则</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阴前阳后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，即阴离子在前一周期，阳离子在后一周期，阳离子的原子序数大。</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同周期元素的简单阳离子与阴离子相比，阴离子原子序数大。</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序、价</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规律</a:t>
            </a:r>
            <a:endParaRPr lang="zh-CN" altLang="zh-CN" sz="2800" kern="100" dirty="0">
              <a:latin typeface="宋体"/>
              <a:cs typeface="Courier New"/>
            </a:endParaRPr>
          </a:p>
          <a:p>
            <a:pPr>
              <a:lnSpc>
                <a:spcPct val="150000"/>
              </a:lnSpc>
            </a:pPr>
            <a:r>
              <a:rPr lang="zh-CN" altLang="zh-CN" sz="2800" kern="100" dirty="0">
                <a:latin typeface="Times New Roman"/>
                <a:ea typeface="华文细黑"/>
                <a:cs typeface="Times New Roman"/>
              </a:rPr>
              <a:t>在短周期元素中，元素的原子序数与其主要化合价的数值在奇偶性上一般一致，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价奇序奇，价偶序偶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en-US" sz="2800" dirty="0"/>
          </a:p>
        </p:txBody>
      </p:sp>
    </p:spTree>
    <p:extLst>
      <p:ext uri="{BB962C8B-B14F-4D97-AF65-F5344CB8AC3E}">
        <p14:creationId xmlns:p14="http://schemas.microsoft.com/office/powerpoint/2010/main" val="2918675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8061"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913" y="1365045"/>
            <a:ext cx="9432265" cy="4878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622598" y="189434"/>
            <a:ext cx="10793813" cy="660758"/>
          </a:xfrm>
          <a:prstGeom prst="rect">
            <a:avLst/>
          </a:prstGeom>
        </p:spPr>
        <p:txBody>
          <a:bodyPr>
            <a:spAutoFit/>
          </a:bodyPr>
          <a:lstStyle/>
          <a:p>
            <a:pPr algn="just">
              <a:lnSpc>
                <a:spcPct val="150000"/>
              </a:lnSpc>
              <a:spcAft>
                <a:spcPts val="0"/>
              </a:spcAft>
              <a:tabLst>
                <a:tab pos="2340610" algn="l"/>
              </a:tabLst>
            </a:pPr>
            <a:r>
              <a:rPr lang="en-US" altLang="zh-CN" sz="2800" kern="100" dirty="0">
                <a:latin typeface="Times New Roman"/>
                <a:ea typeface="华文细黑"/>
              </a:rPr>
              <a:t>4.</a:t>
            </a:r>
            <a:r>
              <a:rPr lang="zh-CN" altLang="zh-CN" sz="2800" kern="100" dirty="0">
                <a:latin typeface="Times New Roman"/>
                <a:ea typeface="华文细黑"/>
                <a:cs typeface="Times New Roman"/>
              </a:rPr>
              <a:t>元素周期表的结构</a:t>
            </a:r>
            <a:endParaRPr lang="zh-CN" altLang="en-US" sz="2800" dirty="0"/>
          </a:p>
        </p:txBody>
      </p:sp>
      <p:pic>
        <p:nvPicPr>
          <p:cNvPr id="258052" name="Picture 4"/>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28165" y="1973307"/>
            <a:ext cx="220901" cy="359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8055" name="Picture 7"/>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66814" y="2792162"/>
            <a:ext cx="414909" cy="34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8056" name="Picture 8"/>
          <p:cNvPicPr>
            <a:picLocks noChangeAspect="1" noChangeArrowheads="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57611" y="3080194"/>
            <a:ext cx="341916" cy="34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8057" name="Picture 9"/>
          <p:cNvPicPr>
            <a:picLocks noChangeAspect="1" noChangeArrowheads="1"/>
          </p:cNvPicPr>
          <p:nvPr/>
        </p:nvPicPr>
        <p:blipFill>
          <a:blip r:embed="rId6">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297597" y="3081177"/>
            <a:ext cx="341916" cy="34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8058" name="Picture 10"/>
          <p:cNvPicPr>
            <a:picLocks noChangeAspect="1" noChangeArrowheads="1"/>
          </p:cNvPicPr>
          <p:nvPr/>
        </p:nvPicPr>
        <p:blipFill>
          <a:blip r:embed="rId7">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39664" y="3111514"/>
            <a:ext cx="341916" cy="34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8060" name="Picture 12"/>
          <p:cNvPicPr>
            <a:picLocks noChangeAspect="1" noChangeArrowheads="1"/>
          </p:cNvPicPr>
          <p:nvPr/>
        </p:nvPicPr>
        <p:blipFill>
          <a:blip r:embed="rId8">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801836" y="3837006"/>
            <a:ext cx="257398" cy="286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8054" name="Picture 6"/>
          <p:cNvPicPr>
            <a:picLocks noChangeAspect="1" noChangeArrowheads="1"/>
          </p:cNvPicPr>
          <p:nvPr/>
        </p:nvPicPr>
        <p:blipFill>
          <a:blip r:embed="rId9">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30810" y="1712042"/>
            <a:ext cx="414909" cy="34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8059" name="Picture 11"/>
          <p:cNvPicPr>
            <a:picLocks noChangeAspect="1" noChangeArrowheads="1"/>
          </p:cNvPicPr>
          <p:nvPr/>
        </p:nvPicPr>
        <p:blipFill>
          <a:blip r:embed="rId10">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283622" y="3737227"/>
            <a:ext cx="2387648" cy="388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8051" name="Picture 3"/>
          <p:cNvPicPr>
            <a:picLocks noChangeAspect="1" noChangeArrowheads="1"/>
          </p:cNvPicPr>
          <p:nvPr/>
        </p:nvPicPr>
        <p:blipFill>
          <a:blip r:embed="rId11">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471244" y="1989634"/>
            <a:ext cx="200819" cy="326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8053" name="Picture 5"/>
          <p:cNvPicPr>
            <a:picLocks noChangeAspect="1" noChangeArrowheads="1"/>
          </p:cNvPicPr>
          <p:nvPr/>
        </p:nvPicPr>
        <p:blipFill>
          <a:blip r:embed="rId1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868125" y="1989634"/>
            <a:ext cx="220901" cy="359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12"/>
          <p:cNvPicPr>
            <a:picLocks noChangeAspect="1" noChangeArrowheads="1"/>
          </p:cNvPicPr>
          <p:nvPr/>
        </p:nvPicPr>
        <p:blipFill>
          <a:blip r:embed="rId8">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026552" y="4351587"/>
            <a:ext cx="283138" cy="314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8062" name="Picture 14"/>
          <p:cNvPicPr>
            <a:picLocks noChangeAspect="1" noChangeArrowheads="1"/>
          </p:cNvPicPr>
          <p:nvPr/>
        </p:nvPicPr>
        <p:blipFill>
          <a:blip r:embed="rId1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592420" y="4870791"/>
            <a:ext cx="1041115" cy="359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8"/>
          <p:cNvPicPr>
            <a:picLocks noChangeAspect="1" noChangeArrowheads="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097106" y="5446018"/>
            <a:ext cx="341916" cy="34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8" name="圆角矩形 17"/>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120235398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58052"/>
                                        </p:tgtEl>
                                        <p:attrNameLst>
                                          <p:attrName>style.visibility</p:attrName>
                                        </p:attrNameLst>
                                      </p:cBhvr>
                                      <p:to>
                                        <p:strVal val="visible"/>
                                      </p:to>
                                    </p:set>
                                    <p:animEffect transition="in" filter="blinds(horizontal)">
                                      <p:cBhvr>
                                        <p:cTn id="7" dur="500"/>
                                        <p:tgtEl>
                                          <p:spTgt spid="258052"/>
                                        </p:tgtEl>
                                      </p:cBhvr>
                                    </p:animEffect>
                                  </p:childTnLst>
                                </p:cTn>
                              </p:par>
                              <p:par>
                                <p:cTn id="8" presetID="3" presetClass="entr" presetSubtype="10" fill="hold" nodeType="withEffect">
                                  <p:stCondLst>
                                    <p:cond delay="0"/>
                                  </p:stCondLst>
                                  <p:childTnLst>
                                    <p:set>
                                      <p:cBhvr>
                                        <p:cTn id="9" dur="1" fill="hold">
                                          <p:stCondLst>
                                            <p:cond delay="0"/>
                                          </p:stCondLst>
                                        </p:cTn>
                                        <p:tgtEl>
                                          <p:spTgt spid="258055"/>
                                        </p:tgtEl>
                                        <p:attrNameLst>
                                          <p:attrName>style.visibility</p:attrName>
                                        </p:attrNameLst>
                                      </p:cBhvr>
                                      <p:to>
                                        <p:strVal val="visible"/>
                                      </p:to>
                                    </p:set>
                                    <p:animEffect transition="in" filter="blinds(horizontal)">
                                      <p:cBhvr>
                                        <p:cTn id="10" dur="500"/>
                                        <p:tgtEl>
                                          <p:spTgt spid="258055"/>
                                        </p:tgtEl>
                                      </p:cBhvr>
                                    </p:animEffect>
                                  </p:childTnLst>
                                </p:cTn>
                              </p:par>
                              <p:par>
                                <p:cTn id="11" presetID="3" presetClass="entr" presetSubtype="10" fill="hold" nodeType="withEffect">
                                  <p:stCondLst>
                                    <p:cond delay="0"/>
                                  </p:stCondLst>
                                  <p:childTnLst>
                                    <p:set>
                                      <p:cBhvr>
                                        <p:cTn id="12" dur="1" fill="hold">
                                          <p:stCondLst>
                                            <p:cond delay="0"/>
                                          </p:stCondLst>
                                        </p:cTn>
                                        <p:tgtEl>
                                          <p:spTgt spid="258056"/>
                                        </p:tgtEl>
                                        <p:attrNameLst>
                                          <p:attrName>style.visibility</p:attrName>
                                        </p:attrNameLst>
                                      </p:cBhvr>
                                      <p:to>
                                        <p:strVal val="visible"/>
                                      </p:to>
                                    </p:set>
                                    <p:animEffect transition="in" filter="blinds(horizontal)">
                                      <p:cBhvr>
                                        <p:cTn id="13" dur="500"/>
                                        <p:tgtEl>
                                          <p:spTgt spid="258056"/>
                                        </p:tgtEl>
                                      </p:cBhvr>
                                    </p:animEffect>
                                  </p:childTnLst>
                                </p:cTn>
                              </p:par>
                              <p:par>
                                <p:cTn id="14" presetID="3" presetClass="entr" presetSubtype="10" fill="hold" nodeType="withEffect">
                                  <p:stCondLst>
                                    <p:cond delay="0"/>
                                  </p:stCondLst>
                                  <p:childTnLst>
                                    <p:set>
                                      <p:cBhvr>
                                        <p:cTn id="15" dur="1" fill="hold">
                                          <p:stCondLst>
                                            <p:cond delay="0"/>
                                          </p:stCondLst>
                                        </p:cTn>
                                        <p:tgtEl>
                                          <p:spTgt spid="258057"/>
                                        </p:tgtEl>
                                        <p:attrNameLst>
                                          <p:attrName>style.visibility</p:attrName>
                                        </p:attrNameLst>
                                      </p:cBhvr>
                                      <p:to>
                                        <p:strVal val="visible"/>
                                      </p:to>
                                    </p:set>
                                    <p:animEffect transition="in" filter="blinds(horizontal)">
                                      <p:cBhvr>
                                        <p:cTn id="16" dur="500"/>
                                        <p:tgtEl>
                                          <p:spTgt spid="258057"/>
                                        </p:tgtEl>
                                      </p:cBhvr>
                                    </p:animEffect>
                                  </p:childTnLst>
                                </p:cTn>
                              </p:par>
                              <p:par>
                                <p:cTn id="17" presetID="3" presetClass="entr" presetSubtype="10" fill="hold" nodeType="withEffect">
                                  <p:stCondLst>
                                    <p:cond delay="0"/>
                                  </p:stCondLst>
                                  <p:childTnLst>
                                    <p:set>
                                      <p:cBhvr>
                                        <p:cTn id="18" dur="1" fill="hold">
                                          <p:stCondLst>
                                            <p:cond delay="0"/>
                                          </p:stCondLst>
                                        </p:cTn>
                                        <p:tgtEl>
                                          <p:spTgt spid="258058"/>
                                        </p:tgtEl>
                                        <p:attrNameLst>
                                          <p:attrName>style.visibility</p:attrName>
                                        </p:attrNameLst>
                                      </p:cBhvr>
                                      <p:to>
                                        <p:strVal val="visible"/>
                                      </p:to>
                                    </p:set>
                                    <p:animEffect transition="in" filter="blinds(horizontal)">
                                      <p:cBhvr>
                                        <p:cTn id="19" dur="500"/>
                                        <p:tgtEl>
                                          <p:spTgt spid="258058"/>
                                        </p:tgtEl>
                                      </p:cBhvr>
                                    </p:animEffect>
                                  </p:childTnLst>
                                </p:cTn>
                              </p:par>
                              <p:par>
                                <p:cTn id="20" presetID="3" presetClass="entr" presetSubtype="10" fill="hold" nodeType="withEffect">
                                  <p:stCondLst>
                                    <p:cond delay="0"/>
                                  </p:stCondLst>
                                  <p:childTnLst>
                                    <p:set>
                                      <p:cBhvr>
                                        <p:cTn id="21" dur="1" fill="hold">
                                          <p:stCondLst>
                                            <p:cond delay="0"/>
                                          </p:stCondLst>
                                        </p:cTn>
                                        <p:tgtEl>
                                          <p:spTgt spid="258060"/>
                                        </p:tgtEl>
                                        <p:attrNameLst>
                                          <p:attrName>style.visibility</p:attrName>
                                        </p:attrNameLst>
                                      </p:cBhvr>
                                      <p:to>
                                        <p:strVal val="visible"/>
                                      </p:to>
                                    </p:set>
                                    <p:animEffect transition="in" filter="blinds(horizontal)">
                                      <p:cBhvr>
                                        <p:cTn id="22" dur="500"/>
                                        <p:tgtEl>
                                          <p:spTgt spid="258060"/>
                                        </p:tgtEl>
                                      </p:cBhvr>
                                    </p:animEffect>
                                  </p:childTnLst>
                                </p:cTn>
                              </p:par>
                              <p:par>
                                <p:cTn id="23" presetID="3" presetClass="entr" presetSubtype="10" fill="hold" nodeType="withEffect">
                                  <p:stCondLst>
                                    <p:cond delay="0"/>
                                  </p:stCondLst>
                                  <p:childTnLst>
                                    <p:set>
                                      <p:cBhvr>
                                        <p:cTn id="24" dur="1" fill="hold">
                                          <p:stCondLst>
                                            <p:cond delay="0"/>
                                          </p:stCondLst>
                                        </p:cTn>
                                        <p:tgtEl>
                                          <p:spTgt spid="258054"/>
                                        </p:tgtEl>
                                        <p:attrNameLst>
                                          <p:attrName>style.visibility</p:attrName>
                                        </p:attrNameLst>
                                      </p:cBhvr>
                                      <p:to>
                                        <p:strVal val="visible"/>
                                      </p:to>
                                    </p:set>
                                    <p:animEffect transition="in" filter="blinds(horizontal)">
                                      <p:cBhvr>
                                        <p:cTn id="25" dur="500"/>
                                        <p:tgtEl>
                                          <p:spTgt spid="258054"/>
                                        </p:tgtEl>
                                      </p:cBhvr>
                                    </p:animEffect>
                                  </p:childTnLst>
                                </p:cTn>
                              </p:par>
                              <p:par>
                                <p:cTn id="26" presetID="3" presetClass="entr" presetSubtype="10" fill="hold" nodeType="withEffect">
                                  <p:stCondLst>
                                    <p:cond delay="0"/>
                                  </p:stCondLst>
                                  <p:childTnLst>
                                    <p:set>
                                      <p:cBhvr>
                                        <p:cTn id="27" dur="1" fill="hold">
                                          <p:stCondLst>
                                            <p:cond delay="0"/>
                                          </p:stCondLst>
                                        </p:cTn>
                                        <p:tgtEl>
                                          <p:spTgt spid="258059"/>
                                        </p:tgtEl>
                                        <p:attrNameLst>
                                          <p:attrName>style.visibility</p:attrName>
                                        </p:attrNameLst>
                                      </p:cBhvr>
                                      <p:to>
                                        <p:strVal val="visible"/>
                                      </p:to>
                                    </p:set>
                                    <p:animEffect transition="in" filter="blinds(horizontal)">
                                      <p:cBhvr>
                                        <p:cTn id="28" dur="500"/>
                                        <p:tgtEl>
                                          <p:spTgt spid="258059"/>
                                        </p:tgtEl>
                                      </p:cBhvr>
                                    </p:animEffect>
                                  </p:childTnLst>
                                </p:cTn>
                              </p:par>
                              <p:par>
                                <p:cTn id="29" presetID="3" presetClass="entr" presetSubtype="10" fill="hold" nodeType="withEffect">
                                  <p:stCondLst>
                                    <p:cond delay="0"/>
                                  </p:stCondLst>
                                  <p:childTnLst>
                                    <p:set>
                                      <p:cBhvr>
                                        <p:cTn id="30" dur="1" fill="hold">
                                          <p:stCondLst>
                                            <p:cond delay="0"/>
                                          </p:stCondLst>
                                        </p:cTn>
                                        <p:tgtEl>
                                          <p:spTgt spid="258051"/>
                                        </p:tgtEl>
                                        <p:attrNameLst>
                                          <p:attrName>style.visibility</p:attrName>
                                        </p:attrNameLst>
                                      </p:cBhvr>
                                      <p:to>
                                        <p:strVal val="visible"/>
                                      </p:to>
                                    </p:set>
                                    <p:animEffect transition="in" filter="blinds(horizontal)">
                                      <p:cBhvr>
                                        <p:cTn id="31" dur="500"/>
                                        <p:tgtEl>
                                          <p:spTgt spid="258051"/>
                                        </p:tgtEl>
                                      </p:cBhvr>
                                    </p:animEffect>
                                  </p:childTnLst>
                                </p:cTn>
                              </p:par>
                              <p:par>
                                <p:cTn id="32" presetID="3" presetClass="entr" presetSubtype="10" fill="hold" nodeType="withEffect">
                                  <p:stCondLst>
                                    <p:cond delay="0"/>
                                  </p:stCondLst>
                                  <p:childTnLst>
                                    <p:set>
                                      <p:cBhvr>
                                        <p:cTn id="33" dur="1" fill="hold">
                                          <p:stCondLst>
                                            <p:cond delay="0"/>
                                          </p:stCondLst>
                                        </p:cTn>
                                        <p:tgtEl>
                                          <p:spTgt spid="258053"/>
                                        </p:tgtEl>
                                        <p:attrNameLst>
                                          <p:attrName>style.visibility</p:attrName>
                                        </p:attrNameLst>
                                      </p:cBhvr>
                                      <p:to>
                                        <p:strVal val="visible"/>
                                      </p:to>
                                    </p:set>
                                    <p:animEffect transition="in" filter="blinds(horizontal)">
                                      <p:cBhvr>
                                        <p:cTn id="34" dur="500"/>
                                        <p:tgtEl>
                                          <p:spTgt spid="258053"/>
                                        </p:tgtEl>
                                      </p:cBhvr>
                                    </p:animEffect>
                                  </p:childTnLst>
                                </p:cTn>
                              </p:par>
                              <p:par>
                                <p:cTn id="35" presetID="3" presetClass="entr" presetSubtype="1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blinds(horizontal)">
                                      <p:cBhvr>
                                        <p:cTn id="37" dur="500"/>
                                        <p:tgtEl>
                                          <p:spTgt spid="21"/>
                                        </p:tgtEl>
                                      </p:cBhvr>
                                    </p:animEffect>
                                  </p:childTnLst>
                                </p:cTn>
                              </p:par>
                              <p:par>
                                <p:cTn id="38" presetID="3" presetClass="entr" presetSubtype="10" fill="hold" nodeType="withEffect">
                                  <p:stCondLst>
                                    <p:cond delay="0"/>
                                  </p:stCondLst>
                                  <p:childTnLst>
                                    <p:set>
                                      <p:cBhvr>
                                        <p:cTn id="39" dur="1" fill="hold">
                                          <p:stCondLst>
                                            <p:cond delay="0"/>
                                          </p:stCondLst>
                                        </p:cTn>
                                        <p:tgtEl>
                                          <p:spTgt spid="258062"/>
                                        </p:tgtEl>
                                        <p:attrNameLst>
                                          <p:attrName>style.visibility</p:attrName>
                                        </p:attrNameLst>
                                      </p:cBhvr>
                                      <p:to>
                                        <p:strVal val="visible"/>
                                      </p:to>
                                    </p:set>
                                    <p:animEffect transition="in" filter="blinds(horizontal)">
                                      <p:cBhvr>
                                        <p:cTn id="40" dur="500"/>
                                        <p:tgtEl>
                                          <p:spTgt spid="258062"/>
                                        </p:tgtEl>
                                      </p:cBhvr>
                                    </p:animEffect>
                                  </p:childTnLst>
                                </p:cTn>
                              </p:par>
                              <p:par>
                                <p:cTn id="41" presetID="3" presetClass="entr" presetSubtype="10"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blinds(horizontal)">
                                      <p:cBhvr>
                                        <p:cTn id="43" dur="500"/>
                                        <p:tgtEl>
                                          <p:spTgt spid="23"/>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nodeType="clickEffect">
                                  <p:stCondLst>
                                    <p:cond delay="0"/>
                                  </p:stCondLst>
                                  <p:childTnLst>
                                    <p:animEffect transition="out" filter="fade">
                                      <p:cBhvr>
                                        <p:cTn id="47" dur="500"/>
                                        <p:tgtEl>
                                          <p:spTgt spid="258052"/>
                                        </p:tgtEl>
                                      </p:cBhvr>
                                    </p:animEffect>
                                    <p:set>
                                      <p:cBhvr>
                                        <p:cTn id="48" dur="1" fill="hold">
                                          <p:stCondLst>
                                            <p:cond delay="499"/>
                                          </p:stCondLst>
                                        </p:cTn>
                                        <p:tgtEl>
                                          <p:spTgt spid="258052"/>
                                        </p:tgtEl>
                                        <p:attrNameLst>
                                          <p:attrName>style.visibility</p:attrName>
                                        </p:attrNameLst>
                                      </p:cBhvr>
                                      <p:to>
                                        <p:strVal val="hidden"/>
                                      </p:to>
                                    </p:set>
                                  </p:childTnLst>
                                </p:cTn>
                              </p:par>
                              <p:par>
                                <p:cTn id="49" presetID="10" presetClass="exit" presetSubtype="0" fill="hold" nodeType="withEffect">
                                  <p:stCondLst>
                                    <p:cond delay="0"/>
                                  </p:stCondLst>
                                  <p:childTnLst>
                                    <p:animEffect transition="out" filter="fade">
                                      <p:cBhvr>
                                        <p:cTn id="50" dur="500"/>
                                        <p:tgtEl>
                                          <p:spTgt spid="258055"/>
                                        </p:tgtEl>
                                      </p:cBhvr>
                                    </p:animEffect>
                                    <p:set>
                                      <p:cBhvr>
                                        <p:cTn id="51" dur="1" fill="hold">
                                          <p:stCondLst>
                                            <p:cond delay="499"/>
                                          </p:stCondLst>
                                        </p:cTn>
                                        <p:tgtEl>
                                          <p:spTgt spid="258055"/>
                                        </p:tgtEl>
                                        <p:attrNameLst>
                                          <p:attrName>style.visibility</p:attrName>
                                        </p:attrNameLst>
                                      </p:cBhvr>
                                      <p:to>
                                        <p:strVal val="hidden"/>
                                      </p:to>
                                    </p:set>
                                  </p:childTnLst>
                                </p:cTn>
                              </p:par>
                              <p:par>
                                <p:cTn id="52" presetID="10" presetClass="exit" presetSubtype="0" fill="hold" nodeType="withEffect">
                                  <p:stCondLst>
                                    <p:cond delay="0"/>
                                  </p:stCondLst>
                                  <p:childTnLst>
                                    <p:animEffect transition="out" filter="fade">
                                      <p:cBhvr>
                                        <p:cTn id="53" dur="500"/>
                                        <p:tgtEl>
                                          <p:spTgt spid="258056"/>
                                        </p:tgtEl>
                                      </p:cBhvr>
                                    </p:animEffect>
                                    <p:set>
                                      <p:cBhvr>
                                        <p:cTn id="54" dur="1" fill="hold">
                                          <p:stCondLst>
                                            <p:cond delay="499"/>
                                          </p:stCondLst>
                                        </p:cTn>
                                        <p:tgtEl>
                                          <p:spTgt spid="258056"/>
                                        </p:tgtEl>
                                        <p:attrNameLst>
                                          <p:attrName>style.visibility</p:attrName>
                                        </p:attrNameLst>
                                      </p:cBhvr>
                                      <p:to>
                                        <p:strVal val="hidden"/>
                                      </p:to>
                                    </p:set>
                                  </p:childTnLst>
                                </p:cTn>
                              </p:par>
                              <p:par>
                                <p:cTn id="55" presetID="10" presetClass="exit" presetSubtype="0" fill="hold" nodeType="withEffect">
                                  <p:stCondLst>
                                    <p:cond delay="0"/>
                                  </p:stCondLst>
                                  <p:childTnLst>
                                    <p:animEffect transition="out" filter="fade">
                                      <p:cBhvr>
                                        <p:cTn id="56" dur="500"/>
                                        <p:tgtEl>
                                          <p:spTgt spid="258057"/>
                                        </p:tgtEl>
                                      </p:cBhvr>
                                    </p:animEffect>
                                    <p:set>
                                      <p:cBhvr>
                                        <p:cTn id="57" dur="1" fill="hold">
                                          <p:stCondLst>
                                            <p:cond delay="499"/>
                                          </p:stCondLst>
                                        </p:cTn>
                                        <p:tgtEl>
                                          <p:spTgt spid="258057"/>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500"/>
                                        <p:tgtEl>
                                          <p:spTgt spid="258058"/>
                                        </p:tgtEl>
                                      </p:cBhvr>
                                    </p:animEffect>
                                    <p:set>
                                      <p:cBhvr>
                                        <p:cTn id="60" dur="1" fill="hold">
                                          <p:stCondLst>
                                            <p:cond delay="499"/>
                                          </p:stCondLst>
                                        </p:cTn>
                                        <p:tgtEl>
                                          <p:spTgt spid="258058"/>
                                        </p:tgtEl>
                                        <p:attrNameLst>
                                          <p:attrName>style.visibility</p:attrName>
                                        </p:attrNameLst>
                                      </p:cBhvr>
                                      <p:to>
                                        <p:strVal val="hidden"/>
                                      </p:to>
                                    </p:set>
                                  </p:childTnLst>
                                </p:cTn>
                              </p:par>
                              <p:par>
                                <p:cTn id="61" presetID="10" presetClass="exit" presetSubtype="0" fill="hold" nodeType="withEffect">
                                  <p:stCondLst>
                                    <p:cond delay="0"/>
                                  </p:stCondLst>
                                  <p:childTnLst>
                                    <p:animEffect transition="out" filter="fade">
                                      <p:cBhvr>
                                        <p:cTn id="62" dur="500"/>
                                        <p:tgtEl>
                                          <p:spTgt spid="258060"/>
                                        </p:tgtEl>
                                      </p:cBhvr>
                                    </p:animEffect>
                                    <p:set>
                                      <p:cBhvr>
                                        <p:cTn id="63" dur="1" fill="hold">
                                          <p:stCondLst>
                                            <p:cond delay="499"/>
                                          </p:stCondLst>
                                        </p:cTn>
                                        <p:tgtEl>
                                          <p:spTgt spid="258060"/>
                                        </p:tgtEl>
                                        <p:attrNameLst>
                                          <p:attrName>style.visibility</p:attrName>
                                        </p:attrNameLst>
                                      </p:cBhvr>
                                      <p:to>
                                        <p:strVal val="hidden"/>
                                      </p:to>
                                    </p:set>
                                  </p:childTnLst>
                                </p:cTn>
                              </p:par>
                              <p:par>
                                <p:cTn id="64" presetID="10" presetClass="exit" presetSubtype="0" fill="hold" nodeType="withEffect">
                                  <p:stCondLst>
                                    <p:cond delay="0"/>
                                  </p:stCondLst>
                                  <p:childTnLst>
                                    <p:animEffect transition="out" filter="fade">
                                      <p:cBhvr>
                                        <p:cTn id="65" dur="500"/>
                                        <p:tgtEl>
                                          <p:spTgt spid="258054"/>
                                        </p:tgtEl>
                                      </p:cBhvr>
                                    </p:animEffect>
                                    <p:set>
                                      <p:cBhvr>
                                        <p:cTn id="66" dur="1" fill="hold">
                                          <p:stCondLst>
                                            <p:cond delay="499"/>
                                          </p:stCondLst>
                                        </p:cTn>
                                        <p:tgtEl>
                                          <p:spTgt spid="258054"/>
                                        </p:tgtEl>
                                        <p:attrNameLst>
                                          <p:attrName>style.visibility</p:attrName>
                                        </p:attrNameLst>
                                      </p:cBhvr>
                                      <p:to>
                                        <p:strVal val="hidden"/>
                                      </p:to>
                                    </p:set>
                                  </p:childTnLst>
                                </p:cTn>
                              </p:par>
                              <p:par>
                                <p:cTn id="67" presetID="10" presetClass="exit" presetSubtype="0" fill="hold" nodeType="withEffect">
                                  <p:stCondLst>
                                    <p:cond delay="0"/>
                                  </p:stCondLst>
                                  <p:childTnLst>
                                    <p:animEffect transition="out" filter="fade">
                                      <p:cBhvr>
                                        <p:cTn id="68" dur="500"/>
                                        <p:tgtEl>
                                          <p:spTgt spid="258059"/>
                                        </p:tgtEl>
                                      </p:cBhvr>
                                    </p:animEffect>
                                    <p:set>
                                      <p:cBhvr>
                                        <p:cTn id="69" dur="1" fill="hold">
                                          <p:stCondLst>
                                            <p:cond delay="499"/>
                                          </p:stCondLst>
                                        </p:cTn>
                                        <p:tgtEl>
                                          <p:spTgt spid="258059"/>
                                        </p:tgtEl>
                                        <p:attrNameLst>
                                          <p:attrName>style.visibility</p:attrName>
                                        </p:attrNameLst>
                                      </p:cBhvr>
                                      <p:to>
                                        <p:strVal val="hidden"/>
                                      </p:to>
                                    </p:set>
                                  </p:childTnLst>
                                </p:cTn>
                              </p:par>
                              <p:par>
                                <p:cTn id="70" presetID="10" presetClass="exit" presetSubtype="0" fill="hold" nodeType="withEffect">
                                  <p:stCondLst>
                                    <p:cond delay="0"/>
                                  </p:stCondLst>
                                  <p:childTnLst>
                                    <p:animEffect transition="out" filter="fade">
                                      <p:cBhvr>
                                        <p:cTn id="71" dur="500"/>
                                        <p:tgtEl>
                                          <p:spTgt spid="258051"/>
                                        </p:tgtEl>
                                      </p:cBhvr>
                                    </p:animEffect>
                                    <p:set>
                                      <p:cBhvr>
                                        <p:cTn id="72" dur="1" fill="hold">
                                          <p:stCondLst>
                                            <p:cond delay="499"/>
                                          </p:stCondLst>
                                        </p:cTn>
                                        <p:tgtEl>
                                          <p:spTgt spid="258051"/>
                                        </p:tgtEl>
                                        <p:attrNameLst>
                                          <p:attrName>style.visibility</p:attrName>
                                        </p:attrNameLst>
                                      </p:cBhvr>
                                      <p:to>
                                        <p:strVal val="hidden"/>
                                      </p:to>
                                    </p:set>
                                  </p:childTnLst>
                                </p:cTn>
                              </p:par>
                              <p:par>
                                <p:cTn id="73" presetID="10" presetClass="exit" presetSubtype="0" fill="hold" nodeType="withEffect">
                                  <p:stCondLst>
                                    <p:cond delay="0"/>
                                  </p:stCondLst>
                                  <p:childTnLst>
                                    <p:animEffect transition="out" filter="fade">
                                      <p:cBhvr>
                                        <p:cTn id="74" dur="500"/>
                                        <p:tgtEl>
                                          <p:spTgt spid="258053"/>
                                        </p:tgtEl>
                                      </p:cBhvr>
                                    </p:animEffect>
                                    <p:set>
                                      <p:cBhvr>
                                        <p:cTn id="75" dur="1" fill="hold">
                                          <p:stCondLst>
                                            <p:cond delay="499"/>
                                          </p:stCondLst>
                                        </p:cTn>
                                        <p:tgtEl>
                                          <p:spTgt spid="258053"/>
                                        </p:tgtEl>
                                        <p:attrNameLst>
                                          <p:attrName>style.visibility</p:attrName>
                                        </p:attrNameLst>
                                      </p:cBhvr>
                                      <p:to>
                                        <p:strVal val="hidden"/>
                                      </p:to>
                                    </p:set>
                                  </p:childTnLst>
                                </p:cTn>
                              </p:par>
                              <p:par>
                                <p:cTn id="76" presetID="10" presetClass="exit" presetSubtype="0" fill="hold" nodeType="withEffect">
                                  <p:stCondLst>
                                    <p:cond delay="0"/>
                                  </p:stCondLst>
                                  <p:childTnLst>
                                    <p:animEffect transition="out" filter="fade">
                                      <p:cBhvr>
                                        <p:cTn id="77" dur="500"/>
                                        <p:tgtEl>
                                          <p:spTgt spid="21"/>
                                        </p:tgtEl>
                                      </p:cBhvr>
                                    </p:animEffect>
                                    <p:set>
                                      <p:cBhvr>
                                        <p:cTn id="78" dur="1" fill="hold">
                                          <p:stCondLst>
                                            <p:cond delay="499"/>
                                          </p:stCondLst>
                                        </p:cTn>
                                        <p:tgtEl>
                                          <p:spTgt spid="21"/>
                                        </p:tgtEl>
                                        <p:attrNameLst>
                                          <p:attrName>style.visibility</p:attrName>
                                        </p:attrNameLst>
                                      </p:cBhvr>
                                      <p:to>
                                        <p:strVal val="hidden"/>
                                      </p:to>
                                    </p:set>
                                  </p:childTnLst>
                                </p:cTn>
                              </p:par>
                              <p:par>
                                <p:cTn id="79" presetID="10" presetClass="exit" presetSubtype="0" fill="hold" nodeType="withEffect">
                                  <p:stCondLst>
                                    <p:cond delay="0"/>
                                  </p:stCondLst>
                                  <p:childTnLst>
                                    <p:animEffect transition="out" filter="fade">
                                      <p:cBhvr>
                                        <p:cTn id="80" dur="500"/>
                                        <p:tgtEl>
                                          <p:spTgt spid="258062"/>
                                        </p:tgtEl>
                                      </p:cBhvr>
                                    </p:animEffect>
                                    <p:set>
                                      <p:cBhvr>
                                        <p:cTn id="81" dur="1" fill="hold">
                                          <p:stCondLst>
                                            <p:cond delay="499"/>
                                          </p:stCondLst>
                                        </p:cTn>
                                        <p:tgtEl>
                                          <p:spTgt spid="258062"/>
                                        </p:tgtEl>
                                        <p:attrNameLst>
                                          <p:attrName>style.visibility</p:attrName>
                                        </p:attrNameLst>
                                      </p:cBhvr>
                                      <p:to>
                                        <p:strVal val="hidden"/>
                                      </p:to>
                                    </p:set>
                                  </p:childTnLst>
                                </p:cTn>
                              </p:par>
                              <p:par>
                                <p:cTn id="82" presetID="10" presetClass="exit" presetSubtype="0" fill="hold" nodeType="withEffect">
                                  <p:stCondLst>
                                    <p:cond delay="0"/>
                                  </p:stCondLst>
                                  <p:childTnLst>
                                    <p:animEffect transition="out" filter="fade">
                                      <p:cBhvr>
                                        <p:cTn id="83" dur="500"/>
                                        <p:tgtEl>
                                          <p:spTgt spid="23"/>
                                        </p:tgtEl>
                                      </p:cBhvr>
                                    </p:animEffect>
                                    <p:set>
                                      <p:cBhvr>
                                        <p:cTn id="84" dur="1" fill="hold">
                                          <p:stCondLst>
                                            <p:cond delay="499"/>
                                          </p:stCondLst>
                                        </p:cTn>
                                        <p:tgtEl>
                                          <p:spTgt spid="23"/>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66063" y="261442"/>
            <a:ext cx="10901751" cy="66075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rPr>
              <a:t>2.</a:t>
            </a:r>
            <a:r>
              <a:rPr lang="zh-CN" altLang="zh-CN" sz="2800" kern="100" dirty="0">
                <a:latin typeface="Times New Roman"/>
                <a:ea typeface="华文细黑"/>
                <a:cs typeface="Times New Roman"/>
              </a:rPr>
              <a:t>微粒半径大小比较方法</a:t>
            </a:r>
            <a:endParaRPr lang="zh-CN" altLang="en-US" sz="2800" dirty="0"/>
          </a:p>
        </p:txBody>
      </p:sp>
      <p:pic>
        <p:nvPicPr>
          <p:cNvPr id="266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2285" y="886502"/>
            <a:ext cx="4801019" cy="5639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7" name="圆角矩形 6">
            <a:hlinkClick r:id="rId3"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Tree>
    <p:extLst>
      <p:ext uri="{BB962C8B-B14F-4D97-AF65-F5344CB8AC3E}">
        <p14:creationId xmlns:p14="http://schemas.microsoft.com/office/powerpoint/2010/main" val="14900020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1"/>
          <p:cNvSpPr txBox="1"/>
          <p:nvPr/>
        </p:nvSpPr>
        <p:spPr>
          <a:xfrm>
            <a:off x="1342679" y="2610411"/>
            <a:ext cx="9417963" cy="1323439"/>
          </a:xfrm>
          <a:prstGeom prst="rect">
            <a:avLst/>
          </a:prstGeom>
          <a:noFill/>
        </p:spPr>
        <p:txBody>
          <a:bodyPr wrap="none"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0" b="1" i="0" u="none" strike="noStrike" kern="0" cap="none" spc="0" normalizeH="0" baseline="0" noProof="0" dirty="0" smtClean="0">
                <a:ln>
                  <a:noFill/>
                </a:ln>
                <a:solidFill>
                  <a:sysClr val="window" lastClr="CCE8CF"/>
                </a:solidFill>
                <a:effectLst/>
                <a:uLnTx/>
                <a:uFillTx/>
                <a:latin typeface="微软雅黑"/>
                <a:ea typeface="微软雅黑"/>
              </a:rPr>
              <a:t>探究高考　明确考向</a:t>
            </a:r>
            <a:endParaRPr kumimoji="0" lang="zh-CN" altLang="en-US" sz="8000" b="1" i="0" u="none" strike="noStrike" kern="0" cap="none" spc="0" normalizeH="0" baseline="0" noProof="0" dirty="0">
              <a:ln>
                <a:noFill/>
              </a:ln>
              <a:solidFill>
                <a:sysClr val="window" lastClr="CCE8CF"/>
              </a:solidFill>
              <a:effectLst/>
              <a:uLnTx/>
              <a:uFillTx/>
              <a:latin typeface="微软雅黑"/>
              <a:ea typeface="微软雅黑"/>
            </a:endParaRPr>
          </a:p>
        </p:txBody>
      </p:sp>
    </p:spTree>
    <p:extLst>
      <p:ext uri="{BB962C8B-B14F-4D97-AF65-F5344CB8AC3E}">
        <p14:creationId xmlns:p14="http://schemas.microsoft.com/office/powerpoint/2010/main" val="128805970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21">
            <a:hlinkClick r:id="rId2" action="ppaction://hlinksldjump"/>
          </p:cNvPr>
          <p:cNvSpPr>
            <a:spLocks noChangeArrowheads="1"/>
          </p:cNvSpPr>
          <p:nvPr/>
        </p:nvSpPr>
        <p:spPr bwMode="auto">
          <a:xfrm>
            <a:off x="7675068" y="4561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 name="Rectangle 21">
            <a:hlinkClick r:id="rId3" action="ppaction://hlinksldjump"/>
          </p:cNvPr>
          <p:cNvSpPr>
            <a:spLocks noChangeArrowheads="1"/>
          </p:cNvSpPr>
          <p:nvPr/>
        </p:nvSpPr>
        <p:spPr bwMode="auto">
          <a:xfrm>
            <a:off x="8177246" y="4561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 name="Rectangle 21">
            <a:hlinkClick r:id="rId4" action="ppaction://hlinksldjump"/>
          </p:cNvPr>
          <p:cNvSpPr>
            <a:spLocks noChangeArrowheads="1"/>
          </p:cNvSpPr>
          <p:nvPr/>
        </p:nvSpPr>
        <p:spPr bwMode="auto">
          <a:xfrm>
            <a:off x="8655282"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 name="Rectangle 21">
            <a:hlinkClick r:id="rId5" action="ppaction://hlinksldjump"/>
          </p:cNvPr>
          <p:cNvSpPr>
            <a:spLocks noChangeArrowheads="1"/>
          </p:cNvSpPr>
          <p:nvPr/>
        </p:nvSpPr>
        <p:spPr bwMode="auto">
          <a:xfrm>
            <a:off x="9047534" y="4561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7" name="Rectangle 21">
            <a:hlinkClick r:id="rId6" action="ppaction://hlinksldjump"/>
          </p:cNvPr>
          <p:cNvSpPr>
            <a:spLocks noChangeArrowheads="1"/>
          </p:cNvSpPr>
          <p:nvPr/>
        </p:nvSpPr>
        <p:spPr bwMode="auto">
          <a:xfrm>
            <a:off x="9549294" y="45615"/>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1" name="Rectangle 21">
            <a:hlinkClick r:id="rId7" action="ppaction://hlinksldjump"/>
          </p:cNvPr>
          <p:cNvSpPr>
            <a:spLocks noChangeArrowheads="1"/>
          </p:cNvSpPr>
          <p:nvPr/>
        </p:nvSpPr>
        <p:spPr bwMode="auto">
          <a:xfrm>
            <a:off x="9994004" y="45418"/>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Rectangle 21">
            <a:hlinkClick r:id="rId8" action="ppaction://hlinksldjump"/>
          </p:cNvPr>
          <p:cNvSpPr>
            <a:spLocks noChangeArrowheads="1"/>
          </p:cNvSpPr>
          <p:nvPr/>
        </p:nvSpPr>
        <p:spPr bwMode="auto">
          <a:xfrm>
            <a:off x="10426052" y="45418"/>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Rectangle 21">
            <a:hlinkClick r:id="rId9" action="ppaction://hlinksldjump"/>
          </p:cNvPr>
          <p:cNvSpPr>
            <a:spLocks noChangeArrowheads="1"/>
          </p:cNvSpPr>
          <p:nvPr/>
        </p:nvSpPr>
        <p:spPr bwMode="auto">
          <a:xfrm>
            <a:off x="10845438" y="45418"/>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7" name="Rectangle 21">
            <a:hlinkClick r:id="rId10" action="ppaction://hlinksldjump"/>
          </p:cNvPr>
          <p:cNvSpPr>
            <a:spLocks noChangeArrowheads="1"/>
          </p:cNvSpPr>
          <p:nvPr/>
        </p:nvSpPr>
        <p:spPr bwMode="auto">
          <a:xfrm>
            <a:off x="11267120" y="45418"/>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矩形 9"/>
          <p:cNvSpPr/>
          <p:nvPr/>
        </p:nvSpPr>
        <p:spPr>
          <a:xfrm>
            <a:off x="478369" y="981522"/>
            <a:ext cx="11232086" cy="397031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1.(2015·</a:t>
            </a:r>
            <a:r>
              <a:rPr lang="zh-CN" altLang="zh-CN" sz="2800" kern="100" dirty="0">
                <a:latin typeface="Times New Roman"/>
                <a:ea typeface="华文细黑"/>
                <a:cs typeface="Times New Roman"/>
              </a:rPr>
              <a:t>海南，</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下列离子中半径最大的是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err="1">
                <a:latin typeface="Times New Roman"/>
                <a:ea typeface="华文细黑"/>
                <a:cs typeface="Courier New"/>
              </a:rPr>
              <a:t>A.Na</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B.Mg</a:t>
            </a:r>
            <a:r>
              <a:rPr lang="en-US" altLang="zh-CN" sz="2800" kern="100" baseline="30000" dirty="0" smtClean="0">
                <a:latin typeface="Times New Roman"/>
                <a:ea typeface="华文细黑"/>
                <a:cs typeface="Courier New"/>
              </a:rPr>
              <a:t>2</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  </a:t>
            </a:r>
            <a:endParaRPr lang="zh-CN" altLang="zh-CN" sz="2800" kern="100" dirty="0">
              <a:latin typeface="宋体"/>
              <a:cs typeface="Courier New"/>
            </a:endParaRPr>
          </a:p>
          <a:p>
            <a:pPr>
              <a:lnSpc>
                <a:spcPct val="150000"/>
              </a:lnSpc>
            </a:pPr>
            <a:r>
              <a:rPr lang="en-US" altLang="zh-CN" sz="2800" kern="100" dirty="0">
                <a:latin typeface="Times New Roman"/>
                <a:ea typeface="华文细黑"/>
              </a:rPr>
              <a:t>C.O</a:t>
            </a:r>
            <a:r>
              <a:rPr lang="en-US" altLang="zh-CN" sz="2800" kern="100" baseline="30000" dirty="0">
                <a:latin typeface="Times New Roman"/>
                <a:ea typeface="华文细黑"/>
              </a:rPr>
              <a:t>2</a:t>
            </a:r>
            <a:r>
              <a:rPr lang="zh-CN" altLang="zh-CN" sz="2800" kern="100" baseline="30000" dirty="0">
                <a:latin typeface="Times New Roman"/>
                <a:ea typeface="华文细黑"/>
                <a:cs typeface="Times New Roman"/>
              </a:rPr>
              <a:t>－</a:t>
            </a:r>
            <a:r>
              <a:rPr lang="en-US" altLang="zh-CN" sz="2800" kern="100" dirty="0">
                <a:latin typeface="Times New Roman"/>
                <a:ea typeface="华文细黑"/>
              </a:rPr>
              <a:t>  	</a:t>
            </a:r>
            <a:r>
              <a:rPr lang="en-US" altLang="zh-CN" sz="2800" kern="100" dirty="0" smtClean="0">
                <a:latin typeface="Times New Roman"/>
                <a:ea typeface="华文细黑"/>
              </a:rPr>
              <a:t>			D.F</a:t>
            </a:r>
            <a:r>
              <a:rPr lang="zh-CN" altLang="zh-CN" sz="2800" kern="100" baseline="30000" dirty="0" smtClean="0">
                <a:latin typeface="Times New Roman"/>
                <a:ea typeface="华文细黑"/>
                <a:cs typeface="Times New Roman"/>
              </a:rPr>
              <a:t>－</a:t>
            </a:r>
            <a:endParaRPr lang="en-US" altLang="zh-CN" sz="2800" kern="100" baseline="30000" dirty="0" smtClean="0">
              <a:latin typeface="Times New Roman"/>
              <a:ea typeface="华文细黑"/>
              <a:cs typeface="Times New Roman"/>
            </a:endParaRPr>
          </a:p>
          <a:p>
            <a:pPr>
              <a:lnSpc>
                <a:spcPct val="150000"/>
              </a:lnSpc>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rPr>
              <a:t>Na</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rPr>
              <a:t>Mg</a:t>
            </a:r>
            <a:r>
              <a:rPr lang="en-US" altLang="zh-CN" sz="2800" kern="100" baseline="30000" dirty="0">
                <a:latin typeface="Times New Roman"/>
                <a:ea typeface="华文细黑"/>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rPr>
              <a:t>O</a:t>
            </a:r>
            <a:r>
              <a:rPr lang="en-US" altLang="zh-CN" sz="2800" kern="100" baseline="30000" dirty="0">
                <a:latin typeface="Times New Roman"/>
                <a:ea typeface="华文细黑"/>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和</a:t>
            </a:r>
            <a:r>
              <a:rPr lang="en-US" altLang="zh-CN" sz="2800" kern="100" dirty="0">
                <a:latin typeface="Times New Roman"/>
                <a:ea typeface="华文细黑"/>
              </a:rPr>
              <a:t>F</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离子核外电子排布都是</a:t>
            </a:r>
            <a:r>
              <a:rPr lang="en-US" altLang="zh-CN" sz="2800" kern="100" dirty="0">
                <a:latin typeface="Times New Roman"/>
                <a:ea typeface="华文细黑"/>
              </a:rPr>
              <a:t>2</a:t>
            </a:r>
            <a:r>
              <a:rPr lang="zh-CN" altLang="zh-CN" sz="2800" kern="100" dirty="0">
                <a:latin typeface="Times New Roman"/>
                <a:ea typeface="华文细黑"/>
                <a:cs typeface="Times New Roman"/>
              </a:rPr>
              <a:t>、</a:t>
            </a:r>
            <a:r>
              <a:rPr lang="en-US" altLang="zh-CN" sz="2800" kern="100" dirty="0">
                <a:latin typeface="Times New Roman"/>
                <a:ea typeface="华文细黑"/>
              </a:rPr>
              <a:t>8</a:t>
            </a:r>
            <a:r>
              <a:rPr lang="zh-CN" altLang="zh-CN" sz="2800" kern="100" dirty="0">
                <a:latin typeface="Times New Roman"/>
                <a:ea typeface="华文细黑"/>
                <a:cs typeface="Times New Roman"/>
              </a:rPr>
              <a:t>的电子层结构。对于电子层结构相同的离子来说，核电荷数越大，离子半径就越小，所以离子半径最大的是</a:t>
            </a:r>
            <a:r>
              <a:rPr lang="en-US" altLang="zh-CN" sz="2800" kern="100" dirty="0">
                <a:latin typeface="Times New Roman"/>
                <a:ea typeface="华文细黑"/>
              </a:rPr>
              <a:t>O</a:t>
            </a:r>
            <a:r>
              <a:rPr lang="en-US" altLang="zh-CN" sz="2800" kern="100" baseline="30000" dirty="0">
                <a:latin typeface="Times New Roman"/>
                <a:ea typeface="华文细黑"/>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，选</a:t>
            </a:r>
            <a:r>
              <a:rPr lang="en-US" altLang="zh-CN" sz="2800" kern="100" dirty="0">
                <a:latin typeface="Times New Roman"/>
                <a:ea typeface="华文细黑"/>
              </a:rPr>
              <a:t>C</a:t>
            </a:r>
            <a:r>
              <a:rPr lang="zh-CN" altLang="zh-CN" sz="2800" kern="100" dirty="0">
                <a:latin typeface="Times New Roman"/>
                <a:ea typeface="华文细黑"/>
                <a:cs typeface="Times New Roman"/>
              </a:rPr>
              <a:t>。</a:t>
            </a:r>
            <a:endParaRPr lang="zh-CN" altLang="en-US" sz="2800" dirty="0"/>
          </a:p>
        </p:txBody>
      </p:sp>
      <p:sp>
        <p:nvSpPr>
          <p:cNvPr id="19" name="矩形 18"/>
          <p:cNvSpPr/>
          <p:nvPr/>
        </p:nvSpPr>
        <p:spPr>
          <a:xfrm>
            <a:off x="7307038" y="1178382"/>
            <a:ext cx="444352" cy="523220"/>
          </a:xfrm>
          <a:prstGeom prst="rect">
            <a:avLst/>
          </a:prstGeom>
        </p:spPr>
        <p:txBody>
          <a:bodyPr wrap="none">
            <a:spAutoFit/>
          </a:bodyPr>
          <a:lstStyle/>
          <a:p>
            <a:r>
              <a:rPr lang="en-US" altLang="zh-CN" sz="2800" b="1" kern="100" dirty="0">
                <a:solidFill>
                  <a:schemeClr val="accent6">
                    <a:lumMod val="75000"/>
                  </a:schemeClr>
                </a:solidFill>
                <a:latin typeface="Times New Roman"/>
                <a:ea typeface="华文细黑"/>
              </a:rPr>
              <a:t>C</a:t>
            </a:r>
            <a:endParaRPr lang="zh-CN" altLang="en-US" sz="2800" b="1" dirty="0">
              <a:solidFill>
                <a:schemeClr val="accent6">
                  <a:lumMod val="75000"/>
                </a:schemeClr>
              </a:solidFill>
            </a:endParaRPr>
          </a:p>
        </p:txBody>
      </p:sp>
      <p:sp>
        <p:nvSpPr>
          <p:cNvPr id="15" name="矩形 1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7" name="圆角矩形 16"/>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19686108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3" end="3"/>
                                            </p:txEl>
                                          </p:spTgt>
                                        </p:tgtEl>
                                        <p:attrNameLst>
                                          <p:attrName>style.visibility</p:attrName>
                                        </p:attrNameLst>
                                      </p:cBhvr>
                                      <p:to>
                                        <p:strVal val="visible"/>
                                      </p:to>
                                    </p:set>
                                    <p:animEffect transition="in" filter="blinds(horizontal)">
                                      <p:cBhvr>
                                        <p:cTn id="7" dur="500"/>
                                        <p:tgtEl>
                                          <p:spTgt spid="10">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linds(horizontal)">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10">
                                            <p:txEl>
                                              <p:pRg st="3" end="3"/>
                                            </p:txEl>
                                          </p:spTgt>
                                        </p:tgtEl>
                                      </p:cBhvr>
                                    </p:animEffect>
                                    <p:set>
                                      <p:cBhvr>
                                        <p:cTn id="17" dur="1" fill="hold">
                                          <p:stCondLst>
                                            <p:cond delay="499"/>
                                          </p:stCondLst>
                                        </p:cTn>
                                        <p:tgtEl>
                                          <p:spTgt spid="10">
                                            <p:txEl>
                                              <p:pRg st="3" end="3"/>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19"/>
                                        </p:tgtEl>
                                      </p:cBhvr>
                                    </p:animEffect>
                                    <p:set>
                                      <p:cBhvr>
                                        <p:cTn id="20" dur="1" fill="hold">
                                          <p:stCondLst>
                                            <p:cond delay="499"/>
                                          </p:stCondLst>
                                        </p:cTn>
                                        <p:tgtEl>
                                          <p:spTgt spid="19"/>
                                        </p:tgtEl>
                                        <p:attrNameLst>
                                          <p:attrName>style.visibility</p:attrName>
                                        </p:attrNameLst>
                                      </p:cBhvr>
                                      <p:to>
                                        <p:strVal val="hidden"/>
                                      </p:to>
                                    </p:set>
                                  </p:childTnLst>
                                </p:cTn>
                              </p:par>
                            </p:childTnLst>
                          </p:cTn>
                        </p:par>
                      </p:childTnLst>
                    </p:cTn>
                  </p:par>
                </p:childTnLst>
              </p:cTn>
              <p:nextCondLst>
                <p:cond evt="onClick" delay="0">
                  <p:tgtEl>
                    <p:spTgt spid="17"/>
                  </p:tgtEl>
                </p:cond>
              </p:nextCondLst>
            </p:seq>
          </p:childTnLst>
        </p:cTn>
      </p:par>
    </p:tnLst>
    <p:bldLst>
      <p:bldP spid="19" grpId="0"/>
      <p:bldP spid="19" grpId="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05620" y="827628"/>
            <a:ext cx="11138286" cy="397031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2.(2015·</a:t>
            </a:r>
            <a:r>
              <a:rPr lang="zh-CN" altLang="zh-CN" sz="2800" kern="100" dirty="0">
                <a:latin typeface="Times New Roman"/>
                <a:ea typeface="华文细黑"/>
                <a:cs typeface="Times New Roman"/>
              </a:rPr>
              <a:t>北京理综，</a:t>
            </a:r>
            <a:r>
              <a:rPr lang="en-US" altLang="zh-CN" sz="2800" kern="100" dirty="0">
                <a:latin typeface="Times New Roman"/>
                <a:ea typeface="华文细黑"/>
                <a:cs typeface="Courier New"/>
              </a:rPr>
              <a:t>7)</a:t>
            </a:r>
            <a:r>
              <a:rPr lang="zh-CN" altLang="zh-CN" sz="2800" kern="100" dirty="0">
                <a:latin typeface="Times New Roman"/>
                <a:ea typeface="华文细黑"/>
                <a:cs typeface="Times New Roman"/>
              </a:rPr>
              <a:t>下列有关性质的比较，不能用元素周期律解释的是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酸性：</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PO</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  </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非金属性：</a:t>
            </a:r>
            <a:r>
              <a:rPr lang="en-US" altLang="zh-CN" sz="2800" kern="100" dirty="0" err="1">
                <a:latin typeface="Times New Roman"/>
                <a:ea typeface="华文细黑"/>
                <a:cs typeface="Courier New"/>
              </a:rPr>
              <a:t>Cl</a:t>
            </a:r>
            <a:r>
              <a:rPr lang="en-US" altLang="zh-CN" sz="2800" kern="100" dirty="0">
                <a:latin typeface="Times New Roman"/>
                <a:ea typeface="华文细黑"/>
                <a:cs typeface="Courier New"/>
              </a:rPr>
              <a:t>&gt;Br</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碱性：</a:t>
            </a:r>
            <a:r>
              <a:rPr lang="en-US" altLang="zh-CN" sz="2800" kern="100" dirty="0" err="1">
                <a:latin typeface="Times New Roman"/>
                <a:ea typeface="华文细黑"/>
                <a:cs typeface="Courier New"/>
              </a:rPr>
              <a:t>NaOH</a:t>
            </a:r>
            <a:r>
              <a:rPr lang="en-US" altLang="zh-CN" sz="2800" kern="100" dirty="0">
                <a:latin typeface="Times New Roman"/>
                <a:ea typeface="华文细黑"/>
                <a:cs typeface="Courier New"/>
              </a:rPr>
              <a:t>&gt;Mg(OH)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  </a:t>
            </a:r>
            <a:endParaRPr lang="zh-CN" altLang="zh-CN" sz="1050" kern="100" dirty="0">
              <a:latin typeface="宋体"/>
              <a:cs typeface="Courier New"/>
            </a:endParaRPr>
          </a:p>
          <a:p>
            <a:pPr>
              <a:lnSpc>
                <a:spcPct val="150000"/>
              </a:lnSpc>
            </a:pPr>
            <a:r>
              <a:rPr lang="en-US" altLang="zh-CN" sz="2800" kern="100" dirty="0">
                <a:latin typeface="Times New Roman"/>
                <a:ea typeface="华文细黑"/>
              </a:rPr>
              <a:t>D.</a:t>
            </a:r>
            <a:r>
              <a:rPr lang="zh-CN" altLang="zh-CN" sz="2800" kern="100" dirty="0">
                <a:latin typeface="Times New Roman"/>
                <a:ea typeface="华文细黑"/>
                <a:cs typeface="Times New Roman"/>
              </a:rPr>
              <a:t>热稳定性：</a:t>
            </a:r>
            <a:r>
              <a:rPr lang="en-US" altLang="zh-CN" sz="2800" kern="100" dirty="0" smtClean="0">
                <a:latin typeface="Times New Roman"/>
                <a:ea typeface="华文细黑"/>
              </a:rPr>
              <a:t>Na</a:t>
            </a:r>
            <a:r>
              <a:rPr lang="en-US" altLang="zh-CN" sz="2800" kern="100" baseline="-25000" dirty="0" smtClean="0">
                <a:latin typeface="Times New Roman"/>
                <a:ea typeface="华文细黑"/>
              </a:rPr>
              <a:t>2</a:t>
            </a:r>
            <a:r>
              <a:rPr lang="en-US" altLang="zh-CN" sz="2800" kern="100" dirty="0" smtClean="0">
                <a:latin typeface="Times New Roman"/>
                <a:ea typeface="华文细黑"/>
              </a:rPr>
              <a:t>CO</a:t>
            </a:r>
            <a:r>
              <a:rPr lang="en-US" altLang="zh-CN" sz="2800" kern="100" baseline="-25000" dirty="0" smtClean="0">
                <a:latin typeface="Times New Roman"/>
                <a:ea typeface="华文细黑"/>
              </a:rPr>
              <a:t>3</a:t>
            </a:r>
            <a:r>
              <a:rPr lang="en-US" altLang="zh-CN" sz="2800" kern="100" dirty="0" smtClean="0">
                <a:latin typeface="Times New Roman"/>
                <a:ea typeface="华文细黑"/>
              </a:rPr>
              <a:t>&gt;NaHCO</a:t>
            </a:r>
            <a:r>
              <a:rPr lang="en-US" altLang="zh-CN" sz="2800" kern="100" baseline="-25000" dirty="0" smtClean="0">
                <a:latin typeface="Times New Roman"/>
                <a:ea typeface="华文细黑"/>
              </a:rPr>
              <a:t>3</a:t>
            </a:r>
          </a:p>
        </p:txBody>
      </p:sp>
      <p:sp>
        <p:nvSpPr>
          <p:cNvPr id="11" name="Rectangle 21">
            <a:hlinkClick r:id="rId2" action="ppaction://hlinksldjump"/>
          </p:cNvPr>
          <p:cNvSpPr>
            <a:spLocks noChangeArrowheads="1"/>
          </p:cNvSpPr>
          <p:nvPr/>
        </p:nvSpPr>
        <p:spPr bwMode="auto">
          <a:xfrm>
            <a:off x="7675068" y="4561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2" name="Rectangle 21">
            <a:hlinkClick r:id="rId3" action="ppaction://hlinksldjump"/>
          </p:cNvPr>
          <p:cNvSpPr>
            <a:spLocks noChangeArrowheads="1"/>
          </p:cNvSpPr>
          <p:nvPr/>
        </p:nvSpPr>
        <p:spPr bwMode="auto">
          <a:xfrm>
            <a:off x="8177246" y="4561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3" name="Rectangle 21">
            <a:hlinkClick r:id="rId4" action="ppaction://hlinksldjump"/>
          </p:cNvPr>
          <p:cNvSpPr>
            <a:spLocks noChangeArrowheads="1"/>
          </p:cNvSpPr>
          <p:nvPr/>
        </p:nvSpPr>
        <p:spPr bwMode="auto">
          <a:xfrm>
            <a:off x="8655282"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4" name="Rectangle 21">
            <a:hlinkClick r:id="rId5" action="ppaction://hlinksldjump"/>
          </p:cNvPr>
          <p:cNvSpPr>
            <a:spLocks noChangeArrowheads="1"/>
          </p:cNvSpPr>
          <p:nvPr/>
        </p:nvSpPr>
        <p:spPr bwMode="auto">
          <a:xfrm>
            <a:off x="9047534" y="4561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5" name="Rectangle 21">
            <a:hlinkClick r:id="rId6" action="ppaction://hlinksldjump"/>
          </p:cNvPr>
          <p:cNvSpPr>
            <a:spLocks noChangeArrowheads="1"/>
          </p:cNvSpPr>
          <p:nvPr/>
        </p:nvSpPr>
        <p:spPr bwMode="auto">
          <a:xfrm>
            <a:off x="9549294" y="45615"/>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6" name="Rectangle 21">
            <a:hlinkClick r:id="rId7" action="ppaction://hlinksldjump"/>
          </p:cNvPr>
          <p:cNvSpPr>
            <a:spLocks noChangeArrowheads="1"/>
          </p:cNvSpPr>
          <p:nvPr/>
        </p:nvSpPr>
        <p:spPr bwMode="auto">
          <a:xfrm>
            <a:off x="9994004" y="45418"/>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Rectangle 21">
            <a:hlinkClick r:id="rId8" action="ppaction://hlinksldjump"/>
          </p:cNvPr>
          <p:cNvSpPr>
            <a:spLocks noChangeArrowheads="1"/>
          </p:cNvSpPr>
          <p:nvPr/>
        </p:nvSpPr>
        <p:spPr bwMode="auto">
          <a:xfrm>
            <a:off x="10426052" y="45418"/>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Rectangle 21">
            <a:hlinkClick r:id="rId9" action="ppaction://hlinksldjump"/>
          </p:cNvPr>
          <p:cNvSpPr>
            <a:spLocks noChangeArrowheads="1"/>
          </p:cNvSpPr>
          <p:nvPr/>
        </p:nvSpPr>
        <p:spPr bwMode="auto">
          <a:xfrm>
            <a:off x="10845438" y="45418"/>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9" name="Rectangle 21">
            <a:hlinkClick r:id="rId10" action="ppaction://hlinksldjump"/>
          </p:cNvPr>
          <p:cNvSpPr>
            <a:spLocks noChangeArrowheads="1"/>
          </p:cNvSpPr>
          <p:nvPr/>
        </p:nvSpPr>
        <p:spPr bwMode="auto">
          <a:xfrm>
            <a:off x="11267120" y="45418"/>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1" name="圆角矩形 20">
            <a:hlinkClick r:id="rId11"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66324004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493680" y="799406"/>
            <a:ext cx="11362166" cy="5909310"/>
          </a:xfrm>
          <a:prstGeom prst="rect">
            <a:avLst/>
          </a:prstGeom>
        </p:spPr>
        <p:txBody>
          <a:bodyPr>
            <a:spAutoFit/>
          </a:bodyPr>
          <a:lstStyle/>
          <a:p>
            <a:pPr algn="just">
              <a:lnSpc>
                <a:spcPct val="150000"/>
              </a:lnSpc>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rPr>
              <a:t>A</a:t>
            </a:r>
            <a:r>
              <a:rPr lang="zh-CN" altLang="zh-CN" sz="2800" kern="100" dirty="0">
                <a:latin typeface="Times New Roman"/>
                <a:ea typeface="华文细黑"/>
                <a:cs typeface="Times New Roman"/>
              </a:rPr>
              <a:t>项，同周期元素自左向右其最高价氧化物对应水化物酸性增强，酸性：</a:t>
            </a:r>
            <a:r>
              <a:rPr lang="en-US" altLang="zh-CN" sz="2800" kern="100" dirty="0">
                <a:latin typeface="Times New Roman"/>
                <a:ea typeface="华文细黑"/>
              </a:rPr>
              <a:t>H</a:t>
            </a:r>
            <a:r>
              <a:rPr lang="en-US" altLang="zh-CN" sz="2800" kern="100" baseline="-25000" dirty="0">
                <a:latin typeface="Times New Roman"/>
                <a:ea typeface="华文细黑"/>
              </a:rPr>
              <a:t>2</a:t>
            </a:r>
            <a:r>
              <a:rPr lang="en-US" altLang="zh-CN" sz="2800" kern="100" dirty="0">
                <a:latin typeface="Times New Roman"/>
                <a:ea typeface="华文细黑"/>
              </a:rPr>
              <a:t>SO</a:t>
            </a:r>
            <a:r>
              <a:rPr lang="en-US" altLang="zh-CN" sz="2800" kern="100" baseline="-25000" dirty="0">
                <a:latin typeface="Times New Roman"/>
                <a:ea typeface="华文细黑"/>
              </a:rPr>
              <a:t>4</a:t>
            </a:r>
            <a:r>
              <a:rPr lang="zh-CN" altLang="zh-CN" sz="2800" kern="100" dirty="0">
                <a:latin typeface="Times New Roman"/>
                <a:ea typeface="华文细黑"/>
                <a:cs typeface="Times New Roman"/>
              </a:rPr>
              <a:t>＞</a:t>
            </a:r>
            <a:r>
              <a:rPr lang="en-US" altLang="zh-CN" sz="2800" kern="100" dirty="0">
                <a:latin typeface="Times New Roman"/>
                <a:ea typeface="华文细黑"/>
              </a:rPr>
              <a:t>H</a:t>
            </a:r>
            <a:r>
              <a:rPr lang="en-US" altLang="zh-CN" sz="2800" kern="100" baseline="-25000" dirty="0">
                <a:latin typeface="Times New Roman"/>
                <a:ea typeface="华文细黑"/>
              </a:rPr>
              <a:t>3</a:t>
            </a:r>
            <a:r>
              <a:rPr lang="en-US" altLang="zh-CN" sz="2800" kern="100" dirty="0">
                <a:latin typeface="Times New Roman"/>
                <a:ea typeface="华文细黑"/>
              </a:rPr>
              <a:t>PO</a:t>
            </a:r>
            <a:r>
              <a:rPr lang="en-US" altLang="zh-CN" sz="2800" kern="100" baseline="-25000" dirty="0">
                <a:latin typeface="Times New Roman"/>
                <a:ea typeface="华文细黑"/>
              </a:rPr>
              <a:t>4</a:t>
            </a:r>
            <a:r>
              <a:rPr lang="zh-CN" altLang="zh-CN" sz="2800" kern="100" dirty="0">
                <a:latin typeface="Times New Roman"/>
                <a:ea typeface="华文细黑"/>
                <a:cs typeface="Times New Roman"/>
              </a:rPr>
              <a:t>，能用元素周期律解释；</a:t>
            </a:r>
            <a:endParaRPr lang="zh-CN" altLang="zh-CN" sz="2800" kern="100" dirty="0">
              <a:latin typeface="宋体"/>
              <a:cs typeface="Courier New"/>
            </a:endParaRPr>
          </a:p>
          <a:p>
            <a:pPr algn="just">
              <a:lnSpc>
                <a:spcPct val="150000"/>
              </a:lnSpc>
              <a:spcAft>
                <a:spcPts val="0"/>
              </a:spcAft>
            </a:pPr>
            <a:r>
              <a:rPr lang="en-US" altLang="zh-CN" sz="2800" kern="100" dirty="0" smtClean="0">
                <a:latin typeface="Times New Roman"/>
                <a:ea typeface="华文细黑"/>
              </a:rPr>
              <a:t>B</a:t>
            </a:r>
            <a:r>
              <a:rPr lang="zh-CN" altLang="zh-CN" sz="2800" kern="100" dirty="0">
                <a:latin typeface="Times New Roman"/>
                <a:ea typeface="华文细黑"/>
                <a:cs typeface="Times New Roman"/>
              </a:rPr>
              <a:t>项，同主族元素自上而下非金属性逐渐减弱，非金属性</a:t>
            </a:r>
            <a:r>
              <a:rPr lang="en-US" altLang="zh-CN" sz="2800" kern="100" dirty="0" err="1">
                <a:latin typeface="Times New Roman"/>
                <a:ea typeface="华文细黑"/>
              </a:rPr>
              <a:t>Cl</a:t>
            </a:r>
            <a:r>
              <a:rPr lang="zh-CN" altLang="zh-CN" sz="2800" kern="100" dirty="0">
                <a:latin typeface="Times New Roman"/>
                <a:ea typeface="华文细黑"/>
                <a:cs typeface="Times New Roman"/>
              </a:rPr>
              <a:t>＞</a:t>
            </a:r>
            <a:r>
              <a:rPr lang="en-US" altLang="zh-CN" sz="2800" kern="100" dirty="0">
                <a:latin typeface="Times New Roman"/>
                <a:ea typeface="华文细黑"/>
              </a:rPr>
              <a:t>Br</a:t>
            </a:r>
            <a:r>
              <a:rPr lang="zh-CN" altLang="zh-CN" sz="2800" kern="100" dirty="0">
                <a:latin typeface="Times New Roman"/>
                <a:ea typeface="华文细黑"/>
                <a:cs typeface="Times New Roman"/>
              </a:rPr>
              <a:t>，能用元素周期律解释</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rPr>
              <a:t>C</a:t>
            </a:r>
            <a:r>
              <a:rPr lang="zh-CN" altLang="zh-CN" sz="2800" kern="100" dirty="0">
                <a:latin typeface="Times New Roman"/>
                <a:ea typeface="华文细黑"/>
                <a:cs typeface="Times New Roman"/>
              </a:rPr>
              <a:t>项，同周期元素自左向右其最高价氧化物对应水化物碱性减弱，碱性：</a:t>
            </a:r>
            <a:r>
              <a:rPr lang="en-US" altLang="zh-CN" sz="2800" kern="100" dirty="0" err="1">
                <a:latin typeface="Times New Roman"/>
                <a:ea typeface="华文细黑"/>
              </a:rPr>
              <a:t>NaOH</a:t>
            </a:r>
            <a:r>
              <a:rPr lang="zh-CN" altLang="zh-CN" sz="2800" kern="100" dirty="0">
                <a:latin typeface="Times New Roman"/>
                <a:ea typeface="华文细黑"/>
                <a:cs typeface="Times New Roman"/>
              </a:rPr>
              <a:t>＞</a:t>
            </a:r>
            <a:r>
              <a:rPr lang="en-US" altLang="zh-CN" sz="2800" kern="100" dirty="0">
                <a:latin typeface="Times New Roman"/>
                <a:ea typeface="华文细黑"/>
              </a:rPr>
              <a:t>Mg(OH)</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，能用元素周期律解释</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rPr>
              <a:t>D</a:t>
            </a:r>
            <a:r>
              <a:rPr lang="zh-CN" altLang="zh-CN" sz="2800" kern="100" dirty="0">
                <a:latin typeface="Times New Roman"/>
                <a:ea typeface="华文细黑"/>
                <a:cs typeface="Times New Roman"/>
              </a:rPr>
              <a:t>项，碳酸盐的热稳定性大于其碳酸氢盐的热稳定性，如热稳定性：</a:t>
            </a:r>
            <a:r>
              <a:rPr lang="en-US" altLang="zh-CN" sz="2800" kern="100" dirty="0">
                <a:latin typeface="Times New Roman"/>
                <a:ea typeface="华文细黑"/>
              </a:rPr>
              <a:t>Na</a:t>
            </a:r>
            <a:r>
              <a:rPr lang="en-US" altLang="zh-CN" sz="2800" kern="100" baseline="-25000" dirty="0">
                <a:latin typeface="Times New Roman"/>
                <a:ea typeface="华文细黑"/>
              </a:rPr>
              <a:t>2</a:t>
            </a:r>
            <a:r>
              <a:rPr lang="en-US" altLang="zh-CN" sz="2800" kern="100" dirty="0">
                <a:latin typeface="Times New Roman"/>
                <a:ea typeface="华文细黑"/>
              </a:rPr>
              <a:t>CO</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a:t>
            </a:r>
            <a:r>
              <a:rPr lang="en-US" altLang="zh-CN" sz="2800" kern="100" dirty="0">
                <a:latin typeface="Times New Roman"/>
                <a:ea typeface="华文细黑"/>
              </a:rPr>
              <a:t>NaHCO</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，与元素周期律无关</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0000FF"/>
                </a:solidFill>
                <a:latin typeface="Times New Roman"/>
                <a:cs typeface="Times New Roman"/>
              </a:rPr>
              <a:t>答案　</a:t>
            </a:r>
            <a:r>
              <a:rPr lang="en-US" altLang="zh-CN" sz="2800" b="1" kern="100" dirty="0">
                <a:solidFill>
                  <a:schemeClr val="accent6">
                    <a:lumMod val="75000"/>
                  </a:schemeClr>
                </a:solidFill>
                <a:latin typeface="Times New Roman"/>
                <a:ea typeface="华文细黑"/>
              </a:rPr>
              <a:t>D</a:t>
            </a:r>
            <a:endParaRPr lang="zh-CN" altLang="zh-CN" sz="2800" b="1" kern="100" dirty="0">
              <a:solidFill>
                <a:schemeClr val="accent6">
                  <a:lumMod val="75000"/>
                </a:schemeClr>
              </a:solidFill>
              <a:effectLst/>
              <a:latin typeface="宋体"/>
              <a:cs typeface="Courier New"/>
            </a:endParaRPr>
          </a:p>
        </p:txBody>
      </p:sp>
      <p:sp>
        <p:nvSpPr>
          <p:cNvPr id="11" name="Rectangle 21">
            <a:hlinkClick r:id="rId2" action="ppaction://hlinksldjump"/>
          </p:cNvPr>
          <p:cNvSpPr>
            <a:spLocks noChangeArrowheads="1"/>
          </p:cNvSpPr>
          <p:nvPr/>
        </p:nvSpPr>
        <p:spPr bwMode="auto">
          <a:xfrm>
            <a:off x="7675068" y="4561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2" name="Rectangle 21">
            <a:hlinkClick r:id="rId3" action="ppaction://hlinksldjump"/>
          </p:cNvPr>
          <p:cNvSpPr>
            <a:spLocks noChangeArrowheads="1"/>
          </p:cNvSpPr>
          <p:nvPr/>
        </p:nvSpPr>
        <p:spPr bwMode="auto">
          <a:xfrm>
            <a:off x="8177246" y="4561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3" name="Rectangle 21">
            <a:hlinkClick r:id="rId4" action="ppaction://hlinksldjump"/>
          </p:cNvPr>
          <p:cNvSpPr>
            <a:spLocks noChangeArrowheads="1"/>
          </p:cNvSpPr>
          <p:nvPr/>
        </p:nvSpPr>
        <p:spPr bwMode="auto">
          <a:xfrm>
            <a:off x="8655282"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4" name="Rectangle 21">
            <a:hlinkClick r:id="rId5" action="ppaction://hlinksldjump"/>
          </p:cNvPr>
          <p:cNvSpPr>
            <a:spLocks noChangeArrowheads="1"/>
          </p:cNvSpPr>
          <p:nvPr/>
        </p:nvSpPr>
        <p:spPr bwMode="auto">
          <a:xfrm>
            <a:off x="9047534" y="4561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5" name="Rectangle 21">
            <a:hlinkClick r:id="rId6" action="ppaction://hlinksldjump"/>
          </p:cNvPr>
          <p:cNvSpPr>
            <a:spLocks noChangeArrowheads="1"/>
          </p:cNvSpPr>
          <p:nvPr/>
        </p:nvSpPr>
        <p:spPr bwMode="auto">
          <a:xfrm>
            <a:off x="9549294" y="45615"/>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6" name="Rectangle 21">
            <a:hlinkClick r:id="rId7" action="ppaction://hlinksldjump"/>
          </p:cNvPr>
          <p:cNvSpPr>
            <a:spLocks noChangeArrowheads="1"/>
          </p:cNvSpPr>
          <p:nvPr/>
        </p:nvSpPr>
        <p:spPr bwMode="auto">
          <a:xfrm>
            <a:off x="9994004" y="45418"/>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Rectangle 21">
            <a:hlinkClick r:id="rId8" action="ppaction://hlinksldjump"/>
          </p:cNvPr>
          <p:cNvSpPr>
            <a:spLocks noChangeArrowheads="1"/>
          </p:cNvSpPr>
          <p:nvPr/>
        </p:nvSpPr>
        <p:spPr bwMode="auto">
          <a:xfrm>
            <a:off x="10426052" y="45418"/>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Rectangle 21">
            <a:hlinkClick r:id="rId9" action="ppaction://hlinksldjump"/>
          </p:cNvPr>
          <p:cNvSpPr>
            <a:spLocks noChangeArrowheads="1"/>
          </p:cNvSpPr>
          <p:nvPr/>
        </p:nvSpPr>
        <p:spPr bwMode="auto">
          <a:xfrm>
            <a:off x="10845438" y="45418"/>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9" name="Rectangle 21">
            <a:hlinkClick r:id="rId10" action="ppaction://hlinksldjump"/>
          </p:cNvPr>
          <p:cNvSpPr>
            <a:spLocks noChangeArrowheads="1"/>
          </p:cNvSpPr>
          <p:nvPr/>
        </p:nvSpPr>
        <p:spPr bwMode="auto">
          <a:xfrm>
            <a:off x="11267120" y="45418"/>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40756130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750"/>
                                        <p:tgtEl>
                                          <p:spTgt spid="3">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750"/>
                                        <p:tgtEl>
                                          <p:spTgt spid="3">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7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50590" y="909514"/>
            <a:ext cx="11074344" cy="397031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3.(2015·</a:t>
            </a:r>
            <a:r>
              <a:rPr lang="zh-CN" altLang="zh-CN" sz="2800" kern="100" dirty="0">
                <a:latin typeface="Times New Roman"/>
                <a:ea typeface="华文细黑"/>
                <a:cs typeface="Times New Roman"/>
              </a:rPr>
              <a:t>上海，</a:t>
            </a: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不能作为判断硫、氯两种元素非金属性强弱的依据是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单质氧化性的强弱</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单质沸点的高低</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单质与氢气化合的难易</a:t>
            </a:r>
            <a:endParaRPr lang="zh-CN" altLang="zh-CN" sz="1050" kern="100" dirty="0">
              <a:latin typeface="宋体"/>
              <a:cs typeface="Courier New"/>
            </a:endParaRPr>
          </a:p>
          <a:p>
            <a:pPr>
              <a:lnSpc>
                <a:spcPct val="150000"/>
              </a:lnSpc>
            </a:pPr>
            <a:r>
              <a:rPr lang="en-US" altLang="zh-CN" sz="2800" kern="100" dirty="0">
                <a:latin typeface="Times New Roman"/>
                <a:ea typeface="华文细黑"/>
              </a:rPr>
              <a:t>D.</a:t>
            </a:r>
            <a:r>
              <a:rPr lang="zh-CN" altLang="zh-CN" sz="2800" kern="100" dirty="0">
                <a:latin typeface="Times New Roman"/>
                <a:ea typeface="华文细黑"/>
                <a:cs typeface="Times New Roman"/>
              </a:rPr>
              <a:t>最高价氧化物对应的水化物酸性的强弱</a:t>
            </a:r>
            <a:endParaRPr lang="zh-CN" altLang="en-US" sz="2800" dirty="0"/>
          </a:p>
        </p:txBody>
      </p:sp>
      <p:sp>
        <p:nvSpPr>
          <p:cNvPr id="10" name="Rectangle 21">
            <a:hlinkClick r:id="rId2" action="ppaction://hlinksldjump"/>
          </p:cNvPr>
          <p:cNvSpPr>
            <a:spLocks noChangeArrowheads="1"/>
          </p:cNvSpPr>
          <p:nvPr/>
        </p:nvSpPr>
        <p:spPr bwMode="auto">
          <a:xfrm>
            <a:off x="7675068" y="4561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1" name="Rectangle 21">
            <a:hlinkClick r:id="rId3" action="ppaction://hlinksldjump"/>
          </p:cNvPr>
          <p:cNvSpPr>
            <a:spLocks noChangeArrowheads="1"/>
          </p:cNvSpPr>
          <p:nvPr/>
        </p:nvSpPr>
        <p:spPr bwMode="auto">
          <a:xfrm>
            <a:off x="8177246" y="4561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2" name="Rectangle 21">
            <a:hlinkClick r:id="rId4" action="ppaction://hlinksldjump"/>
          </p:cNvPr>
          <p:cNvSpPr>
            <a:spLocks noChangeArrowheads="1"/>
          </p:cNvSpPr>
          <p:nvPr/>
        </p:nvSpPr>
        <p:spPr bwMode="auto">
          <a:xfrm>
            <a:off x="8655282"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3" name="Rectangle 21">
            <a:hlinkClick r:id="rId5" action="ppaction://hlinksldjump"/>
          </p:cNvPr>
          <p:cNvSpPr>
            <a:spLocks noChangeArrowheads="1"/>
          </p:cNvSpPr>
          <p:nvPr/>
        </p:nvSpPr>
        <p:spPr bwMode="auto">
          <a:xfrm>
            <a:off x="9047534" y="4561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4" name="Rectangle 21">
            <a:hlinkClick r:id="rId6" action="ppaction://hlinksldjump"/>
          </p:cNvPr>
          <p:cNvSpPr>
            <a:spLocks noChangeArrowheads="1"/>
          </p:cNvSpPr>
          <p:nvPr/>
        </p:nvSpPr>
        <p:spPr bwMode="auto">
          <a:xfrm>
            <a:off x="9549294" y="45615"/>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5" name="Rectangle 21">
            <a:hlinkClick r:id="rId7" action="ppaction://hlinksldjump"/>
          </p:cNvPr>
          <p:cNvSpPr>
            <a:spLocks noChangeArrowheads="1"/>
          </p:cNvSpPr>
          <p:nvPr/>
        </p:nvSpPr>
        <p:spPr bwMode="auto">
          <a:xfrm>
            <a:off x="9994004" y="45418"/>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Rectangle 21">
            <a:hlinkClick r:id="rId8" action="ppaction://hlinksldjump"/>
          </p:cNvPr>
          <p:cNvSpPr>
            <a:spLocks noChangeArrowheads="1"/>
          </p:cNvSpPr>
          <p:nvPr/>
        </p:nvSpPr>
        <p:spPr bwMode="auto">
          <a:xfrm>
            <a:off x="10426052" y="45418"/>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Rectangle 21">
            <a:hlinkClick r:id="rId9" action="ppaction://hlinksldjump"/>
          </p:cNvPr>
          <p:cNvSpPr>
            <a:spLocks noChangeArrowheads="1"/>
          </p:cNvSpPr>
          <p:nvPr/>
        </p:nvSpPr>
        <p:spPr bwMode="auto">
          <a:xfrm>
            <a:off x="10845438" y="45418"/>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1" name="Rectangle 21">
            <a:hlinkClick r:id="rId10" action="ppaction://hlinksldjump"/>
          </p:cNvPr>
          <p:cNvSpPr>
            <a:spLocks noChangeArrowheads="1"/>
          </p:cNvSpPr>
          <p:nvPr/>
        </p:nvSpPr>
        <p:spPr bwMode="auto">
          <a:xfrm>
            <a:off x="11267120" y="45418"/>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8" name="圆角矩形 17">
            <a:hlinkClick r:id="rId11"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55200343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矩形 4"/>
          <p:cNvSpPr/>
          <p:nvPr/>
        </p:nvSpPr>
        <p:spPr>
          <a:xfrm>
            <a:off x="257550" y="595023"/>
            <a:ext cx="11755638" cy="6193747"/>
          </a:xfrm>
          <a:prstGeom prst="rect">
            <a:avLst/>
          </a:prstGeom>
        </p:spPr>
        <p:txBody>
          <a:bodyPr>
            <a:spAutoFit/>
          </a:bodyPr>
          <a:lstStyle/>
          <a:p>
            <a:pPr algn="just">
              <a:lnSpc>
                <a:spcPct val="1300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rPr>
              <a:t>A</a:t>
            </a:r>
            <a:r>
              <a:rPr lang="zh-CN" altLang="zh-CN" sz="2800" kern="100" dirty="0">
                <a:latin typeface="Times New Roman"/>
                <a:ea typeface="华文细黑"/>
                <a:cs typeface="Times New Roman"/>
              </a:rPr>
              <a:t>项，元素的非金属性越强，其单质获得电子的能力就越强，因此单质氧化性就越强，故可以通过比较单质氧化性的强弱来判断元素的非金属性的强弱，正确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30000"/>
              </a:lnSpc>
              <a:spcAft>
                <a:spcPts val="0"/>
              </a:spcAft>
            </a:pPr>
            <a:r>
              <a:rPr lang="en-US" altLang="zh-CN" sz="2800" kern="100" dirty="0" smtClean="0">
                <a:latin typeface="Times New Roman"/>
                <a:ea typeface="华文细黑"/>
              </a:rPr>
              <a:t>B</a:t>
            </a:r>
            <a:r>
              <a:rPr lang="zh-CN" altLang="zh-CN" sz="2800" kern="100" dirty="0">
                <a:latin typeface="Times New Roman"/>
                <a:ea typeface="华文细黑"/>
                <a:cs typeface="Times New Roman"/>
              </a:rPr>
              <a:t>项，</a:t>
            </a:r>
            <a:r>
              <a:rPr lang="en-US" altLang="zh-CN" sz="2800" kern="100" dirty="0">
                <a:latin typeface="Times New Roman"/>
                <a:ea typeface="华文细黑"/>
              </a:rPr>
              <a:t>S</a:t>
            </a:r>
            <a:r>
              <a:rPr lang="zh-CN" altLang="zh-CN" sz="2800" kern="100" dirty="0">
                <a:latin typeface="Times New Roman"/>
                <a:ea typeface="华文细黑"/>
                <a:cs typeface="Times New Roman"/>
              </a:rPr>
              <a:t>单质、</a:t>
            </a:r>
            <a:r>
              <a:rPr lang="en-US" altLang="zh-CN" sz="2800" kern="100" dirty="0">
                <a:latin typeface="Times New Roman"/>
                <a:ea typeface="华文细黑"/>
              </a:rPr>
              <a:t>Cl</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都是分子晶体，分子之间通过分子间作用力结合，分子间作用力越大，物质的熔沸点就越高，这与元素的非金属性强弱无关，错误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30000"/>
              </a:lnSpc>
              <a:spcAft>
                <a:spcPts val="0"/>
              </a:spcAft>
            </a:pPr>
            <a:r>
              <a:rPr lang="en-US" altLang="zh-CN" sz="2800" kern="100" dirty="0" smtClean="0">
                <a:latin typeface="Times New Roman"/>
                <a:ea typeface="华文细黑"/>
              </a:rPr>
              <a:t>C</a:t>
            </a:r>
            <a:r>
              <a:rPr lang="zh-CN" altLang="zh-CN" sz="2800" kern="100" dirty="0">
                <a:latin typeface="Times New Roman"/>
                <a:ea typeface="华文细黑"/>
                <a:cs typeface="Times New Roman"/>
              </a:rPr>
              <a:t>项，元素的非金属性越强，其单质与氢气化合形成氢化物就越容易，形成的氢化物的稳定性就越强，因此可以比较元素的非金属性的强弱，正确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30000"/>
              </a:lnSpc>
            </a:pPr>
            <a:r>
              <a:rPr lang="en-US" altLang="zh-CN" sz="2800" kern="100" dirty="0">
                <a:solidFill>
                  <a:prstClr val="black"/>
                </a:solidFill>
                <a:latin typeface="Times New Roman"/>
                <a:ea typeface="华文细黑"/>
              </a:rPr>
              <a:t>D</a:t>
            </a:r>
            <a:r>
              <a:rPr lang="zh-CN" altLang="zh-CN" sz="2800" kern="100" dirty="0">
                <a:solidFill>
                  <a:prstClr val="black"/>
                </a:solidFill>
                <a:latin typeface="Times New Roman"/>
                <a:ea typeface="华文细黑"/>
                <a:cs typeface="Times New Roman"/>
              </a:rPr>
              <a:t>项，元素的非金属性越强，其最高价氧化物对应的水化物的酸性就越强，因此可以通过比较硫、氯两种元素最高价氧化物对应的水化物酸性的强弱比较元素的非金属性的强弱，正确。</a:t>
            </a:r>
            <a:endParaRPr lang="en-US" altLang="zh-CN" sz="2800" kern="100" dirty="0">
              <a:solidFill>
                <a:prstClr val="black"/>
              </a:solidFill>
              <a:latin typeface="Times New Roman"/>
              <a:ea typeface="华文细黑"/>
              <a:cs typeface="Times New Roman"/>
            </a:endParaRPr>
          </a:p>
          <a:p>
            <a:pPr lvl="0" algn="just">
              <a:lnSpc>
                <a:spcPct val="130000"/>
              </a:lnSpc>
            </a:pPr>
            <a:r>
              <a:rPr lang="zh-CN" altLang="zh-CN" sz="2800" b="1" kern="100" dirty="0">
                <a:solidFill>
                  <a:srgbClr val="0000FF"/>
                </a:solidFill>
                <a:latin typeface="Times New Roman"/>
                <a:cs typeface="Times New Roman"/>
              </a:rPr>
              <a:t>答案　</a:t>
            </a:r>
            <a:r>
              <a:rPr lang="en-US" altLang="zh-CN" sz="2800" b="1" kern="100" dirty="0" smtClean="0">
                <a:solidFill>
                  <a:srgbClr val="F79646">
                    <a:lumMod val="75000"/>
                  </a:srgbClr>
                </a:solidFill>
                <a:latin typeface="Times New Roman"/>
                <a:ea typeface="华文细黑"/>
              </a:rPr>
              <a:t>B</a:t>
            </a:r>
            <a:endParaRPr lang="zh-CN" altLang="en-US" sz="2800" b="1" kern="100" dirty="0">
              <a:solidFill>
                <a:srgbClr val="F79646">
                  <a:lumMod val="75000"/>
                </a:srgbClr>
              </a:solidFill>
              <a:latin typeface="Times New Roman"/>
              <a:ea typeface="华文细黑"/>
            </a:endParaRPr>
          </a:p>
        </p:txBody>
      </p:sp>
      <p:sp>
        <p:nvSpPr>
          <p:cNvPr id="10" name="Rectangle 21">
            <a:hlinkClick r:id="rId2" action="ppaction://hlinksldjump"/>
          </p:cNvPr>
          <p:cNvSpPr>
            <a:spLocks noChangeArrowheads="1"/>
          </p:cNvSpPr>
          <p:nvPr/>
        </p:nvSpPr>
        <p:spPr bwMode="auto">
          <a:xfrm>
            <a:off x="7675068" y="4561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1" name="Rectangle 21">
            <a:hlinkClick r:id="rId3" action="ppaction://hlinksldjump"/>
          </p:cNvPr>
          <p:cNvSpPr>
            <a:spLocks noChangeArrowheads="1"/>
          </p:cNvSpPr>
          <p:nvPr/>
        </p:nvSpPr>
        <p:spPr bwMode="auto">
          <a:xfrm>
            <a:off x="8177246" y="4561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2" name="Rectangle 21">
            <a:hlinkClick r:id="rId4" action="ppaction://hlinksldjump"/>
          </p:cNvPr>
          <p:cNvSpPr>
            <a:spLocks noChangeArrowheads="1"/>
          </p:cNvSpPr>
          <p:nvPr/>
        </p:nvSpPr>
        <p:spPr bwMode="auto">
          <a:xfrm>
            <a:off x="8655282"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3" name="Rectangle 21">
            <a:hlinkClick r:id="rId5" action="ppaction://hlinksldjump"/>
          </p:cNvPr>
          <p:cNvSpPr>
            <a:spLocks noChangeArrowheads="1"/>
          </p:cNvSpPr>
          <p:nvPr/>
        </p:nvSpPr>
        <p:spPr bwMode="auto">
          <a:xfrm>
            <a:off x="9047534" y="4561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4" name="Rectangle 21">
            <a:hlinkClick r:id="rId6" action="ppaction://hlinksldjump"/>
          </p:cNvPr>
          <p:cNvSpPr>
            <a:spLocks noChangeArrowheads="1"/>
          </p:cNvSpPr>
          <p:nvPr/>
        </p:nvSpPr>
        <p:spPr bwMode="auto">
          <a:xfrm>
            <a:off x="9549294" y="45615"/>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5" name="Rectangle 21">
            <a:hlinkClick r:id="rId7" action="ppaction://hlinksldjump"/>
          </p:cNvPr>
          <p:cNvSpPr>
            <a:spLocks noChangeArrowheads="1"/>
          </p:cNvSpPr>
          <p:nvPr/>
        </p:nvSpPr>
        <p:spPr bwMode="auto">
          <a:xfrm>
            <a:off x="9994004" y="45418"/>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Rectangle 21">
            <a:hlinkClick r:id="rId8" action="ppaction://hlinksldjump"/>
          </p:cNvPr>
          <p:cNvSpPr>
            <a:spLocks noChangeArrowheads="1"/>
          </p:cNvSpPr>
          <p:nvPr/>
        </p:nvSpPr>
        <p:spPr bwMode="auto">
          <a:xfrm>
            <a:off x="10426052" y="45418"/>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Rectangle 21">
            <a:hlinkClick r:id="rId9" action="ppaction://hlinksldjump"/>
          </p:cNvPr>
          <p:cNvSpPr>
            <a:spLocks noChangeArrowheads="1"/>
          </p:cNvSpPr>
          <p:nvPr/>
        </p:nvSpPr>
        <p:spPr bwMode="auto">
          <a:xfrm>
            <a:off x="10845438" y="45418"/>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1" name="Rectangle 21">
            <a:hlinkClick r:id="rId10" action="ppaction://hlinksldjump"/>
          </p:cNvPr>
          <p:cNvSpPr>
            <a:spLocks noChangeArrowheads="1"/>
          </p:cNvSpPr>
          <p:nvPr/>
        </p:nvSpPr>
        <p:spPr bwMode="auto">
          <a:xfrm>
            <a:off x="11267120" y="45418"/>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8523049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750"/>
                                        <p:tgtEl>
                                          <p:spTgt spid="5">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blinds(horizontal)">
                                      <p:cBhvr>
                                        <p:cTn id="11" dur="750"/>
                                        <p:tgtEl>
                                          <p:spTgt spid="5">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blinds(horizontal)">
                                      <p:cBhvr>
                                        <p:cTn id="15" dur="750"/>
                                        <p:tgtEl>
                                          <p:spTgt spid="5">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blinds(horizontal)">
                                      <p:cBhvr>
                                        <p:cTn id="19" dur="750"/>
                                        <p:tgtEl>
                                          <p:spTgt spid="5">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blinds(horizontal)">
                                      <p:cBhvr>
                                        <p:cTn id="23" dur="75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0" y="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0" y="114300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6" name="Rectangle 21">
            <a:hlinkClick r:id="rId2" action="ppaction://hlinksldjump"/>
          </p:cNvPr>
          <p:cNvSpPr>
            <a:spLocks noChangeArrowheads="1"/>
          </p:cNvSpPr>
          <p:nvPr/>
        </p:nvSpPr>
        <p:spPr bwMode="auto">
          <a:xfrm>
            <a:off x="7675068" y="4561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7" name="Rectangle 21">
            <a:hlinkClick r:id="rId3" action="ppaction://hlinksldjump"/>
          </p:cNvPr>
          <p:cNvSpPr>
            <a:spLocks noChangeArrowheads="1"/>
          </p:cNvSpPr>
          <p:nvPr/>
        </p:nvSpPr>
        <p:spPr bwMode="auto">
          <a:xfrm>
            <a:off x="8177246" y="4561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8" name="Rectangle 21">
            <a:hlinkClick r:id="rId4" action="ppaction://hlinksldjump"/>
          </p:cNvPr>
          <p:cNvSpPr>
            <a:spLocks noChangeArrowheads="1"/>
          </p:cNvSpPr>
          <p:nvPr/>
        </p:nvSpPr>
        <p:spPr bwMode="auto">
          <a:xfrm>
            <a:off x="8655282"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9" name="Rectangle 21">
            <a:hlinkClick r:id="rId5" action="ppaction://hlinksldjump"/>
          </p:cNvPr>
          <p:cNvSpPr>
            <a:spLocks noChangeArrowheads="1"/>
          </p:cNvSpPr>
          <p:nvPr/>
        </p:nvSpPr>
        <p:spPr bwMode="auto">
          <a:xfrm>
            <a:off x="9047534" y="4561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0" name="Rectangle 21">
            <a:hlinkClick r:id="rId6" action="ppaction://hlinksldjump"/>
          </p:cNvPr>
          <p:cNvSpPr>
            <a:spLocks noChangeArrowheads="1"/>
          </p:cNvSpPr>
          <p:nvPr/>
        </p:nvSpPr>
        <p:spPr bwMode="auto">
          <a:xfrm>
            <a:off x="9549294" y="45615"/>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1" name="Rectangle 21">
            <a:hlinkClick r:id="rId7" action="ppaction://hlinksldjump"/>
          </p:cNvPr>
          <p:cNvSpPr>
            <a:spLocks noChangeArrowheads="1"/>
          </p:cNvSpPr>
          <p:nvPr/>
        </p:nvSpPr>
        <p:spPr bwMode="auto">
          <a:xfrm>
            <a:off x="9994004" y="45418"/>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Rectangle 21">
            <a:hlinkClick r:id="rId8" action="ppaction://hlinksldjump"/>
          </p:cNvPr>
          <p:cNvSpPr>
            <a:spLocks noChangeArrowheads="1"/>
          </p:cNvSpPr>
          <p:nvPr/>
        </p:nvSpPr>
        <p:spPr bwMode="auto">
          <a:xfrm>
            <a:off x="10426052" y="45418"/>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Rectangle 21">
            <a:hlinkClick r:id="rId9" action="ppaction://hlinksldjump"/>
          </p:cNvPr>
          <p:cNvSpPr>
            <a:spLocks noChangeArrowheads="1"/>
          </p:cNvSpPr>
          <p:nvPr/>
        </p:nvSpPr>
        <p:spPr bwMode="auto">
          <a:xfrm>
            <a:off x="10845438" y="45418"/>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34" name="Rectangle 21">
            <a:hlinkClick r:id="rId10" action="ppaction://hlinksldjump"/>
          </p:cNvPr>
          <p:cNvSpPr>
            <a:spLocks noChangeArrowheads="1"/>
          </p:cNvSpPr>
          <p:nvPr/>
        </p:nvSpPr>
        <p:spPr bwMode="auto">
          <a:xfrm>
            <a:off x="11267120" y="45418"/>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 name="矩形 5"/>
          <p:cNvSpPr/>
          <p:nvPr/>
        </p:nvSpPr>
        <p:spPr>
          <a:xfrm>
            <a:off x="697506" y="1125538"/>
            <a:ext cx="10793813" cy="3323987"/>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4.(2015·</a:t>
            </a:r>
            <a:r>
              <a:rPr lang="zh-CN" altLang="zh-CN" sz="2800" kern="100" dirty="0">
                <a:latin typeface="Times New Roman"/>
                <a:ea typeface="华文细黑"/>
                <a:cs typeface="Times New Roman"/>
              </a:rPr>
              <a:t>重庆理综，</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下列说法正确的是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A.I</a:t>
            </a:r>
            <a:r>
              <a:rPr lang="zh-CN" altLang="zh-CN" sz="2800" kern="100" dirty="0">
                <a:latin typeface="Times New Roman"/>
                <a:ea typeface="华文细黑"/>
                <a:cs typeface="Times New Roman"/>
              </a:rPr>
              <a:t>的原子半径大于</a:t>
            </a:r>
            <a:r>
              <a:rPr lang="en-US" altLang="zh-CN" sz="2800" kern="100" dirty="0">
                <a:latin typeface="Times New Roman"/>
                <a:ea typeface="华文细黑"/>
                <a:cs typeface="Courier New"/>
              </a:rPr>
              <a:t>Br</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HI</a:t>
            </a:r>
            <a:r>
              <a:rPr lang="zh-CN" altLang="zh-CN" sz="2800" kern="100" dirty="0">
                <a:latin typeface="Times New Roman"/>
                <a:ea typeface="华文细黑"/>
                <a:cs typeface="Times New Roman"/>
              </a:rPr>
              <a:t>比</a:t>
            </a:r>
            <a:r>
              <a:rPr lang="en-US" altLang="zh-CN" sz="2800" kern="100" dirty="0" err="1">
                <a:latin typeface="Times New Roman"/>
                <a:ea typeface="华文细黑"/>
                <a:cs typeface="Courier New"/>
              </a:rPr>
              <a:t>HBr</a:t>
            </a:r>
            <a:r>
              <a:rPr lang="zh-CN" altLang="zh-CN" sz="2800" kern="100" dirty="0">
                <a:latin typeface="Times New Roman"/>
                <a:ea typeface="华文细黑"/>
                <a:cs typeface="Times New Roman"/>
              </a:rPr>
              <a:t>的热稳定性强</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B.P</a:t>
            </a:r>
            <a:r>
              <a:rPr lang="zh-CN" altLang="zh-CN" sz="2800" kern="100" dirty="0">
                <a:latin typeface="Times New Roman"/>
                <a:ea typeface="华文细黑"/>
                <a:cs typeface="Times New Roman"/>
              </a:rPr>
              <a:t>的非金属性强于</a:t>
            </a:r>
            <a:r>
              <a:rPr lang="en-US" altLang="zh-CN" sz="2800" kern="100" dirty="0">
                <a:latin typeface="Times New Roman"/>
                <a:ea typeface="华文细黑"/>
                <a:cs typeface="Courier New"/>
              </a:rPr>
              <a:t>Si</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PO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比</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的酸性强</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C.Al</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err="1">
                <a:latin typeface="Times New Roman"/>
                <a:ea typeface="华文细黑"/>
                <a:cs typeface="Courier New"/>
              </a:rPr>
              <a:t>MgO</a:t>
            </a:r>
            <a:r>
              <a:rPr lang="zh-CN" altLang="zh-CN" sz="2800" kern="100" dirty="0">
                <a:latin typeface="Times New Roman"/>
                <a:ea typeface="华文细黑"/>
                <a:cs typeface="Times New Roman"/>
              </a:rPr>
              <a:t>均可与</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溶液反应</a:t>
            </a:r>
            <a:endParaRPr lang="zh-CN" altLang="zh-CN" sz="2800" kern="100" dirty="0">
              <a:latin typeface="宋体"/>
              <a:cs typeface="Courier New"/>
            </a:endParaRPr>
          </a:p>
          <a:p>
            <a:pPr>
              <a:lnSpc>
                <a:spcPct val="150000"/>
              </a:lnSpc>
            </a:pPr>
            <a:r>
              <a:rPr lang="en-US" altLang="zh-CN" sz="2800" kern="100" dirty="0">
                <a:latin typeface="Times New Roman"/>
                <a:ea typeface="华文细黑"/>
              </a:rPr>
              <a:t>D.SO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和</a:t>
            </a:r>
            <a:r>
              <a:rPr lang="en-US" altLang="zh-CN" sz="2800" kern="100" dirty="0">
                <a:latin typeface="Times New Roman"/>
                <a:ea typeface="华文细黑"/>
              </a:rPr>
              <a:t>SO</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混合气体通入</a:t>
            </a:r>
            <a:r>
              <a:rPr lang="en-US" altLang="zh-CN" sz="2800" kern="100" dirty="0">
                <a:latin typeface="Times New Roman"/>
                <a:ea typeface="华文细黑"/>
              </a:rPr>
              <a:t>Ba(NO</a:t>
            </a:r>
            <a:r>
              <a:rPr lang="en-US" altLang="zh-CN" sz="2800" kern="100" baseline="-25000" dirty="0">
                <a:latin typeface="Times New Roman"/>
                <a:ea typeface="华文细黑"/>
              </a:rPr>
              <a:t>3</a:t>
            </a:r>
            <a:r>
              <a:rPr lang="en-US" altLang="zh-CN" sz="2800" kern="100" dirty="0">
                <a:latin typeface="Times New Roman"/>
                <a:ea typeface="华文细黑"/>
              </a:rPr>
              <a:t>)</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溶液可得到</a:t>
            </a:r>
            <a:r>
              <a:rPr lang="en-US" altLang="zh-CN" sz="2800" kern="100" dirty="0">
                <a:latin typeface="Times New Roman"/>
                <a:ea typeface="华文细黑"/>
              </a:rPr>
              <a:t>BaSO</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和</a:t>
            </a:r>
            <a:r>
              <a:rPr lang="en-US" altLang="zh-CN" sz="2800" kern="100" dirty="0" smtClean="0">
                <a:latin typeface="Times New Roman"/>
                <a:ea typeface="华文细黑"/>
              </a:rPr>
              <a:t>BaSO</a:t>
            </a:r>
            <a:r>
              <a:rPr lang="en-US" altLang="zh-CN" sz="2800" kern="100" baseline="-25000" dirty="0" smtClean="0">
                <a:latin typeface="Times New Roman"/>
                <a:ea typeface="华文细黑"/>
              </a:rPr>
              <a:t>4</a:t>
            </a:r>
          </a:p>
        </p:txBody>
      </p:sp>
      <p:sp>
        <p:nvSpPr>
          <p:cNvPr id="15" name="矩形 1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7" name="圆角矩形 16">
            <a:hlinkClick r:id="rId11"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77664381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矩形 5"/>
          <p:cNvSpPr/>
          <p:nvPr/>
        </p:nvSpPr>
        <p:spPr>
          <a:xfrm>
            <a:off x="697506" y="2015406"/>
            <a:ext cx="10793813" cy="461664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rPr>
              <a:t>B</a:t>
            </a:r>
            <a:r>
              <a:rPr lang="zh-CN" altLang="zh-CN" sz="2800" kern="100" dirty="0">
                <a:latin typeface="Times New Roman"/>
                <a:ea typeface="华文细黑"/>
                <a:cs typeface="Times New Roman"/>
              </a:rPr>
              <a:t>项，</a:t>
            </a:r>
            <a:r>
              <a:rPr lang="en-US" altLang="zh-CN" sz="2800" kern="100" dirty="0">
                <a:latin typeface="Times New Roman"/>
                <a:ea typeface="华文细黑"/>
              </a:rPr>
              <a:t>P</a:t>
            </a:r>
            <a:r>
              <a:rPr lang="zh-CN" altLang="zh-CN" sz="2800" kern="100" dirty="0">
                <a:latin typeface="Times New Roman"/>
                <a:ea typeface="华文细黑"/>
                <a:cs typeface="Times New Roman"/>
              </a:rPr>
              <a:t>的非金属性强于</a:t>
            </a:r>
            <a:r>
              <a:rPr lang="en-US" altLang="zh-CN" sz="2800" kern="100" dirty="0">
                <a:latin typeface="Times New Roman"/>
                <a:ea typeface="华文细黑"/>
              </a:rPr>
              <a:t>Si</a:t>
            </a:r>
            <a:r>
              <a:rPr lang="zh-CN" altLang="zh-CN" sz="2800" kern="100" dirty="0">
                <a:latin typeface="Times New Roman"/>
                <a:ea typeface="华文细黑"/>
                <a:cs typeface="Times New Roman"/>
              </a:rPr>
              <a:t>，所以最高价氧化物对应水化物的酸性：</a:t>
            </a:r>
            <a:r>
              <a:rPr lang="en-US" altLang="zh-CN" sz="2800" kern="100" dirty="0">
                <a:latin typeface="Times New Roman"/>
                <a:ea typeface="华文细黑"/>
              </a:rPr>
              <a:t>H</a:t>
            </a:r>
            <a:r>
              <a:rPr lang="en-US" altLang="zh-CN" sz="2800" kern="100" baseline="-25000" dirty="0">
                <a:latin typeface="Times New Roman"/>
                <a:ea typeface="华文细黑"/>
              </a:rPr>
              <a:t>3</a:t>
            </a:r>
            <a:r>
              <a:rPr lang="en-US" altLang="zh-CN" sz="2800" kern="100" dirty="0">
                <a:latin typeface="Times New Roman"/>
                <a:ea typeface="华文细黑"/>
              </a:rPr>
              <a:t>PO</a:t>
            </a:r>
            <a:r>
              <a:rPr lang="en-US" altLang="zh-CN" sz="2800" kern="100" baseline="-25000" dirty="0">
                <a:latin typeface="Times New Roman"/>
                <a:ea typeface="华文细黑"/>
              </a:rPr>
              <a:t>4</a:t>
            </a:r>
            <a:r>
              <a:rPr lang="zh-CN" altLang="zh-CN" sz="2800" kern="100" dirty="0">
                <a:latin typeface="Times New Roman"/>
                <a:ea typeface="华文细黑"/>
                <a:cs typeface="Times New Roman"/>
              </a:rPr>
              <a:t>强于</a:t>
            </a:r>
            <a:r>
              <a:rPr lang="en-US" altLang="zh-CN" sz="2800" kern="100" dirty="0">
                <a:latin typeface="Times New Roman"/>
                <a:ea typeface="华文细黑"/>
              </a:rPr>
              <a:t>H</a:t>
            </a:r>
            <a:r>
              <a:rPr lang="en-US" altLang="zh-CN" sz="2800" kern="100" baseline="-25000" dirty="0">
                <a:latin typeface="Times New Roman"/>
                <a:ea typeface="华文细黑"/>
              </a:rPr>
              <a:t>2</a:t>
            </a:r>
            <a:r>
              <a:rPr lang="en-US" altLang="zh-CN" sz="2800" kern="100" dirty="0">
                <a:latin typeface="Times New Roman"/>
                <a:ea typeface="华文细黑"/>
              </a:rPr>
              <a:t>SiO</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rPr>
              <a:t>C</a:t>
            </a:r>
            <a:r>
              <a:rPr lang="zh-CN" altLang="zh-CN" sz="2800" kern="100" dirty="0">
                <a:latin typeface="Times New Roman"/>
                <a:ea typeface="华文细黑"/>
                <a:cs typeface="Times New Roman"/>
              </a:rPr>
              <a:t>项，</a:t>
            </a:r>
            <a:r>
              <a:rPr lang="en-US" altLang="zh-CN" sz="2800" kern="100" dirty="0" err="1">
                <a:latin typeface="Times New Roman"/>
                <a:ea typeface="华文细黑"/>
              </a:rPr>
              <a:t>MgO</a:t>
            </a:r>
            <a:r>
              <a:rPr lang="zh-CN" altLang="zh-CN" sz="2800" kern="100" dirty="0">
                <a:latin typeface="Times New Roman"/>
                <a:ea typeface="华文细黑"/>
                <a:cs typeface="Times New Roman"/>
              </a:rPr>
              <a:t>不与</a:t>
            </a:r>
            <a:r>
              <a:rPr lang="en-US" altLang="zh-CN" sz="2800" kern="100" dirty="0" err="1">
                <a:latin typeface="Times New Roman"/>
                <a:ea typeface="华文细黑"/>
              </a:rPr>
              <a:t>NaOH</a:t>
            </a:r>
            <a:r>
              <a:rPr lang="zh-CN" altLang="zh-CN" sz="2800" kern="100" dirty="0">
                <a:latin typeface="Times New Roman"/>
                <a:ea typeface="华文细黑"/>
                <a:cs typeface="Times New Roman"/>
              </a:rPr>
              <a:t>溶液反应，错误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rPr>
              <a:t>D</a:t>
            </a:r>
            <a:r>
              <a:rPr lang="zh-CN" altLang="zh-CN" sz="2800" kern="100" dirty="0">
                <a:latin typeface="Times New Roman"/>
                <a:ea typeface="华文细黑"/>
                <a:cs typeface="Times New Roman"/>
              </a:rPr>
              <a:t>项，发生反应：</a:t>
            </a:r>
            <a:r>
              <a:rPr lang="en-US" altLang="zh-CN" sz="2800" kern="100" dirty="0">
                <a:latin typeface="Times New Roman"/>
                <a:ea typeface="华文细黑"/>
              </a:rPr>
              <a:t>SO</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a:t>
            </a:r>
            <a:r>
              <a:rPr lang="en-US" altLang="zh-CN" sz="2800" kern="100" dirty="0">
                <a:latin typeface="Times New Roman"/>
                <a:ea typeface="华文细黑"/>
              </a:rPr>
              <a:t>H</a:t>
            </a:r>
            <a:r>
              <a:rPr lang="en-US" altLang="zh-CN" sz="2800" kern="100" baseline="-25000" dirty="0">
                <a:latin typeface="Times New Roman"/>
                <a:ea typeface="华文细黑"/>
              </a:rPr>
              <a:t>2</a:t>
            </a:r>
            <a:r>
              <a:rPr lang="en-US" altLang="zh-CN" sz="2800" kern="100" dirty="0">
                <a:latin typeface="Times New Roman"/>
                <a:ea typeface="华文细黑"/>
              </a:rPr>
              <a:t>O</a:t>
            </a:r>
            <a:r>
              <a:rPr lang="zh-CN" altLang="zh-CN" sz="2800" kern="100" dirty="0">
                <a:latin typeface="Times New Roman"/>
                <a:ea typeface="华文细黑"/>
                <a:cs typeface="Times New Roman"/>
              </a:rPr>
              <a:t>＋</a:t>
            </a:r>
            <a:r>
              <a:rPr lang="en-US" altLang="zh-CN" sz="2800" kern="100" dirty="0">
                <a:latin typeface="Times New Roman"/>
                <a:ea typeface="华文细黑"/>
              </a:rPr>
              <a:t>Ba(NO</a:t>
            </a:r>
            <a:r>
              <a:rPr lang="en-US" altLang="zh-CN" sz="2800" kern="100" baseline="-25000" dirty="0">
                <a:latin typeface="Times New Roman"/>
                <a:ea typeface="华文细黑"/>
              </a:rPr>
              <a:t>3</a:t>
            </a:r>
            <a:r>
              <a:rPr lang="en-US" altLang="zh-CN" sz="2800" kern="100" dirty="0">
                <a:latin typeface="Times New Roman"/>
                <a:ea typeface="华文细黑"/>
              </a:rPr>
              <a:t>)</a:t>
            </a:r>
            <a:r>
              <a:rPr lang="en-US" altLang="zh-CN" sz="2800" kern="100" baseline="-25000" dirty="0">
                <a:latin typeface="Times New Roman"/>
                <a:ea typeface="华文细黑"/>
              </a:rPr>
              <a:t>2</a:t>
            </a:r>
            <a:r>
              <a:rPr lang="en-US" altLang="zh-CN" sz="2800" kern="100" spc="-80" dirty="0">
                <a:latin typeface="Times New Roman"/>
                <a:ea typeface="华文细黑"/>
              </a:rPr>
              <a:t>==</a:t>
            </a:r>
            <a:r>
              <a:rPr lang="en-US" altLang="zh-CN" sz="2800" kern="100" dirty="0">
                <a:latin typeface="Times New Roman"/>
                <a:ea typeface="华文细黑"/>
              </a:rPr>
              <a:t>=BaSO</a:t>
            </a:r>
            <a:r>
              <a:rPr lang="en-US" altLang="zh-CN" sz="2800" kern="100" baseline="-25000" dirty="0">
                <a:latin typeface="Times New Roman"/>
                <a:ea typeface="华文细黑"/>
              </a:rPr>
              <a:t>4</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rPr>
              <a:t>2HNO</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a:t>
            </a:r>
            <a:r>
              <a:rPr lang="en-US" altLang="zh-CN" sz="2800" kern="100" dirty="0">
                <a:latin typeface="Times New Roman"/>
                <a:ea typeface="华文细黑"/>
              </a:rPr>
              <a:t>SO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通入</a:t>
            </a:r>
            <a:r>
              <a:rPr lang="en-US" altLang="zh-CN" sz="2800" kern="100" dirty="0">
                <a:latin typeface="Times New Roman"/>
                <a:ea typeface="华文细黑"/>
              </a:rPr>
              <a:t>Ba(NO</a:t>
            </a:r>
            <a:r>
              <a:rPr lang="en-US" altLang="zh-CN" sz="2800" kern="100" baseline="-25000" dirty="0">
                <a:latin typeface="Times New Roman"/>
                <a:ea typeface="华文细黑"/>
              </a:rPr>
              <a:t>3</a:t>
            </a:r>
            <a:r>
              <a:rPr lang="en-US" altLang="zh-CN" sz="2800" kern="100" dirty="0">
                <a:latin typeface="Times New Roman"/>
                <a:ea typeface="华文细黑"/>
              </a:rPr>
              <a:t>)</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溶液中，</a:t>
            </a:r>
            <a:r>
              <a:rPr lang="en-US" altLang="zh-CN" sz="2800" kern="100" dirty="0" smtClean="0">
                <a:latin typeface="Times New Roman"/>
                <a:ea typeface="华文细黑"/>
              </a:rPr>
              <a:t>NO </a:t>
            </a:r>
            <a:r>
              <a:rPr lang="zh-CN" altLang="zh-CN" sz="2800" kern="100" dirty="0" smtClean="0">
                <a:latin typeface="Times New Roman"/>
                <a:ea typeface="华文细黑"/>
                <a:cs typeface="Times New Roman"/>
              </a:rPr>
              <a:t>在</a:t>
            </a:r>
            <a:r>
              <a:rPr lang="zh-CN" altLang="zh-CN" sz="2800" kern="100" dirty="0">
                <a:latin typeface="Times New Roman"/>
                <a:ea typeface="华文细黑"/>
                <a:cs typeface="Times New Roman"/>
              </a:rPr>
              <a:t>酸性条件下能氧化</a:t>
            </a:r>
            <a:r>
              <a:rPr lang="en-US" altLang="zh-CN" sz="2800" kern="100" dirty="0">
                <a:latin typeface="Times New Roman"/>
                <a:ea typeface="华文细黑"/>
              </a:rPr>
              <a:t>SO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得</a:t>
            </a:r>
            <a:r>
              <a:rPr lang="en-US" altLang="zh-CN" sz="2800" kern="100" dirty="0">
                <a:latin typeface="Times New Roman"/>
                <a:ea typeface="华文细黑"/>
              </a:rPr>
              <a:t>H</a:t>
            </a:r>
            <a:r>
              <a:rPr lang="en-US" altLang="zh-CN" sz="2800" kern="100" baseline="-25000" dirty="0">
                <a:latin typeface="Times New Roman"/>
                <a:ea typeface="华文细黑"/>
              </a:rPr>
              <a:t>2</a:t>
            </a:r>
            <a:r>
              <a:rPr lang="en-US" altLang="zh-CN" sz="2800" kern="100" dirty="0">
                <a:latin typeface="Times New Roman"/>
                <a:ea typeface="华文细黑"/>
              </a:rPr>
              <a:t>SO</a:t>
            </a:r>
            <a:r>
              <a:rPr lang="en-US" altLang="zh-CN" sz="2800" kern="100" baseline="-25000" dirty="0">
                <a:latin typeface="Times New Roman"/>
                <a:ea typeface="华文细黑"/>
              </a:rPr>
              <a:t>4</a:t>
            </a:r>
            <a:r>
              <a:rPr lang="zh-CN" altLang="zh-CN" sz="2800" kern="100" dirty="0">
                <a:latin typeface="Times New Roman"/>
                <a:ea typeface="华文细黑"/>
                <a:cs typeface="Times New Roman"/>
              </a:rPr>
              <a:t>，所以无</a:t>
            </a:r>
            <a:r>
              <a:rPr lang="en-US" altLang="zh-CN" sz="2800" kern="100" dirty="0">
                <a:latin typeface="Times New Roman"/>
                <a:ea typeface="华文细黑"/>
              </a:rPr>
              <a:t>BaSO</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沉淀，错误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0000FF"/>
                </a:solidFill>
                <a:latin typeface="Times New Roman"/>
                <a:cs typeface="Times New Roman"/>
              </a:rPr>
              <a:t>答案　</a:t>
            </a:r>
            <a:r>
              <a:rPr lang="en-US" altLang="zh-CN" sz="2800" b="1" kern="100" dirty="0">
                <a:solidFill>
                  <a:schemeClr val="accent6">
                    <a:lumMod val="75000"/>
                  </a:schemeClr>
                </a:solidFill>
                <a:latin typeface="Times New Roman"/>
                <a:ea typeface="华文细黑"/>
              </a:rPr>
              <a:t>B</a:t>
            </a:r>
            <a:endParaRPr lang="zh-CN" altLang="en-US" sz="2800" b="1" kern="100" dirty="0">
              <a:solidFill>
                <a:schemeClr val="accent6">
                  <a:lumMod val="75000"/>
                </a:schemeClr>
              </a:solidFill>
              <a:latin typeface="Times New Roman"/>
              <a:ea typeface="华文细黑"/>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1169824192"/>
              </p:ext>
            </p:extLst>
          </p:nvPr>
        </p:nvGraphicFramePr>
        <p:xfrm>
          <a:off x="4919637" y="4641230"/>
          <a:ext cx="671513" cy="854075"/>
        </p:xfrm>
        <a:graphic>
          <a:graphicData uri="http://schemas.openxmlformats.org/presentationml/2006/ole">
            <mc:AlternateContent xmlns:mc="http://schemas.openxmlformats.org/markup-compatibility/2006">
              <mc:Choice xmlns:v="urn:schemas-microsoft-com:vml" Requires="v">
                <p:oleObj spid="_x0000_s272401" name="文档" r:id="rId4" imgW="671593" imgH="854561" progId="Word.Document.12">
                  <p:embed/>
                </p:oleObj>
              </mc:Choice>
              <mc:Fallback>
                <p:oleObj name="文档" r:id="rId4" imgW="671593" imgH="854561" progId="Word.Document.12">
                  <p:embed/>
                  <p:pic>
                    <p:nvPicPr>
                      <p:cNvPr id="0" name=""/>
                      <p:cNvPicPr/>
                      <p:nvPr/>
                    </p:nvPicPr>
                    <p:blipFill>
                      <a:blip r:embed="rId5"/>
                      <a:stretch>
                        <a:fillRect/>
                      </a:stretch>
                    </p:blipFill>
                    <p:spPr>
                      <a:xfrm>
                        <a:off x="4919637" y="4641230"/>
                        <a:ext cx="671513" cy="854075"/>
                      </a:xfrm>
                      <a:prstGeom prst="rect">
                        <a:avLst/>
                      </a:prstGeom>
                    </p:spPr>
                  </p:pic>
                </p:oleObj>
              </mc:Fallback>
            </mc:AlternateContent>
          </a:graphicData>
        </a:graphic>
      </p:graphicFrame>
      <p:sp>
        <p:nvSpPr>
          <p:cNvPr id="17" name="Rectangle 21">
            <a:hlinkClick r:id="rId6" action="ppaction://hlinksldjump"/>
          </p:cNvPr>
          <p:cNvSpPr>
            <a:spLocks noChangeArrowheads="1"/>
          </p:cNvSpPr>
          <p:nvPr/>
        </p:nvSpPr>
        <p:spPr bwMode="auto">
          <a:xfrm>
            <a:off x="7675068" y="4561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8" name="Rectangle 21">
            <a:hlinkClick r:id="rId7" action="ppaction://hlinksldjump"/>
          </p:cNvPr>
          <p:cNvSpPr>
            <a:spLocks noChangeArrowheads="1"/>
          </p:cNvSpPr>
          <p:nvPr/>
        </p:nvSpPr>
        <p:spPr bwMode="auto">
          <a:xfrm>
            <a:off x="8177246" y="4561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9" name="Rectangle 21">
            <a:hlinkClick r:id="rId8" action="ppaction://hlinksldjump"/>
          </p:cNvPr>
          <p:cNvSpPr>
            <a:spLocks noChangeArrowheads="1"/>
          </p:cNvSpPr>
          <p:nvPr/>
        </p:nvSpPr>
        <p:spPr bwMode="auto">
          <a:xfrm>
            <a:off x="8655282"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0" name="Rectangle 21">
            <a:hlinkClick r:id="rId9" action="ppaction://hlinksldjump"/>
          </p:cNvPr>
          <p:cNvSpPr>
            <a:spLocks noChangeArrowheads="1"/>
          </p:cNvSpPr>
          <p:nvPr/>
        </p:nvSpPr>
        <p:spPr bwMode="auto">
          <a:xfrm>
            <a:off x="9047534" y="4561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1" name="Rectangle 21">
            <a:hlinkClick r:id="rId10" action="ppaction://hlinksldjump"/>
          </p:cNvPr>
          <p:cNvSpPr>
            <a:spLocks noChangeArrowheads="1"/>
          </p:cNvSpPr>
          <p:nvPr/>
        </p:nvSpPr>
        <p:spPr bwMode="auto">
          <a:xfrm>
            <a:off x="9549294" y="45615"/>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2" name="Rectangle 21">
            <a:hlinkClick r:id="rId11" action="ppaction://hlinksldjump"/>
          </p:cNvPr>
          <p:cNvSpPr>
            <a:spLocks noChangeArrowheads="1"/>
          </p:cNvSpPr>
          <p:nvPr/>
        </p:nvSpPr>
        <p:spPr bwMode="auto">
          <a:xfrm>
            <a:off x="9994004" y="45418"/>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Rectangle 21">
            <a:hlinkClick r:id="rId12" action="ppaction://hlinksldjump"/>
          </p:cNvPr>
          <p:cNvSpPr>
            <a:spLocks noChangeArrowheads="1"/>
          </p:cNvSpPr>
          <p:nvPr/>
        </p:nvSpPr>
        <p:spPr bwMode="auto">
          <a:xfrm>
            <a:off x="10426052" y="45418"/>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Rectangle 21">
            <a:hlinkClick r:id="rId13" action="ppaction://hlinksldjump"/>
          </p:cNvPr>
          <p:cNvSpPr>
            <a:spLocks noChangeArrowheads="1"/>
          </p:cNvSpPr>
          <p:nvPr/>
        </p:nvSpPr>
        <p:spPr bwMode="auto">
          <a:xfrm>
            <a:off x="10845438" y="45418"/>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5" name="Rectangle 21">
            <a:hlinkClick r:id="rId14" action="ppaction://hlinksldjump"/>
          </p:cNvPr>
          <p:cNvSpPr>
            <a:spLocks noChangeArrowheads="1"/>
          </p:cNvSpPr>
          <p:nvPr/>
        </p:nvSpPr>
        <p:spPr bwMode="auto">
          <a:xfrm>
            <a:off x="11267120" y="45418"/>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矩形 6"/>
          <p:cNvSpPr/>
          <p:nvPr/>
        </p:nvSpPr>
        <p:spPr>
          <a:xfrm>
            <a:off x="674828" y="693490"/>
            <a:ext cx="10839169" cy="1307089"/>
          </a:xfrm>
          <a:prstGeom prst="rect">
            <a:avLst/>
          </a:prstGeom>
        </p:spPr>
        <p:txBody>
          <a:bodyPr>
            <a:spAutoFit/>
          </a:bodyPr>
          <a:lstStyle/>
          <a:p>
            <a:pPr lvl="0">
              <a:lnSpc>
                <a:spcPct val="150000"/>
              </a:lnSpc>
            </a:pPr>
            <a:r>
              <a:rPr lang="zh-CN" altLang="zh-CN" sz="2800" b="1" kern="100" dirty="0">
                <a:solidFill>
                  <a:srgbClr val="0000FF"/>
                </a:solidFill>
                <a:latin typeface="Times New Roman"/>
                <a:cs typeface="Times New Roman"/>
              </a:rPr>
              <a:t>解析　</a:t>
            </a:r>
            <a:r>
              <a:rPr lang="en-US" altLang="zh-CN" sz="2800" kern="100" dirty="0">
                <a:solidFill>
                  <a:prstClr val="black"/>
                </a:solidFill>
                <a:latin typeface="Times New Roman"/>
                <a:ea typeface="华文细黑"/>
              </a:rPr>
              <a:t>A</a:t>
            </a:r>
            <a:r>
              <a:rPr lang="zh-CN" altLang="zh-CN" sz="2800" kern="100" dirty="0">
                <a:solidFill>
                  <a:prstClr val="black"/>
                </a:solidFill>
                <a:latin typeface="Times New Roman"/>
                <a:ea typeface="华文细黑"/>
                <a:cs typeface="Times New Roman"/>
              </a:rPr>
              <a:t>项，</a:t>
            </a:r>
            <a:r>
              <a:rPr lang="en-US" altLang="zh-CN" sz="2800" kern="100" dirty="0">
                <a:solidFill>
                  <a:prstClr val="black"/>
                </a:solidFill>
                <a:latin typeface="Times New Roman"/>
                <a:ea typeface="华文细黑"/>
              </a:rPr>
              <a:t>I</a:t>
            </a:r>
            <a:r>
              <a:rPr lang="zh-CN" altLang="zh-CN" sz="2800" kern="100" dirty="0">
                <a:solidFill>
                  <a:prstClr val="black"/>
                </a:solidFill>
                <a:latin typeface="Times New Roman"/>
                <a:ea typeface="华文细黑"/>
                <a:cs typeface="Times New Roman"/>
              </a:rPr>
              <a:t>的原子半径大于</a:t>
            </a:r>
            <a:r>
              <a:rPr lang="en-US" altLang="zh-CN" sz="2800" kern="100" dirty="0">
                <a:solidFill>
                  <a:prstClr val="black"/>
                </a:solidFill>
                <a:latin typeface="Times New Roman"/>
                <a:ea typeface="华文细黑"/>
              </a:rPr>
              <a:t>Br</a:t>
            </a:r>
            <a:r>
              <a:rPr lang="zh-CN" altLang="zh-CN" sz="2800" kern="100" dirty="0">
                <a:solidFill>
                  <a:prstClr val="black"/>
                </a:solidFill>
                <a:latin typeface="Times New Roman"/>
                <a:ea typeface="华文细黑"/>
                <a:cs typeface="Times New Roman"/>
              </a:rPr>
              <a:t>，但非金属性弱于</a:t>
            </a:r>
            <a:r>
              <a:rPr lang="en-US" altLang="zh-CN" sz="2800" kern="100" dirty="0">
                <a:solidFill>
                  <a:prstClr val="black"/>
                </a:solidFill>
                <a:latin typeface="Times New Roman"/>
                <a:ea typeface="华文细黑"/>
              </a:rPr>
              <a:t>Br</a:t>
            </a:r>
            <a:r>
              <a:rPr lang="zh-CN" altLang="zh-CN" sz="2800" kern="100" dirty="0">
                <a:solidFill>
                  <a:prstClr val="black"/>
                </a:solidFill>
                <a:latin typeface="Times New Roman"/>
                <a:ea typeface="华文细黑"/>
                <a:cs typeface="Times New Roman"/>
              </a:rPr>
              <a:t>，所以气态氢化物的稳定性弱于</a:t>
            </a:r>
            <a:r>
              <a:rPr lang="en-US" altLang="zh-CN" sz="2800" kern="100" dirty="0" err="1">
                <a:solidFill>
                  <a:prstClr val="black"/>
                </a:solidFill>
                <a:latin typeface="Times New Roman"/>
                <a:ea typeface="华文细黑"/>
              </a:rPr>
              <a:t>HBr</a:t>
            </a:r>
            <a:r>
              <a:rPr lang="zh-CN" altLang="zh-CN" sz="2800" kern="100" dirty="0">
                <a:solidFill>
                  <a:prstClr val="black"/>
                </a:solidFill>
                <a:latin typeface="Times New Roman"/>
                <a:ea typeface="华文细黑"/>
                <a:cs typeface="Times New Roman"/>
              </a:rPr>
              <a:t>，错误；</a:t>
            </a:r>
            <a:endParaRPr lang="zh-CN" altLang="en-US" sz="2800" dirty="0">
              <a:solidFill>
                <a:prstClr val="black"/>
              </a:solidFill>
            </a:endParaRPr>
          </a:p>
        </p:txBody>
      </p:sp>
    </p:spTree>
    <p:extLst>
      <p:ext uri="{BB962C8B-B14F-4D97-AF65-F5344CB8AC3E}">
        <p14:creationId xmlns:p14="http://schemas.microsoft.com/office/powerpoint/2010/main" val="24699565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750"/>
                                        <p:tgtEl>
                                          <p:spTgt spid="7"/>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blinds(horizontal)">
                                      <p:cBhvr>
                                        <p:cTn id="11" dur="750"/>
                                        <p:tgtEl>
                                          <p:spTgt spid="6">
                                            <p:txEl>
                                              <p:pRg st="0" end="0"/>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blinds(horizontal)">
                                      <p:cBhvr>
                                        <p:cTn id="15" dur="750"/>
                                        <p:tgtEl>
                                          <p:spTgt spid="6">
                                            <p:txEl>
                                              <p:pRg st="1" end="1"/>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Effect transition="in" filter="blinds(horizontal)">
                                      <p:cBhvr>
                                        <p:cTn id="19" dur="750"/>
                                        <p:tgtEl>
                                          <p:spTgt spid="6">
                                            <p:txEl>
                                              <p:pRg st="2" end="2"/>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750"/>
                                        <p:tgtEl>
                                          <p:spTgt spid="3"/>
                                        </p:tgtEl>
                                      </p:cBhvr>
                                    </p:animEffect>
                                  </p:childTnLst>
                                </p:cTn>
                              </p:par>
                            </p:childTnLst>
                          </p:cTn>
                        </p:par>
                        <p:par>
                          <p:cTn id="23" fill="hold">
                            <p:stCondLst>
                              <p:cond delay="3000"/>
                            </p:stCondLst>
                            <p:childTnLst>
                              <p:par>
                                <p:cTn id="24" presetID="3" presetClass="entr" presetSubtype="10" fill="hold" nodeType="afterEffect">
                                  <p:stCondLst>
                                    <p:cond delay="0"/>
                                  </p:stCondLst>
                                  <p:childTnLst>
                                    <p:set>
                                      <p:cBhvr>
                                        <p:cTn id="25" dur="1" fill="hold">
                                          <p:stCondLst>
                                            <p:cond delay="0"/>
                                          </p:stCondLst>
                                        </p:cTn>
                                        <p:tgtEl>
                                          <p:spTgt spid="6">
                                            <p:txEl>
                                              <p:pRg st="3" end="3"/>
                                            </p:txEl>
                                          </p:spTgt>
                                        </p:tgtEl>
                                        <p:attrNameLst>
                                          <p:attrName>style.visibility</p:attrName>
                                        </p:attrNameLst>
                                      </p:cBhvr>
                                      <p:to>
                                        <p:strVal val="visible"/>
                                      </p:to>
                                    </p:set>
                                    <p:animEffect transition="in" filter="blinds(horizontal)">
                                      <p:cBhvr>
                                        <p:cTn id="26" dur="75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1">
            <a:hlinkClick r:id="rId2" action="ppaction://hlinksldjump"/>
          </p:cNvPr>
          <p:cNvSpPr>
            <a:spLocks noChangeArrowheads="1"/>
          </p:cNvSpPr>
          <p:nvPr/>
        </p:nvSpPr>
        <p:spPr bwMode="auto">
          <a:xfrm>
            <a:off x="7675068" y="4561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4" name="Rectangle 21">
            <a:hlinkClick r:id="rId3" action="ppaction://hlinksldjump"/>
          </p:cNvPr>
          <p:cNvSpPr>
            <a:spLocks noChangeArrowheads="1"/>
          </p:cNvSpPr>
          <p:nvPr/>
        </p:nvSpPr>
        <p:spPr bwMode="auto">
          <a:xfrm>
            <a:off x="8177246" y="4561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6" name="Rectangle 21">
            <a:hlinkClick r:id="rId4" action="ppaction://hlinksldjump"/>
          </p:cNvPr>
          <p:cNvSpPr>
            <a:spLocks noChangeArrowheads="1"/>
          </p:cNvSpPr>
          <p:nvPr/>
        </p:nvSpPr>
        <p:spPr bwMode="auto">
          <a:xfrm>
            <a:off x="8655282"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7" name="Rectangle 21">
            <a:hlinkClick r:id="rId5" action="ppaction://hlinksldjump"/>
          </p:cNvPr>
          <p:cNvSpPr>
            <a:spLocks noChangeArrowheads="1"/>
          </p:cNvSpPr>
          <p:nvPr/>
        </p:nvSpPr>
        <p:spPr bwMode="auto">
          <a:xfrm>
            <a:off x="9047534" y="4561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9" name="Rectangle 21">
            <a:hlinkClick r:id="rId6" action="ppaction://hlinksldjump"/>
          </p:cNvPr>
          <p:cNvSpPr>
            <a:spLocks noChangeArrowheads="1"/>
          </p:cNvSpPr>
          <p:nvPr/>
        </p:nvSpPr>
        <p:spPr bwMode="auto">
          <a:xfrm>
            <a:off x="9549294" y="45615"/>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0" name="Rectangle 21">
            <a:hlinkClick r:id="rId7" action="ppaction://hlinksldjump"/>
          </p:cNvPr>
          <p:cNvSpPr>
            <a:spLocks noChangeArrowheads="1"/>
          </p:cNvSpPr>
          <p:nvPr/>
        </p:nvSpPr>
        <p:spPr bwMode="auto">
          <a:xfrm>
            <a:off x="9994004" y="45418"/>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Rectangle 21">
            <a:hlinkClick r:id="rId8" action="ppaction://hlinksldjump"/>
          </p:cNvPr>
          <p:cNvSpPr>
            <a:spLocks noChangeArrowheads="1"/>
          </p:cNvSpPr>
          <p:nvPr/>
        </p:nvSpPr>
        <p:spPr bwMode="auto">
          <a:xfrm>
            <a:off x="10426052" y="45418"/>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Rectangle 21">
            <a:hlinkClick r:id="rId9" action="ppaction://hlinksldjump"/>
          </p:cNvPr>
          <p:cNvSpPr>
            <a:spLocks noChangeArrowheads="1"/>
          </p:cNvSpPr>
          <p:nvPr/>
        </p:nvSpPr>
        <p:spPr bwMode="auto">
          <a:xfrm>
            <a:off x="10845438" y="45418"/>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8" name="Rectangle 21">
            <a:hlinkClick r:id="rId10" action="ppaction://hlinksldjump"/>
          </p:cNvPr>
          <p:cNvSpPr>
            <a:spLocks noChangeArrowheads="1"/>
          </p:cNvSpPr>
          <p:nvPr/>
        </p:nvSpPr>
        <p:spPr bwMode="auto">
          <a:xfrm>
            <a:off x="11267120" y="45418"/>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 name="矩形 3"/>
          <p:cNvSpPr/>
          <p:nvPr/>
        </p:nvSpPr>
        <p:spPr>
          <a:xfrm>
            <a:off x="697506" y="693490"/>
            <a:ext cx="10793813" cy="2031325"/>
          </a:xfrm>
          <a:prstGeom prst="rect">
            <a:avLst/>
          </a:prstGeom>
        </p:spPr>
        <p:txBody>
          <a:bodyPr>
            <a:spAutoFit/>
          </a:bodyPr>
          <a:lstStyle/>
          <a:p>
            <a:pPr>
              <a:lnSpc>
                <a:spcPct val="150000"/>
              </a:lnSpc>
            </a:pPr>
            <a:r>
              <a:rPr lang="en-US" altLang="zh-CN" sz="2800" kern="100" dirty="0">
                <a:latin typeface="Times New Roman"/>
                <a:ea typeface="华文细黑"/>
              </a:rPr>
              <a:t>5.(2015·</a:t>
            </a:r>
            <a:r>
              <a:rPr lang="zh-CN" altLang="zh-CN" sz="2800" kern="100" dirty="0">
                <a:latin typeface="Times New Roman"/>
                <a:ea typeface="华文细黑"/>
                <a:cs typeface="Times New Roman"/>
              </a:rPr>
              <a:t>山东理综，</a:t>
            </a:r>
            <a:r>
              <a:rPr lang="en-US" altLang="zh-CN" sz="2800" kern="100" dirty="0">
                <a:latin typeface="Times New Roman"/>
                <a:ea typeface="华文细黑"/>
              </a:rPr>
              <a:t>8)</a:t>
            </a:r>
            <a:r>
              <a:rPr lang="zh-CN" altLang="zh-CN" sz="2800" kern="100" dirty="0">
                <a:latin typeface="Times New Roman"/>
                <a:ea typeface="华文细黑"/>
                <a:cs typeface="Times New Roman"/>
              </a:rPr>
              <a:t>短周期元素</a:t>
            </a:r>
            <a:r>
              <a:rPr lang="en-US" altLang="zh-CN" sz="2800" kern="100" dirty="0">
                <a:latin typeface="Times New Roman"/>
                <a:ea typeface="华文细黑"/>
              </a:rPr>
              <a:t>X</a:t>
            </a:r>
            <a:r>
              <a:rPr lang="zh-CN" altLang="zh-CN" sz="2800" kern="100" dirty="0">
                <a:latin typeface="Times New Roman"/>
                <a:ea typeface="华文细黑"/>
                <a:cs typeface="Times New Roman"/>
              </a:rPr>
              <a:t>、</a:t>
            </a:r>
            <a:r>
              <a:rPr lang="en-US" altLang="zh-CN" sz="2800" kern="100" dirty="0">
                <a:latin typeface="Times New Roman"/>
                <a:ea typeface="华文细黑"/>
              </a:rPr>
              <a:t>Y</a:t>
            </a:r>
            <a:r>
              <a:rPr lang="zh-CN" altLang="zh-CN" sz="2800" kern="100" dirty="0">
                <a:latin typeface="Times New Roman"/>
                <a:ea typeface="华文细黑"/>
                <a:cs typeface="Times New Roman"/>
              </a:rPr>
              <a:t>、</a:t>
            </a:r>
            <a:r>
              <a:rPr lang="en-US" altLang="zh-CN" sz="2800" kern="100" dirty="0">
                <a:latin typeface="Times New Roman"/>
                <a:ea typeface="华文细黑"/>
              </a:rPr>
              <a:t>Z</a:t>
            </a:r>
            <a:r>
              <a:rPr lang="zh-CN" altLang="zh-CN" sz="2800" kern="100" dirty="0">
                <a:latin typeface="Times New Roman"/>
                <a:ea typeface="华文细黑"/>
                <a:cs typeface="Times New Roman"/>
              </a:rPr>
              <a:t>、</a:t>
            </a:r>
            <a:r>
              <a:rPr lang="en-US" altLang="zh-CN" sz="2800" kern="100" dirty="0">
                <a:latin typeface="Times New Roman"/>
                <a:ea typeface="华文细黑"/>
              </a:rPr>
              <a:t>W</a:t>
            </a:r>
            <a:r>
              <a:rPr lang="zh-CN" altLang="zh-CN" sz="2800" kern="100" dirty="0">
                <a:latin typeface="Times New Roman"/>
                <a:ea typeface="华文细黑"/>
                <a:cs typeface="Times New Roman"/>
              </a:rPr>
              <a:t>在元素周期表中的相对位置如图所示。已知</a:t>
            </a:r>
            <a:r>
              <a:rPr lang="en-US" altLang="zh-CN" sz="2800" kern="100" dirty="0">
                <a:latin typeface="Times New Roman"/>
                <a:ea typeface="华文细黑"/>
              </a:rPr>
              <a:t>Y</a:t>
            </a:r>
            <a:r>
              <a:rPr lang="zh-CN" altLang="zh-CN" sz="2800" kern="100" dirty="0">
                <a:latin typeface="Times New Roman"/>
                <a:ea typeface="华文细黑"/>
                <a:cs typeface="Times New Roman"/>
              </a:rPr>
              <a:t>、</a:t>
            </a:r>
            <a:r>
              <a:rPr lang="en-US" altLang="zh-CN" sz="2800" kern="100" dirty="0">
                <a:latin typeface="Times New Roman"/>
                <a:ea typeface="华文细黑"/>
              </a:rPr>
              <a:t>W</a:t>
            </a:r>
            <a:r>
              <a:rPr lang="zh-CN" altLang="zh-CN" sz="2800" kern="100" dirty="0">
                <a:latin typeface="Times New Roman"/>
                <a:ea typeface="华文细黑"/>
                <a:cs typeface="Times New Roman"/>
              </a:rPr>
              <a:t>的原子序数之和是</a:t>
            </a:r>
            <a:r>
              <a:rPr lang="en-US" altLang="zh-CN" sz="2800" kern="100" dirty="0">
                <a:latin typeface="Times New Roman"/>
                <a:ea typeface="华文细黑"/>
              </a:rPr>
              <a:t>Z</a:t>
            </a:r>
            <a:r>
              <a:rPr lang="zh-CN" altLang="zh-CN" sz="2800" kern="100" dirty="0">
                <a:latin typeface="Times New Roman"/>
                <a:ea typeface="华文细黑"/>
                <a:cs typeface="Times New Roman"/>
              </a:rPr>
              <a:t>的</a:t>
            </a:r>
            <a:r>
              <a:rPr lang="en-US" altLang="zh-CN" sz="2800" kern="100" dirty="0">
                <a:latin typeface="Times New Roman"/>
                <a:ea typeface="华文细黑"/>
              </a:rPr>
              <a:t>3</a:t>
            </a:r>
            <a:r>
              <a:rPr lang="zh-CN" altLang="zh-CN" sz="2800" kern="100" dirty="0">
                <a:latin typeface="Times New Roman"/>
                <a:ea typeface="华文细黑"/>
                <a:cs typeface="Times New Roman"/>
              </a:rPr>
              <a:t>倍，下列说法正确的是</a:t>
            </a:r>
            <a:r>
              <a:rPr lang="en-US" altLang="zh-CN" sz="2800" kern="100" dirty="0">
                <a:latin typeface="Times New Roman"/>
                <a:ea typeface="华文细黑"/>
              </a:rPr>
              <a:t>(</a:t>
            </a:r>
            <a:r>
              <a:rPr lang="zh-CN" altLang="zh-CN" sz="2800" kern="100" dirty="0">
                <a:latin typeface="Times New Roman"/>
                <a:ea typeface="华文细黑"/>
                <a:cs typeface="Times New Roman"/>
              </a:rPr>
              <a:t>　　</a:t>
            </a:r>
            <a:r>
              <a:rPr lang="en-US" altLang="zh-CN" sz="2800" kern="100" dirty="0">
                <a:latin typeface="Times New Roman"/>
                <a:ea typeface="华文细黑"/>
              </a:rPr>
              <a:t>)</a:t>
            </a:r>
            <a:endParaRPr lang="zh-CN" altLang="en-US" sz="2800" dirty="0"/>
          </a:p>
        </p:txBody>
      </p:sp>
      <p:graphicFrame>
        <p:nvGraphicFramePr>
          <p:cNvPr id="7" name="表格 6"/>
          <p:cNvGraphicFramePr>
            <a:graphicFrameLocks noGrp="1"/>
          </p:cNvGraphicFramePr>
          <p:nvPr>
            <p:extLst>
              <p:ext uri="{D42A27DB-BD31-4B8C-83A1-F6EECF244321}">
                <p14:modId xmlns:p14="http://schemas.microsoft.com/office/powerpoint/2010/main" val="4267179225"/>
              </p:ext>
            </p:extLst>
          </p:nvPr>
        </p:nvGraphicFramePr>
        <p:xfrm>
          <a:off x="3862958" y="2221642"/>
          <a:ext cx="2935828" cy="1280160"/>
        </p:xfrm>
        <a:graphic>
          <a:graphicData uri="http://schemas.openxmlformats.org/drawingml/2006/table">
            <a:tbl>
              <a:tblPr/>
              <a:tblGrid>
                <a:gridCol w="726008"/>
                <a:gridCol w="726008"/>
                <a:gridCol w="695537"/>
                <a:gridCol w="788275"/>
              </a:tblGrid>
              <a:tr h="504056">
                <a:tc>
                  <a:txBody>
                    <a:bodyPr/>
                    <a:lstStyle/>
                    <a:p>
                      <a:pPr algn="ctr">
                        <a:lnSpc>
                          <a:spcPct val="150000"/>
                        </a:lnSpc>
                        <a:spcAft>
                          <a:spcPts val="0"/>
                        </a:spcAft>
                      </a:pPr>
                      <a:r>
                        <a:rPr lang="en-US" sz="2800" kern="100" dirty="0">
                          <a:effectLst/>
                          <a:latin typeface="Times New Roman"/>
                          <a:ea typeface="华文细黑"/>
                          <a:cs typeface="Courier New"/>
                        </a:rPr>
                        <a:t> </a:t>
                      </a:r>
                      <a:endParaRPr lang="zh-CN" sz="280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Y</a:t>
                      </a:r>
                      <a:endParaRPr lang="zh-CN" sz="28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Z</a:t>
                      </a:r>
                      <a:endParaRPr lang="zh-CN" sz="28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 </a:t>
                      </a:r>
                      <a:endParaRPr lang="zh-CN" sz="28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4056">
                <a:tc>
                  <a:txBody>
                    <a:bodyPr/>
                    <a:lstStyle/>
                    <a:p>
                      <a:pPr algn="ctr">
                        <a:lnSpc>
                          <a:spcPct val="150000"/>
                        </a:lnSpc>
                        <a:spcAft>
                          <a:spcPts val="0"/>
                        </a:spcAft>
                      </a:pPr>
                      <a:r>
                        <a:rPr lang="en-US" sz="2800" kern="100">
                          <a:effectLst/>
                          <a:latin typeface="Times New Roman"/>
                          <a:ea typeface="华文细黑"/>
                          <a:cs typeface="Courier New"/>
                        </a:rPr>
                        <a:t>X</a:t>
                      </a:r>
                      <a:endParaRPr lang="zh-CN" sz="28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 </a:t>
                      </a:r>
                      <a:endParaRPr lang="zh-CN" sz="28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 </a:t>
                      </a:r>
                      <a:endParaRPr lang="zh-CN" sz="280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W</a:t>
                      </a:r>
                      <a:endParaRPr lang="zh-CN" sz="280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9" name="矩形 8"/>
          <p:cNvSpPr/>
          <p:nvPr/>
        </p:nvSpPr>
        <p:spPr>
          <a:xfrm>
            <a:off x="697506" y="3452714"/>
            <a:ext cx="10793813" cy="2497360"/>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原子半径：</a:t>
            </a:r>
            <a:r>
              <a:rPr lang="en-US" altLang="zh-CN" sz="2800" kern="100" dirty="0">
                <a:latin typeface="Times New Roman"/>
                <a:ea typeface="华文细黑"/>
                <a:cs typeface="Courier New"/>
              </a:rPr>
              <a:t>X&lt;Y&lt;Z</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气态氢化物的稳定性：</a:t>
            </a:r>
            <a:r>
              <a:rPr lang="en-US" altLang="zh-CN" sz="2800" kern="100" dirty="0">
                <a:latin typeface="Times New Roman"/>
                <a:ea typeface="华文细黑"/>
                <a:cs typeface="Courier New"/>
              </a:rPr>
              <a:t>X&gt;Z</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C.Z</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W</a:t>
            </a:r>
            <a:r>
              <a:rPr lang="zh-CN" altLang="zh-CN" sz="2800" kern="100" dirty="0">
                <a:latin typeface="Times New Roman"/>
                <a:ea typeface="华文细黑"/>
                <a:cs typeface="Times New Roman"/>
              </a:rPr>
              <a:t>均可与</a:t>
            </a:r>
            <a:r>
              <a:rPr lang="en-US" altLang="zh-CN" sz="2800" kern="100" dirty="0">
                <a:latin typeface="Times New Roman"/>
                <a:ea typeface="华文细黑"/>
                <a:cs typeface="Courier New"/>
              </a:rPr>
              <a:t>Mg</a:t>
            </a:r>
            <a:r>
              <a:rPr lang="zh-CN" altLang="zh-CN" sz="2800" kern="100" dirty="0">
                <a:latin typeface="Times New Roman"/>
                <a:ea typeface="华文细黑"/>
                <a:cs typeface="Times New Roman"/>
              </a:rPr>
              <a:t>形成离子化合物</a:t>
            </a:r>
            <a:endParaRPr lang="zh-CN" altLang="zh-CN" sz="2800" kern="100" dirty="0">
              <a:latin typeface="宋体"/>
              <a:cs typeface="Courier New"/>
            </a:endParaRPr>
          </a:p>
          <a:p>
            <a:pPr>
              <a:lnSpc>
                <a:spcPct val="150000"/>
              </a:lnSpc>
            </a:pPr>
            <a:r>
              <a:rPr lang="en-US" altLang="zh-CN" sz="2800" kern="100" dirty="0">
                <a:latin typeface="Times New Roman"/>
                <a:ea typeface="华文细黑"/>
              </a:rPr>
              <a:t>D.</a:t>
            </a:r>
            <a:r>
              <a:rPr lang="zh-CN" altLang="zh-CN" sz="2800" kern="100" dirty="0">
                <a:latin typeface="Times New Roman"/>
                <a:ea typeface="华文细黑"/>
                <a:cs typeface="Times New Roman"/>
              </a:rPr>
              <a:t>最高价氧化物对应水化物的酸性：</a:t>
            </a:r>
            <a:r>
              <a:rPr lang="en-US" altLang="zh-CN" sz="2800" kern="100" dirty="0">
                <a:latin typeface="Times New Roman"/>
                <a:ea typeface="华文细黑"/>
              </a:rPr>
              <a:t>Y&gt;W</a:t>
            </a:r>
            <a:endParaRPr lang="zh-CN" altLang="en-US" sz="2800" dirty="0"/>
          </a:p>
        </p:txBody>
      </p:sp>
      <p:sp>
        <p:nvSpPr>
          <p:cNvPr id="15" name="矩形 1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8" name="圆角矩形 17">
            <a:hlinkClick r:id="rId11"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7310310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2409" y="92026"/>
            <a:ext cx="11524006" cy="5909310"/>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元素周期表中的特殊位置</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分区</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分界线：沿着元素周期表</a:t>
            </a:r>
            <a:r>
              <a:rPr lang="zh-CN" altLang="zh-CN" sz="2800" kern="100" dirty="0" smtClean="0">
                <a:latin typeface="Times New Roman"/>
                <a:ea typeface="华文细黑"/>
                <a:cs typeface="Times New Roman"/>
              </a:rPr>
              <a:t>中</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与</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的</a:t>
            </a:r>
            <a:r>
              <a:rPr lang="zh-CN" altLang="zh-CN" sz="2800" kern="100" dirty="0">
                <a:latin typeface="Times New Roman"/>
                <a:ea typeface="华文细黑"/>
                <a:cs typeface="Times New Roman"/>
              </a:rPr>
              <a:t>交界处画一条斜线，即为金属元素区和非金属元素区分界线</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氢元素除外</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各区位置：分界线左面</a:t>
            </a:r>
            <a:r>
              <a:rPr lang="zh-CN" altLang="zh-CN" sz="2800" kern="100" dirty="0" smtClean="0">
                <a:latin typeface="Times New Roman"/>
                <a:ea typeface="华文细黑"/>
                <a:cs typeface="Times New Roman"/>
              </a:rPr>
              <a:t>为</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区</a:t>
            </a:r>
            <a:r>
              <a:rPr lang="zh-CN" altLang="zh-CN" sz="2800" kern="100" dirty="0">
                <a:latin typeface="Times New Roman"/>
                <a:ea typeface="华文细黑"/>
                <a:cs typeface="Times New Roman"/>
              </a:rPr>
              <a:t>，分界线右面</a:t>
            </a:r>
            <a:r>
              <a:rPr lang="zh-CN" altLang="zh-CN" sz="2800" kern="100" dirty="0" smtClean="0">
                <a:latin typeface="Times New Roman"/>
                <a:ea typeface="华文细黑"/>
                <a:cs typeface="Times New Roman"/>
              </a:rPr>
              <a:t>为</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区</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nSpc>
                <a:spcPct val="150000"/>
              </a:lnSpc>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分界线附近元素的性质：既</a:t>
            </a:r>
            <a:r>
              <a:rPr lang="zh-CN" altLang="zh-CN" sz="2800" kern="100" dirty="0" smtClean="0">
                <a:latin typeface="Times New Roman"/>
                <a:ea typeface="华文细黑"/>
                <a:cs typeface="Times New Roman"/>
              </a:rPr>
              <a:t>表现</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的</a:t>
            </a:r>
            <a:r>
              <a:rPr lang="zh-CN" altLang="zh-CN" sz="2800" kern="100" dirty="0">
                <a:latin typeface="Times New Roman"/>
                <a:ea typeface="华文细黑"/>
                <a:cs typeface="Times New Roman"/>
              </a:rPr>
              <a:t>性质，又</a:t>
            </a:r>
            <a:r>
              <a:rPr lang="zh-CN" altLang="zh-CN" sz="2800" kern="100" dirty="0" smtClean="0">
                <a:latin typeface="Times New Roman"/>
                <a:ea typeface="华文细黑"/>
                <a:cs typeface="Times New Roman"/>
              </a:rPr>
              <a:t>表现</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的</a:t>
            </a:r>
            <a:r>
              <a:rPr lang="zh-CN" altLang="zh-CN" sz="2800" kern="100" dirty="0">
                <a:latin typeface="Times New Roman"/>
                <a:ea typeface="华文细黑"/>
                <a:cs typeface="Times New Roman"/>
              </a:rPr>
              <a:t>性质</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a:latin typeface="Times New Roman"/>
                <a:ea typeface="华文细黑"/>
              </a:rPr>
              <a:t>(2)</a:t>
            </a:r>
            <a:r>
              <a:rPr lang="zh-CN" altLang="zh-CN" sz="2800" kern="100" dirty="0">
                <a:latin typeface="Times New Roman"/>
                <a:ea typeface="华文细黑"/>
                <a:cs typeface="Times New Roman"/>
              </a:rPr>
              <a:t>过渡元素：元素周期表中部</a:t>
            </a:r>
            <a:r>
              <a:rPr lang="zh-CN" altLang="zh-CN" sz="2800" kern="100" dirty="0" smtClean="0">
                <a:latin typeface="Times New Roman"/>
                <a:ea typeface="华文细黑"/>
                <a:cs typeface="Times New Roman"/>
              </a:rPr>
              <a:t>从</a:t>
            </a:r>
            <a:r>
              <a:rPr lang="en-US" altLang="zh-CN" sz="2800" u="sng" kern="100" dirty="0" smtClean="0">
                <a:latin typeface="宋体"/>
                <a:ea typeface="华文细黑"/>
                <a:cs typeface="Times New Roman"/>
              </a:rPr>
              <a:t>	</a:t>
            </a:r>
            <a:r>
              <a:rPr lang="zh-CN" altLang="zh-CN" sz="2800" kern="100" dirty="0" smtClean="0">
                <a:latin typeface="Times New Roman"/>
                <a:ea typeface="华文细黑"/>
                <a:cs typeface="Times New Roman"/>
              </a:rPr>
              <a:t>族到</a:t>
            </a:r>
            <a:r>
              <a:rPr lang="en-US" altLang="zh-CN" sz="2800" u="sng" kern="100" dirty="0" smtClean="0">
                <a:latin typeface="宋体"/>
                <a:ea typeface="华文细黑"/>
                <a:cs typeface="Times New Roman"/>
              </a:rPr>
              <a:t>     </a:t>
            </a:r>
            <a:r>
              <a:rPr lang="zh-CN" altLang="zh-CN" sz="2800" kern="100" dirty="0" smtClean="0">
                <a:latin typeface="Times New Roman"/>
                <a:ea typeface="华文细黑"/>
                <a:cs typeface="Times New Roman"/>
              </a:rPr>
              <a:t>族</a:t>
            </a:r>
            <a:r>
              <a:rPr lang="en-US" altLang="zh-CN" sz="2800" kern="100" dirty="0">
                <a:latin typeface="Times New Roman"/>
                <a:ea typeface="华文细黑"/>
              </a:rPr>
              <a:t>10</a:t>
            </a:r>
            <a:r>
              <a:rPr lang="zh-CN" altLang="zh-CN" sz="2800" kern="100" dirty="0">
                <a:latin typeface="Times New Roman"/>
                <a:ea typeface="华文细黑"/>
                <a:cs typeface="Times New Roman"/>
              </a:rPr>
              <a:t>个纵列共六十多种元素，这些元素都是金属元素。</a:t>
            </a:r>
            <a:endParaRPr lang="zh-CN" altLang="en-US" sz="2800" dirty="0"/>
          </a:p>
        </p:txBody>
      </p:sp>
      <p:sp>
        <p:nvSpPr>
          <p:cNvPr id="7" name="矩形 6"/>
          <p:cNvSpPr/>
          <p:nvPr/>
        </p:nvSpPr>
        <p:spPr>
          <a:xfrm>
            <a:off x="4981207" y="1464832"/>
            <a:ext cx="2698175"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铝、锗、锑、钋</a:t>
            </a:r>
            <a:endParaRPr lang="zh-CN" altLang="en-US" dirty="0">
              <a:solidFill>
                <a:srgbClr val="0000FF"/>
              </a:solidFill>
            </a:endParaRPr>
          </a:p>
        </p:txBody>
      </p:sp>
      <p:sp>
        <p:nvSpPr>
          <p:cNvPr id="11" name="矩形 10"/>
          <p:cNvSpPr/>
          <p:nvPr/>
        </p:nvSpPr>
        <p:spPr>
          <a:xfrm>
            <a:off x="7895406" y="1464832"/>
            <a:ext cx="3416320" cy="523220"/>
          </a:xfrm>
          <a:prstGeom prst="rect">
            <a:avLst/>
          </a:prstGeom>
        </p:spPr>
        <p:txBody>
          <a:bodyPr wrap="none">
            <a:spAutoFit/>
          </a:bodyPr>
          <a:lstStyle/>
          <a:p>
            <a:r>
              <a:rPr lang="zh-CN" altLang="en-US" sz="2800" kern="100" dirty="0">
                <a:solidFill>
                  <a:srgbClr val="0000FF"/>
                </a:solidFill>
                <a:latin typeface="Times New Roman"/>
                <a:ea typeface="华文细黑"/>
                <a:cs typeface="Times New Roman"/>
              </a:rPr>
              <a:t>硼、硅、砷、碲、砹</a:t>
            </a:r>
            <a:endParaRPr lang="zh-CN" altLang="en-US" dirty="0">
              <a:solidFill>
                <a:srgbClr val="0000FF"/>
              </a:solidFill>
            </a:endParaRPr>
          </a:p>
        </p:txBody>
      </p:sp>
      <p:sp>
        <p:nvSpPr>
          <p:cNvPr id="12" name="矩形 11"/>
          <p:cNvSpPr/>
          <p:nvPr/>
        </p:nvSpPr>
        <p:spPr>
          <a:xfrm>
            <a:off x="4583038" y="2760976"/>
            <a:ext cx="1620957" cy="523220"/>
          </a:xfrm>
          <a:prstGeom prst="rect">
            <a:avLst/>
          </a:prstGeom>
        </p:spPr>
        <p:txBody>
          <a:bodyPr wrap="none">
            <a:spAutoFit/>
          </a:bodyPr>
          <a:lstStyle/>
          <a:p>
            <a:r>
              <a:rPr lang="zh-CN" altLang="en-US" sz="2800" kern="100" dirty="0">
                <a:solidFill>
                  <a:srgbClr val="0000FF"/>
                </a:solidFill>
                <a:latin typeface="Times New Roman"/>
                <a:ea typeface="华文细黑"/>
                <a:cs typeface="Times New Roman"/>
              </a:rPr>
              <a:t>金属元素</a:t>
            </a:r>
            <a:endParaRPr lang="zh-CN" altLang="en-US" dirty="0">
              <a:solidFill>
                <a:srgbClr val="0000FF"/>
              </a:solidFill>
            </a:endParaRPr>
          </a:p>
        </p:txBody>
      </p:sp>
      <p:sp>
        <p:nvSpPr>
          <p:cNvPr id="13" name="矩形 12"/>
          <p:cNvSpPr/>
          <p:nvPr/>
        </p:nvSpPr>
        <p:spPr>
          <a:xfrm>
            <a:off x="8831510" y="2760976"/>
            <a:ext cx="1980029" cy="523220"/>
          </a:xfrm>
          <a:prstGeom prst="rect">
            <a:avLst/>
          </a:prstGeom>
        </p:spPr>
        <p:txBody>
          <a:bodyPr wrap="none">
            <a:spAutoFit/>
          </a:bodyPr>
          <a:lstStyle/>
          <a:p>
            <a:r>
              <a:rPr lang="zh-CN" altLang="en-US" sz="2800" kern="100" dirty="0">
                <a:solidFill>
                  <a:srgbClr val="0000FF"/>
                </a:solidFill>
                <a:latin typeface="Times New Roman"/>
                <a:ea typeface="华文细黑"/>
                <a:cs typeface="Times New Roman"/>
              </a:rPr>
              <a:t>非金属元素</a:t>
            </a:r>
            <a:endParaRPr lang="zh-CN" altLang="en-US" dirty="0">
              <a:solidFill>
                <a:srgbClr val="0000FF"/>
              </a:solidFill>
            </a:endParaRPr>
          </a:p>
        </p:txBody>
      </p:sp>
      <p:sp>
        <p:nvSpPr>
          <p:cNvPr id="14" name="矩形 13"/>
          <p:cNvSpPr/>
          <p:nvPr/>
        </p:nvSpPr>
        <p:spPr>
          <a:xfrm>
            <a:off x="5626377" y="3389884"/>
            <a:ext cx="1620957" cy="523220"/>
          </a:xfrm>
          <a:prstGeom prst="rect">
            <a:avLst/>
          </a:prstGeom>
        </p:spPr>
        <p:txBody>
          <a:bodyPr wrap="none">
            <a:spAutoFit/>
          </a:bodyPr>
          <a:lstStyle/>
          <a:p>
            <a:r>
              <a:rPr lang="zh-CN" altLang="en-US" sz="2800" kern="100" dirty="0">
                <a:solidFill>
                  <a:srgbClr val="0000FF"/>
                </a:solidFill>
                <a:latin typeface="Times New Roman"/>
                <a:ea typeface="华文细黑"/>
                <a:cs typeface="Times New Roman"/>
              </a:rPr>
              <a:t>金属元素</a:t>
            </a:r>
            <a:endParaRPr lang="zh-CN" altLang="en-US" dirty="0">
              <a:solidFill>
                <a:srgbClr val="0000FF"/>
              </a:solidFill>
            </a:endParaRPr>
          </a:p>
        </p:txBody>
      </p:sp>
      <p:sp>
        <p:nvSpPr>
          <p:cNvPr id="15" name="矩形 14"/>
          <p:cNvSpPr/>
          <p:nvPr/>
        </p:nvSpPr>
        <p:spPr>
          <a:xfrm>
            <a:off x="9515777" y="3409048"/>
            <a:ext cx="1980029" cy="523220"/>
          </a:xfrm>
          <a:prstGeom prst="rect">
            <a:avLst/>
          </a:prstGeom>
        </p:spPr>
        <p:txBody>
          <a:bodyPr wrap="none">
            <a:spAutoFit/>
          </a:bodyPr>
          <a:lstStyle/>
          <a:p>
            <a:r>
              <a:rPr lang="zh-CN" altLang="en-US" sz="2800" kern="100" dirty="0">
                <a:solidFill>
                  <a:srgbClr val="0000FF"/>
                </a:solidFill>
                <a:latin typeface="Times New Roman"/>
                <a:ea typeface="华文细黑"/>
                <a:cs typeface="Times New Roman"/>
              </a:rPr>
              <a:t>非金属元素</a:t>
            </a:r>
            <a:endParaRPr lang="zh-CN" altLang="en-US" dirty="0">
              <a:solidFill>
                <a:srgbClr val="0000FF"/>
              </a:solidFill>
            </a:endParaRPr>
          </a:p>
        </p:txBody>
      </p:sp>
      <p:sp>
        <p:nvSpPr>
          <p:cNvPr id="16" name="矩形 15"/>
          <p:cNvSpPr/>
          <p:nvPr/>
        </p:nvSpPr>
        <p:spPr>
          <a:xfrm>
            <a:off x="5591150" y="4686028"/>
            <a:ext cx="782587" cy="523220"/>
          </a:xfrm>
          <a:prstGeom prst="rect">
            <a:avLst/>
          </a:prstGeom>
        </p:spPr>
        <p:txBody>
          <a:bodyPr wrap="none">
            <a:spAutoFit/>
          </a:bodyPr>
          <a:lstStyle/>
          <a:p>
            <a:r>
              <a:rPr lang="en-US" altLang="zh-CN" sz="2800" kern="100" dirty="0" err="1">
                <a:solidFill>
                  <a:srgbClr val="0000FF"/>
                </a:solidFill>
                <a:latin typeface="Times New Roman"/>
                <a:ea typeface="华文细黑"/>
                <a:cs typeface="Times New Roman"/>
              </a:rPr>
              <a:t>ⅢB</a:t>
            </a:r>
            <a:endParaRPr lang="zh-CN" altLang="en-US" dirty="0">
              <a:solidFill>
                <a:srgbClr val="0000FF"/>
              </a:solidFill>
            </a:endParaRPr>
          </a:p>
        </p:txBody>
      </p:sp>
      <p:sp>
        <p:nvSpPr>
          <p:cNvPr id="17" name="矩形 16"/>
          <p:cNvSpPr/>
          <p:nvPr/>
        </p:nvSpPr>
        <p:spPr>
          <a:xfrm>
            <a:off x="7256835" y="4705192"/>
            <a:ext cx="782587" cy="523220"/>
          </a:xfrm>
          <a:prstGeom prst="rect">
            <a:avLst/>
          </a:prstGeom>
        </p:spPr>
        <p:txBody>
          <a:bodyPr wrap="none">
            <a:spAutoFit/>
          </a:bodyPr>
          <a:lstStyle/>
          <a:p>
            <a:r>
              <a:rPr lang="en-US" altLang="zh-CN" sz="2800" kern="100" dirty="0" err="1">
                <a:solidFill>
                  <a:srgbClr val="0000FF"/>
                </a:solidFill>
                <a:latin typeface="Times New Roman"/>
                <a:ea typeface="华文细黑"/>
                <a:cs typeface="Times New Roman"/>
              </a:rPr>
              <a:t>ⅡB</a:t>
            </a:r>
            <a:endParaRPr lang="zh-CN" altLang="en-US" dirty="0">
              <a:solidFill>
                <a:srgbClr val="0000FF"/>
              </a:solidFill>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圆角矩形 18"/>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167119927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linds(horizont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linds(horizontal)">
                                      <p:cBhvr>
                                        <p:cTn id="15" dur="500"/>
                                        <p:tgtEl>
                                          <p:spTgt spid="12"/>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blinds(horizontal)">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blinds(horizontal)">
                                      <p:cBhvr>
                                        <p:cTn id="23" dur="500"/>
                                        <p:tgtEl>
                                          <p:spTgt spid="15"/>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blinds(horizontal)">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blinds(horizontal)">
                                      <p:cBhvr>
                                        <p:cTn id="31" dur="500"/>
                                        <p:tgtEl>
                                          <p:spTgt spid="16"/>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blinds(horizontal)">
                                      <p:cBhvr>
                                        <p:cTn id="34" dur="500"/>
                                        <p:tgtEl>
                                          <p:spTgt spid="1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1" nodeType="clickEffect">
                                  <p:stCondLst>
                                    <p:cond delay="0"/>
                                  </p:stCondLst>
                                  <p:childTnLst>
                                    <p:animEffect transition="out" filter="fade">
                                      <p:cBhvr>
                                        <p:cTn id="38" dur="500"/>
                                        <p:tgtEl>
                                          <p:spTgt spid="7"/>
                                        </p:tgtEl>
                                      </p:cBhvr>
                                    </p:animEffect>
                                    <p:set>
                                      <p:cBhvr>
                                        <p:cTn id="39" dur="1" fill="hold">
                                          <p:stCondLst>
                                            <p:cond delay="499"/>
                                          </p:stCondLst>
                                        </p:cTn>
                                        <p:tgtEl>
                                          <p:spTgt spid="7"/>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500"/>
                                        <p:tgtEl>
                                          <p:spTgt spid="11"/>
                                        </p:tgtEl>
                                      </p:cBhvr>
                                    </p:animEffect>
                                    <p:set>
                                      <p:cBhvr>
                                        <p:cTn id="42" dur="1" fill="hold">
                                          <p:stCondLst>
                                            <p:cond delay="499"/>
                                          </p:stCondLst>
                                        </p:cTn>
                                        <p:tgtEl>
                                          <p:spTgt spid="11"/>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500"/>
                                        <p:tgtEl>
                                          <p:spTgt spid="12"/>
                                        </p:tgtEl>
                                      </p:cBhvr>
                                    </p:animEffect>
                                    <p:set>
                                      <p:cBhvr>
                                        <p:cTn id="45" dur="1" fill="hold">
                                          <p:stCondLst>
                                            <p:cond delay="499"/>
                                          </p:stCondLst>
                                        </p:cTn>
                                        <p:tgtEl>
                                          <p:spTgt spid="12"/>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500"/>
                                        <p:tgtEl>
                                          <p:spTgt spid="13"/>
                                        </p:tgtEl>
                                      </p:cBhvr>
                                    </p:animEffect>
                                    <p:set>
                                      <p:cBhvr>
                                        <p:cTn id="48" dur="1" fill="hold">
                                          <p:stCondLst>
                                            <p:cond delay="499"/>
                                          </p:stCondLst>
                                        </p:cTn>
                                        <p:tgtEl>
                                          <p:spTgt spid="13"/>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500"/>
                                        <p:tgtEl>
                                          <p:spTgt spid="15"/>
                                        </p:tgtEl>
                                      </p:cBhvr>
                                    </p:animEffect>
                                    <p:set>
                                      <p:cBhvr>
                                        <p:cTn id="51" dur="1" fill="hold">
                                          <p:stCondLst>
                                            <p:cond delay="499"/>
                                          </p:stCondLst>
                                        </p:cTn>
                                        <p:tgtEl>
                                          <p:spTgt spid="15"/>
                                        </p:tgtEl>
                                        <p:attrNameLst>
                                          <p:attrName>style.visibility</p:attrName>
                                        </p:attrNameLst>
                                      </p:cBhvr>
                                      <p:to>
                                        <p:strVal val="hidden"/>
                                      </p:to>
                                    </p:set>
                                  </p:childTnLst>
                                </p:cTn>
                              </p:par>
                              <p:par>
                                <p:cTn id="52" presetID="10" presetClass="exit" presetSubtype="0" fill="hold" grpId="1" nodeType="withEffect">
                                  <p:stCondLst>
                                    <p:cond delay="0"/>
                                  </p:stCondLst>
                                  <p:childTnLst>
                                    <p:animEffect transition="out" filter="fade">
                                      <p:cBhvr>
                                        <p:cTn id="53" dur="500"/>
                                        <p:tgtEl>
                                          <p:spTgt spid="14"/>
                                        </p:tgtEl>
                                      </p:cBhvr>
                                    </p:animEffect>
                                    <p:set>
                                      <p:cBhvr>
                                        <p:cTn id="54" dur="1" fill="hold">
                                          <p:stCondLst>
                                            <p:cond delay="499"/>
                                          </p:stCondLst>
                                        </p:cTn>
                                        <p:tgtEl>
                                          <p:spTgt spid="14"/>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500"/>
                                        <p:tgtEl>
                                          <p:spTgt spid="16"/>
                                        </p:tgtEl>
                                      </p:cBhvr>
                                    </p:animEffect>
                                    <p:set>
                                      <p:cBhvr>
                                        <p:cTn id="57" dur="1" fill="hold">
                                          <p:stCondLst>
                                            <p:cond delay="499"/>
                                          </p:stCondLst>
                                        </p:cTn>
                                        <p:tgtEl>
                                          <p:spTgt spid="16"/>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500"/>
                                        <p:tgtEl>
                                          <p:spTgt spid="17"/>
                                        </p:tgtEl>
                                      </p:cBhvr>
                                    </p:animEffect>
                                    <p:set>
                                      <p:cBhvr>
                                        <p:cTn id="60" dur="1" fill="hold">
                                          <p:stCondLst>
                                            <p:cond delay="499"/>
                                          </p:stCondLst>
                                        </p:cTn>
                                        <p:tgtEl>
                                          <p:spTgt spid="17"/>
                                        </p:tgtEl>
                                        <p:attrNameLst>
                                          <p:attrName>style.visibility</p:attrName>
                                        </p:attrNameLst>
                                      </p:cBhvr>
                                      <p:to>
                                        <p:strVal val="hidden"/>
                                      </p:to>
                                    </p:set>
                                  </p:childTnLst>
                                </p:cTn>
                              </p:par>
                            </p:childTnLst>
                          </p:cTn>
                        </p:par>
                      </p:childTnLst>
                    </p:cTn>
                  </p:par>
                </p:childTnLst>
              </p:cTn>
              <p:nextCondLst>
                <p:cond evt="onClick" delay="0">
                  <p:tgtEl>
                    <p:spTgt spid="19"/>
                  </p:tgtEl>
                </p:cond>
              </p:nextCondLst>
            </p:seq>
          </p:childTnLst>
        </p:cTn>
      </p:par>
    </p:tnLst>
    <p:bldLst>
      <p:bldP spid="7" grpId="0"/>
      <p:bldP spid="7" grpId="1"/>
      <p:bldP spid="11" grpId="0"/>
      <p:bldP spid="11" grpId="1"/>
      <p:bldP spid="12" grpId="0"/>
      <p:bldP spid="12" grpId="1"/>
      <p:bldP spid="13" grpId="0"/>
      <p:bldP spid="13" grpId="1"/>
      <p:bldP spid="14" grpId="0"/>
      <p:bldP spid="14" grpId="1"/>
      <p:bldP spid="15" grpId="0"/>
      <p:bldP spid="15" grpId="1"/>
      <p:bldP spid="16" grpId="0"/>
      <p:bldP spid="16" grpId="1"/>
      <p:bldP spid="17" grpId="0"/>
      <p:bldP spid="17" grpId="1"/>
    </p:bld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481482" y="731590"/>
            <a:ext cx="11446372" cy="3970318"/>
          </a:xfrm>
          <a:prstGeom prst="rect">
            <a:avLst/>
          </a:prstGeom>
        </p:spPr>
        <p:txBody>
          <a:bodyPr wrap="square">
            <a:spAutoFit/>
          </a:bodyPr>
          <a:lstStyle/>
          <a:p>
            <a:pPr>
              <a:lnSpc>
                <a:spcPct val="150000"/>
              </a:lnSpc>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由题意可知，短周期元素</a:t>
            </a:r>
            <a:r>
              <a:rPr lang="en-US" altLang="zh-CN" sz="2800" kern="100" dirty="0">
                <a:latin typeface="Times New Roman"/>
                <a:ea typeface="华文细黑"/>
              </a:rPr>
              <a:t>X</a:t>
            </a:r>
            <a:r>
              <a:rPr lang="zh-CN" altLang="zh-CN" sz="2800" kern="100" dirty="0">
                <a:latin typeface="Times New Roman"/>
                <a:ea typeface="华文细黑"/>
                <a:cs typeface="Times New Roman"/>
              </a:rPr>
              <a:t>、</a:t>
            </a:r>
            <a:r>
              <a:rPr lang="en-US" altLang="zh-CN" sz="2800" kern="100" dirty="0">
                <a:latin typeface="Times New Roman"/>
                <a:ea typeface="华文细黑"/>
              </a:rPr>
              <a:t>Y</a:t>
            </a:r>
            <a:r>
              <a:rPr lang="zh-CN" altLang="zh-CN" sz="2800" kern="100" dirty="0">
                <a:latin typeface="Times New Roman"/>
                <a:ea typeface="华文细黑"/>
                <a:cs typeface="Times New Roman"/>
              </a:rPr>
              <a:t>、</a:t>
            </a:r>
            <a:r>
              <a:rPr lang="en-US" altLang="zh-CN" sz="2800" kern="100" dirty="0">
                <a:latin typeface="Times New Roman"/>
                <a:ea typeface="华文细黑"/>
              </a:rPr>
              <a:t>Z</a:t>
            </a:r>
            <a:r>
              <a:rPr lang="zh-CN" altLang="zh-CN" sz="2800" kern="100" dirty="0">
                <a:latin typeface="Times New Roman"/>
                <a:ea typeface="华文细黑"/>
                <a:cs typeface="Times New Roman"/>
              </a:rPr>
              <a:t>、</a:t>
            </a:r>
            <a:r>
              <a:rPr lang="en-US" altLang="zh-CN" sz="2800" kern="100" dirty="0">
                <a:latin typeface="Times New Roman"/>
                <a:ea typeface="华文细黑"/>
              </a:rPr>
              <a:t>W</a:t>
            </a:r>
            <a:r>
              <a:rPr lang="zh-CN" altLang="zh-CN" sz="2800" kern="100" dirty="0">
                <a:latin typeface="Times New Roman"/>
                <a:ea typeface="华文细黑"/>
                <a:cs typeface="Times New Roman"/>
              </a:rPr>
              <a:t>分别位于二、三周期，设</a:t>
            </a:r>
            <a:r>
              <a:rPr lang="en-US" altLang="zh-CN" sz="2800" kern="100" dirty="0">
                <a:latin typeface="Times New Roman"/>
                <a:ea typeface="华文细黑"/>
              </a:rPr>
              <a:t>Z</a:t>
            </a:r>
            <a:r>
              <a:rPr lang="zh-CN" altLang="zh-CN" sz="2800" kern="100" dirty="0">
                <a:latin typeface="Times New Roman"/>
                <a:ea typeface="华文细黑"/>
                <a:cs typeface="Times New Roman"/>
              </a:rPr>
              <a:t>的原子序数为</a:t>
            </a:r>
            <a:r>
              <a:rPr lang="en-US" altLang="zh-CN" sz="2800" i="1" kern="100" dirty="0">
                <a:latin typeface="Times New Roman"/>
                <a:ea typeface="华文细黑"/>
              </a:rPr>
              <a:t>x</a:t>
            </a:r>
            <a:r>
              <a:rPr lang="zh-CN" altLang="zh-CN" sz="2800" kern="100" dirty="0">
                <a:latin typeface="Times New Roman"/>
                <a:ea typeface="华文细黑"/>
                <a:cs typeface="Times New Roman"/>
              </a:rPr>
              <a:t>，则</a:t>
            </a:r>
            <a:r>
              <a:rPr lang="en-US" altLang="zh-CN" sz="2800" kern="100" dirty="0">
                <a:latin typeface="Times New Roman"/>
                <a:ea typeface="华文细黑"/>
              </a:rPr>
              <a:t>Y</a:t>
            </a:r>
            <a:r>
              <a:rPr lang="zh-CN" altLang="zh-CN" sz="2800" kern="100" dirty="0">
                <a:latin typeface="Times New Roman"/>
                <a:ea typeface="华文细黑"/>
                <a:cs typeface="Times New Roman"/>
              </a:rPr>
              <a:t>、</a:t>
            </a:r>
            <a:r>
              <a:rPr lang="en-US" altLang="zh-CN" sz="2800" kern="100" dirty="0">
                <a:latin typeface="Times New Roman"/>
                <a:ea typeface="华文细黑"/>
              </a:rPr>
              <a:t>W</a:t>
            </a:r>
            <a:r>
              <a:rPr lang="zh-CN" altLang="zh-CN" sz="2800" kern="100" dirty="0">
                <a:latin typeface="Times New Roman"/>
                <a:ea typeface="华文细黑"/>
                <a:cs typeface="Times New Roman"/>
              </a:rPr>
              <a:t>的原子序数分别为</a:t>
            </a:r>
            <a:r>
              <a:rPr lang="en-US" altLang="zh-CN" sz="2800" kern="100" dirty="0">
                <a:latin typeface="Times New Roman"/>
                <a:ea typeface="华文细黑"/>
              </a:rPr>
              <a:t>(</a:t>
            </a:r>
            <a:r>
              <a:rPr lang="en-US" altLang="zh-CN" sz="2800" i="1" kern="100" dirty="0">
                <a:latin typeface="Times New Roman"/>
                <a:ea typeface="华文细黑"/>
              </a:rPr>
              <a:t>x</a:t>
            </a:r>
            <a:r>
              <a:rPr lang="zh-CN" altLang="zh-CN" sz="2800" kern="100" dirty="0">
                <a:latin typeface="Times New Roman"/>
                <a:ea typeface="华文细黑"/>
                <a:cs typeface="Times New Roman"/>
              </a:rPr>
              <a:t>－</a:t>
            </a:r>
            <a:r>
              <a:rPr lang="en-US" altLang="zh-CN" sz="2800" kern="100" dirty="0">
                <a:latin typeface="Times New Roman"/>
                <a:ea typeface="华文细黑"/>
              </a:rPr>
              <a:t>1)</a:t>
            </a:r>
            <a:r>
              <a:rPr lang="zh-CN" altLang="zh-CN" sz="2800" kern="100" dirty="0">
                <a:latin typeface="Times New Roman"/>
                <a:ea typeface="华文细黑"/>
                <a:cs typeface="Times New Roman"/>
              </a:rPr>
              <a:t>、</a:t>
            </a:r>
            <a:r>
              <a:rPr lang="en-US" altLang="zh-CN" sz="2800" kern="100" dirty="0">
                <a:latin typeface="Times New Roman"/>
                <a:ea typeface="华文细黑"/>
              </a:rPr>
              <a:t>(</a:t>
            </a:r>
            <a:r>
              <a:rPr lang="en-US" altLang="zh-CN" sz="2800" i="1" kern="100" dirty="0">
                <a:latin typeface="Times New Roman"/>
                <a:ea typeface="华文细黑"/>
              </a:rPr>
              <a:t>x</a:t>
            </a:r>
            <a:r>
              <a:rPr lang="zh-CN" altLang="zh-CN" sz="2800" kern="100" dirty="0">
                <a:latin typeface="Times New Roman"/>
                <a:ea typeface="华文细黑"/>
                <a:cs typeface="Times New Roman"/>
              </a:rPr>
              <a:t>＋</a:t>
            </a:r>
            <a:r>
              <a:rPr lang="en-US" altLang="zh-CN" sz="2800" kern="100" dirty="0">
                <a:latin typeface="Times New Roman"/>
                <a:ea typeface="华文细黑"/>
              </a:rPr>
              <a:t>9)</a:t>
            </a:r>
            <a:r>
              <a:rPr lang="zh-CN" altLang="zh-CN" sz="2800" kern="100" dirty="0">
                <a:latin typeface="Times New Roman"/>
                <a:ea typeface="华文细黑"/>
                <a:cs typeface="Times New Roman"/>
              </a:rPr>
              <a:t>，则有</a:t>
            </a:r>
            <a:r>
              <a:rPr lang="en-US" altLang="zh-CN" sz="2800" i="1" kern="100" dirty="0">
                <a:latin typeface="Times New Roman"/>
                <a:ea typeface="华文细黑"/>
              </a:rPr>
              <a:t>x</a:t>
            </a:r>
            <a:r>
              <a:rPr lang="zh-CN" altLang="zh-CN" sz="2800" kern="100" dirty="0">
                <a:latin typeface="Times New Roman"/>
                <a:ea typeface="华文细黑"/>
                <a:cs typeface="Times New Roman"/>
              </a:rPr>
              <a:t>－</a:t>
            </a:r>
            <a:r>
              <a:rPr lang="en-US" altLang="zh-CN" sz="2800" kern="100" dirty="0">
                <a:latin typeface="Times New Roman"/>
                <a:ea typeface="华文细黑"/>
              </a:rPr>
              <a:t>1</a:t>
            </a:r>
            <a:r>
              <a:rPr lang="zh-CN" altLang="zh-CN" sz="2800" kern="100" dirty="0">
                <a:latin typeface="Times New Roman"/>
                <a:ea typeface="华文细黑"/>
                <a:cs typeface="Times New Roman"/>
              </a:rPr>
              <a:t>＋</a:t>
            </a:r>
            <a:r>
              <a:rPr lang="en-US" altLang="zh-CN" sz="2800" i="1" kern="100" dirty="0">
                <a:latin typeface="Times New Roman"/>
                <a:ea typeface="华文细黑"/>
              </a:rPr>
              <a:t>x</a:t>
            </a:r>
            <a:r>
              <a:rPr lang="zh-CN" altLang="zh-CN" sz="2800" kern="100" dirty="0">
                <a:latin typeface="Times New Roman"/>
                <a:ea typeface="华文细黑"/>
                <a:cs typeface="Times New Roman"/>
              </a:rPr>
              <a:t>＋</a:t>
            </a:r>
            <a:r>
              <a:rPr lang="en-US" altLang="zh-CN" sz="2800" kern="100" dirty="0">
                <a:latin typeface="Times New Roman"/>
                <a:ea typeface="华文细黑"/>
              </a:rPr>
              <a:t>9</a:t>
            </a:r>
            <a:r>
              <a:rPr lang="zh-CN" altLang="zh-CN" sz="2800" kern="100" dirty="0">
                <a:latin typeface="Times New Roman"/>
                <a:ea typeface="华文细黑"/>
                <a:cs typeface="Times New Roman"/>
              </a:rPr>
              <a:t>＝</a:t>
            </a:r>
            <a:r>
              <a:rPr lang="en-US" altLang="zh-CN" sz="2800" kern="100" dirty="0">
                <a:latin typeface="Times New Roman"/>
                <a:ea typeface="华文细黑"/>
              </a:rPr>
              <a:t>3</a:t>
            </a:r>
            <a:r>
              <a:rPr lang="en-US" altLang="zh-CN" sz="2800" i="1" kern="100" dirty="0">
                <a:latin typeface="Times New Roman"/>
                <a:ea typeface="华文细黑"/>
              </a:rPr>
              <a:t>x</a:t>
            </a:r>
            <a:r>
              <a:rPr lang="zh-CN" altLang="zh-CN" sz="2800" kern="100" dirty="0">
                <a:latin typeface="Times New Roman"/>
                <a:ea typeface="华文细黑"/>
                <a:cs typeface="Times New Roman"/>
              </a:rPr>
              <a:t>，解得</a:t>
            </a:r>
            <a:r>
              <a:rPr lang="en-US" altLang="zh-CN" sz="2800" i="1" kern="100" dirty="0">
                <a:latin typeface="Times New Roman"/>
                <a:ea typeface="华文细黑"/>
              </a:rPr>
              <a:t>x</a:t>
            </a:r>
            <a:r>
              <a:rPr lang="zh-CN" altLang="zh-CN" sz="2800" kern="100" dirty="0">
                <a:latin typeface="Times New Roman"/>
                <a:ea typeface="华文细黑"/>
                <a:cs typeface="Times New Roman"/>
              </a:rPr>
              <a:t>＝</a:t>
            </a:r>
            <a:r>
              <a:rPr lang="en-US" altLang="zh-CN" sz="2800" kern="100" dirty="0">
                <a:latin typeface="Times New Roman"/>
                <a:ea typeface="华文细黑"/>
              </a:rPr>
              <a:t>8</a:t>
            </a:r>
            <a:r>
              <a:rPr lang="zh-CN" altLang="zh-CN" sz="2800" kern="100" dirty="0">
                <a:latin typeface="Times New Roman"/>
                <a:ea typeface="华文细黑"/>
                <a:cs typeface="Times New Roman"/>
              </a:rPr>
              <a:t>，则元素</a:t>
            </a:r>
            <a:r>
              <a:rPr lang="en-US" altLang="zh-CN" sz="2800" kern="100" dirty="0">
                <a:latin typeface="Times New Roman"/>
                <a:ea typeface="华文细黑"/>
              </a:rPr>
              <a:t>X</a:t>
            </a:r>
            <a:r>
              <a:rPr lang="zh-CN" altLang="zh-CN" sz="2800" kern="100" dirty="0">
                <a:latin typeface="Times New Roman"/>
                <a:ea typeface="华文细黑"/>
                <a:cs typeface="Times New Roman"/>
              </a:rPr>
              <a:t>、</a:t>
            </a:r>
            <a:r>
              <a:rPr lang="en-US" altLang="zh-CN" sz="2800" kern="100" dirty="0">
                <a:latin typeface="Times New Roman"/>
                <a:ea typeface="华文细黑"/>
              </a:rPr>
              <a:t>Y</a:t>
            </a:r>
            <a:r>
              <a:rPr lang="zh-CN" altLang="zh-CN" sz="2800" kern="100" dirty="0">
                <a:latin typeface="Times New Roman"/>
                <a:ea typeface="华文细黑"/>
                <a:cs typeface="Times New Roman"/>
              </a:rPr>
              <a:t>、</a:t>
            </a:r>
            <a:r>
              <a:rPr lang="en-US" altLang="zh-CN" sz="2800" kern="100" dirty="0">
                <a:latin typeface="Times New Roman"/>
                <a:ea typeface="华文细黑"/>
              </a:rPr>
              <a:t>Z</a:t>
            </a:r>
            <a:r>
              <a:rPr lang="zh-CN" altLang="zh-CN" sz="2800" kern="100" dirty="0">
                <a:latin typeface="Times New Roman"/>
                <a:ea typeface="华文细黑"/>
                <a:cs typeface="Times New Roman"/>
              </a:rPr>
              <a:t>、</a:t>
            </a:r>
            <a:r>
              <a:rPr lang="en-US" altLang="zh-CN" sz="2800" kern="100" dirty="0">
                <a:latin typeface="Times New Roman"/>
                <a:ea typeface="华文细黑"/>
              </a:rPr>
              <a:t>W</a:t>
            </a:r>
            <a:r>
              <a:rPr lang="zh-CN" altLang="zh-CN" sz="2800" kern="100" dirty="0">
                <a:latin typeface="Times New Roman"/>
                <a:ea typeface="华文细黑"/>
                <a:cs typeface="Times New Roman"/>
              </a:rPr>
              <a:t>分别为</a:t>
            </a:r>
            <a:r>
              <a:rPr lang="en-US" altLang="zh-CN" sz="2800" kern="100" dirty="0">
                <a:latin typeface="Times New Roman"/>
                <a:ea typeface="华文细黑"/>
              </a:rPr>
              <a:t>Si </a:t>
            </a:r>
            <a:r>
              <a:rPr lang="zh-CN" altLang="zh-CN" sz="2800" kern="100" dirty="0">
                <a:latin typeface="Times New Roman"/>
                <a:ea typeface="华文细黑"/>
                <a:cs typeface="Times New Roman"/>
              </a:rPr>
              <a:t>、</a:t>
            </a:r>
            <a:r>
              <a:rPr lang="en-US" altLang="zh-CN" sz="2800" kern="100" dirty="0">
                <a:latin typeface="Times New Roman"/>
                <a:ea typeface="华文细黑"/>
              </a:rPr>
              <a:t>N </a:t>
            </a:r>
            <a:r>
              <a:rPr lang="zh-CN" altLang="zh-CN" sz="2800" kern="100" dirty="0">
                <a:latin typeface="Times New Roman"/>
                <a:ea typeface="华文细黑"/>
                <a:cs typeface="Times New Roman"/>
              </a:rPr>
              <a:t>、</a:t>
            </a:r>
            <a:r>
              <a:rPr lang="en-US" altLang="zh-CN" sz="2800" kern="100" dirty="0">
                <a:latin typeface="Times New Roman"/>
                <a:ea typeface="华文细黑"/>
              </a:rPr>
              <a:t>O</a:t>
            </a:r>
            <a:r>
              <a:rPr lang="zh-CN" altLang="zh-CN" sz="2800" kern="100" dirty="0">
                <a:latin typeface="Times New Roman"/>
                <a:ea typeface="华文细黑"/>
                <a:cs typeface="Times New Roman"/>
              </a:rPr>
              <a:t>、</a:t>
            </a:r>
            <a:r>
              <a:rPr lang="en-US" altLang="zh-CN" sz="2800" kern="100" dirty="0">
                <a:latin typeface="Times New Roman"/>
                <a:ea typeface="华文细黑"/>
              </a:rPr>
              <a:t> </a:t>
            </a:r>
            <a:r>
              <a:rPr lang="en-US" altLang="zh-CN" sz="2800" kern="100" dirty="0" err="1">
                <a:latin typeface="Times New Roman"/>
                <a:ea typeface="华文细黑"/>
              </a:rPr>
              <a:t>Cl</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Times New Roman"/>
                <a:ea typeface="华文细黑"/>
              </a:rPr>
              <a:t>A</a:t>
            </a:r>
            <a:r>
              <a:rPr lang="zh-CN" altLang="zh-CN" sz="2800" kern="100" dirty="0">
                <a:latin typeface="Times New Roman"/>
                <a:ea typeface="华文细黑"/>
                <a:cs typeface="Times New Roman"/>
              </a:rPr>
              <a:t>项，原子半径应为</a:t>
            </a:r>
            <a:r>
              <a:rPr lang="en-US" altLang="zh-CN" sz="2800" kern="100" dirty="0">
                <a:latin typeface="Times New Roman"/>
                <a:ea typeface="华文细黑"/>
              </a:rPr>
              <a:t>X&gt;Y&gt;Z</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a:latin typeface="Times New Roman"/>
                <a:ea typeface="华文细黑"/>
              </a:rPr>
              <a:t>B</a:t>
            </a:r>
            <a:r>
              <a:rPr lang="zh-CN" altLang="zh-CN" sz="2800" kern="100" dirty="0">
                <a:latin typeface="Times New Roman"/>
                <a:ea typeface="华文细黑"/>
                <a:cs typeface="Times New Roman"/>
              </a:rPr>
              <a:t>项，气态氢化物的稳定性应为</a:t>
            </a:r>
            <a:r>
              <a:rPr lang="en-US" altLang="zh-CN" sz="2800" kern="100" dirty="0">
                <a:latin typeface="Times New Roman"/>
                <a:ea typeface="华文细黑"/>
              </a:rPr>
              <a:t>X&lt;Z</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a:latin typeface="Times New Roman"/>
                <a:ea typeface="华文细黑"/>
              </a:rPr>
              <a:t>C</a:t>
            </a:r>
            <a:r>
              <a:rPr lang="zh-CN" altLang="zh-CN" sz="2800" kern="100" dirty="0">
                <a:latin typeface="Times New Roman"/>
                <a:ea typeface="华文细黑"/>
                <a:cs typeface="Times New Roman"/>
              </a:rPr>
              <a:t>项，</a:t>
            </a:r>
            <a:r>
              <a:rPr lang="en-US" altLang="zh-CN" sz="2800" kern="100" dirty="0">
                <a:latin typeface="Times New Roman"/>
                <a:ea typeface="华文细黑"/>
              </a:rPr>
              <a:t>O</a:t>
            </a:r>
            <a:r>
              <a:rPr lang="zh-CN" altLang="zh-CN" sz="2800" kern="100" dirty="0">
                <a:latin typeface="Times New Roman"/>
                <a:ea typeface="华文细黑"/>
                <a:cs typeface="Times New Roman"/>
              </a:rPr>
              <a:t>、</a:t>
            </a:r>
            <a:r>
              <a:rPr lang="en-US" altLang="zh-CN" sz="2800" kern="100" dirty="0" err="1">
                <a:latin typeface="Times New Roman"/>
                <a:ea typeface="华文细黑"/>
              </a:rPr>
              <a:t>Cl</a:t>
            </a:r>
            <a:r>
              <a:rPr lang="zh-CN" altLang="zh-CN" sz="2800" kern="100" dirty="0">
                <a:latin typeface="Times New Roman"/>
                <a:ea typeface="华文细黑"/>
                <a:cs typeface="Times New Roman"/>
              </a:rPr>
              <a:t>分别与</a:t>
            </a:r>
            <a:r>
              <a:rPr lang="en-US" altLang="zh-CN" sz="2800" kern="100" dirty="0">
                <a:latin typeface="Times New Roman"/>
                <a:ea typeface="华文细黑"/>
              </a:rPr>
              <a:t>Mg</a:t>
            </a:r>
            <a:r>
              <a:rPr lang="zh-CN" altLang="zh-CN" sz="2800" kern="100" dirty="0">
                <a:latin typeface="Times New Roman"/>
                <a:ea typeface="华文细黑"/>
                <a:cs typeface="Times New Roman"/>
              </a:rPr>
              <a:t>反应生成的</a:t>
            </a:r>
            <a:r>
              <a:rPr lang="en-US" altLang="zh-CN" sz="2800" kern="100" dirty="0" err="1">
                <a:latin typeface="Times New Roman"/>
                <a:ea typeface="华文细黑"/>
              </a:rPr>
              <a:t>MgO</a:t>
            </a:r>
            <a:r>
              <a:rPr lang="en-US" altLang="zh-CN" sz="2800" kern="100" dirty="0">
                <a:latin typeface="Times New Roman"/>
                <a:ea typeface="华文细黑"/>
              </a:rPr>
              <a:t> </a:t>
            </a:r>
            <a:r>
              <a:rPr lang="zh-CN" altLang="zh-CN" sz="2800" kern="100" dirty="0">
                <a:latin typeface="Times New Roman"/>
                <a:ea typeface="华文细黑"/>
                <a:cs typeface="Times New Roman"/>
              </a:rPr>
              <a:t>、</a:t>
            </a:r>
            <a:r>
              <a:rPr lang="en-US" altLang="zh-CN" sz="2800" kern="100" dirty="0">
                <a:latin typeface="Times New Roman"/>
                <a:ea typeface="华文细黑"/>
              </a:rPr>
              <a:t>MgCl</a:t>
            </a:r>
            <a:r>
              <a:rPr lang="en-US" altLang="zh-CN" sz="2800" kern="100" baseline="-25000" dirty="0">
                <a:latin typeface="Times New Roman"/>
                <a:ea typeface="华文细黑"/>
              </a:rPr>
              <a:t>2</a:t>
            </a:r>
            <a:r>
              <a:rPr lang="en-US" altLang="zh-CN" sz="2800" kern="100" dirty="0">
                <a:latin typeface="Times New Roman"/>
                <a:ea typeface="华文细黑"/>
              </a:rPr>
              <a:t> </a:t>
            </a:r>
            <a:r>
              <a:rPr lang="zh-CN" altLang="zh-CN" sz="2800" kern="100" dirty="0">
                <a:latin typeface="Times New Roman"/>
                <a:ea typeface="华文细黑"/>
                <a:cs typeface="Times New Roman"/>
              </a:rPr>
              <a:t>均为离子化合物，正确；</a:t>
            </a:r>
            <a:endParaRPr lang="zh-CN" altLang="en-US" sz="2800" dirty="0"/>
          </a:p>
        </p:txBody>
      </p:sp>
      <p:sp>
        <p:nvSpPr>
          <p:cNvPr id="15" name="Rectangle 21">
            <a:hlinkClick r:id="rId2" action="ppaction://hlinksldjump"/>
          </p:cNvPr>
          <p:cNvSpPr>
            <a:spLocks noChangeArrowheads="1"/>
          </p:cNvSpPr>
          <p:nvPr/>
        </p:nvSpPr>
        <p:spPr bwMode="auto">
          <a:xfrm>
            <a:off x="7675068" y="4561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8" name="Rectangle 21">
            <a:hlinkClick r:id="rId3" action="ppaction://hlinksldjump"/>
          </p:cNvPr>
          <p:cNvSpPr>
            <a:spLocks noChangeArrowheads="1"/>
          </p:cNvSpPr>
          <p:nvPr/>
        </p:nvSpPr>
        <p:spPr bwMode="auto">
          <a:xfrm>
            <a:off x="8177246" y="4561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1" name="Rectangle 21">
            <a:hlinkClick r:id="rId4" action="ppaction://hlinksldjump"/>
          </p:cNvPr>
          <p:cNvSpPr>
            <a:spLocks noChangeArrowheads="1"/>
          </p:cNvSpPr>
          <p:nvPr/>
        </p:nvSpPr>
        <p:spPr bwMode="auto">
          <a:xfrm>
            <a:off x="8655282"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2" name="Rectangle 21">
            <a:hlinkClick r:id="rId5" action="ppaction://hlinksldjump"/>
          </p:cNvPr>
          <p:cNvSpPr>
            <a:spLocks noChangeArrowheads="1"/>
          </p:cNvSpPr>
          <p:nvPr/>
        </p:nvSpPr>
        <p:spPr bwMode="auto">
          <a:xfrm>
            <a:off x="9047534" y="4561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3" name="Rectangle 21">
            <a:hlinkClick r:id="rId6" action="ppaction://hlinksldjump"/>
          </p:cNvPr>
          <p:cNvSpPr>
            <a:spLocks noChangeArrowheads="1"/>
          </p:cNvSpPr>
          <p:nvPr/>
        </p:nvSpPr>
        <p:spPr bwMode="auto">
          <a:xfrm>
            <a:off x="9549294" y="45615"/>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4" name="Rectangle 21">
            <a:hlinkClick r:id="rId7" action="ppaction://hlinksldjump"/>
          </p:cNvPr>
          <p:cNvSpPr>
            <a:spLocks noChangeArrowheads="1"/>
          </p:cNvSpPr>
          <p:nvPr/>
        </p:nvSpPr>
        <p:spPr bwMode="auto">
          <a:xfrm>
            <a:off x="9994004" y="45418"/>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Rectangle 21">
            <a:hlinkClick r:id="rId8" action="ppaction://hlinksldjump"/>
          </p:cNvPr>
          <p:cNvSpPr>
            <a:spLocks noChangeArrowheads="1"/>
          </p:cNvSpPr>
          <p:nvPr/>
        </p:nvSpPr>
        <p:spPr bwMode="auto">
          <a:xfrm>
            <a:off x="10426052" y="45418"/>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Rectangle 21">
            <a:hlinkClick r:id="rId9" action="ppaction://hlinksldjump"/>
          </p:cNvPr>
          <p:cNvSpPr>
            <a:spLocks noChangeArrowheads="1"/>
          </p:cNvSpPr>
          <p:nvPr/>
        </p:nvSpPr>
        <p:spPr bwMode="auto">
          <a:xfrm>
            <a:off x="10845438" y="45418"/>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30" name="Rectangle 21">
            <a:hlinkClick r:id="rId10" action="ppaction://hlinksldjump"/>
          </p:cNvPr>
          <p:cNvSpPr>
            <a:spLocks noChangeArrowheads="1"/>
          </p:cNvSpPr>
          <p:nvPr/>
        </p:nvSpPr>
        <p:spPr bwMode="auto">
          <a:xfrm>
            <a:off x="11267120" y="45418"/>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矩形 30"/>
          <p:cNvSpPr/>
          <p:nvPr/>
        </p:nvSpPr>
        <p:spPr>
          <a:xfrm>
            <a:off x="478582" y="4548014"/>
            <a:ext cx="11446372" cy="2031325"/>
          </a:xfrm>
          <a:prstGeom prst="rect">
            <a:avLst/>
          </a:prstGeom>
        </p:spPr>
        <p:txBody>
          <a:bodyPr wrap="square">
            <a:spAutoFit/>
          </a:bodyPr>
          <a:lstStyle/>
          <a:p>
            <a:pPr>
              <a:lnSpc>
                <a:spcPct val="150000"/>
              </a:lnSpc>
            </a:pPr>
            <a:r>
              <a:rPr lang="en-US" altLang="zh-CN" sz="2800" kern="100" dirty="0" smtClean="0">
                <a:latin typeface="Times New Roman"/>
                <a:ea typeface="华文细黑"/>
              </a:rPr>
              <a:t>D</a:t>
            </a:r>
            <a:r>
              <a:rPr lang="zh-CN" altLang="zh-CN" sz="2800" kern="100" dirty="0">
                <a:latin typeface="Times New Roman"/>
                <a:ea typeface="华文细黑"/>
                <a:cs typeface="Times New Roman"/>
              </a:rPr>
              <a:t>项，非金属性：</a:t>
            </a:r>
            <a:r>
              <a:rPr lang="en-US" altLang="zh-CN" sz="2800" kern="100" dirty="0">
                <a:latin typeface="Times New Roman"/>
                <a:ea typeface="华文细黑"/>
              </a:rPr>
              <a:t>N</a:t>
            </a:r>
            <a:r>
              <a:rPr lang="zh-CN" altLang="zh-CN" sz="2800" kern="100" dirty="0">
                <a:latin typeface="Times New Roman"/>
                <a:ea typeface="华文细黑"/>
                <a:cs typeface="Times New Roman"/>
              </a:rPr>
              <a:t>＜</a:t>
            </a:r>
            <a:r>
              <a:rPr lang="en-US" altLang="zh-CN" sz="2800" kern="100" dirty="0" err="1">
                <a:latin typeface="Times New Roman"/>
                <a:ea typeface="华文细黑"/>
              </a:rPr>
              <a:t>Cl</a:t>
            </a:r>
            <a:r>
              <a:rPr lang="zh-CN" altLang="zh-CN" sz="2800" kern="100" dirty="0">
                <a:latin typeface="Times New Roman"/>
                <a:ea typeface="华文细黑"/>
                <a:cs typeface="Times New Roman"/>
              </a:rPr>
              <a:t>，则最高价氧化物对应水化物的酸性：</a:t>
            </a:r>
            <a:r>
              <a:rPr lang="en-US" altLang="zh-CN" sz="2800" kern="100" dirty="0">
                <a:latin typeface="Times New Roman"/>
                <a:ea typeface="华文细黑"/>
              </a:rPr>
              <a:t> HNO</a:t>
            </a:r>
            <a:r>
              <a:rPr lang="en-US" altLang="zh-CN" sz="2800" kern="100" baseline="-25000" dirty="0">
                <a:latin typeface="Times New Roman"/>
                <a:ea typeface="华文细黑"/>
              </a:rPr>
              <a:t>3</a:t>
            </a:r>
            <a:r>
              <a:rPr lang="en-US" altLang="zh-CN" sz="2800" kern="100" dirty="0">
                <a:latin typeface="Times New Roman"/>
                <a:ea typeface="华文细黑"/>
              </a:rPr>
              <a:t> &lt;HClO</a:t>
            </a:r>
            <a:r>
              <a:rPr lang="en-US" altLang="zh-CN" sz="2800" kern="100" baseline="-25000" dirty="0">
                <a:latin typeface="Times New Roman"/>
                <a:ea typeface="华文细黑"/>
              </a:rPr>
              <a:t>4</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pPr>
            <a:r>
              <a:rPr lang="zh-CN" altLang="zh-CN" sz="2800" b="1" kern="100" dirty="0">
                <a:solidFill>
                  <a:srgbClr val="0000FF"/>
                </a:solidFill>
                <a:latin typeface="Times New Roman"/>
                <a:cs typeface="Times New Roman"/>
              </a:rPr>
              <a:t>答案</a:t>
            </a:r>
            <a:r>
              <a:rPr lang="zh-CN" altLang="zh-CN" sz="2800" b="1" kern="100" dirty="0">
                <a:solidFill>
                  <a:schemeClr val="accent6">
                    <a:lumMod val="75000"/>
                  </a:schemeClr>
                </a:solidFill>
                <a:latin typeface="Times New Roman"/>
                <a:ea typeface="华文细黑"/>
              </a:rPr>
              <a:t>　</a:t>
            </a:r>
            <a:r>
              <a:rPr lang="en-US" altLang="zh-CN" sz="2800" b="1" kern="100" dirty="0">
                <a:solidFill>
                  <a:schemeClr val="accent6">
                    <a:lumMod val="75000"/>
                  </a:schemeClr>
                </a:solidFill>
                <a:latin typeface="Times New Roman"/>
                <a:ea typeface="华文细黑"/>
              </a:rPr>
              <a:t>C</a:t>
            </a:r>
            <a:endParaRPr lang="zh-CN" altLang="zh-CN" sz="2800" b="1" kern="100" dirty="0">
              <a:solidFill>
                <a:schemeClr val="accent6">
                  <a:lumMod val="75000"/>
                </a:schemeClr>
              </a:solidFill>
              <a:latin typeface="Times New Roman"/>
              <a:ea typeface="华文细黑"/>
            </a:endParaRPr>
          </a:p>
        </p:txBody>
      </p:sp>
    </p:spTree>
    <p:extLst>
      <p:ext uri="{BB962C8B-B14F-4D97-AF65-F5344CB8AC3E}">
        <p14:creationId xmlns:p14="http://schemas.microsoft.com/office/powerpoint/2010/main" val="4262642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750"/>
                                        <p:tgtEl>
                                          <p:spTgt spid="4">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blinds(horizontal)">
                                      <p:cBhvr>
                                        <p:cTn id="11" dur="750"/>
                                        <p:tgtEl>
                                          <p:spTgt spid="4">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blinds(horizontal)">
                                      <p:cBhvr>
                                        <p:cTn id="15" dur="750"/>
                                        <p:tgtEl>
                                          <p:spTgt spid="4">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blinds(horizontal)">
                                      <p:cBhvr>
                                        <p:cTn id="19" dur="750"/>
                                        <p:tgtEl>
                                          <p:spTgt spid="4">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31">
                                            <p:txEl>
                                              <p:pRg st="0" end="0"/>
                                            </p:txEl>
                                          </p:spTgt>
                                        </p:tgtEl>
                                        <p:attrNameLst>
                                          <p:attrName>style.visibility</p:attrName>
                                        </p:attrNameLst>
                                      </p:cBhvr>
                                      <p:to>
                                        <p:strVal val="visible"/>
                                      </p:to>
                                    </p:set>
                                    <p:animEffect transition="in" filter="blinds(horizontal)">
                                      <p:cBhvr>
                                        <p:cTn id="23" dur="750"/>
                                        <p:tgtEl>
                                          <p:spTgt spid="31">
                                            <p:txEl>
                                              <p:pRg st="0" end="0"/>
                                            </p:txEl>
                                          </p:spTgt>
                                        </p:tgtEl>
                                      </p:cBhvr>
                                    </p:animEffect>
                                  </p:childTnLst>
                                </p:cTn>
                              </p:par>
                            </p:childTnLst>
                          </p:cTn>
                        </p:par>
                        <p:par>
                          <p:cTn id="24" fill="hold">
                            <p:stCondLst>
                              <p:cond delay="3750"/>
                            </p:stCondLst>
                            <p:childTnLst>
                              <p:par>
                                <p:cTn id="25" presetID="3" presetClass="entr" presetSubtype="10" fill="hold" nodeType="afterEffect">
                                  <p:stCondLst>
                                    <p:cond delay="0"/>
                                  </p:stCondLst>
                                  <p:childTnLst>
                                    <p:set>
                                      <p:cBhvr>
                                        <p:cTn id="26" dur="1" fill="hold">
                                          <p:stCondLst>
                                            <p:cond delay="0"/>
                                          </p:stCondLst>
                                        </p:cTn>
                                        <p:tgtEl>
                                          <p:spTgt spid="31">
                                            <p:txEl>
                                              <p:pRg st="1" end="1"/>
                                            </p:txEl>
                                          </p:spTgt>
                                        </p:tgtEl>
                                        <p:attrNameLst>
                                          <p:attrName>style.visibility</p:attrName>
                                        </p:attrNameLst>
                                      </p:cBhvr>
                                      <p:to>
                                        <p:strVal val="visible"/>
                                      </p:to>
                                    </p:set>
                                    <p:animEffect transition="in" filter="blinds(horizontal)">
                                      <p:cBhvr>
                                        <p:cTn id="27" dur="750"/>
                                        <p:tgtEl>
                                          <p:spTgt spid="3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1">
            <a:hlinkClick r:id="rId2" action="ppaction://hlinksldjump"/>
          </p:cNvPr>
          <p:cNvSpPr>
            <a:spLocks noChangeArrowheads="1"/>
          </p:cNvSpPr>
          <p:nvPr/>
        </p:nvSpPr>
        <p:spPr bwMode="auto">
          <a:xfrm>
            <a:off x="7675068" y="4561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2" name="Rectangle 21">
            <a:hlinkClick r:id="rId3" action="ppaction://hlinksldjump"/>
          </p:cNvPr>
          <p:cNvSpPr>
            <a:spLocks noChangeArrowheads="1"/>
          </p:cNvSpPr>
          <p:nvPr/>
        </p:nvSpPr>
        <p:spPr bwMode="auto">
          <a:xfrm>
            <a:off x="8177246" y="4561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4" name="Rectangle 21">
            <a:hlinkClick r:id="rId4" action="ppaction://hlinksldjump"/>
          </p:cNvPr>
          <p:cNvSpPr>
            <a:spLocks noChangeArrowheads="1"/>
          </p:cNvSpPr>
          <p:nvPr/>
        </p:nvSpPr>
        <p:spPr bwMode="auto">
          <a:xfrm>
            <a:off x="8655282"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6" name="Rectangle 21">
            <a:hlinkClick r:id="rId5" action="ppaction://hlinksldjump"/>
          </p:cNvPr>
          <p:cNvSpPr>
            <a:spLocks noChangeArrowheads="1"/>
          </p:cNvSpPr>
          <p:nvPr/>
        </p:nvSpPr>
        <p:spPr bwMode="auto">
          <a:xfrm>
            <a:off x="9047534" y="4561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7" name="Rectangle 21">
            <a:hlinkClick r:id="rId6" action="ppaction://hlinksldjump"/>
          </p:cNvPr>
          <p:cNvSpPr>
            <a:spLocks noChangeArrowheads="1"/>
          </p:cNvSpPr>
          <p:nvPr/>
        </p:nvSpPr>
        <p:spPr bwMode="auto">
          <a:xfrm>
            <a:off x="9549294" y="45615"/>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8" name="Rectangle 21">
            <a:hlinkClick r:id="rId7" action="ppaction://hlinksldjump"/>
          </p:cNvPr>
          <p:cNvSpPr>
            <a:spLocks noChangeArrowheads="1"/>
          </p:cNvSpPr>
          <p:nvPr/>
        </p:nvSpPr>
        <p:spPr bwMode="auto">
          <a:xfrm>
            <a:off x="9994004" y="45418"/>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Rectangle 21">
            <a:hlinkClick r:id="rId8" action="ppaction://hlinksldjump"/>
          </p:cNvPr>
          <p:cNvSpPr>
            <a:spLocks noChangeArrowheads="1"/>
          </p:cNvSpPr>
          <p:nvPr/>
        </p:nvSpPr>
        <p:spPr bwMode="auto">
          <a:xfrm>
            <a:off x="10426052" y="45418"/>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Rectangle 21">
            <a:hlinkClick r:id="rId9" action="ppaction://hlinksldjump"/>
          </p:cNvPr>
          <p:cNvSpPr>
            <a:spLocks noChangeArrowheads="1"/>
          </p:cNvSpPr>
          <p:nvPr/>
        </p:nvSpPr>
        <p:spPr bwMode="auto">
          <a:xfrm>
            <a:off x="10845438" y="45418"/>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6" name="Rectangle 21">
            <a:hlinkClick r:id="rId10" action="ppaction://hlinksldjump"/>
          </p:cNvPr>
          <p:cNvSpPr>
            <a:spLocks noChangeArrowheads="1"/>
          </p:cNvSpPr>
          <p:nvPr/>
        </p:nvSpPr>
        <p:spPr bwMode="auto">
          <a:xfrm>
            <a:off x="11267120" y="45418"/>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 name="矩形 3"/>
          <p:cNvSpPr/>
          <p:nvPr/>
        </p:nvSpPr>
        <p:spPr>
          <a:xfrm>
            <a:off x="659406" y="837506"/>
            <a:ext cx="10793813" cy="4616648"/>
          </a:xfrm>
          <a:prstGeom prst="rect">
            <a:avLst/>
          </a:prstGeom>
        </p:spPr>
        <p:txBody>
          <a:bodyPr>
            <a:spAutoFit/>
          </a:bodyPr>
          <a:lstStyle/>
          <a:p>
            <a:pPr>
              <a:lnSpc>
                <a:spcPct val="150000"/>
              </a:lnSpc>
            </a:pPr>
            <a:r>
              <a:rPr lang="en-US" altLang="zh-CN" sz="2800" kern="100" dirty="0">
                <a:latin typeface="Times New Roman"/>
                <a:ea typeface="华文细黑"/>
              </a:rPr>
              <a:t>6.(2015·</a:t>
            </a:r>
            <a:r>
              <a:rPr lang="zh-CN" altLang="zh-CN" sz="2800" kern="100" dirty="0">
                <a:latin typeface="Times New Roman"/>
                <a:ea typeface="华文细黑"/>
                <a:cs typeface="Times New Roman"/>
              </a:rPr>
              <a:t>广东理综，</a:t>
            </a:r>
            <a:r>
              <a:rPr lang="en-US" altLang="zh-CN" sz="2800" kern="100" dirty="0">
                <a:latin typeface="Times New Roman"/>
                <a:ea typeface="华文细黑"/>
              </a:rPr>
              <a:t>23</a:t>
            </a:r>
            <a:r>
              <a:rPr lang="zh-CN" altLang="zh-CN" sz="2800" kern="100" dirty="0">
                <a:latin typeface="Times New Roman"/>
                <a:ea typeface="华文细黑"/>
                <a:cs typeface="Times New Roman"/>
              </a:rPr>
              <a:t>改编</a:t>
            </a:r>
            <a:r>
              <a:rPr lang="en-US" altLang="zh-CN" sz="2800" kern="100" dirty="0">
                <a:latin typeface="Times New Roman"/>
                <a:ea typeface="华文细黑"/>
              </a:rPr>
              <a:t>)</a:t>
            </a:r>
            <a:r>
              <a:rPr lang="zh-CN" altLang="zh-CN" sz="2800" kern="100" dirty="0">
                <a:latin typeface="Times New Roman"/>
                <a:ea typeface="华文细黑"/>
                <a:cs typeface="Times New Roman"/>
              </a:rPr>
              <a:t>甲～庚等元素在周期表中的相对位置如下表，己的最高价氧化物对应水化物有强脱水性，甲和丁在同一周期，甲原子最外层与最内层具有相同电子数。下列判断正确的是</a:t>
            </a:r>
            <a:r>
              <a:rPr lang="en-US" altLang="zh-CN" sz="2800" kern="100" dirty="0">
                <a:latin typeface="Times New Roman"/>
                <a:ea typeface="华文细黑"/>
              </a:rPr>
              <a:t>(</a:t>
            </a:r>
            <a:r>
              <a:rPr lang="zh-CN" altLang="zh-CN" sz="2800" kern="100" dirty="0">
                <a:latin typeface="Times New Roman"/>
                <a:ea typeface="华文细黑"/>
                <a:cs typeface="Times New Roman"/>
              </a:rPr>
              <a:t>　　</a:t>
            </a:r>
            <a:r>
              <a:rPr lang="en-US" altLang="zh-CN" sz="2800" kern="100" dirty="0" smtClean="0">
                <a:latin typeface="Times New Roman"/>
                <a:ea typeface="华文细黑"/>
              </a:rPr>
              <a:t>)</a:t>
            </a: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丙与戊的原子序数相差</a:t>
            </a:r>
            <a:r>
              <a:rPr lang="en-US" altLang="zh-CN" sz="2800" kern="100" dirty="0">
                <a:latin typeface="Times New Roman"/>
                <a:ea typeface="华文细黑"/>
                <a:cs typeface="Courier New"/>
              </a:rPr>
              <a:t>25</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气态氢化物的稳定性：庚</a:t>
            </a:r>
            <a:r>
              <a:rPr lang="en-US" altLang="zh-CN" sz="2800" kern="100" dirty="0">
                <a:latin typeface="Times New Roman"/>
                <a:ea typeface="华文细黑"/>
                <a:cs typeface="Courier New"/>
              </a:rPr>
              <a:t>&lt;</a:t>
            </a:r>
            <a:r>
              <a:rPr lang="zh-CN" altLang="zh-CN" sz="2800" kern="100" dirty="0">
                <a:latin typeface="Times New Roman"/>
                <a:ea typeface="华文细黑"/>
                <a:cs typeface="Times New Roman"/>
              </a:rPr>
              <a:t>己</a:t>
            </a:r>
            <a:r>
              <a:rPr lang="en-US" altLang="zh-CN" sz="2800" kern="100" dirty="0">
                <a:latin typeface="Times New Roman"/>
                <a:ea typeface="华文细黑"/>
                <a:cs typeface="Courier New"/>
              </a:rPr>
              <a:t>&lt;</a:t>
            </a:r>
            <a:r>
              <a:rPr lang="zh-CN" altLang="zh-CN" sz="2800" kern="100" dirty="0">
                <a:latin typeface="Times New Roman"/>
                <a:ea typeface="华文细黑"/>
                <a:cs typeface="Times New Roman"/>
              </a:rPr>
              <a:t>戊</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常温下，甲和乙的单质能与水剧烈反应</a:t>
            </a:r>
            <a:endParaRPr lang="zh-CN" altLang="zh-CN" sz="1050" kern="100" dirty="0">
              <a:latin typeface="宋体"/>
              <a:cs typeface="Courier New"/>
            </a:endParaRPr>
          </a:p>
          <a:p>
            <a:pPr>
              <a:lnSpc>
                <a:spcPct val="150000"/>
              </a:lnSpc>
            </a:pPr>
            <a:r>
              <a:rPr lang="en-US" altLang="zh-CN" sz="2800" kern="100" dirty="0">
                <a:latin typeface="Times New Roman"/>
                <a:ea typeface="华文细黑"/>
              </a:rPr>
              <a:t>D.</a:t>
            </a:r>
            <a:r>
              <a:rPr lang="zh-CN" altLang="zh-CN" sz="2800" kern="100" dirty="0">
                <a:latin typeface="Times New Roman"/>
                <a:ea typeface="华文细黑"/>
                <a:cs typeface="Times New Roman"/>
              </a:rPr>
              <a:t>丁的最高价氧化物可用于制造光导纤维</a:t>
            </a:r>
            <a:endParaRPr lang="zh-CN" altLang="en-US" sz="2800" dirty="0"/>
          </a:p>
        </p:txBody>
      </p:sp>
      <p:pic>
        <p:nvPicPr>
          <p:cNvPr id="267268" name="Picture 4" descr="HX289"/>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613333" y="3177219"/>
            <a:ext cx="2909508" cy="1375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矩形 1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1" name="圆角矩形 20">
            <a:hlinkClick r:id="rId12"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7779214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311708" y="590668"/>
            <a:ext cx="11688154" cy="4247894"/>
          </a:xfrm>
          <a:prstGeom prst="rect">
            <a:avLst/>
          </a:prstGeom>
        </p:spPr>
        <p:txBody>
          <a:bodyPr>
            <a:spAutoFit/>
          </a:bodyPr>
          <a:lstStyle/>
          <a:p>
            <a:pPr>
              <a:lnSpc>
                <a:spcPct val="140000"/>
              </a:lnSpc>
            </a:pPr>
            <a:r>
              <a:rPr lang="zh-CN" altLang="zh-CN" sz="2800" b="1" kern="100" dirty="0" smtClean="0">
                <a:solidFill>
                  <a:srgbClr val="0000FF"/>
                </a:solidFill>
                <a:latin typeface="Times New Roman"/>
                <a:cs typeface="Times New Roman"/>
              </a:rPr>
              <a:t>解析</a:t>
            </a:r>
            <a:r>
              <a:rPr lang="zh-CN" altLang="zh-CN" sz="2800" b="1" kern="100" dirty="0">
                <a:solidFill>
                  <a:srgbClr val="0000FF"/>
                </a:solidFill>
                <a:latin typeface="Times New Roman"/>
                <a:cs typeface="Times New Roman"/>
              </a:rPr>
              <a:t>　</a:t>
            </a:r>
            <a:r>
              <a:rPr lang="zh-CN" altLang="zh-CN" sz="2800" kern="100" dirty="0">
                <a:latin typeface="Times New Roman"/>
                <a:ea typeface="华文细黑"/>
                <a:cs typeface="Times New Roman"/>
              </a:rPr>
              <a:t>根据</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己的最高价氧化物对应水化物有强脱水性</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可知，己为</a:t>
            </a:r>
            <a:r>
              <a:rPr lang="en-US" altLang="zh-CN" sz="2800" kern="100" dirty="0">
                <a:latin typeface="Times New Roman"/>
                <a:ea typeface="华文细黑"/>
              </a:rPr>
              <a:t>S</a:t>
            </a:r>
            <a:r>
              <a:rPr lang="zh-CN" altLang="zh-CN" sz="2800" kern="100" dirty="0">
                <a:latin typeface="Times New Roman"/>
                <a:ea typeface="华文细黑"/>
                <a:cs typeface="Times New Roman"/>
              </a:rPr>
              <a:t>元素，结合元素周期表中各元素的相对位置，可得出庚为</a:t>
            </a:r>
            <a:r>
              <a:rPr lang="en-US" altLang="zh-CN" sz="2800" kern="100" dirty="0">
                <a:latin typeface="Times New Roman"/>
                <a:ea typeface="华文细黑"/>
              </a:rPr>
              <a:t>F</a:t>
            </a:r>
            <a:r>
              <a:rPr lang="zh-CN" altLang="zh-CN" sz="2800" kern="100" dirty="0">
                <a:latin typeface="Times New Roman"/>
                <a:ea typeface="华文细黑"/>
                <a:cs typeface="Times New Roman"/>
              </a:rPr>
              <a:t>、戊为</a:t>
            </a:r>
            <a:r>
              <a:rPr lang="en-US" altLang="zh-CN" sz="2800" kern="100" dirty="0">
                <a:latin typeface="Times New Roman"/>
                <a:ea typeface="华文细黑"/>
              </a:rPr>
              <a:t>As</a:t>
            </a:r>
            <a:r>
              <a:rPr lang="zh-CN" altLang="zh-CN" sz="2800" kern="100" dirty="0">
                <a:latin typeface="Times New Roman"/>
                <a:ea typeface="华文细黑"/>
                <a:cs typeface="Times New Roman"/>
              </a:rPr>
              <a:t>、丁为</a:t>
            </a:r>
            <a:r>
              <a:rPr lang="en-US" altLang="zh-CN" sz="2800" kern="100" dirty="0">
                <a:latin typeface="Times New Roman"/>
                <a:ea typeface="华文细黑"/>
              </a:rPr>
              <a:t>Si</a:t>
            </a:r>
            <a:r>
              <a:rPr lang="zh-CN" altLang="zh-CN" sz="2800" kern="100" dirty="0">
                <a:latin typeface="Times New Roman"/>
                <a:ea typeface="华文细黑"/>
                <a:cs typeface="Times New Roman"/>
              </a:rPr>
              <a:t>、丙为</a:t>
            </a:r>
            <a:r>
              <a:rPr lang="en-US" altLang="zh-CN" sz="2800" kern="100" dirty="0">
                <a:latin typeface="Times New Roman"/>
                <a:ea typeface="华文细黑"/>
              </a:rPr>
              <a:t>B</a:t>
            </a:r>
            <a:r>
              <a:rPr lang="zh-CN" altLang="zh-CN" sz="2800" kern="100" dirty="0">
                <a:latin typeface="Times New Roman"/>
                <a:ea typeface="华文细黑"/>
                <a:cs typeface="Times New Roman"/>
              </a:rPr>
              <a:t>，又由</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甲和丁在同一周期，甲原子最外层与最内层具有相同电子数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，说明甲为</a:t>
            </a:r>
            <a:r>
              <a:rPr lang="en-US" altLang="zh-CN" sz="2800" kern="100" dirty="0">
                <a:latin typeface="Times New Roman"/>
                <a:ea typeface="华文细黑"/>
              </a:rPr>
              <a:t>Mg</a:t>
            </a:r>
            <a:r>
              <a:rPr lang="zh-CN" altLang="zh-CN" sz="2800" kern="100" dirty="0">
                <a:latin typeface="Times New Roman"/>
                <a:ea typeface="华文细黑"/>
                <a:cs typeface="Times New Roman"/>
              </a:rPr>
              <a:t>、乙为</a:t>
            </a:r>
            <a:r>
              <a:rPr lang="en-US" altLang="zh-CN" sz="2800" kern="100" dirty="0" err="1">
                <a:latin typeface="Times New Roman"/>
                <a:ea typeface="华文细黑"/>
              </a:rPr>
              <a:t>Ca</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40000"/>
              </a:lnSpc>
            </a:pPr>
            <a:r>
              <a:rPr lang="en-US" altLang="zh-CN" sz="2800" kern="100" dirty="0" smtClean="0">
                <a:latin typeface="Times New Roman"/>
                <a:ea typeface="华文细黑"/>
              </a:rPr>
              <a:t>A</a:t>
            </a:r>
            <a:r>
              <a:rPr lang="zh-CN" altLang="zh-CN" sz="2800" kern="100" dirty="0" smtClean="0">
                <a:latin typeface="Times New Roman"/>
                <a:ea typeface="华文细黑"/>
                <a:cs typeface="Times New Roman"/>
              </a:rPr>
              <a:t>项，丙</a:t>
            </a:r>
            <a:r>
              <a:rPr lang="en-US" altLang="zh-CN" sz="2800" kern="100" dirty="0" smtClean="0">
                <a:latin typeface="Times New Roman"/>
                <a:ea typeface="华文细黑"/>
              </a:rPr>
              <a:t>(</a:t>
            </a:r>
            <a:r>
              <a:rPr lang="en-US" altLang="zh-CN" sz="2800" kern="100" baseline="-25000" dirty="0" smtClean="0">
                <a:latin typeface="Times New Roman"/>
                <a:ea typeface="华文细黑"/>
              </a:rPr>
              <a:t>5</a:t>
            </a:r>
            <a:r>
              <a:rPr lang="en-US" altLang="zh-CN" sz="2800" kern="100" dirty="0" smtClean="0">
                <a:latin typeface="Times New Roman"/>
                <a:ea typeface="华文细黑"/>
              </a:rPr>
              <a:t>B)</a:t>
            </a:r>
            <a:r>
              <a:rPr lang="zh-CN" altLang="zh-CN" sz="2800" kern="100" dirty="0" smtClean="0">
                <a:latin typeface="Times New Roman"/>
                <a:ea typeface="华文细黑"/>
                <a:cs typeface="Times New Roman"/>
              </a:rPr>
              <a:t>与戊</a:t>
            </a:r>
            <a:r>
              <a:rPr lang="en-US" altLang="zh-CN" sz="2800" kern="100" dirty="0" smtClean="0">
                <a:latin typeface="Times New Roman"/>
                <a:ea typeface="华文细黑"/>
              </a:rPr>
              <a:t>(</a:t>
            </a:r>
            <a:r>
              <a:rPr lang="en-US" altLang="zh-CN" sz="2800" kern="100" baseline="-25000" dirty="0" smtClean="0">
                <a:latin typeface="Times New Roman"/>
                <a:ea typeface="华文细黑"/>
              </a:rPr>
              <a:t>33</a:t>
            </a:r>
            <a:r>
              <a:rPr lang="en-US" altLang="zh-CN" sz="2800" kern="100" dirty="0" smtClean="0">
                <a:latin typeface="Times New Roman"/>
                <a:ea typeface="华文细黑"/>
              </a:rPr>
              <a:t>As) </a:t>
            </a:r>
            <a:r>
              <a:rPr lang="zh-CN" altLang="zh-CN" sz="2800" kern="100" dirty="0" smtClean="0">
                <a:latin typeface="Times New Roman"/>
                <a:ea typeface="华文细黑"/>
                <a:cs typeface="Times New Roman"/>
              </a:rPr>
              <a:t>的原子序数相差</a:t>
            </a:r>
            <a:r>
              <a:rPr lang="en-US" altLang="zh-CN" sz="2800" kern="100" dirty="0" smtClean="0">
                <a:latin typeface="Times New Roman"/>
                <a:ea typeface="华文细黑"/>
              </a:rPr>
              <a:t>28</a:t>
            </a:r>
            <a:r>
              <a:rPr lang="zh-CN" altLang="zh-CN" sz="2800" kern="100" dirty="0" smtClean="0">
                <a:latin typeface="Times New Roman"/>
                <a:ea typeface="华文细黑"/>
                <a:cs typeface="Times New Roman"/>
              </a:rPr>
              <a:t>，错误；</a:t>
            </a:r>
            <a:endParaRPr lang="en-US" altLang="zh-CN" sz="2800" kern="100" dirty="0" smtClean="0">
              <a:latin typeface="Times New Roman"/>
              <a:ea typeface="华文细黑"/>
              <a:cs typeface="Times New Roman"/>
            </a:endParaRPr>
          </a:p>
          <a:p>
            <a:pPr>
              <a:lnSpc>
                <a:spcPct val="140000"/>
              </a:lnSpc>
            </a:pPr>
            <a:r>
              <a:rPr lang="en-US" altLang="zh-CN" sz="2800" kern="100" dirty="0">
                <a:latin typeface="Times New Roman"/>
                <a:ea typeface="华文细黑"/>
              </a:rPr>
              <a:t>B</a:t>
            </a:r>
            <a:r>
              <a:rPr lang="zh-CN" altLang="zh-CN" sz="2800" kern="100" dirty="0">
                <a:latin typeface="Times New Roman"/>
                <a:ea typeface="华文细黑"/>
                <a:cs typeface="Times New Roman"/>
              </a:rPr>
              <a:t>项，元素的非金属性越强，其对应气态氢化物的稳定性越强，因非金属性：庚</a:t>
            </a:r>
            <a:r>
              <a:rPr lang="en-US" altLang="zh-CN" sz="2800" kern="100" dirty="0">
                <a:latin typeface="Times New Roman"/>
                <a:ea typeface="华文细黑"/>
              </a:rPr>
              <a:t>(F)</a:t>
            </a:r>
            <a:r>
              <a:rPr lang="zh-CN" altLang="zh-CN" sz="2800" kern="100" dirty="0">
                <a:latin typeface="Times New Roman"/>
                <a:ea typeface="华文细黑"/>
                <a:cs typeface="Times New Roman"/>
              </a:rPr>
              <a:t>＞己</a:t>
            </a:r>
            <a:r>
              <a:rPr lang="en-US" altLang="zh-CN" sz="2800" kern="100" dirty="0">
                <a:latin typeface="Times New Roman"/>
                <a:ea typeface="华文细黑"/>
              </a:rPr>
              <a:t>(S)</a:t>
            </a:r>
            <a:r>
              <a:rPr lang="zh-CN" altLang="zh-CN" sz="2800" kern="100" dirty="0">
                <a:latin typeface="Times New Roman"/>
                <a:ea typeface="华文细黑"/>
                <a:cs typeface="Times New Roman"/>
              </a:rPr>
              <a:t>＞戊</a:t>
            </a:r>
            <a:r>
              <a:rPr lang="en-US" altLang="zh-CN" sz="2800" kern="100" dirty="0">
                <a:latin typeface="Times New Roman"/>
                <a:ea typeface="华文细黑"/>
              </a:rPr>
              <a:t>(As)</a:t>
            </a:r>
            <a:r>
              <a:rPr lang="zh-CN" altLang="zh-CN" sz="2800" kern="100" dirty="0">
                <a:latin typeface="Times New Roman"/>
                <a:ea typeface="华文细黑"/>
                <a:cs typeface="Times New Roman"/>
              </a:rPr>
              <a:t>，则稳定性：庚</a:t>
            </a:r>
            <a:r>
              <a:rPr lang="en-US" altLang="zh-CN" sz="2800" kern="100" dirty="0">
                <a:latin typeface="Times New Roman"/>
                <a:ea typeface="华文细黑"/>
              </a:rPr>
              <a:t>(HF)</a:t>
            </a:r>
            <a:r>
              <a:rPr lang="zh-CN" altLang="zh-CN" sz="2800" kern="100" dirty="0">
                <a:latin typeface="Times New Roman"/>
                <a:ea typeface="华文细黑"/>
                <a:cs typeface="Times New Roman"/>
              </a:rPr>
              <a:t>＞己</a:t>
            </a:r>
            <a:r>
              <a:rPr lang="en-US" altLang="zh-CN" sz="2800" kern="100" dirty="0">
                <a:latin typeface="Times New Roman"/>
                <a:ea typeface="华文细黑"/>
              </a:rPr>
              <a:t>(H</a:t>
            </a:r>
            <a:r>
              <a:rPr lang="en-US" altLang="zh-CN" sz="2800" kern="100" baseline="-25000" dirty="0">
                <a:latin typeface="Times New Roman"/>
                <a:ea typeface="华文细黑"/>
              </a:rPr>
              <a:t>2</a:t>
            </a:r>
            <a:r>
              <a:rPr lang="en-US" altLang="zh-CN" sz="2800" kern="100" dirty="0">
                <a:latin typeface="Times New Roman"/>
                <a:ea typeface="华文细黑"/>
              </a:rPr>
              <a:t>S)</a:t>
            </a:r>
            <a:r>
              <a:rPr lang="zh-CN" altLang="zh-CN" sz="2800" kern="100" dirty="0">
                <a:latin typeface="Times New Roman"/>
                <a:ea typeface="华文细黑"/>
                <a:cs typeface="Times New Roman"/>
              </a:rPr>
              <a:t>＞戊</a:t>
            </a:r>
            <a:r>
              <a:rPr lang="en-US" altLang="zh-CN" sz="2800" kern="100" dirty="0">
                <a:latin typeface="Times New Roman"/>
                <a:ea typeface="华文细黑"/>
              </a:rPr>
              <a:t>(AsH</a:t>
            </a:r>
            <a:r>
              <a:rPr lang="en-US" altLang="zh-CN" sz="2800" kern="100" baseline="-25000" dirty="0">
                <a:latin typeface="Times New Roman"/>
                <a:ea typeface="华文细黑"/>
              </a:rPr>
              <a:t>3</a:t>
            </a:r>
            <a:r>
              <a:rPr lang="en-US" altLang="zh-CN" sz="2800" kern="100" dirty="0">
                <a:latin typeface="Times New Roman"/>
                <a:ea typeface="华文细黑"/>
              </a:rPr>
              <a:t>)</a:t>
            </a:r>
            <a:r>
              <a:rPr lang="zh-CN" altLang="zh-CN" sz="2800" kern="100" dirty="0">
                <a:latin typeface="Times New Roman"/>
                <a:ea typeface="华文细黑"/>
                <a:cs typeface="Times New Roman"/>
              </a:rPr>
              <a:t>，错误；</a:t>
            </a:r>
            <a:endParaRPr lang="zh-CN" altLang="en-US" sz="2800" dirty="0"/>
          </a:p>
        </p:txBody>
      </p:sp>
      <p:sp>
        <p:nvSpPr>
          <p:cNvPr id="15" name="Rectangle 21">
            <a:hlinkClick r:id="rId2" action="ppaction://hlinksldjump"/>
          </p:cNvPr>
          <p:cNvSpPr>
            <a:spLocks noChangeArrowheads="1"/>
          </p:cNvSpPr>
          <p:nvPr/>
        </p:nvSpPr>
        <p:spPr bwMode="auto">
          <a:xfrm>
            <a:off x="7675068" y="4561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1" name="Rectangle 21">
            <a:hlinkClick r:id="rId3" action="ppaction://hlinksldjump"/>
          </p:cNvPr>
          <p:cNvSpPr>
            <a:spLocks noChangeArrowheads="1"/>
          </p:cNvSpPr>
          <p:nvPr/>
        </p:nvSpPr>
        <p:spPr bwMode="auto">
          <a:xfrm>
            <a:off x="8177246" y="4561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2" name="Rectangle 21">
            <a:hlinkClick r:id="rId4" action="ppaction://hlinksldjump"/>
          </p:cNvPr>
          <p:cNvSpPr>
            <a:spLocks noChangeArrowheads="1"/>
          </p:cNvSpPr>
          <p:nvPr/>
        </p:nvSpPr>
        <p:spPr bwMode="auto">
          <a:xfrm>
            <a:off x="8655282"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3" name="Rectangle 21">
            <a:hlinkClick r:id="rId5" action="ppaction://hlinksldjump"/>
          </p:cNvPr>
          <p:cNvSpPr>
            <a:spLocks noChangeArrowheads="1"/>
          </p:cNvSpPr>
          <p:nvPr/>
        </p:nvSpPr>
        <p:spPr bwMode="auto">
          <a:xfrm>
            <a:off x="9047534" y="4561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4" name="Rectangle 21">
            <a:hlinkClick r:id="rId6" action="ppaction://hlinksldjump"/>
          </p:cNvPr>
          <p:cNvSpPr>
            <a:spLocks noChangeArrowheads="1"/>
          </p:cNvSpPr>
          <p:nvPr/>
        </p:nvSpPr>
        <p:spPr bwMode="auto">
          <a:xfrm>
            <a:off x="9549294" y="45615"/>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5" name="Rectangle 21">
            <a:hlinkClick r:id="rId7" action="ppaction://hlinksldjump"/>
          </p:cNvPr>
          <p:cNvSpPr>
            <a:spLocks noChangeArrowheads="1"/>
          </p:cNvSpPr>
          <p:nvPr/>
        </p:nvSpPr>
        <p:spPr bwMode="auto">
          <a:xfrm>
            <a:off x="9994004" y="45418"/>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Rectangle 21">
            <a:hlinkClick r:id="rId8" action="ppaction://hlinksldjump"/>
          </p:cNvPr>
          <p:cNvSpPr>
            <a:spLocks noChangeArrowheads="1"/>
          </p:cNvSpPr>
          <p:nvPr/>
        </p:nvSpPr>
        <p:spPr bwMode="auto">
          <a:xfrm>
            <a:off x="10426052" y="45418"/>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Rectangle 21">
            <a:hlinkClick r:id="rId9" action="ppaction://hlinksldjump"/>
          </p:cNvPr>
          <p:cNvSpPr>
            <a:spLocks noChangeArrowheads="1"/>
          </p:cNvSpPr>
          <p:nvPr/>
        </p:nvSpPr>
        <p:spPr bwMode="auto">
          <a:xfrm>
            <a:off x="10845438" y="45418"/>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9" name="Rectangle 21">
            <a:hlinkClick r:id="rId10" action="ppaction://hlinksldjump"/>
          </p:cNvPr>
          <p:cNvSpPr>
            <a:spLocks noChangeArrowheads="1"/>
          </p:cNvSpPr>
          <p:nvPr/>
        </p:nvSpPr>
        <p:spPr bwMode="auto">
          <a:xfrm>
            <a:off x="11267120" y="45418"/>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矩形 29"/>
          <p:cNvSpPr/>
          <p:nvPr/>
        </p:nvSpPr>
        <p:spPr>
          <a:xfrm>
            <a:off x="305918" y="4801040"/>
            <a:ext cx="10793813" cy="1831014"/>
          </a:xfrm>
          <a:prstGeom prst="rect">
            <a:avLst/>
          </a:prstGeom>
        </p:spPr>
        <p:txBody>
          <a:bodyPr>
            <a:spAutoFit/>
          </a:bodyPr>
          <a:lstStyle/>
          <a:p>
            <a:pPr>
              <a:lnSpc>
                <a:spcPct val="140000"/>
              </a:lnSpc>
            </a:pPr>
            <a:r>
              <a:rPr lang="en-US" altLang="zh-CN" sz="2800" kern="100" dirty="0">
                <a:latin typeface="Times New Roman"/>
                <a:ea typeface="华文细黑"/>
              </a:rPr>
              <a:t>C</a:t>
            </a:r>
            <a:r>
              <a:rPr lang="zh-CN" altLang="zh-CN" sz="2800" kern="100" dirty="0">
                <a:latin typeface="Times New Roman"/>
                <a:ea typeface="华文细黑"/>
                <a:cs typeface="Times New Roman"/>
              </a:rPr>
              <a:t>项，常温下，镁与水反应很缓慢，钙能与水剧烈反应，错误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40000"/>
              </a:lnSpc>
            </a:pPr>
            <a:r>
              <a:rPr lang="en-US" altLang="zh-CN" sz="2800" kern="100" dirty="0" smtClean="0">
                <a:latin typeface="Times New Roman"/>
                <a:ea typeface="华文细黑"/>
              </a:rPr>
              <a:t>D</a:t>
            </a:r>
            <a:r>
              <a:rPr lang="zh-CN" altLang="zh-CN" sz="2800" kern="100" dirty="0">
                <a:latin typeface="Times New Roman"/>
                <a:ea typeface="华文细黑"/>
                <a:cs typeface="Times New Roman"/>
              </a:rPr>
              <a:t>项，丁</a:t>
            </a:r>
            <a:r>
              <a:rPr lang="en-US" altLang="zh-CN" sz="2800" kern="100" dirty="0">
                <a:latin typeface="Times New Roman"/>
                <a:ea typeface="华文细黑"/>
              </a:rPr>
              <a:t>(Si)</a:t>
            </a:r>
            <a:r>
              <a:rPr lang="zh-CN" altLang="zh-CN" sz="2800" kern="100" dirty="0">
                <a:latin typeface="Times New Roman"/>
                <a:ea typeface="华文细黑"/>
                <a:cs typeface="Times New Roman"/>
              </a:rPr>
              <a:t>的最高价氧化物</a:t>
            </a:r>
            <a:r>
              <a:rPr lang="en-US" altLang="zh-CN" sz="2800" kern="100" dirty="0">
                <a:latin typeface="Times New Roman"/>
                <a:ea typeface="华文细黑"/>
              </a:rPr>
              <a:t>(SiO</a:t>
            </a:r>
            <a:r>
              <a:rPr lang="en-US" altLang="zh-CN" sz="2800" kern="100" baseline="-25000" dirty="0">
                <a:latin typeface="Times New Roman"/>
                <a:ea typeface="华文细黑"/>
              </a:rPr>
              <a:t>2</a:t>
            </a:r>
            <a:r>
              <a:rPr lang="en-US" altLang="zh-CN" sz="2800" kern="100" dirty="0">
                <a:latin typeface="Times New Roman"/>
                <a:ea typeface="华文细黑"/>
              </a:rPr>
              <a:t>)</a:t>
            </a:r>
            <a:r>
              <a:rPr lang="zh-CN" altLang="zh-CN" sz="2800" kern="100" dirty="0">
                <a:latin typeface="Times New Roman"/>
                <a:ea typeface="华文细黑"/>
                <a:cs typeface="Times New Roman"/>
              </a:rPr>
              <a:t>可用于制造光导纤维，正确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40000"/>
              </a:lnSpc>
            </a:pPr>
            <a:r>
              <a:rPr lang="zh-CN" altLang="zh-CN" sz="2800" b="1" kern="100" dirty="0">
                <a:solidFill>
                  <a:srgbClr val="0000FF"/>
                </a:solidFill>
                <a:latin typeface="Times New Roman"/>
                <a:cs typeface="Times New Roman"/>
              </a:rPr>
              <a:t>答案　</a:t>
            </a:r>
            <a:r>
              <a:rPr lang="en-US" altLang="zh-CN" sz="2800" b="1" kern="100" dirty="0">
                <a:solidFill>
                  <a:schemeClr val="accent6">
                    <a:lumMod val="75000"/>
                  </a:schemeClr>
                </a:solidFill>
                <a:latin typeface="Times New Roman"/>
                <a:ea typeface="华文细黑"/>
              </a:rPr>
              <a:t>D</a:t>
            </a:r>
            <a:endParaRPr lang="zh-CN" altLang="en-US" sz="2800" b="1" kern="100" dirty="0">
              <a:solidFill>
                <a:schemeClr val="accent6">
                  <a:lumMod val="75000"/>
                </a:schemeClr>
              </a:solidFill>
              <a:latin typeface="Times New Roman"/>
              <a:ea typeface="华文细黑"/>
            </a:endParaRPr>
          </a:p>
        </p:txBody>
      </p:sp>
    </p:spTree>
    <p:extLst>
      <p:ext uri="{BB962C8B-B14F-4D97-AF65-F5344CB8AC3E}">
        <p14:creationId xmlns:p14="http://schemas.microsoft.com/office/powerpoint/2010/main" val="29186820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750"/>
                                        <p:tgtEl>
                                          <p:spTgt spid="4">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blinds(horizontal)">
                                      <p:cBhvr>
                                        <p:cTn id="11" dur="750"/>
                                        <p:tgtEl>
                                          <p:spTgt spid="4">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blinds(horizontal)">
                                      <p:cBhvr>
                                        <p:cTn id="15" dur="750"/>
                                        <p:tgtEl>
                                          <p:spTgt spid="4">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30">
                                            <p:txEl>
                                              <p:pRg st="0" end="0"/>
                                            </p:txEl>
                                          </p:spTgt>
                                        </p:tgtEl>
                                        <p:attrNameLst>
                                          <p:attrName>style.visibility</p:attrName>
                                        </p:attrNameLst>
                                      </p:cBhvr>
                                      <p:to>
                                        <p:strVal val="visible"/>
                                      </p:to>
                                    </p:set>
                                    <p:animEffect transition="in" filter="blinds(horizontal)">
                                      <p:cBhvr>
                                        <p:cTn id="19" dur="750"/>
                                        <p:tgtEl>
                                          <p:spTgt spid="30">
                                            <p:txEl>
                                              <p:pRg st="0" end="0"/>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30">
                                            <p:txEl>
                                              <p:pRg st="1" end="1"/>
                                            </p:txEl>
                                          </p:spTgt>
                                        </p:tgtEl>
                                        <p:attrNameLst>
                                          <p:attrName>style.visibility</p:attrName>
                                        </p:attrNameLst>
                                      </p:cBhvr>
                                      <p:to>
                                        <p:strVal val="visible"/>
                                      </p:to>
                                    </p:set>
                                    <p:animEffect transition="in" filter="blinds(horizontal)">
                                      <p:cBhvr>
                                        <p:cTn id="23" dur="750"/>
                                        <p:tgtEl>
                                          <p:spTgt spid="30">
                                            <p:txEl>
                                              <p:pRg st="1" end="1"/>
                                            </p:txEl>
                                          </p:spTgt>
                                        </p:tgtEl>
                                      </p:cBhvr>
                                    </p:animEffect>
                                  </p:childTnLst>
                                </p:cTn>
                              </p:par>
                            </p:childTnLst>
                          </p:cTn>
                        </p:par>
                        <p:par>
                          <p:cTn id="24" fill="hold">
                            <p:stCondLst>
                              <p:cond delay="3750"/>
                            </p:stCondLst>
                            <p:childTnLst>
                              <p:par>
                                <p:cTn id="25" presetID="3" presetClass="entr" presetSubtype="10" fill="hold" nodeType="afterEffect">
                                  <p:stCondLst>
                                    <p:cond delay="0"/>
                                  </p:stCondLst>
                                  <p:childTnLst>
                                    <p:set>
                                      <p:cBhvr>
                                        <p:cTn id="26" dur="1" fill="hold">
                                          <p:stCondLst>
                                            <p:cond delay="0"/>
                                          </p:stCondLst>
                                        </p:cTn>
                                        <p:tgtEl>
                                          <p:spTgt spid="30">
                                            <p:txEl>
                                              <p:pRg st="2" end="2"/>
                                            </p:txEl>
                                          </p:spTgt>
                                        </p:tgtEl>
                                        <p:attrNameLst>
                                          <p:attrName>style.visibility</p:attrName>
                                        </p:attrNameLst>
                                      </p:cBhvr>
                                      <p:to>
                                        <p:strVal val="visible"/>
                                      </p:to>
                                    </p:set>
                                    <p:animEffect transition="in" filter="blinds(horizontal)">
                                      <p:cBhvr>
                                        <p:cTn id="27" dur="750"/>
                                        <p:tgtEl>
                                          <p:spTgt spid="3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1">
            <a:hlinkClick r:id="rId2" action="ppaction://hlinksldjump"/>
          </p:cNvPr>
          <p:cNvSpPr>
            <a:spLocks noChangeArrowheads="1"/>
          </p:cNvSpPr>
          <p:nvPr/>
        </p:nvSpPr>
        <p:spPr bwMode="auto">
          <a:xfrm>
            <a:off x="7675068" y="4561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7" name="Rectangle 21">
            <a:hlinkClick r:id="rId3" action="ppaction://hlinksldjump"/>
          </p:cNvPr>
          <p:cNvSpPr>
            <a:spLocks noChangeArrowheads="1"/>
          </p:cNvSpPr>
          <p:nvPr/>
        </p:nvSpPr>
        <p:spPr bwMode="auto">
          <a:xfrm>
            <a:off x="8177246" y="4561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4" action="ppaction://hlinksldjump"/>
          </p:cNvPr>
          <p:cNvSpPr>
            <a:spLocks noChangeArrowheads="1"/>
          </p:cNvSpPr>
          <p:nvPr/>
        </p:nvSpPr>
        <p:spPr bwMode="auto">
          <a:xfrm>
            <a:off x="8655282"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5" action="ppaction://hlinksldjump"/>
          </p:cNvPr>
          <p:cNvSpPr>
            <a:spLocks noChangeArrowheads="1"/>
          </p:cNvSpPr>
          <p:nvPr/>
        </p:nvSpPr>
        <p:spPr bwMode="auto">
          <a:xfrm>
            <a:off x="9047534" y="4561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0" name="Rectangle 21">
            <a:hlinkClick r:id="rId6" action="ppaction://hlinksldjump"/>
          </p:cNvPr>
          <p:cNvSpPr>
            <a:spLocks noChangeArrowheads="1"/>
          </p:cNvSpPr>
          <p:nvPr/>
        </p:nvSpPr>
        <p:spPr bwMode="auto">
          <a:xfrm>
            <a:off x="9549294" y="45615"/>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1" name="Rectangle 21">
            <a:hlinkClick r:id="rId7" action="ppaction://hlinksldjump"/>
          </p:cNvPr>
          <p:cNvSpPr>
            <a:spLocks noChangeArrowheads="1"/>
          </p:cNvSpPr>
          <p:nvPr/>
        </p:nvSpPr>
        <p:spPr bwMode="auto">
          <a:xfrm>
            <a:off x="9994004" y="45418"/>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Rectangle 21">
            <a:hlinkClick r:id="rId8" action="ppaction://hlinksldjump"/>
          </p:cNvPr>
          <p:cNvSpPr>
            <a:spLocks noChangeArrowheads="1"/>
          </p:cNvSpPr>
          <p:nvPr/>
        </p:nvSpPr>
        <p:spPr bwMode="auto">
          <a:xfrm>
            <a:off x="10426052" y="45418"/>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Rectangle 21">
            <a:hlinkClick r:id="rId9" action="ppaction://hlinksldjump"/>
          </p:cNvPr>
          <p:cNvSpPr>
            <a:spLocks noChangeArrowheads="1"/>
          </p:cNvSpPr>
          <p:nvPr/>
        </p:nvSpPr>
        <p:spPr bwMode="auto">
          <a:xfrm>
            <a:off x="10845438" y="45418"/>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6" name="Rectangle 21">
            <a:hlinkClick r:id="rId10" action="ppaction://hlinksldjump"/>
          </p:cNvPr>
          <p:cNvSpPr>
            <a:spLocks noChangeArrowheads="1"/>
          </p:cNvSpPr>
          <p:nvPr/>
        </p:nvSpPr>
        <p:spPr bwMode="auto">
          <a:xfrm>
            <a:off x="11267120" y="45418"/>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 name="矩形 3"/>
          <p:cNvSpPr/>
          <p:nvPr/>
        </p:nvSpPr>
        <p:spPr>
          <a:xfrm>
            <a:off x="553490" y="837506"/>
            <a:ext cx="10793813" cy="2031325"/>
          </a:xfrm>
          <a:prstGeom prst="rect">
            <a:avLst/>
          </a:prstGeom>
        </p:spPr>
        <p:txBody>
          <a:bodyPr>
            <a:spAutoFit/>
          </a:bodyPr>
          <a:lstStyle/>
          <a:p>
            <a:pPr>
              <a:lnSpc>
                <a:spcPct val="150000"/>
              </a:lnSpc>
            </a:pPr>
            <a:r>
              <a:rPr lang="en-US" altLang="zh-CN" sz="2800" kern="100" dirty="0">
                <a:latin typeface="Times New Roman"/>
                <a:ea typeface="华文细黑"/>
              </a:rPr>
              <a:t>7.(2015·</a:t>
            </a:r>
            <a:r>
              <a:rPr lang="zh-CN" altLang="zh-CN" sz="2800" kern="100" dirty="0">
                <a:latin typeface="Times New Roman"/>
                <a:ea typeface="华文细黑"/>
                <a:cs typeface="Times New Roman"/>
              </a:rPr>
              <a:t>福建理综，</a:t>
            </a:r>
            <a:r>
              <a:rPr lang="en-US" altLang="zh-CN" sz="2800" kern="100" dirty="0">
                <a:latin typeface="Times New Roman"/>
                <a:ea typeface="华文细黑"/>
              </a:rPr>
              <a:t>10)</a:t>
            </a:r>
            <a:r>
              <a:rPr lang="zh-CN" altLang="zh-CN" sz="2800" kern="100" dirty="0">
                <a:latin typeface="Times New Roman"/>
                <a:ea typeface="华文细黑"/>
                <a:cs typeface="Times New Roman"/>
              </a:rPr>
              <a:t>短周期元素</a:t>
            </a:r>
            <a:r>
              <a:rPr lang="en-US" altLang="zh-CN" sz="2800" kern="100" dirty="0">
                <a:latin typeface="Times New Roman"/>
                <a:ea typeface="华文细黑"/>
              </a:rPr>
              <a:t>X</a:t>
            </a:r>
            <a:r>
              <a:rPr lang="zh-CN" altLang="zh-CN" sz="2800" kern="100" dirty="0">
                <a:latin typeface="Times New Roman"/>
                <a:ea typeface="华文细黑"/>
                <a:cs typeface="Times New Roman"/>
              </a:rPr>
              <a:t>、</a:t>
            </a:r>
            <a:r>
              <a:rPr lang="en-US" altLang="zh-CN" sz="2800" kern="100" dirty="0">
                <a:latin typeface="Times New Roman"/>
                <a:ea typeface="华文细黑"/>
              </a:rPr>
              <a:t>Y</a:t>
            </a:r>
            <a:r>
              <a:rPr lang="zh-CN" altLang="zh-CN" sz="2800" kern="100" dirty="0">
                <a:latin typeface="Times New Roman"/>
                <a:ea typeface="华文细黑"/>
                <a:cs typeface="Times New Roman"/>
              </a:rPr>
              <a:t>、</a:t>
            </a:r>
            <a:r>
              <a:rPr lang="en-US" altLang="zh-CN" sz="2800" kern="100" dirty="0">
                <a:latin typeface="Times New Roman"/>
                <a:ea typeface="华文细黑"/>
              </a:rPr>
              <a:t>Z</a:t>
            </a:r>
            <a:r>
              <a:rPr lang="zh-CN" altLang="zh-CN" sz="2800" kern="100" dirty="0">
                <a:latin typeface="Times New Roman"/>
                <a:ea typeface="华文细黑"/>
                <a:cs typeface="Times New Roman"/>
              </a:rPr>
              <a:t>、</a:t>
            </a:r>
            <a:r>
              <a:rPr lang="en-US" altLang="zh-CN" sz="2800" kern="100" dirty="0">
                <a:latin typeface="Times New Roman"/>
                <a:ea typeface="华文细黑"/>
              </a:rPr>
              <a:t>W</a:t>
            </a:r>
            <a:r>
              <a:rPr lang="zh-CN" altLang="zh-CN" sz="2800" kern="100" dirty="0">
                <a:latin typeface="Times New Roman"/>
                <a:ea typeface="华文细黑"/>
                <a:cs typeface="Times New Roman"/>
              </a:rPr>
              <a:t>在元素周期表中的相对位置如图所示，其中</a:t>
            </a:r>
            <a:r>
              <a:rPr lang="en-US" altLang="zh-CN" sz="2800" kern="100" dirty="0">
                <a:latin typeface="Times New Roman"/>
                <a:ea typeface="华文细黑"/>
              </a:rPr>
              <a:t>W</a:t>
            </a:r>
            <a:r>
              <a:rPr lang="zh-CN" altLang="zh-CN" sz="2800" kern="100" dirty="0">
                <a:latin typeface="Times New Roman"/>
                <a:ea typeface="华文细黑"/>
                <a:cs typeface="Times New Roman"/>
              </a:rPr>
              <a:t>原子的质子数是其最外层电子数的三倍。下列说法不正确的是</a:t>
            </a:r>
            <a:r>
              <a:rPr lang="en-US" altLang="zh-CN" sz="2800" kern="100" dirty="0">
                <a:latin typeface="Times New Roman"/>
                <a:ea typeface="华文细黑"/>
              </a:rPr>
              <a:t>(</a:t>
            </a:r>
            <a:r>
              <a:rPr lang="zh-CN" altLang="zh-CN" sz="2800" kern="100" dirty="0">
                <a:latin typeface="Times New Roman"/>
                <a:ea typeface="华文细黑"/>
                <a:cs typeface="Times New Roman"/>
              </a:rPr>
              <a:t>　　</a:t>
            </a:r>
            <a:r>
              <a:rPr lang="en-US" altLang="zh-CN" sz="2800" kern="100" dirty="0">
                <a:latin typeface="Times New Roman"/>
                <a:ea typeface="华文细黑"/>
              </a:rPr>
              <a:t>)</a:t>
            </a:r>
            <a:endParaRPr lang="zh-CN" altLang="en-US" sz="2800" dirty="0"/>
          </a:p>
        </p:txBody>
      </p:sp>
      <p:graphicFrame>
        <p:nvGraphicFramePr>
          <p:cNvPr id="18" name="表格 17"/>
          <p:cNvGraphicFramePr>
            <a:graphicFrameLocks noGrp="1"/>
          </p:cNvGraphicFramePr>
          <p:nvPr>
            <p:extLst>
              <p:ext uri="{D42A27DB-BD31-4B8C-83A1-F6EECF244321}">
                <p14:modId xmlns:p14="http://schemas.microsoft.com/office/powerpoint/2010/main" val="508058217"/>
              </p:ext>
            </p:extLst>
          </p:nvPr>
        </p:nvGraphicFramePr>
        <p:xfrm>
          <a:off x="8043733" y="2349674"/>
          <a:ext cx="3668097" cy="1920240"/>
        </p:xfrm>
        <a:graphic>
          <a:graphicData uri="http://schemas.openxmlformats.org/drawingml/2006/table">
            <a:tbl>
              <a:tblPr/>
              <a:tblGrid>
                <a:gridCol w="1277076"/>
                <a:gridCol w="2391021"/>
              </a:tblGrid>
              <a:tr h="199014">
                <a:tc>
                  <a:txBody>
                    <a:bodyPr/>
                    <a:lstStyle/>
                    <a:p>
                      <a:pPr algn="ctr">
                        <a:lnSpc>
                          <a:spcPct val="150000"/>
                        </a:lnSpc>
                        <a:spcAft>
                          <a:spcPts val="0"/>
                        </a:spcAft>
                      </a:pPr>
                      <a:r>
                        <a:rPr lang="en-US" sz="2800" kern="100" dirty="0">
                          <a:effectLst/>
                          <a:latin typeface="Times New Roman"/>
                          <a:ea typeface="华文细黑"/>
                          <a:cs typeface="Courier New"/>
                        </a:rPr>
                        <a:t> </a:t>
                      </a:r>
                      <a:endParaRPr lang="zh-CN" sz="105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宋体"/>
                          <a:ea typeface="华文细黑"/>
                          <a:cs typeface="宋体"/>
                        </a:rPr>
                        <a:t> </a:t>
                      </a:r>
                      <a:endParaRPr lang="zh-CN" sz="105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2786">
                <a:tc>
                  <a:txBody>
                    <a:bodyPr/>
                    <a:lstStyle/>
                    <a:p>
                      <a:pPr algn="ctr">
                        <a:lnSpc>
                          <a:spcPct val="150000"/>
                        </a:lnSpc>
                        <a:spcAft>
                          <a:spcPts val="0"/>
                        </a:spcAft>
                      </a:pPr>
                      <a:r>
                        <a:rPr lang="en-US" sz="2800" kern="100">
                          <a:effectLst/>
                          <a:latin typeface="Times New Roman"/>
                          <a:ea typeface="华文细黑"/>
                          <a:cs typeface="Courier New"/>
                        </a:rPr>
                        <a:t>X</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Y</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2786">
                <a:tc>
                  <a:txBody>
                    <a:bodyPr/>
                    <a:lstStyle/>
                    <a:p>
                      <a:pPr algn="ctr">
                        <a:lnSpc>
                          <a:spcPct val="150000"/>
                        </a:lnSpc>
                        <a:spcAft>
                          <a:spcPts val="0"/>
                        </a:spcAft>
                      </a:pPr>
                      <a:r>
                        <a:rPr lang="en-US" sz="2800" kern="100">
                          <a:effectLst/>
                          <a:latin typeface="Times New Roman"/>
                          <a:ea typeface="华文细黑"/>
                          <a:cs typeface="Courier New"/>
                        </a:rPr>
                        <a:t>Z</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W</a:t>
                      </a:r>
                      <a:endParaRPr lang="zh-CN" sz="105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9" name="矩形 18"/>
          <p:cNvSpPr/>
          <p:nvPr/>
        </p:nvSpPr>
        <p:spPr>
          <a:xfrm>
            <a:off x="550590" y="2925738"/>
            <a:ext cx="10793813" cy="2681123"/>
          </a:xfrm>
          <a:prstGeom prst="rect">
            <a:avLst/>
          </a:prstGeom>
        </p:spPr>
        <p:txBody>
          <a:bodyPr>
            <a:spAutoFit/>
          </a:bodyPr>
          <a:lstStyle/>
          <a:p>
            <a:pPr>
              <a:lnSpc>
                <a:spcPct val="150000"/>
              </a:lnSpc>
            </a:pPr>
            <a:r>
              <a:rPr lang="en-US" altLang="zh-CN" sz="2800" kern="100" dirty="0">
                <a:latin typeface="Times New Roman"/>
                <a:ea typeface="华文细黑"/>
              </a:rPr>
              <a:t>A.</a:t>
            </a:r>
            <a:r>
              <a:rPr lang="zh-CN" altLang="en-US" sz="2800" kern="100" dirty="0">
                <a:latin typeface="Times New Roman"/>
                <a:ea typeface="华文细黑"/>
              </a:rPr>
              <a:t>原子半径：</a:t>
            </a:r>
            <a:r>
              <a:rPr lang="en-US" altLang="zh-CN" sz="2800" kern="100" dirty="0">
                <a:latin typeface="Times New Roman"/>
                <a:ea typeface="华文细黑"/>
              </a:rPr>
              <a:t>W&gt;Z&gt;Y&gt;X</a:t>
            </a:r>
          </a:p>
          <a:p>
            <a:pPr>
              <a:lnSpc>
                <a:spcPct val="150000"/>
              </a:lnSpc>
            </a:pPr>
            <a:r>
              <a:rPr lang="en-US" altLang="zh-CN" sz="2800" kern="100" dirty="0">
                <a:latin typeface="Times New Roman"/>
                <a:ea typeface="华文细黑"/>
              </a:rPr>
              <a:t>B.</a:t>
            </a:r>
            <a:r>
              <a:rPr lang="zh-CN" altLang="en-US" sz="2800" kern="100" dirty="0">
                <a:latin typeface="Times New Roman"/>
                <a:ea typeface="华文细黑"/>
              </a:rPr>
              <a:t>最高价氧化物对应水化物的酸性：</a:t>
            </a:r>
            <a:r>
              <a:rPr lang="en-US" altLang="zh-CN" sz="2800" kern="100" dirty="0">
                <a:latin typeface="Times New Roman"/>
                <a:ea typeface="华文细黑"/>
              </a:rPr>
              <a:t>X&gt;W&gt;Z </a:t>
            </a:r>
          </a:p>
          <a:p>
            <a:pPr>
              <a:lnSpc>
                <a:spcPct val="150000"/>
              </a:lnSpc>
            </a:pPr>
            <a:r>
              <a:rPr lang="en-US" altLang="zh-CN" sz="2800" kern="100" dirty="0">
                <a:latin typeface="Times New Roman"/>
                <a:ea typeface="华文细黑"/>
              </a:rPr>
              <a:t>C.</a:t>
            </a:r>
            <a:r>
              <a:rPr lang="zh-CN" altLang="en-US" sz="2800" kern="100" dirty="0">
                <a:latin typeface="Times New Roman"/>
                <a:ea typeface="华文细黑"/>
              </a:rPr>
              <a:t>最简单气态氢化物的热稳定性：</a:t>
            </a:r>
            <a:r>
              <a:rPr lang="en-US" altLang="zh-CN" sz="2800" kern="100" dirty="0">
                <a:latin typeface="Times New Roman"/>
                <a:ea typeface="华文细黑"/>
              </a:rPr>
              <a:t>Y&gt;X&gt;W&gt;Z</a:t>
            </a:r>
          </a:p>
          <a:p>
            <a:pPr>
              <a:lnSpc>
                <a:spcPct val="150000"/>
              </a:lnSpc>
            </a:pPr>
            <a:r>
              <a:rPr lang="en-US" altLang="zh-CN" sz="2800" kern="100" dirty="0">
                <a:latin typeface="Times New Roman"/>
                <a:ea typeface="华文细黑"/>
              </a:rPr>
              <a:t>D.</a:t>
            </a:r>
            <a:r>
              <a:rPr lang="zh-CN" altLang="en-US" sz="2800" kern="100" dirty="0">
                <a:latin typeface="Times New Roman"/>
                <a:ea typeface="华文细黑"/>
              </a:rPr>
              <a:t>元素</a:t>
            </a:r>
            <a:r>
              <a:rPr lang="en-US" altLang="zh-CN" sz="2800" kern="100" dirty="0">
                <a:latin typeface="Times New Roman"/>
                <a:ea typeface="华文细黑"/>
              </a:rPr>
              <a:t>X</a:t>
            </a:r>
            <a:r>
              <a:rPr lang="zh-CN" altLang="en-US" sz="2800" kern="100" dirty="0">
                <a:latin typeface="Times New Roman"/>
                <a:ea typeface="华文细黑"/>
              </a:rPr>
              <a:t>、</a:t>
            </a:r>
            <a:r>
              <a:rPr lang="en-US" altLang="zh-CN" sz="2800" kern="100" dirty="0">
                <a:latin typeface="Times New Roman"/>
                <a:ea typeface="华文细黑"/>
              </a:rPr>
              <a:t>Z</a:t>
            </a:r>
            <a:r>
              <a:rPr lang="zh-CN" altLang="en-US" sz="2800" kern="100" dirty="0">
                <a:latin typeface="Times New Roman"/>
                <a:ea typeface="华文细黑"/>
              </a:rPr>
              <a:t>、</a:t>
            </a:r>
            <a:r>
              <a:rPr lang="en-US" altLang="zh-CN" sz="2800" kern="100" dirty="0">
                <a:latin typeface="Times New Roman"/>
                <a:ea typeface="华文细黑"/>
              </a:rPr>
              <a:t>W</a:t>
            </a:r>
            <a:r>
              <a:rPr lang="zh-CN" altLang="en-US" sz="2800" kern="100" dirty="0">
                <a:latin typeface="Times New Roman"/>
                <a:ea typeface="华文细黑"/>
              </a:rPr>
              <a:t>的最高化合价分别与其主族序数相等</a:t>
            </a:r>
          </a:p>
          <a:p>
            <a:pPr>
              <a:lnSpc>
                <a:spcPct val="150000"/>
              </a:lnSpc>
            </a:pPr>
            <a:endParaRPr lang="zh-CN" altLang="en-US" sz="2800" dirty="0"/>
          </a:p>
        </p:txBody>
      </p:sp>
      <p:sp>
        <p:nvSpPr>
          <p:cNvPr id="15" name="矩形 1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7" name="圆角矩形 16">
            <a:hlinkClick r:id="rId11"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89009491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589028" y="765498"/>
            <a:ext cx="11010769" cy="5421484"/>
          </a:xfrm>
          <a:prstGeom prst="rect">
            <a:avLst/>
          </a:prstGeom>
        </p:spPr>
        <p:txBody>
          <a:bodyPr>
            <a:spAutoFit/>
          </a:bodyPr>
          <a:lstStyle/>
          <a:p>
            <a:pPr>
              <a:lnSpc>
                <a:spcPct val="150000"/>
              </a:lnSpc>
            </a:pPr>
            <a:r>
              <a:rPr lang="zh-CN" altLang="zh-CN" sz="2600" b="1" kern="100" dirty="0">
                <a:solidFill>
                  <a:srgbClr val="0000FF"/>
                </a:solidFill>
                <a:latin typeface="Times New Roman"/>
                <a:cs typeface="Times New Roman"/>
              </a:rPr>
              <a:t>解析　</a:t>
            </a:r>
            <a:r>
              <a:rPr lang="zh-CN" altLang="zh-CN" sz="2600" kern="100" dirty="0">
                <a:latin typeface="Times New Roman"/>
                <a:ea typeface="华文细黑"/>
                <a:cs typeface="Times New Roman"/>
              </a:rPr>
              <a:t>根据短周期元素</a:t>
            </a:r>
            <a:r>
              <a:rPr lang="en-US" altLang="zh-CN" sz="2600" kern="100" dirty="0">
                <a:latin typeface="Times New Roman"/>
                <a:ea typeface="华文细黑"/>
              </a:rPr>
              <a:t>W</a:t>
            </a:r>
            <a:r>
              <a:rPr lang="zh-CN" altLang="zh-CN" sz="2600" kern="100" dirty="0">
                <a:latin typeface="Times New Roman"/>
                <a:ea typeface="华文细黑"/>
                <a:cs typeface="Times New Roman"/>
              </a:rPr>
              <a:t>原子的质子数是其最外层电子数的</a:t>
            </a:r>
            <a:r>
              <a:rPr lang="en-US" altLang="zh-CN" sz="2600" kern="100" dirty="0">
                <a:latin typeface="Times New Roman"/>
                <a:ea typeface="华文细黑"/>
              </a:rPr>
              <a:t>3</a:t>
            </a:r>
            <a:r>
              <a:rPr lang="zh-CN" altLang="zh-CN" sz="2600" kern="100" dirty="0">
                <a:latin typeface="Times New Roman"/>
                <a:ea typeface="华文细黑"/>
                <a:cs typeface="Times New Roman"/>
              </a:rPr>
              <a:t>倍，可推知：</a:t>
            </a:r>
            <a:r>
              <a:rPr lang="en-US" altLang="zh-CN" sz="2600" kern="100" dirty="0">
                <a:latin typeface="Times New Roman"/>
                <a:ea typeface="华文细黑"/>
              </a:rPr>
              <a:t>W</a:t>
            </a:r>
            <a:r>
              <a:rPr lang="zh-CN" altLang="zh-CN" sz="2600" kern="100" dirty="0">
                <a:latin typeface="Times New Roman"/>
                <a:ea typeface="华文细黑"/>
                <a:cs typeface="Times New Roman"/>
              </a:rPr>
              <a:t>是</a:t>
            </a:r>
            <a:r>
              <a:rPr lang="en-US" altLang="zh-CN" sz="2600" kern="100" dirty="0">
                <a:latin typeface="Times New Roman"/>
                <a:ea typeface="华文细黑"/>
              </a:rPr>
              <a:t>P</a:t>
            </a:r>
            <a:r>
              <a:rPr lang="zh-CN" altLang="zh-CN" sz="2600" kern="100" dirty="0">
                <a:latin typeface="Times New Roman"/>
                <a:ea typeface="华文细黑"/>
                <a:cs typeface="Times New Roman"/>
              </a:rPr>
              <a:t>元素。结合元素在周期表中的相对位置可知：</a:t>
            </a:r>
            <a:r>
              <a:rPr lang="en-US" altLang="zh-CN" sz="2600" kern="100" dirty="0">
                <a:latin typeface="Times New Roman"/>
                <a:ea typeface="华文细黑"/>
              </a:rPr>
              <a:t>X</a:t>
            </a:r>
            <a:r>
              <a:rPr lang="zh-CN" altLang="zh-CN" sz="2600" kern="100" dirty="0">
                <a:latin typeface="Times New Roman"/>
                <a:ea typeface="华文细黑"/>
                <a:cs typeface="Times New Roman"/>
              </a:rPr>
              <a:t>是</a:t>
            </a:r>
            <a:r>
              <a:rPr lang="en-US" altLang="zh-CN" sz="2600" kern="100" dirty="0">
                <a:latin typeface="Times New Roman"/>
                <a:ea typeface="华文细黑"/>
              </a:rPr>
              <a:t>N</a:t>
            </a:r>
            <a:r>
              <a:rPr lang="zh-CN" altLang="zh-CN" sz="2600" kern="100" dirty="0">
                <a:latin typeface="Times New Roman"/>
                <a:ea typeface="华文细黑"/>
                <a:cs typeface="Times New Roman"/>
              </a:rPr>
              <a:t>元素，</a:t>
            </a:r>
            <a:r>
              <a:rPr lang="en-US" altLang="zh-CN" sz="2600" kern="100" dirty="0">
                <a:latin typeface="Times New Roman"/>
                <a:ea typeface="华文细黑"/>
              </a:rPr>
              <a:t>Y</a:t>
            </a:r>
            <a:r>
              <a:rPr lang="zh-CN" altLang="zh-CN" sz="2600" kern="100" dirty="0">
                <a:latin typeface="Times New Roman"/>
                <a:ea typeface="华文细黑"/>
                <a:cs typeface="Times New Roman"/>
              </a:rPr>
              <a:t>是</a:t>
            </a:r>
            <a:r>
              <a:rPr lang="en-US" altLang="zh-CN" sz="2600" kern="100" dirty="0">
                <a:latin typeface="Times New Roman"/>
                <a:ea typeface="华文细黑"/>
              </a:rPr>
              <a:t>O</a:t>
            </a:r>
            <a:r>
              <a:rPr lang="zh-CN" altLang="zh-CN" sz="2600" kern="100" dirty="0">
                <a:latin typeface="Times New Roman"/>
                <a:ea typeface="华文细黑"/>
                <a:cs typeface="Times New Roman"/>
              </a:rPr>
              <a:t>元素，</a:t>
            </a:r>
            <a:r>
              <a:rPr lang="en-US" altLang="zh-CN" sz="2600" kern="100" dirty="0">
                <a:latin typeface="Times New Roman"/>
                <a:ea typeface="华文细黑"/>
              </a:rPr>
              <a:t>Z</a:t>
            </a:r>
            <a:r>
              <a:rPr lang="zh-CN" altLang="zh-CN" sz="2600" kern="100" dirty="0">
                <a:latin typeface="Times New Roman"/>
                <a:ea typeface="华文细黑"/>
                <a:cs typeface="Times New Roman"/>
              </a:rPr>
              <a:t>是</a:t>
            </a:r>
            <a:r>
              <a:rPr lang="en-US" altLang="zh-CN" sz="2600" kern="100" dirty="0">
                <a:latin typeface="Times New Roman"/>
                <a:ea typeface="华文细黑"/>
              </a:rPr>
              <a:t>Si</a:t>
            </a:r>
            <a:r>
              <a:rPr lang="zh-CN" altLang="zh-CN" sz="2600" kern="100" dirty="0">
                <a:latin typeface="Times New Roman"/>
                <a:ea typeface="华文细黑"/>
                <a:cs typeface="Times New Roman"/>
              </a:rPr>
              <a:t>元素</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nSpc>
                <a:spcPct val="150000"/>
              </a:lnSpc>
            </a:pPr>
            <a:r>
              <a:rPr lang="en-US" altLang="zh-CN" sz="2600" kern="100" dirty="0" smtClean="0">
                <a:latin typeface="Times New Roman"/>
                <a:ea typeface="华文细黑"/>
              </a:rPr>
              <a:t>A</a:t>
            </a:r>
            <a:r>
              <a:rPr lang="zh-CN" altLang="zh-CN" sz="2600" kern="100" dirty="0">
                <a:latin typeface="Times New Roman"/>
                <a:ea typeface="华文细黑"/>
                <a:cs typeface="Times New Roman"/>
              </a:rPr>
              <a:t>项，同周期元素，由左到右原子序数增大，原子半径减小；同主族元素，由上到下原子序数增大，原子核外电子层数增多，半径增大</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nSpc>
                <a:spcPct val="150000"/>
              </a:lnSpc>
            </a:pPr>
            <a:r>
              <a:rPr lang="en-US" altLang="zh-CN" sz="2600" kern="100" dirty="0">
                <a:latin typeface="Times New Roman"/>
                <a:ea typeface="华文细黑"/>
              </a:rPr>
              <a:t>A</a:t>
            </a:r>
            <a:r>
              <a:rPr lang="zh-CN" altLang="zh-CN" sz="2600" kern="100" dirty="0">
                <a:latin typeface="Times New Roman"/>
                <a:ea typeface="华文细黑"/>
                <a:cs typeface="Times New Roman"/>
              </a:rPr>
              <a:t>项，原子半径关系为</a:t>
            </a:r>
            <a:r>
              <a:rPr lang="en-US" altLang="zh-CN" sz="2600" kern="100" dirty="0">
                <a:latin typeface="Times New Roman"/>
                <a:ea typeface="华文细黑"/>
              </a:rPr>
              <a:t>Si</a:t>
            </a:r>
            <a:r>
              <a:rPr lang="zh-CN" altLang="zh-CN" sz="2600" kern="100" dirty="0">
                <a:latin typeface="Times New Roman"/>
                <a:ea typeface="华文细黑"/>
                <a:cs typeface="Times New Roman"/>
              </a:rPr>
              <a:t>＞</a:t>
            </a:r>
            <a:r>
              <a:rPr lang="en-US" altLang="zh-CN" sz="2600" kern="100" dirty="0">
                <a:latin typeface="Times New Roman"/>
                <a:ea typeface="华文细黑"/>
              </a:rPr>
              <a:t>P</a:t>
            </a:r>
            <a:r>
              <a:rPr lang="zh-CN" altLang="zh-CN" sz="2600" kern="100" dirty="0">
                <a:latin typeface="Times New Roman"/>
                <a:ea typeface="华文细黑"/>
                <a:cs typeface="Times New Roman"/>
              </a:rPr>
              <a:t>＞</a:t>
            </a:r>
            <a:r>
              <a:rPr lang="en-US" altLang="zh-CN" sz="2600" kern="100" dirty="0">
                <a:latin typeface="Times New Roman"/>
                <a:ea typeface="华文细黑"/>
              </a:rPr>
              <a:t>N</a:t>
            </a:r>
            <a:r>
              <a:rPr lang="zh-CN" altLang="zh-CN" sz="2600" kern="100" dirty="0">
                <a:latin typeface="Times New Roman"/>
                <a:ea typeface="华文细黑"/>
                <a:cs typeface="Times New Roman"/>
              </a:rPr>
              <a:t>＞</a:t>
            </a:r>
            <a:r>
              <a:rPr lang="en-US" altLang="zh-CN" sz="2600" kern="100" dirty="0">
                <a:latin typeface="Times New Roman"/>
                <a:ea typeface="华文细黑"/>
              </a:rPr>
              <a:t>O</a:t>
            </a:r>
            <a:r>
              <a:rPr lang="zh-CN" altLang="zh-CN" sz="2600" kern="100" dirty="0">
                <a:latin typeface="Times New Roman"/>
                <a:ea typeface="华文细黑"/>
                <a:cs typeface="Times New Roman"/>
              </a:rPr>
              <a:t>，错误</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nSpc>
                <a:spcPct val="150000"/>
              </a:lnSpc>
            </a:pPr>
            <a:r>
              <a:rPr lang="en-US" altLang="zh-CN" sz="2600" kern="100" dirty="0">
                <a:latin typeface="Times New Roman"/>
                <a:ea typeface="华文细黑"/>
              </a:rPr>
              <a:t>B</a:t>
            </a:r>
            <a:r>
              <a:rPr lang="zh-CN" altLang="zh-CN" sz="2600" kern="100" dirty="0">
                <a:latin typeface="Times New Roman"/>
                <a:ea typeface="华文细黑"/>
                <a:cs typeface="Times New Roman"/>
              </a:rPr>
              <a:t>项，元素的非金属性越强，其最高价氧化物对应的水化物的酸性越强，元素的非金属性：</a:t>
            </a:r>
            <a:r>
              <a:rPr lang="en-US" altLang="zh-CN" sz="2600" kern="100" dirty="0">
                <a:latin typeface="Times New Roman"/>
                <a:ea typeface="华文细黑"/>
              </a:rPr>
              <a:t>N</a:t>
            </a:r>
            <a:r>
              <a:rPr lang="zh-CN" altLang="zh-CN" sz="2600" kern="100" dirty="0">
                <a:latin typeface="Times New Roman"/>
                <a:ea typeface="华文细黑"/>
                <a:cs typeface="Times New Roman"/>
              </a:rPr>
              <a:t>＞</a:t>
            </a:r>
            <a:r>
              <a:rPr lang="en-US" altLang="zh-CN" sz="2600" kern="100" dirty="0">
                <a:latin typeface="Times New Roman"/>
                <a:ea typeface="华文细黑"/>
              </a:rPr>
              <a:t>P</a:t>
            </a:r>
            <a:r>
              <a:rPr lang="zh-CN" altLang="zh-CN" sz="2600" kern="100" dirty="0">
                <a:latin typeface="Times New Roman"/>
                <a:ea typeface="华文细黑"/>
                <a:cs typeface="Times New Roman"/>
              </a:rPr>
              <a:t>＞</a:t>
            </a:r>
            <a:r>
              <a:rPr lang="en-US" altLang="zh-CN" sz="2600" kern="100" dirty="0">
                <a:latin typeface="Times New Roman"/>
                <a:ea typeface="华文细黑"/>
              </a:rPr>
              <a:t>Si</a:t>
            </a:r>
            <a:r>
              <a:rPr lang="zh-CN" altLang="zh-CN" sz="2600" kern="100" dirty="0">
                <a:latin typeface="Times New Roman"/>
                <a:ea typeface="华文细黑"/>
                <a:cs typeface="Times New Roman"/>
              </a:rPr>
              <a:t>，所以它们的最高价氧化物对应的水化物的酸性：</a:t>
            </a:r>
            <a:r>
              <a:rPr lang="en-US" altLang="zh-CN" sz="2600" kern="100" dirty="0">
                <a:latin typeface="Times New Roman"/>
                <a:ea typeface="华文细黑"/>
              </a:rPr>
              <a:t>HNO</a:t>
            </a:r>
            <a:r>
              <a:rPr lang="en-US" altLang="zh-CN" sz="2600" kern="100" baseline="-25000" dirty="0">
                <a:latin typeface="Times New Roman"/>
                <a:ea typeface="华文细黑"/>
              </a:rPr>
              <a:t>3</a:t>
            </a:r>
            <a:r>
              <a:rPr lang="zh-CN" altLang="zh-CN" sz="2600" kern="100" dirty="0">
                <a:latin typeface="Times New Roman"/>
                <a:ea typeface="华文细黑"/>
                <a:cs typeface="Times New Roman"/>
              </a:rPr>
              <a:t>＞</a:t>
            </a:r>
            <a:r>
              <a:rPr lang="en-US" altLang="zh-CN" sz="2600" kern="100" dirty="0">
                <a:latin typeface="Times New Roman"/>
                <a:ea typeface="华文细黑"/>
              </a:rPr>
              <a:t>H</a:t>
            </a:r>
            <a:r>
              <a:rPr lang="en-US" altLang="zh-CN" sz="2600" kern="100" baseline="-25000" dirty="0">
                <a:latin typeface="Times New Roman"/>
                <a:ea typeface="华文细黑"/>
              </a:rPr>
              <a:t>3</a:t>
            </a:r>
            <a:r>
              <a:rPr lang="en-US" altLang="zh-CN" sz="2600" kern="100" dirty="0">
                <a:latin typeface="Times New Roman"/>
                <a:ea typeface="华文细黑"/>
              </a:rPr>
              <a:t>PO</a:t>
            </a:r>
            <a:r>
              <a:rPr lang="en-US" altLang="zh-CN" sz="2600" kern="100" baseline="-25000" dirty="0">
                <a:latin typeface="Times New Roman"/>
                <a:ea typeface="华文细黑"/>
              </a:rPr>
              <a:t>4</a:t>
            </a:r>
            <a:r>
              <a:rPr lang="zh-CN" altLang="zh-CN" sz="2600" kern="100" dirty="0">
                <a:latin typeface="Times New Roman"/>
                <a:ea typeface="华文细黑"/>
                <a:cs typeface="Times New Roman"/>
              </a:rPr>
              <a:t>＞</a:t>
            </a:r>
            <a:r>
              <a:rPr lang="en-US" altLang="zh-CN" sz="2600" kern="100" dirty="0">
                <a:latin typeface="Times New Roman"/>
                <a:ea typeface="华文细黑"/>
              </a:rPr>
              <a:t>H</a:t>
            </a:r>
            <a:r>
              <a:rPr lang="en-US" altLang="zh-CN" sz="2600" kern="100" baseline="-25000" dirty="0">
                <a:latin typeface="Times New Roman"/>
                <a:ea typeface="华文细黑"/>
              </a:rPr>
              <a:t>2</a:t>
            </a:r>
            <a:r>
              <a:rPr lang="en-US" altLang="zh-CN" sz="2600" kern="100" dirty="0">
                <a:latin typeface="Times New Roman"/>
                <a:ea typeface="华文细黑"/>
              </a:rPr>
              <a:t>SiO</a:t>
            </a:r>
            <a:r>
              <a:rPr lang="en-US" altLang="zh-CN" sz="2600" kern="100" baseline="-25000" dirty="0">
                <a:latin typeface="Times New Roman"/>
                <a:ea typeface="华文细黑"/>
              </a:rPr>
              <a:t>3</a:t>
            </a:r>
            <a:r>
              <a:rPr lang="zh-CN" altLang="zh-CN" sz="2600" kern="100" dirty="0">
                <a:latin typeface="Times New Roman"/>
                <a:ea typeface="华文细黑"/>
                <a:cs typeface="Times New Roman"/>
              </a:rPr>
              <a:t>，正确；</a:t>
            </a:r>
            <a:endParaRPr lang="zh-CN" altLang="en-US" sz="2600" dirty="0"/>
          </a:p>
        </p:txBody>
      </p:sp>
      <p:sp>
        <p:nvSpPr>
          <p:cNvPr id="15" name="Rectangle 21">
            <a:hlinkClick r:id="rId2" action="ppaction://hlinksldjump"/>
          </p:cNvPr>
          <p:cNvSpPr>
            <a:spLocks noChangeArrowheads="1"/>
          </p:cNvSpPr>
          <p:nvPr/>
        </p:nvSpPr>
        <p:spPr bwMode="auto">
          <a:xfrm>
            <a:off x="7675068" y="4561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7" name="Rectangle 21">
            <a:hlinkClick r:id="rId3" action="ppaction://hlinksldjump"/>
          </p:cNvPr>
          <p:cNvSpPr>
            <a:spLocks noChangeArrowheads="1"/>
          </p:cNvSpPr>
          <p:nvPr/>
        </p:nvSpPr>
        <p:spPr bwMode="auto">
          <a:xfrm>
            <a:off x="8177246" y="4561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8" name="Rectangle 21">
            <a:hlinkClick r:id="rId4" action="ppaction://hlinksldjump"/>
          </p:cNvPr>
          <p:cNvSpPr>
            <a:spLocks noChangeArrowheads="1"/>
          </p:cNvSpPr>
          <p:nvPr/>
        </p:nvSpPr>
        <p:spPr bwMode="auto">
          <a:xfrm>
            <a:off x="8655282"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9" name="Rectangle 21">
            <a:hlinkClick r:id="rId5" action="ppaction://hlinksldjump"/>
          </p:cNvPr>
          <p:cNvSpPr>
            <a:spLocks noChangeArrowheads="1"/>
          </p:cNvSpPr>
          <p:nvPr/>
        </p:nvSpPr>
        <p:spPr bwMode="auto">
          <a:xfrm>
            <a:off x="9047534" y="4561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0" name="Rectangle 21">
            <a:hlinkClick r:id="rId6" action="ppaction://hlinksldjump"/>
          </p:cNvPr>
          <p:cNvSpPr>
            <a:spLocks noChangeArrowheads="1"/>
          </p:cNvSpPr>
          <p:nvPr/>
        </p:nvSpPr>
        <p:spPr bwMode="auto">
          <a:xfrm>
            <a:off x="9549294" y="45615"/>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1" name="Rectangle 21">
            <a:hlinkClick r:id="rId7" action="ppaction://hlinksldjump"/>
          </p:cNvPr>
          <p:cNvSpPr>
            <a:spLocks noChangeArrowheads="1"/>
          </p:cNvSpPr>
          <p:nvPr/>
        </p:nvSpPr>
        <p:spPr bwMode="auto">
          <a:xfrm>
            <a:off x="9994004" y="45418"/>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Rectangle 21">
            <a:hlinkClick r:id="rId8" action="ppaction://hlinksldjump"/>
          </p:cNvPr>
          <p:cNvSpPr>
            <a:spLocks noChangeArrowheads="1"/>
          </p:cNvSpPr>
          <p:nvPr/>
        </p:nvSpPr>
        <p:spPr bwMode="auto">
          <a:xfrm>
            <a:off x="10426052" y="45418"/>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Rectangle 21">
            <a:hlinkClick r:id="rId9" action="ppaction://hlinksldjump"/>
          </p:cNvPr>
          <p:cNvSpPr>
            <a:spLocks noChangeArrowheads="1"/>
          </p:cNvSpPr>
          <p:nvPr/>
        </p:nvSpPr>
        <p:spPr bwMode="auto">
          <a:xfrm>
            <a:off x="10845438" y="45418"/>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4" name="Rectangle 21">
            <a:hlinkClick r:id="rId10" action="ppaction://hlinksldjump"/>
          </p:cNvPr>
          <p:cNvSpPr>
            <a:spLocks noChangeArrowheads="1"/>
          </p:cNvSpPr>
          <p:nvPr/>
        </p:nvSpPr>
        <p:spPr bwMode="auto">
          <a:xfrm>
            <a:off x="11267120" y="45418"/>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846562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750"/>
                                        <p:tgtEl>
                                          <p:spTgt spid="4">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blinds(horizontal)">
                                      <p:cBhvr>
                                        <p:cTn id="11" dur="750"/>
                                        <p:tgtEl>
                                          <p:spTgt spid="4">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blinds(horizontal)">
                                      <p:cBhvr>
                                        <p:cTn id="15" dur="750"/>
                                        <p:tgtEl>
                                          <p:spTgt spid="4">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blinds(horizontal)">
                                      <p:cBhvr>
                                        <p:cTn id="19" dur="75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589028" y="1117402"/>
            <a:ext cx="11010769" cy="4616648"/>
          </a:xfrm>
          <a:prstGeom prst="rect">
            <a:avLst/>
          </a:prstGeom>
        </p:spPr>
        <p:txBody>
          <a:bodyPr>
            <a:spAutoFit/>
          </a:bodyPr>
          <a:lstStyle/>
          <a:p>
            <a:pPr>
              <a:lnSpc>
                <a:spcPct val="150000"/>
              </a:lnSpc>
            </a:pPr>
            <a:r>
              <a:rPr lang="en-US" altLang="zh-CN" sz="2800" kern="100" dirty="0" smtClean="0">
                <a:latin typeface="Times New Roman"/>
                <a:ea typeface="华文细黑"/>
              </a:rPr>
              <a:t>C</a:t>
            </a:r>
            <a:r>
              <a:rPr lang="zh-CN" altLang="zh-CN" sz="2800" kern="100" dirty="0">
                <a:latin typeface="Times New Roman"/>
                <a:ea typeface="华文细黑"/>
                <a:cs typeface="Times New Roman"/>
              </a:rPr>
              <a:t>项，元素的非金属性越强，其对应的最简单气态氢化物的热稳定性就越强，元素的非金属性：</a:t>
            </a:r>
            <a:r>
              <a:rPr lang="en-US" altLang="zh-CN" sz="2800" kern="100" dirty="0">
                <a:latin typeface="Times New Roman"/>
                <a:ea typeface="华文细黑"/>
              </a:rPr>
              <a:t>O</a:t>
            </a:r>
            <a:r>
              <a:rPr lang="zh-CN" altLang="zh-CN" sz="2800" kern="100" dirty="0">
                <a:latin typeface="Times New Roman"/>
                <a:ea typeface="华文细黑"/>
                <a:cs typeface="Times New Roman"/>
              </a:rPr>
              <a:t>＞</a:t>
            </a:r>
            <a:r>
              <a:rPr lang="en-US" altLang="zh-CN" sz="2800" kern="100" dirty="0">
                <a:latin typeface="Times New Roman"/>
                <a:ea typeface="华文细黑"/>
              </a:rPr>
              <a:t>N</a:t>
            </a:r>
            <a:r>
              <a:rPr lang="zh-CN" altLang="zh-CN" sz="2800" kern="100" dirty="0">
                <a:latin typeface="Times New Roman"/>
                <a:ea typeface="华文细黑"/>
                <a:cs typeface="Times New Roman"/>
              </a:rPr>
              <a:t>＞</a:t>
            </a:r>
            <a:r>
              <a:rPr lang="en-US" altLang="zh-CN" sz="2800" kern="100" dirty="0">
                <a:latin typeface="Times New Roman"/>
                <a:ea typeface="华文细黑"/>
              </a:rPr>
              <a:t>P</a:t>
            </a:r>
            <a:r>
              <a:rPr lang="zh-CN" altLang="zh-CN" sz="2800" kern="100" dirty="0">
                <a:latin typeface="Times New Roman"/>
                <a:ea typeface="华文细黑"/>
                <a:cs typeface="Times New Roman"/>
              </a:rPr>
              <a:t>＞</a:t>
            </a:r>
            <a:r>
              <a:rPr lang="en-US" altLang="zh-CN" sz="2800" kern="100" dirty="0">
                <a:latin typeface="Times New Roman"/>
                <a:ea typeface="华文细黑"/>
              </a:rPr>
              <a:t>Si</a:t>
            </a:r>
            <a:r>
              <a:rPr lang="zh-CN" altLang="zh-CN" sz="2800" kern="100" dirty="0">
                <a:latin typeface="Times New Roman"/>
                <a:ea typeface="华文细黑"/>
                <a:cs typeface="Times New Roman"/>
              </a:rPr>
              <a:t>，所以对应最简单气态氢化物的热稳定性：</a:t>
            </a:r>
            <a:r>
              <a:rPr lang="en-US" altLang="zh-CN" sz="2800" kern="100" dirty="0">
                <a:latin typeface="Times New Roman"/>
                <a:ea typeface="华文细黑"/>
              </a:rPr>
              <a:t>H</a:t>
            </a:r>
            <a:r>
              <a:rPr lang="en-US" altLang="zh-CN" sz="2800" kern="100" baseline="-25000" dirty="0">
                <a:latin typeface="Times New Roman"/>
                <a:ea typeface="华文细黑"/>
              </a:rPr>
              <a:t>2</a:t>
            </a:r>
            <a:r>
              <a:rPr lang="en-US" altLang="zh-CN" sz="2800" kern="100" dirty="0">
                <a:latin typeface="Times New Roman"/>
                <a:ea typeface="华文细黑"/>
              </a:rPr>
              <a:t>O</a:t>
            </a:r>
            <a:r>
              <a:rPr lang="zh-CN" altLang="zh-CN" sz="2800" kern="100" dirty="0">
                <a:latin typeface="Times New Roman"/>
                <a:ea typeface="华文细黑"/>
                <a:cs typeface="Times New Roman"/>
              </a:rPr>
              <a:t>＞</a:t>
            </a:r>
            <a:r>
              <a:rPr lang="en-US" altLang="zh-CN" sz="2800" kern="100" dirty="0">
                <a:latin typeface="Times New Roman"/>
                <a:ea typeface="华文细黑"/>
              </a:rPr>
              <a:t>NH</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a:t>
            </a:r>
            <a:r>
              <a:rPr lang="en-US" altLang="zh-CN" sz="2800" kern="100" dirty="0">
                <a:latin typeface="Times New Roman"/>
                <a:ea typeface="华文细黑"/>
              </a:rPr>
              <a:t>PH</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a:t>
            </a:r>
            <a:r>
              <a:rPr lang="en-US" altLang="zh-CN" sz="2800" kern="100" dirty="0">
                <a:latin typeface="Times New Roman"/>
                <a:ea typeface="华文细黑"/>
              </a:rPr>
              <a:t>SiH</a:t>
            </a:r>
            <a:r>
              <a:rPr lang="en-US" altLang="zh-CN" sz="2800" kern="100" baseline="-25000" dirty="0">
                <a:latin typeface="Times New Roman"/>
                <a:ea typeface="华文细黑"/>
              </a:rPr>
              <a:t>4</a:t>
            </a:r>
            <a:r>
              <a:rPr lang="zh-CN" altLang="zh-CN" sz="2800" kern="100" dirty="0">
                <a:latin typeface="Times New Roman"/>
                <a:ea typeface="华文细黑"/>
                <a:cs typeface="Times New Roman"/>
              </a:rPr>
              <a:t>，正确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Times New Roman"/>
                <a:ea typeface="华文细黑"/>
              </a:rPr>
              <a:t>D</a:t>
            </a:r>
            <a:r>
              <a:rPr lang="zh-CN" altLang="zh-CN" sz="2800" kern="100" dirty="0">
                <a:latin typeface="Times New Roman"/>
                <a:ea typeface="华文细黑"/>
                <a:cs typeface="Times New Roman"/>
              </a:rPr>
              <a:t>项，主族元素原子的最外层电子数一般等于该元素的最高正化合价</a:t>
            </a:r>
            <a:r>
              <a:rPr lang="en-US" altLang="zh-CN" sz="2800" kern="100" dirty="0">
                <a:latin typeface="Times New Roman"/>
                <a:ea typeface="华文细黑"/>
              </a:rPr>
              <a:t>(O</a:t>
            </a:r>
            <a:r>
              <a:rPr lang="zh-CN" altLang="zh-CN" sz="2800" kern="100" dirty="0">
                <a:latin typeface="Times New Roman"/>
                <a:ea typeface="华文细黑"/>
                <a:cs typeface="Times New Roman"/>
              </a:rPr>
              <a:t>、</a:t>
            </a:r>
            <a:r>
              <a:rPr lang="en-US" altLang="zh-CN" sz="2800" kern="100" dirty="0">
                <a:latin typeface="Times New Roman"/>
                <a:ea typeface="华文细黑"/>
              </a:rPr>
              <a:t>F</a:t>
            </a:r>
            <a:r>
              <a:rPr lang="zh-CN" altLang="zh-CN" sz="2800" kern="100" dirty="0">
                <a:latin typeface="Times New Roman"/>
                <a:ea typeface="华文细黑"/>
                <a:cs typeface="Times New Roman"/>
              </a:rPr>
              <a:t>除外</a:t>
            </a:r>
            <a:r>
              <a:rPr lang="en-US" altLang="zh-CN" sz="2800" kern="100" dirty="0">
                <a:latin typeface="Times New Roman"/>
                <a:ea typeface="华文细黑"/>
              </a:rPr>
              <a:t>)</a:t>
            </a:r>
            <a:r>
              <a:rPr lang="zh-CN" altLang="zh-CN" sz="2800" kern="100" dirty="0">
                <a:latin typeface="Times New Roman"/>
                <a:ea typeface="华文细黑"/>
                <a:cs typeface="Times New Roman"/>
              </a:rPr>
              <a:t>，也等于主族序数，故</a:t>
            </a:r>
            <a:r>
              <a:rPr lang="en-US" altLang="zh-CN" sz="2800" kern="100" dirty="0">
                <a:latin typeface="Times New Roman"/>
                <a:ea typeface="华文细黑"/>
              </a:rPr>
              <a:t>N</a:t>
            </a:r>
            <a:r>
              <a:rPr lang="zh-CN" altLang="zh-CN" sz="2800" kern="100" dirty="0">
                <a:latin typeface="Times New Roman"/>
                <a:ea typeface="华文细黑"/>
                <a:cs typeface="Times New Roman"/>
              </a:rPr>
              <a:t>、</a:t>
            </a:r>
            <a:r>
              <a:rPr lang="en-US" altLang="zh-CN" sz="2800" kern="100" dirty="0">
                <a:latin typeface="Times New Roman"/>
                <a:ea typeface="华文细黑"/>
              </a:rPr>
              <a:t>Si</a:t>
            </a:r>
            <a:r>
              <a:rPr lang="zh-CN" altLang="zh-CN" sz="2800" kern="100" dirty="0">
                <a:latin typeface="Times New Roman"/>
                <a:ea typeface="华文细黑"/>
                <a:cs typeface="Times New Roman"/>
              </a:rPr>
              <a:t>、</a:t>
            </a:r>
            <a:r>
              <a:rPr lang="en-US" altLang="zh-CN" sz="2800" kern="100" dirty="0">
                <a:latin typeface="Times New Roman"/>
                <a:ea typeface="华文细黑"/>
              </a:rPr>
              <a:t>P</a:t>
            </a:r>
            <a:r>
              <a:rPr lang="zh-CN" altLang="zh-CN" sz="2800" kern="100" dirty="0">
                <a:latin typeface="Times New Roman"/>
                <a:ea typeface="华文细黑"/>
                <a:cs typeface="Times New Roman"/>
              </a:rPr>
              <a:t>的最高正化合价分别与其主族序数相等，正确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pPr>
            <a:r>
              <a:rPr lang="zh-CN" altLang="zh-CN" sz="2800" b="1" kern="100" dirty="0">
                <a:solidFill>
                  <a:srgbClr val="0000FF"/>
                </a:solidFill>
                <a:latin typeface="Times New Roman"/>
                <a:cs typeface="Times New Roman"/>
              </a:rPr>
              <a:t>答案　</a:t>
            </a:r>
            <a:r>
              <a:rPr lang="en-US" altLang="zh-CN" sz="2800" b="1" kern="100" dirty="0">
                <a:solidFill>
                  <a:schemeClr val="accent6">
                    <a:lumMod val="75000"/>
                  </a:schemeClr>
                </a:solidFill>
                <a:latin typeface="Times New Roman"/>
                <a:ea typeface="华文细黑"/>
              </a:rPr>
              <a:t>A</a:t>
            </a:r>
            <a:endParaRPr lang="zh-CN" altLang="zh-CN" sz="2800" b="1" kern="100" dirty="0">
              <a:solidFill>
                <a:schemeClr val="accent6">
                  <a:lumMod val="75000"/>
                </a:schemeClr>
              </a:solidFill>
              <a:latin typeface="Times New Roman"/>
              <a:ea typeface="华文细黑"/>
            </a:endParaRPr>
          </a:p>
        </p:txBody>
      </p:sp>
      <p:sp>
        <p:nvSpPr>
          <p:cNvPr id="15" name="Rectangle 21">
            <a:hlinkClick r:id="rId2" action="ppaction://hlinksldjump"/>
          </p:cNvPr>
          <p:cNvSpPr>
            <a:spLocks noChangeArrowheads="1"/>
          </p:cNvSpPr>
          <p:nvPr/>
        </p:nvSpPr>
        <p:spPr bwMode="auto">
          <a:xfrm>
            <a:off x="7675068" y="4561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7" name="Rectangle 21">
            <a:hlinkClick r:id="rId3" action="ppaction://hlinksldjump"/>
          </p:cNvPr>
          <p:cNvSpPr>
            <a:spLocks noChangeArrowheads="1"/>
          </p:cNvSpPr>
          <p:nvPr/>
        </p:nvSpPr>
        <p:spPr bwMode="auto">
          <a:xfrm>
            <a:off x="8177246" y="4561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8" name="Rectangle 21">
            <a:hlinkClick r:id="rId4" action="ppaction://hlinksldjump"/>
          </p:cNvPr>
          <p:cNvSpPr>
            <a:spLocks noChangeArrowheads="1"/>
          </p:cNvSpPr>
          <p:nvPr/>
        </p:nvSpPr>
        <p:spPr bwMode="auto">
          <a:xfrm>
            <a:off x="8655282"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9" name="Rectangle 21">
            <a:hlinkClick r:id="rId5" action="ppaction://hlinksldjump"/>
          </p:cNvPr>
          <p:cNvSpPr>
            <a:spLocks noChangeArrowheads="1"/>
          </p:cNvSpPr>
          <p:nvPr/>
        </p:nvSpPr>
        <p:spPr bwMode="auto">
          <a:xfrm>
            <a:off x="9047534" y="4561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0" name="Rectangle 21">
            <a:hlinkClick r:id="rId6" action="ppaction://hlinksldjump"/>
          </p:cNvPr>
          <p:cNvSpPr>
            <a:spLocks noChangeArrowheads="1"/>
          </p:cNvSpPr>
          <p:nvPr/>
        </p:nvSpPr>
        <p:spPr bwMode="auto">
          <a:xfrm>
            <a:off x="9549294" y="45615"/>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1" name="Rectangle 21">
            <a:hlinkClick r:id="rId7" action="ppaction://hlinksldjump"/>
          </p:cNvPr>
          <p:cNvSpPr>
            <a:spLocks noChangeArrowheads="1"/>
          </p:cNvSpPr>
          <p:nvPr/>
        </p:nvSpPr>
        <p:spPr bwMode="auto">
          <a:xfrm>
            <a:off x="9994004" y="45418"/>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Rectangle 21">
            <a:hlinkClick r:id="rId8" action="ppaction://hlinksldjump"/>
          </p:cNvPr>
          <p:cNvSpPr>
            <a:spLocks noChangeArrowheads="1"/>
          </p:cNvSpPr>
          <p:nvPr/>
        </p:nvSpPr>
        <p:spPr bwMode="auto">
          <a:xfrm>
            <a:off x="10426052" y="45418"/>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Rectangle 21">
            <a:hlinkClick r:id="rId9" action="ppaction://hlinksldjump"/>
          </p:cNvPr>
          <p:cNvSpPr>
            <a:spLocks noChangeArrowheads="1"/>
          </p:cNvSpPr>
          <p:nvPr/>
        </p:nvSpPr>
        <p:spPr bwMode="auto">
          <a:xfrm>
            <a:off x="10845438" y="45418"/>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4" name="Rectangle 21">
            <a:hlinkClick r:id="rId10" action="ppaction://hlinksldjump"/>
          </p:cNvPr>
          <p:cNvSpPr>
            <a:spLocks noChangeArrowheads="1"/>
          </p:cNvSpPr>
          <p:nvPr/>
        </p:nvSpPr>
        <p:spPr bwMode="auto">
          <a:xfrm>
            <a:off x="11267120" y="45418"/>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42667411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750"/>
                                        <p:tgtEl>
                                          <p:spTgt spid="4">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blinds(horizontal)">
                                      <p:cBhvr>
                                        <p:cTn id="11" dur="750"/>
                                        <p:tgtEl>
                                          <p:spTgt spid="4">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blinds(horizontal)">
                                      <p:cBhvr>
                                        <p:cTn id="15" dur="75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1">
            <a:hlinkClick r:id="rId2" action="ppaction://hlinksldjump"/>
          </p:cNvPr>
          <p:cNvSpPr>
            <a:spLocks noChangeArrowheads="1"/>
          </p:cNvSpPr>
          <p:nvPr/>
        </p:nvSpPr>
        <p:spPr bwMode="auto">
          <a:xfrm>
            <a:off x="7675068" y="4561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7" name="Rectangle 21">
            <a:hlinkClick r:id="rId3" action="ppaction://hlinksldjump"/>
          </p:cNvPr>
          <p:cNvSpPr>
            <a:spLocks noChangeArrowheads="1"/>
          </p:cNvSpPr>
          <p:nvPr/>
        </p:nvSpPr>
        <p:spPr bwMode="auto">
          <a:xfrm>
            <a:off x="8177246" y="4561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4" action="ppaction://hlinksldjump"/>
          </p:cNvPr>
          <p:cNvSpPr>
            <a:spLocks noChangeArrowheads="1"/>
          </p:cNvSpPr>
          <p:nvPr/>
        </p:nvSpPr>
        <p:spPr bwMode="auto">
          <a:xfrm>
            <a:off x="8655282"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5" action="ppaction://hlinksldjump"/>
          </p:cNvPr>
          <p:cNvSpPr>
            <a:spLocks noChangeArrowheads="1"/>
          </p:cNvSpPr>
          <p:nvPr/>
        </p:nvSpPr>
        <p:spPr bwMode="auto">
          <a:xfrm>
            <a:off x="9047534" y="4561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0" name="Rectangle 21">
            <a:hlinkClick r:id="rId6" action="ppaction://hlinksldjump"/>
          </p:cNvPr>
          <p:cNvSpPr>
            <a:spLocks noChangeArrowheads="1"/>
          </p:cNvSpPr>
          <p:nvPr/>
        </p:nvSpPr>
        <p:spPr bwMode="auto">
          <a:xfrm>
            <a:off x="9549294" y="45615"/>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1" name="Rectangle 21">
            <a:hlinkClick r:id="rId7" action="ppaction://hlinksldjump"/>
          </p:cNvPr>
          <p:cNvSpPr>
            <a:spLocks noChangeArrowheads="1"/>
          </p:cNvSpPr>
          <p:nvPr/>
        </p:nvSpPr>
        <p:spPr bwMode="auto">
          <a:xfrm>
            <a:off x="9994004" y="45418"/>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Rectangle 21">
            <a:hlinkClick r:id="rId8" action="ppaction://hlinksldjump"/>
          </p:cNvPr>
          <p:cNvSpPr>
            <a:spLocks noChangeArrowheads="1"/>
          </p:cNvSpPr>
          <p:nvPr/>
        </p:nvSpPr>
        <p:spPr bwMode="auto">
          <a:xfrm>
            <a:off x="10426052" y="45418"/>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Rectangle 21">
            <a:hlinkClick r:id="rId9" action="ppaction://hlinksldjump"/>
          </p:cNvPr>
          <p:cNvSpPr>
            <a:spLocks noChangeArrowheads="1"/>
          </p:cNvSpPr>
          <p:nvPr/>
        </p:nvSpPr>
        <p:spPr bwMode="auto">
          <a:xfrm>
            <a:off x="10845438" y="45418"/>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6" name="Rectangle 21">
            <a:hlinkClick r:id="rId10" action="ppaction://hlinksldjump"/>
          </p:cNvPr>
          <p:cNvSpPr>
            <a:spLocks noChangeArrowheads="1"/>
          </p:cNvSpPr>
          <p:nvPr/>
        </p:nvSpPr>
        <p:spPr bwMode="auto">
          <a:xfrm>
            <a:off x="11267120" y="45418"/>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矩形 16"/>
          <p:cNvSpPr/>
          <p:nvPr/>
        </p:nvSpPr>
        <p:spPr>
          <a:xfrm>
            <a:off x="589028" y="765498"/>
            <a:ext cx="11010769" cy="5262979"/>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8.(2015·</a:t>
            </a:r>
            <a:r>
              <a:rPr lang="zh-CN" altLang="zh-CN" sz="2800" kern="100" dirty="0">
                <a:latin typeface="Times New Roman"/>
                <a:ea typeface="华文细黑"/>
                <a:cs typeface="Times New Roman"/>
              </a:rPr>
              <a:t>江苏，</a:t>
            </a: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短周期主族元素</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Y</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Z</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W</a:t>
            </a:r>
            <a:r>
              <a:rPr lang="zh-CN" altLang="zh-CN" sz="2800" kern="100" dirty="0">
                <a:latin typeface="Times New Roman"/>
                <a:ea typeface="华文细黑"/>
                <a:cs typeface="Times New Roman"/>
              </a:rPr>
              <a:t>原子序数依次增大，</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原子最外层有</a:t>
            </a: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个电子，</a:t>
            </a:r>
            <a:r>
              <a:rPr lang="en-US" altLang="zh-CN" sz="2800" kern="100" dirty="0">
                <a:latin typeface="Times New Roman"/>
                <a:ea typeface="华文细黑"/>
                <a:cs typeface="Courier New"/>
              </a:rPr>
              <a:t>Y</a:t>
            </a:r>
            <a:r>
              <a:rPr lang="zh-CN" altLang="zh-CN" sz="2800" kern="100" dirty="0">
                <a:latin typeface="Times New Roman"/>
                <a:ea typeface="华文细黑"/>
                <a:cs typeface="Times New Roman"/>
              </a:rPr>
              <a:t>是至今发现的非金属性最强的元素，</a:t>
            </a:r>
            <a:r>
              <a:rPr lang="en-US" altLang="zh-CN" sz="2800" kern="100" dirty="0">
                <a:latin typeface="Times New Roman"/>
                <a:ea typeface="华文细黑"/>
                <a:cs typeface="Courier New"/>
              </a:rPr>
              <a:t>Z</a:t>
            </a:r>
            <a:r>
              <a:rPr lang="zh-CN" altLang="zh-CN" sz="2800" kern="100" dirty="0">
                <a:latin typeface="Times New Roman"/>
                <a:ea typeface="华文细黑"/>
                <a:cs typeface="Times New Roman"/>
              </a:rPr>
              <a:t>在周期表中处于周期序数等于族序数的位置，</a:t>
            </a:r>
            <a:r>
              <a:rPr lang="en-US" altLang="zh-CN" sz="2800" kern="100" dirty="0">
                <a:latin typeface="Times New Roman"/>
                <a:ea typeface="华文细黑"/>
                <a:cs typeface="Courier New"/>
              </a:rPr>
              <a:t>W</a:t>
            </a:r>
            <a:r>
              <a:rPr lang="zh-CN" altLang="zh-CN" sz="2800" kern="100" dirty="0">
                <a:latin typeface="Times New Roman"/>
                <a:ea typeface="华文细黑"/>
                <a:cs typeface="Times New Roman"/>
              </a:rPr>
              <a:t>的单质广泛用作半导体材料。下列叙述正确的是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原子最外层电子数由多到少的顺序：</a:t>
            </a:r>
            <a:r>
              <a:rPr lang="en-US" altLang="zh-CN" sz="2800" kern="100" dirty="0">
                <a:latin typeface="Times New Roman"/>
                <a:ea typeface="华文细黑"/>
                <a:cs typeface="Courier New"/>
              </a:rPr>
              <a:t>Y</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W</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Z</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原子半径由大到小的顺序：</a:t>
            </a:r>
            <a:r>
              <a:rPr lang="en-US" altLang="zh-CN" sz="2800" kern="100" dirty="0">
                <a:latin typeface="Times New Roman"/>
                <a:ea typeface="华文细黑"/>
                <a:cs typeface="Courier New"/>
              </a:rPr>
              <a:t>W</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Z</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Y</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X</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元素非金属性由强到弱的顺序：</a:t>
            </a:r>
            <a:r>
              <a:rPr lang="en-US" altLang="zh-CN" sz="2800" kern="100" dirty="0">
                <a:latin typeface="Times New Roman"/>
                <a:ea typeface="华文细黑"/>
                <a:cs typeface="Courier New"/>
              </a:rPr>
              <a:t>Z</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W</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X</a:t>
            </a:r>
            <a:endParaRPr lang="zh-CN" altLang="zh-CN" sz="1050" kern="100" dirty="0">
              <a:latin typeface="宋体"/>
              <a:cs typeface="Courier New"/>
            </a:endParaRPr>
          </a:p>
          <a:p>
            <a:pPr>
              <a:lnSpc>
                <a:spcPct val="150000"/>
              </a:lnSpc>
            </a:pPr>
            <a:r>
              <a:rPr lang="en-US" altLang="zh-CN" sz="2800" kern="100" dirty="0">
                <a:latin typeface="Times New Roman"/>
                <a:ea typeface="华文细黑"/>
              </a:rPr>
              <a:t>D.</a:t>
            </a:r>
            <a:r>
              <a:rPr lang="zh-CN" altLang="zh-CN" sz="2800" kern="100" dirty="0">
                <a:latin typeface="Times New Roman"/>
                <a:ea typeface="华文细黑"/>
                <a:cs typeface="Times New Roman"/>
              </a:rPr>
              <a:t>简单气态氢化物的稳定性由强到弱的顺序：</a:t>
            </a:r>
            <a:r>
              <a:rPr lang="en-US" altLang="zh-CN" sz="2800" kern="100" dirty="0">
                <a:latin typeface="Times New Roman"/>
                <a:ea typeface="华文细黑"/>
              </a:rPr>
              <a:t>X</a:t>
            </a:r>
            <a:r>
              <a:rPr lang="zh-CN" altLang="zh-CN" sz="2800" kern="100" dirty="0">
                <a:latin typeface="Times New Roman"/>
                <a:ea typeface="华文细黑"/>
                <a:cs typeface="Times New Roman"/>
              </a:rPr>
              <a:t>、</a:t>
            </a:r>
            <a:r>
              <a:rPr lang="en-US" altLang="zh-CN" sz="2800" kern="100" dirty="0">
                <a:latin typeface="Times New Roman"/>
                <a:ea typeface="华文细黑"/>
              </a:rPr>
              <a:t>Y</a:t>
            </a:r>
            <a:r>
              <a:rPr lang="zh-CN" altLang="zh-CN" sz="2800" kern="100" dirty="0">
                <a:latin typeface="Times New Roman"/>
                <a:ea typeface="华文细黑"/>
                <a:cs typeface="Times New Roman"/>
              </a:rPr>
              <a:t>、</a:t>
            </a:r>
            <a:r>
              <a:rPr lang="en-US" altLang="zh-CN" sz="2800" kern="100" dirty="0">
                <a:latin typeface="Times New Roman"/>
                <a:ea typeface="华文细黑"/>
              </a:rPr>
              <a:t>W</a:t>
            </a:r>
            <a:endParaRPr lang="zh-CN" altLang="zh-CN" sz="2800" b="1" kern="100" dirty="0">
              <a:solidFill>
                <a:schemeClr val="accent6">
                  <a:lumMod val="75000"/>
                </a:schemeClr>
              </a:solidFill>
              <a:latin typeface="Times New Roman"/>
              <a:ea typeface="华文细黑"/>
            </a:endParaRPr>
          </a:p>
        </p:txBody>
      </p:sp>
      <p:sp>
        <p:nvSpPr>
          <p:cNvPr id="15" name="矩形 1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8" name="圆角矩形 17">
            <a:hlinkClick r:id="rId11"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83209049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矩形 16"/>
          <p:cNvSpPr/>
          <p:nvPr/>
        </p:nvSpPr>
        <p:spPr>
          <a:xfrm>
            <a:off x="589028" y="909514"/>
            <a:ext cx="11010769" cy="5339923"/>
          </a:xfrm>
          <a:prstGeom prst="rect">
            <a:avLst/>
          </a:prstGeom>
        </p:spPr>
        <p:txBody>
          <a:bodyPr>
            <a:spAutoFit/>
          </a:bodyPr>
          <a:lstStyle/>
          <a:p>
            <a:pPr algn="just">
              <a:lnSpc>
                <a:spcPct val="150000"/>
              </a:lnSpc>
              <a:spcAft>
                <a:spcPts val="0"/>
              </a:spcAft>
            </a:pPr>
            <a:r>
              <a:rPr lang="zh-CN" altLang="zh-CN" sz="2600" b="1" kern="100" dirty="0">
                <a:solidFill>
                  <a:srgbClr val="0000FF"/>
                </a:solidFill>
                <a:latin typeface="Times New Roman"/>
                <a:cs typeface="Times New Roman"/>
              </a:rPr>
              <a:t>解析　</a:t>
            </a:r>
            <a:r>
              <a:rPr lang="zh-CN" altLang="zh-CN" sz="2600" kern="100" dirty="0">
                <a:latin typeface="Times New Roman"/>
                <a:ea typeface="华文细黑"/>
                <a:cs typeface="Times New Roman"/>
              </a:rPr>
              <a:t>由于</a:t>
            </a:r>
            <a:r>
              <a:rPr lang="en-US" altLang="zh-CN" sz="2600" kern="100" dirty="0">
                <a:latin typeface="Times New Roman"/>
                <a:ea typeface="华文细黑"/>
              </a:rPr>
              <a:t>Y</a:t>
            </a:r>
            <a:r>
              <a:rPr lang="zh-CN" altLang="zh-CN" sz="2600" kern="100" dirty="0">
                <a:latin typeface="Times New Roman"/>
                <a:ea typeface="华文细黑"/>
                <a:cs typeface="Times New Roman"/>
              </a:rPr>
              <a:t>是非金属性最强的元素，则</a:t>
            </a:r>
            <a:r>
              <a:rPr lang="en-US" altLang="zh-CN" sz="2600" kern="100" dirty="0">
                <a:latin typeface="Times New Roman"/>
                <a:ea typeface="华文细黑"/>
              </a:rPr>
              <a:t>Y</a:t>
            </a:r>
            <a:r>
              <a:rPr lang="zh-CN" altLang="zh-CN" sz="2600" kern="100" dirty="0">
                <a:latin typeface="Times New Roman"/>
                <a:ea typeface="华文细黑"/>
                <a:cs typeface="Times New Roman"/>
              </a:rPr>
              <a:t>为氟元素；</a:t>
            </a:r>
            <a:r>
              <a:rPr lang="en-US" altLang="zh-CN" sz="2600" kern="100" dirty="0">
                <a:latin typeface="Times New Roman"/>
                <a:ea typeface="华文细黑"/>
              </a:rPr>
              <a:t>X</a:t>
            </a:r>
            <a:r>
              <a:rPr lang="zh-CN" altLang="zh-CN" sz="2600" kern="100" dirty="0">
                <a:latin typeface="Times New Roman"/>
                <a:ea typeface="华文细黑"/>
                <a:cs typeface="Times New Roman"/>
              </a:rPr>
              <a:t>原子最外层有</a:t>
            </a:r>
            <a:r>
              <a:rPr lang="en-US" altLang="zh-CN" sz="2600" kern="100" dirty="0">
                <a:latin typeface="Times New Roman"/>
                <a:ea typeface="华文细黑"/>
              </a:rPr>
              <a:t>6</a:t>
            </a:r>
            <a:r>
              <a:rPr lang="zh-CN" altLang="zh-CN" sz="2600" kern="100" dirty="0">
                <a:latin typeface="Times New Roman"/>
                <a:ea typeface="华文细黑"/>
                <a:cs typeface="Times New Roman"/>
              </a:rPr>
              <a:t>个电子，属于第</a:t>
            </a:r>
            <a:r>
              <a:rPr lang="en-US" altLang="zh-CN" sz="2600" kern="100" dirty="0" err="1">
                <a:latin typeface="宋体"/>
                <a:ea typeface="华文细黑"/>
                <a:cs typeface="Times New Roman"/>
              </a:rPr>
              <a:t>Ⅵ</a:t>
            </a:r>
            <a:r>
              <a:rPr lang="en-US" altLang="zh-CN" sz="2600" kern="100" dirty="0" err="1">
                <a:latin typeface="Times New Roman"/>
                <a:ea typeface="华文细黑"/>
              </a:rPr>
              <a:t>A</a:t>
            </a:r>
            <a:r>
              <a:rPr lang="zh-CN" altLang="zh-CN" sz="2600" kern="100" dirty="0">
                <a:latin typeface="Times New Roman"/>
                <a:ea typeface="华文细黑"/>
                <a:cs typeface="Times New Roman"/>
              </a:rPr>
              <a:t>族元素，且原子序数小于</a:t>
            </a:r>
            <a:r>
              <a:rPr lang="en-US" altLang="zh-CN" sz="2600" kern="100" dirty="0">
                <a:latin typeface="Times New Roman"/>
                <a:ea typeface="华文细黑"/>
              </a:rPr>
              <a:t>9</a:t>
            </a:r>
            <a:r>
              <a:rPr lang="zh-CN" altLang="zh-CN" sz="2600" kern="100" dirty="0">
                <a:latin typeface="Times New Roman"/>
                <a:ea typeface="华文细黑"/>
                <a:cs typeface="Times New Roman"/>
              </a:rPr>
              <a:t>，则</a:t>
            </a:r>
            <a:r>
              <a:rPr lang="en-US" altLang="zh-CN" sz="2600" kern="100" dirty="0">
                <a:latin typeface="Times New Roman"/>
                <a:ea typeface="华文细黑"/>
              </a:rPr>
              <a:t>X</a:t>
            </a:r>
            <a:r>
              <a:rPr lang="zh-CN" altLang="zh-CN" sz="2600" kern="100" dirty="0">
                <a:latin typeface="Times New Roman"/>
                <a:ea typeface="华文细黑"/>
                <a:cs typeface="Times New Roman"/>
              </a:rPr>
              <a:t>为氧元素；由于</a:t>
            </a:r>
            <a:r>
              <a:rPr lang="en-US" altLang="zh-CN" sz="2600" kern="100" dirty="0">
                <a:latin typeface="Times New Roman"/>
                <a:ea typeface="华文细黑"/>
              </a:rPr>
              <a:t>Z</a:t>
            </a:r>
            <a:r>
              <a:rPr lang="zh-CN" altLang="zh-CN" sz="2600" kern="100" dirty="0">
                <a:latin typeface="Times New Roman"/>
                <a:ea typeface="华文细黑"/>
                <a:cs typeface="Times New Roman"/>
              </a:rPr>
              <a:t>在周期表中处于周期序数等于族序数的位置，且其原子序数大于</a:t>
            </a:r>
            <a:r>
              <a:rPr lang="en-US" altLang="zh-CN" sz="2600" kern="100" dirty="0">
                <a:latin typeface="Times New Roman"/>
                <a:ea typeface="华文细黑"/>
              </a:rPr>
              <a:t>9</a:t>
            </a:r>
            <a:r>
              <a:rPr lang="zh-CN" altLang="zh-CN" sz="2600" kern="100" dirty="0">
                <a:latin typeface="Times New Roman"/>
                <a:ea typeface="华文细黑"/>
                <a:cs typeface="Times New Roman"/>
              </a:rPr>
              <a:t>，则</a:t>
            </a:r>
            <a:r>
              <a:rPr lang="en-US" altLang="zh-CN" sz="2600" kern="100" dirty="0">
                <a:latin typeface="Times New Roman"/>
                <a:ea typeface="华文细黑"/>
              </a:rPr>
              <a:t>Z</a:t>
            </a:r>
            <a:r>
              <a:rPr lang="zh-CN" altLang="zh-CN" sz="2600" kern="100" dirty="0">
                <a:latin typeface="Times New Roman"/>
                <a:ea typeface="华文细黑"/>
                <a:cs typeface="Times New Roman"/>
              </a:rPr>
              <a:t>为铝元素；由于</a:t>
            </a:r>
            <a:r>
              <a:rPr lang="en-US" altLang="zh-CN" sz="2600" kern="100" dirty="0">
                <a:latin typeface="Times New Roman"/>
                <a:ea typeface="华文细黑"/>
              </a:rPr>
              <a:t>W</a:t>
            </a:r>
            <a:r>
              <a:rPr lang="zh-CN" altLang="zh-CN" sz="2600" kern="100" dirty="0">
                <a:latin typeface="Times New Roman"/>
                <a:ea typeface="华文细黑"/>
                <a:cs typeface="Times New Roman"/>
              </a:rPr>
              <a:t>的单质广泛用作半导体材料，则</a:t>
            </a:r>
            <a:r>
              <a:rPr lang="en-US" altLang="zh-CN" sz="2600" kern="100" dirty="0">
                <a:latin typeface="Times New Roman"/>
                <a:ea typeface="华文细黑"/>
              </a:rPr>
              <a:t>W</a:t>
            </a:r>
            <a:r>
              <a:rPr lang="zh-CN" altLang="zh-CN" sz="2600" kern="100" dirty="0">
                <a:latin typeface="Times New Roman"/>
                <a:ea typeface="华文细黑"/>
                <a:cs typeface="Times New Roman"/>
              </a:rPr>
              <a:t>为硅元素</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rPr>
              <a:t>A</a:t>
            </a:r>
            <a:r>
              <a:rPr lang="zh-CN" altLang="zh-CN" sz="2600" kern="100" dirty="0">
                <a:latin typeface="Times New Roman"/>
                <a:ea typeface="华文细黑"/>
                <a:cs typeface="Times New Roman"/>
              </a:rPr>
              <a:t>项，</a:t>
            </a:r>
            <a:r>
              <a:rPr lang="en-US" altLang="zh-CN" sz="2600" kern="100" dirty="0">
                <a:latin typeface="Times New Roman"/>
                <a:ea typeface="华文细黑"/>
              </a:rPr>
              <a:t>Y</a:t>
            </a:r>
            <a:r>
              <a:rPr lang="zh-CN" altLang="zh-CN" sz="2600" kern="100" dirty="0">
                <a:latin typeface="Times New Roman"/>
                <a:ea typeface="华文细黑"/>
                <a:cs typeface="Times New Roman"/>
              </a:rPr>
              <a:t>、</a:t>
            </a:r>
            <a:r>
              <a:rPr lang="en-US" altLang="zh-CN" sz="2600" kern="100" dirty="0">
                <a:latin typeface="Times New Roman"/>
                <a:ea typeface="华文细黑"/>
              </a:rPr>
              <a:t>X</a:t>
            </a:r>
            <a:r>
              <a:rPr lang="zh-CN" altLang="zh-CN" sz="2600" kern="100" dirty="0">
                <a:latin typeface="Times New Roman"/>
                <a:ea typeface="华文细黑"/>
                <a:cs typeface="Times New Roman"/>
              </a:rPr>
              <a:t>、</a:t>
            </a:r>
            <a:r>
              <a:rPr lang="en-US" altLang="zh-CN" sz="2600" kern="100" dirty="0">
                <a:latin typeface="Times New Roman"/>
                <a:ea typeface="华文细黑"/>
              </a:rPr>
              <a:t>W</a:t>
            </a:r>
            <a:r>
              <a:rPr lang="zh-CN" altLang="zh-CN" sz="2600" kern="100" dirty="0">
                <a:latin typeface="Times New Roman"/>
                <a:ea typeface="华文细黑"/>
                <a:cs typeface="Times New Roman"/>
              </a:rPr>
              <a:t>、</a:t>
            </a:r>
            <a:r>
              <a:rPr lang="en-US" altLang="zh-CN" sz="2600" kern="100" dirty="0">
                <a:latin typeface="Times New Roman"/>
                <a:ea typeface="华文细黑"/>
              </a:rPr>
              <a:t>Z</a:t>
            </a:r>
            <a:r>
              <a:rPr lang="zh-CN" altLang="zh-CN" sz="2600" kern="100" dirty="0">
                <a:latin typeface="Times New Roman"/>
                <a:ea typeface="华文细黑"/>
                <a:cs typeface="Times New Roman"/>
              </a:rPr>
              <a:t>的原子最外层电子数分别为</a:t>
            </a:r>
            <a:r>
              <a:rPr lang="en-US" altLang="zh-CN" sz="2600" kern="100" dirty="0">
                <a:latin typeface="Times New Roman"/>
                <a:ea typeface="华文细黑"/>
              </a:rPr>
              <a:t>7</a:t>
            </a:r>
            <a:r>
              <a:rPr lang="zh-CN" altLang="zh-CN" sz="2600" kern="100" dirty="0">
                <a:latin typeface="Times New Roman"/>
                <a:ea typeface="华文细黑"/>
                <a:cs typeface="Times New Roman"/>
              </a:rPr>
              <a:t>、</a:t>
            </a:r>
            <a:r>
              <a:rPr lang="en-US" altLang="zh-CN" sz="2600" kern="100" dirty="0">
                <a:latin typeface="Times New Roman"/>
                <a:ea typeface="华文细黑"/>
              </a:rPr>
              <a:t>6</a:t>
            </a:r>
            <a:r>
              <a:rPr lang="zh-CN" altLang="zh-CN" sz="2600" kern="100" dirty="0">
                <a:latin typeface="Times New Roman"/>
                <a:ea typeface="华文细黑"/>
                <a:cs typeface="Times New Roman"/>
              </a:rPr>
              <a:t>、</a:t>
            </a:r>
            <a:r>
              <a:rPr lang="en-US" altLang="zh-CN" sz="2600" kern="100" dirty="0">
                <a:latin typeface="Times New Roman"/>
                <a:ea typeface="华文细黑"/>
              </a:rPr>
              <a:t>4</a:t>
            </a:r>
            <a:r>
              <a:rPr lang="zh-CN" altLang="zh-CN" sz="2600" kern="100" dirty="0">
                <a:latin typeface="Times New Roman"/>
                <a:ea typeface="华文细黑"/>
                <a:cs typeface="Times New Roman"/>
              </a:rPr>
              <a:t>、</a:t>
            </a:r>
            <a:r>
              <a:rPr lang="en-US" altLang="zh-CN" sz="2600" kern="100" dirty="0">
                <a:latin typeface="Times New Roman"/>
                <a:ea typeface="华文细黑"/>
              </a:rPr>
              <a:t>3</a:t>
            </a:r>
            <a:r>
              <a:rPr lang="zh-CN" altLang="zh-CN" sz="2600" kern="100" dirty="0">
                <a:latin typeface="Times New Roman"/>
                <a:ea typeface="华文细黑"/>
                <a:cs typeface="Times New Roman"/>
              </a:rPr>
              <a:t>，正确</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rPr>
              <a:t>B</a:t>
            </a:r>
            <a:r>
              <a:rPr lang="zh-CN" altLang="zh-CN" sz="2600" kern="100" dirty="0">
                <a:latin typeface="Times New Roman"/>
                <a:ea typeface="华文细黑"/>
                <a:cs typeface="Times New Roman"/>
              </a:rPr>
              <a:t>项，原子半径由大到小的顺序为</a:t>
            </a:r>
            <a:r>
              <a:rPr lang="en-US" altLang="zh-CN" sz="2600" kern="100" dirty="0">
                <a:latin typeface="Times New Roman"/>
                <a:ea typeface="华文细黑"/>
              </a:rPr>
              <a:t>Al</a:t>
            </a:r>
            <a:r>
              <a:rPr lang="zh-CN" altLang="zh-CN" sz="2600" kern="100" dirty="0">
                <a:latin typeface="Times New Roman"/>
                <a:ea typeface="华文细黑"/>
                <a:cs typeface="Times New Roman"/>
              </a:rPr>
              <a:t>、</a:t>
            </a:r>
            <a:r>
              <a:rPr lang="en-US" altLang="zh-CN" sz="2600" kern="100" dirty="0">
                <a:latin typeface="Times New Roman"/>
                <a:ea typeface="华文细黑"/>
              </a:rPr>
              <a:t>Si</a:t>
            </a:r>
            <a:r>
              <a:rPr lang="zh-CN" altLang="zh-CN" sz="2600" kern="100" dirty="0">
                <a:latin typeface="Times New Roman"/>
                <a:ea typeface="华文细黑"/>
                <a:cs typeface="Times New Roman"/>
              </a:rPr>
              <a:t>、</a:t>
            </a:r>
            <a:r>
              <a:rPr lang="en-US" altLang="zh-CN" sz="2600" kern="100" dirty="0">
                <a:latin typeface="Times New Roman"/>
                <a:ea typeface="华文细黑"/>
              </a:rPr>
              <a:t>O</a:t>
            </a:r>
            <a:r>
              <a:rPr lang="zh-CN" altLang="zh-CN" sz="2600" kern="100" dirty="0">
                <a:latin typeface="Times New Roman"/>
                <a:ea typeface="华文细黑"/>
                <a:cs typeface="Times New Roman"/>
              </a:rPr>
              <a:t>、</a:t>
            </a:r>
            <a:r>
              <a:rPr lang="en-US" altLang="zh-CN" sz="2600" kern="100" dirty="0">
                <a:latin typeface="Times New Roman"/>
                <a:ea typeface="华文细黑"/>
              </a:rPr>
              <a:t>F</a:t>
            </a:r>
            <a:r>
              <a:rPr lang="zh-CN" altLang="zh-CN" sz="2600" kern="100" dirty="0">
                <a:latin typeface="Times New Roman"/>
                <a:ea typeface="华文细黑"/>
                <a:cs typeface="Times New Roman"/>
              </a:rPr>
              <a:t>，错误</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rPr>
              <a:t>C</a:t>
            </a:r>
            <a:r>
              <a:rPr lang="zh-CN" altLang="zh-CN" sz="2600" kern="100" dirty="0">
                <a:latin typeface="Times New Roman"/>
                <a:ea typeface="华文细黑"/>
                <a:cs typeface="Times New Roman"/>
              </a:rPr>
              <a:t>项，非金属性由强到弱的顺序为</a:t>
            </a:r>
            <a:r>
              <a:rPr lang="en-US" altLang="zh-CN" sz="2600" kern="100" dirty="0">
                <a:latin typeface="Times New Roman"/>
                <a:ea typeface="华文细黑"/>
              </a:rPr>
              <a:t>F</a:t>
            </a:r>
            <a:r>
              <a:rPr lang="zh-CN" altLang="zh-CN" sz="2600" kern="100" dirty="0">
                <a:latin typeface="Times New Roman"/>
                <a:ea typeface="华文细黑"/>
                <a:cs typeface="Times New Roman"/>
              </a:rPr>
              <a:t>、</a:t>
            </a:r>
            <a:r>
              <a:rPr lang="en-US" altLang="zh-CN" sz="2600" kern="100" dirty="0">
                <a:latin typeface="Times New Roman"/>
                <a:ea typeface="华文细黑"/>
              </a:rPr>
              <a:t>O</a:t>
            </a:r>
            <a:r>
              <a:rPr lang="zh-CN" altLang="zh-CN" sz="2600" kern="100" dirty="0">
                <a:latin typeface="Times New Roman"/>
                <a:ea typeface="华文细黑"/>
                <a:cs typeface="Times New Roman"/>
              </a:rPr>
              <a:t>、</a:t>
            </a:r>
            <a:r>
              <a:rPr lang="en-US" altLang="zh-CN" sz="2600" kern="100" dirty="0">
                <a:latin typeface="Times New Roman"/>
                <a:ea typeface="华文细黑"/>
              </a:rPr>
              <a:t>Si</a:t>
            </a:r>
            <a:r>
              <a:rPr lang="zh-CN" altLang="zh-CN" sz="2600" kern="100" dirty="0">
                <a:latin typeface="Times New Roman"/>
                <a:ea typeface="华文细黑"/>
                <a:cs typeface="Times New Roman"/>
              </a:rPr>
              <a:t>、</a:t>
            </a:r>
            <a:r>
              <a:rPr lang="en-US" altLang="zh-CN" sz="2600" kern="100" dirty="0">
                <a:latin typeface="Times New Roman"/>
                <a:ea typeface="华文细黑"/>
              </a:rPr>
              <a:t>Al</a:t>
            </a:r>
            <a:r>
              <a:rPr lang="zh-CN" altLang="zh-CN" sz="2600" kern="100" dirty="0">
                <a:latin typeface="Times New Roman"/>
                <a:ea typeface="华文细黑"/>
                <a:cs typeface="Times New Roman"/>
              </a:rPr>
              <a:t>，错误</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r>
              <a:rPr lang="en-US" altLang="zh-CN" sz="2600" kern="100" dirty="0" smtClean="0">
                <a:latin typeface="Times New Roman"/>
                <a:ea typeface="华文细黑"/>
              </a:rPr>
              <a:t>D</a:t>
            </a:r>
            <a:r>
              <a:rPr lang="zh-CN" altLang="zh-CN" sz="2600" kern="100" dirty="0">
                <a:latin typeface="Times New Roman"/>
                <a:ea typeface="华文细黑"/>
                <a:cs typeface="Times New Roman"/>
              </a:rPr>
              <a:t>项，简单气态氢化物的稳定性由强到弱的顺序：</a:t>
            </a:r>
            <a:r>
              <a:rPr lang="en-US" altLang="zh-CN" sz="2600" kern="100" dirty="0">
                <a:latin typeface="Times New Roman"/>
                <a:ea typeface="华文细黑"/>
              </a:rPr>
              <a:t>F</a:t>
            </a:r>
            <a:r>
              <a:rPr lang="zh-CN" altLang="zh-CN" sz="2600" kern="100" dirty="0">
                <a:latin typeface="Times New Roman"/>
                <a:ea typeface="华文细黑"/>
                <a:cs typeface="Times New Roman"/>
              </a:rPr>
              <a:t>、</a:t>
            </a:r>
            <a:r>
              <a:rPr lang="en-US" altLang="zh-CN" sz="2600" kern="100" dirty="0">
                <a:latin typeface="Times New Roman"/>
                <a:ea typeface="华文细黑"/>
              </a:rPr>
              <a:t>O</a:t>
            </a:r>
            <a:r>
              <a:rPr lang="zh-CN" altLang="zh-CN" sz="2600" kern="100" dirty="0">
                <a:latin typeface="Times New Roman"/>
                <a:ea typeface="华文细黑"/>
                <a:cs typeface="Times New Roman"/>
              </a:rPr>
              <a:t>、</a:t>
            </a:r>
            <a:r>
              <a:rPr lang="en-US" altLang="zh-CN" sz="2600" kern="100" dirty="0">
                <a:latin typeface="Times New Roman"/>
                <a:ea typeface="华文细黑"/>
              </a:rPr>
              <a:t>Si</a:t>
            </a:r>
            <a:r>
              <a:rPr lang="zh-CN" altLang="zh-CN" sz="2600" kern="100" dirty="0">
                <a:latin typeface="Times New Roman"/>
                <a:ea typeface="华文细黑"/>
                <a:cs typeface="Times New Roman"/>
              </a:rPr>
              <a:t>，错误</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lvl="0" algn="just">
              <a:lnSpc>
                <a:spcPct val="150000"/>
              </a:lnSpc>
            </a:pPr>
            <a:r>
              <a:rPr lang="zh-CN" altLang="zh-CN" sz="2600" b="1" kern="100" dirty="0">
                <a:solidFill>
                  <a:srgbClr val="0000FF"/>
                </a:solidFill>
                <a:latin typeface="Times New Roman"/>
                <a:cs typeface="Times New Roman"/>
              </a:rPr>
              <a:t>答案　</a:t>
            </a:r>
            <a:r>
              <a:rPr lang="en-US" altLang="zh-CN" sz="2800" b="1" kern="100" dirty="0">
                <a:solidFill>
                  <a:schemeClr val="accent6">
                    <a:lumMod val="75000"/>
                  </a:schemeClr>
                </a:solidFill>
                <a:latin typeface="Times New Roman"/>
                <a:ea typeface="华文细黑"/>
              </a:rPr>
              <a:t>A</a:t>
            </a:r>
            <a:endParaRPr lang="zh-CN" altLang="zh-CN" sz="2800" b="1" kern="100" dirty="0">
              <a:solidFill>
                <a:schemeClr val="accent6">
                  <a:lumMod val="75000"/>
                </a:schemeClr>
              </a:solidFill>
              <a:latin typeface="Times New Roman"/>
              <a:ea typeface="华文细黑"/>
            </a:endParaRPr>
          </a:p>
        </p:txBody>
      </p:sp>
      <p:sp>
        <p:nvSpPr>
          <p:cNvPr id="15" name="Rectangle 21">
            <a:hlinkClick r:id="rId2" action="ppaction://hlinksldjump"/>
          </p:cNvPr>
          <p:cNvSpPr>
            <a:spLocks noChangeArrowheads="1"/>
          </p:cNvSpPr>
          <p:nvPr/>
        </p:nvSpPr>
        <p:spPr bwMode="auto">
          <a:xfrm>
            <a:off x="7675068" y="4561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8" name="Rectangle 21">
            <a:hlinkClick r:id="rId3" action="ppaction://hlinksldjump"/>
          </p:cNvPr>
          <p:cNvSpPr>
            <a:spLocks noChangeArrowheads="1"/>
          </p:cNvSpPr>
          <p:nvPr/>
        </p:nvSpPr>
        <p:spPr bwMode="auto">
          <a:xfrm>
            <a:off x="8177246" y="4561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9" name="Rectangle 21">
            <a:hlinkClick r:id="rId4" action="ppaction://hlinksldjump"/>
          </p:cNvPr>
          <p:cNvSpPr>
            <a:spLocks noChangeArrowheads="1"/>
          </p:cNvSpPr>
          <p:nvPr/>
        </p:nvSpPr>
        <p:spPr bwMode="auto">
          <a:xfrm>
            <a:off x="8655282"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0" name="Rectangle 21">
            <a:hlinkClick r:id="rId5" action="ppaction://hlinksldjump"/>
          </p:cNvPr>
          <p:cNvSpPr>
            <a:spLocks noChangeArrowheads="1"/>
          </p:cNvSpPr>
          <p:nvPr/>
        </p:nvSpPr>
        <p:spPr bwMode="auto">
          <a:xfrm>
            <a:off x="9047534" y="4561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1" name="Rectangle 21">
            <a:hlinkClick r:id="rId6" action="ppaction://hlinksldjump"/>
          </p:cNvPr>
          <p:cNvSpPr>
            <a:spLocks noChangeArrowheads="1"/>
          </p:cNvSpPr>
          <p:nvPr/>
        </p:nvSpPr>
        <p:spPr bwMode="auto">
          <a:xfrm>
            <a:off x="9549294" y="45615"/>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2" name="Rectangle 21">
            <a:hlinkClick r:id="rId7" action="ppaction://hlinksldjump"/>
          </p:cNvPr>
          <p:cNvSpPr>
            <a:spLocks noChangeArrowheads="1"/>
          </p:cNvSpPr>
          <p:nvPr/>
        </p:nvSpPr>
        <p:spPr bwMode="auto">
          <a:xfrm>
            <a:off x="9994004" y="45418"/>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Rectangle 21">
            <a:hlinkClick r:id="rId8" action="ppaction://hlinksldjump"/>
          </p:cNvPr>
          <p:cNvSpPr>
            <a:spLocks noChangeArrowheads="1"/>
          </p:cNvSpPr>
          <p:nvPr/>
        </p:nvSpPr>
        <p:spPr bwMode="auto">
          <a:xfrm>
            <a:off x="10426052" y="45418"/>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Rectangle 21">
            <a:hlinkClick r:id="rId9" action="ppaction://hlinksldjump"/>
          </p:cNvPr>
          <p:cNvSpPr>
            <a:spLocks noChangeArrowheads="1"/>
          </p:cNvSpPr>
          <p:nvPr/>
        </p:nvSpPr>
        <p:spPr bwMode="auto">
          <a:xfrm>
            <a:off x="10845438" y="45418"/>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5" name="Rectangle 21">
            <a:hlinkClick r:id="rId10" action="ppaction://hlinksldjump"/>
          </p:cNvPr>
          <p:cNvSpPr>
            <a:spLocks noChangeArrowheads="1"/>
          </p:cNvSpPr>
          <p:nvPr/>
        </p:nvSpPr>
        <p:spPr bwMode="auto">
          <a:xfrm>
            <a:off x="11267120" y="45418"/>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090786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blinds(horizontal)">
                                      <p:cBhvr>
                                        <p:cTn id="7" dur="750"/>
                                        <p:tgtEl>
                                          <p:spTgt spid="17">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animEffect transition="in" filter="blinds(horizontal)">
                                      <p:cBhvr>
                                        <p:cTn id="11" dur="750"/>
                                        <p:tgtEl>
                                          <p:spTgt spid="17">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17">
                                            <p:txEl>
                                              <p:pRg st="2" end="2"/>
                                            </p:txEl>
                                          </p:spTgt>
                                        </p:tgtEl>
                                        <p:attrNameLst>
                                          <p:attrName>style.visibility</p:attrName>
                                        </p:attrNameLst>
                                      </p:cBhvr>
                                      <p:to>
                                        <p:strVal val="visible"/>
                                      </p:to>
                                    </p:set>
                                    <p:animEffect transition="in" filter="blinds(horizontal)">
                                      <p:cBhvr>
                                        <p:cTn id="15" dur="750"/>
                                        <p:tgtEl>
                                          <p:spTgt spid="17">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17">
                                            <p:txEl>
                                              <p:pRg st="3" end="3"/>
                                            </p:txEl>
                                          </p:spTgt>
                                        </p:tgtEl>
                                        <p:attrNameLst>
                                          <p:attrName>style.visibility</p:attrName>
                                        </p:attrNameLst>
                                      </p:cBhvr>
                                      <p:to>
                                        <p:strVal val="visible"/>
                                      </p:to>
                                    </p:set>
                                    <p:animEffect transition="in" filter="blinds(horizontal)">
                                      <p:cBhvr>
                                        <p:cTn id="19" dur="750"/>
                                        <p:tgtEl>
                                          <p:spTgt spid="17">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17">
                                            <p:txEl>
                                              <p:pRg st="4" end="4"/>
                                            </p:txEl>
                                          </p:spTgt>
                                        </p:tgtEl>
                                        <p:attrNameLst>
                                          <p:attrName>style.visibility</p:attrName>
                                        </p:attrNameLst>
                                      </p:cBhvr>
                                      <p:to>
                                        <p:strVal val="visible"/>
                                      </p:to>
                                    </p:set>
                                    <p:animEffect transition="in" filter="blinds(horizontal)">
                                      <p:cBhvr>
                                        <p:cTn id="23" dur="750"/>
                                        <p:tgtEl>
                                          <p:spTgt spid="17">
                                            <p:txEl>
                                              <p:pRg st="4" end="4"/>
                                            </p:txEl>
                                          </p:spTgt>
                                        </p:tgtEl>
                                      </p:cBhvr>
                                    </p:animEffect>
                                  </p:childTnLst>
                                </p:cTn>
                              </p:par>
                            </p:childTnLst>
                          </p:cTn>
                        </p:par>
                        <p:par>
                          <p:cTn id="24" fill="hold">
                            <p:stCondLst>
                              <p:cond delay="3750"/>
                            </p:stCondLst>
                            <p:childTnLst>
                              <p:par>
                                <p:cTn id="25" presetID="3" presetClass="entr" presetSubtype="10" fill="hold" nodeType="afterEffect">
                                  <p:stCondLst>
                                    <p:cond delay="0"/>
                                  </p:stCondLst>
                                  <p:childTnLst>
                                    <p:set>
                                      <p:cBhvr>
                                        <p:cTn id="26" dur="1" fill="hold">
                                          <p:stCondLst>
                                            <p:cond delay="0"/>
                                          </p:stCondLst>
                                        </p:cTn>
                                        <p:tgtEl>
                                          <p:spTgt spid="17">
                                            <p:txEl>
                                              <p:pRg st="5" end="5"/>
                                            </p:txEl>
                                          </p:spTgt>
                                        </p:tgtEl>
                                        <p:attrNameLst>
                                          <p:attrName>style.visibility</p:attrName>
                                        </p:attrNameLst>
                                      </p:cBhvr>
                                      <p:to>
                                        <p:strVal val="visible"/>
                                      </p:to>
                                    </p:set>
                                    <p:animEffect transition="in" filter="blinds(horizontal)">
                                      <p:cBhvr>
                                        <p:cTn id="27" dur="750"/>
                                        <p:tgtEl>
                                          <p:spTgt spid="1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1">
            <a:hlinkClick r:id="rId2" action="ppaction://hlinksldjump"/>
          </p:cNvPr>
          <p:cNvSpPr>
            <a:spLocks noChangeArrowheads="1"/>
          </p:cNvSpPr>
          <p:nvPr/>
        </p:nvSpPr>
        <p:spPr bwMode="auto">
          <a:xfrm>
            <a:off x="7675068" y="4561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7" name="Rectangle 21">
            <a:hlinkClick r:id="rId3" action="ppaction://hlinksldjump"/>
          </p:cNvPr>
          <p:cNvSpPr>
            <a:spLocks noChangeArrowheads="1"/>
          </p:cNvSpPr>
          <p:nvPr/>
        </p:nvSpPr>
        <p:spPr bwMode="auto">
          <a:xfrm>
            <a:off x="8177246" y="4561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4" action="ppaction://hlinksldjump"/>
          </p:cNvPr>
          <p:cNvSpPr>
            <a:spLocks noChangeArrowheads="1"/>
          </p:cNvSpPr>
          <p:nvPr/>
        </p:nvSpPr>
        <p:spPr bwMode="auto">
          <a:xfrm>
            <a:off x="8655282"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5" action="ppaction://hlinksldjump"/>
          </p:cNvPr>
          <p:cNvSpPr>
            <a:spLocks noChangeArrowheads="1"/>
          </p:cNvSpPr>
          <p:nvPr/>
        </p:nvSpPr>
        <p:spPr bwMode="auto">
          <a:xfrm>
            <a:off x="9047534" y="4561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0" name="Rectangle 21">
            <a:hlinkClick r:id="rId6" action="ppaction://hlinksldjump"/>
          </p:cNvPr>
          <p:cNvSpPr>
            <a:spLocks noChangeArrowheads="1"/>
          </p:cNvSpPr>
          <p:nvPr/>
        </p:nvSpPr>
        <p:spPr bwMode="auto">
          <a:xfrm>
            <a:off x="9549294" y="45615"/>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1" name="Rectangle 21">
            <a:hlinkClick r:id="rId7" action="ppaction://hlinksldjump"/>
          </p:cNvPr>
          <p:cNvSpPr>
            <a:spLocks noChangeArrowheads="1"/>
          </p:cNvSpPr>
          <p:nvPr/>
        </p:nvSpPr>
        <p:spPr bwMode="auto">
          <a:xfrm>
            <a:off x="9994004" y="45418"/>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Rectangle 21">
            <a:hlinkClick r:id="rId8" action="ppaction://hlinksldjump"/>
          </p:cNvPr>
          <p:cNvSpPr>
            <a:spLocks noChangeArrowheads="1"/>
          </p:cNvSpPr>
          <p:nvPr/>
        </p:nvSpPr>
        <p:spPr bwMode="auto">
          <a:xfrm>
            <a:off x="10426052" y="45418"/>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Rectangle 21">
            <a:hlinkClick r:id="rId9" action="ppaction://hlinksldjump"/>
          </p:cNvPr>
          <p:cNvSpPr>
            <a:spLocks noChangeArrowheads="1"/>
          </p:cNvSpPr>
          <p:nvPr/>
        </p:nvSpPr>
        <p:spPr bwMode="auto">
          <a:xfrm>
            <a:off x="10845438" y="45418"/>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6" name="Rectangle 21">
            <a:hlinkClick r:id="rId10" action="ppaction://hlinksldjump"/>
          </p:cNvPr>
          <p:cNvSpPr>
            <a:spLocks noChangeArrowheads="1"/>
          </p:cNvSpPr>
          <p:nvPr/>
        </p:nvSpPr>
        <p:spPr bwMode="auto">
          <a:xfrm>
            <a:off x="11267120" y="45418"/>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矩形 16"/>
          <p:cNvSpPr/>
          <p:nvPr/>
        </p:nvSpPr>
        <p:spPr>
          <a:xfrm>
            <a:off x="589028" y="981522"/>
            <a:ext cx="11010769" cy="461664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9.(2015·</a:t>
            </a:r>
            <a:r>
              <a:rPr lang="zh-CN" altLang="zh-CN" sz="2800" kern="100" dirty="0">
                <a:latin typeface="Times New Roman"/>
                <a:ea typeface="华文细黑"/>
                <a:cs typeface="Times New Roman"/>
              </a:rPr>
              <a:t>全国卷</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12)W</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Y</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Z</a:t>
            </a:r>
            <a:r>
              <a:rPr lang="zh-CN" altLang="zh-CN" sz="2800" kern="100" dirty="0">
                <a:latin typeface="Times New Roman"/>
                <a:ea typeface="华文细黑"/>
                <a:cs typeface="Times New Roman"/>
              </a:rPr>
              <a:t>均为短周期主族元素，原子序数依次增加，且原子核外</a:t>
            </a:r>
            <a:r>
              <a:rPr lang="en-US" altLang="zh-CN" sz="2800" kern="100" dirty="0">
                <a:latin typeface="Times New Roman"/>
                <a:ea typeface="华文细黑"/>
                <a:cs typeface="Courier New"/>
              </a:rPr>
              <a:t>L</a:t>
            </a:r>
            <a:r>
              <a:rPr lang="zh-CN" altLang="zh-CN" sz="2800" kern="100" dirty="0">
                <a:latin typeface="Times New Roman"/>
                <a:ea typeface="华文细黑"/>
                <a:cs typeface="Times New Roman"/>
              </a:rPr>
              <a:t>电子层的电子数分别为</a:t>
            </a:r>
            <a:r>
              <a:rPr lang="en-US" altLang="zh-CN" sz="2800" kern="100" dirty="0">
                <a:latin typeface="Times New Roman"/>
                <a:ea typeface="华文细黑"/>
                <a:cs typeface="Courier New"/>
              </a:rPr>
              <a:t>0</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8</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8</a:t>
            </a:r>
            <a:r>
              <a:rPr lang="zh-CN" altLang="zh-CN" sz="2800" kern="100" dirty="0">
                <a:latin typeface="Times New Roman"/>
                <a:ea typeface="华文细黑"/>
                <a:cs typeface="Times New Roman"/>
              </a:rPr>
              <a:t>，它们的最外层电子数之和为</a:t>
            </a:r>
            <a:r>
              <a:rPr lang="en-US" altLang="zh-CN" sz="2800" kern="100" dirty="0">
                <a:latin typeface="Times New Roman"/>
                <a:ea typeface="华文细黑"/>
                <a:cs typeface="Courier New"/>
              </a:rPr>
              <a:t>18</a:t>
            </a:r>
            <a:r>
              <a:rPr lang="zh-CN" altLang="zh-CN" sz="2800" kern="100" dirty="0">
                <a:latin typeface="Times New Roman"/>
                <a:ea typeface="华文细黑"/>
                <a:cs typeface="Times New Roman"/>
              </a:rPr>
              <a:t>。下列说法正确的是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单质的沸点：</a:t>
            </a:r>
            <a:r>
              <a:rPr lang="en-US" altLang="zh-CN" sz="2800" kern="100" dirty="0">
                <a:latin typeface="Times New Roman"/>
                <a:ea typeface="华文细黑"/>
                <a:cs typeface="Courier New"/>
              </a:rPr>
              <a:t>W&gt;X</a:t>
            </a:r>
            <a:endParaRPr lang="zh-CN" altLang="zh-CN" sz="10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阴离子的还原性：</a:t>
            </a:r>
            <a:r>
              <a:rPr lang="en-US" altLang="zh-CN" sz="2800" kern="100" dirty="0">
                <a:latin typeface="Times New Roman"/>
                <a:ea typeface="华文细黑"/>
                <a:cs typeface="Courier New"/>
              </a:rPr>
              <a:t>W&gt;Z</a:t>
            </a:r>
            <a:endParaRPr lang="zh-CN" altLang="zh-CN" sz="10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氧化物的水化物的酸性：</a:t>
            </a:r>
            <a:r>
              <a:rPr lang="en-US" altLang="zh-CN" sz="2800" kern="100" dirty="0">
                <a:latin typeface="Times New Roman"/>
                <a:ea typeface="华文细黑"/>
                <a:cs typeface="Courier New"/>
              </a:rPr>
              <a:t>Y&lt;Z</a:t>
            </a:r>
            <a:endParaRPr lang="zh-CN" altLang="zh-CN" sz="10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D.X</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Y</a:t>
            </a:r>
            <a:r>
              <a:rPr lang="zh-CN" altLang="zh-CN" sz="2800" kern="100" dirty="0">
                <a:latin typeface="Times New Roman"/>
                <a:ea typeface="华文细黑"/>
                <a:cs typeface="Times New Roman"/>
              </a:rPr>
              <a:t>不能存在于同一离子化合物</a:t>
            </a:r>
            <a:r>
              <a:rPr lang="zh-CN" altLang="zh-CN" sz="2800" kern="100" dirty="0" smtClean="0">
                <a:latin typeface="Times New Roman"/>
                <a:ea typeface="华文细黑"/>
                <a:cs typeface="Times New Roman"/>
              </a:rPr>
              <a:t>中</a:t>
            </a:r>
            <a:endParaRPr lang="zh-CN" altLang="zh-CN" sz="1000" kern="100" dirty="0">
              <a:latin typeface="宋体"/>
              <a:cs typeface="Courier New"/>
            </a:endParaRPr>
          </a:p>
        </p:txBody>
      </p:sp>
      <p:sp>
        <p:nvSpPr>
          <p:cNvPr id="15" name="矩形 1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8" name="圆角矩形 17">
            <a:hlinkClick r:id="rId11" action="ppaction://hlinksldjump"/>
          </p:cNvPr>
          <p:cNvSpPr/>
          <p:nvPr/>
        </p:nvSpPr>
        <p:spPr>
          <a:xfrm>
            <a:off x="989893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19" name="圆角矩形 18">
            <a:hlinkClick r:id="rId12"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Tree>
    <p:extLst>
      <p:ext uri="{BB962C8B-B14F-4D97-AF65-F5344CB8AC3E}">
        <p14:creationId xmlns:p14="http://schemas.microsoft.com/office/powerpoint/2010/main" val="33348095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矩形 16"/>
          <p:cNvSpPr/>
          <p:nvPr/>
        </p:nvSpPr>
        <p:spPr>
          <a:xfrm>
            <a:off x="589028" y="1125538"/>
            <a:ext cx="11010769" cy="4534831"/>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rPr>
              <a:t>W</a:t>
            </a:r>
            <a:r>
              <a:rPr lang="zh-CN" altLang="zh-CN" sz="2800" kern="100" dirty="0">
                <a:latin typeface="Times New Roman"/>
                <a:ea typeface="华文细黑"/>
                <a:cs typeface="Times New Roman"/>
              </a:rPr>
              <a:t>的</a:t>
            </a:r>
            <a:r>
              <a:rPr lang="en-US" altLang="zh-CN" sz="2800" kern="100" dirty="0">
                <a:latin typeface="Times New Roman"/>
                <a:ea typeface="华文细黑"/>
              </a:rPr>
              <a:t>L</a:t>
            </a:r>
            <a:r>
              <a:rPr lang="zh-CN" altLang="zh-CN" sz="2800" kern="100" dirty="0">
                <a:latin typeface="Times New Roman"/>
                <a:ea typeface="华文细黑"/>
                <a:cs typeface="Times New Roman"/>
              </a:rPr>
              <a:t>层无电子，则</a:t>
            </a:r>
            <a:r>
              <a:rPr lang="en-US" altLang="zh-CN" sz="2800" kern="100" dirty="0">
                <a:latin typeface="Times New Roman"/>
                <a:ea typeface="华文细黑"/>
              </a:rPr>
              <a:t>W</a:t>
            </a:r>
            <a:r>
              <a:rPr lang="zh-CN" altLang="zh-CN" sz="2800" kern="100" dirty="0">
                <a:latin typeface="Times New Roman"/>
                <a:ea typeface="华文细黑"/>
                <a:cs typeface="Times New Roman"/>
              </a:rPr>
              <a:t>为氢元素；</a:t>
            </a:r>
            <a:r>
              <a:rPr lang="en-US" altLang="zh-CN" sz="2800" kern="100" dirty="0">
                <a:latin typeface="Times New Roman"/>
                <a:ea typeface="华文细黑"/>
              </a:rPr>
              <a:t>X</a:t>
            </a:r>
            <a:r>
              <a:rPr lang="zh-CN" altLang="zh-CN" sz="2800" kern="100" dirty="0">
                <a:latin typeface="Times New Roman"/>
                <a:ea typeface="华文细黑"/>
                <a:cs typeface="Times New Roman"/>
              </a:rPr>
              <a:t>的</a:t>
            </a:r>
            <a:r>
              <a:rPr lang="en-US" altLang="zh-CN" sz="2800" kern="100" dirty="0">
                <a:latin typeface="Times New Roman"/>
                <a:ea typeface="华文细黑"/>
              </a:rPr>
              <a:t>L</a:t>
            </a:r>
            <a:r>
              <a:rPr lang="zh-CN" altLang="zh-CN" sz="2800" kern="100" dirty="0">
                <a:latin typeface="Times New Roman"/>
                <a:ea typeface="华文细黑"/>
                <a:cs typeface="Times New Roman"/>
              </a:rPr>
              <a:t>层为</a:t>
            </a:r>
            <a:r>
              <a:rPr lang="en-US" altLang="zh-CN" sz="2800" kern="100" dirty="0">
                <a:latin typeface="Times New Roman"/>
                <a:ea typeface="华文细黑"/>
              </a:rPr>
              <a:t>5</a:t>
            </a:r>
            <a:r>
              <a:rPr lang="zh-CN" altLang="zh-CN" sz="2800" kern="100" dirty="0">
                <a:latin typeface="Times New Roman"/>
                <a:ea typeface="华文细黑"/>
                <a:cs typeface="Times New Roman"/>
              </a:rPr>
              <a:t>个电子，则</a:t>
            </a:r>
            <a:r>
              <a:rPr lang="en-US" altLang="zh-CN" sz="2800" kern="100" dirty="0">
                <a:latin typeface="Times New Roman"/>
                <a:ea typeface="华文细黑"/>
              </a:rPr>
              <a:t>X</a:t>
            </a:r>
            <a:r>
              <a:rPr lang="zh-CN" altLang="zh-CN" sz="2800" kern="100" dirty="0">
                <a:latin typeface="Times New Roman"/>
                <a:ea typeface="华文细黑"/>
                <a:cs typeface="Times New Roman"/>
              </a:rPr>
              <a:t>为氮元素；</a:t>
            </a:r>
            <a:r>
              <a:rPr lang="en-US" altLang="zh-CN" sz="2800" kern="100" dirty="0">
                <a:latin typeface="Times New Roman"/>
                <a:ea typeface="华文细黑"/>
              </a:rPr>
              <a:t>Y</a:t>
            </a:r>
            <a:r>
              <a:rPr lang="zh-CN" altLang="zh-CN" sz="2800" kern="100" dirty="0">
                <a:latin typeface="Times New Roman"/>
                <a:ea typeface="华文细黑"/>
                <a:cs typeface="Times New Roman"/>
              </a:rPr>
              <a:t>、</a:t>
            </a:r>
            <a:r>
              <a:rPr lang="en-US" altLang="zh-CN" sz="2800" kern="100" dirty="0">
                <a:latin typeface="Times New Roman"/>
                <a:ea typeface="华文细黑"/>
              </a:rPr>
              <a:t>Z</a:t>
            </a:r>
            <a:r>
              <a:rPr lang="zh-CN" altLang="zh-CN" sz="2800" kern="100" dirty="0">
                <a:latin typeface="Times New Roman"/>
                <a:ea typeface="华文细黑"/>
                <a:cs typeface="Times New Roman"/>
              </a:rPr>
              <a:t>的</a:t>
            </a:r>
            <a:r>
              <a:rPr lang="en-US" altLang="zh-CN" sz="2800" kern="100" dirty="0">
                <a:latin typeface="Times New Roman"/>
                <a:ea typeface="华文细黑"/>
              </a:rPr>
              <a:t>L</a:t>
            </a:r>
            <a:r>
              <a:rPr lang="zh-CN" altLang="zh-CN" sz="2800" kern="100" dirty="0">
                <a:latin typeface="Times New Roman"/>
                <a:ea typeface="华文细黑"/>
                <a:cs typeface="Times New Roman"/>
              </a:rPr>
              <a:t>层均为</a:t>
            </a:r>
            <a:r>
              <a:rPr lang="en-US" altLang="zh-CN" sz="2800" kern="100" dirty="0">
                <a:latin typeface="Times New Roman"/>
                <a:ea typeface="华文细黑"/>
              </a:rPr>
              <a:t>8</a:t>
            </a:r>
            <a:r>
              <a:rPr lang="zh-CN" altLang="zh-CN" sz="2800" kern="100" dirty="0">
                <a:latin typeface="Times New Roman"/>
                <a:ea typeface="华文细黑"/>
                <a:cs typeface="Times New Roman"/>
              </a:rPr>
              <a:t>个电子，均在第三周期，最外层电子数之和为</a:t>
            </a:r>
            <a:r>
              <a:rPr lang="en-US" altLang="zh-CN" sz="2800" kern="100" dirty="0">
                <a:latin typeface="Times New Roman"/>
                <a:ea typeface="华文细黑"/>
              </a:rPr>
              <a:t>12</a:t>
            </a:r>
            <a:r>
              <a:rPr lang="zh-CN" altLang="zh-CN" sz="2800" kern="100" dirty="0">
                <a:latin typeface="Times New Roman"/>
                <a:ea typeface="华文细黑"/>
                <a:cs typeface="Times New Roman"/>
              </a:rPr>
              <a:t>，</a:t>
            </a:r>
            <a:r>
              <a:rPr lang="en-US" altLang="zh-CN" sz="2800" kern="100" dirty="0">
                <a:latin typeface="Times New Roman"/>
                <a:ea typeface="华文细黑"/>
              </a:rPr>
              <a:t>Y</a:t>
            </a:r>
            <a:r>
              <a:rPr lang="zh-CN" altLang="zh-CN" sz="2800" kern="100" dirty="0">
                <a:latin typeface="Times New Roman"/>
                <a:ea typeface="华文细黑"/>
                <a:cs typeface="Times New Roman"/>
              </a:rPr>
              <a:t>、</a:t>
            </a:r>
            <a:r>
              <a:rPr lang="en-US" altLang="zh-CN" sz="2800" kern="100" dirty="0">
                <a:latin typeface="Times New Roman"/>
                <a:ea typeface="华文细黑"/>
              </a:rPr>
              <a:t>Z</a:t>
            </a:r>
            <a:r>
              <a:rPr lang="zh-CN" altLang="zh-CN" sz="2800" kern="100" dirty="0">
                <a:latin typeface="Times New Roman"/>
                <a:ea typeface="华文细黑"/>
                <a:cs typeface="Times New Roman"/>
              </a:rPr>
              <a:t>的最外层电子数可能分别为</a:t>
            </a:r>
            <a:r>
              <a:rPr lang="en-US" altLang="zh-CN" sz="2800" kern="100" dirty="0">
                <a:latin typeface="Times New Roman"/>
                <a:ea typeface="华文细黑"/>
              </a:rPr>
              <a:t>5</a:t>
            </a:r>
            <a:r>
              <a:rPr lang="zh-CN" altLang="zh-CN" sz="2800" kern="100" dirty="0">
                <a:latin typeface="Times New Roman"/>
                <a:ea typeface="华文细黑"/>
                <a:cs typeface="Times New Roman"/>
              </a:rPr>
              <a:t>、</a:t>
            </a:r>
            <a:r>
              <a:rPr lang="en-US" altLang="zh-CN" sz="2800" kern="100" dirty="0">
                <a:latin typeface="Times New Roman"/>
                <a:ea typeface="华文细黑"/>
              </a:rPr>
              <a:t>7</a:t>
            </a:r>
            <a:r>
              <a:rPr lang="zh-CN" altLang="zh-CN" sz="2800" kern="100" dirty="0">
                <a:latin typeface="Times New Roman"/>
                <a:ea typeface="华文细黑"/>
                <a:cs typeface="Times New Roman"/>
              </a:rPr>
              <a:t>或</a:t>
            </a:r>
            <a:r>
              <a:rPr lang="en-US" altLang="zh-CN" sz="2800" kern="100" dirty="0">
                <a:latin typeface="Times New Roman"/>
                <a:ea typeface="华文细黑"/>
              </a:rPr>
              <a:t>6</a:t>
            </a:r>
            <a:r>
              <a:rPr lang="zh-CN" altLang="zh-CN" sz="2800" kern="100" dirty="0">
                <a:latin typeface="Times New Roman"/>
                <a:ea typeface="华文细黑"/>
                <a:cs typeface="Times New Roman"/>
              </a:rPr>
              <a:t>、</a:t>
            </a:r>
            <a:r>
              <a:rPr lang="en-US" altLang="zh-CN" sz="2800" kern="100" dirty="0">
                <a:latin typeface="Times New Roman"/>
                <a:ea typeface="华文细黑"/>
              </a:rPr>
              <a:t>6(</a:t>
            </a:r>
            <a:r>
              <a:rPr lang="zh-CN" altLang="zh-CN" sz="2800" kern="100" dirty="0">
                <a:latin typeface="Times New Roman"/>
                <a:ea typeface="华文细黑"/>
                <a:cs typeface="Times New Roman"/>
              </a:rPr>
              <a:t>若为</a:t>
            </a:r>
            <a:r>
              <a:rPr lang="en-US" altLang="zh-CN" sz="2800" kern="100" dirty="0">
                <a:latin typeface="Times New Roman"/>
                <a:ea typeface="华文细黑"/>
              </a:rPr>
              <a:t>4</a:t>
            </a:r>
            <a:r>
              <a:rPr lang="zh-CN" altLang="zh-CN" sz="2800" kern="100" dirty="0">
                <a:latin typeface="Times New Roman"/>
                <a:ea typeface="华文细黑"/>
                <a:cs typeface="Times New Roman"/>
              </a:rPr>
              <a:t>、</a:t>
            </a:r>
            <a:r>
              <a:rPr lang="en-US" altLang="zh-CN" sz="2800" kern="100" dirty="0">
                <a:latin typeface="Times New Roman"/>
                <a:ea typeface="华文细黑"/>
              </a:rPr>
              <a:t>8</a:t>
            </a:r>
            <a:r>
              <a:rPr lang="zh-CN" altLang="zh-CN" sz="2800" kern="100" dirty="0">
                <a:latin typeface="Times New Roman"/>
                <a:ea typeface="华文细黑"/>
                <a:cs typeface="Times New Roman"/>
              </a:rPr>
              <a:t>，则</a:t>
            </a:r>
            <a:r>
              <a:rPr lang="en-US" altLang="zh-CN" sz="2800" kern="100" dirty="0">
                <a:latin typeface="Times New Roman"/>
                <a:ea typeface="华文细黑"/>
              </a:rPr>
              <a:t>Z</a:t>
            </a:r>
            <a:r>
              <a:rPr lang="zh-CN" altLang="zh-CN" sz="2800" kern="100" dirty="0">
                <a:latin typeface="Times New Roman"/>
                <a:ea typeface="华文细黑"/>
                <a:cs typeface="Times New Roman"/>
              </a:rPr>
              <a:t>为</a:t>
            </a:r>
            <a:r>
              <a:rPr lang="en-US" altLang="zh-CN" sz="2800" kern="100" dirty="0" err="1">
                <a:latin typeface="Times New Roman"/>
                <a:ea typeface="华文细黑"/>
              </a:rPr>
              <a:t>Ar</a:t>
            </a:r>
            <a:r>
              <a:rPr lang="zh-CN" altLang="zh-CN" sz="2800" kern="100" dirty="0">
                <a:latin typeface="Times New Roman"/>
                <a:ea typeface="华文细黑"/>
                <a:cs typeface="Times New Roman"/>
              </a:rPr>
              <a:t>，不是主族元素</a:t>
            </a:r>
            <a:r>
              <a:rPr lang="en-US" altLang="zh-CN" sz="2800" kern="100" dirty="0">
                <a:latin typeface="Times New Roman"/>
                <a:ea typeface="华文细黑"/>
              </a:rPr>
              <a:t>)</a:t>
            </a:r>
            <a:r>
              <a:rPr lang="zh-CN" altLang="zh-CN" sz="2800" kern="100" dirty="0">
                <a:latin typeface="Times New Roman"/>
                <a:ea typeface="华文细黑"/>
                <a:cs typeface="Times New Roman"/>
              </a:rPr>
              <a:t>，若为</a:t>
            </a:r>
            <a:r>
              <a:rPr lang="en-US" altLang="zh-CN" sz="2800" kern="100" dirty="0">
                <a:latin typeface="Times New Roman"/>
                <a:ea typeface="华文细黑"/>
              </a:rPr>
              <a:t>6</a:t>
            </a:r>
            <a:r>
              <a:rPr lang="zh-CN" altLang="zh-CN" sz="2800" kern="100" dirty="0">
                <a:latin typeface="Times New Roman"/>
                <a:ea typeface="华文细黑"/>
                <a:cs typeface="Times New Roman"/>
              </a:rPr>
              <a:t>、</a:t>
            </a:r>
            <a:r>
              <a:rPr lang="en-US" altLang="zh-CN" sz="2800" kern="100" dirty="0">
                <a:latin typeface="Times New Roman"/>
                <a:ea typeface="华文细黑"/>
              </a:rPr>
              <a:t>6</a:t>
            </a:r>
            <a:r>
              <a:rPr lang="zh-CN" altLang="zh-CN" sz="2800" kern="100" dirty="0">
                <a:latin typeface="Times New Roman"/>
                <a:ea typeface="华文细黑"/>
                <a:cs typeface="Times New Roman"/>
              </a:rPr>
              <a:t>，则</a:t>
            </a:r>
            <a:r>
              <a:rPr lang="en-US" altLang="zh-CN" sz="2800" kern="100" dirty="0">
                <a:latin typeface="Times New Roman"/>
                <a:ea typeface="华文细黑"/>
              </a:rPr>
              <a:t>Y</a:t>
            </a:r>
            <a:r>
              <a:rPr lang="zh-CN" altLang="zh-CN" sz="2800" kern="100" dirty="0">
                <a:latin typeface="Times New Roman"/>
                <a:ea typeface="华文细黑"/>
                <a:cs typeface="Times New Roman"/>
              </a:rPr>
              <a:t>为氧元素</a:t>
            </a:r>
            <a:r>
              <a:rPr lang="en-US" altLang="zh-CN" sz="2800" kern="100" dirty="0">
                <a:latin typeface="Times New Roman"/>
                <a:ea typeface="华文细黑"/>
              </a:rPr>
              <a:t>(</a:t>
            </a:r>
            <a:r>
              <a:rPr lang="zh-CN" altLang="zh-CN" sz="2800" kern="100" dirty="0">
                <a:latin typeface="Times New Roman"/>
                <a:ea typeface="华文细黑"/>
                <a:cs typeface="Times New Roman"/>
              </a:rPr>
              <a:t>不在第三周期</a:t>
            </a:r>
            <a:r>
              <a:rPr lang="en-US" altLang="zh-CN" sz="2800" kern="100" dirty="0">
                <a:latin typeface="Times New Roman"/>
                <a:ea typeface="华文细黑"/>
              </a:rPr>
              <a:t>)</a:t>
            </a:r>
            <a:r>
              <a:rPr lang="zh-CN" altLang="zh-CN" sz="2800" kern="100" dirty="0">
                <a:latin typeface="Times New Roman"/>
                <a:ea typeface="华文细黑"/>
                <a:cs typeface="Times New Roman"/>
              </a:rPr>
              <a:t>，不可能，所以</a:t>
            </a:r>
            <a:r>
              <a:rPr lang="en-US" altLang="zh-CN" sz="2800" kern="100" dirty="0">
                <a:latin typeface="Times New Roman"/>
                <a:ea typeface="华文细黑"/>
              </a:rPr>
              <a:t>Y</a:t>
            </a:r>
            <a:r>
              <a:rPr lang="zh-CN" altLang="zh-CN" sz="2800" kern="100" dirty="0">
                <a:latin typeface="Times New Roman"/>
                <a:ea typeface="华文细黑"/>
                <a:cs typeface="Times New Roman"/>
              </a:rPr>
              <a:t>为磷元素，</a:t>
            </a:r>
            <a:r>
              <a:rPr lang="en-US" altLang="zh-CN" sz="2800" kern="100" dirty="0">
                <a:latin typeface="Times New Roman"/>
                <a:ea typeface="华文细黑"/>
              </a:rPr>
              <a:t>Z</a:t>
            </a:r>
            <a:r>
              <a:rPr lang="zh-CN" altLang="zh-CN" sz="2800" kern="100" dirty="0">
                <a:latin typeface="Times New Roman"/>
                <a:ea typeface="华文细黑"/>
                <a:cs typeface="Times New Roman"/>
              </a:rPr>
              <a:t>为氯元素</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rPr>
              <a:t>A</a:t>
            </a:r>
            <a:r>
              <a:rPr lang="zh-CN" altLang="zh-CN" sz="2800" kern="100" dirty="0">
                <a:latin typeface="Times New Roman"/>
                <a:ea typeface="华文细黑"/>
                <a:cs typeface="Times New Roman"/>
              </a:rPr>
              <a:t>项，</a:t>
            </a:r>
            <a:r>
              <a:rPr lang="en-US" altLang="zh-CN" sz="2800" kern="100" dirty="0">
                <a:latin typeface="Times New Roman"/>
                <a:ea typeface="华文细黑"/>
              </a:rPr>
              <a:t>N</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的相对分子质量大于</a:t>
            </a:r>
            <a:r>
              <a:rPr lang="en-US" altLang="zh-CN" sz="2800" kern="100" dirty="0">
                <a:latin typeface="Times New Roman"/>
                <a:ea typeface="华文细黑"/>
              </a:rPr>
              <a:t>H</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，分子间的作用力强，所以</a:t>
            </a:r>
            <a:r>
              <a:rPr lang="en-US" altLang="zh-CN" sz="2800" kern="100" dirty="0">
                <a:latin typeface="Times New Roman"/>
                <a:ea typeface="华文细黑"/>
              </a:rPr>
              <a:t>N</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的沸点高于</a:t>
            </a:r>
            <a:r>
              <a:rPr lang="en-US" altLang="zh-CN" sz="2800" kern="100" dirty="0">
                <a:latin typeface="Times New Roman"/>
                <a:ea typeface="华文细黑"/>
              </a:rPr>
              <a:t>H</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，错误；</a:t>
            </a:r>
            <a:endParaRPr lang="zh-CN" altLang="zh-CN" sz="2800" kern="100" dirty="0">
              <a:latin typeface="宋体"/>
              <a:cs typeface="Courier New"/>
            </a:endParaRPr>
          </a:p>
        </p:txBody>
      </p:sp>
      <p:sp>
        <p:nvSpPr>
          <p:cNvPr id="15" name="Rectangle 21">
            <a:hlinkClick r:id="rId2" action="ppaction://hlinksldjump"/>
          </p:cNvPr>
          <p:cNvSpPr>
            <a:spLocks noChangeArrowheads="1"/>
          </p:cNvSpPr>
          <p:nvPr/>
        </p:nvSpPr>
        <p:spPr bwMode="auto">
          <a:xfrm>
            <a:off x="7675068" y="4561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8" name="Rectangle 21">
            <a:hlinkClick r:id="rId3" action="ppaction://hlinksldjump"/>
          </p:cNvPr>
          <p:cNvSpPr>
            <a:spLocks noChangeArrowheads="1"/>
          </p:cNvSpPr>
          <p:nvPr/>
        </p:nvSpPr>
        <p:spPr bwMode="auto">
          <a:xfrm>
            <a:off x="8177246" y="4561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9" name="Rectangle 21">
            <a:hlinkClick r:id="rId4" action="ppaction://hlinksldjump"/>
          </p:cNvPr>
          <p:cNvSpPr>
            <a:spLocks noChangeArrowheads="1"/>
          </p:cNvSpPr>
          <p:nvPr/>
        </p:nvSpPr>
        <p:spPr bwMode="auto">
          <a:xfrm>
            <a:off x="8655282"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0" name="Rectangle 21">
            <a:hlinkClick r:id="rId5" action="ppaction://hlinksldjump"/>
          </p:cNvPr>
          <p:cNvSpPr>
            <a:spLocks noChangeArrowheads="1"/>
          </p:cNvSpPr>
          <p:nvPr/>
        </p:nvSpPr>
        <p:spPr bwMode="auto">
          <a:xfrm>
            <a:off x="9047534" y="4561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1" name="Rectangle 21">
            <a:hlinkClick r:id="rId6" action="ppaction://hlinksldjump"/>
          </p:cNvPr>
          <p:cNvSpPr>
            <a:spLocks noChangeArrowheads="1"/>
          </p:cNvSpPr>
          <p:nvPr/>
        </p:nvSpPr>
        <p:spPr bwMode="auto">
          <a:xfrm>
            <a:off x="9549294" y="45615"/>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2" name="Rectangle 21">
            <a:hlinkClick r:id="rId7" action="ppaction://hlinksldjump"/>
          </p:cNvPr>
          <p:cNvSpPr>
            <a:spLocks noChangeArrowheads="1"/>
          </p:cNvSpPr>
          <p:nvPr/>
        </p:nvSpPr>
        <p:spPr bwMode="auto">
          <a:xfrm>
            <a:off x="9994004" y="45418"/>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Rectangle 21">
            <a:hlinkClick r:id="rId8" action="ppaction://hlinksldjump"/>
          </p:cNvPr>
          <p:cNvSpPr>
            <a:spLocks noChangeArrowheads="1"/>
          </p:cNvSpPr>
          <p:nvPr/>
        </p:nvSpPr>
        <p:spPr bwMode="auto">
          <a:xfrm>
            <a:off x="10426052" y="45418"/>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Rectangle 21">
            <a:hlinkClick r:id="rId9" action="ppaction://hlinksldjump"/>
          </p:cNvPr>
          <p:cNvSpPr>
            <a:spLocks noChangeArrowheads="1"/>
          </p:cNvSpPr>
          <p:nvPr/>
        </p:nvSpPr>
        <p:spPr bwMode="auto">
          <a:xfrm>
            <a:off x="10845438" y="45418"/>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5" name="Rectangle 21">
            <a:hlinkClick r:id="rId10" action="ppaction://hlinksldjump"/>
          </p:cNvPr>
          <p:cNvSpPr>
            <a:spLocks noChangeArrowheads="1"/>
          </p:cNvSpPr>
          <p:nvPr/>
        </p:nvSpPr>
        <p:spPr bwMode="auto">
          <a:xfrm>
            <a:off x="11267120" y="45418"/>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6290128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blinds(horizontal)">
                                      <p:cBhvr>
                                        <p:cTn id="7" dur="750"/>
                                        <p:tgtEl>
                                          <p:spTgt spid="17">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animEffect transition="in" filter="blinds(horizontal)">
                                      <p:cBhvr>
                                        <p:cTn id="11" dur="750"/>
                                        <p:tgtEl>
                                          <p:spTgt spid="1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478582" y="189434"/>
            <a:ext cx="11075468" cy="6093976"/>
          </a:xfrm>
          <a:prstGeom prst="rect">
            <a:avLst/>
          </a:prstGeom>
        </p:spPr>
        <p:txBody>
          <a:bodyPr wrap="none">
            <a:spAutoFit/>
          </a:bodyPr>
          <a:lstStyle/>
          <a:p>
            <a:pPr algn="just">
              <a:lnSpc>
                <a:spcPct val="15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镧系：元素周期表第</a:t>
            </a:r>
            <a:r>
              <a:rPr lang="zh-CN" altLang="zh-CN" sz="2600" u="sng" kern="100" dirty="0">
                <a:latin typeface="Times New Roman"/>
                <a:ea typeface="华文细黑"/>
                <a:cs typeface="Times New Roman"/>
              </a:rPr>
              <a:t>六</a:t>
            </a:r>
            <a:r>
              <a:rPr lang="zh-CN" altLang="zh-CN" sz="2600" kern="100" dirty="0">
                <a:latin typeface="Times New Roman"/>
                <a:ea typeface="华文细黑"/>
                <a:cs typeface="Times New Roman"/>
              </a:rPr>
              <a:t>周期中，</a:t>
            </a:r>
            <a:r>
              <a:rPr lang="en-US" altLang="zh-CN" sz="2600" kern="100" dirty="0">
                <a:latin typeface="Times New Roman"/>
                <a:ea typeface="华文细黑"/>
                <a:cs typeface="Courier New"/>
              </a:rPr>
              <a:t>57</a:t>
            </a:r>
            <a:r>
              <a:rPr lang="zh-CN" altLang="zh-CN" sz="2600" kern="100" dirty="0">
                <a:latin typeface="Times New Roman"/>
                <a:ea typeface="华文细黑"/>
                <a:cs typeface="Times New Roman"/>
              </a:rPr>
              <a:t>号元素镧到</a:t>
            </a:r>
            <a:r>
              <a:rPr lang="en-US" altLang="zh-CN" sz="2600" kern="100" dirty="0">
                <a:latin typeface="Times New Roman"/>
                <a:ea typeface="华文细黑"/>
                <a:cs typeface="Courier New"/>
              </a:rPr>
              <a:t>71</a:t>
            </a:r>
            <a:r>
              <a:rPr lang="zh-CN" altLang="zh-CN" sz="2600" kern="100" dirty="0">
                <a:latin typeface="Times New Roman"/>
                <a:ea typeface="华文细黑"/>
                <a:cs typeface="Times New Roman"/>
              </a:rPr>
              <a:t>号元素镥共</a:t>
            </a:r>
            <a:r>
              <a:rPr lang="en-US" altLang="zh-CN" sz="2600" kern="100" dirty="0">
                <a:latin typeface="Times New Roman"/>
                <a:ea typeface="华文细黑"/>
                <a:cs typeface="Courier New"/>
              </a:rPr>
              <a:t>15</a:t>
            </a:r>
            <a:r>
              <a:rPr lang="zh-CN" altLang="zh-CN" sz="2600" kern="100" dirty="0">
                <a:latin typeface="Times New Roman"/>
                <a:ea typeface="华文细黑"/>
                <a:cs typeface="Times New Roman"/>
              </a:rPr>
              <a:t>种元素。</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锕系：元素周期表第</a:t>
            </a:r>
            <a:r>
              <a:rPr lang="zh-CN" altLang="zh-CN" sz="2600" u="sng" kern="100" dirty="0">
                <a:latin typeface="Times New Roman"/>
                <a:ea typeface="华文细黑"/>
                <a:cs typeface="Times New Roman"/>
              </a:rPr>
              <a:t>七</a:t>
            </a:r>
            <a:r>
              <a:rPr lang="zh-CN" altLang="zh-CN" sz="2600" kern="100" dirty="0">
                <a:latin typeface="Times New Roman"/>
                <a:ea typeface="华文细黑"/>
                <a:cs typeface="Times New Roman"/>
              </a:rPr>
              <a:t>周期中，</a:t>
            </a:r>
            <a:r>
              <a:rPr lang="en-US" altLang="zh-CN" sz="2600" kern="100" dirty="0">
                <a:latin typeface="Times New Roman"/>
                <a:ea typeface="华文细黑"/>
                <a:cs typeface="Courier New"/>
              </a:rPr>
              <a:t>89</a:t>
            </a:r>
            <a:r>
              <a:rPr lang="zh-CN" altLang="zh-CN" sz="2600" kern="100" dirty="0">
                <a:latin typeface="Times New Roman"/>
                <a:ea typeface="华文细黑"/>
                <a:cs typeface="Times New Roman"/>
              </a:rPr>
              <a:t>号元素锕到</a:t>
            </a:r>
            <a:r>
              <a:rPr lang="en-US" altLang="zh-CN" sz="2600" kern="100" dirty="0">
                <a:latin typeface="Times New Roman"/>
                <a:ea typeface="华文细黑"/>
                <a:cs typeface="Courier New"/>
              </a:rPr>
              <a:t>103</a:t>
            </a:r>
            <a:r>
              <a:rPr lang="zh-CN" altLang="zh-CN" sz="2600" kern="100" dirty="0">
                <a:latin typeface="Times New Roman"/>
                <a:ea typeface="华文细黑"/>
                <a:cs typeface="Times New Roman"/>
              </a:rPr>
              <a:t>号元素铹共</a:t>
            </a:r>
            <a:r>
              <a:rPr lang="en-US" altLang="zh-CN" sz="2600" kern="100" dirty="0">
                <a:latin typeface="Times New Roman"/>
                <a:ea typeface="华文细黑"/>
                <a:cs typeface="Courier New"/>
              </a:rPr>
              <a:t>15</a:t>
            </a:r>
            <a:r>
              <a:rPr lang="zh-CN" altLang="zh-CN" sz="2600" kern="100" dirty="0">
                <a:latin typeface="Times New Roman"/>
                <a:ea typeface="华文细黑"/>
                <a:cs typeface="Times New Roman"/>
              </a:rPr>
              <a:t>种元素。</a:t>
            </a:r>
            <a:endParaRPr lang="zh-CN" altLang="zh-CN" sz="2600" kern="100" dirty="0">
              <a:latin typeface="宋体"/>
              <a:cs typeface="Courier New"/>
            </a:endParaRPr>
          </a:p>
          <a:p>
            <a:pPr>
              <a:lnSpc>
                <a:spcPct val="150000"/>
              </a:lnSpc>
            </a:pPr>
            <a:r>
              <a:rPr lang="en-US" altLang="zh-CN" sz="2600" kern="100" dirty="0">
                <a:latin typeface="Times New Roman"/>
                <a:ea typeface="华文细黑"/>
              </a:rPr>
              <a:t>(5)</a:t>
            </a:r>
            <a:r>
              <a:rPr lang="zh-CN" altLang="zh-CN" sz="2600" kern="100" dirty="0">
                <a:latin typeface="Times New Roman"/>
                <a:ea typeface="华文细黑"/>
                <a:cs typeface="Times New Roman"/>
              </a:rPr>
              <a:t>超铀元素：在锕系元素中</a:t>
            </a:r>
            <a:r>
              <a:rPr lang="en-US" altLang="zh-CN" sz="2600" kern="100" dirty="0">
                <a:latin typeface="Times New Roman"/>
                <a:ea typeface="华文细黑"/>
              </a:rPr>
              <a:t>92</a:t>
            </a:r>
            <a:r>
              <a:rPr lang="zh-CN" altLang="zh-CN" sz="2600" kern="100" dirty="0">
                <a:latin typeface="Times New Roman"/>
                <a:ea typeface="华文细黑"/>
                <a:cs typeface="Times New Roman"/>
              </a:rPr>
              <a:t>号元素铀</a:t>
            </a:r>
            <a:r>
              <a:rPr lang="en-US" altLang="zh-CN" sz="2600" kern="100" dirty="0">
                <a:latin typeface="Times New Roman"/>
                <a:ea typeface="华文细黑"/>
              </a:rPr>
              <a:t>(U)</a:t>
            </a:r>
            <a:r>
              <a:rPr lang="zh-CN" altLang="zh-CN" sz="2600" kern="100" dirty="0">
                <a:latin typeface="Times New Roman"/>
                <a:ea typeface="华文细黑"/>
                <a:cs typeface="Times New Roman"/>
              </a:rPr>
              <a:t>以后的各种元素</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zh-CN" altLang="zh-CN" sz="2600" b="1" kern="100" dirty="0">
                <a:latin typeface="Times New Roman"/>
                <a:ea typeface="华文细黑"/>
                <a:cs typeface="Times New Roman"/>
              </a:rPr>
              <a:t>结构巧记口诀</a:t>
            </a:r>
            <a:endParaRPr lang="zh-CN" altLang="zh-CN" sz="2600" b="1"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横行叫周期，现有一至七，四长三个短，第七尚不满。</a:t>
            </a:r>
            <a:endParaRPr lang="zh-CN" altLang="zh-CN" sz="260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纵列称为族，共有十六族，一八依次现</a:t>
            </a:r>
            <a:r>
              <a:rPr lang="en-US" altLang="zh-CN" sz="2600" kern="100" baseline="30000" dirty="0">
                <a:latin typeface="宋体"/>
                <a:ea typeface="华文细黑"/>
                <a:cs typeface="Times New Roman"/>
              </a:rPr>
              <a:t>①</a:t>
            </a:r>
            <a:r>
              <a:rPr lang="zh-CN" altLang="zh-CN" sz="2600" kern="100" dirty="0">
                <a:latin typeface="Times New Roman"/>
                <a:ea typeface="华文细黑"/>
                <a:cs typeface="Times New Roman"/>
              </a:rPr>
              <a:t>，一零再一遍</a:t>
            </a:r>
            <a:r>
              <a:rPr lang="en-US" altLang="zh-CN" sz="2600" kern="100" baseline="30000" dirty="0">
                <a:latin typeface="宋体"/>
                <a:ea typeface="华文细黑"/>
                <a:cs typeface="Times New Roman"/>
              </a:rPr>
              <a:t>②</a:t>
            </a:r>
            <a:r>
              <a:rPr lang="zh-CN" altLang="zh-CN" sz="2600" kern="100" dirty="0">
                <a:latin typeface="Times New Roman"/>
                <a:ea typeface="华文细黑"/>
                <a:cs typeface="Times New Roman"/>
              </a:rPr>
              <a:t>。</a:t>
            </a:r>
            <a:endParaRPr lang="zh-CN" altLang="zh-CN" sz="260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一纵一个族，</a:t>
            </a:r>
            <a:r>
              <a:rPr lang="en-US" altLang="zh-CN" sz="2600" kern="100" dirty="0">
                <a:latin typeface="宋体"/>
                <a:ea typeface="华文细黑"/>
                <a:cs typeface="Times New Roman"/>
              </a:rPr>
              <a:t>Ⅷ</a:t>
            </a:r>
            <a:r>
              <a:rPr lang="zh-CN" altLang="zh-CN" sz="2600" kern="100" dirty="0">
                <a:latin typeface="Times New Roman"/>
                <a:ea typeface="华文细黑"/>
                <a:cs typeface="Times New Roman"/>
              </a:rPr>
              <a:t>族搞特殊，三纵算一族，占去</a:t>
            </a:r>
            <a:r>
              <a:rPr lang="en-US" altLang="zh-CN" sz="2600" kern="100" dirty="0">
                <a:latin typeface="Times New Roman"/>
                <a:ea typeface="华文细黑"/>
                <a:cs typeface="Courier New"/>
              </a:rPr>
              <a:t>8</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9</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10</a:t>
            </a:r>
            <a:r>
              <a:rPr lang="zh-CN" altLang="zh-CN" sz="2600" kern="100" dirty="0">
                <a:latin typeface="Times New Roman"/>
                <a:ea typeface="华文细黑"/>
                <a:cs typeface="Times New Roman"/>
              </a:rPr>
              <a:t>。</a:t>
            </a:r>
            <a:endParaRPr lang="zh-CN" altLang="zh-CN" sz="2600" kern="100" dirty="0">
              <a:latin typeface="宋体"/>
              <a:cs typeface="Courier New"/>
            </a:endParaRPr>
          </a:p>
          <a:p>
            <a:pPr>
              <a:lnSpc>
                <a:spcPct val="150000"/>
              </a:lnSpc>
            </a:pPr>
            <a:r>
              <a:rPr lang="zh-CN" altLang="zh-CN" sz="2600" kern="100" dirty="0">
                <a:latin typeface="Times New Roman"/>
                <a:ea typeface="华文细黑"/>
                <a:cs typeface="Times New Roman"/>
              </a:rPr>
              <a:t>镧系与锕系，蜗居不如意，十五挤着住，都属</a:t>
            </a:r>
            <a:r>
              <a:rPr lang="en-US" altLang="zh-CN" sz="2600" kern="100" dirty="0" err="1">
                <a:latin typeface="宋体"/>
                <a:ea typeface="华文细黑"/>
                <a:cs typeface="Times New Roman"/>
              </a:rPr>
              <a:t>Ⅲ</a:t>
            </a:r>
            <a:r>
              <a:rPr lang="en-US" altLang="zh-CN" sz="2600" kern="100" dirty="0" err="1">
                <a:latin typeface="Times New Roman"/>
                <a:ea typeface="华文细黑"/>
              </a:rPr>
              <a:t>B</a:t>
            </a:r>
            <a:r>
              <a:rPr lang="zh-CN" altLang="zh-CN" sz="2600" kern="100" dirty="0">
                <a:latin typeface="Times New Roman"/>
                <a:ea typeface="华文细黑"/>
                <a:cs typeface="Times New Roman"/>
              </a:rPr>
              <a:t>族</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zh-CN" altLang="zh-CN" sz="2600" b="1" kern="100" dirty="0">
                <a:latin typeface="Times New Roman"/>
                <a:ea typeface="华文细黑"/>
                <a:cs typeface="Times New Roman"/>
              </a:rPr>
              <a:t>说明</a:t>
            </a:r>
            <a:r>
              <a:rPr lang="zh-CN" altLang="zh-CN" sz="2600" kern="100" dirty="0">
                <a:latin typeface="Times New Roman"/>
                <a:ea typeface="华文细黑"/>
                <a:cs typeface="Times New Roman"/>
              </a:rPr>
              <a:t>　</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指</a:t>
            </a:r>
            <a:r>
              <a:rPr lang="en-US" altLang="zh-CN" sz="2600" kern="100" dirty="0" err="1">
                <a:latin typeface="宋体"/>
                <a:ea typeface="华文细黑"/>
                <a:cs typeface="Times New Roman"/>
              </a:rPr>
              <a:t>Ⅰ</a:t>
            </a:r>
            <a:r>
              <a:rPr lang="en-US" altLang="zh-CN" sz="2600" kern="100" dirty="0" err="1">
                <a:latin typeface="Times New Roman"/>
                <a:ea typeface="华文细黑"/>
                <a:cs typeface="Courier New"/>
              </a:rPr>
              <a:t>A</a:t>
            </a:r>
            <a:r>
              <a:rPr lang="zh-CN" altLang="zh-CN" sz="2600" kern="100" dirty="0">
                <a:latin typeface="Times New Roman"/>
                <a:ea typeface="华文细黑"/>
                <a:cs typeface="Times New Roman"/>
              </a:rPr>
              <a:t>、</a:t>
            </a:r>
            <a:r>
              <a:rPr lang="en-US" altLang="zh-CN" sz="2600" kern="100" dirty="0" err="1">
                <a:latin typeface="宋体"/>
                <a:ea typeface="华文细黑"/>
                <a:cs typeface="Times New Roman"/>
              </a:rPr>
              <a:t>Ⅱ</a:t>
            </a:r>
            <a:r>
              <a:rPr lang="en-US" altLang="zh-CN" sz="2600" kern="100" dirty="0" err="1">
                <a:latin typeface="Times New Roman"/>
                <a:ea typeface="华文细黑"/>
                <a:cs typeface="Courier New"/>
              </a:rPr>
              <a:t>A</a:t>
            </a:r>
            <a:r>
              <a:rPr lang="zh-CN" altLang="zh-CN" sz="2600" kern="100" dirty="0">
                <a:latin typeface="Times New Roman"/>
                <a:ea typeface="华文细黑"/>
                <a:cs typeface="Times New Roman"/>
              </a:rPr>
              <a:t>、</a:t>
            </a:r>
            <a:r>
              <a:rPr lang="en-US" altLang="zh-CN" sz="2600" kern="100" dirty="0" err="1">
                <a:latin typeface="宋体"/>
                <a:ea typeface="华文细黑"/>
                <a:cs typeface="Times New Roman"/>
              </a:rPr>
              <a:t>Ⅲ</a:t>
            </a:r>
            <a:r>
              <a:rPr lang="en-US" altLang="zh-CN" sz="2600" kern="100" dirty="0" err="1">
                <a:latin typeface="Times New Roman"/>
                <a:ea typeface="华文细黑"/>
                <a:cs typeface="Courier New"/>
              </a:rPr>
              <a:t>B</a:t>
            </a:r>
            <a:r>
              <a:rPr lang="zh-CN" altLang="zh-CN" sz="2600" kern="100" dirty="0">
                <a:latin typeface="Times New Roman"/>
                <a:ea typeface="华文细黑"/>
                <a:cs typeface="Times New Roman"/>
              </a:rPr>
              <a:t>、</a:t>
            </a:r>
            <a:r>
              <a:rPr lang="en-US" altLang="zh-CN" sz="2600" kern="100" dirty="0" err="1">
                <a:latin typeface="宋体"/>
                <a:ea typeface="华文细黑"/>
                <a:cs typeface="Times New Roman"/>
              </a:rPr>
              <a:t>Ⅳ</a:t>
            </a:r>
            <a:r>
              <a:rPr lang="en-US" altLang="zh-CN" sz="2600" kern="100" dirty="0" err="1">
                <a:latin typeface="Times New Roman"/>
                <a:ea typeface="华文细黑"/>
                <a:cs typeface="Courier New"/>
              </a:rPr>
              <a:t>B</a:t>
            </a:r>
            <a:r>
              <a:rPr lang="zh-CN" altLang="zh-CN" sz="2600" kern="100" dirty="0">
                <a:latin typeface="Times New Roman"/>
                <a:ea typeface="华文细黑"/>
                <a:cs typeface="Times New Roman"/>
              </a:rPr>
              <a:t>、</a:t>
            </a:r>
            <a:r>
              <a:rPr lang="en-US" altLang="zh-CN" sz="2600" kern="100" dirty="0" err="1">
                <a:latin typeface="宋体"/>
                <a:ea typeface="华文细黑"/>
                <a:cs typeface="Times New Roman"/>
              </a:rPr>
              <a:t>Ⅴ</a:t>
            </a:r>
            <a:r>
              <a:rPr lang="en-US" altLang="zh-CN" sz="2600" kern="100" dirty="0" err="1">
                <a:latin typeface="Times New Roman"/>
                <a:ea typeface="华文细黑"/>
                <a:cs typeface="Courier New"/>
              </a:rPr>
              <a:t>B</a:t>
            </a:r>
            <a:r>
              <a:rPr lang="zh-CN" altLang="zh-CN" sz="2600" kern="100" dirty="0">
                <a:latin typeface="Times New Roman"/>
                <a:ea typeface="华文细黑"/>
                <a:cs typeface="Times New Roman"/>
              </a:rPr>
              <a:t>、</a:t>
            </a:r>
            <a:r>
              <a:rPr lang="en-US" altLang="zh-CN" sz="2600" kern="100" dirty="0" err="1">
                <a:latin typeface="宋体"/>
                <a:ea typeface="华文细黑"/>
                <a:cs typeface="Times New Roman"/>
              </a:rPr>
              <a:t>Ⅵ</a:t>
            </a:r>
            <a:r>
              <a:rPr lang="en-US" altLang="zh-CN" sz="2600" kern="100" dirty="0" err="1">
                <a:latin typeface="Times New Roman"/>
                <a:ea typeface="华文细黑"/>
                <a:cs typeface="Courier New"/>
              </a:rPr>
              <a:t>B</a:t>
            </a:r>
            <a:r>
              <a:rPr lang="zh-CN" altLang="zh-CN" sz="2600" kern="100" dirty="0">
                <a:latin typeface="Times New Roman"/>
                <a:ea typeface="华文细黑"/>
                <a:cs typeface="Times New Roman"/>
              </a:rPr>
              <a:t>、</a:t>
            </a:r>
            <a:r>
              <a:rPr lang="en-US" altLang="zh-CN" sz="2600" kern="100" dirty="0" err="1">
                <a:latin typeface="宋体"/>
                <a:ea typeface="华文细黑"/>
                <a:cs typeface="Times New Roman"/>
              </a:rPr>
              <a:t>Ⅶ</a:t>
            </a:r>
            <a:r>
              <a:rPr lang="en-US" altLang="zh-CN" sz="2600" kern="100" dirty="0" err="1">
                <a:latin typeface="Times New Roman"/>
                <a:ea typeface="华文细黑"/>
                <a:cs typeface="Courier New"/>
              </a:rPr>
              <a:t>B</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Ⅷ</a:t>
            </a:r>
            <a:r>
              <a:rPr lang="zh-CN" altLang="zh-CN" sz="2600" kern="100" dirty="0">
                <a:latin typeface="Times New Roman"/>
                <a:ea typeface="华文细黑"/>
                <a:cs typeface="Times New Roman"/>
              </a:rPr>
              <a:t>；</a:t>
            </a:r>
            <a:endParaRPr lang="zh-CN" altLang="zh-CN" sz="2600" kern="100" dirty="0">
              <a:latin typeface="宋体"/>
              <a:cs typeface="Courier New"/>
            </a:endParaRPr>
          </a:p>
          <a:p>
            <a:pPr>
              <a:lnSpc>
                <a:spcPct val="150000"/>
              </a:lnSpc>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指</a:t>
            </a:r>
            <a:r>
              <a:rPr lang="en-US" altLang="zh-CN" sz="2600" kern="100" dirty="0" err="1">
                <a:latin typeface="宋体"/>
                <a:ea typeface="华文细黑"/>
                <a:cs typeface="Times New Roman"/>
              </a:rPr>
              <a:t>Ⅰ</a:t>
            </a:r>
            <a:r>
              <a:rPr lang="en-US" altLang="zh-CN" sz="2600" kern="100" dirty="0" err="1">
                <a:latin typeface="Times New Roman"/>
                <a:ea typeface="华文细黑"/>
              </a:rPr>
              <a:t>B</a:t>
            </a:r>
            <a:r>
              <a:rPr lang="zh-CN" altLang="zh-CN" sz="2600" kern="100" dirty="0">
                <a:latin typeface="Times New Roman"/>
                <a:ea typeface="华文细黑"/>
                <a:cs typeface="Times New Roman"/>
              </a:rPr>
              <a:t>、</a:t>
            </a:r>
            <a:r>
              <a:rPr lang="en-US" altLang="zh-CN" sz="2600" kern="100" dirty="0" err="1">
                <a:latin typeface="宋体"/>
                <a:ea typeface="华文细黑"/>
                <a:cs typeface="Times New Roman"/>
              </a:rPr>
              <a:t>Ⅱ</a:t>
            </a:r>
            <a:r>
              <a:rPr lang="en-US" altLang="zh-CN" sz="2600" kern="100" dirty="0" err="1">
                <a:latin typeface="Times New Roman"/>
                <a:ea typeface="华文细黑"/>
              </a:rPr>
              <a:t>B</a:t>
            </a:r>
            <a:r>
              <a:rPr lang="zh-CN" altLang="zh-CN" sz="2600" kern="100" dirty="0">
                <a:latin typeface="Times New Roman"/>
                <a:ea typeface="华文细黑"/>
                <a:cs typeface="Times New Roman"/>
              </a:rPr>
              <a:t>、</a:t>
            </a:r>
            <a:r>
              <a:rPr lang="en-US" altLang="zh-CN" sz="2600" kern="100" dirty="0" err="1">
                <a:latin typeface="宋体"/>
                <a:ea typeface="华文细黑"/>
                <a:cs typeface="Times New Roman"/>
              </a:rPr>
              <a:t>Ⅲ</a:t>
            </a:r>
            <a:r>
              <a:rPr lang="en-US" altLang="zh-CN" sz="2600" kern="100" dirty="0" err="1">
                <a:latin typeface="Times New Roman"/>
                <a:ea typeface="华文细黑"/>
              </a:rPr>
              <a:t>A</a:t>
            </a:r>
            <a:r>
              <a:rPr lang="zh-CN" altLang="zh-CN" sz="2600" kern="100" dirty="0">
                <a:latin typeface="Times New Roman"/>
                <a:ea typeface="华文细黑"/>
                <a:cs typeface="Times New Roman"/>
              </a:rPr>
              <a:t>、</a:t>
            </a:r>
            <a:r>
              <a:rPr lang="en-US" altLang="zh-CN" sz="2600" kern="100" dirty="0" err="1">
                <a:latin typeface="宋体"/>
                <a:ea typeface="华文细黑"/>
                <a:cs typeface="Times New Roman"/>
              </a:rPr>
              <a:t>Ⅳ</a:t>
            </a:r>
            <a:r>
              <a:rPr lang="en-US" altLang="zh-CN" sz="2600" kern="100" dirty="0" err="1">
                <a:latin typeface="Times New Roman"/>
                <a:ea typeface="华文细黑"/>
              </a:rPr>
              <a:t>A</a:t>
            </a:r>
            <a:r>
              <a:rPr lang="zh-CN" altLang="zh-CN" sz="2600" kern="100" dirty="0">
                <a:latin typeface="Times New Roman"/>
                <a:ea typeface="华文细黑"/>
                <a:cs typeface="Times New Roman"/>
              </a:rPr>
              <a:t>、</a:t>
            </a:r>
            <a:r>
              <a:rPr lang="en-US" altLang="zh-CN" sz="2600" kern="100" dirty="0" err="1">
                <a:latin typeface="宋体"/>
                <a:ea typeface="华文细黑"/>
                <a:cs typeface="Times New Roman"/>
              </a:rPr>
              <a:t>Ⅴ</a:t>
            </a:r>
            <a:r>
              <a:rPr lang="en-US" altLang="zh-CN" sz="2600" kern="100" dirty="0" err="1">
                <a:latin typeface="Times New Roman"/>
                <a:ea typeface="华文细黑"/>
              </a:rPr>
              <a:t>A</a:t>
            </a:r>
            <a:r>
              <a:rPr lang="zh-CN" altLang="zh-CN" sz="2600" kern="100" dirty="0">
                <a:latin typeface="Times New Roman"/>
                <a:ea typeface="华文细黑"/>
                <a:cs typeface="Times New Roman"/>
              </a:rPr>
              <a:t>、</a:t>
            </a:r>
            <a:r>
              <a:rPr lang="en-US" altLang="zh-CN" sz="2600" kern="100" dirty="0" err="1">
                <a:latin typeface="宋体"/>
                <a:ea typeface="华文细黑"/>
                <a:cs typeface="Times New Roman"/>
              </a:rPr>
              <a:t>Ⅵ</a:t>
            </a:r>
            <a:r>
              <a:rPr lang="en-US" altLang="zh-CN" sz="2600" kern="100" dirty="0" err="1">
                <a:latin typeface="Times New Roman"/>
                <a:ea typeface="华文细黑"/>
              </a:rPr>
              <a:t>A</a:t>
            </a:r>
            <a:r>
              <a:rPr lang="zh-CN" altLang="zh-CN" sz="2600" kern="100" dirty="0">
                <a:latin typeface="Times New Roman"/>
                <a:ea typeface="华文细黑"/>
                <a:cs typeface="Times New Roman"/>
              </a:rPr>
              <a:t>、</a:t>
            </a:r>
            <a:r>
              <a:rPr lang="en-US" altLang="zh-CN" sz="2600" kern="100" dirty="0" err="1">
                <a:latin typeface="宋体"/>
                <a:ea typeface="华文细黑"/>
                <a:cs typeface="Times New Roman"/>
              </a:rPr>
              <a:t>Ⅶ</a:t>
            </a:r>
            <a:r>
              <a:rPr lang="en-US" altLang="zh-CN" sz="2600" kern="100" dirty="0" err="1">
                <a:latin typeface="Times New Roman"/>
                <a:ea typeface="华文细黑"/>
              </a:rPr>
              <a:t>A</a:t>
            </a:r>
            <a:r>
              <a:rPr lang="zh-CN" altLang="zh-CN" sz="2600" kern="100" dirty="0">
                <a:latin typeface="Times New Roman"/>
                <a:ea typeface="华文细黑"/>
                <a:cs typeface="Times New Roman"/>
              </a:rPr>
              <a:t>、</a:t>
            </a:r>
            <a:r>
              <a:rPr lang="en-US" altLang="zh-CN" sz="2600" kern="100" dirty="0">
                <a:latin typeface="Times New Roman"/>
                <a:ea typeface="华文细黑"/>
              </a:rPr>
              <a:t>0</a:t>
            </a:r>
            <a:r>
              <a:rPr lang="zh-CN" altLang="zh-CN" sz="2600" kern="100" dirty="0">
                <a:latin typeface="Times New Roman"/>
                <a:ea typeface="华文细黑"/>
                <a:cs typeface="Times New Roman"/>
              </a:rPr>
              <a:t>。</a:t>
            </a:r>
            <a:endParaRPr lang="zh-CN" altLang="en-US" sz="2600" dirty="0">
              <a:solidFill>
                <a:prstClr val="black"/>
              </a:solidFill>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358194486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矩形 16"/>
          <p:cNvSpPr/>
          <p:nvPr/>
        </p:nvSpPr>
        <p:spPr>
          <a:xfrm>
            <a:off x="589028" y="1053530"/>
            <a:ext cx="11266818" cy="4616648"/>
          </a:xfrm>
          <a:prstGeom prst="rect">
            <a:avLst/>
          </a:prstGeom>
        </p:spPr>
        <p:txBody>
          <a:bodyPr wrap="square">
            <a:spAutoFit/>
          </a:bodyPr>
          <a:lstStyle/>
          <a:p>
            <a:pPr algn="just">
              <a:lnSpc>
                <a:spcPct val="150000"/>
              </a:lnSpc>
              <a:spcAft>
                <a:spcPts val="0"/>
              </a:spcAft>
            </a:pPr>
            <a:r>
              <a:rPr lang="en-US" altLang="zh-CN" sz="2800" kern="100" dirty="0">
                <a:latin typeface="Times New Roman"/>
                <a:ea typeface="华文细黑"/>
              </a:rPr>
              <a:t>B</a:t>
            </a:r>
            <a:r>
              <a:rPr lang="zh-CN" altLang="zh-CN" sz="2800" kern="100" dirty="0">
                <a:latin typeface="Times New Roman"/>
                <a:ea typeface="华文细黑"/>
                <a:cs typeface="Times New Roman"/>
              </a:rPr>
              <a:t>项，因为氢的非金属性弱于氯</a:t>
            </a:r>
            <a:r>
              <a:rPr lang="en-US" altLang="zh-CN" sz="2800" kern="100" dirty="0">
                <a:latin typeface="Times New Roman"/>
                <a:ea typeface="华文细黑"/>
              </a:rPr>
              <a:t>(</a:t>
            </a:r>
            <a:r>
              <a:rPr lang="zh-CN" altLang="zh-CN" sz="2800" kern="100" dirty="0">
                <a:latin typeface="Times New Roman"/>
                <a:ea typeface="华文细黑"/>
                <a:cs typeface="Times New Roman"/>
              </a:rPr>
              <a:t>可根据</a:t>
            </a:r>
            <a:r>
              <a:rPr lang="en-US" altLang="zh-CN" sz="2800" kern="100" dirty="0" err="1">
                <a:latin typeface="Times New Roman"/>
                <a:ea typeface="华文细黑"/>
              </a:rPr>
              <a:t>HCl</a:t>
            </a:r>
            <a:r>
              <a:rPr lang="zh-CN" altLang="zh-CN" sz="2800" kern="100" dirty="0">
                <a:latin typeface="Times New Roman"/>
                <a:ea typeface="华文细黑"/>
                <a:cs typeface="Times New Roman"/>
              </a:rPr>
              <a:t>中氢显＋</a:t>
            </a:r>
            <a:r>
              <a:rPr lang="en-US" altLang="zh-CN" sz="2800" kern="100" dirty="0">
                <a:latin typeface="Times New Roman"/>
                <a:ea typeface="华文细黑"/>
              </a:rPr>
              <a:t>1</a:t>
            </a:r>
            <a:r>
              <a:rPr lang="zh-CN" altLang="zh-CN" sz="2800" kern="100" dirty="0">
                <a:latin typeface="Times New Roman"/>
                <a:ea typeface="华文细黑"/>
                <a:cs typeface="Times New Roman"/>
              </a:rPr>
              <a:t>价判断</a:t>
            </a:r>
            <a:r>
              <a:rPr lang="en-US" altLang="zh-CN" sz="2800" kern="100" dirty="0">
                <a:latin typeface="Times New Roman"/>
                <a:ea typeface="华文细黑"/>
              </a:rPr>
              <a:t>)</a:t>
            </a:r>
            <a:r>
              <a:rPr lang="zh-CN" altLang="zh-CN" sz="2800" kern="100" dirty="0">
                <a:latin typeface="Times New Roman"/>
                <a:ea typeface="华文细黑"/>
                <a:cs typeface="Times New Roman"/>
              </a:rPr>
              <a:t>，所以</a:t>
            </a:r>
            <a:r>
              <a:rPr lang="en-US" altLang="zh-CN" sz="2800" kern="100" dirty="0">
                <a:latin typeface="Times New Roman"/>
                <a:ea typeface="华文细黑"/>
              </a:rPr>
              <a:t>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还原性强于</a:t>
            </a:r>
            <a:r>
              <a:rPr lang="en-US" altLang="zh-CN" sz="2800" kern="100" dirty="0" err="1">
                <a:latin typeface="Times New Roman"/>
                <a:ea typeface="华文细黑"/>
              </a:rPr>
              <a:t>Cl</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rPr>
              <a:t>C</a:t>
            </a:r>
            <a:r>
              <a:rPr lang="zh-CN" altLang="zh-CN" sz="2800" kern="100" dirty="0">
                <a:latin typeface="Times New Roman"/>
                <a:ea typeface="华文细黑"/>
                <a:cs typeface="Times New Roman"/>
              </a:rPr>
              <a:t>项，由于没有说明是最高价氧化物的水化物，所以氯元素的氧化物的水化物的酸性不一定大于磷元素的氧化物的水化物的酸性，如</a:t>
            </a:r>
            <a:r>
              <a:rPr lang="en-US" altLang="zh-CN" sz="2800" kern="100" dirty="0">
                <a:latin typeface="Times New Roman"/>
                <a:ea typeface="华文细黑"/>
              </a:rPr>
              <a:t>H</a:t>
            </a:r>
            <a:r>
              <a:rPr lang="en-US" altLang="zh-CN" sz="2800" kern="100" baseline="-25000" dirty="0">
                <a:latin typeface="Times New Roman"/>
                <a:ea typeface="华文细黑"/>
              </a:rPr>
              <a:t>3</a:t>
            </a:r>
            <a:r>
              <a:rPr lang="en-US" altLang="zh-CN" sz="2800" kern="100" dirty="0">
                <a:latin typeface="Times New Roman"/>
                <a:ea typeface="华文细黑"/>
              </a:rPr>
              <a:t>PO</a:t>
            </a:r>
            <a:r>
              <a:rPr lang="en-US" altLang="zh-CN" sz="2800" kern="100" baseline="-25000" dirty="0">
                <a:latin typeface="Times New Roman"/>
                <a:ea typeface="华文细黑"/>
              </a:rPr>
              <a:t>4</a:t>
            </a:r>
            <a:r>
              <a:rPr lang="zh-CN" altLang="zh-CN" sz="2800" kern="100" dirty="0">
                <a:latin typeface="Times New Roman"/>
                <a:ea typeface="华文细黑"/>
                <a:cs typeface="Times New Roman"/>
              </a:rPr>
              <a:t>的酸性强于</a:t>
            </a:r>
            <a:r>
              <a:rPr lang="en-US" altLang="zh-CN" sz="2800" kern="100" dirty="0" err="1">
                <a:latin typeface="Times New Roman"/>
                <a:ea typeface="华文细黑"/>
              </a:rPr>
              <a:t>HClO</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rPr>
              <a:t>D</a:t>
            </a:r>
            <a:r>
              <a:rPr lang="zh-CN" altLang="zh-CN" sz="2800" kern="100" dirty="0">
                <a:latin typeface="Times New Roman"/>
                <a:ea typeface="华文细黑"/>
                <a:cs typeface="Times New Roman"/>
              </a:rPr>
              <a:t>项，如离子化合物</a:t>
            </a:r>
            <a:r>
              <a:rPr lang="en-US" altLang="zh-CN" sz="2800" kern="100" dirty="0">
                <a:latin typeface="Times New Roman"/>
                <a:ea typeface="华文细黑"/>
              </a:rPr>
              <a:t>(NH</a:t>
            </a:r>
            <a:r>
              <a:rPr lang="en-US" altLang="zh-CN" sz="2800" kern="100" baseline="-25000" dirty="0">
                <a:latin typeface="Times New Roman"/>
                <a:ea typeface="华文细黑"/>
              </a:rPr>
              <a:t>4</a:t>
            </a:r>
            <a:r>
              <a:rPr lang="en-US" altLang="zh-CN" sz="2800" kern="100" dirty="0">
                <a:latin typeface="Times New Roman"/>
                <a:ea typeface="华文细黑"/>
              </a:rPr>
              <a:t>)</a:t>
            </a:r>
            <a:r>
              <a:rPr lang="en-US" altLang="zh-CN" sz="2800" kern="100" baseline="-25000" dirty="0">
                <a:latin typeface="Times New Roman"/>
                <a:ea typeface="华文细黑"/>
              </a:rPr>
              <a:t>3</a:t>
            </a:r>
            <a:r>
              <a:rPr lang="en-US" altLang="zh-CN" sz="2800" kern="100" dirty="0">
                <a:latin typeface="Times New Roman"/>
                <a:ea typeface="华文细黑"/>
              </a:rPr>
              <a:t>PO</a:t>
            </a:r>
            <a:r>
              <a:rPr lang="en-US" altLang="zh-CN" sz="2800" kern="100" baseline="-25000" dirty="0">
                <a:latin typeface="Times New Roman"/>
                <a:ea typeface="华文细黑"/>
              </a:rPr>
              <a:t>4</a:t>
            </a:r>
            <a:r>
              <a:rPr lang="zh-CN" altLang="zh-CN" sz="2800" kern="100" dirty="0">
                <a:latin typeface="Times New Roman"/>
                <a:ea typeface="华文细黑"/>
                <a:cs typeface="Times New Roman"/>
              </a:rPr>
              <a:t>中同时存在氮和磷两种元素，错误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0000FF"/>
                </a:solidFill>
                <a:latin typeface="Times New Roman"/>
                <a:cs typeface="Times New Roman"/>
              </a:rPr>
              <a:t>答案　</a:t>
            </a:r>
            <a:r>
              <a:rPr lang="en-US" altLang="zh-CN" sz="2800" b="1" kern="100" dirty="0">
                <a:solidFill>
                  <a:schemeClr val="accent6">
                    <a:lumMod val="75000"/>
                  </a:schemeClr>
                </a:solidFill>
                <a:latin typeface="Times New Roman"/>
                <a:ea typeface="华文细黑"/>
              </a:rPr>
              <a:t>B</a:t>
            </a:r>
            <a:endParaRPr lang="zh-CN" altLang="zh-CN" sz="2800" b="1" kern="100" dirty="0">
              <a:solidFill>
                <a:schemeClr val="accent6">
                  <a:lumMod val="75000"/>
                </a:schemeClr>
              </a:solidFill>
              <a:latin typeface="Times New Roman"/>
              <a:ea typeface="华文细黑"/>
            </a:endParaRPr>
          </a:p>
        </p:txBody>
      </p:sp>
      <p:sp>
        <p:nvSpPr>
          <p:cNvPr id="18" name="Rectangle 21">
            <a:hlinkClick r:id="rId2" action="ppaction://hlinksldjump"/>
          </p:cNvPr>
          <p:cNvSpPr>
            <a:spLocks noChangeArrowheads="1"/>
          </p:cNvSpPr>
          <p:nvPr/>
        </p:nvSpPr>
        <p:spPr bwMode="auto">
          <a:xfrm>
            <a:off x="7675068" y="4561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9" name="Rectangle 21">
            <a:hlinkClick r:id="rId3" action="ppaction://hlinksldjump"/>
          </p:cNvPr>
          <p:cNvSpPr>
            <a:spLocks noChangeArrowheads="1"/>
          </p:cNvSpPr>
          <p:nvPr/>
        </p:nvSpPr>
        <p:spPr bwMode="auto">
          <a:xfrm>
            <a:off x="8177246" y="4561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0" name="Rectangle 21">
            <a:hlinkClick r:id="rId4" action="ppaction://hlinksldjump"/>
          </p:cNvPr>
          <p:cNvSpPr>
            <a:spLocks noChangeArrowheads="1"/>
          </p:cNvSpPr>
          <p:nvPr/>
        </p:nvSpPr>
        <p:spPr bwMode="auto">
          <a:xfrm>
            <a:off x="8655282" y="4561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1" name="Rectangle 21">
            <a:hlinkClick r:id="rId5" action="ppaction://hlinksldjump"/>
          </p:cNvPr>
          <p:cNvSpPr>
            <a:spLocks noChangeArrowheads="1"/>
          </p:cNvSpPr>
          <p:nvPr/>
        </p:nvSpPr>
        <p:spPr bwMode="auto">
          <a:xfrm>
            <a:off x="9047534" y="4561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2" name="Rectangle 21">
            <a:hlinkClick r:id="rId6" action="ppaction://hlinksldjump"/>
          </p:cNvPr>
          <p:cNvSpPr>
            <a:spLocks noChangeArrowheads="1"/>
          </p:cNvSpPr>
          <p:nvPr/>
        </p:nvSpPr>
        <p:spPr bwMode="auto">
          <a:xfrm>
            <a:off x="9549294" y="45615"/>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3" name="Rectangle 21">
            <a:hlinkClick r:id="rId7" action="ppaction://hlinksldjump"/>
          </p:cNvPr>
          <p:cNvSpPr>
            <a:spLocks noChangeArrowheads="1"/>
          </p:cNvSpPr>
          <p:nvPr/>
        </p:nvSpPr>
        <p:spPr bwMode="auto">
          <a:xfrm>
            <a:off x="9994004" y="45418"/>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Rectangle 21">
            <a:hlinkClick r:id="rId8" action="ppaction://hlinksldjump"/>
          </p:cNvPr>
          <p:cNvSpPr>
            <a:spLocks noChangeArrowheads="1"/>
          </p:cNvSpPr>
          <p:nvPr/>
        </p:nvSpPr>
        <p:spPr bwMode="auto">
          <a:xfrm>
            <a:off x="10426052" y="45418"/>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Rectangle 21">
            <a:hlinkClick r:id="rId9" action="ppaction://hlinksldjump"/>
          </p:cNvPr>
          <p:cNvSpPr>
            <a:spLocks noChangeArrowheads="1"/>
          </p:cNvSpPr>
          <p:nvPr/>
        </p:nvSpPr>
        <p:spPr bwMode="auto">
          <a:xfrm>
            <a:off x="10845438" y="45418"/>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6" name="Rectangle 21">
            <a:hlinkClick r:id="rId10" action="ppaction://hlinksldjump"/>
          </p:cNvPr>
          <p:cNvSpPr>
            <a:spLocks noChangeArrowheads="1"/>
          </p:cNvSpPr>
          <p:nvPr/>
        </p:nvSpPr>
        <p:spPr bwMode="auto">
          <a:xfrm>
            <a:off x="11267120" y="45418"/>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矩形 2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8" name="圆角矩形 27">
            <a:hlinkClick r:id="rId11"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Tree>
    <p:extLst>
      <p:ext uri="{BB962C8B-B14F-4D97-AF65-F5344CB8AC3E}">
        <p14:creationId xmlns:p14="http://schemas.microsoft.com/office/powerpoint/2010/main" val="2667344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blinds(horizontal)">
                                      <p:cBhvr>
                                        <p:cTn id="7" dur="750"/>
                                        <p:tgtEl>
                                          <p:spTgt spid="17">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animEffect transition="in" filter="blinds(horizontal)">
                                      <p:cBhvr>
                                        <p:cTn id="11" dur="750"/>
                                        <p:tgtEl>
                                          <p:spTgt spid="17">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17">
                                            <p:txEl>
                                              <p:pRg st="2" end="2"/>
                                            </p:txEl>
                                          </p:spTgt>
                                        </p:tgtEl>
                                        <p:attrNameLst>
                                          <p:attrName>style.visibility</p:attrName>
                                        </p:attrNameLst>
                                      </p:cBhvr>
                                      <p:to>
                                        <p:strVal val="visible"/>
                                      </p:to>
                                    </p:set>
                                    <p:animEffect transition="in" filter="blinds(horizontal)">
                                      <p:cBhvr>
                                        <p:cTn id="15" dur="750"/>
                                        <p:tgtEl>
                                          <p:spTgt spid="17">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17">
                                            <p:txEl>
                                              <p:pRg st="3" end="3"/>
                                            </p:txEl>
                                          </p:spTgt>
                                        </p:tgtEl>
                                        <p:attrNameLst>
                                          <p:attrName>style.visibility</p:attrName>
                                        </p:attrNameLst>
                                      </p:cBhvr>
                                      <p:to>
                                        <p:strVal val="visible"/>
                                      </p:to>
                                    </p:set>
                                    <p:animEffect transition="in" filter="blinds(horizontal)">
                                      <p:cBhvr>
                                        <p:cTn id="19" dur="750"/>
                                        <p:tgtEl>
                                          <p:spTgt spid="1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
          <p:cNvSpPr txBox="1"/>
          <p:nvPr/>
        </p:nvSpPr>
        <p:spPr>
          <a:xfrm>
            <a:off x="3907484" y="2610411"/>
            <a:ext cx="4288353" cy="1323439"/>
          </a:xfrm>
          <a:prstGeom prst="rect">
            <a:avLst/>
          </a:prstGeom>
          <a:noFill/>
        </p:spPr>
        <p:txBody>
          <a:bodyPr wrap="none"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0" b="1" i="0" u="none" strike="noStrike" kern="0" cap="none" spc="0" normalizeH="0" baseline="0" noProof="0" dirty="0" smtClean="0">
                <a:ln>
                  <a:noFill/>
                </a:ln>
                <a:solidFill>
                  <a:sysClr val="window" lastClr="CCE8CF"/>
                </a:solidFill>
                <a:effectLst/>
                <a:uLnTx/>
                <a:uFillTx/>
                <a:latin typeface="微软雅黑"/>
                <a:ea typeface="微软雅黑"/>
              </a:rPr>
              <a:t>练出高分</a:t>
            </a:r>
            <a:endParaRPr kumimoji="0" lang="zh-CN" altLang="en-US" sz="8000" b="1" i="0" u="none" strike="noStrike" kern="0" cap="none" spc="0" normalizeH="0" baseline="0" noProof="0" dirty="0">
              <a:ln>
                <a:noFill/>
              </a:ln>
              <a:solidFill>
                <a:sysClr val="window" lastClr="CCE8CF"/>
              </a:solidFill>
              <a:effectLst/>
              <a:uLnTx/>
              <a:uFillTx/>
              <a:latin typeface="微软雅黑"/>
              <a:ea typeface="微软雅黑"/>
            </a:endParaRPr>
          </a:p>
        </p:txBody>
      </p:sp>
    </p:spTree>
    <p:extLst>
      <p:ext uri="{BB962C8B-B14F-4D97-AF65-F5344CB8AC3E}">
        <p14:creationId xmlns:p14="http://schemas.microsoft.com/office/powerpoint/2010/main" val="38382213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1">
            <a:hlinkClick r:id="rId2"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9" name="Rectangle 21">
            <a:hlinkClick r:id="rId3"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0" name="Rectangle 21">
            <a:hlinkClick r:id="rId4"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1" name="Rectangle 21">
            <a:hlinkClick r:id="rId5"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2" name="Rectangle 21">
            <a:hlinkClick r:id="rId6"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3" name="Rectangle 21">
            <a:hlinkClick r:id="rId7"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4" name="Rectangle 21">
            <a:hlinkClick r:id="rId8"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35" name="Rectangle 21">
            <a:hlinkClick r:id="rId9"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36" name="Rectangle 21">
            <a:hlinkClick r:id="rId10"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37" name="Rectangle 21">
            <a:hlinkClick r:id="rId11"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39" name="Rectangle 21">
            <a:hlinkClick r:id="rId12"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40" name="Rectangle 21">
            <a:hlinkClick r:id="rId13"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41" name="Rectangle 21">
            <a:hlinkClick r:id="rId14"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20" name="Rectangle 21">
            <a:hlinkClick r:id="rId15" action="ppaction://hlinksldjump"/>
          </p:cNvPr>
          <p:cNvSpPr>
            <a:spLocks noChangeArrowheads="1"/>
          </p:cNvSpPr>
          <p:nvPr/>
        </p:nvSpPr>
        <p:spPr bwMode="auto">
          <a:xfrm>
            <a:off x="11567814" y="48837"/>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 name="矩形 3"/>
          <p:cNvSpPr/>
          <p:nvPr/>
        </p:nvSpPr>
        <p:spPr>
          <a:xfrm>
            <a:off x="486708" y="765498"/>
            <a:ext cx="11873194" cy="1384995"/>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下列各表为周期表的一部分</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表中为原子序数</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，其中正确的是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smtClean="0">
                <a:latin typeface="Times New Roman"/>
                <a:ea typeface="华文细黑"/>
                <a:cs typeface="Courier New"/>
              </a:rPr>
              <a:t>)</a:t>
            </a:r>
          </a:p>
          <a:p>
            <a:pPr algn="just">
              <a:lnSpc>
                <a:spcPct val="150000"/>
              </a:lnSpc>
              <a:spcAft>
                <a:spcPts val="0"/>
              </a:spcAft>
            </a:pPr>
            <a:r>
              <a:rPr lang="en-US" altLang="zh-CN" sz="2800" kern="100" dirty="0">
                <a:latin typeface="Times New Roman"/>
                <a:ea typeface="华文细黑"/>
              </a:rPr>
              <a:t>A.</a:t>
            </a:r>
            <a:endParaRPr lang="zh-CN" altLang="zh-CN" sz="2800" kern="100" dirty="0">
              <a:effectLst/>
              <a:latin typeface="宋体"/>
              <a:cs typeface="Courier New"/>
            </a:endParaRPr>
          </a:p>
        </p:txBody>
      </p:sp>
      <p:graphicFrame>
        <p:nvGraphicFramePr>
          <p:cNvPr id="6" name="表格 5"/>
          <p:cNvGraphicFramePr>
            <a:graphicFrameLocks noGrp="1"/>
          </p:cNvGraphicFramePr>
          <p:nvPr>
            <p:extLst>
              <p:ext uri="{D42A27DB-BD31-4B8C-83A1-F6EECF244321}">
                <p14:modId xmlns:p14="http://schemas.microsoft.com/office/powerpoint/2010/main" val="3645192526"/>
              </p:ext>
            </p:extLst>
          </p:nvPr>
        </p:nvGraphicFramePr>
        <p:xfrm>
          <a:off x="981487" y="1701602"/>
          <a:ext cx="2377415" cy="1920240"/>
        </p:xfrm>
        <a:graphic>
          <a:graphicData uri="http://schemas.openxmlformats.org/drawingml/2006/table">
            <a:tbl>
              <a:tblPr/>
              <a:tblGrid>
                <a:gridCol w="649223"/>
                <a:gridCol w="936104"/>
                <a:gridCol w="792088"/>
              </a:tblGrid>
              <a:tr h="0">
                <a:tc>
                  <a:txBody>
                    <a:bodyPr/>
                    <a:lstStyle/>
                    <a:p>
                      <a:pPr algn="ctr">
                        <a:lnSpc>
                          <a:spcPct val="150000"/>
                        </a:lnSpc>
                        <a:spcAft>
                          <a:spcPts val="0"/>
                        </a:spcAft>
                      </a:pPr>
                      <a:r>
                        <a:rPr lang="en-US" sz="2800" kern="100" dirty="0">
                          <a:effectLst/>
                          <a:latin typeface="Times New Roman"/>
                          <a:ea typeface="华文细黑"/>
                          <a:cs typeface="Courier New"/>
                        </a:rPr>
                        <a:t> </a:t>
                      </a:r>
                      <a:endParaRPr lang="zh-CN" sz="105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2</a:t>
                      </a:r>
                      <a:endParaRPr lang="zh-CN" sz="105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 </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573">
                <a:tc>
                  <a:txBody>
                    <a:bodyPr/>
                    <a:lstStyle/>
                    <a:p>
                      <a:pPr algn="ctr">
                        <a:lnSpc>
                          <a:spcPct val="150000"/>
                        </a:lnSpc>
                        <a:spcAft>
                          <a:spcPts val="0"/>
                        </a:spcAft>
                      </a:pPr>
                      <a:r>
                        <a:rPr lang="en-US" sz="2800" kern="100">
                          <a:effectLst/>
                          <a:latin typeface="Times New Roman"/>
                          <a:ea typeface="华文细黑"/>
                          <a:cs typeface="Courier New"/>
                        </a:rPr>
                        <a:t> </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10</a:t>
                      </a:r>
                      <a:endParaRPr lang="zh-CN" sz="105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11</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4615">
                <a:tc>
                  <a:txBody>
                    <a:bodyPr/>
                    <a:lstStyle/>
                    <a:p>
                      <a:pPr algn="ctr">
                        <a:lnSpc>
                          <a:spcPct val="150000"/>
                        </a:lnSpc>
                        <a:spcAft>
                          <a:spcPts val="0"/>
                        </a:spcAft>
                      </a:pPr>
                      <a:r>
                        <a:rPr lang="en-US" sz="2800" kern="100">
                          <a:effectLst/>
                          <a:latin typeface="Times New Roman"/>
                          <a:ea typeface="华文细黑"/>
                          <a:cs typeface="Courier New"/>
                        </a:rPr>
                        <a:t> </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18</a:t>
                      </a:r>
                      <a:endParaRPr lang="zh-CN" sz="105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19</a:t>
                      </a:r>
                      <a:endParaRPr lang="zh-CN" sz="105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8" name="矩形 7"/>
          <p:cNvSpPr/>
          <p:nvPr/>
        </p:nvSpPr>
        <p:spPr>
          <a:xfrm>
            <a:off x="6095206" y="1557586"/>
            <a:ext cx="513282" cy="523220"/>
          </a:xfrm>
          <a:prstGeom prst="rect">
            <a:avLst/>
          </a:prstGeom>
        </p:spPr>
        <p:txBody>
          <a:bodyPr wrap="none">
            <a:spAutoFit/>
          </a:bodyPr>
          <a:lstStyle/>
          <a:p>
            <a:r>
              <a:rPr lang="en-US" altLang="zh-CN" sz="2800" kern="100" dirty="0">
                <a:latin typeface="Times New Roman"/>
                <a:ea typeface="华文细黑"/>
              </a:rPr>
              <a:t>B.</a:t>
            </a:r>
            <a:endParaRPr lang="zh-CN" altLang="en-US" sz="2800" dirty="0"/>
          </a:p>
        </p:txBody>
      </p:sp>
      <p:graphicFrame>
        <p:nvGraphicFramePr>
          <p:cNvPr id="10" name="表格 9"/>
          <p:cNvGraphicFramePr>
            <a:graphicFrameLocks noGrp="1"/>
          </p:cNvGraphicFramePr>
          <p:nvPr>
            <p:extLst>
              <p:ext uri="{D42A27DB-BD31-4B8C-83A1-F6EECF244321}">
                <p14:modId xmlns:p14="http://schemas.microsoft.com/office/powerpoint/2010/main" val="1026502478"/>
              </p:ext>
            </p:extLst>
          </p:nvPr>
        </p:nvGraphicFramePr>
        <p:xfrm>
          <a:off x="6991487" y="1701602"/>
          <a:ext cx="2776127" cy="2016225"/>
        </p:xfrm>
        <a:graphic>
          <a:graphicData uri="http://schemas.openxmlformats.org/drawingml/2006/table">
            <a:tbl>
              <a:tblPr/>
              <a:tblGrid>
                <a:gridCol w="903919"/>
                <a:gridCol w="1152128"/>
                <a:gridCol w="720080"/>
              </a:tblGrid>
              <a:tr h="672075">
                <a:tc>
                  <a:txBody>
                    <a:bodyPr/>
                    <a:lstStyle/>
                    <a:p>
                      <a:pPr algn="ctr">
                        <a:lnSpc>
                          <a:spcPct val="150000"/>
                        </a:lnSpc>
                        <a:spcAft>
                          <a:spcPts val="0"/>
                        </a:spcAft>
                      </a:pPr>
                      <a:r>
                        <a:rPr lang="en-US" sz="2800" kern="100" dirty="0">
                          <a:effectLst/>
                          <a:latin typeface="Times New Roman"/>
                          <a:ea typeface="华文细黑"/>
                          <a:cs typeface="Courier New"/>
                        </a:rPr>
                        <a:t>2</a:t>
                      </a:r>
                      <a:endParaRPr lang="zh-CN" sz="105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3</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4</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2075">
                <a:tc>
                  <a:txBody>
                    <a:bodyPr/>
                    <a:lstStyle/>
                    <a:p>
                      <a:pPr algn="ctr">
                        <a:lnSpc>
                          <a:spcPct val="150000"/>
                        </a:lnSpc>
                        <a:spcAft>
                          <a:spcPts val="0"/>
                        </a:spcAft>
                      </a:pPr>
                      <a:r>
                        <a:rPr lang="en-US" sz="2800" kern="100">
                          <a:effectLst/>
                          <a:latin typeface="Times New Roman"/>
                          <a:ea typeface="华文细黑"/>
                          <a:cs typeface="Courier New"/>
                        </a:rPr>
                        <a:t> </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11</a:t>
                      </a:r>
                      <a:endParaRPr lang="zh-CN" sz="105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 </a:t>
                      </a:r>
                      <a:endParaRPr lang="zh-CN" sz="105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2075">
                <a:tc>
                  <a:txBody>
                    <a:bodyPr/>
                    <a:lstStyle/>
                    <a:p>
                      <a:pPr algn="ctr">
                        <a:lnSpc>
                          <a:spcPct val="150000"/>
                        </a:lnSpc>
                        <a:spcAft>
                          <a:spcPts val="0"/>
                        </a:spcAft>
                      </a:pPr>
                      <a:r>
                        <a:rPr lang="en-US" sz="2800" kern="100">
                          <a:effectLst/>
                          <a:latin typeface="Times New Roman"/>
                          <a:ea typeface="华文细黑"/>
                          <a:cs typeface="Courier New"/>
                        </a:rPr>
                        <a:t> </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19</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 </a:t>
                      </a:r>
                      <a:endParaRPr lang="zh-CN" sz="105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2" name="矩形 11"/>
          <p:cNvSpPr/>
          <p:nvPr/>
        </p:nvSpPr>
        <p:spPr>
          <a:xfrm>
            <a:off x="484256" y="3861842"/>
            <a:ext cx="513282" cy="523220"/>
          </a:xfrm>
          <a:prstGeom prst="rect">
            <a:avLst/>
          </a:prstGeom>
        </p:spPr>
        <p:txBody>
          <a:bodyPr wrap="none">
            <a:spAutoFit/>
          </a:bodyPr>
          <a:lstStyle/>
          <a:p>
            <a:r>
              <a:rPr lang="en-US" altLang="zh-CN" sz="2800" kern="100" dirty="0">
                <a:latin typeface="Times New Roman"/>
                <a:ea typeface="华文细黑"/>
              </a:rPr>
              <a:t>C.</a:t>
            </a:r>
            <a:endParaRPr lang="zh-CN" altLang="en-US" sz="2800" dirty="0"/>
          </a:p>
        </p:txBody>
      </p:sp>
      <p:graphicFrame>
        <p:nvGraphicFramePr>
          <p:cNvPr id="14" name="表格 13"/>
          <p:cNvGraphicFramePr>
            <a:graphicFrameLocks noGrp="1"/>
          </p:cNvGraphicFramePr>
          <p:nvPr>
            <p:extLst>
              <p:ext uri="{D42A27DB-BD31-4B8C-83A1-F6EECF244321}">
                <p14:modId xmlns:p14="http://schemas.microsoft.com/office/powerpoint/2010/main" val="3207422094"/>
              </p:ext>
            </p:extLst>
          </p:nvPr>
        </p:nvGraphicFramePr>
        <p:xfrm>
          <a:off x="995086" y="4005858"/>
          <a:ext cx="2363816" cy="1920240"/>
        </p:xfrm>
        <a:graphic>
          <a:graphicData uri="http://schemas.openxmlformats.org/drawingml/2006/table">
            <a:tbl>
              <a:tblPr/>
              <a:tblGrid>
                <a:gridCol w="707632"/>
                <a:gridCol w="864096"/>
                <a:gridCol w="792088"/>
              </a:tblGrid>
              <a:tr h="291663">
                <a:tc>
                  <a:txBody>
                    <a:bodyPr/>
                    <a:lstStyle/>
                    <a:p>
                      <a:pPr algn="ctr">
                        <a:lnSpc>
                          <a:spcPct val="150000"/>
                        </a:lnSpc>
                        <a:spcAft>
                          <a:spcPts val="0"/>
                        </a:spcAft>
                      </a:pPr>
                      <a:r>
                        <a:rPr lang="en-US" sz="2800" kern="100" dirty="0">
                          <a:effectLst/>
                          <a:latin typeface="Times New Roman"/>
                          <a:ea typeface="华文细黑"/>
                          <a:cs typeface="Courier New"/>
                        </a:rPr>
                        <a:t> </a:t>
                      </a:r>
                      <a:endParaRPr lang="zh-CN" sz="105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smtClean="0">
                          <a:effectLst/>
                          <a:latin typeface="Times New Roman"/>
                          <a:ea typeface="华文细黑"/>
                          <a:cs typeface="Courier New"/>
                        </a:rPr>
                        <a:t>6</a:t>
                      </a:r>
                      <a:endParaRPr lang="zh-CN" sz="105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 </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3327">
                <a:tc>
                  <a:txBody>
                    <a:bodyPr/>
                    <a:lstStyle/>
                    <a:p>
                      <a:pPr algn="ctr">
                        <a:lnSpc>
                          <a:spcPct val="150000"/>
                        </a:lnSpc>
                        <a:spcAft>
                          <a:spcPts val="0"/>
                        </a:spcAft>
                      </a:pPr>
                      <a:r>
                        <a:rPr lang="en-US" sz="2800" kern="100">
                          <a:effectLst/>
                          <a:latin typeface="Times New Roman"/>
                          <a:ea typeface="华文细黑"/>
                          <a:cs typeface="Courier New"/>
                        </a:rPr>
                        <a:t>11</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12</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13</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3327">
                <a:tc>
                  <a:txBody>
                    <a:bodyPr/>
                    <a:lstStyle/>
                    <a:p>
                      <a:pPr algn="ctr">
                        <a:lnSpc>
                          <a:spcPct val="150000"/>
                        </a:lnSpc>
                        <a:spcAft>
                          <a:spcPts val="0"/>
                        </a:spcAft>
                      </a:pPr>
                      <a:r>
                        <a:rPr lang="en-US" sz="2800" kern="100">
                          <a:effectLst/>
                          <a:latin typeface="Times New Roman"/>
                          <a:ea typeface="华文细黑"/>
                          <a:cs typeface="Courier New"/>
                        </a:rPr>
                        <a:t> </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24</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 </a:t>
                      </a:r>
                      <a:endParaRPr lang="zh-CN" sz="105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6" name="矩形 15"/>
          <p:cNvSpPr/>
          <p:nvPr/>
        </p:nvSpPr>
        <p:spPr>
          <a:xfrm>
            <a:off x="6186842" y="4005858"/>
            <a:ext cx="534121" cy="523220"/>
          </a:xfrm>
          <a:prstGeom prst="rect">
            <a:avLst/>
          </a:prstGeom>
        </p:spPr>
        <p:txBody>
          <a:bodyPr wrap="none">
            <a:spAutoFit/>
          </a:bodyPr>
          <a:lstStyle/>
          <a:p>
            <a:r>
              <a:rPr lang="en-US" altLang="zh-CN" sz="2800" kern="100">
                <a:latin typeface="Times New Roman"/>
                <a:ea typeface="华文细黑"/>
              </a:rPr>
              <a:t>D.</a:t>
            </a:r>
            <a:endParaRPr lang="zh-CN" altLang="en-US" sz="2800" dirty="0"/>
          </a:p>
        </p:txBody>
      </p:sp>
      <p:graphicFrame>
        <p:nvGraphicFramePr>
          <p:cNvPr id="21" name="表格 20"/>
          <p:cNvGraphicFramePr>
            <a:graphicFrameLocks noGrp="1"/>
          </p:cNvGraphicFramePr>
          <p:nvPr>
            <p:extLst>
              <p:ext uri="{D42A27DB-BD31-4B8C-83A1-F6EECF244321}">
                <p14:modId xmlns:p14="http://schemas.microsoft.com/office/powerpoint/2010/main" val="3263050887"/>
              </p:ext>
            </p:extLst>
          </p:nvPr>
        </p:nvGraphicFramePr>
        <p:xfrm>
          <a:off x="7063496" y="4077866"/>
          <a:ext cx="2632110" cy="1994454"/>
        </p:xfrm>
        <a:graphic>
          <a:graphicData uri="http://schemas.openxmlformats.org/drawingml/2006/table">
            <a:tbl>
              <a:tblPr/>
              <a:tblGrid>
                <a:gridCol w="687894"/>
                <a:gridCol w="1008112"/>
                <a:gridCol w="936104"/>
              </a:tblGrid>
              <a:tr h="443619">
                <a:tc>
                  <a:txBody>
                    <a:bodyPr/>
                    <a:lstStyle/>
                    <a:p>
                      <a:pPr algn="ctr">
                        <a:lnSpc>
                          <a:spcPct val="150000"/>
                        </a:lnSpc>
                        <a:spcAft>
                          <a:spcPts val="0"/>
                        </a:spcAft>
                      </a:pPr>
                      <a:r>
                        <a:rPr lang="en-US" sz="2800" kern="100">
                          <a:effectLst/>
                          <a:latin typeface="Times New Roman"/>
                          <a:ea typeface="华文细黑"/>
                          <a:cs typeface="Courier New"/>
                        </a:rPr>
                        <a:t> </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6</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7</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21066">
                <a:tc>
                  <a:txBody>
                    <a:bodyPr/>
                    <a:lstStyle/>
                    <a:p>
                      <a:pPr algn="ctr">
                        <a:lnSpc>
                          <a:spcPct val="150000"/>
                        </a:lnSpc>
                        <a:spcAft>
                          <a:spcPts val="0"/>
                        </a:spcAft>
                      </a:pPr>
                      <a:r>
                        <a:rPr lang="en-US" sz="2800" kern="100">
                          <a:effectLst/>
                          <a:latin typeface="Times New Roman"/>
                          <a:ea typeface="华文细黑"/>
                          <a:cs typeface="Courier New"/>
                        </a:rPr>
                        <a:t> </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14</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 </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14294">
                <a:tc>
                  <a:txBody>
                    <a:bodyPr/>
                    <a:lstStyle/>
                    <a:p>
                      <a:pPr algn="ctr">
                        <a:lnSpc>
                          <a:spcPct val="150000"/>
                        </a:lnSpc>
                        <a:spcAft>
                          <a:spcPts val="0"/>
                        </a:spcAft>
                      </a:pPr>
                      <a:r>
                        <a:rPr lang="en-US" sz="2800" kern="100">
                          <a:effectLst/>
                          <a:latin typeface="Times New Roman"/>
                          <a:ea typeface="华文细黑"/>
                          <a:cs typeface="Courier New"/>
                        </a:rPr>
                        <a:t>31</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32</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 </a:t>
                      </a:r>
                      <a:endParaRPr lang="zh-CN" sz="105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3" name="矩形 22"/>
          <p:cNvSpPr/>
          <p:nvPr/>
        </p:nvSpPr>
        <p:spPr>
          <a:xfrm>
            <a:off x="10547398" y="890350"/>
            <a:ext cx="444352" cy="523220"/>
          </a:xfrm>
          <a:prstGeom prst="rect">
            <a:avLst/>
          </a:prstGeom>
        </p:spPr>
        <p:txBody>
          <a:bodyPr wrap="none">
            <a:spAutoFit/>
          </a:bodyPr>
          <a:lstStyle/>
          <a:p>
            <a:r>
              <a:rPr lang="en-US" altLang="zh-CN" sz="2800" b="1" kern="100" dirty="0">
                <a:solidFill>
                  <a:schemeClr val="accent6">
                    <a:lumMod val="75000"/>
                  </a:schemeClr>
                </a:solidFill>
                <a:latin typeface="Times New Roman"/>
                <a:ea typeface="华文细黑"/>
              </a:rPr>
              <a:t>D</a:t>
            </a:r>
            <a:endParaRPr lang="zh-CN" altLang="en-US" sz="2800" b="1" kern="100" dirty="0">
              <a:solidFill>
                <a:schemeClr val="accent6">
                  <a:lumMod val="75000"/>
                </a:schemeClr>
              </a:solidFill>
              <a:latin typeface="Times New Roman"/>
              <a:ea typeface="华文细黑"/>
            </a:endParaRPr>
          </a:p>
        </p:txBody>
      </p:sp>
      <p:sp>
        <p:nvSpPr>
          <p:cNvPr id="27" name="矩形 2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8" name="圆角矩形 37"/>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222944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23"/>
                                        </p:tgtEl>
                                      </p:cBhvr>
                                    </p:animEffect>
                                    <p:set>
                                      <p:cBhvr>
                                        <p:cTn id="12" dur="1" fill="hold">
                                          <p:stCondLst>
                                            <p:cond delay="499"/>
                                          </p:stCondLst>
                                        </p:cTn>
                                        <p:tgtEl>
                                          <p:spTgt spid="23"/>
                                        </p:tgtEl>
                                        <p:attrNameLst>
                                          <p:attrName>style.visibility</p:attrName>
                                        </p:attrNameLst>
                                      </p:cBhvr>
                                      <p:to>
                                        <p:strVal val="hidden"/>
                                      </p:to>
                                    </p:set>
                                  </p:childTnLst>
                                </p:cTn>
                              </p:par>
                            </p:childTnLst>
                          </p:cTn>
                        </p:par>
                      </p:childTnLst>
                    </p:cTn>
                  </p:par>
                </p:childTnLst>
              </p:cTn>
              <p:nextCondLst>
                <p:cond evt="onClick" delay="0">
                  <p:tgtEl>
                    <p:spTgt spid="38"/>
                  </p:tgtEl>
                </p:cond>
              </p:nextCondLst>
            </p:seq>
          </p:childTnLst>
        </p:cTn>
      </p:par>
    </p:tnLst>
    <p:bldLst>
      <p:bldP spid="23" grpId="0"/>
      <p:bldP spid="23" grpId="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28658" y="837506"/>
            <a:ext cx="10625594" cy="461664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依据下列说法来判断相应元素的金属性、非金属性的强弱，其中不合理的是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卤素单质</a:t>
            </a:r>
            <a:r>
              <a:rPr lang="en-US" altLang="zh-CN" sz="2800" kern="100" dirty="0">
                <a:latin typeface="Times New Roman"/>
                <a:ea typeface="华文细黑"/>
                <a:cs typeface="Courier New"/>
              </a:rPr>
              <a:t>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Br</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I</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的氧化性强弱</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气态氢化物</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HF</a:t>
            </a:r>
            <a:r>
              <a:rPr lang="zh-CN" altLang="zh-CN" sz="2800" kern="100" dirty="0">
                <a:latin typeface="Times New Roman"/>
                <a:ea typeface="华文细黑"/>
                <a:cs typeface="Times New Roman"/>
              </a:rPr>
              <a:t>的稳定性</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碱金属单质</a:t>
            </a:r>
            <a:r>
              <a:rPr lang="en-US" altLang="zh-CN" sz="2800" kern="100" dirty="0">
                <a:latin typeface="Times New Roman"/>
                <a:ea typeface="华文细黑"/>
                <a:cs typeface="Courier New"/>
              </a:rPr>
              <a:t>Li</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K</a:t>
            </a:r>
            <a:r>
              <a:rPr lang="zh-CN" altLang="zh-CN" sz="2800" kern="100" dirty="0">
                <a:latin typeface="Times New Roman"/>
                <a:ea typeface="华文细黑"/>
                <a:cs typeface="Times New Roman"/>
              </a:rPr>
              <a:t>与水反应的剧烈程度</a:t>
            </a:r>
            <a:endParaRPr lang="zh-CN" altLang="zh-CN" sz="1050" kern="100" dirty="0">
              <a:latin typeface="宋体"/>
              <a:cs typeface="Courier New"/>
            </a:endParaRPr>
          </a:p>
          <a:p>
            <a:pPr>
              <a:lnSpc>
                <a:spcPct val="150000"/>
              </a:lnSpc>
            </a:pPr>
            <a:r>
              <a:rPr lang="en-US" altLang="zh-CN" sz="2800" kern="100" dirty="0">
                <a:latin typeface="Times New Roman"/>
                <a:ea typeface="华文细黑"/>
              </a:rPr>
              <a:t>D.1 </a:t>
            </a:r>
            <a:r>
              <a:rPr lang="en-US" altLang="zh-CN" sz="2800" kern="100" dirty="0" err="1">
                <a:latin typeface="Times New Roman"/>
                <a:ea typeface="华文细黑"/>
              </a:rPr>
              <a:t>mol</a:t>
            </a:r>
            <a:r>
              <a:rPr lang="en-US" altLang="zh-CN" sz="2800" kern="100" dirty="0">
                <a:latin typeface="Times New Roman"/>
                <a:ea typeface="华文细黑"/>
              </a:rPr>
              <a:t> Na</a:t>
            </a:r>
            <a:r>
              <a:rPr lang="zh-CN" altLang="zh-CN" sz="2800" kern="100" dirty="0">
                <a:latin typeface="Times New Roman"/>
                <a:ea typeface="华文细黑"/>
                <a:cs typeface="Times New Roman"/>
              </a:rPr>
              <a:t>、</a:t>
            </a:r>
            <a:r>
              <a:rPr lang="en-US" altLang="zh-CN" sz="2800" kern="100" dirty="0">
                <a:latin typeface="Times New Roman"/>
                <a:ea typeface="华文细黑"/>
              </a:rPr>
              <a:t>Mg</a:t>
            </a:r>
            <a:r>
              <a:rPr lang="zh-CN" altLang="zh-CN" sz="2800" kern="100" dirty="0">
                <a:latin typeface="Times New Roman"/>
                <a:ea typeface="华文细黑"/>
                <a:cs typeface="Times New Roman"/>
              </a:rPr>
              <a:t>、</a:t>
            </a:r>
            <a:r>
              <a:rPr lang="en-US" altLang="zh-CN" sz="2800" kern="100" dirty="0">
                <a:latin typeface="Times New Roman"/>
                <a:ea typeface="华文细黑"/>
              </a:rPr>
              <a:t>Al</a:t>
            </a:r>
            <a:r>
              <a:rPr lang="zh-CN" altLang="zh-CN" sz="2800" kern="100" dirty="0">
                <a:latin typeface="Times New Roman"/>
                <a:ea typeface="华文细黑"/>
                <a:cs typeface="Times New Roman"/>
              </a:rPr>
              <a:t>分别与足量盐酸反应时，失电子数的</a:t>
            </a:r>
            <a:r>
              <a:rPr lang="zh-CN" altLang="zh-CN" sz="2800" kern="100" dirty="0" smtClean="0">
                <a:latin typeface="Times New Roman"/>
                <a:ea typeface="华文细黑"/>
                <a:cs typeface="Times New Roman"/>
              </a:rPr>
              <a:t>多少</a:t>
            </a:r>
            <a:endParaRPr lang="en-US" altLang="zh-CN" sz="2800" kern="100" dirty="0" smtClean="0">
              <a:latin typeface="Times New Roman"/>
              <a:ea typeface="华文细黑"/>
              <a:cs typeface="Times New Roman"/>
            </a:endParaRPr>
          </a:p>
          <a:p>
            <a:pPr>
              <a:lnSpc>
                <a:spcPct val="150000"/>
              </a:lnSpc>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元素的金属性与失电子数的多少无关。</a:t>
            </a:r>
            <a:endParaRPr lang="zh-CN" altLang="zh-CN" sz="2800" kern="100" dirty="0">
              <a:effectLst/>
              <a:latin typeface="宋体"/>
              <a:cs typeface="Courier New"/>
            </a:endParaRPr>
          </a:p>
        </p:txBody>
      </p:sp>
      <p:sp>
        <p:nvSpPr>
          <p:cNvPr id="31" name="Rectangle 21">
            <a:hlinkClick r:id="rId2"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32" name="Rectangle 21">
            <a:hlinkClick r:id="rId3"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3" name="Rectangle 21">
            <a:hlinkClick r:id="rId4"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4" name="Rectangle 21">
            <a:hlinkClick r:id="rId5"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5" name="Rectangle 21">
            <a:hlinkClick r:id="rId6"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6" name="Rectangle 21">
            <a:hlinkClick r:id="rId7"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7" name="Rectangle 21">
            <a:hlinkClick r:id="rId8"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38" name="Rectangle 21">
            <a:hlinkClick r:id="rId9"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39" name="Rectangle 21">
            <a:hlinkClick r:id="rId10"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40" name="Rectangle 21">
            <a:hlinkClick r:id="rId11"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41" name="Rectangle 21">
            <a:hlinkClick r:id="rId12"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42" name="Rectangle 21">
            <a:hlinkClick r:id="rId13"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43" name="Rectangle 21">
            <a:hlinkClick r:id="rId14"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44" name="Rectangle 21">
            <a:hlinkClick r:id="rId15" action="ppaction://hlinksldjump"/>
          </p:cNvPr>
          <p:cNvSpPr>
            <a:spLocks noChangeArrowheads="1"/>
          </p:cNvSpPr>
          <p:nvPr/>
        </p:nvSpPr>
        <p:spPr bwMode="auto">
          <a:xfrm>
            <a:off x="11567814" y="48837"/>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 name="矩形 3"/>
          <p:cNvSpPr/>
          <p:nvPr/>
        </p:nvSpPr>
        <p:spPr>
          <a:xfrm>
            <a:off x="2710830" y="1620308"/>
            <a:ext cx="444352" cy="523220"/>
          </a:xfrm>
          <a:prstGeom prst="rect">
            <a:avLst/>
          </a:prstGeom>
        </p:spPr>
        <p:txBody>
          <a:bodyPr wrap="none">
            <a:spAutoFit/>
          </a:bodyPr>
          <a:lstStyle/>
          <a:p>
            <a:r>
              <a:rPr lang="en-US" altLang="zh-CN" sz="2800" b="1" kern="100" dirty="0">
                <a:solidFill>
                  <a:schemeClr val="accent6">
                    <a:lumMod val="75000"/>
                  </a:schemeClr>
                </a:solidFill>
                <a:latin typeface="Times New Roman"/>
                <a:ea typeface="华文细黑"/>
              </a:rPr>
              <a:t>D</a:t>
            </a:r>
            <a:endParaRPr lang="zh-CN" altLang="en-US" sz="2800" b="1" kern="100" dirty="0">
              <a:solidFill>
                <a:schemeClr val="accent6">
                  <a:lumMod val="75000"/>
                </a:schemeClr>
              </a:solidFill>
              <a:latin typeface="Times New Roman"/>
              <a:ea typeface="华文细黑"/>
            </a:endParaRPr>
          </a:p>
        </p:txBody>
      </p:sp>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圆角矩形 19"/>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15058423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linds(horizontal)">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3">
                                            <p:txEl>
                                              <p:pRg st="5" end="5"/>
                                            </p:txEl>
                                          </p:spTgt>
                                        </p:tgtEl>
                                      </p:cBhvr>
                                    </p:animEffect>
                                    <p:set>
                                      <p:cBhvr>
                                        <p:cTn id="17" dur="1" fill="hold">
                                          <p:stCondLst>
                                            <p:cond delay="499"/>
                                          </p:stCondLst>
                                        </p:cTn>
                                        <p:tgtEl>
                                          <p:spTgt spid="3">
                                            <p:txEl>
                                              <p:pRg st="5" end="5"/>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4"/>
                                        </p:tgtEl>
                                      </p:cBhvr>
                                    </p:animEffect>
                                    <p:set>
                                      <p:cBhvr>
                                        <p:cTn id="20"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20"/>
                  </p:tgtEl>
                </p:cond>
              </p:nextCondLst>
            </p:seq>
          </p:childTnLst>
        </p:cTn>
      </p:par>
    </p:tnLst>
    <p:bldLst>
      <p:bldP spid="4" grpId="0"/>
      <p:bldP spid="4" grpId="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86900" y="981522"/>
            <a:ext cx="11296938" cy="4212692"/>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原子序数依次递增的</a:t>
            </a: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种短周期元素可形成简单</a:t>
            </a:r>
            <a:r>
              <a:rPr lang="en-US" altLang="zh-CN" sz="2800" kern="100" dirty="0">
                <a:latin typeface="Times New Roman"/>
                <a:ea typeface="华文细黑"/>
                <a:cs typeface="Courier New"/>
              </a:rPr>
              <a:t>W</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X</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Y</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Z</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离子，下列说法不正确的是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工业上常采用电解法冶炼</a:t>
            </a:r>
            <a:r>
              <a:rPr lang="en-US" altLang="zh-CN" sz="2800" kern="100" dirty="0">
                <a:latin typeface="Times New Roman"/>
                <a:ea typeface="华文细黑"/>
                <a:cs typeface="Courier New"/>
              </a:rPr>
              <a:t>Y</a:t>
            </a:r>
            <a:r>
              <a:rPr lang="zh-CN" altLang="zh-CN" sz="2800" kern="100" dirty="0">
                <a:latin typeface="Times New Roman"/>
                <a:ea typeface="华文细黑"/>
                <a:cs typeface="Times New Roman"/>
              </a:rPr>
              <a:t>单质</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气态氢化物的稳定性：</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W</a:t>
            </a:r>
            <a:r>
              <a:rPr lang="zh-CN" altLang="zh-CN" sz="2800" kern="100" dirty="0">
                <a:latin typeface="Times New Roman"/>
                <a:ea typeface="华文细黑"/>
                <a:cs typeface="Times New Roman"/>
              </a:rPr>
              <a:t>强于</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Z</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离子半径由大到小：</a:t>
            </a:r>
            <a:r>
              <a:rPr lang="en-US" altLang="zh-CN" sz="2800" kern="100" dirty="0">
                <a:latin typeface="Times New Roman"/>
                <a:ea typeface="华文细黑"/>
                <a:cs typeface="Courier New"/>
              </a:rPr>
              <a:t>Z</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X</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Y</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W</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endParaRPr lang="zh-CN" altLang="zh-CN" sz="1050" kern="100" dirty="0">
              <a:latin typeface="宋体"/>
              <a:cs typeface="Courier New"/>
            </a:endParaRPr>
          </a:p>
          <a:p>
            <a:pPr>
              <a:lnSpc>
                <a:spcPct val="150000"/>
              </a:lnSpc>
            </a:pPr>
            <a:r>
              <a:rPr lang="en-US" altLang="zh-CN" sz="2800" kern="100" dirty="0">
                <a:latin typeface="Times New Roman"/>
                <a:ea typeface="华文细黑"/>
              </a:rPr>
              <a:t>D.W</a:t>
            </a:r>
            <a:r>
              <a:rPr lang="zh-CN" altLang="zh-CN" sz="2800" kern="100" dirty="0">
                <a:latin typeface="Times New Roman"/>
                <a:ea typeface="华文细黑"/>
                <a:cs typeface="Times New Roman"/>
              </a:rPr>
              <a:t>、</a:t>
            </a:r>
            <a:r>
              <a:rPr lang="en-US" altLang="zh-CN" sz="2800" kern="100" dirty="0">
                <a:latin typeface="Times New Roman"/>
                <a:ea typeface="华文细黑"/>
              </a:rPr>
              <a:t>X</a:t>
            </a:r>
            <a:r>
              <a:rPr lang="zh-CN" altLang="zh-CN" sz="2800" kern="100" dirty="0">
                <a:latin typeface="Times New Roman"/>
                <a:ea typeface="华文细黑"/>
                <a:cs typeface="Times New Roman"/>
              </a:rPr>
              <a:t>形成的化合物中阴、阳离子个数比一定是</a:t>
            </a:r>
            <a:r>
              <a:rPr lang="en-US" altLang="zh-CN" sz="2800" kern="100" dirty="0">
                <a:latin typeface="Times New Roman"/>
                <a:ea typeface="华文细黑"/>
              </a:rPr>
              <a:t>1</a:t>
            </a:r>
            <a:r>
              <a:rPr lang="en-US" altLang="zh-CN" sz="2800" kern="100" dirty="0">
                <a:latin typeface="宋体"/>
                <a:ea typeface="华文细黑"/>
                <a:cs typeface="Times New Roman"/>
              </a:rPr>
              <a:t>∶</a:t>
            </a:r>
            <a:r>
              <a:rPr lang="en-US" altLang="zh-CN" sz="2800" kern="100" dirty="0" smtClean="0">
                <a:latin typeface="Times New Roman"/>
                <a:ea typeface="华文细黑"/>
              </a:rPr>
              <a:t>2</a:t>
            </a:r>
          </a:p>
          <a:p>
            <a:pPr>
              <a:lnSpc>
                <a:spcPct val="150000"/>
              </a:lnSpc>
            </a:pPr>
            <a:endParaRPr lang="zh-CN" altLang="zh-CN" sz="1050" kern="100" dirty="0">
              <a:effectLst/>
              <a:latin typeface="宋体"/>
              <a:cs typeface="Courier New"/>
            </a:endParaRPr>
          </a:p>
        </p:txBody>
      </p:sp>
      <p:sp>
        <p:nvSpPr>
          <p:cNvPr id="19" name="Rectangle 21">
            <a:hlinkClick r:id="rId2"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0" name="Rectangle 21">
            <a:hlinkClick r:id="rId3"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1" name="Rectangle 21">
            <a:hlinkClick r:id="rId4"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2" name="Rectangle 21">
            <a:hlinkClick r:id="rId5"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3" name="Rectangle 21">
            <a:hlinkClick r:id="rId6"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4" name="Rectangle 21">
            <a:hlinkClick r:id="rId7"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5" name="Rectangle 21">
            <a:hlinkClick r:id="rId8"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6" name="Rectangle 21">
            <a:hlinkClick r:id="rId9"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7" name="Rectangle 21">
            <a:hlinkClick r:id="rId10"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8" name="Rectangle 21">
            <a:hlinkClick r:id="rId11"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29" name="Rectangle 21">
            <a:hlinkClick r:id="rId12"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30" name="Rectangle 21">
            <a:hlinkClick r:id="rId13"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1" name="Rectangle 21">
            <a:hlinkClick r:id="rId14"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2" name="Rectangle 21">
            <a:hlinkClick r:id="rId15" action="ppaction://hlinksldjump"/>
          </p:cNvPr>
          <p:cNvSpPr>
            <a:spLocks noChangeArrowheads="1"/>
          </p:cNvSpPr>
          <p:nvPr/>
        </p:nvSpPr>
        <p:spPr bwMode="auto">
          <a:xfrm>
            <a:off x="11567814" y="48837"/>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3" name="圆角矩形 32">
            <a:hlinkClick r:id="rId16"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80286991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558908" y="1475700"/>
            <a:ext cx="11296938" cy="3970318"/>
          </a:xfrm>
          <a:prstGeom prst="rect">
            <a:avLst/>
          </a:prstGeom>
        </p:spPr>
        <p:txBody>
          <a:bodyPr>
            <a:spAutoFit/>
          </a:bodyPr>
          <a:lstStyle/>
          <a:p>
            <a:pPr>
              <a:lnSpc>
                <a:spcPct val="150000"/>
              </a:lnSpc>
            </a:pPr>
            <a:r>
              <a:rPr lang="zh-CN" altLang="zh-CN" sz="2800" b="1" kern="100" dirty="0" smtClean="0">
                <a:solidFill>
                  <a:srgbClr val="0000FF"/>
                </a:solidFill>
                <a:latin typeface="Times New Roman"/>
                <a:cs typeface="Times New Roman"/>
              </a:rPr>
              <a:t>解析</a:t>
            </a:r>
            <a:r>
              <a:rPr lang="zh-CN" altLang="zh-CN" sz="2800" b="1" kern="100" dirty="0">
                <a:solidFill>
                  <a:srgbClr val="0000FF"/>
                </a:solidFill>
                <a:latin typeface="Times New Roman"/>
                <a:cs typeface="Times New Roman"/>
              </a:rPr>
              <a:t>　</a:t>
            </a:r>
            <a:r>
              <a:rPr lang="en-US" altLang="zh-CN" sz="2800" kern="100" dirty="0">
                <a:latin typeface="Times New Roman"/>
                <a:ea typeface="华文细黑"/>
              </a:rPr>
              <a:t>W</a:t>
            </a:r>
            <a:r>
              <a:rPr lang="zh-CN" altLang="zh-CN" sz="2800" kern="100" dirty="0">
                <a:latin typeface="Times New Roman"/>
                <a:ea typeface="华文细黑"/>
                <a:cs typeface="Times New Roman"/>
              </a:rPr>
              <a:t>为</a:t>
            </a:r>
            <a:r>
              <a:rPr lang="en-US" altLang="zh-CN" sz="2800" kern="100" dirty="0">
                <a:latin typeface="Times New Roman"/>
                <a:ea typeface="华文细黑"/>
              </a:rPr>
              <a:t>O</a:t>
            </a:r>
            <a:r>
              <a:rPr lang="zh-CN" altLang="zh-CN" sz="2800" kern="100" dirty="0">
                <a:latin typeface="Times New Roman"/>
                <a:ea typeface="华文细黑"/>
                <a:cs typeface="Times New Roman"/>
              </a:rPr>
              <a:t>，</a:t>
            </a:r>
            <a:r>
              <a:rPr lang="en-US" altLang="zh-CN" sz="2800" kern="100" dirty="0">
                <a:latin typeface="Times New Roman"/>
                <a:ea typeface="华文细黑"/>
              </a:rPr>
              <a:t>X</a:t>
            </a:r>
            <a:r>
              <a:rPr lang="zh-CN" altLang="zh-CN" sz="2800" kern="100" dirty="0">
                <a:latin typeface="Times New Roman"/>
                <a:ea typeface="华文细黑"/>
                <a:cs typeface="Times New Roman"/>
              </a:rPr>
              <a:t>为</a:t>
            </a:r>
            <a:r>
              <a:rPr lang="en-US" altLang="zh-CN" sz="2800" kern="100" dirty="0">
                <a:latin typeface="Times New Roman"/>
                <a:ea typeface="华文细黑"/>
              </a:rPr>
              <a:t>Na</a:t>
            </a:r>
            <a:r>
              <a:rPr lang="zh-CN" altLang="zh-CN" sz="2800" kern="100" dirty="0">
                <a:latin typeface="Times New Roman"/>
                <a:ea typeface="华文细黑"/>
                <a:cs typeface="Times New Roman"/>
              </a:rPr>
              <a:t>，</a:t>
            </a:r>
            <a:r>
              <a:rPr lang="en-US" altLang="zh-CN" sz="2800" kern="100" dirty="0">
                <a:latin typeface="Times New Roman"/>
                <a:ea typeface="华文细黑"/>
              </a:rPr>
              <a:t>Y</a:t>
            </a:r>
            <a:r>
              <a:rPr lang="zh-CN" altLang="zh-CN" sz="2800" kern="100" dirty="0">
                <a:latin typeface="Times New Roman"/>
                <a:ea typeface="华文细黑"/>
                <a:cs typeface="Times New Roman"/>
              </a:rPr>
              <a:t>为</a:t>
            </a:r>
            <a:r>
              <a:rPr lang="en-US" altLang="zh-CN" sz="2800" kern="100" dirty="0">
                <a:latin typeface="Times New Roman"/>
                <a:ea typeface="华文细黑"/>
              </a:rPr>
              <a:t>Al</a:t>
            </a:r>
            <a:r>
              <a:rPr lang="zh-CN" altLang="zh-CN" sz="2800" kern="100" dirty="0">
                <a:latin typeface="Times New Roman"/>
                <a:ea typeface="华文细黑"/>
                <a:cs typeface="Times New Roman"/>
              </a:rPr>
              <a:t>，</a:t>
            </a:r>
            <a:r>
              <a:rPr lang="en-US" altLang="zh-CN" sz="2800" kern="100" dirty="0">
                <a:latin typeface="Times New Roman"/>
                <a:ea typeface="华文细黑"/>
              </a:rPr>
              <a:t>Z</a:t>
            </a:r>
            <a:r>
              <a:rPr lang="zh-CN" altLang="zh-CN" sz="2800" kern="100" dirty="0">
                <a:latin typeface="Times New Roman"/>
                <a:ea typeface="华文细黑"/>
                <a:cs typeface="Times New Roman"/>
              </a:rPr>
              <a:t>为</a:t>
            </a:r>
            <a:r>
              <a:rPr lang="en-US" altLang="zh-CN" sz="2800" kern="100" dirty="0">
                <a:latin typeface="Times New Roman"/>
                <a:ea typeface="华文细黑"/>
              </a:rPr>
              <a:t>S</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Times New Roman"/>
                <a:ea typeface="华文细黑"/>
              </a:rPr>
              <a:t>A</a:t>
            </a:r>
            <a:r>
              <a:rPr lang="zh-CN" altLang="zh-CN" sz="2800" kern="100" dirty="0">
                <a:latin typeface="Times New Roman"/>
                <a:ea typeface="华文细黑"/>
                <a:cs typeface="Times New Roman"/>
              </a:rPr>
              <a:t>项，冶炼</a:t>
            </a:r>
            <a:r>
              <a:rPr lang="en-US" altLang="zh-CN" sz="2800" kern="100" dirty="0">
                <a:latin typeface="Times New Roman"/>
                <a:ea typeface="华文细黑"/>
              </a:rPr>
              <a:t>Al</a:t>
            </a:r>
            <a:r>
              <a:rPr lang="zh-CN" altLang="zh-CN" sz="2800" kern="100" dirty="0">
                <a:latin typeface="Times New Roman"/>
                <a:ea typeface="华文细黑"/>
                <a:cs typeface="Times New Roman"/>
              </a:rPr>
              <a:t>用电解法</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Times New Roman"/>
                <a:ea typeface="华文细黑"/>
              </a:rPr>
              <a:t>B</a:t>
            </a:r>
            <a:r>
              <a:rPr lang="zh-CN" altLang="zh-CN" sz="2800" kern="100" dirty="0">
                <a:latin typeface="Times New Roman"/>
                <a:ea typeface="华文细黑"/>
                <a:cs typeface="Times New Roman"/>
              </a:rPr>
              <a:t>项，稳定性：</a:t>
            </a:r>
            <a:r>
              <a:rPr lang="en-US" altLang="zh-CN" sz="2800" kern="100" dirty="0">
                <a:latin typeface="Times New Roman"/>
                <a:ea typeface="华文细黑"/>
              </a:rPr>
              <a:t>H</a:t>
            </a:r>
            <a:r>
              <a:rPr lang="en-US" altLang="zh-CN" sz="2800" kern="100" baseline="-25000" dirty="0">
                <a:latin typeface="Times New Roman"/>
                <a:ea typeface="华文细黑"/>
              </a:rPr>
              <a:t>2</a:t>
            </a:r>
            <a:r>
              <a:rPr lang="en-US" altLang="zh-CN" sz="2800" kern="100" dirty="0">
                <a:latin typeface="Times New Roman"/>
                <a:ea typeface="华文细黑"/>
              </a:rPr>
              <a:t>O</a:t>
            </a:r>
            <a:r>
              <a:rPr lang="zh-CN" altLang="zh-CN" sz="2800" kern="100" dirty="0">
                <a:latin typeface="Times New Roman"/>
                <a:ea typeface="华文细黑"/>
                <a:cs typeface="Times New Roman"/>
              </a:rPr>
              <a:t>＞</a:t>
            </a:r>
            <a:r>
              <a:rPr lang="en-US" altLang="zh-CN" sz="2800" kern="100" dirty="0">
                <a:latin typeface="Times New Roman"/>
                <a:ea typeface="华文细黑"/>
              </a:rPr>
              <a:t>H</a:t>
            </a:r>
            <a:r>
              <a:rPr lang="en-US" altLang="zh-CN" sz="2800" kern="100" baseline="-25000" dirty="0">
                <a:latin typeface="Times New Roman"/>
                <a:ea typeface="华文细黑"/>
              </a:rPr>
              <a:t>2</a:t>
            </a:r>
            <a:r>
              <a:rPr lang="en-US" altLang="zh-CN" sz="2800" kern="100" dirty="0">
                <a:latin typeface="Times New Roman"/>
                <a:ea typeface="华文细黑"/>
              </a:rPr>
              <a:t>S</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Times New Roman"/>
                <a:ea typeface="华文细黑"/>
              </a:rPr>
              <a:t>C</a:t>
            </a:r>
            <a:r>
              <a:rPr lang="zh-CN" altLang="zh-CN" sz="2800" kern="100" dirty="0">
                <a:latin typeface="Times New Roman"/>
                <a:ea typeface="华文细黑"/>
                <a:cs typeface="Times New Roman"/>
              </a:rPr>
              <a:t>项，离子半径：</a:t>
            </a:r>
            <a:r>
              <a:rPr lang="en-US" altLang="zh-CN" sz="2800" kern="100" dirty="0">
                <a:latin typeface="Times New Roman"/>
                <a:ea typeface="华文细黑"/>
              </a:rPr>
              <a:t>S</a:t>
            </a:r>
            <a:r>
              <a:rPr lang="en-US" altLang="zh-CN" sz="2800" kern="100" baseline="30000" dirty="0">
                <a:latin typeface="Times New Roman"/>
                <a:ea typeface="华文细黑"/>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rPr>
              <a:t>O</a:t>
            </a:r>
            <a:r>
              <a:rPr lang="en-US" altLang="zh-CN" sz="2800" kern="100" baseline="30000" dirty="0">
                <a:latin typeface="Times New Roman"/>
                <a:ea typeface="华文细黑"/>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rPr>
              <a:t>Na</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rPr>
              <a:t>Al</a:t>
            </a:r>
            <a:r>
              <a:rPr lang="en-US" altLang="zh-CN" sz="2800" kern="100" baseline="30000" dirty="0">
                <a:latin typeface="Times New Roman"/>
                <a:ea typeface="华文细黑"/>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rPr>
              <a:t>D</a:t>
            </a:r>
            <a:r>
              <a:rPr lang="zh-CN" altLang="zh-CN" sz="2800" kern="100" dirty="0">
                <a:latin typeface="Times New Roman"/>
                <a:ea typeface="华文细黑"/>
                <a:cs typeface="Times New Roman"/>
              </a:rPr>
              <a:t>项，</a:t>
            </a:r>
            <a:r>
              <a:rPr lang="en-US" altLang="zh-CN" sz="2800" kern="100" dirty="0">
                <a:latin typeface="Times New Roman"/>
                <a:ea typeface="华文细黑"/>
              </a:rPr>
              <a:t>Na</a:t>
            </a:r>
            <a:r>
              <a:rPr lang="en-US" altLang="zh-CN" sz="2800" kern="100" baseline="-25000" dirty="0">
                <a:latin typeface="Times New Roman"/>
                <a:ea typeface="华文细黑"/>
              </a:rPr>
              <a:t>2</a:t>
            </a:r>
            <a:r>
              <a:rPr lang="en-US" altLang="zh-CN" sz="2800" kern="100" dirty="0">
                <a:latin typeface="Times New Roman"/>
                <a:ea typeface="华文细黑"/>
              </a:rPr>
              <a:t>O</a:t>
            </a:r>
            <a:r>
              <a:rPr lang="zh-CN" altLang="zh-CN" sz="2800" kern="100" dirty="0">
                <a:latin typeface="Times New Roman"/>
                <a:ea typeface="华文细黑"/>
                <a:cs typeface="Times New Roman"/>
              </a:rPr>
              <a:t>、</a:t>
            </a:r>
            <a:r>
              <a:rPr lang="en-US" altLang="zh-CN" sz="2800" kern="100" dirty="0">
                <a:latin typeface="Times New Roman"/>
                <a:ea typeface="华文细黑"/>
              </a:rPr>
              <a:t>Na</a:t>
            </a:r>
            <a:r>
              <a:rPr lang="en-US" altLang="zh-CN" sz="2800" kern="100" baseline="-25000" dirty="0">
                <a:latin typeface="Times New Roman"/>
                <a:ea typeface="华文细黑"/>
              </a:rPr>
              <a:t>2</a:t>
            </a:r>
            <a:r>
              <a:rPr lang="en-US" altLang="zh-CN" sz="2800" kern="100" dirty="0">
                <a:latin typeface="Times New Roman"/>
                <a:ea typeface="华文细黑"/>
              </a:rPr>
              <a:t>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的阴、阳离子个数比均为</a:t>
            </a:r>
            <a:r>
              <a:rPr lang="en-US" altLang="zh-CN" sz="2800" kern="100" dirty="0">
                <a:latin typeface="Times New Roman"/>
                <a:ea typeface="华文细黑"/>
              </a:rPr>
              <a:t>1</a:t>
            </a:r>
            <a:r>
              <a:rPr lang="en-US" altLang="zh-CN" sz="2800" kern="100" dirty="0">
                <a:latin typeface="宋体"/>
                <a:ea typeface="华文细黑"/>
                <a:cs typeface="Times New Roman"/>
              </a:rPr>
              <a:t>∶</a:t>
            </a:r>
            <a:r>
              <a:rPr lang="en-US" altLang="zh-CN" sz="2800" kern="100" dirty="0">
                <a:latin typeface="Times New Roman"/>
                <a:ea typeface="华文细黑"/>
              </a:rPr>
              <a:t>2</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pPr>
            <a:r>
              <a:rPr lang="zh-CN" altLang="zh-CN" sz="2800" b="1" kern="100" dirty="0">
                <a:solidFill>
                  <a:srgbClr val="0000FF"/>
                </a:solidFill>
                <a:latin typeface="Times New Roman"/>
                <a:cs typeface="Times New Roman"/>
              </a:rPr>
              <a:t>答案　</a:t>
            </a:r>
            <a:r>
              <a:rPr lang="en-US" altLang="zh-CN" sz="2800" b="1" kern="100" dirty="0">
                <a:solidFill>
                  <a:schemeClr val="accent6">
                    <a:lumMod val="75000"/>
                  </a:schemeClr>
                </a:solidFill>
                <a:latin typeface="Times New Roman"/>
                <a:ea typeface="华文细黑"/>
              </a:rPr>
              <a:t>C</a:t>
            </a:r>
            <a:endParaRPr lang="zh-CN" altLang="zh-CN" sz="2800" b="1" kern="100" dirty="0">
              <a:solidFill>
                <a:schemeClr val="accent6">
                  <a:lumMod val="75000"/>
                </a:schemeClr>
              </a:solidFill>
              <a:latin typeface="Times New Roman"/>
              <a:ea typeface="华文细黑"/>
            </a:endParaRPr>
          </a:p>
        </p:txBody>
      </p:sp>
      <p:sp>
        <p:nvSpPr>
          <p:cNvPr id="19" name="Rectangle 21">
            <a:hlinkClick r:id="rId2"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0" name="Rectangle 21">
            <a:hlinkClick r:id="rId3"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1" name="Rectangle 21">
            <a:hlinkClick r:id="rId4"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2" name="Rectangle 21">
            <a:hlinkClick r:id="rId5"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3" name="Rectangle 21">
            <a:hlinkClick r:id="rId6"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4" name="Rectangle 21">
            <a:hlinkClick r:id="rId7"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5" name="Rectangle 21">
            <a:hlinkClick r:id="rId8"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6" name="Rectangle 21">
            <a:hlinkClick r:id="rId9"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7" name="Rectangle 21">
            <a:hlinkClick r:id="rId10"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8" name="Rectangle 21">
            <a:hlinkClick r:id="rId11"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29" name="Rectangle 21">
            <a:hlinkClick r:id="rId12"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30" name="Rectangle 21">
            <a:hlinkClick r:id="rId13"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1" name="Rectangle 21">
            <a:hlinkClick r:id="rId14"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2" name="Rectangle 21">
            <a:hlinkClick r:id="rId15" action="ppaction://hlinksldjump"/>
          </p:cNvPr>
          <p:cNvSpPr>
            <a:spLocks noChangeArrowheads="1"/>
          </p:cNvSpPr>
          <p:nvPr/>
        </p:nvSpPr>
        <p:spPr bwMode="auto">
          <a:xfrm>
            <a:off x="11567814" y="48837"/>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5854922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750"/>
                                        <p:tgtEl>
                                          <p:spTgt spid="3">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750"/>
                                        <p:tgtEl>
                                          <p:spTgt spid="3">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7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21">
            <a:hlinkClick r:id="rId2"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1" name="Rectangle 21">
            <a:hlinkClick r:id="rId3"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2" name="Rectangle 21">
            <a:hlinkClick r:id="rId4"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3" name="Rectangle 21">
            <a:hlinkClick r:id="rId5"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64" name="Rectangle 21">
            <a:hlinkClick r:id="rId6"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65" name="Rectangle 21">
            <a:hlinkClick r:id="rId7"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66" name="Rectangle 21">
            <a:hlinkClick r:id="rId8"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67" name="Rectangle 21">
            <a:hlinkClick r:id="rId9"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68" name="Rectangle 21">
            <a:hlinkClick r:id="rId10"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69" name="Rectangle 21">
            <a:hlinkClick r:id="rId11"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70" name="Rectangle 21">
            <a:hlinkClick r:id="rId12"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71" name="Rectangle 21">
            <a:hlinkClick r:id="rId13"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72" name="Rectangle 21">
            <a:hlinkClick r:id="rId14"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73" name="Rectangle 21">
            <a:hlinkClick r:id="rId15" action="ppaction://hlinksldjump"/>
          </p:cNvPr>
          <p:cNvSpPr>
            <a:spLocks noChangeArrowheads="1"/>
          </p:cNvSpPr>
          <p:nvPr/>
        </p:nvSpPr>
        <p:spPr bwMode="auto">
          <a:xfrm>
            <a:off x="11567814" y="48837"/>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 name="矩形 3"/>
          <p:cNvSpPr/>
          <p:nvPr/>
        </p:nvSpPr>
        <p:spPr>
          <a:xfrm>
            <a:off x="365487" y="837506"/>
            <a:ext cx="11457851" cy="5262979"/>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元素周期表和元素周期律可以指导人们进行规律性的推测和判断。下列说法不合理的是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由水溶液的酸性：</a:t>
            </a:r>
            <a:r>
              <a:rPr lang="en-US" altLang="zh-CN" sz="2800" kern="100" dirty="0" err="1">
                <a:latin typeface="Times New Roman"/>
                <a:ea typeface="华文细黑"/>
                <a:cs typeface="Courier New"/>
              </a:rPr>
              <a:t>HCl</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HF</a:t>
            </a:r>
            <a:r>
              <a:rPr lang="zh-CN" altLang="zh-CN" sz="2800" kern="100" dirty="0">
                <a:latin typeface="Times New Roman"/>
                <a:ea typeface="华文细黑"/>
                <a:cs typeface="Times New Roman"/>
              </a:rPr>
              <a:t>，不能推断出元素的非金属性：</a:t>
            </a:r>
            <a:r>
              <a:rPr lang="en-US" altLang="zh-CN" sz="2800" kern="100" dirty="0" err="1">
                <a:latin typeface="Times New Roman"/>
                <a:ea typeface="华文细黑"/>
                <a:cs typeface="Courier New"/>
              </a:rPr>
              <a:t>Cl</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人们可以在周期表的过渡元素中寻找催化剂和耐腐蚀、耐高温的</a:t>
            </a:r>
            <a:r>
              <a:rPr lang="zh-CN" altLang="zh-CN" sz="2800" kern="100" dirty="0" smtClean="0">
                <a:latin typeface="Times New Roman"/>
                <a:ea typeface="华文细黑"/>
                <a:cs typeface="Times New Roman"/>
              </a:rPr>
              <a:t>合金</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材料</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短周期元素正化合价数值和其族序数相同</a:t>
            </a:r>
            <a:endParaRPr lang="zh-CN" altLang="zh-CN" sz="2800" kern="100" dirty="0">
              <a:latin typeface="宋体"/>
              <a:cs typeface="Courier New"/>
            </a:endParaRPr>
          </a:p>
          <a:p>
            <a:pPr>
              <a:lnSpc>
                <a:spcPct val="150000"/>
              </a:lnSpc>
            </a:pPr>
            <a:r>
              <a:rPr lang="en-US" altLang="zh-CN" sz="2800" kern="100" dirty="0">
                <a:latin typeface="Times New Roman"/>
                <a:ea typeface="华文细黑"/>
              </a:rPr>
              <a:t>D.</a:t>
            </a:r>
            <a:r>
              <a:rPr lang="zh-CN" altLang="zh-CN" sz="2800" kern="100" dirty="0">
                <a:latin typeface="Times New Roman"/>
                <a:ea typeface="华文细黑"/>
                <a:cs typeface="Times New Roman"/>
              </a:rPr>
              <a:t>短周期元素形成的微粒</a:t>
            </a:r>
            <a:r>
              <a:rPr lang="en-US" altLang="zh-CN" sz="2800" kern="100" dirty="0">
                <a:latin typeface="Times New Roman"/>
                <a:ea typeface="华文细黑"/>
              </a:rPr>
              <a:t>X</a:t>
            </a:r>
            <a:r>
              <a:rPr lang="en-US" altLang="zh-CN" sz="2800" kern="100" baseline="30000" dirty="0">
                <a:latin typeface="Times New Roman"/>
                <a:ea typeface="华文细黑"/>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和</a:t>
            </a:r>
            <a:r>
              <a:rPr lang="en-US" altLang="zh-CN" sz="2800" kern="100" dirty="0">
                <a:latin typeface="Times New Roman"/>
                <a:ea typeface="华文细黑"/>
              </a:rPr>
              <a:t>Y</a:t>
            </a:r>
            <a:r>
              <a:rPr lang="en-US" altLang="zh-CN" sz="2800" kern="100" baseline="30000" dirty="0">
                <a:latin typeface="Times New Roman"/>
                <a:ea typeface="华文细黑"/>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核外电子排布相同，离子半径：</a:t>
            </a:r>
            <a:r>
              <a:rPr lang="en-US" altLang="zh-CN" sz="2800" kern="100" dirty="0">
                <a:latin typeface="Times New Roman"/>
                <a:ea typeface="华文细黑"/>
              </a:rPr>
              <a:t>X</a:t>
            </a:r>
            <a:r>
              <a:rPr lang="en-US" altLang="zh-CN" sz="2800" kern="100" baseline="30000" dirty="0">
                <a:latin typeface="Times New Roman"/>
                <a:ea typeface="华文细黑"/>
              </a:rPr>
              <a:t>2</a:t>
            </a:r>
            <a:r>
              <a:rPr lang="zh-CN" altLang="zh-CN" sz="2800" kern="100" baseline="30000" dirty="0" smtClean="0">
                <a:latin typeface="Times New Roman"/>
                <a:ea typeface="华文细黑"/>
                <a:cs typeface="Times New Roman"/>
              </a:rPr>
              <a:t>－</a:t>
            </a:r>
            <a:endParaRPr lang="en-US" altLang="zh-CN" sz="2800" kern="100" baseline="30000" dirty="0" smtClean="0">
              <a:latin typeface="Times New Roman"/>
              <a:ea typeface="华文细黑"/>
              <a:cs typeface="Times New Roman"/>
            </a:endParaRPr>
          </a:p>
          <a:p>
            <a:pPr>
              <a:lnSpc>
                <a:spcPct val="150000"/>
              </a:lnSpc>
            </a:pPr>
            <a:r>
              <a:rPr lang="en-US" altLang="zh-CN" sz="2800" kern="100" baseline="30000" dirty="0">
                <a:latin typeface="Times New Roman"/>
                <a:ea typeface="华文细黑"/>
                <a:cs typeface="Times New Roman"/>
              </a:rPr>
              <a:t> </a:t>
            </a:r>
            <a:r>
              <a:rPr lang="en-US" altLang="zh-CN" sz="2800" kern="100" baseline="30000" dirty="0" smtClean="0">
                <a:latin typeface="Times New Roman"/>
                <a:ea typeface="华文细黑"/>
                <a:cs typeface="Times New Roman"/>
              </a:rPr>
              <a:t>   </a:t>
            </a:r>
            <a:r>
              <a:rPr lang="zh-CN" altLang="zh-CN" sz="2800" kern="100" dirty="0" smtClean="0">
                <a:latin typeface="Times New Roman"/>
                <a:ea typeface="华文细黑"/>
                <a:cs typeface="Times New Roman"/>
              </a:rPr>
              <a:t>＞</a:t>
            </a:r>
            <a:r>
              <a:rPr lang="en-US" altLang="zh-CN" sz="2800" kern="100" dirty="0">
                <a:latin typeface="Times New Roman"/>
                <a:ea typeface="华文细黑"/>
              </a:rPr>
              <a:t>Y</a:t>
            </a:r>
            <a:r>
              <a:rPr lang="en-US" altLang="zh-CN" sz="2800" kern="100" baseline="30000" dirty="0">
                <a:latin typeface="Times New Roman"/>
                <a:ea typeface="华文细黑"/>
              </a:rPr>
              <a:t>2</a:t>
            </a:r>
            <a:r>
              <a:rPr lang="zh-CN" altLang="zh-CN" sz="2800" kern="100" baseline="30000" dirty="0">
                <a:latin typeface="Times New Roman"/>
                <a:ea typeface="华文细黑"/>
                <a:cs typeface="Times New Roman"/>
              </a:rPr>
              <a:t>＋</a:t>
            </a:r>
            <a:endParaRPr lang="zh-CN" altLang="en-US" sz="2800" dirty="0"/>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圆角矩形 18">
            <a:hlinkClick r:id="rId16"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92010567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365487" y="621482"/>
            <a:ext cx="11457851" cy="6053709"/>
          </a:xfrm>
          <a:prstGeom prst="rect">
            <a:avLst/>
          </a:prstGeom>
        </p:spPr>
        <p:txBody>
          <a:bodyPr>
            <a:spAutoFit/>
          </a:bodyPr>
          <a:lstStyle/>
          <a:p>
            <a:pPr algn="just">
              <a:lnSpc>
                <a:spcPct val="1400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rPr>
              <a:t>A</a:t>
            </a:r>
            <a:r>
              <a:rPr lang="zh-CN" altLang="zh-CN" sz="2800" kern="100" dirty="0">
                <a:latin typeface="Times New Roman"/>
                <a:ea typeface="华文细黑"/>
                <a:cs typeface="Times New Roman"/>
              </a:rPr>
              <a:t>项，非金属性的强弱，应根据对应最高价氧化物对应水化物的酸性比较，不能根据氢化物的酸性进行比较，</a:t>
            </a:r>
            <a:r>
              <a:rPr lang="en-US" altLang="zh-CN" sz="2800" kern="100" dirty="0">
                <a:latin typeface="Times New Roman"/>
                <a:ea typeface="华文细黑"/>
              </a:rPr>
              <a:t>HF</a:t>
            </a:r>
            <a:r>
              <a:rPr lang="zh-CN" altLang="zh-CN" sz="2800" kern="100" dirty="0">
                <a:latin typeface="Times New Roman"/>
                <a:ea typeface="华文细黑"/>
                <a:cs typeface="Times New Roman"/>
              </a:rPr>
              <a:t>的酸性比</a:t>
            </a:r>
            <a:r>
              <a:rPr lang="en-US" altLang="zh-CN" sz="2800" kern="100" dirty="0" err="1">
                <a:latin typeface="Times New Roman"/>
                <a:ea typeface="华文细黑"/>
              </a:rPr>
              <a:t>HCl</a:t>
            </a:r>
            <a:r>
              <a:rPr lang="zh-CN" altLang="zh-CN" sz="2800" kern="100" dirty="0">
                <a:latin typeface="Times New Roman"/>
                <a:ea typeface="华文细黑"/>
                <a:cs typeface="Times New Roman"/>
              </a:rPr>
              <a:t>弱，但非金属性</a:t>
            </a:r>
            <a:r>
              <a:rPr lang="en-US" altLang="zh-CN" sz="2800" kern="100" dirty="0">
                <a:latin typeface="Times New Roman"/>
                <a:ea typeface="华文细黑"/>
              </a:rPr>
              <a:t>F</a:t>
            </a:r>
            <a:r>
              <a:rPr lang="zh-CN" altLang="zh-CN" sz="2800" kern="100" dirty="0">
                <a:latin typeface="Times New Roman"/>
                <a:ea typeface="华文细黑"/>
                <a:cs typeface="Times New Roman"/>
              </a:rPr>
              <a:t>大于</a:t>
            </a:r>
            <a:r>
              <a:rPr lang="en-US" altLang="zh-CN" sz="2800" kern="100" dirty="0" err="1">
                <a:latin typeface="Times New Roman"/>
                <a:ea typeface="华文细黑"/>
              </a:rPr>
              <a:t>Cl</a:t>
            </a:r>
            <a:r>
              <a:rPr lang="zh-CN" altLang="zh-CN" sz="2800" kern="100" dirty="0">
                <a:latin typeface="Times New Roman"/>
                <a:ea typeface="华文细黑"/>
                <a:cs typeface="Times New Roman"/>
              </a:rPr>
              <a:t>，正确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40000"/>
              </a:lnSpc>
              <a:spcAft>
                <a:spcPts val="0"/>
              </a:spcAft>
            </a:pPr>
            <a:r>
              <a:rPr lang="en-US" altLang="zh-CN" sz="2800" kern="100" dirty="0">
                <a:latin typeface="Times New Roman"/>
                <a:ea typeface="华文细黑"/>
              </a:rPr>
              <a:t>B</a:t>
            </a:r>
            <a:r>
              <a:rPr lang="zh-CN" altLang="zh-CN" sz="2800" kern="100" dirty="0">
                <a:latin typeface="Times New Roman"/>
                <a:ea typeface="华文细黑"/>
                <a:cs typeface="Times New Roman"/>
              </a:rPr>
              <a:t>项，优良的催化剂及耐高温和耐腐蚀的合金材料</a:t>
            </a:r>
            <a:r>
              <a:rPr lang="en-US" altLang="zh-CN" sz="2800" kern="100" dirty="0">
                <a:latin typeface="Times New Roman"/>
                <a:ea typeface="华文细黑"/>
              </a:rPr>
              <a:t>(</a:t>
            </a:r>
            <a:r>
              <a:rPr lang="zh-CN" altLang="zh-CN" sz="2800" kern="100" dirty="0">
                <a:latin typeface="Times New Roman"/>
                <a:ea typeface="华文细黑"/>
                <a:cs typeface="Times New Roman"/>
              </a:rPr>
              <a:t>如镍、铂等</a:t>
            </a:r>
            <a:r>
              <a:rPr lang="en-US" altLang="zh-CN" sz="2800" kern="100" dirty="0">
                <a:latin typeface="Times New Roman"/>
                <a:ea typeface="华文细黑"/>
              </a:rPr>
              <a:t>)</a:t>
            </a:r>
            <a:r>
              <a:rPr lang="zh-CN" altLang="zh-CN" sz="2800" kern="100" dirty="0">
                <a:latin typeface="Times New Roman"/>
                <a:ea typeface="华文细黑"/>
                <a:cs typeface="Times New Roman"/>
              </a:rPr>
              <a:t>，大多属于过渡元素，正确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40000"/>
              </a:lnSpc>
              <a:spcAft>
                <a:spcPts val="0"/>
              </a:spcAft>
            </a:pPr>
            <a:r>
              <a:rPr lang="en-US" altLang="zh-CN" sz="2800" kern="100" dirty="0">
                <a:latin typeface="Times New Roman"/>
                <a:ea typeface="华文细黑"/>
              </a:rPr>
              <a:t>C</a:t>
            </a:r>
            <a:r>
              <a:rPr lang="zh-CN" altLang="zh-CN" sz="2800" kern="100" dirty="0">
                <a:latin typeface="Times New Roman"/>
                <a:ea typeface="华文细黑"/>
                <a:cs typeface="Times New Roman"/>
              </a:rPr>
              <a:t>项，短周期元素正化合价数值和其族序数不一定相同，如</a:t>
            </a:r>
            <a:r>
              <a:rPr lang="en-US" altLang="zh-CN" sz="2800" kern="100" dirty="0">
                <a:latin typeface="Times New Roman"/>
                <a:ea typeface="华文细黑"/>
              </a:rPr>
              <a:t>C</a:t>
            </a:r>
            <a:r>
              <a:rPr lang="zh-CN" altLang="zh-CN" sz="2800" kern="100" dirty="0">
                <a:latin typeface="Times New Roman"/>
                <a:ea typeface="华文细黑"/>
                <a:cs typeface="Times New Roman"/>
              </a:rPr>
              <a:t>有＋</a:t>
            </a:r>
            <a:r>
              <a:rPr lang="en-US" altLang="zh-CN" sz="2800" kern="100" dirty="0">
                <a:latin typeface="Times New Roman"/>
                <a:ea typeface="华文细黑"/>
              </a:rPr>
              <a:t>2</a:t>
            </a:r>
            <a:r>
              <a:rPr lang="zh-CN" altLang="zh-CN" sz="2800" kern="100" dirty="0">
                <a:latin typeface="Times New Roman"/>
                <a:ea typeface="华文细黑"/>
                <a:cs typeface="Times New Roman"/>
              </a:rPr>
              <a:t>、＋</a:t>
            </a:r>
            <a:r>
              <a:rPr lang="en-US" altLang="zh-CN" sz="2800" kern="100" dirty="0">
                <a:latin typeface="Times New Roman"/>
                <a:ea typeface="华文细黑"/>
              </a:rPr>
              <a:t>4</a:t>
            </a:r>
            <a:r>
              <a:rPr lang="zh-CN" altLang="zh-CN" sz="2800" kern="100" dirty="0">
                <a:latin typeface="Times New Roman"/>
                <a:ea typeface="华文细黑"/>
                <a:cs typeface="Times New Roman"/>
              </a:rPr>
              <a:t>价，错误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nSpc>
                <a:spcPct val="140000"/>
              </a:lnSpc>
            </a:pPr>
            <a:r>
              <a:rPr lang="en-US" altLang="zh-CN" sz="2800" kern="100" dirty="0">
                <a:solidFill>
                  <a:prstClr val="black"/>
                </a:solidFill>
                <a:latin typeface="Times New Roman"/>
                <a:ea typeface="华文细黑"/>
              </a:rPr>
              <a:t>D</a:t>
            </a:r>
            <a:r>
              <a:rPr lang="zh-CN" altLang="zh-CN" sz="2800" kern="100" dirty="0">
                <a:solidFill>
                  <a:prstClr val="black"/>
                </a:solidFill>
                <a:latin typeface="Times New Roman"/>
                <a:ea typeface="华文细黑"/>
                <a:cs typeface="Times New Roman"/>
              </a:rPr>
              <a:t>项，微粒</a:t>
            </a:r>
            <a:r>
              <a:rPr lang="en-US" altLang="zh-CN" sz="2800" kern="100" dirty="0">
                <a:solidFill>
                  <a:prstClr val="black"/>
                </a:solidFill>
                <a:latin typeface="Times New Roman"/>
                <a:ea typeface="华文细黑"/>
              </a:rPr>
              <a:t>X</a:t>
            </a:r>
            <a:r>
              <a:rPr lang="en-US" altLang="zh-CN" sz="2800" kern="100" baseline="30000" dirty="0">
                <a:solidFill>
                  <a:prstClr val="black"/>
                </a:solidFill>
                <a:latin typeface="Times New Roman"/>
                <a:ea typeface="华文细黑"/>
              </a:rPr>
              <a:t>2</a:t>
            </a:r>
            <a:r>
              <a:rPr lang="zh-CN" altLang="zh-CN" sz="2800" kern="100" baseline="30000" dirty="0">
                <a:solidFill>
                  <a:prstClr val="black"/>
                </a:solidFill>
                <a:latin typeface="Times New Roman"/>
                <a:ea typeface="华文细黑"/>
                <a:cs typeface="Times New Roman"/>
              </a:rPr>
              <a:t>－</a:t>
            </a:r>
            <a:r>
              <a:rPr lang="zh-CN" altLang="zh-CN" sz="2800" kern="100" dirty="0">
                <a:solidFill>
                  <a:prstClr val="black"/>
                </a:solidFill>
                <a:latin typeface="Times New Roman"/>
                <a:ea typeface="华文细黑"/>
                <a:cs typeface="Times New Roman"/>
              </a:rPr>
              <a:t>与</a:t>
            </a:r>
            <a:r>
              <a:rPr lang="en-US" altLang="zh-CN" sz="2800" kern="100" dirty="0">
                <a:solidFill>
                  <a:prstClr val="black"/>
                </a:solidFill>
                <a:latin typeface="Times New Roman"/>
                <a:ea typeface="华文细黑"/>
              </a:rPr>
              <a:t>Y</a:t>
            </a:r>
            <a:r>
              <a:rPr lang="en-US" altLang="zh-CN" sz="2800" kern="100" baseline="30000" dirty="0">
                <a:solidFill>
                  <a:prstClr val="black"/>
                </a:solidFill>
                <a:latin typeface="Times New Roman"/>
                <a:ea typeface="华文细黑"/>
              </a:rPr>
              <a:t>2</a:t>
            </a:r>
            <a:r>
              <a:rPr lang="zh-CN" altLang="zh-CN" sz="2800" kern="100" baseline="30000" dirty="0">
                <a:solidFill>
                  <a:prstClr val="black"/>
                </a:solidFill>
                <a:latin typeface="Times New Roman"/>
                <a:ea typeface="华文细黑"/>
                <a:cs typeface="Times New Roman"/>
              </a:rPr>
              <a:t>＋</a:t>
            </a:r>
            <a:r>
              <a:rPr lang="zh-CN" altLang="zh-CN" sz="2800" kern="100" dirty="0">
                <a:solidFill>
                  <a:prstClr val="black"/>
                </a:solidFill>
                <a:latin typeface="Times New Roman"/>
                <a:ea typeface="华文细黑"/>
                <a:cs typeface="Times New Roman"/>
              </a:rPr>
              <a:t>核外电子排布相同，核电荷数：</a:t>
            </a:r>
            <a:r>
              <a:rPr lang="en-US" altLang="zh-CN" sz="2800" kern="100" dirty="0">
                <a:solidFill>
                  <a:prstClr val="black"/>
                </a:solidFill>
                <a:latin typeface="Times New Roman"/>
                <a:ea typeface="华文细黑"/>
              </a:rPr>
              <a:t>Y</a:t>
            </a:r>
            <a:r>
              <a:rPr lang="zh-CN" altLang="zh-CN" sz="2800" kern="100" dirty="0">
                <a:solidFill>
                  <a:prstClr val="black"/>
                </a:solidFill>
                <a:latin typeface="Times New Roman"/>
                <a:ea typeface="华文细黑"/>
                <a:cs typeface="Times New Roman"/>
              </a:rPr>
              <a:t>＞</a:t>
            </a:r>
            <a:r>
              <a:rPr lang="en-US" altLang="zh-CN" sz="2800" kern="100" dirty="0">
                <a:solidFill>
                  <a:prstClr val="black"/>
                </a:solidFill>
                <a:latin typeface="Times New Roman"/>
                <a:ea typeface="华文细黑"/>
              </a:rPr>
              <a:t>X</a:t>
            </a:r>
            <a:r>
              <a:rPr lang="zh-CN" altLang="zh-CN" sz="2800" kern="100" dirty="0">
                <a:solidFill>
                  <a:prstClr val="black"/>
                </a:solidFill>
                <a:latin typeface="Times New Roman"/>
                <a:ea typeface="华文细黑"/>
                <a:cs typeface="Times New Roman"/>
              </a:rPr>
              <a:t>，核电荷数越大，离子半径越小，故离子半径：</a:t>
            </a:r>
            <a:r>
              <a:rPr lang="en-US" altLang="zh-CN" sz="2800" kern="100" dirty="0">
                <a:solidFill>
                  <a:prstClr val="black"/>
                </a:solidFill>
                <a:latin typeface="Times New Roman"/>
                <a:ea typeface="华文细黑"/>
              </a:rPr>
              <a:t>X</a:t>
            </a:r>
            <a:r>
              <a:rPr lang="en-US" altLang="zh-CN" sz="2800" kern="100" baseline="30000" dirty="0">
                <a:solidFill>
                  <a:prstClr val="black"/>
                </a:solidFill>
                <a:latin typeface="Times New Roman"/>
                <a:ea typeface="华文细黑"/>
              </a:rPr>
              <a:t>2</a:t>
            </a:r>
            <a:r>
              <a:rPr lang="zh-CN" altLang="zh-CN" sz="2800" kern="100" baseline="30000" dirty="0">
                <a:solidFill>
                  <a:prstClr val="black"/>
                </a:solidFill>
                <a:latin typeface="Times New Roman"/>
                <a:ea typeface="华文细黑"/>
                <a:cs typeface="Times New Roman"/>
              </a:rPr>
              <a:t>－</a:t>
            </a:r>
            <a:r>
              <a:rPr lang="zh-CN" altLang="zh-CN" sz="2800" kern="100" dirty="0">
                <a:solidFill>
                  <a:prstClr val="black"/>
                </a:solidFill>
                <a:latin typeface="Times New Roman"/>
                <a:ea typeface="华文细黑"/>
                <a:cs typeface="Times New Roman"/>
              </a:rPr>
              <a:t>＞</a:t>
            </a:r>
            <a:r>
              <a:rPr lang="en-US" altLang="zh-CN" sz="2800" kern="100" dirty="0">
                <a:solidFill>
                  <a:prstClr val="black"/>
                </a:solidFill>
                <a:latin typeface="Times New Roman"/>
                <a:ea typeface="华文细黑"/>
              </a:rPr>
              <a:t>Y</a:t>
            </a:r>
            <a:r>
              <a:rPr lang="en-US" altLang="zh-CN" sz="2800" kern="100" baseline="30000" dirty="0">
                <a:solidFill>
                  <a:prstClr val="black"/>
                </a:solidFill>
                <a:latin typeface="Times New Roman"/>
                <a:ea typeface="华文细黑"/>
              </a:rPr>
              <a:t>2</a:t>
            </a:r>
            <a:r>
              <a:rPr lang="zh-CN" altLang="zh-CN" sz="2800" kern="100" baseline="30000" dirty="0">
                <a:solidFill>
                  <a:prstClr val="black"/>
                </a:solidFill>
                <a:latin typeface="Times New Roman"/>
                <a:ea typeface="华文细黑"/>
                <a:cs typeface="Times New Roman"/>
              </a:rPr>
              <a:t>＋</a:t>
            </a:r>
            <a:r>
              <a:rPr lang="zh-CN" altLang="zh-CN" sz="2800" kern="100" dirty="0">
                <a:solidFill>
                  <a:prstClr val="black"/>
                </a:solidFill>
                <a:latin typeface="Times New Roman"/>
                <a:ea typeface="华文细黑"/>
                <a:cs typeface="Times New Roman"/>
              </a:rPr>
              <a:t>，正确。</a:t>
            </a:r>
            <a:endParaRPr lang="en-US" altLang="zh-CN" sz="2800" kern="100" dirty="0">
              <a:solidFill>
                <a:prstClr val="black"/>
              </a:solidFill>
              <a:latin typeface="Times New Roman"/>
              <a:ea typeface="华文细黑"/>
              <a:cs typeface="Times New Roman"/>
            </a:endParaRPr>
          </a:p>
          <a:p>
            <a:pPr lvl="0" algn="just">
              <a:lnSpc>
                <a:spcPct val="140000"/>
              </a:lnSpc>
            </a:pPr>
            <a:r>
              <a:rPr lang="zh-CN" altLang="zh-CN" sz="2800" b="1" kern="100" dirty="0">
                <a:solidFill>
                  <a:srgbClr val="0000FF"/>
                </a:solidFill>
                <a:latin typeface="Times New Roman"/>
                <a:cs typeface="Times New Roman"/>
              </a:rPr>
              <a:t>答案　</a:t>
            </a:r>
            <a:r>
              <a:rPr lang="en-US" altLang="zh-CN" sz="2800" b="1" kern="100" dirty="0" smtClean="0">
                <a:solidFill>
                  <a:srgbClr val="F79646">
                    <a:lumMod val="75000"/>
                  </a:srgbClr>
                </a:solidFill>
                <a:latin typeface="Times New Roman"/>
                <a:ea typeface="华文细黑"/>
              </a:rPr>
              <a:t>C</a:t>
            </a:r>
            <a:endParaRPr lang="zh-CN" altLang="zh-CN" sz="2800" b="1" kern="100" dirty="0">
              <a:solidFill>
                <a:srgbClr val="F79646">
                  <a:lumMod val="75000"/>
                </a:srgbClr>
              </a:solidFill>
              <a:latin typeface="Times New Roman"/>
              <a:ea typeface="华文细黑"/>
            </a:endParaRPr>
          </a:p>
        </p:txBody>
      </p:sp>
      <p:sp>
        <p:nvSpPr>
          <p:cNvPr id="18" name="Rectangle 21">
            <a:hlinkClick r:id="rId2"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9" name="Rectangle 21">
            <a:hlinkClick r:id="rId3"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0" name="Rectangle 21">
            <a:hlinkClick r:id="rId4"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1" name="Rectangle 21">
            <a:hlinkClick r:id="rId5"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2" name="Rectangle 21">
            <a:hlinkClick r:id="rId6"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3" name="Rectangle 21">
            <a:hlinkClick r:id="rId7"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4" name="Rectangle 21">
            <a:hlinkClick r:id="rId8"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5" name="Rectangle 21">
            <a:hlinkClick r:id="rId9"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6" name="Rectangle 21">
            <a:hlinkClick r:id="rId10"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7" name="Rectangle 21">
            <a:hlinkClick r:id="rId11"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28" name="Rectangle 21">
            <a:hlinkClick r:id="rId12"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29" name="Rectangle 21">
            <a:hlinkClick r:id="rId13"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0" name="Rectangle 21">
            <a:hlinkClick r:id="rId14"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1" name="Rectangle 21">
            <a:hlinkClick r:id="rId15" action="ppaction://hlinksldjump"/>
          </p:cNvPr>
          <p:cNvSpPr>
            <a:spLocks noChangeArrowheads="1"/>
          </p:cNvSpPr>
          <p:nvPr/>
        </p:nvSpPr>
        <p:spPr bwMode="auto">
          <a:xfrm>
            <a:off x="11567814" y="48837"/>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7329389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750"/>
                                        <p:tgtEl>
                                          <p:spTgt spid="4">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blinds(horizontal)">
                                      <p:cBhvr>
                                        <p:cTn id="11" dur="750"/>
                                        <p:tgtEl>
                                          <p:spTgt spid="4">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blinds(horizontal)">
                                      <p:cBhvr>
                                        <p:cTn id="15" dur="750"/>
                                        <p:tgtEl>
                                          <p:spTgt spid="4">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blinds(horizontal)">
                                      <p:cBhvr>
                                        <p:cTn id="19" dur="750"/>
                                        <p:tgtEl>
                                          <p:spTgt spid="4">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blinds(horizontal)">
                                      <p:cBhvr>
                                        <p:cTn id="23" dur="75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21">
            <a:hlinkClick r:id="rId2"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8" name="Rectangle 21">
            <a:hlinkClick r:id="rId3"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9" name="Rectangle 21">
            <a:hlinkClick r:id="rId4"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0" name="Rectangle 21">
            <a:hlinkClick r:id="rId5"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1" name="Rectangle 21">
            <a:hlinkClick r:id="rId6"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2" name="Rectangle 21">
            <a:hlinkClick r:id="rId7"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3" name="Rectangle 21">
            <a:hlinkClick r:id="rId8"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4" name="Rectangle 21">
            <a:hlinkClick r:id="rId9"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5" name="Rectangle 21">
            <a:hlinkClick r:id="rId10"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6" name="Rectangle 21">
            <a:hlinkClick r:id="rId11"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27" name="Rectangle 21">
            <a:hlinkClick r:id="rId12"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28" name="Rectangle 21">
            <a:hlinkClick r:id="rId13"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29" name="Rectangle 21">
            <a:hlinkClick r:id="rId14"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0" name="Rectangle 21">
            <a:hlinkClick r:id="rId15" action="ppaction://hlinksldjump"/>
          </p:cNvPr>
          <p:cNvSpPr>
            <a:spLocks noChangeArrowheads="1"/>
          </p:cNvSpPr>
          <p:nvPr/>
        </p:nvSpPr>
        <p:spPr bwMode="auto">
          <a:xfrm>
            <a:off x="11567814" y="48837"/>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 name="矩形 3"/>
          <p:cNvSpPr/>
          <p:nvPr/>
        </p:nvSpPr>
        <p:spPr>
          <a:xfrm>
            <a:off x="622598" y="1053530"/>
            <a:ext cx="10793813" cy="3970318"/>
          </a:xfrm>
          <a:prstGeom prst="rect">
            <a:avLst/>
          </a:prstGeom>
        </p:spPr>
        <p:txBody>
          <a:bodyPr>
            <a:spAutoFit/>
          </a:bodyPr>
          <a:lstStyle/>
          <a:p>
            <a:pPr>
              <a:lnSpc>
                <a:spcPct val="150000"/>
              </a:lnSpc>
            </a:pPr>
            <a:r>
              <a:rPr lang="en-US" altLang="zh-CN" sz="2800" kern="100" dirty="0">
                <a:latin typeface="Times New Roman"/>
                <a:ea typeface="华文细黑"/>
              </a:rPr>
              <a:t>5.</a:t>
            </a:r>
            <a:r>
              <a:rPr lang="zh-CN" altLang="zh-CN" sz="2800" kern="100" dirty="0">
                <a:latin typeface="Times New Roman"/>
                <a:ea typeface="华文细黑"/>
                <a:cs typeface="Times New Roman"/>
              </a:rPr>
              <a:t>已知：</a:t>
            </a:r>
            <a:r>
              <a:rPr lang="en-US" altLang="zh-CN" sz="2800" kern="100" dirty="0">
                <a:latin typeface="Times New Roman"/>
                <a:ea typeface="华文细黑"/>
              </a:rPr>
              <a:t>W</a:t>
            </a:r>
            <a:r>
              <a:rPr lang="zh-CN" altLang="zh-CN" sz="2800" kern="100" dirty="0">
                <a:latin typeface="Times New Roman"/>
                <a:ea typeface="华文细黑"/>
                <a:cs typeface="Times New Roman"/>
              </a:rPr>
              <a:t>是组成信息高速公路骨架的元素之一，且</a:t>
            </a:r>
            <a:r>
              <a:rPr lang="en-US" altLang="zh-CN" sz="2800" kern="100" dirty="0">
                <a:latin typeface="Times New Roman"/>
                <a:ea typeface="华文细黑"/>
              </a:rPr>
              <a:t>X</a:t>
            </a:r>
            <a:r>
              <a:rPr lang="zh-CN" altLang="zh-CN" sz="2800" kern="100" dirty="0">
                <a:latin typeface="Times New Roman"/>
                <a:ea typeface="华文细黑"/>
                <a:cs typeface="Times New Roman"/>
              </a:rPr>
              <a:t>、</a:t>
            </a:r>
            <a:r>
              <a:rPr lang="en-US" altLang="zh-CN" sz="2800" kern="100" dirty="0">
                <a:latin typeface="Times New Roman"/>
                <a:ea typeface="华文细黑"/>
              </a:rPr>
              <a:t>Y</a:t>
            </a:r>
            <a:r>
              <a:rPr lang="zh-CN" altLang="zh-CN" sz="2800" kern="100" dirty="0">
                <a:latin typeface="Times New Roman"/>
                <a:ea typeface="华文细黑"/>
                <a:cs typeface="Times New Roman"/>
              </a:rPr>
              <a:t>、</a:t>
            </a:r>
            <a:r>
              <a:rPr lang="en-US" altLang="zh-CN" sz="2800" kern="100" dirty="0">
                <a:latin typeface="Times New Roman"/>
                <a:ea typeface="华文细黑"/>
              </a:rPr>
              <a:t>Z</a:t>
            </a:r>
            <a:r>
              <a:rPr lang="zh-CN" altLang="zh-CN" sz="2800" kern="100" dirty="0">
                <a:latin typeface="Times New Roman"/>
                <a:ea typeface="华文细黑"/>
                <a:cs typeface="Times New Roman"/>
              </a:rPr>
              <a:t>、</a:t>
            </a:r>
            <a:r>
              <a:rPr lang="en-US" altLang="zh-CN" sz="2800" kern="100" dirty="0">
                <a:latin typeface="Times New Roman"/>
                <a:ea typeface="华文细黑"/>
              </a:rPr>
              <a:t>W</a:t>
            </a:r>
            <a:r>
              <a:rPr lang="zh-CN" altLang="zh-CN" sz="2800" kern="100" dirty="0">
                <a:latin typeface="Times New Roman"/>
                <a:ea typeface="华文细黑"/>
                <a:cs typeface="Times New Roman"/>
              </a:rPr>
              <a:t>在元素周期表中的位置如右图所示。下列说法正确的是</a:t>
            </a:r>
            <a:r>
              <a:rPr lang="en-US" altLang="zh-CN" sz="2800" kern="100" dirty="0">
                <a:latin typeface="Times New Roman"/>
                <a:ea typeface="华文细黑"/>
              </a:rPr>
              <a:t>(</a:t>
            </a:r>
            <a:r>
              <a:rPr lang="zh-CN" altLang="zh-CN" sz="2800" kern="100" dirty="0">
                <a:latin typeface="Times New Roman"/>
                <a:ea typeface="华文细黑"/>
                <a:cs typeface="Times New Roman"/>
              </a:rPr>
              <a:t>　　</a:t>
            </a:r>
            <a:r>
              <a:rPr lang="en-US" altLang="zh-CN" sz="2800" kern="100" dirty="0" smtClean="0">
                <a:latin typeface="Times New Roman"/>
                <a:ea typeface="华文细黑"/>
              </a:rPr>
              <a:t>)</a:t>
            </a: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最高正化合价：</a:t>
            </a:r>
            <a:r>
              <a:rPr lang="en-US" altLang="zh-CN" sz="2800" kern="100" dirty="0">
                <a:latin typeface="Times New Roman"/>
                <a:ea typeface="华文细黑"/>
                <a:cs typeface="Courier New"/>
              </a:rPr>
              <a:t>Z</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W</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Y</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原子半径：</a:t>
            </a:r>
            <a:r>
              <a:rPr lang="en-US" altLang="zh-CN" sz="2800" kern="100" dirty="0">
                <a:latin typeface="Times New Roman"/>
                <a:ea typeface="华文细黑"/>
                <a:cs typeface="Courier New"/>
              </a:rPr>
              <a:t>Y</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W</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Z</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最高价氧化物对应水化物的酸性：</a:t>
            </a:r>
            <a:r>
              <a:rPr lang="en-US" altLang="zh-CN" sz="2800" kern="100" dirty="0">
                <a:latin typeface="Times New Roman"/>
                <a:ea typeface="华文细黑"/>
                <a:cs typeface="Courier New"/>
              </a:rPr>
              <a:t>Z</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W</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Y</a:t>
            </a:r>
            <a:endParaRPr lang="zh-CN" altLang="zh-CN" sz="1050" kern="100" dirty="0">
              <a:latin typeface="宋体"/>
              <a:cs typeface="Courier New"/>
            </a:endParaRPr>
          </a:p>
          <a:p>
            <a:pPr>
              <a:lnSpc>
                <a:spcPct val="150000"/>
              </a:lnSpc>
            </a:pPr>
            <a:r>
              <a:rPr lang="en-US" altLang="zh-CN" sz="2800" kern="100" dirty="0">
                <a:latin typeface="Times New Roman"/>
                <a:ea typeface="华文细黑"/>
              </a:rPr>
              <a:t>D.</a:t>
            </a:r>
            <a:r>
              <a:rPr lang="zh-CN" altLang="zh-CN" sz="2800" kern="100" dirty="0">
                <a:latin typeface="Times New Roman"/>
                <a:ea typeface="华文细黑"/>
                <a:cs typeface="Times New Roman"/>
              </a:rPr>
              <a:t>最高价含氧酸的钠盐溶液能与</a:t>
            </a:r>
            <a:r>
              <a:rPr lang="en-US" altLang="zh-CN" sz="2800" kern="100" dirty="0">
                <a:latin typeface="Times New Roman"/>
                <a:ea typeface="华文细黑"/>
              </a:rPr>
              <a:t>SO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反应的元素：</a:t>
            </a:r>
            <a:r>
              <a:rPr lang="en-US" altLang="zh-CN" sz="2800" kern="100" dirty="0">
                <a:latin typeface="Times New Roman"/>
                <a:ea typeface="华文细黑"/>
              </a:rPr>
              <a:t>X</a:t>
            </a:r>
            <a:r>
              <a:rPr lang="zh-CN" altLang="zh-CN" sz="2800" kern="100" dirty="0">
                <a:latin typeface="Times New Roman"/>
                <a:ea typeface="华文细黑"/>
                <a:cs typeface="Times New Roman"/>
              </a:rPr>
              <a:t>、</a:t>
            </a:r>
            <a:r>
              <a:rPr lang="en-US" altLang="zh-CN" sz="2800" kern="100" dirty="0">
                <a:latin typeface="Times New Roman"/>
                <a:ea typeface="华文细黑"/>
              </a:rPr>
              <a:t>Y</a:t>
            </a:r>
            <a:r>
              <a:rPr lang="zh-CN" altLang="zh-CN" sz="2800" kern="100" dirty="0">
                <a:latin typeface="Times New Roman"/>
                <a:ea typeface="华文细黑"/>
                <a:cs typeface="Times New Roman"/>
              </a:rPr>
              <a:t>、</a:t>
            </a:r>
            <a:r>
              <a:rPr lang="en-US" altLang="zh-CN" sz="2800" kern="100" dirty="0">
                <a:latin typeface="Times New Roman"/>
                <a:ea typeface="华文细黑"/>
              </a:rPr>
              <a:t>Z</a:t>
            </a:r>
            <a:r>
              <a:rPr lang="zh-CN" altLang="zh-CN" sz="2800" kern="100" dirty="0">
                <a:latin typeface="Times New Roman"/>
                <a:ea typeface="华文细黑"/>
                <a:cs typeface="Times New Roman"/>
              </a:rPr>
              <a:t>、</a:t>
            </a:r>
            <a:r>
              <a:rPr lang="en-US" altLang="zh-CN" sz="2800" kern="100" dirty="0">
                <a:latin typeface="Times New Roman"/>
                <a:ea typeface="华文细黑"/>
              </a:rPr>
              <a:t>W</a:t>
            </a:r>
            <a:endParaRPr lang="zh-CN" altLang="en-US" sz="2800" dirty="0"/>
          </a:p>
        </p:txBody>
      </p:sp>
      <p:pic>
        <p:nvPicPr>
          <p:cNvPr id="247821" name="Picture 13" descr="HX291"/>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9556187" y="2385322"/>
            <a:ext cx="1926070" cy="1306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矩形 3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2" name="圆角矩形 31">
            <a:hlinkClick r:id="rId17"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54978070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622598" y="1053530"/>
            <a:ext cx="10793813" cy="4616648"/>
          </a:xfrm>
          <a:prstGeom prst="rect">
            <a:avLst/>
          </a:prstGeom>
        </p:spPr>
        <p:txBody>
          <a:bodyPr>
            <a:spAutoFit/>
          </a:bodyPr>
          <a:lstStyle/>
          <a:p>
            <a:pPr>
              <a:lnSpc>
                <a:spcPct val="150000"/>
              </a:lnSpc>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根据元素信息可以判断，</a:t>
            </a:r>
            <a:r>
              <a:rPr lang="en-US" altLang="zh-CN" sz="2800" kern="100" dirty="0">
                <a:latin typeface="Times New Roman"/>
                <a:ea typeface="华文细黑"/>
              </a:rPr>
              <a:t>W</a:t>
            </a:r>
            <a:r>
              <a:rPr lang="zh-CN" altLang="zh-CN" sz="2800" kern="100" dirty="0">
                <a:latin typeface="Times New Roman"/>
                <a:ea typeface="华文细黑"/>
                <a:cs typeface="Times New Roman"/>
              </a:rPr>
              <a:t>为</a:t>
            </a:r>
            <a:r>
              <a:rPr lang="en-US" altLang="zh-CN" sz="2800" kern="100" dirty="0">
                <a:latin typeface="Times New Roman"/>
                <a:ea typeface="华文细黑"/>
              </a:rPr>
              <a:t>Si</a:t>
            </a:r>
            <a:r>
              <a:rPr lang="zh-CN" altLang="zh-CN" sz="2800" kern="100" dirty="0">
                <a:latin typeface="Times New Roman"/>
                <a:ea typeface="华文细黑"/>
                <a:cs typeface="Times New Roman"/>
              </a:rPr>
              <a:t>，所以</a:t>
            </a:r>
            <a:r>
              <a:rPr lang="en-US" altLang="zh-CN" sz="2800" kern="100" dirty="0">
                <a:latin typeface="Times New Roman"/>
                <a:ea typeface="华文细黑"/>
              </a:rPr>
              <a:t>X</a:t>
            </a:r>
            <a:r>
              <a:rPr lang="zh-CN" altLang="zh-CN" sz="2800" kern="100" dirty="0">
                <a:latin typeface="Times New Roman"/>
                <a:ea typeface="华文细黑"/>
                <a:cs typeface="Times New Roman"/>
              </a:rPr>
              <a:t>为</a:t>
            </a:r>
            <a:r>
              <a:rPr lang="en-US" altLang="zh-CN" sz="2800" kern="100" dirty="0">
                <a:latin typeface="Times New Roman"/>
                <a:ea typeface="华文细黑"/>
              </a:rPr>
              <a:t>C</a:t>
            </a:r>
            <a:r>
              <a:rPr lang="zh-CN" altLang="zh-CN" sz="2800" kern="100" dirty="0">
                <a:latin typeface="Times New Roman"/>
                <a:ea typeface="华文细黑"/>
                <a:cs typeface="Times New Roman"/>
              </a:rPr>
              <a:t>，</a:t>
            </a:r>
            <a:r>
              <a:rPr lang="en-US" altLang="zh-CN" sz="2800" kern="100" dirty="0">
                <a:latin typeface="Times New Roman"/>
                <a:ea typeface="华文细黑"/>
              </a:rPr>
              <a:t>Z</a:t>
            </a:r>
            <a:r>
              <a:rPr lang="zh-CN" altLang="zh-CN" sz="2800" kern="100" dirty="0">
                <a:latin typeface="Times New Roman"/>
                <a:ea typeface="华文细黑"/>
                <a:cs typeface="Times New Roman"/>
              </a:rPr>
              <a:t>为</a:t>
            </a:r>
            <a:r>
              <a:rPr lang="en-US" altLang="zh-CN" sz="2800" kern="100" dirty="0">
                <a:latin typeface="Times New Roman"/>
                <a:ea typeface="华文细黑"/>
              </a:rPr>
              <a:t>Al</a:t>
            </a:r>
            <a:r>
              <a:rPr lang="zh-CN" altLang="zh-CN" sz="2800" kern="100" dirty="0">
                <a:latin typeface="Times New Roman"/>
                <a:ea typeface="华文细黑"/>
                <a:cs typeface="Times New Roman"/>
              </a:rPr>
              <a:t>，</a:t>
            </a:r>
            <a:r>
              <a:rPr lang="en-US" altLang="zh-CN" sz="2800" kern="100" dirty="0">
                <a:latin typeface="Times New Roman"/>
                <a:ea typeface="华文细黑"/>
              </a:rPr>
              <a:t>Y</a:t>
            </a:r>
            <a:r>
              <a:rPr lang="zh-CN" altLang="zh-CN" sz="2800" kern="100" dirty="0">
                <a:latin typeface="Times New Roman"/>
                <a:ea typeface="华文细黑"/>
                <a:cs typeface="Times New Roman"/>
              </a:rPr>
              <a:t>为</a:t>
            </a:r>
            <a:r>
              <a:rPr lang="en-US" altLang="zh-CN" sz="2800" kern="100" dirty="0">
                <a:latin typeface="Times New Roman"/>
                <a:ea typeface="华文细黑"/>
              </a:rPr>
              <a:t>N</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Times New Roman"/>
                <a:ea typeface="华文细黑"/>
              </a:rPr>
              <a:t>A</a:t>
            </a:r>
            <a:r>
              <a:rPr lang="zh-CN" altLang="zh-CN" sz="2800" kern="100" dirty="0">
                <a:latin typeface="Times New Roman"/>
                <a:ea typeface="华文细黑"/>
                <a:cs typeface="Times New Roman"/>
              </a:rPr>
              <a:t>项，最高正化合价：</a:t>
            </a:r>
            <a:r>
              <a:rPr lang="en-US" altLang="zh-CN" sz="2800" kern="100" dirty="0">
                <a:latin typeface="Times New Roman"/>
                <a:ea typeface="华文细黑"/>
              </a:rPr>
              <a:t>N</a:t>
            </a:r>
            <a:r>
              <a:rPr lang="zh-CN" altLang="zh-CN" sz="2800" kern="100" dirty="0">
                <a:latin typeface="Times New Roman"/>
                <a:ea typeface="华文细黑"/>
                <a:cs typeface="Times New Roman"/>
              </a:rPr>
              <a:t>＞</a:t>
            </a:r>
            <a:r>
              <a:rPr lang="en-US" altLang="zh-CN" sz="2800" kern="100" dirty="0">
                <a:latin typeface="Times New Roman"/>
                <a:ea typeface="华文细黑"/>
              </a:rPr>
              <a:t>C</a:t>
            </a:r>
            <a:r>
              <a:rPr lang="zh-CN" altLang="zh-CN" sz="2800" kern="100" dirty="0">
                <a:latin typeface="Times New Roman"/>
                <a:ea typeface="华文细黑"/>
                <a:cs typeface="Times New Roman"/>
              </a:rPr>
              <a:t>＝</a:t>
            </a:r>
            <a:r>
              <a:rPr lang="en-US" altLang="zh-CN" sz="2800" kern="100" dirty="0">
                <a:latin typeface="Times New Roman"/>
                <a:ea typeface="华文细黑"/>
              </a:rPr>
              <a:t>Si</a:t>
            </a:r>
            <a:r>
              <a:rPr lang="zh-CN" altLang="zh-CN" sz="2800" kern="100" dirty="0">
                <a:latin typeface="Times New Roman"/>
                <a:ea typeface="华文细黑"/>
                <a:cs typeface="Times New Roman"/>
              </a:rPr>
              <a:t>＞</a:t>
            </a:r>
            <a:r>
              <a:rPr lang="en-US" altLang="zh-CN" sz="2800" kern="100" dirty="0">
                <a:latin typeface="Times New Roman"/>
                <a:ea typeface="华文细黑"/>
              </a:rPr>
              <a:t>Al</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Times New Roman"/>
                <a:ea typeface="华文细黑"/>
              </a:rPr>
              <a:t>B</a:t>
            </a:r>
            <a:r>
              <a:rPr lang="zh-CN" altLang="zh-CN" sz="2800" kern="100" dirty="0">
                <a:latin typeface="Times New Roman"/>
                <a:ea typeface="华文细黑"/>
                <a:cs typeface="Times New Roman"/>
              </a:rPr>
              <a:t>项，原子半径：</a:t>
            </a:r>
            <a:r>
              <a:rPr lang="en-US" altLang="zh-CN" sz="2800" kern="100" dirty="0">
                <a:latin typeface="Times New Roman"/>
                <a:ea typeface="华文细黑"/>
              </a:rPr>
              <a:t>Al</a:t>
            </a:r>
            <a:r>
              <a:rPr lang="zh-CN" altLang="zh-CN" sz="2800" kern="100" dirty="0">
                <a:latin typeface="Times New Roman"/>
                <a:ea typeface="华文细黑"/>
                <a:cs typeface="Times New Roman"/>
              </a:rPr>
              <a:t>＞</a:t>
            </a:r>
            <a:r>
              <a:rPr lang="en-US" altLang="zh-CN" sz="2800" kern="100" dirty="0">
                <a:latin typeface="Times New Roman"/>
                <a:ea typeface="华文细黑"/>
              </a:rPr>
              <a:t>Si</a:t>
            </a:r>
            <a:r>
              <a:rPr lang="zh-CN" altLang="zh-CN" sz="2800" kern="100" dirty="0">
                <a:latin typeface="Times New Roman"/>
                <a:ea typeface="华文细黑"/>
                <a:cs typeface="Times New Roman"/>
              </a:rPr>
              <a:t>＞</a:t>
            </a:r>
            <a:r>
              <a:rPr lang="en-US" altLang="zh-CN" sz="2800" kern="100" dirty="0">
                <a:latin typeface="Times New Roman"/>
                <a:ea typeface="华文细黑"/>
              </a:rPr>
              <a:t>C</a:t>
            </a:r>
            <a:r>
              <a:rPr lang="zh-CN" altLang="zh-CN" sz="2800" kern="100" dirty="0">
                <a:latin typeface="Times New Roman"/>
                <a:ea typeface="华文细黑"/>
                <a:cs typeface="Times New Roman"/>
              </a:rPr>
              <a:t>＞</a:t>
            </a:r>
            <a:r>
              <a:rPr lang="en-US" altLang="zh-CN" sz="2800" kern="100" dirty="0">
                <a:latin typeface="Times New Roman"/>
                <a:ea typeface="华文细黑"/>
              </a:rPr>
              <a:t>N</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Times New Roman"/>
                <a:ea typeface="华文细黑"/>
              </a:rPr>
              <a:t>C</a:t>
            </a:r>
            <a:r>
              <a:rPr lang="zh-CN" altLang="zh-CN" sz="2800" kern="100" dirty="0">
                <a:latin typeface="Times New Roman"/>
                <a:ea typeface="华文细黑"/>
                <a:cs typeface="Times New Roman"/>
              </a:rPr>
              <a:t>项，最高价氧化物对应水化物的酸性：</a:t>
            </a:r>
            <a:r>
              <a:rPr lang="en-US" altLang="zh-CN" sz="2800" kern="100" dirty="0">
                <a:latin typeface="Times New Roman"/>
                <a:ea typeface="华文细黑"/>
              </a:rPr>
              <a:t>Al(OH)</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a:t>
            </a:r>
            <a:r>
              <a:rPr lang="en-US" altLang="zh-CN" sz="2800" kern="100" dirty="0">
                <a:latin typeface="Times New Roman"/>
                <a:ea typeface="华文细黑"/>
              </a:rPr>
              <a:t>H</a:t>
            </a:r>
            <a:r>
              <a:rPr lang="en-US" altLang="zh-CN" sz="2800" kern="100" baseline="-25000" dirty="0">
                <a:latin typeface="Times New Roman"/>
                <a:ea typeface="华文细黑"/>
              </a:rPr>
              <a:t>2</a:t>
            </a:r>
            <a:r>
              <a:rPr lang="en-US" altLang="zh-CN" sz="2800" kern="100" dirty="0">
                <a:latin typeface="Times New Roman"/>
                <a:ea typeface="华文细黑"/>
              </a:rPr>
              <a:t>SiO</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a:t>
            </a:r>
            <a:r>
              <a:rPr lang="en-US" altLang="zh-CN" sz="2800" kern="100" dirty="0">
                <a:latin typeface="Times New Roman"/>
                <a:ea typeface="华文细黑"/>
              </a:rPr>
              <a:t>H</a:t>
            </a:r>
            <a:r>
              <a:rPr lang="en-US" altLang="zh-CN" sz="2800" kern="100" baseline="-25000" dirty="0">
                <a:latin typeface="Times New Roman"/>
                <a:ea typeface="华文细黑"/>
              </a:rPr>
              <a:t>2</a:t>
            </a:r>
            <a:r>
              <a:rPr lang="en-US" altLang="zh-CN" sz="2800" kern="100" dirty="0">
                <a:latin typeface="Times New Roman"/>
                <a:ea typeface="华文细黑"/>
              </a:rPr>
              <a:t>CO</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a:t>
            </a:r>
            <a:r>
              <a:rPr lang="en-US" altLang="zh-CN" sz="2800" kern="100" dirty="0">
                <a:latin typeface="Times New Roman"/>
                <a:ea typeface="华文细黑"/>
              </a:rPr>
              <a:t>HNO</a:t>
            </a:r>
            <a:r>
              <a:rPr lang="en-US" altLang="zh-CN" sz="2800" kern="100" baseline="-25000" dirty="0">
                <a:latin typeface="Times New Roman"/>
                <a:ea typeface="华文细黑"/>
              </a:rPr>
              <a:t>3</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Times New Roman"/>
                <a:ea typeface="华文细黑"/>
              </a:rPr>
              <a:t>D</a:t>
            </a:r>
            <a:r>
              <a:rPr lang="zh-CN" altLang="zh-CN" sz="2800" kern="100" dirty="0">
                <a:latin typeface="Times New Roman"/>
                <a:ea typeface="华文细黑"/>
                <a:cs typeface="Times New Roman"/>
              </a:rPr>
              <a:t>项，</a:t>
            </a:r>
            <a:r>
              <a:rPr lang="en-US" altLang="zh-CN" sz="2800" kern="100" dirty="0">
                <a:latin typeface="Times New Roman"/>
                <a:ea typeface="华文细黑"/>
              </a:rPr>
              <a:t>Na</a:t>
            </a:r>
            <a:r>
              <a:rPr lang="en-US" altLang="zh-CN" sz="2800" kern="100" baseline="-25000" dirty="0">
                <a:latin typeface="Times New Roman"/>
                <a:ea typeface="华文细黑"/>
              </a:rPr>
              <a:t>2</a:t>
            </a:r>
            <a:r>
              <a:rPr lang="en-US" altLang="zh-CN" sz="2800" kern="100" dirty="0">
                <a:latin typeface="Times New Roman"/>
                <a:ea typeface="华文细黑"/>
              </a:rPr>
              <a:t>CO</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a:t>
            </a:r>
            <a:r>
              <a:rPr lang="en-US" altLang="zh-CN" sz="2800" kern="100" dirty="0">
                <a:latin typeface="Times New Roman"/>
                <a:ea typeface="华文细黑"/>
              </a:rPr>
              <a:t>NaNO</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a:t>
            </a:r>
            <a:r>
              <a:rPr lang="en-US" altLang="zh-CN" sz="2800" kern="100" dirty="0">
                <a:latin typeface="Times New Roman"/>
                <a:ea typeface="华文细黑"/>
              </a:rPr>
              <a:t>NaAlO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a:t>
            </a:r>
            <a:r>
              <a:rPr lang="en-US" altLang="zh-CN" sz="2800" kern="100" dirty="0">
                <a:latin typeface="Times New Roman"/>
                <a:ea typeface="华文细黑"/>
              </a:rPr>
              <a:t>Na</a:t>
            </a:r>
            <a:r>
              <a:rPr lang="en-US" altLang="zh-CN" sz="2800" kern="100" baseline="-25000" dirty="0">
                <a:latin typeface="Times New Roman"/>
                <a:ea typeface="华文细黑"/>
              </a:rPr>
              <a:t>2</a:t>
            </a:r>
            <a:r>
              <a:rPr lang="en-US" altLang="zh-CN" sz="2800" kern="100" dirty="0">
                <a:latin typeface="Times New Roman"/>
                <a:ea typeface="华文细黑"/>
              </a:rPr>
              <a:t>SiO</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均能与</a:t>
            </a:r>
            <a:r>
              <a:rPr lang="en-US" altLang="zh-CN" sz="2800" kern="100" dirty="0">
                <a:latin typeface="Times New Roman"/>
                <a:ea typeface="华文细黑"/>
              </a:rPr>
              <a:t>SO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反应</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zh-CN" altLang="zh-CN" sz="2800" b="1" kern="100" dirty="0">
                <a:solidFill>
                  <a:srgbClr val="0000FF"/>
                </a:solidFill>
                <a:latin typeface="Times New Roman"/>
                <a:cs typeface="Times New Roman"/>
              </a:rPr>
              <a:t>答案　</a:t>
            </a:r>
            <a:r>
              <a:rPr lang="en-US" altLang="zh-CN" sz="2800" b="1" kern="100" dirty="0">
                <a:solidFill>
                  <a:schemeClr val="accent6">
                    <a:lumMod val="75000"/>
                  </a:schemeClr>
                </a:solidFill>
                <a:latin typeface="Times New Roman"/>
                <a:ea typeface="华文细黑"/>
              </a:rPr>
              <a:t>D</a:t>
            </a:r>
            <a:endParaRPr lang="zh-CN" altLang="en-US" sz="2800" b="1" kern="100" dirty="0">
              <a:solidFill>
                <a:schemeClr val="accent6">
                  <a:lumMod val="75000"/>
                </a:schemeClr>
              </a:solidFill>
              <a:latin typeface="Times New Roman"/>
              <a:ea typeface="华文细黑"/>
            </a:endParaRPr>
          </a:p>
        </p:txBody>
      </p:sp>
      <p:sp>
        <p:nvSpPr>
          <p:cNvPr id="31" name="Rectangle 21">
            <a:hlinkClick r:id="rId2"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32" name="Rectangle 21">
            <a:hlinkClick r:id="rId3"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3" name="Rectangle 21">
            <a:hlinkClick r:id="rId4"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4" name="Rectangle 21">
            <a:hlinkClick r:id="rId5"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5" name="Rectangle 21">
            <a:hlinkClick r:id="rId6"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6" name="Rectangle 21">
            <a:hlinkClick r:id="rId7"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7" name="Rectangle 21">
            <a:hlinkClick r:id="rId8"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38" name="Rectangle 21">
            <a:hlinkClick r:id="rId9"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39" name="Rectangle 21">
            <a:hlinkClick r:id="rId10"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40" name="Rectangle 21">
            <a:hlinkClick r:id="rId11"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41" name="Rectangle 21">
            <a:hlinkClick r:id="rId12"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42" name="Rectangle 21">
            <a:hlinkClick r:id="rId13"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43" name="Rectangle 21">
            <a:hlinkClick r:id="rId14"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44" name="Rectangle 21">
            <a:hlinkClick r:id="rId15" action="ppaction://hlinksldjump"/>
          </p:cNvPr>
          <p:cNvSpPr>
            <a:spLocks noChangeArrowheads="1"/>
          </p:cNvSpPr>
          <p:nvPr/>
        </p:nvSpPr>
        <p:spPr bwMode="auto">
          <a:xfrm>
            <a:off x="11567814" y="48837"/>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4086295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750"/>
                                        <p:tgtEl>
                                          <p:spTgt spid="4">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blinds(horizontal)">
                                      <p:cBhvr>
                                        <p:cTn id="11" dur="750"/>
                                        <p:tgtEl>
                                          <p:spTgt spid="4">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blinds(horizontal)">
                                      <p:cBhvr>
                                        <p:cTn id="15" dur="750"/>
                                        <p:tgtEl>
                                          <p:spTgt spid="4">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blinds(horizontal)">
                                      <p:cBhvr>
                                        <p:cTn id="19" dur="750"/>
                                        <p:tgtEl>
                                          <p:spTgt spid="4">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blinds(horizontal)">
                                      <p:cBhvr>
                                        <p:cTn id="23" dur="750"/>
                                        <p:tgtEl>
                                          <p:spTgt spid="4">
                                            <p:txEl>
                                              <p:pRg st="4" end="4"/>
                                            </p:txEl>
                                          </p:spTgt>
                                        </p:tgtEl>
                                      </p:cBhvr>
                                    </p:animEffect>
                                  </p:childTnLst>
                                </p:cTn>
                              </p:par>
                            </p:childTnLst>
                          </p:cTn>
                        </p:par>
                        <p:par>
                          <p:cTn id="24" fill="hold">
                            <p:stCondLst>
                              <p:cond delay="3750"/>
                            </p:stCondLst>
                            <p:childTnLst>
                              <p:par>
                                <p:cTn id="25" presetID="3" presetClass="entr" presetSubtype="10" fill="hold" nodeType="after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blinds(horizontal)">
                                      <p:cBhvr>
                                        <p:cTn id="27" dur="75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67694" y="909514"/>
            <a:ext cx="11388152" cy="4647402"/>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请在下表中画出元素周期表的轮廓，并在表中按要求完成下列问题：</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标出族序数。</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画出金属与非金属的分界线，</a:t>
            </a:r>
            <a:r>
              <a:rPr lang="zh-CN" altLang="zh-CN" sz="2800" kern="100" dirty="0">
                <a:latin typeface="宋体"/>
                <a:ea typeface="Times New Roman"/>
                <a:cs typeface="Courier New"/>
              </a:rPr>
              <a:t> </a:t>
            </a:r>
            <a:r>
              <a:rPr lang="zh-CN" altLang="zh-CN" sz="2800" kern="100" dirty="0">
                <a:latin typeface="Times New Roman"/>
                <a:ea typeface="华文细黑"/>
                <a:cs typeface="Times New Roman"/>
              </a:rPr>
              <a:t>并用阴影表示出过渡元素的位置。</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标出镧系、锕系的位置。</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写出各周期元素的种类。</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写出稀有气体元素的原子序数。</a:t>
            </a:r>
            <a:endParaRPr lang="zh-CN" altLang="zh-CN" sz="1050" kern="100" dirty="0">
              <a:latin typeface="宋体"/>
              <a:cs typeface="Courier New"/>
            </a:endParaRPr>
          </a:p>
          <a:p>
            <a:pPr>
              <a:lnSpc>
                <a:spcPct val="150000"/>
              </a:lnSpc>
            </a:pPr>
            <a:r>
              <a:rPr lang="en-US" altLang="zh-CN" sz="2800" kern="100" dirty="0">
                <a:latin typeface="Times New Roman"/>
                <a:ea typeface="华文细黑"/>
              </a:rPr>
              <a:t>(6)</a:t>
            </a:r>
            <a:r>
              <a:rPr lang="zh-CN" altLang="zh-CN" sz="2800" kern="100" dirty="0">
                <a:latin typeface="Times New Roman"/>
                <a:ea typeface="华文细黑"/>
                <a:cs typeface="Times New Roman"/>
              </a:rPr>
              <a:t>标出</a:t>
            </a:r>
            <a:r>
              <a:rPr lang="en-US" altLang="zh-CN" sz="2800" kern="100" dirty="0">
                <a:latin typeface="Times New Roman"/>
                <a:ea typeface="华文细黑"/>
              </a:rPr>
              <a:t>113</a:t>
            </a:r>
            <a:r>
              <a:rPr lang="zh-CN" altLang="zh-CN" sz="2800" kern="100" dirty="0">
                <a:latin typeface="Times New Roman"/>
                <a:ea typeface="华文细黑"/>
                <a:cs typeface="Times New Roman"/>
              </a:rPr>
              <a:t>号～</a:t>
            </a:r>
            <a:r>
              <a:rPr lang="en-US" altLang="zh-CN" sz="2800" kern="100" dirty="0">
                <a:latin typeface="Times New Roman"/>
                <a:ea typeface="华文细黑"/>
              </a:rPr>
              <a:t>118</a:t>
            </a:r>
            <a:r>
              <a:rPr lang="zh-CN" altLang="zh-CN" sz="2800" kern="100" dirty="0">
                <a:latin typeface="Times New Roman"/>
                <a:ea typeface="华文细黑"/>
                <a:cs typeface="Times New Roman"/>
              </a:rPr>
              <a:t>号元素的位置。</a:t>
            </a:r>
            <a:endParaRPr lang="zh-CN" altLang="zh-CN" sz="2800" kern="100" dirty="0">
              <a:effectLst/>
              <a:latin typeface="宋体"/>
              <a:cs typeface="Courier New"/>
            </a:endParaRPr>
          </a:p>
        </p:txBody>
      </p:sp>
      <p:pic>
        <p:nvPicPr>
          <p:cNvPr id="159769" name="Picture 25" descr="HX28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67106" y="3573810"/>
            <a:ext cx="5611772" cy="2821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6" name="圆角矩形 5">
            <a:hlinkClick r:id="rId3" action="ppaction://hlinksldjump"/>
          </p:cNvPr>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
        <p:nvSpPr>
          <p:cNvPr id="7" name="文本框 3"/>
          <p:cNvSpPr txBox="1"/>
          <p:nvPr/>
        </p:nvSpPr>
        <p:spPr bwMode="auto">
          <a:xfrm>
            <a:off x="379688" y="334625"/>
            <a:ext cx="2213745" cy="615529"/>
          </a:xfrm>
          <a:prstGeom prst="rect">
            <a:avLst/>
          </a:prstGeom>
          <a:noFill/>
        </p:spPr>
        <p:txBody>
          <a:bodyPr lIns="121898" tIns="60948" rIns="121898" bIns="60948">
            <a:spAutoFit/>
          </a:bodyPr>
          <a:lstStyle>
            <a:lvl1pPr>
              <a:defRPr>
                <a:solidFill>
                  <a:schemeClr val="tx1"/>
                </a:solidFill>
                <a:latin typeface="Arial" charset="0"/>
                <a:ea typeface="微软雅黑"/>
                <a:cs typeface="微软雅黑"/>
              </a:defRPr>
            </a:lvl1pPr>
            <a:lvl2pPr marL="742950" indent="-285750">
              <a:defRPr>
                <a:solidFill>
                  <a:schemeClr val="tx1"/>
                </a:solidFill>
                <a:latin typeface="Arial" charset="0"/>
                <a:ea typeface="微软雅黑"/>
                <a:cs typeface="微软雅黑"/>
              </a:defRPr>
            </a:lvl2pPr>
            <a:lvl3pPr marL="1143000" indent="-228600">
              <a:defRPr>
                <a:solidFill>
                  <a:schemeClr val="tx1"/>
                </a:solidFill>
                <a:latin typeface="Arial" charset="0"/>
                <a:ea typeface="微软雅黑"/>
                <a:cs typeface="微软雅黑"/>
              </a:defRPr>
            </a:lvl3pPr>
            <a:lvl4pPr marL="1600200" indent="-228600">
              <a:defRPr>
                <a:solidFill>
                  <a:schemeClr val="tx1"/>
                </a:solidFill>
                <a:latin typeface="Arial" charset="0"/>
                <a:ea typeface="微软雅黑"/>
                <a:cs typeface="微软雅黑"/>
              </a:defRPr>
            </a:lvl4pPr>
            <a:lvl5pPr marL="2057400" indent="-228600">
              <a:defRPr>
                <a:solidFill>
                  <a:schemeClr val="tx1"/>
                </a:solidFill>
                <a:latin typeface="Arial" charset="0"/>
                <a:ea typeface="微软雅黑"/>
                <a:cs typeface="微软雅黑"/>
              </a:defRPr>
            </a:lvl5pPr>
            <a:lvl6pPr marL="2514600" indent="-228600" fontAlgn="base">
              <a:spcBef>
                <a:spcPct val="0"/>
              </a:spcBef>
              <a:spcAft>
                <a:spcPct val="0"/>
              </a:spcAft>
              <a:defRPr>
                <a:solidFill>
                  <a:schemeClr val="tx1"/>
                </a:solidFill>
                <a:latin typeface="Arial" charset="0"/>
                <a:ea typeface="微软雅黑"/>
                <a:cs typeface="微软雅黑"/>
              </a:defRPr>
            </a:lvl6pPr>
            <a:lvl7pPr marL="2971800" indent="-228600" fontAlgn="base">
              <a:spcBef>
                <a:spcPct val="0"/>
              </a:spcBef>
              <a:spcAft>
                <a:spcPct val="0"/>
              </a:spcAft>
              <a:defRPr>
                <a:solidFill>
                  <a:schemeClr val="tx1"/>
                </a:solidFill>
                <a:latin typeface="Arial" charset="0"/>
                <a:ea typeface="微软雅黑"/>
                <a:cs typeface="微软雅黑"/>
              </a:defRPr>
            </a:lvl7pPr>
            <a:lvl8pPr marL="3429000" indent="-228600" fontAlgn="base">
              <a:spcBef>
                <a:spcPct val="0"/>
              </a:spcBef>
              <a:spcAft>
                <a:spcPct val="0"/>
              </a:spcAft>
              <a:defRPr>
                <a:solidFill>
                  <a:schemeClr val="tx1"/>
                </a:solidFill>
                <a:latin typeface="Arial" charset="0"/>
                <a:ea typeface="微软雅黑"/>
                <a:cs typeface="微软雅黑"/>
              </a:defRPr>
            </a:lvl8pPr>
            <a:lvl9pPr marL="3886200" indent="-228600" fontAlgn="base">
              <a:spcBef>
                <a:spcPct val="0"/>
              </a:spcBef>
              <a:spcAft>
                <a:spcPct val="0"/>
              </a:spcAft>
              <a:defRPr>
                <a:solidFill>
                  <a:schemeClr val="tx1"/>
                </a:solidFill>
                <a:latin typeface="Arial" charset="0"/>
                <a:ea typeface="微软雅黑"/>
                <a:cs typeface="微软雅黑"/>
              </a:defRPr>
            </a:lvl9pPr>
          </a:lstStyle>
          <a:p>
            <a:r>
              <a:rPr lang="zh-CN" altLang="zh-CN" sz="3200" b="1" dirty="0">
                <a:solidFill>
                  <a:schemeClr val="accent6">
                    <a:lumMod val="75000"/>
                  </a:schemeClr>
                </a:solidFill>
                <a:latin typeface="+mj-ea"/>
                <a:ea typeface="+mj-ea"/>
                <a:cs typeface="+mn-cs"/>
              </a:rPr>
              <a:t>深度思考</a:t>
            </a:r>
            <a:endParaRPr lang="zh-CN" altLang="en-US" sz="3200" b="1" dirty="0">
              <a:solidFill>
                <a:schemeClr val="accent6">
                  <a:lumMod val="75000"/>
                </a:schemeClr>
              </a:solidFill>
              <a:latin typeface="+mj-ea"/>
              <a:ea typeface="+mj-ea"/>
              <a:cs typeface="+mn-cs"/>
            </a:endParaRPr>
          </a:p>
        </p:txBody>
      </p:sp>
    </p:spTree>
    <p:extLst>
      <p:ext uri="{BB962C8B-B14F-4D97-AF65-F5344CB8AC3E}">
        <p14:creationId xmlns:p14="http://schemas.microsoft.com/office/powerpoint/2010/main" val="135175167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4566" y="909514"/>
            <a:ext cx="11755638" cy="4616648"/>
          </a:xfrm>
          <a:prstGeom prst="rect">
            <a:avLst/>
          </a:prstGeom>
        </p:spPr>
        <p:txBody>
          <a:bodyPr>
            <a:spAutoFit/>
          </a:bodyPr>
          <a:lstStyle/>
          <a:p>
            <a:pPr algn="just">
              <a:lnSpc>
                <a:spcPct val="150000"/>
              </a:lnSpc>
              <a:spcAft>
                <a:spcPts val="0"/>
              </a:spcAft>
              <a:tabLst>
                <a:tab pos="2340610" algn="l"/>
              </a:tabLst>
            </a:pPr>
            <a:r>
              <a:rPr lang="en-US" altLang="zh-CN" sz="2800" kern="100" dirty="0">
                <a:latin typeface="Times New Roman"/>
                <a:ea typeface="华文细黑"/>
              </a:rPr>
              <a:t>6</a:t>
            </a:r>
            <a:r>
              <a:rPr lang="en-US" altLang="zh-CN" sz="2800" kern="100" dirty="0" smtClean="0">
                <a:latin typeface="Times New Roman"/>
                <a:ea typeface="华文细黑"/>
              </a:rPr>
              <a:t>. W</a:t>
            </a:r>
            <a:r>
              <a:rPr lang="zh-CN" altLang="zh-CN" sz="2800" kern="100" dirty="0">
                <a:latin typeface="Times New Roman"/>
                <a:ea typeface="华文细黑"/>
                <a:cs typeface="Times New Roman"/>
              </a:rPr>
              <a:t>、</a:t>
            </a:r>
            <a:r>
              <a:rPr lang="en-US" altLang="zh-CN" sz="2800" kern="100" dirty="0">
                <a:latin typeface="Times New Roman"/>
                <a:ea typeface="华文细黑"/>
              </a:rPr>
              <a:t>X</a:t>
            </a:r>
            <a:r>
              <a:rPr lang="zh-CN" altLang="zh-CN" sz="2800" kern="100" dirty="0">
                <a:latin typeface="Times New Roman"/>
                <a:ea typeface="华文细黑"/>
                <a:cs typeface="Times New Roman"/>
              </a:rPr>
              <a:t>、</a:t>
            </a:r>
            <a:r>
              <a:rPr lang="en-US" altLang="zh-CN" sz="2800" kern="100" dirty="0">
                <a:latin typeface="Times New Roman"/>
                <a:ea typeface="华文细黑"/>
              </a:rPr>
              <a:t>Y</a:t>
            </a:r>
            <a:r>
              <a:rPr lang="zh-CN" altLang="zh-CN" sz="2800" kern="100" dirty="0">
                <a:latin typeface="Times New Roman"/>
                <a:ea typeface="华文细黑"/>
                <a:cs typeface="Times New Roman"/>
              </a:rPr>
              <a:t>、</a:t>
            </a:r>
            <a:r>
              <a:rPr lang="en-US" altLang="zh-CN" sz="2800" kern="100" dirty="0">
                <a:latin typeface="Times New Roman"/>
                <a:ea typeface="华文细黑"/>
              </a:rPr>
              <a:t>Z</a:t>
            </a:r>
            <a:r>
              <a:rPr lang="zh-CN" altLang="zh-CN" sz="2800" kern="100" dirty="0">
                <a:latin typeface="Times New Roman"/>
                <a:ea typeface="华文细黑"/>
                <a:cs typeface="Times New Roman"/>
              </a:rPr>
              <a:t>四种短周期元素在周期表中的相对位置如图所示，</a:t>
            </a:r>
            <a:r>
              <a:rPr lang="en-US" altLang="zh-CN" sz="2800" kern="100" dirty="0">
                <a:latin typeface="Times New Roman"/>
                <a:ea typeface="华文细黑"/>
              </a:rPr>
              <a:t>W</a:t>
            </a:r>
            <a:r>
              <a:rPr lang="zh-CN" altLang="zh-CN" sz="2800" kern="100" dirty="0">
                <a:latin typeface="Times New Roman"/>
                <a:ea typeface="华文细黑"/>
                <a:cs typeface="Times New Roman"/>
              </a:rPr>
              <a:t>的气态氢化物可与</a:t>
            </a:r>
            <a:r>
              <a:rPr lang="en-US" altLang="zh-CN" sz="2800" kern="100" dirty="0">
                <a:latin typeface="Times New Roman"/>
                <a:ea typeface="华文细黑"/>
              </a:rPr>
              <a:t>Z</a:t>
            </a:r>
            <a:r>
              <a:rPr lang="zh-CN" altLang="zh-CN" sz="2800" kern="100" dirty="0">
                <a:latin typeface="Times New Roman"/>
                <a:ea typeface="华文细黑"/>
                <a:cs typeface="Times New Roman"/>
              </a:rPr>
              <a:t>的气态氢化物反应生成离子化合物。由此可知下列说法正确的是</a:t>
            </a:r>
            <a:r>
              <a:rPr lang="en-US" altLang="zh-CN" sz="2800" kern="100" dirty="0">
                <a:latin typeface="Times New Roman"/>
                <a:ea typeface="华文细黑"/>
              </a:rPr>
              <a:t>(</a:t>
            </a:r>
            <a:r>
              <a:rPr lang="zh-CN" altLang="zh-CN" sz="2800" kern="100" dirty="0">
                <a:latin typeface="Times New Roman"/>
                <a:ea typeface="华文细黑"/>
                <a:cs typeface="Times New Roman"/>
              </a:rPr>
              <a:t>　　</a:t>
            </a:r>
            <a:r>
              <a:rPr lang="en-US" altLang="zh-CN" sz="2800" kern="100" dirty="0" smtClean="0">
                <a:latin typeface="Times New Roman"/>
                <a:ea typeface="华文细黑"/>
              </a:rPr>
              <a:t>)</a:t>
            </a:r>
          </a:p>
          <a:p>
            <a:pPr algn="just">
              <a:lnSpc>
                <a:spcPct val="150000"/>
              </a:lnSpc>
              <a:spcAft>
                <a:spcPts val="0"/>
              </a:spcAft>
            </a:pPr>
            <a:r>
              <a:rPr lang="en-US" altLang="zh-CN" sz="2800" kern="100" dirty="0">
                <a:latin typeface="Times New Roman"/>
                <a:ea typeface="华文细黑"/>
                <a:cs typeface="Courier New"/>
              </a:rPr>
              <a:t>A.X</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Y</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Z</a:t>
            </a:r>
            <a:r>
              <a:rPr lang="zh-CN" altLang="zh-CN" sz="2800" kern="100" dirty="0">
                <a:latin typeface="Times New Roman"/>
                <a:ea typeface="华文细黑"/>
                <a:cs typeface="Times New Roman"/>
              </a:rPr>
              <a:t>中最简单氢化物稳定性最差的是</a:t>
            </a:r>
            <a:r>
              <a:rPr lang="en-US" altLang="zh-CN" sz="2800" kern="100" dirty="0">
                <a:latin typeface="Times New Roman"/>
                <a:ea typeface="华文细黑"/>
                <a:cs typeface="Courier New"/>
              </a:rPr>
              <a:t>Y</a:t>
            </a:r>
            <a:endParaRPr lang="zh-CN" altLang="zh-CN" sz="10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B.X</a:t>
            </a:r>
            <a:r>
              <a:rPr lang="zh-CN" altLang="zh-CN" sz="2800" kern="100" dirty="0">
                <a:latin typeface="Times New Roman"/>
                <a:ea typeface="华文细黑"/>
                <a:cs typeface="Times New Roman"/>
              </a:rPr>
              <a:t>元素形成的单核阴离子还原性强于</a:t>
            </a:r>
            <a:r>
              <a:rPr lang="en-US" altLang="zh-CN" sz="2800" kern="100" dirty="0">
                <a:latin typeface="Times New Roman"/>
                <a:ea typeface="华文细黑"/>
                <a:cs typeface="Courier New"/>
              </a:rPr>
              <a:t>Y</a:t>
            </a:r>
            <a:endParaRPr lang="zh-CN" altLang="zh-CN" sz="10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C.Z</a:t>
            </a:r>
            <a:r>
              <a:rPr lang="zh-CN" altLang="zh-CN" sz="2800" kern="100" dirty="0">
                <a:latin typeface="Times New Roman"/>
                <a:ea typeface="华文细黑"/>
                <a:cs typeface="Times New Roman"/>
              </a:rPr>
              <a:t>元素氧化物对应水化物的酸性强于</a:t>
            </a:r>
            <a:r>
              <a:rPr lang="en-US" altLang="zh-CN" sz="2800" kern="100" dirty="0">
                <a:latin typeface="Times New Roman"/>
                <a:ea typeface="华文细黑"/>
                <a:cs typeface="Courier New"/>
              </a:rPr>
              <a:t>Y</a:t>
            </a:r>
            <a:endParaRPr lang="zh-CN" altLang="zh-CN" sz="1000" kern="100" dirty="0">
              <a:latin typeface="宋体"/>
              <a:cs typeface="Courier New"/>
            </a:endParaRPr>
          </a:p>
          <a:p>
            <a:pPr>
              <a:lnSpc>
                <a:spcPct val="150000"/>
              </a:lnSpc>
            </a:pPr>
            <a:r>
              <a:rPr lang="en-US" altLang="zh-CN" sz="2800" kern="100" dirty="0">
                <a:latin typeface="Times New Roman"/>
                <a:ea typeface="华文细黑"/>
              </a:rPr>
              <a:t>D.Y</a:t>
            </a:r>
            <a:r>
              <a:rPr lang="zh-CN" altLang="zh-CN" sz="2800" kern="100" dirty="0">
                <a:latin typeface="Times New Roman"/>
                <a:ea typeface="华文细黑"/>
                <a:cs typeface="Times New Roman"/>
              </a:rPr>
              <a:t>元素单质在化学反应中只表现出氧化性</a:t>
            </a:r>
            <a:endParaRPr lang="zh-CN" altLang="zh-CN" sz="2600" kern="100" dirty="0">
              <a:latin typeface="宋体"/>
              <a:cs typeface="Courier New"/>
            </a:endParaRPr>
          </a:p>
        </p:txBody>
      </p:sp>
      <p:sp>
        <p:nvSpPr>
          <p:cNvPr id="19" name="Rectangle 21">
            <a:hlinkClick r:id="rId2"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0" name="Rectangle 21">
            <a:hlinkClick r:id="rId3"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1" name="Rectangle 21">
            <a:hlinkClick r:id="rId4"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2" name="Rectangle 21">
            <a:hlinkClick r:id="rId5"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3" name="Rectangle 21">
            <a:hlinkClick r:id="rId6"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4" name="Rectangle 21">
            <a:hlinkClick r:id="rId7"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5" name="Rectangle 21">
            <a:hlinkClick r:id="rId8"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6" name="Rectangle 21">
            <a:hlinkClick r:id="rId9"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7" name="Rectangle 21">
            <a:hlinkClick r:id="rId10"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8" name="Rectangle 21">
            <a:hlinkClick r:id="rId11"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29" name="Rectangle 21">
            <a:hlinkClick r:id="rId12"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30" name="Rectangle 21">
            <a:hlinkClick r:id="rId13"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1" name="Rectangle 21">
            <a:hlinkClick r:id="rId14"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2" name="Rectangle 21">
            <a:hlinkClick r:id="rId15" action="ppaction://hlinksldjump"/>
          </p:cNvPr>
          <p:cNvSpPr>
            <a:spLocks noChangeArrowheads="1"/>
          </p:cNvSpPr>
          <p:nvPr/>
        </p:nvSpPr>
        <p:spPr bwMode="auto">
          <a:xfrm>
            <a:off x="11567814" y="48837"/>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pic>
        <p:nvPicPr>
          <p:cNvPr id="249869" name="Picture 13" descr="HX292"/>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8721200" y="2700642"/>
            <a:ext cx="2330545" cy="1581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矩形 3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4" name="圆角矩形 33">
            <a:hlinkClick r:id="rId17"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8991047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507432" y="1619716"/>
            <a:ext cx="11409907" cy="3970318"/>
          </a:xfrm>
          <a:prstGeom prst="rect">
            <a:avLst/>
          </a:prstGeom>
        </p:spPr>
        <p:txBody>
          <a:bodyPr>
            <a:spAutoFit/>
          </a:bodyPr>
          <a:lstStyle/>
          <a:p>
            <a:pPr algn="just">
              <a:lnSpc>
                <a:spcPct val="150000"/>
              </a:lnSpc>
              <a:spcAft>
                <a:spcPts val="0"/>
              </a:spcAft>
              <a:tabLst>
                <a:tab pos="2340610" algn="l"/>
              </a:tabLs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根据元素信息可知，</a:t>
            </a:r>
            <a:r>
              <a:rPr lang="en-US" altLang="zh-CN" sz="2800" kern="100" dirty="0">
                <a:latin typeface="Times New Roman"/>
                <a:ea typeface="华文细黑"/>
              </a:rPr>
              <a:t>W</a:t>
            </a:r>
            <a:r>
              <a:rPr lang="zh-CN" altLang="zh-CN" sz="2800" kern="100" dirty="0">
                <a:latin typeface="Times New Roman"/>
                <a:ea typeface="华文细黑"/>
                <a:cs typeface="Times New Roman"/>
              </a:rPr>
              <a:t>为</a:t>
            </a:r>
            <a:r>
              <a:rPr lang="en-US" altLang="zh-CN" sz="2800" kern="100" dirty="0">
                <a:latin typeface="Times New Roman"/>
                <a:ea typeface="华文细黑"/>
              </a:rPr>
              <a:t>N</a:t>
            </a:r>
            <a:r>
              <a:rPr lang="zh-CN" altLang="zh-CN" sz="2800" kern="100" dirty="0">
                <a:latin typeface="Times New Roman"/>
                <a:ea typeface="华文细黑"/>
                <a:cs typeface="Times New Roman"/>
              </a:rPr>
              <a:t>，</a:t>
            </a:r>
            <a:r>
              <a:rPr lang="en-US" altLang="zh-CN" sz="2800" kern="100" dirty="0">
                <a:latin typeface="Times New Roman"/>
                <a:ea typeface="华文细黑"/>
              </a:rPr>
              <a:t>Z</a:t>
            </a:r>
            <a:r>
              <a:rPr lang="zh-CN" altLang="zh-CN" sz="2800" kern="100" dirty="0">
                <a:latin typeface="Times New Roman"/>
                <a:ea typeface="华文细黑"/>
                <a:cs typeface="Times New Roman"/>
              </a:rPr>
              <a:t>为</a:t>
            </a:r>
            <a:r>
              <a:rPr lang="en-US" altLang="zh-CN" sz="2800" kern="100" dirty="0" err="1">
                <a:latin typeface="Times New Roman"/>
                <a:ea typeface="华文细黑"/>
              </a:rPr>
              <a:t>Cl</a:t>
            </a:r>
            <a:r>
              <a:rPr lang="zh-CN" altLang="zh-CN" sz="2800" kern="100" dirty="0">
                <a:latin typeface="Times New Roman"/>
                <a:ea typeface="华文细黑"/>
                <a:cs typeface="Times New Roman"/>
              </a:rPr>
              <a:t>，</a:t>
            </a:r>
            <a:r>
              <a:rPr lang="en-US" altLang="zh-CN" sz="2800" kern="100" dirty="0">
                <a:latin typeface="Times New Roman"/>
                <a:ea typeface="华文细黑"/>
              </a:rPr>
              <a:t>Y</a:t>
            </a:r>
            <a:r>
              <a:rPr lang="zh-CN" altLang="zh-CN" sz="2800" kern="100" dirty="0">
                <a:latin typeface="Times New Roman"/>
                <a:ea typeface="华文细黑"/>
                <a:cs typeface="Times New Roman"/>
              </a:rPr>
              <a:t>为</a:t>
            </a:r>
            <a:r>
              <a:rPr lang="en-US" altLang="zh-CN" sz="2800" kern="100" dirty="0">
                <a:latin typeface="Times New Roman"/>
                <a:ea typeface="华文细黑"/>
              </a:rPr>
              <a:t>S</a:t>
            </a:r>
            <a:r>
              <a:rPr lang="zh-CN" altLang="zh-CN" sz="2800" kern="100" dirty="0">
                <a:latin typeface="Times New Roman"/>
                <a:ea typeface="华文细黑"/>
                <a:cs typeface="Times New Roman"/>
              </a:rPr>
              <a:t>，</a:t>
            </a:r>
            <a:r>
              <a:rPr lang="en-US" altLang="zh-CN" sz="2800" kern="100" dirty="0">
                <a:latin typeface="Times New Roman"/>
                <a:ea typeface="华文细黑"/>
              </a:rPr>
              <a:t>X</a:t>
            </a:r>
            <a:r>
              <a:rPr lang="zh-CN" altLang="zh-CN" sz="2800" kern="100" dirty="0">
                <a:latin typeface="Times New Roman"/>
                <a:ea typeface="华文细黑"/>
                <a:cs typeface="Times New Roman"/>
              </a:rPr>
              <a:t>为</a:t>
            </a:r>
            <a:r>
              <a:rPr lang="en-US" altLang="zh-CN" sz="2800" kern="100" dirty="0">
                <a:latin typeface="Times New Roman"/>
                <a:ea typeface="华文细黑"/>
              </a:rPr>
              <a:t>O</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tabLst>
                <a:tab pos="2340610" algn="l"/>
              </a:tabLst>
            </a:pPr>
            <a:r>
              <a:rPr lang="en-US" altLang="zh-CN" sz="2800" kern="100" dirty="0" smtClean="0">
                <a:latin typeface="Times New Roman"/>
                <a:ea typeface="华文细黑"/>
              </a:rPr>
              <a:t>B</a:t>
            </a:r>
            <a:r>
              <a:rPr lang="zh-CN" altLang="zh-CN" sz="2800" kern="100" dirty="0">
                <a:latin typeface="Times New Roman"/>
                <a:ea typeface="华文细黑"/>
                <a:cs typeface="Times New Roman"/>
              </a:rPr>
              <a:t>项，</a:t>
            </a:r>
            <a:r>
              <a:rPr lang="en-US" altLang="zh-CN" sz="2800" kern="100" dirty="0">
                <a:latin typeface="Times New Roman"/>
                <a:ea typeface="华文细黑"/>
              </a:rPr>
              <a:t>O</a:t>
            </a:r>
            <a:r>
              <a:rPr lang="en-US" altLang="zh-CN" sz="2800" kern="100" baseline="30000" dirty="0">
                <a:latin typeface="Times New Roman"/>
                <a:ea typeface="华文细黑"/>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的还原性比</a:t>
            </a:r>
            <a:r>
              <a:rPr lang="en-US" altLang="zh-CN" sz="2800" kern="100" dirty="0">
                <a:latin typeface="Times New Roman"/>
                <a:ea typeface="华文细黑"/>
              </a:rPr>
              <a:t>S</a:t>
            </a:r>
            <a:r>
              <a:rPr lang="en-US" altLang="zh-CN" sz="2800" kern="100" baseline="30000" dirty="0">
                <a:latin typeface="Times New Roman"/>
                <a:ea typeface="华文细黑"/>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弱</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tabLst>
                <a:tab pos="2340610" algn="l"/>
              </a:tabLst>
            </a:pPr>
            <a:r>
              <a:rPr lang="en-US" altLang="zh-CN" sz="2800" kern="100" dirty="0" smtClean="0">
                <a:latin typeface="Times New Roman"/>
                <a:ea typeface="华文细黑"/>
              </a:rPr>
              <a:t>C</a:t>
            </a:r>
            <a:r>
              <a:rPr lang="zh-CN" altLang="zh-CN" sz="2800" kern="100" dirty="0">
                <a:latin typeface="Times New Roman"/>
                <a:ea typeface="华文细黑"/>
                <a:cs typeface="Times New Roman"/>
              </a:rPr>
              <a:t>项，没有指明最高价氧化物对应水化物的酸性</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tabLst>
                <a:tab pos="2340610" algn="l"/>
              </a:tabLst>
            </a:pPr>
            <a:r>
              <a:rPr lang="en-US" altLang="zh-CN" sz="2800" kern="100" dirty="0" smtClean="0">
                <a:latin typeface="Times New Roman"/>
                <a:ea typeface="华文细黑"/>
              </a:rPr>
              <a:t>D</a:t>
            </a:r>
            <a:r>
              <a:rPr lang="zh-CN" altLang="zh-CN" sz="2800" kern="100" dirty="0">
                <a:latin typeface="Times New Roman"/>
                <a:ea typeface="华文细黑"/>
                <a:cs typeface="Times New Roman"/>
              </a:rPr>
              <a:t>项，单质</a:t>
            </a:r>
            <a:r>
              <a:rPr lang="en-US" altLang="zh-CN" sz="2800" kern="100" dirty="0">
                <a:latin typeface="Times New Roman"/>
                <a:ea typeface="华文细黑"/>
              </a:rPr>
              <a:t>S</a:t>
            </a:r>
            <a:r>
              <a:rPr lang="zh-CN" altLang="zh-CN" sz="2800" kern="100" dirty="0">
                <a:latin typeface="Times New Roman"/>
                <a:ea typeface="华文细黑"/>
                <a:cs typeface="Times New Roman"/>
              </a:rPr>
              <a:t>在化学反应中既可以表现氧化性，又可以表现还原性，如：</a:t>
            </a:r>
            <a:r>
              <a:rPr lang="en-US" altLang="zh-CN" sz="2800" kern="100" dirty="0">
                <a:latin typeface="Times New Roman"/>
                <a:ea typeface="华文细黑"/>
              </a:rPr>
              <a:t>S</a:t>
            </a:r>
            <a:r>
              <a:rPr lang="zh-CN" altLang="zh-CN" sz="2800" kern="100" dirty="0">
                <a:latin typeface="Times New Roman"/>
                <a:ea typeface="华文细黑"/>
                <a:cs typeface="Times New Roman"/>
              </a:rPr>
              <a:t>和</a:t>
            </a:r>
            <a:r>
              <a:rPr lang="en-US" altLang="zh-CN" sz="2800" kern="100" dirty="0" err="1">
                <a:latin typeface="Times New Roman"/>
                <a:ea typeface="华文细黑"/>
              </a:rPr>
              <a:t>NaOH</a:t>
            </a:r>
            <a:r>
              <a:rPr lang="zh-CN" altLang="zh-CN" sz="2800" kern="100" dirty="0">
                <a:latin typeface="Times New Roman"/>
                <a:ea typeface="华文细黑"/>
                <a:cs typeface="Times New Roman"/>
              </a:rPr>
              <a:t>溶液的反应</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tabLst>
                <a:tab pos="2340610" algn="l"/>
              </a:tabLst>
            </a:pPr>
            <a:r>
              <a:rPr lang="zh-CN" altLang="zh-CN" sz="2800" b="1" kern="100" dirty="0">
                <a:solidFill>
                  <a:srgbClr val="0000FF"/>
                </a:solidFill>
                <a:latin typeface="Times New Roman"/>
                <a:cs typeface="Times New Roman"/>
              </a:rPr>
              <a:t>答案　</a:t>
            </a:r>
            <a:r>
              <a:rPr lang="en-US" altLang="zh-CN" sz="2800" b="1" kern="100" dirty="0">
                <a:solidFill>
                  <a:schemeClr val="accent6">
                    <a:lumMod val="75000"/>
                  </a:schemeClr>
                </a:solidFill>
                <a:latin typeface="Times New Roman"/>
                <a:ea typeface="华文细黑"/>
              </a:rPr>
              <a:t>A</a:t>
            </a:r>
            <a:endParaRPr lang="zh-CN" altLang="zh-CN" sz="2800" b="1" kern="100" dirty="0">
              <a:solidFill>
                <a:schemeClr val="accent6">
                  <a:lumMod val="75000"/>
                </a:schemeClr>
              </a:solidFill>
              <a:latin typeface="Times New Roman"/>
              <a:ea typeface="华文细黑"/>
            </a:endParaRPr>
          </a:p>
        </p:txBody>
      </p:sp>
      <p:sp>
        <p:nvSpPr>
          <p:cNvPr id="18" name="Rectangle 21">
            <a:hlinkClick r:id="rId2"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33" name="Rectangle 21">
            <a:hlinkClick r:id="rId3"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4" name="Rectangle 21">
            <a:hlinkClick r:id="rId4"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5" name="Rectangle 21">
            <a:hlinkClick r:id="rId5"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6" name="Rectangle 21">
            <a:hlinkClick r:id="rId6"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7" name="Rectangle 21">
            <a:hlinkClick r:id="rId7"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8" name="Rectangle 21">
            <a:hlinkClick r:id="rId8"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39" name="Rectangle 21">
            <a:hlinkClick r:id="rId9"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40" name="Rectangle 21">
            <a:hlinkClick r:id="rId10"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41" name="Rectangle 21">
            <a:hlinkClick r:id="rId11"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42" name="Rectangle 21">
            <a:hlinkClick r:id="rId12"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43" name="Rectangle 21">
            <a:hlinkClick r:id="rId13"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44" name="Rectangle 21">
            <a:hlinkClick r:id="rId14"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45" name="Rectangle 21">
            <a:hlinkClick r:id="rId15" action="ppaction://hlinksldjump"/>
          </p:cNvPr>
          <p:cNvSpPr>
            <a:spLocks noChangeArrowheads="1"/>
          </p:cNvSpPr>
          <p:nvPr/>
        </p:nvSpPr>
        <p:spPr bwMode="auto">
          <a:xfrm>
            <a:off x="11567814" y="48837"/>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5492410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750"/>
                                        <p:tgtEl>
                                          <p:spTgt spid="3">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750"/>
                                        <p:tgtEl>
                                          <p:spTgt spid="3">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7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21">
            <a:hlinkClick r:id="rId2"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8" name="Rectangle 21">
            <a:hlinkClick r:id="rId3"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9" name="Rectangle 21">
            <a:hlinkClick r:id="rId4"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0" name="Rectangle 21">
            <a:hlinkClick r:id="rId5"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1" name="Rectangle 21">
            <a:hlinkClick r:id="rId6"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2" name="Rectangle 21">
            <a:hlinkClick r:id="rId7"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3" name="Rectangle 21">
            <a:hlinkClick r:id="rId8"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4" name="Rectangle 21">
            <a:hlinkClick r:id="rId9"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5" name="Rectangle 21">
            <a:hlinkClick r:id="rId10"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6" name="Rectangle 21">
            <a:hlinkClick r:id="rId11"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27" name="Rectangle 21">
            <a:hlinkClick r:id="rId12"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28" name="Rectangle 21">
            <a:hlinkClick r:id="rId13"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29" name="Rectangle 21">
            <a:hlinkClick r:id="rId14"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0" name="Rectangle 21">
            <a:hlinkClick r:id="rId15" action="ppaction://hlinksldjump"/>
          </p:cNvPr>
          <p:cNvSpPr>
            <a:spLocks noChangeArrowheads="1"/>
          </p:cNvSpPr>
          <p:nvPr/>
        </p:nvSpPr>
        <p:spPr bwMode="auto">
          <a:xfrm>
            <a:off x="11567814" y="48837"/>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矩形 30"/>
          <p:cNvSpPr/>
          <p:nvPr/>
        </p:nvSpPr>
        <p:spPr>
          <a:xfrm>
            <a:off x="453182" y="981522"/>
            <a:ext cx="11409907" cy="461664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7.</a:t>
            </a:r>
            <a:r>
              <a:rPr lang="zh-CN" altLang="zh-CN" sz="2800" kern="100" dirty="0">
                <a:latin typeface="Times New Roman"/>
                <a:ea typeface="华文细黑"/>
                <a:cs typeface="Times New Roman"/>
              </a:rPr>
              <a:t>四种短周期元素</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Y</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Z</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W</a:t>
            </a:r>
            <a:r>
              <a:rPr lang="zh-CN" altLang="zh-CN" sz="2800" kern="100" dirty="0">
                <a:latin typeface="Times New Roman"/>
                <a:ea typeface="华文细黑"/>
                <a:cs typeface="Times New Roman"/>
              </a:rPr>
              <a:t>的原子序数依次增大，</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的最外层电子数是次外层电子数的</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倍，</a:t>
            </a:r>
            <a:r>
              <a:rPr lang="en-US" altLang="zh-CN" sz="2800" kern="100" dirty="0">
                <a:latin typeface="Times New Roman"/>
                <a:ea typeface="华文细黑"/>
                <a:cs typeface="Courier New"/>
              </a:rPr>
              <a:t>Y</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W</a:t>
            </a:r>
            <a:r>
              <a:rPr lang="zh-CN" altLang="zh-CN" sz="2800" kern="100" dirty="0">
                <a:latin typeface="Times New Roman"/>
                <a:ea typeface="华文细黑"/>
                <a:cs typeface="Times New Roman"/>
              </a:rPr>
              <a:t>同主族且能形成两种常见的化合物，</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W</a:t>
            </a:r>
            <a:r>
              <a:rPr lang="zh-CN" altLang="zh-CN" sz="2800" kern="100" dirty="0">
                <a:latin typeface="Times New Roman"/>
                <a:ea typeface="华文细黑"/>
                <a:cs typeface="Times New Roman"/>
              </a:rPr>
              <a:t>质子数之和是</a:t>
            </a:r>
            <a:r>
              <a:rPr lang="en-US" altLang="zh-CN" sz="2800" kern="100" dirty="0">
                <a:latin typeface="Times New Roman"/>
                <a:ea typeface="华文细黑"/>
                <a:cs typeface="Courier New"/>
              </a:rPr>
              <a:t>Z</a:t>
            </a:r>
            <a:r>
              <a:rPr lang="zh-CN" altLang="zh-CN" sz="2800" kern="100" dirty="0">
                <a:latin typeface="Times New Roman"/>
                <a:ea typeface="华文细黑"/>
                <a:cs typeface="Times New Roman"/>
              </a:rPr>
              <a:t>质子数的</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倍。则下列说法中正确的是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原子半径比较：</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Y</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Z</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W</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B.X</a:t>
            </a:r>
            <a:r>
              <a:rPr lang="zh-CN" altLang="zh-CN" sz="2800" kern="100" dirty="0">
                <a:latin typeface="Times New Roman"/>
                <a:ea typeface="华文细黑"/>
                <a:cs typeface="Times New Roman"/>
              </a:rPr>
              <a:t>的氢化物沸点一定低于</a:t>
            </a:r>
            <a:r>
              <a:rPr lang="en-US" altLang="zh-CN" sz="2800" kern="100" dirty="0">
                <a:latin typeface="Times New Roman"/>
                <a:ea typeface="华文细黑"/>
                <a:cs typeface="Courier New"/>
              </a:rPr>
              <a:t>Y</a:t>
            </a:r>
            <a:r>
              <a:rPr lang="zh-CN" altLang="zh-CN" sz="2800" kern="100" dirty="0">
                <a:latin typeface="Times New Roman"/>
                <a:ea typeface="华文细黑"/>
                <a:cs typeface="Times New Roman"/>
              </a:rPr>
              <a:t>的氢化物的沸点</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C.Y</a:t>
            </a:r>
            <a:r>
              <a:rPr lang="zh-CN" altLang="zh-CN" sz="2800" kern="100" dirty="0">
                <a:latin typeface="Times New Roman"/>
                <a:ea typeface="华文细黑"/>
                <a:cs typeface="Times New Roman"/>
              </a:rPr>
              <a:t>的氢化物稳定性一定弱于</a:t>
            </a:r>
            <a:r>
              <a:rPr lang="en-US" altLang="zh-CN" sz="2800" kern="100" dirty="0">
                <a:latin typeface="Times New Roman"/>
                <a:ea typeface="华文细黑"/>
                <a:cs typeface="Courier New"/>
              </a:rPr>
              <a:t>W</a:t>
            </a:r>
            <a:r>
              <a:rPr lang="zh-CN" altLang="zh-CN" sz="2800" kern="100" dirty="0">
                <a:latin typeface="Times New Roman"/>
                <a:ea typeface="华文细黑"/>
                <a:cs typeface="Times New Roman"/>
              </a:rPr>
              <a:t>的氢化物</a:t>
            </a:r>
            <a:endParaRPr lang="zh-CN" altLang="zh-CN" sz="1050" kern="100" dirty="0">
              <a:latin typeface="宋体"/>
              <a:cs typeface="Courier New"/>
            </a:endParaRPr>
          </a:p>
          <a:p>
            <a:pPr>
              <a:lnSpc>
                <a:spcPct val="150000"/>
              </a:lnSpc>
            </a:pPr>
            <a:r>
              <a:rPr lang="en-US" altLang="zh-CN" sz="2800" kern="100" dirty="0">
                <a:latin typeface="Times New Roman"/>
                <a:ea typeface="华文细黑"/>
              </a:rPr>
              <a:t>D.</a:t>
            </a:r>
            <a:r>
              <a:rPr lang="zh-CN" altLang="zh-CN" sz="2800" kern="100" dirty="0">
                <a:latin typeface="Times New Roman"/>
                <a:ea typeface="华文细黑"/>
                <a:cs typeface="Times New Roman"/>
              </a:rPr>
              <a:t>短周期所有元素中，</a:t>
            </a:r>
            <a:r>
              <a:rPr lang="en-US" altLang="zh-CN" sz="2800" kern="100" dirty="0">
                <a:latin typeface="Times New Roman"/>
                <a:ea typeface="华文细黑"/>
              </a:rPr>
              <a:t>Z</a:t>
            </a:r>
            <a:r>
              <a:rPr lang="zh-CN" altLang="zh-CN" sz="2800" kern="100" dirty="0">
                <a:latin typeface="Times New Roman"/>
                <a:ea typeface="华文细黑"/>
                <a:cs typeface="Times New Roman"/>
              </a:rPr>
              <a:t>的最高价氧化物的水化物碱性最强</a:t>
            </a:r>
            <a:endParaRPr lang="zh-CN" altLang="zh-CN" sz="2800" b="1" kern="100" dirty="0">
              <a:solidFill>
                <a:schemeClr val="accent6">
                  <a:lumMod val="75000"/>
                </a:schemeClr>
              </a:solidFill>
              <a:latin typeface="Times New Roman"/>
              <a:ea typeface="华文细黑"/>
            </a:endParaRPr>
          </a:p>
        </p:txBody>
      </p:sp>
      <p:sp>
        <p:nvSpPr>
          <p:cNvPr id="32" name="矩形 3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3" name="圆角矩形 32">
            <a:hlinkClick r:id="rId16"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18181414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 name="矩形 30"/>
          <p:cNvSpPr/>
          <p:nvPr/>
        </p:nvSpPr>
        <p:spPr>
          <a:xfrm>
            <a:off x="507432" y="1475700"/>
            <a:ext cx="11409907" cy="3970318"/>
          </a:xfrm>
          <a:prstGeom prst="rect">
            <a:avLst/>
          </a:prstGeom>
        </p:spPr>
        <p:txBody>
          <a:bodyPr>
            <a:spAutoFit/>
          </a:bodyPr>
          <a:lstStyle/>
          <a:p>
            <a:pPr>
              <a:lnSpc>
                <a:spcPct val="150000"/>
              </a:lnSpc>
            </a:pPr>
            <a:r>
              <a:rPr lang="zh-CN" altLang="zh-CN" sz="2800" b="1" kern="100" dirty="0" smtClean="0">
                <a:solidFill>
                  <a:srgbClr val="0000FF"/>
                </a:solidFill>
                <a:latin typeface="Times New Roman"/>
                <a:cs typeface="Times New Roman"/>
              </a:rPr>
              <a:t>解析</a:t>
            </a:r>
            <a:r>
              <a:rPr lang="zh-CN" altLang="zh-CN" sz="2800" b="1" kern="100" dirty="0">
                <a:solidFill>
                  <a:srgbClr val="0000FF"/>
                </a:solidFill>
                <a:latin typeface="Times New Roman"/>
                <a:cs typeface="Times New Roman"/>
              </a:rPr>
              <a:t>　</a:t>
            </a:r>
            <a:r>
              <a:rPr lang="zh-CN" altLang="zh-CN" sz="2800" kern="100" dirty="0">
                <a:latin typeface="Times New Roman"/>
                <a:ea typeface="华文细黑"/>
                <a:cs typeface="Times New Roman"/>
              </a:rPr>
              <a:t>根据元素信息可以推断，</a:t>
            </a:r>
            <a:r>
              <a:rPr lang="en-US" altLang="zh-CN" sz="2800" kern="100" dirty="0">
                <a:latin typeface="Times New Roman"/>
                <a:ea typeface="华文细黑"/>
              </a:rPr>
              <a:t>X</a:t>
            </a:r>
            <a:r>
              <a:rPr lang="zh-CN" altLang="zh-CN" sz="2800" kern="100" dirty="0">
                <a:latin typeface="Times New Roman"/>
                <a:ea typeface="华文细黑"/>
                <a:cs typeface="Times New Roman"/>
              </a:rPr>
              <a:t>为</a:t>
            </a:r>
            <a:r>
              <a:rPr lang="en-US" altLang="zh-CN" sz="2800" kern="100" dirty="0">
                <a:latin typeface="Times New Roman"/>
                <a:ea typeface="华文细黑"/>
              </a:rPr>
              <a:t>C</a:t>
            </a:r>
            <a:r>
              <a:rPr lang="zh-CN" altLang="zh-CN" sz="2800" kern="100" dirty="0">
                <a:latin typeface="Times New Roman"/>
                <a:ea typeface="华文细黑"/>
                <a:cs typeface="Times New Roman"/>
              </a:rPr>
              <a:t>，</a:t>
            </a:r>
            <a:r>
              <a:rPr lang="en-US" altLang="zh-CN" sz="2800" kern="100" dirty="0">
                <a:latin typeface="Times New Roman"/>
                <a:ea typeface="华文细黑"/>
              </a:rPr>
              <a:t>Y</a:t>
            </a:r>
            <a:r>
              <a:rPr lang="zh-CN" altLang="zh-CN" sz="2800" kern="100" dirty="0">
                <a:latin typeface="Times New Roman"/>
                <a:ea typeface="华文细黑"/>
                <a:cs typeface="Times New Roman"/>
              </a:rPr>
              <a:t>为</a:t>
            </a:r>
            <a:r>
              <a:rPr lang="en-US" altLang="zh-CN" sz="2800" kern="100" dirty="0">
                <a:latin typeface="Times New Roman"/>
                <a:ea typeface="华文细黑"/>
              </a:rPr>
              <a:t>O</a:t>
            </a:r>
            <a:r>
              <a:rPr lang="zh-CN" altLang="zh-CN" sz="2800" kern="100" dirty="0">
                <a:latin typeface="Times New Roman"/>
                <a:ea typeface="华文细黑"/>
                <a:cs typeface="Times New Roman"/>
              </a:rPr>
              <a:t>，</a:t>
            </a:r>
            <a:r>
              <a:rPr lang="en-US" altLang="zh-CN" sz="2800" kern="100" dirty="0">
                <a:latin typeface="Times New Roman"/>
                <a:ea typeface="华文细黑"/>
              </a:rPr>
              <a:t>W</a:t>
            </a:r>
            <a:r>
              <a:rPr lang="zh-CN" altLang="zh-CN" sz="2800" kern="100" dirty="0">
                <a:latin typeface="Times New Roman"/>
                <a:ea typeface="华文细黑"/>
                <a:cs typeface="Times New Roman"/>
              </a:rPr>
              <a:t>为</a:t>
            </a:r>
            <a:r>
              <a:rPr lang="en-US" altLang="zh-CN" sz="2800" kern="100" dirty="0">
                <a:latin typeface="Times New Roman"/>
                <a:ea typeface="华文细黑"/>
              </a:rPr>
              <a:t>S</a:t>
            </a:r>
            <a:r>
              <a:rPr lang="zh-CN" altLang="zh-CN" sz="2800" kern="100" dirty="0">
                <a:latin typeface="Times New Roman"/>
                <a:ea typeface="华文细黑"/>
                <a:cs typeface="Times New Roman"/>
              </a:rPr>
              <a:t>，</a:t>
            </a:r>
            <a:r>
              <a:rPr lang="en-US" altLang="zh-CN" sz="2800" kern="100" dirty="0">
                <a:latin typeface="Times New Roman"/>
                <a:ea typeface="华文细黑"/>
              </a:rPr>
              <a:t>Z</a:t>
            </a:r>
            <a:r>
              <a:rPr lang="zh-CN" altLang="zh-CN" sz="2800" kern="100" dirty="0">
                <a:latin typeface="Times New Roman"/>
                <a:ea typeface="华文细黑"/>
                <a:cs typeface="Times New Roman"/>
              </a:rPr>
              <a:t>为</a:t>
            </a:r>
            <a:r>
              <a:rPr lang="en-US" altLang="zh-CN" sz="2800" kern="100" dirty="0">
                <a:latin typeface="Times New Roman"/>
                <a:ea typeface="华文细黑"/>
              </a:rPr>
              <a:t>Na</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Times New Roman"/>
                <a:ea typeface="华文细黑"/>
              </a:rPr>
              <a:t>A</a:t>
            </a:r>
            <a:r>
              <a:rPr lang="zh-CN" altLang="zh-CN" sz="2800" kern="100" dirty="0">
                <a:latin typeface="Times New Roman"/>
                <a:ea typeface="华文细黑"/>
                <a:cs typeface="Times New Roman"/>
              </a:rPr>
              <a:t>项，原子半径：</a:t>
            </a:r>
            <a:r>
              <a:rPr lang="en-US" altLang="zh-CN" sz="2800" kern="100" dirty="0">
                <a:latin typeface="Times New Roman"/>
                <a:ea typeface="华文细黑"/>
              </a:rPr>
              <a:t>O</a:t>
            </a:r>
            <a:r>
              <a:rPr lang="zh-CN" altLang="zh-CN" sz="2800" kern="100" dirty="0">
                <a:latin typeface="Times New Roman"/>
                <a:ea typeface="华文细黑"/>
                <a:cs typeface="Times New Roman"/>
              </a:rPr>
              <a:t>＜</a:t>
            </a:r>
            <a:r>
              <a:rPr lang="en-US" altLang="zh-CN" sz="2800" kern="100" dirty="0">
                <a:latin typeface="Times New Roman"/>
                <a:ea typeface="华文细黑"/>
              </a:rPr>
              <a:t>C</a:t>
            </a:r>
            <a:r>
              <a:rPr lang="zh-CN" altLang="zh-CN" sz="2800" kern="100" dirty="0">
                <a:latin typeface="Times New Roman"/>
                <a:ea typeface="华文细黑"/>
                <a:cs typeface="Times New Roman"/>
              </a:rPr>
              <a:t>＜</a:t>
            </a:r>
            <a:r>
              <a:rPr lang="en-US" altLang="zh-CN" sz="2800" kern="100" dirty="0">
                <a:latin typeface="Times New Roman"/>
                <a:ea typeface="华文细黑"/>
              </a:rPr>
              <a:t>S</a:t>
            </a:r>
            <a:r>
              <a:rPr lang="zh-CN" altLang="zh-CN" sz="2800" kern="100" dirty="0">
                <a:latin typeface="Times New Roman"/>
                <a:ea typeface="华文细黑"/>
                <a:cs typeface="Times New Roman"/>
              </a:rPr>
              <a:t>＜</a:t>
            </a:r>
            <a:r>
              <a:rPr lang="en-US" altLang="zh-CN" sz="2800" kern="100" dirty="0">
                <a:latin typeface="Times New Roman"/>
                <a:ea typeface="华文细黑"/>
              </a:rPr>
              <a:t>Na</a:t>
            </a:r>
            <a:r>
              <a:rPr lang="zh-CN" altLang="zh-CN" sz="2800" kern="100" dirty="0">
                <a:latin typeface="Times New Roman"/>
                <a:ea typeface="华文细黑"/>
                <a:cs typeface="Times New Roman"/>
              </a:rPr>
              <a:t>；</a:t>
            </a:r>
            <a:r>
              <a:rPr lang="en-US" altLang="zh-CN" sz="2800" kern="100" dirty="0">
                <a:latin typeface="Times New Roman"/>
                <a:ea typeface="华文细黑"/>
              </a:rPr>
              <a:t>B</a:t>
            </a:r>
            <a:r>
              <a:rPr lang="zh-CN" altLang="zh-CN" sz="2800" kern="100" dirty="0">
                <a:latin typeface="Times New Roman"/>
                <a:ea typeface="华文细黑"/>
                <a:cs typeface="Times New Roman"/>
              </a:rPr>
              <a:t>项，碳可以形成多种氢化物，有些氢化物的沸点大于</a:t>
            </a:r>
            <a:r>
              <a:rPr lang="en-US" altLang="zh-CN" sz="2800" kern="100" dirty="0">
                <a:latin typeface="Times New Roman"/>
                <a:ea typeface="华文细黑"/>
              </a:rPr>
              <a:t>H</a:t>
            </a:r>
            <a:r>
              <a:rPr lang="en-US" altLang="zh-CN" sz="2800" kern="100" baseline="-25000" dirty="0">
                <a:latin typeface="Times New Roman"/>
                <a:ea typeface="华文细黑"/>
              </a:rPr>
              <a:t>2</a:t>
            </a:r>
            <a:r>
              <a:rPr lang="en-US" altLang="zh-CN" sz="2800" kern="100" dirty="0">
                <a:latin typeface="Times New Roman"/>
                <a:ea typeface="华文细黑"/>
              </a:rPr>
              <a:t>O(</a:t>
            </a:r>
            <a:r>
              <a:rPr lang="zh-CN" altLang="zh-CN" sz="2800" kern="100" dirty="0">
                <a:latin typeface="Times New Roman"/>
                <a:ea typeface="华文细黑"/>
                <a:cs typeface="Times New Roman"/>
              </a:rPr>
              <a:t>如液态烃、固态烃</a:t>
            </a:r>
            <a:r>
              <a:rPr lang="en-US" altLang="zh-CN" sz="2800" kern="100" dirty="0">
                <a:latin typeface="Times New Roman"/>
                <a:ea typeface="华文细黑"/>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Times New Roman"/>
                <a:ea typeface="华文细黑"/>
              </a:rPr>
              <a:t>C</a:t>
            </a:r>
            <a:r>
              <a:rPr lang="zh-CN" altLang="zh-CN" sz="2800" kern="100" dirty="0">
                <a:latin typeface="Times New Roman"/>
                <a:ea typeface="华文细黑"/>
                <a:cs typeface="Times New Roman"/>
              </a:rPr>
              <a:t>项，稳定性：</a:t>
            </a:r>
            <a:r>
              <a:rPr lang="en-US" altLang="zh-CN" sz="2800" kern="100" dirty="0">
                <a:latin typeface="Times New Roman"/>
                <a:ea typeface="华文细黑"/>
              </a:rPr>
              <a:t>H</a:t>
            </a:r>
            <a:r>
              <a:rPr lang="en-US" altLang="zh-CN" sz="2800" kern="100" baseline="-25000" dirty="0">
                <a:latin typeface="Times New Roman"/>
                <a:ea typeface="华文细黑"/>
              </a:rPr>
              <a:t>2</a:t>
            </a:r>
            <a:r>
              <a:rPr lang="en-US" altLang="zh-CN" sz="2800" kern="100" dirty="0">
                <a:latin typeface="Times New Roman"/>
                <a:ea typeface="华文细黑"/>
              </a:rPr>
              <a:t>O</a:t>
            </a:r>
            <a:r>
              <a:rPr lang="zh-CN" altLang="zh-CN" sz="2800" kern="100" dirty="0">
                <a:latin typeface="Times New Roman"/>
                <a:ea typeface="华文细黑"/>
                <a:cs typeface="Times New Roman"/>
              </a:rPr>
              <a:t>＞</a:t>
            </a:r>
            <a:r>
              <a:rPr lang="en-US" altLang="zh-CN" sz="2800" kern="100" dirty="0">
                <a:latin typeface="Times New Roman"/>
                <a:ea typeface="华文细黑"/>
              </a:rPr>
              <a:t>H</a:t>
            </a:r>
            <a:r>
              <a:rPr lang="en-US" altLang="zh-CN" sz="2800" kern="100" baseline="-25000" dirty="0">
                <a:latin typeface="Times New Roman"/>
                <a:ea typeface="华文细黑"/>
              </a:rPr>
              <a:t>2</a:t>
            </a:r>
            <a:r>
              <a:rPr lang="en-US" altLang="zh-CN" sz="2800" kern="100" dirty="0">
                <a:latin typeface="Times New Roman"/>
                <a:ea typeface="华文细黑"/>
              </a:rPr>
              <a:t>S</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Times New Roman"/>
                <a:ea typeface="华文细黑"/>
              </a:rPr>
              <a:t>D</a:t>
            </a:r>
            <a:r>
              <a:rPr lang="zh-CN" altLang="zh-CN" sz="2800" kern="100" dirty="0">
                <a:latin typeface="Times New Roman"/>
                <a:ea typeface="华文细黑"/>
                <a:cs typeface="Times New Roman"/>
              </a:rPr>
              <a:t>项，</a:t>
            </a:r>
            <a:r>
              <a:rPr lang="en-US" altLang="zh-CN" sz="2800" kern="100" dirty="0">
                <a:latin typeface="Times New Roman"/>
                <a:ea typeface="华文细黑"/>
              </a:rPr>
              <a:t>1</a:t>
            </a:r>
            <a:r>
              <a:rPr lang="zh-CN" altLang="zh-CN" sz="2800" kern="100" dirty="0">
                <a:latin typeface="Times New Roman"/>
                <a:ea typeface="华文细黑"/>
                <a:cs typeface="Times New Roman"/>
              </a:rPr>
              <a:t>～</a:t>
            </a:r>
            <a:r>
              <a:rPr lang="en-US" altLang="zh-CN" sz="2800" kern="100" dirty="0">
                <a:latin typeface="Times New Roman"/>
                <a:ea typeface="华文细黑"/>
              </a:rPr>
              <a:t>18</a:t>
            </a:r>
            <a:r>
              <a:rPr lang="zh-CN" altLang="zh-CN" sz="2800" kern="100" dirty="0">
                <a:latin typeface="Times New Roman"/>
                <a:ea typeface="华文细黑"/>
                <a:cs typeface="Times New Roman"/>
              </a:rPr>
              <a:t>号元素中，</a:t>
            </a:r>
            <a:r>
              <a:rPr lang="en-US" altLang="zh-CN" sz="2800" kern="100" dirty="0" err="1">
                <a:latin typeface="Times New Roman"/>
                <a:ea typeface="华文细黑"/>
              </a:rPr>
              <a:t>NaOH</a:t>
            </a:r>
            <a:r>
              <a:rPr lang="zh-CN" altLang="zh-CN" sz="2800" kern="100" dirty="0">
                <a:latin typeface="Times New Roman"/>
                <a:ea typeface="华文细黑"/>
                <a:cs typeface="Times New Roman"/>
              </a:rPr>
              <a:t>的碱性最强</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pPr>
            <a:r>
              <a:rPr lang="zh-CN" altLang="zh-CN" sz="2800" b="1" kern="100" dirty="0">
                <a:solidFill>
                  <a:srgbClr val="0000FF"/>
                </a:solidFill>
                <a:latin typeface="Times New Roman"/>
                <a:cs typeface="Times New Roman"/>
              </a:rPr>
              <a:t>答案　</a:t>
            </a:r>
            <a:r>
              <a:rPr lang="en-US" altLang="zh-CN" sz="2800" b="1" kern="100" dirty="0">
                <a:solidFill>
                  <a:schemeClr val="accent6">
                    <a:lumMod val="75000"/>
                  </a:schemeClr>
                </a:solidFill>
                <a:latin typeface="Times New Roman"/>
                <a:ea typeface="华文细黑"/>
              </a:rPr>
              <a:t>D</a:t>
            </a:r>
            <a:endParaRPr lang="zh-CN" altLang="zh-CN" sz="2800" b="1" kern="100" dirty="0">
              <a:solidFill>
                <a:schemeClr val="accent6">
                  <a:lumMod val="75000"/>
                </a:schemeClr>
              </a:solidFill>
              <a:latin typeface="Times New Roman"/>
              <a:ea typeface="华文细黑"/>
            </a:endParaRPr>
          </a:p>
        </p:txBody>
      </p:sp>
      <p:sp>
        <p:nvSpPr>
          <p:cNvPr id="32" name="Rectangle 21">
            <a:hlinkClick r:id="rId2"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33" name="Rectangle 21">
            <a:hlinkClick r:id="rId3"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4" name="Rectangle 21">
            <a:hlinkClick r:id="rId4"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5" name="Rectangle 21">
            <a:hlinkClick r:id="rId5"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6" name="Rectangle 21">
            <a:hlinkClick r:id="rId6"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7" name="Rectangle 21">
            <a:hlinkClick r:id="rId7"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8" name="Rectangle 21">
            <a:hlinkClick r:id="rId8"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39" name="Rectangle 21">
            <a:hlinkClick r:id="rId9"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40" name="Rectangle 21">
            <a:hlinkClick r:id="rId10"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41" name="Rectangle 21">
            <a:hlinkClick r:id="rId11"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42" name="Rectangle 21">
            <a:hlinkClick r:id="rId12"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43" name="Rectangle 21">
            <a:hlinkClick r:id="rId13"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44" name="Rectangle 21">
            <a:hlinkClick r:id="rId14"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46" name="Rectangle 21">
            <a:hlinkClick r:id="rId15" action="ppaction://hlinksldjump"/>
          </p:cNvPr>
          <p:cNvSpPr>
            <a:spLocks noChangeArrowheads="1"/>
          </p:cNvSpPr>
          <p:nvPr/>
        </p:nvSpPr>
        <p:spPr bwMode="auto">
          <a:xfrm>
            <a:off x="11567814" y="48837"/>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1587169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animEffect transition="in" filter="blinds(horizontal)">
                                      <p:cBhvr>
                                        <p:cTn id="7" dur="750"/>
                                        <p:tgtEl>
                                          <p:spTgt spid="31">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1">
                                            <p:txEl>
                                              <p:pRg st="1" end="1"/>
                                            </p:txEl>
                                          </p:spTgt>
                                        </p:tgtEl>
                                        <p:attrNameLst>
                                          <p:attrName>style.visibility</p:attrName>
                                        </p:attrNameLst>
                                      </p:cBhvr>
                                      <p:to>
                                        <p:strVal val="visible"/>
                                      </p:to>
                                    </p:set>
                                    <p:animEffect transition="in" filter="blinds(horizontal)">
                                      <p:cBhvr>
                                        <p:cTn id="11" dur="750"/>
                                        <p:tgtEl>
                                          <p:spTgt spid="31">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1">
                                            <p:txEl>
                                              <p:pRg st="2" end="2"/>
                                            </p:txEl>
                                          </p:spTgt>
                                        </p:tgtEl>
                                        <p:attrNameLst>
                                          <p:attrName>style.visibility</p:attrName>
                                        </p:attrNameLst>
                                      </p:cBhvr>
                                      <p:to>
                                        <p:strVal val="visible"/>
                                      </p:to>
                                    </p:set>
                                    <p:animEffect transition="in" filter="blinds(horizontal)">
                                      <p:cBhvr>
                                        <p:cTn id="15" dur="750"/>
                                        <p:tgtEl>
                                          <p:spTgt spid="31">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31">
                                            <p:txEl>
                                              <p:pRg st="3" end="3"/>
                                            </p:txEl>
                                          </p:spTgt>
                                        </p:tgtEl>
                                        <p:attrNameLst>
                                          <p:attrName>style.visibility</p:attrName>
                                        </p:attrNameLst>
                                      </p:cBhvr>
                                      <p:to>
                                        <p:strVal val="visible"/>
                                      </p:to>
                                    </p:set>
                                    <p:animEffect transition="in" filter="blinds(horizontal)">
                                      <p:cBhvr>
                                        <p:cTn id="19" dur="750"/>
                                        <p:tgtEl>
                                          <p:spTgt spid="31">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31">
                                            <p:txEl>
                                              <p:pRg st="4" end="4"/>
                                            </p:txEl>
                                          </p:spTgt>
                                        </p:tgtEl>
                                        <p:attrNameLst>
                                          <p:attrName>style.visibility</p:attrName>
                                        </p:attrNameLst>
                                      </p:cBhvr>
                                      <p:to>
                                        <p:strVal val="visible"/>
                                      </p:to>
                                    </p:set>
                                    <p:animEffect transition="in" filter="blinds(horizontal)">
                                      <p:cBhvr>
                                        <p:cTn id="23" dur="750"/>
                                        <p:tgtEl>
                                          <p:spTgt spid="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50590" y="765498"/>
            <a:ext cx="10793813" cy="5262979"/>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8.</a:t>
            </a:r>
            <a:r>
              <a:rPr lang="zh-CN" altLang="zh-CN" sz="2800" kern="100" dirty="0">
                <a:latin typeface="Times New Roman"/>
                <a:ea typeface="华文细黑"/>
                <a:cs typeface="Times New Roman"/>
              </a:rPr>
              <a:t>短周期主族元素</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Y</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Z</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W</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Q</a:t>
            </a:r>
            <a:r>
              <a:rPr lang="zh-CN" altLang="zh-CN" sz="2800" kern="100" dirty="0">
                <a:latin typeface="Times New Roman"/>
                <a:ea typeface="华文细黑"/>
                <a:cs typeface="Times New Roman"/>
              </a:rPr>
              <a:t>的原子序数依次增大，</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的气态氢化物极易溶于</a:t>
            </a:r>
            <a:r>
              <a:rPr lang="en-US" altLang="zh-CN" sz="2800" kern="100" dirty="0">
                <a:latin typeface="Times New Roman"/>
                <a:ea typeface="华文细黑"/>
                <a:cs typeface="Courier New"/>
              </a:rPr>
              <a:t>Y</a:t>
            </a:r>
            <a:r>
              <a:rPr lang="zh-CN" altLang="zh-CN" sz="2800" kern="100" dirty="0">
                <a:latin typeface="Times New Roman"/>
                <a:ea typeface="华文细黑"/>
                <a:cs typeface="Times New Roman"/>
              </a:rPr>
              <a:t>的氢化物中。常温下，</a:t>
            </a:r>
            <a:r>
              <a:rPr lang="en-US" altLang="zh-CN" sz="2800" kern="100" dirty="0">
                <a:latin typeface="Times New Roman"/>
                <a:ea typeface="华文细黑"/>
                <a:cs typeface="Courier New"/>
              </a:rPr>
              <a:t>Z</a:t>
            </a:r>
            <a:r>
              <a:rPr lang="zh-CN" altLang="zh-CN" sz="2800" kern="100" dirty="0">
                <a:latin typeface="Times New Roman"/>
                <a:ea typeface="华文细黑"/>
                <a:cs typeface="Times New Roman"/>
              </a:rPr>
              <a:t>的块状单质能溶于</a:t>
            </a:r>
            <a:r>
              <a:rPr lang="en-US" altLang="zh-CN" sz="2800" kern="100" dirty="0">
                <a:latin typeface="Times New Roman"/>
                <a:ea typeface="华文细黑"/>
                <a:cs typeface="Courier New"/>
              </a:rPr>
              <a:t>W</a:t>
            </a:r>
            <a:r>
              <a:rPr lang="zh-CN" altLang="zh-CN" sz="2800" kern="100" dirty="0">
                <a:latin typeface="Times New Roman"/>
                <a:ea typeface="华文细黑"/>
                <a:cs typeface="Times New Roman"/>
              </a:rPr>
              <a:t>的最高价氧化物的水化物的稀溶液，却不溶于其浓溶液。下列说法正确的是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元素</a:t>
            </a:r>
            <a:r>
              <a:rPr lang="en-US" altLang="zh-CN" sz="2800" kern="100" dirty="0">
                <a:latin typeface="Times New Roman"/>
                <a:ea typeface="华文细黑"/>
                <a:cs typeface="Courier New"/>
              </a:rPr>
              <a:t>Y</a:t>
            </a:r>
            <a:r>
              <a:rPr lang="zh-CN" altLang="zh-CN" sz="2800" kern="100" dirty="0">
                <a:latin typeface="Times New Roman"/>
                <a:ea typeface="华文细黑"/>
                <a:cs typeface="Times New Roman"/>
              </a:rPr>
              <a:t>的最高化合价为＋</a:t>
            </a: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价</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原子半径的大小顺序为</a:t>
            </a:r>
            <a:r>
              <a:rPr lang="en-US" altLang="zh-CN" sz="2800" kern="100" dirty="0">
                <a:latin typeface="Times New Roman"/>
                <a:ea typeface="华文细黑"/>
                <a:cs typeface="Courier New"/>
              </a:rPr>
              <a:t>W</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Q</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Z</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Y</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最简单氢化物的沸点：</a:t>
            </a:r>
            <a:r>
              <a:rPr lang="en-US" altLang="zh-CN" sz="2800" kern="100" dirty="0">
                <a:latin typeface="Times New Roman"/>
                <a:ea typeface="华文细黑"/>
                <a:cs typeface="Courier New"/>
              </a:rPr>
              <a:t>Y</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W</a:t>
            </a:r>
            <a:endParaRPr lang="zh-CN" altLang="zh-CN" sz="1050" kern="100" dirty="0">
              <a:latin typeface="宋体"/>
              <a:cs typeface="Courier New"/>
            </a:endParaRPr>
          </a:p>
          <a:p>
            <a:pPr>
              <a:lnSpc>
                <a:spcPct val="150000"/>
              </a:lnSpc>
            </a:pPr>
            <a:r>
              <a:rPr lang="en-US" altLang="zh-CN" sz="2800" kern="100" dirty="0">
                <a:latin typeface="Times New Roman"/>
                <a:ea typeface="华文细黑"/>
              </a:rPr>
              <a:t>D.</a:t>
            </a:r>
            <a:r>
              <a:rPr lang="zh-CN" altLang="zh-CN" sz="2800" kern="100" dirty="0">
                <a:latin typeface="Times New Roman"/>
                <a:ea typeface="华文细黑"/>
                <a:cs typeface="Times New Roman"/>
              </a:rPr>
              <a:t>最高价氧化物对应水化物的酸性：</a:t>
            </a:r>
            <a:r>
              <a:rPr lang="en-US" altLang="zh-CN" sz="2800" kern="100" dirty="0">
                <a:latin typeface="Times New Roman"/>
                <a:ea typeface="华文细黑"/>
              </a:rPr>
              <a:t>W</a:t>
            </a:r>
            <a:r>
              <a:rPr lang="zh-CN" altLang="zh-CN" sz="2800" kern="100" dirty="0">
                <a:latin typeface="Times New Roman"/>
                <a:ea typeface="华文细黑"/>
                <a:cs typeface="Times New Roman"/>
              </a:rPr>
              <a:t>＞</a:t>
            </a:r>
            <a:r>
              <a:rPr lang="en-US" altLang="zh-CN" sz="2800" kern="100" dirty="0">
                <a:latin typeface="Times New Roman"/>
                <a:ea typeface="华文细黑"/>
              </a:rPr>
              <a:t>Q</a:t>
            </a:r>
            <a:endParaRPr lang="zh-CN" altLang="zh-CN" sz="2800" kern="100" dirty="0">
              <a:effectLst/>
              <a:latin typeface="宋体"/>
              <a:cs typeface="Courier New"/>
            </a:endParaRPr>
          </a:p>
        </p:txBody>
      </p:sp>
      <p:sp>
        <p:nvSpPr>
          <p:cNvPr id="18" name="Rectangle 21">
            <a:hlinkClick r:id="rId2"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9" name="Rectangle 21">
            <a:hlinkClick r:id="rId3"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0" name="Rectangle 21">
            <a:hlinkClick r:id="rId4"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1" name="Rectangle 21">
            <a:hlinkClick r:id="rId5"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2" name="Rectangle 21">
            <a:hlinkClick r:id="rId6"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3" name="Rectangle 21">
            <a:hlinkClick r:id="rId7"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4" name="Rectangle 21">
            <a:hlinkClick r:id="rId8"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5" name="Rectangle 21">
            <a:hlinkClick r:id="rId9"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6" name="Rectangle 21">
            <a:hlinkClick r:id="rId10"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7" name="Rectangle 21">
            <a:hlinkClick r:id="rId11"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28" name="Rectangle 21">
            <a:hlinkClick r:id="rId12"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29" name="Rectangle 21">
            <a:hlinkClick r:id="rId13"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0" name="Rectangle 21">
            <a:hlinkClick r:id="rId14"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1" name="Rectangle 21">
            <a:hlinkClick r:id="rId15" action="ppaction://hlinksldjump"/>
          </p:cNvPr>
          <p:cNvSpPr>
            <a:spLocks noChangeArrowheads="1"/>
          </p:cNvSpPr>
          <p:nvPr/>
        </p:nvSpPr>
        <p:spPr bwMode="auto">
          <a:xfrm>
            <a:off x="11567814" y="48837"/>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矩形 3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3" name="圆角矩形 32">
            <a:hlinkClick r:id="rId16"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41921345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629985" y="1269554"/>
            <a:ext cx="10793813" cy="3970318"/>
          </a:xfrm>
          <a:prstGeom prst="rect">
            <a:avLst/>
          </a:prstGeom>
        </p:spPr>
        <p:txBody>
          <a:bodyPr>
            <a:spAutoFit/>
          </a:bodyPr>
          <a:lstStyle/>
          <a:p>
            <a:pPr>
              <a:lnSpc>
                <a:spcPct val="150000"/>
              </a:lnSpc>
            </a:pPr>
            <a:r>
              <a:rPr lang="zh-CN" altLang="zh-CN" sz="2800" b="1" kern="100" dirty="0" smtClean="0">
                <a:solidFill>
                  <a:srgbClr val="0000FF"/>
                </a:solidFill>
                <a:latin typeface="Times New Roman"/>
                <a:cs typeface="Times New Roman"/>
              </a:rPr>
              <a:t>解析</a:t>
            </a:r>
            <a:r>
              <a:rPr lang="zh-CN" altLang="zh-CN" sz="2800" b="1" kern="100" dirty="0">
                <a:solidFill>
                  <a:srgbClr val="0000FF"/>
                </a:solidFill>
                <a:latin typeface="Times New Roman"/>
                <a:cs typeface="Times New Roman"/>
              </a:rPr>
              <a:t>　</a:t>
            </a:r>
            <a:r>
              <a:rPr lang="zh-CN" altLang="zh-CN" sz="2800" kern="100" dirty="0">
                <a:latin typeface="Times New Roman"/>
                <a:ea typeface="华文细黑"/>
                <a:cs typeface="Times New Roman"/>
              </a:rPr>
              <a:t>根据元素信息可以判断，</a:t>
            </a:r>
            <a:r>
              <a:rPr lang="en-US" altLang="zh-CN" sz="2800" kern="100" dirty="0">
                <a:latin typeface="Times New Roman"/>
                <a:ea typeface="华文细黑"/>
              </a:rPr>
              <a:t>X</a:t>
            </a:r>
            <a:r>
              <a:rPr lang="zh-CN" altLang="zh-CN" sz="2800" kern="100" dirty="0">
                <a:latin typeface="Times New Roman"/>
                <a:ea typeface="华文细黑"/>
                <a:cs typeface="Times New Roman"/>
              </a:rPr>
              <a:t>为</a:t>
            </a:r>
            <a:r>
              <a:rPr lang="en-US" altLang="zh-CN" sz="2800" kern="100" dirty="0">
                <a:latin typeface="Times New Roman"/>
                <a:ea typeface="华文细黑"/>
              </a:rPr>
              <a:t>N</a:t>
            </a:r>
            <a:r>
              <a:rPr lang="zh-CN" altLang="zh-CN" sz="2800" kern="100" dirty="0">
                <a:latin typeface="Times New Roman"/>
                <a:ea typeface="华文细黑"/>
                <a:cs typeface="Times New Roman"/>
              </a:rPr>
              <a:t>，</a:t>
            </a:r>
            <a:r>
              <a:rPr lang="en-US" altLang="zh-CN" sz="2800" kern="100" dirty="0">
                <a:latin typeface="Times New Roman"/>
                <a:ea typeface="华文细黑"/>
              </a:rPr>
              <a:t>Y</a:t>
            </a:r>
            <a:r>
              <a:rPr lang="zh-CN" altLang="zh-CN" sz="2800" kern="100" dirty="0">
                <a:latin typeface="Times New Roman"/>
                <a:ea typeface="华文细黑"/>
                <a:cs typeface="Times New Roman"/>
              </a:rPr>
              <a:t>为</a:t>
            </a:r>
            <a:r>
              <a:rPr lang="en-US" altLang="zh-CN" sz="2800" kern="100" dirty="0">
                <a:latin typeface="Times New Roman"/>
                <a:ea typeface="华文细黑"/>
              </a:rPr>
              <a:t>O</a:t>
            </a:r>
            <a:r>
              <a:rPr lang="zh-CN" altLang="zh-CN" sz="2800" kern="100" dirty="0">
                <a:latin typeface="Times New Roman"/>
                <a:ea typeface="华文细黑"/>
                <a:cs typeface="Times New Roman"/>
              </a:rPr>
              <a:t>，</a:t>
            </a:r>
            <a:r>
              <a:rPr lang="en-US" altLang="zh-CN" sz="2800" kern="100" dirty="0">
                <a:latin typeface="Times New Roman"/>
                <a:ea typeface="华文细黑"/>
              </a:rPr>
              <a:t>Z</a:t>
            </a:r>
            <a:r>
              <a:rPr lang="zh-CN" altLang="zh-CN" sz="2800" kern="100" dirty="0">
                <a:latin typeface="Times New Roman"/>
                <a:ea typeface="华文细黑"/>
                <a:cs typeface="Times New Roman"/>
              </a:rPr>
              <a:t>为</a:t>
            </a:r>
            <a:r>
              <a:rPr lang="en-US" altLang="zh-CN" sz="2800" kern="100" dirty="0">
                <a:latin typeface="Times New Roman"/>
                <a:ea typeface="华文细黑"/>
              </a:rPr>
              <a:t>Al</a:t>
            </a:r>
            <a:r>
              <a:rPr lang="zh-CN" altLang="zh-CN" sz="2800" kern="100" dirty="0">
                <a:latin typeface="Times New Roman"/>
                <a:ea typeface="华文细黑"/>
                <a:cs typeface="Times New Roman"/>
              </a:rPr>
              <a:t>，</a:t>
            </a:r>
            <a:r>
              <a:rPr lang="en-US" altLang="zh-CN" sz="2800" kern="100" dirty="0">
                <a:latin typeface="Times New Roman"/>
                <a:ea typeface="华文细黑"/>
              </a:rPr>
              <a:t>W</a:t>
            </a:r>
            <a:r>
              <a:rPr lang="zh-CN" altLang="zh-CN" sz="2800" kern="100" dirty="0">
                <a:latin typeface="Times New Roman"/>
                <a:ea typeface="华文细黑"/>
                <a:cs typeface="Times New Roman"/>
              </a:rPr>
              <a:t>为</a:t>
            </a:r>
            <a:r>
              <a:rPr lang="en-US" altLang="zh-CN" sz="2800" kern="100" dirty="0">
                <a:latin typeface="Times New Roman"/>
                <a:ea typeface="华文细黑"/>
              </a:rPr>
              <a:t>S</a:t>
            </a:r>
            <a:r>
              <a:rPr lang="zh-CN" altLang="zh-CN" sz="2800" kern="100" dirty="0">
                <a:latin typeface="Times New Roman"/>
                <a:ea typeface="华文细黑"/>
                <a:cs typeface="Times New Roman"/>
              </a:rPr>
              <a:t>，</a:t>
            </a:r>
            <a:r>
              <a:rPr lang="en-US" altLang="zh-CN" sz="2800" kern="100" dirty="0">
                <a:latin typeface="Times New Roman"/>
                <a:ea typeface="华文细黑"/>
              </a:rPr>
              <a:t>Q</a:t>
            </a:r>
            <a:r>
              <a:rPr lang="zh-CN" altLang="zh-CN" sz="2800" kern="100" dirty="0">
                <a:latin typeface="Times New Roman"/>
                <a:ea typeface="华文细黑"/>
                <a:cs typeface="Times New Roman"/>
              </a:rPr>
              <a:t>为</a:t>
            </a:r>
            <a:r>
              <a:rPr lang="en-US" altLang="zh-CN" sz="2800" kern="100" dirty="0" err="1">
                <a:latin typeface="Times New Roman"/>
                <a:ea typeface="华文细黑"/>
              </a:rPr>
              <a:t>Cl</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Times New Roman"/>
                <a:ea typeface="华文细黑"/>
              </a:rPr>
              <a:t>A</a:t>
            </a:r>
            <a:r>
              <a:rPr lang="zh-CN" altLang="zh-CN" sz="2800" kern="100" dirty="0">
                <a:latin typeface="Times New Roman"/>
                <a:ea typeface="华文细黑"/>
                <a:cs typeface="Times New Roman"/>
              </a:rPr>
              <a:t>项，</a:t>
            </a:r>
            <a:r>
              <a:rPr lang="en-US" altLang="zh-CN" sz="2800" kern="100" dirty="0">
                <a:latin typeface="Times New Roman"/>
                <a:ea typeface="华文细黑"/>
              </a:rPr>
              <a:t>O</a:t>
            </a:r>
            <a:r>
              <a:rPr lang="zh-CN" altLang="zh-CN" sz="2800" kern="100" dirty="0">
                <a:latin typeface="Times New Roman"/>
                <a:ea typeface="华文细黑"/>
                <a:cs typeface="Times New Roman"/>
              </a:rPr>
              <a:t>元素无最高正价</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Times New Roman"/>
                <a:ea typeface="华文细黑"/>
              </a:rPr>
              <a:t>B</a:t>
            </a:r>
            <a:r>
              <a:rPr lang="zh-CN" altLang="zh-CN" sz="2800" kern="100" dirty="0">
                <a:latin typeface="Times New Roman"/>
                <a:ea typeface="华文细黑"/>
                <a:cs typeface="Times New Roman"/>
              </a:rPr>
              <a:t>项，原子半径：</a:t>
            </a:r>
            <a:r>
              <a:rPr lang="en-US" altLang="zh-CN" sz="2800" kern="100" dirty="0">
                <a:latin typeface="Times New Roman"/>
                <a:ea typeface="华文细黑"/>
              </a:rPr>
              <a:t>Al</a:t>
            </a:r>
            <a:r>
              <a:rPr lang="zh-CN" altLang="zh-CN" sz="2800" kern="100" dirty="0">
                <a:latin typeface="Times New Roman"/>
                <a:ea typeface="华文细黑"/>
                <a:cs typeface="Times New Roman"/>
              </a:rPr>
              <a:t>＞</a:t>
            </a:r>
            <a:r>
              <a:rPr lang="en-US" altLang="zh-CN" sz="2800" kern="100" dirty="0">
                <a:latin typeface="Times New Roman"/>
                <a:ea typeface="华文细黑"/>
              </a:rPr>
              <a:t>S</a:t>
            </a:r>
            <a:r>
              <a:rPr lang="zh-CN" altLang="zh-CN" sz="2800" kern="100" dirty="0">
                <a:latin typeface="Times New Roman"/>
                <a:ea typeface="华文细黑"/>
                <a:cs typeface="Times New Roman"/>
              </a:rPr>
              <a:t>＞</a:t>
            </a:r>
            <a:r>
              <a:rPr lang="en-US" altLang="zh-CN" sz="2800" kern="100" dirty="0" err="1">
                <a:latin typeface="Times New Roman"/>
                <a:ea typeface="华文细黑"/>
              </a:rPr>
              <a:t>Cl</a:t>
            </a:r>
            <a:r>
              <a:rPr lang="zh-CN" altLang="zh-CN" sz="2800" kern="100" dirty="0">
                <a:latin typeface="Times New Roman"/>
                <a:ea typeface="华文细黑"/>
                <a:cs typeface="Times New Roman"/>
              </a:rPr>
              <a:t>＞</a:t>
            </a:r>
            <a:r>
              <a:rPr lang="en-US" altLang="zh-CN" sz="2800" kern="100" dirty="0">
                <a:latin typeface="Times New Roman"/>
                <a:ea typeface="华文细黑"/>
              </a:rPr>
              <a:t>N</a:t>
            </a:r>
            <a:r>
              <a:rPr lang="zh-CN" altLang="zh-CN" sz="2800" kern="100" dirty="0">
                <a:latin typeface="Times New Roman"/>
                <a:ea typeface="华文细黑"/>
                <a:cs typeface="Times New Roman"/>
              </a:rPr>
              <a:t>＞</a:t>
            </a:r>
            <a:r>
              <a:rPr lang="en-US" altLang="zh-CN" sz="2800" kern="100" dirty="0">
                <a:latin typeface="Times New Roman"/>
                <a:ea typeface="华文细黑"/>
              </a:rPr>
              <a:t>O</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Times New Roman"/>
                <a:ea typeface="华文细黑"/>
              </a:rPr>
              <a:t>C</a:t>
            </a:r>
            <a:r>
              <a:rPr lang="zh-CN" altLang="zh-CN" sz="2800" kern="100" dirty="0">
                <a:latin typeface="Times New Roman"/>
                <a:ea typeface="华文细黑"/>
                <a:cs typeface="Times New Roman"/>
              </a:rPr>
              <a:t>项，沸点：</a:t>
            </a:r>
            <a:r>
              <a:rPr lang="en-US" altLang="zh-CN" sz="2800" kern="100" dirty="0">
                <a:latin typeface="Times New Roman"/>
                <a:ea typeface="华文细黑"/>
              </a:rPr>
              <a:t>H</a:t>
            </a:r>
            <a:r>
              <a:rPr lang="en-US" altLang="zh-CN" sz="2800" kern="100" baseline="-25000" dirty="0">
                <a:latin typeface="Times New Roman"/>
                <a:ea typeface="华文细黑"/>
              </a:rPr>
              <a:t>2</a:t>
            </a:r>
            <a:r>
              <a:rPr lang="en-US" altLang="zh-CN" sz="2800" kern="100" dirty="0">
                <a:latin typeface="Times New Roman"/>
                <a:ea typeface="华文细黑"/>
              </a:rPr>
              <a:t>O</a:t>
            </a:r>
            <a:r>
              <a:rPr lang="zh-CN" altLang="zh-CN" sz="2800" kern="100" dirty="0">
                <a:latin typeface="Times New Roman"/>
                <a:ea typeface="华文细黑"/>
                <a:cs typeface="Times New Roman"/>
              </a:rPr>
              <a:t>＞</a:t>
            </a:r>
            <a:r>
              <a:rPr lang="en-US" altLang="zh-CN" sz="2800" kern="100" dirty="0">
                <a:latin typeface="Times New Roman"/>
                <a:ea typeface="华文细黑"/>
              </a:rPr>
              <a:t>H</a:t>
            </a:r>
            <a:r>
              <a:rPr lang="en-US" altLang="zh-CN" sz="2800" kern="100" baseline="-25000" dirty="0">
                <a:latin typeface="Times New Roman"/>
                <a:ea typeface="华文细黑"/>
              </a:rPr>
              <a:t>2</a:t>
            </a:r>
            <a:r>
              <a:rPr lang="en-US" altLang="zh-CN" sz="2800" kern="100" dirty="0">
                <a:latin typeface="Times New Roman"/>
                <a:ea typeface="华文细黑"/>
              </a:rPr>
              <a:t>S</a:t>
            </a:r>
            <a:r>
              <a:rPr lang="zh-CN" altLang="zh-CN" sz="2800" kern="100" dirty="0">
                <a:latin typeface="Times New Roman"/>
                <a:ea typeface="华文细黑"/>
                <a:cs typeface="Times New Roman"/>
              </a:rPr>
              <a:t>；</a:t>
            </a:r>
            <a:r>
              <a:rPr lang="en-US" altLang="zh-CN" sz="2800" kern="100" dirty="0">
                <a:latin typeface="Times New Roman"/>
                <a:ea typeface="华文细黑"/>
              </a:rPr>
              <a:t>D</a:t>
            </a:r>
            <a:r>
              <a:rPr lang="zh-CN" altLang="zh-CN" sz="2800" kern="100" dirty="0">
                <a:latin typeface="Times New Roman"/>
                <a:ea typeface="华文细黑"/>
                <a:cs typeface="Times New Roman"/>
              </a:rPr>
              <a:t>项，酸性：</a:t>
            </a:r>
            <a:r>
              <a:rPr lang="en-US" altLang="zh-CN" sz="2800" kern="100" dirty="0">
                <a:latin typeface="Times New Roman"/>
                <a:ea typeface="华文细黑"/>
              </a:rPr>
              <a:t>HClO</a:t>
            </a:r>
            <a:r>
              <a:rPr lang="en-US" altLang="zh-CN" sz="2800" kern="100" baseline="-25000" dirty="0">
                <a:latin typeface="Times New Roman"/>
                <a:ea typeface="华文细黑"/>
              </a:rPr>
              <a:t>4</a:t>
            </a:r>
            <a:r>
              <a:rPr lang="zh-CN" altLang="zh-CN" sz="2800" kern="100" dirty="0">
                <a:latin typeface="Times New Roman"/>
                <a:ea typeface="华文细黑"/>
                <a:cs typeface="Times New Roman"/>
              </a:rPr>
              <a:t>＞</a:t>
            </a:r>
            <a:r>
              <a:rPr lang="en-US" altLang="zh-CN" sz="2800" kern="100" dirty="0">
                <a:latin typeface="Times New Roman"/>
                <a:ea typeface="华文细黑"/>
              </a:rPr>
              <a:t>H</a:t>
            </a:r>
            <a:r>
              <a:rPr lang="en-US" altLang="zh-CN" sz="2800" kern="100" baseline="-25000" dirty="0">
                <a:latin typeface="Times New Roman"/>
                <a:ea typeface="华文细黑"/>
              </a:rPr>
              <a:t>2</a:t>
            </a:r>
            <a:r>
              <a:rPr lang="en-US" altLang="zh-CN" sz="2800" kern="100" dirty="0">
                <a:latin typeface="Times New Roman"/>
                <a:ea typeface="华文细黑"/>
              </a:rPr>
              <a:t>SO</a:t>
            </a:r>
            <a:r>
              <a:rPr lang="en-US" altLang="zh-CN" sz="2800" kern="100" baseline="-25000" dirty="0">
                <a:latin typeface="Times New Roman"/>
                <a:ea typeface="华文细黑"/>
              </a:rPr>
              <a:t>4</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pPr>
            <a:r>
              <a:rPr lang="zh-CN" altLang="zh-CN" sz="2800" b="1" kern="100" dirty="0">
                <a:solidFill>
                  <a:srgbClr val="0000FF"/>
                </a:solidFill>
                <a:latin typeface="Times New Roman"/>
                <a:cs typeface="Times New Roman"/>
              </a:rPr>
              <a:t>答案　</a:t>
            </a:r>
            <a:r>
              <a:rPr lang="en-US" altLang="zh-CN" sz="2800" b="1" kern="100" dirty="0">
                <a:solidFill>
                  <a:schemeClr val="accent6">
                    <a:lumMod val="75000"/>
                  </a:schemeClr>
                </a:solidFill>
                <a:latin typeface="Times New Roman"/>
                <a:ea typeface="华文细黑"/>
              </a:rPr>
              <a:t>C</a:t>
            </a:r>
            <a:endParaRPr lang="zh-CN" altLang="zh-CN" sz="2800" b="1" kern="100" dirty="0">
              <a:solidFill>
                <a:schemeClr val="accent6">
                  <a:lumMod val="75000"/>
                </a:schemeClr>
              </a:solidFill>
              <a:latin typeface="Times New Roman"/>
              <a:ea typeface="华文细黑"/>
            </a:endParaRPr>
          </a:p>
        </p:txBody>
      </p:sp>
      <p:sp>
        <p:nvSpPr>
          <p:cNvPr id="32" name="Rectangle 21">
            <a:hlinkClick r:id="rId2"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33" name="Rectangle 21">
            <a:hlinkClick r:id="rId3"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4" name="Rectangle 21">
            <a:hlinkClick r:id="rId4"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5" name="Rectangle 21">
            <a:hlinkClick r:id="rId5"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6" name="Rectangle 21">
            <a:hlinkClick r:id="rId6"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7" name="Rectangle 21">
            <a:hlinkClick r:id="rId7"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8" name="Rectangle 21">
            <a:hlinkClick r:id="rId8"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39" name="Rectangle 21">
            <a:hlinkClick r:id="rId9"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40" name="Rectangle 21">
            <a:hlinkClick r:id="rId10"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41" name="Rectangle 21">
            <a:hlinkClick r:id="rId11"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42" name="Rectangle 21">
            <a:hlinkClick r:id="rId12"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43" name="Rectangle 21">
            <a:hlinkClick r:id="rId13"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44" name="Rectangle 21">
            <a:hlinkClick r:id="rId14"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45" name="Rectangle 21">
            <a:hlinkClick r:id="rId15" action="ppaction://hlinksldjump"/>
          </p:cNvPr>
          <p:cNvSpPr>
            <a:spLocks noChangeArrowheads="1"/>
          </p:cNvSpPr>
          <p:nvPr/>
        </p:nvSpPr>
        <p:spPr bwMode="auto">
          <a:xfrm>
            <a:off x="11567814" y="48837"/>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8735777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750"/>
                                        <p:tgtEl>
                                          <p:spTgt spid="3">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750"/>
                                        <p:tgtEl>
                                          <p:spTgt spid="3">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7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89028" y="909514"/>
            <a:ext cx="11010769" cy="461664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9.</a:t>
            </a:r>
            <a:r>
              <a:rPr lang="zh-CN" altLang="zh-CN" sz="2800" kern="100" dirty="0">
                <a:latin typeface="Times New Roman"/>
                <a:ea typeface="华文细黑"/>
                <a:cs typeface="Times New Roman"/>
              </a:rPr>
              <a:t>短周期元素</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Y</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Z</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W</a:t>
            </a:r>
            <a:r>
              <a:rPr lang="zh-CN" altLang="zh-CN" sz="2800" kern="100" dirty="0">
                <a:latin typeface="Times New Roman"/>
                <a:ea typeface="华文细黑"/>
                <a:cs typeface="Times New Roman"/>
              </a:rPr>
              <a:t>的原子序数依次增大，且原子最外层电子数之和为</a:t>
            </a:r>
            <a:r>
              <a:rPr lang="en-US" altLang="zh-CN" sz="2800" kern="100" dirty="0">
                <a:latin typeface="Times New Roman"/>
                <a:ea typeface="华文细黑"/>
                <a:cs typeface="Courier New"/>
              </a:rPr>
              <a:t>16</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Y</a:t>
            </a:r>
            <a:r>
              <a:rPr lang="zh-CN" altLang="zh-CN" sz="2800" kern="100" dirty="0">
                <a:latin typeface="Times New Roman"/>
                <a:ea typeface="华文细黑"/>
                <a:cs typeface="Times New Roman"/>
              </a:rPr>
              <a:t>的原子半径比</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的大，</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W</a:t>
            </a:r>
            <a:r>
              <a:rPr lang="zh-CN" altLang="zh-CN" sz="2800" kern="100" dirty="0">
                <a:latin typeface="Times New Roman"/>
                <a:ea typeface="华文细黑"/>
                <a:cs typeface="Times New Roman"/>
              </a:rPr>
              <a:t>同主族，</a:t>
            </a:r>
            <a:r>
              <a:rPr lang="en-US" altLang="zh-CN" sz="2800" kern="100" dirty="0">
                <a:latin typeface="Times New Roman"/>
                <a:ea typeface="华文细黑"/>
                <a:cs typeface="Courier New"/>
              </a:rPr>
              <a:t>Z</a:t>
            </a:r>
            <a:r>
              <a:rPr lang="zh-CN" altLang="zh-CN" sz="2800" kern="100" dirty="0">
                <a:latin typeface="Times New Roman"/>
                <a:ea typeface="华文细黑"/>
                <a:cs typeface="Times New Roman"/>
              </a:rPr>
              <a:t>是地壳中含量最高的金属元素。下列说法正确的是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原子半径的大小顺序：</a:t>
            </a:r>
            <a:r>
              <a:rPr lang="en-US" altLang="zh-CN" sz="2800" i="1" kern="100" dirty="0">
                <a:latin typeface="Times New Roman"/>
                <a:ea typeface="华文细黑"/>
                <a:cs typeface="Courier New"/>
              </a:rPr>
              <a:t>r</a:t>
            </a:r>
            <a:r>
              <a:rPr lang="en-US" altLang="zh-CN" sz="2800" kern="100" dirty="0">
                <a:latin typeface="Times New Roman"/>
                <a:ea typeface="华文细黑"/>
                <a:cs typeface="Courier New"/>
              </a:rPr>
              <a:t>(W)</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r</a:t>
            </a:r>
            <a:r>
              <a:rPr lang="en-US" altLang="zh-CN" sz="2800" kern="100" dirty="0">
                <a:latin typeface="Times New Roman"/>
                <a:ea typeface="华文细黑"/>
                <a:cs typeface="Courier New"/>
              </a:rPr>
              <a:t>(Z)</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r</a:t>
            </a:r>
            <a:r>
              <a:rPr lang="en-US" altLang="zh-CN" sz="2800" kern="100" dirty="0">
                <a:latin typeface="Times New Roman"/>
                <a:ea typeface="华文细黑"/>
                <a:cs typeface="Courier New"/>
              </a:rPr>
              <a:t>(Y)</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元素</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Y</a:t>
            </a:r>
            <a:r>
              <a:rPr lang="zh-CN" altLang="zh-CN" sz="2800" kern="100" dirty="0">
                <a:latin typeface="Times New Roman"/>
                <a:ea typeface="华文细黑"/>
                <a:cs typeface="Times New Roman"/>
              </a:rPr>
              <a:t>只能形成一种化合物</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元素</a:t>
            </a:r>
            <a:r>
              <a:rPr lang="en-US" altLang="zh-CN" sz="2800" kern="100" dirty="0">
                <a:latin typeface="Times New Roman"/>
                <a:ea typeface="华文细黑"/>
                <a:cs typeface="Courier New"/>
              </a:rPr>
              <a:t>W</a:t>
            </a:r>
            <a:r>
              <a:rPr lang="zh-CN" altLang="zh-CN" sz="2800" kern="100" dirty="0">
                <a:latin typeface="Times New Roman"/>
                <a:ea typeface="华文细黑"/>
                <a:cs typeface="Times New Roman"/>
              </a:rPr>
              <a:t>的简单气态氢化物的热稳定性比</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的强</a:t>
            </a:r>
            <a:endParaRPr lang="zh-CN" altLang="zh-CN" sz="1050" kern="100" dirty="0">
              <a:latin typeface="宋体"/>
              <a:cs typeface="Courier New"/>
            </a:endParaRPr>
          </a:p>
          <a:p>
            <a:pPr>
              <a:lnSpc>
                <a:spcPct val="150000"/>
              </a:lnSpc>
            </a:pPr>
            <a:r>
              <a:rPr lang="en-US" altLang="zh-CN" sz="2800" kern="100" dirty="0">
                <a:latin typeface="Times New Roman"/>
                <a:ea typeface="华文细黑"/>
              </a:rPr>
              <a:t>D.Y</a:t>
            </a:r>
            <a:r>
              <a:rPr lang="zh-CN" altLang="zh-CN" sz="2800" kern="100" dirty="0">
                <a:latin typeface="Times New Roman"/>
                <a:ea typeface="华文细黑"/>
                <a:cs typeface="Times New Roman"/>
              </a:rPr>
              <a:t>、</a:t>
            </a:r>
            <a:r>
              <a:rPr lang="en-US" altLang="zh-CN" sz="2800" kern="100" dirty="0">
                <a:latin typeface="Times New Roman"/>
                <a:ea typeface="华文细黑"/>
              </a:rPr>
              <a:t>W</a:t>
            </a:r>
            <a:r>
              <a:rPr lang="zh-CN" altLang="zh-CN" sz="2800" kern="100" dirty="0">
                <a:latin typeface="Times New Roman"/>
                <a:ea typeface="华文细黑"/>
                <a:cs typeface="Times New Roman"/>
              </a:rPr>
              <a:t>最高价氧化物所对应的水化物均能溶解</a:t>
            </a:r>
            <a:r>
              <a:rPr lang="en-US" altLang="zh-CN" sz="2800" kern="100" dirty="0">
                <a:latin typeface="Times New Roman"/>
                <a:ea typeface="华文细黑"/>
              </a:rPr>
              <a:t>Z</a:t>
            </a:r>
            <a:r>
              <a:rPr lang="zh-CN" altLang="zh-CN" sz="2800" kern="100" dirty="0">
                <a:latin typeface="Times New Roman"/>
                <a:ea typeface="华文细黑"/>
                <a:cs typeface="Times New Roman"/>
              </a:rPr>
              <a:t>的氢氧化物</a:t>
            </a:r>
            <a:endParaRPr lang="zh-CN" altLang="zh-CN" sz="1050" kern="100" dirty="0">
              <a:latin typeface="宋体"/>
              <a:cs typeface="Courier New"/>
            </a:endParaRPr>
          </a:p>
        </p:txBody>
      </p:sp>
      <p:sp>
        <p:nvSpPr>
          <p:cNvPr id="18" name="Rectangle 21">
            <a:hlinkClick r:id="rId2"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9" name="Rectangle 21">
            <a:hlinkClick r:id="rId3"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0" name="Rectangle 21">
            <a:hlinkClick r:id="rId4"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1" name="Rectangle 21">
            <a:hlinkClick r:id="rId5"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2" name="Rectangle 21">
            <a:hlinkClick r:id="rId6"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3" name="Rectangle 21">
            <a:hlinkClick r:id="rId7"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4" name="Rectangle 21">
            <a:hlinkClick r:id="rId8"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5" name="Rectangle 21">
            <a:hlinkClick r:id="rId9"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6" name="Rectangle 21">
            <a:hlinkClick r:id="rId10"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7" name="Rectangle 21">
            <a:hlinkClick r:id="rId11"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28" name="Rectangle 21">
            <a:hlinkClick r:id="rId12"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29" name="Rectangle 21">
            <a:hlinkClick r:id="rId13"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0" name="Rectangle 21">
            <a:hlinkClick r:id="rId14"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1" name="Rectangle 21">
            <a:hlinkClick r:id="rId15" action="ppaction://hlinksldjump"/>
          </p:cNvPr>
          <p:cNvSpPr>
            <a:spLocks noChangeArrowheads="1"/>
          </p:cNvSpPr>
          <p:nvPr/>
        </p:nvSpPr>
        <p:spPr bwMode="auto">
          <a:xfrm>
            <a:off x="11567814" y="48837"/>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矩形 3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3" name="圆角矩形 32">
            <a:hlinkClick r:id="rId16"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415899455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355424" y="1005706"/>
            <a:ext cx="11572430" cy="5592440"/>
          </a:xfrm>
          <a:prstGeom prst="rect">
            <a:avLst/>
          </a:prstGeom>
        </p:spPr>
        <p:txBody>
          <a:bodyPr>
            <a:spAutoFit/>
          </a:bodyPr>
          <a:lstStyle/>
          <a:p>
            <a:pPr algn="just">
              <a:lnSpc>
                <a:spcPct val="150000"/>
              </a:lnSpc>
              <a:spcAft>
                <a:spcPts val="0"/>
              </a:spcAft>
            </a:pPr>
            <a:r>
              <a:rPr lang="zh-CN" altLang="zh-CN" sz="2600" b="1" kern="100" dirty="0">
                <a:solidFill>
                  <a:srgbClr val="0000FF"/>
                </a:solidFill>
                <a:latin typeface="Times New Roman"/>
                <a:cs typeface="Times New Roman"/>
              </a:rPr>
              <a:t>解析　</a:t>
            </a:r>
            <a:r>
              <a:rPr lang="zh-CN" altLang="zh-CN" sz="2600" kern="100" dirty="0">
                <a:latin typeface="Times New Roman"/>
                <a:ea typeface="华文细黑"/>
                <a:cs typeface="Times New Roman"/>
              </a:rPr>
              <a:t>根据元素信息可以推断</a:t>
            </a:r>
            <a:r>
              <a:rPr lang="en-US" altLang="zh-CN" sz="2600" kern="100" dirty="0">
                <a:latin typeface="Times New Roman"/>
                <a:ea typeface="华文细黑"/>
              </a:rPr>
              <a:t>X</a:t>
            </a:r>
            <a:r>
              <a:rPr lang="zh-CN" altLang="zh-CN" sz="2600" kern="100" dirty="0">
                <a:latin typeface="Times New Roman"/>
                <a:ea typeface="华文细黑"/>
                <a:cs typeface="Times New Roman"/>
              </a:rPr>
              <a:t>、</a:t>
            </a:r>
            <a:r>
              <a:rPr lang="en-US" altLang="zh-CN" sz="2600" kern="100" dirty="0">
                <a:latin typeface="Times New Roman"/>
                <a:ea typeface="华文细黑"/>
              </a:rPr>
              <a:t>Y</a:t>
            </a:r>
            <a:r>
              <a:rPr lang="zh-CN" altLang="zh-CN" sz="2600" kern="100" dirty="0">
                <a:latin typeface="Times New Roman"/>
                <a:ea typeface="华文细黑"/>
                <a:cs typeface="Times New Roman"/>
              </a:rPr>
              <a:t>、</a:t>
            </a:r>
            <a:r>
              <a:rPr lang="en-US" altLang="zh-CN" sz="2600" kern="100" dirty="0">
                <a:latin typeface="Times New Roman"/>
                <a:ea typeface="华文细黑"/>
              </a:rPr>
              <a:t>Z</a:t>
            </a:r>
            <a:r>
              <a:rPr lang="zh-CN" altLang="zh-CN" sz="2600" kern="100" dirty="0">
                <a:latin typeface="Times New Roman"/>
                <a:ea typeface="华文细黑"/>
                <a:cs typeface="Times New Roman"/>
              </a:rPr>
              <a:t>、</a:t>
            </a:r>
            <a:r>
              <a:rPr lang="en-US" altLang="zh-CN" sz="2600" kern="100" dirty="0">
                <a:latin typeface="Times New Roman"/>
                <a:ea typeface="华文细黑"/>
              </a:rPr>
              <a:t>W</a:t>
            </a:r>
            <a:r>
              <a:rPr lang="zh-CN" altLang="zh-CN" sz="2600" kern="100" dirty="0">
                <a:latin typeface="Times New Roman"/>
                <a:ea typeface="华文细黑"/>
                <a:cs typeface="Times New Roman"/>
              </a:rPr>
              <a:t>分别为</a:t>
            </a:r>
            <a:r>
              <a:rPr lang="en-US" altLang="zh-CN" sz="2600" kern="100" dirty="0">
                <a:latin typeface="Times New Roman"/>
                <a:ea typeface="华文细黑"/>
              </a:rPr>
              <a:t>O</a:t>
            </a:r>
            <a:r>
              <a:rPr lang="zh-CN" altLang="zh-CN" sz="2600" kern="100" dirty="0">
                <a:latin typeface="Times New Roman"/>
                <a:ea typeface="华文细黑"/>
                <a:cs typeface="Times New Roman"/>
              </a:rPr>
              <a:t>、</a:t>
            </a:r>
            <a:r>
              <a:rPr lang="en-US" altLang="zh-CN" sz="2600" kern="100" dirty="0">
                <a:latin typeface="Times New Roman"/>
                <a:ea typeface="华文细黑"/>
              </a:rPr>
              <a:t>Na</a:t>
            </a:r>
            <a:r>
              <a:rPr lang="zh-CN" altLang="zh-CN" sz="2600" kern="100" dirty="0">
                <a:latin typeface="Times New Roman"/>
                <a:ea typeface="华文细黑"/>
                <a:cs typeface="Times New Roman"/>
              </a:rPr>
              <a:t>、</a:t>
            </a:r>
            <a:r>
              <a:rPr lang="en-US" altLang="zh-CN" sz="2600" kern="100" dirty="0">
                <a:latin typeface="Times New Roman"/>
                <a:ea typeface="华文细黑"/>
              </a:rPr>
              <a:t>Al</a:t>
            </a:r>
            <a:r>
              <a:rPr lang="zh-CN" altLang="zh-CN" sz="2600" kern="100" dirty="0">
                <a:latin typeface="Times New Roman"/>
                <a:ea typeface="华文细黑"/>
                <a:cs typeface="Times New Roman"/>
              </a:rPr>
              <a:t>、</a:t>
            </a:r>
            <a:r>
              <a:rPr lang="en-US" altLang="zh-CN" sz="2600" kern="100" dirty="0">
                <a:latin typeface="Times New Roman"/>
                <a:ea typeface="华文细黑"/>
              </a:rPr>
              <a:t>S</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rPr>
              <a:t>A</a:t>
            </a:r>
            <a:r>
              <a:rPr lang="zh-CN" altLang="zh-CN" sz="2600" kern="100" dirty="0">
                <a:latin typeface="Times New Roman"/>
                <a:ea typeface="华文细黑"/>
                <a:cs typeface="Times New Roman"/>
              </a:rPr>
              <a:t>项，</a:t>
            </a:r>
            <a:r>
              <a:rPr lang="en-US" altLang="zh-CN" sz="2600" kern="100" dirty="0">
                <a:latin typeface="Times New Roman"/>
                <a:ea typeface="华文细黑"/>
              </a:rPr>
              <a:t>Y</a:t>
            </a:r>
            <a:r>
              <a:rPr lang="zh-CN" altLang="zh-CN" sz="2600" kern="100" dirty="0">
                <a:latin typeface="Times New Roman"/>
                <a:ea typeface="华文细黑"/>
                <a:cs typeface="Times New Roman"/>
              </a:rPr>
              <a:t>、</a:t>
            </a:r>
            <a:r>
              <a:rPr lang="en-US" altLang="zh-CN" sz="2600" kern="100" dirty="0">
                <a:latin typeface="Times New Roman"/>
                <a:ea typeface="华文细黑"/>
              </a:rPr>
              <a:t>Z</a:t>
            </a:r>
            <a:r>
              <a:rPr lang="zh-CN" altLang="zh-CN" sz="2600" kern="100" dirty="0">
                <a:latin typeface="Times New Roman"/>
                <a:ea typeface="华文细黑"/>
                <a:cs typeface="Times New Roman"/>
              </a:rPr>
              <a:t>、</a:t>
            </a:r>
            <a:r>
              <a:rPr lang="en-US" altLang="zh-CN" sz="2600" kern="100" dirty="0">
                <a:latin typeface="Times New Roman"/>
                <a:ea typeface="华文细黑"/>
              </a:rPr>
              <a:t>W</a:t>
            </a:r>
            <a:r>
              <a:rPr lang="zh-CN" altLang="zh-CN" sz="2600" kern="100" dirty="0">
                <a:latin typeface="Times New Roman"/>
                <a:ea typeface="华文细黑"/>
                <a:cs typeface="Times New Roman"/>
              </a:rPr>
              <a:t>分别为</a:t>
            </a:r>
            <a:r>
              <a:rPr lang="en-US" altLang="zh-CN" sz="2600" kern="100" dirty="0">
                <a:latin typeface="Times New Roman"/>
                <a:ea typeface="华文细黑"/>
              </a:rPr>
              <a:t>Na</a:t>
            </a:r>
            <a:r>
              <a:rPr lang="zh-CN" altLang="zh-CN" sz="2600" kern="100" dirty="0">
                <a:latin typeface="Times New Roman"/>
                <a:ea typeface="华文细黑"/>
                <a:cs typeface="Times New Roman"/>
              </a:rPr>
              <a:t>、</a:t>
            </a:r>
            <a:r>
              <a:rPr lang="en-US" altLang="zh-CN" sz="2600" kern="100" dirty="0">
                <a:latin typeface="Times New Roman"/>
                <a:ea typeface="华文细黑"/>
              </a:rPr>
              <a:t>Al</a:t>
            </a:r>
            <a:r>
              <a:rPr lang="zh-CN" altLang="zh-CN" sz="2600" kern="100" dirty="0">
                <a:latin typeface="Times New Roman"/>
                <a:ea typeface="华文细黑"/>
                <a:cs typeface="Times New Roman"/>
              </a:rPr>
              <a:t>、</a:t>
            </a:r>
            <a:r>
              <a:rPr lang="en-US" altLang="zh-CN" sz="2600" kern="100" dirty="0">
                <a:latin typeface="Times New Roman"/>
                <a:ea typeface="华文细黑"/>
              </a:rPr>
              <a:t>S</a:t>
            </a:r>
            <a:r>
              <a:rPr lang="zh-CN" altLang="zh-CN" sz="2600" kern="100" dirty="0">
                <a:latin typeface="Times New Roman"/>
                <a:ea typeface="华文细黑"/>
                <a:cs typeface="Times New Roman"/>
              </a:rPr>
              <a:t>，同一周期的原子从左到右，半径依次递减，故原子半径：</a:t>
            </a:r>
            <a:r>
              <a:rPr lang="en-US" altLang="zh-CN" sz="2600" kern="100" dirty="0">
                <a:latin typeface="Times New Roman"/>
                <a:ea typeface="华文细黑"/>
              </a:rPr>
              <a:t>Y</a:t>
            </a:r>
            <a:r>
              <a:rPr lang="zh-CN" altLang="zh-CN" sz="2600" kern="100" dirty="0">
                <a:latin typeface="Times New Roman"/>
                <a:ea typeface="华文细黑"/>
                <a:cs typeface="Times New Roman"/>
              </a:rPr>
              <a:t>＞</a:t>
            </a:r>
            <a:r>
              <a:rPr lang="en-US" altLang="zh-CN" sz="2600" kern="100" dirty="0">
                <a:latin typeface="Times New Roman"/>
                <a:ea typeface="华文细黑"/>
              </a:rPr>
              <a:t>Z</a:t>
            </a:r>
            <a:r>
              <a:rPr lang="zh-CN" altLang="zh-CN" sz="2600" kern="100" dirty="0">
                <a:latin typeface="Times New Roman"/>
                <a:ea typeface="华文细黑"/>
                <a:cs typeface="Times New Roman"/>
              </a:rPr>
              <a:t>＞</a:t>
            </a:r>
            <a:r>
              <a:rPr lang="en-US" altLang="zh-CN" sz="2600" kern="100" dirty="0">
                <a:latin typeface="Times New Roman"/>
                <a:ea typeface="华文细黑"/>
              </a:rPr>
              <a:t>W</a:t>
            </a:r>
            <a:r>
              <a:rPr lang="zh-CN" altLang="zh-CN" sz="2600" kern="100" dirty="0">
                <a:latin typeface="Times New Roman"/>
                <a:ea typeface="华文细黑"/>
                <a:cs typeface="Times New Roman"/>
              </a:rPr>
              <a:t>，故</a:t>
            </a:r>
            <a:r>
              <a:rPr lang="en-US" altLang="zh-CN" sz="2600" kern="100" dirty="0">
                <a:latin typeface="Times New Roman"/>
                <a:ea typeface="华文细黑"/>
              </a:rPr>
              <a:t>A</a:t>
            </a:r>
            <a:r>
              <a:rPr lang="zh-CN" altLang="zh-CN" sz="2600" kern="100" dirty="0">
                <a:latin typeface="Times New Roman"/>
                <a:ea typeface="华文细黑"/>
                <a:cs typeface="Times New Roman"/>
              </a:rPr>
              <a:t>错误</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rPr>
              <a:t>B</a:t>
            </a:r>
            <a:r>
              <a:rPr lang="zh-CN" altLang="zh-CN" sz="2600" kern="100" dirty="0">
                <a:latin typeface="Times New Roman"/>
                <a:ea typeface="华文细黑"/>
                <a:cs typeface="Times New Roman"/>
              </a:rPr>
              <a:t>项，元素</a:t>
            </a:r>
            <a:r>
              <a:rPr lang="en-US" altLang="zh-CN" sz="2600" kern="100" dirty="0">
                <a:latin typeface="Times New Roman"/>
                <a:ea typeface="华文细黑"/>
              </a:rPr>
              <a:t>X</a:t>
            </a:r>
            <a:r>
              <a:rPr lang="zh-CN" altLang="zh-CN" sz="2600" kern="100" dirty="0">
                <a:latin typeface="Times New Roman"/>
                <a:ea typeface="华文细黑"/>
                <a:cs typeface="Times New Roman"/>
              </a:rPr>
              <a:t>、</a:t>
            </a:r>
            <a:r>
              <a:rPr lang="en-US" altLang="zh-CN" sz="2600" kern="100" dirty="0">
                <a:latin typeface="Times New Roman"/>
                <a:ea typeface="华文细黑"/>
              </a:rPr>
              <a:t>Y</a:t>
            </a:r>
            <a:r>
              <a:rPr lang="zh-CN" altLang="zh-CN" sz="2600" kern="100" dirty="0">
                <a:latin typeface="Times New Roman"/>
                <a:ea typeface="华文细黑"/>
                <a:cs typeface="Times New Roman"/>
              </a:rPr>
              <a:t>可以形成</a:t>
            </a:r>
            <a:r>
              <a:rPr lang="en-US" altLang="zh-CN" sz="2600" kern="100" dirty="0">
                <a:latin typeface="Times New Roman"/>
                <a:ea typeface="华文细黑"/>
              </a:rPr>
              <a:t>Na</a:t>
            </a:r>
            <a:r>
              <a:rPr lang="en-US" altLang="zh-CN" sz="2600" kern="100" baseline="-25000" dirty="0">
                <a:latin typeface="Times New Roman"/>
                <a:ea typeface="华文细黑"/>
              </a:rPr>
              <a:t>2</a:t>
            </a:r>
            <a:r>
              <a:rPr lang="en-US" altLang="zh-CN" sz="2600" kern="100" dirty="0">
                <a:latin typeface="Times New Roman"/>
                <a:ea typeface="华文细黑"/>
              </a:rPr>
              <a:t>O</a:t>
            </a:r>
            <a:r>
              <a:rPr lang="zh-CN" altLang="zh-CN" sz="2600" kern="100" dirty="0">
                <a:latin typeface="Times New Roman"/>
                <a:ea typeface="华文细黑"/>
                <a:cs typeface="Times New Roman"/>
              </a:rPr>
              <a:t>、</a:t>
            </a:r>
            <a:r>
              <a:rPr lang="en-US" altLang="zh-CN" sz="2600" kern="100" dirty="0">
                <a:latin typeface="Times New Roman"/>
                <a:ea typeface="华文细黑"/>
              </a:rPr>
              <a:t>Na</a:t>
            </a:r>
            <a:r>
              <a:rPr lang="en-US" altLang="zh-CN" sz="2600" kern="100" baseline="-25000" dirty="0">
                <a:latin typeface="Times New Roman"/>
                <a:ea typeface="华文细黑"/>
              </a:rPr>
              <a:t>2</a:t>
            </a:r>
            <a:r>
              <a:rPr lang="en-US" altLang="zh-CN" sz="2600" kern="100" dirty="0">
                <a:latin typeface="Times New Roman"/>
                <a:ea typeface="华文细黑"/>
              </a:rPr>
              <a:t>O</a:t>
            </a:r>
            <a:r>
              <a:rPr lang="en-US" altLang="zh-CN" sz="2600" kern="100" baseline="-25000" dirty="0">
                <a:latin typeface="Times New Roman"/>
                <a:ea typeface="华文细黑"/>
              </a:rPr>
              <a:t>2</a:t>
            </a:r>
            <a:r>
              <a:rPr lang="zh-CN" altLang="zh-CN" sz="2600" kern="100" dirty="0">
                <a:latin typeface="Times New Roman"/>
                <a:ea typeface="华文细黑"/>
                <a:cs typeface="Times New Roman"/>
              </a:rPr>
              <a:t>两种化合物，故</a:t>
            </a:r>
            <a:r>
              <a:rPr lang="en-US" altLang="zh-CN" sz="2600" kern="100" dirty="0">
                <a:latin typeface="Times New Roman"/>
                <a:ea typeface="华文细黑"/>
              </a:rPr>
              <a:t>B</a:t>
            </a:r>
            <a:r>
              <a:rPr lang="zh-CN" altLang="zh-CN" sz="2600" kern="100" dirty="0">
                <a:latin typeface="Times New Roman"/>
                <a:ea typeface="华文细黑"/>
                <a:cs typeface="Times New Roman"/>
              </a:rPr>
              <a:t>错误</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rPr>
              <a:t>C</a:t>
            </a:r>
            <a:r>
              <a:rPr lang="zh-CN" altLang="zh-CN" sz="2600" kern="100" dirty="0">
                <a:latin typeface="Times New Roman"/>
                <a:ea typeface="华文细黑"/>
                <a:cs typeface="Times New Roman"/>
              </a:rPr>
              <a:t>项，</a:t>
            </a:r>
            <a:r>
              <a:rPr lang="en-US" altLang="zh-CN" sz="2600" kern="100" dirty="0">
                <a:latin typeface="Times New Roman"/>
                <a:ea typeface="华文细黑"/>
              </a:rPr>
              <a:t>X</a:t>
            </a:r>
            <a:r>
              <a:rPr lang="zh-CN" altLang="zh-CN" sz="2600" kern="100" dirty="0">
                <a:latin typeface="Times New Roman"/>
                <a:ea typeface="华文细黑"/>
                <a:cs typeface="Times New Roman"/>
              </a:rPr>
              <a:t>为</a:t>
            </a:r>
            <a:r>
              <a:rPr lang="en-US" altLang="zh-CN" sz="2600" kern="100" dirty="0">
                <a:latin typeface="Times New Roman"/>
                <a:ea typeface="华文细黑"/>
              </a:rPr>
              <a:t>O</a:t>
            </a:r>
            <a:r>
              <a:rPr lang="zh-CN" altLang="zh-CN" sz="2600" kern="100" dirty="0">
                <a:latin typeface="Times New Roman"/>
                <a:ea typeface="华文细黑"/>
                <a:cs typeface="Times New Roman"/>
              </a:rPr>
              <a:t>，</a:t>
            </a:r>
            <a:r>
              <a:rPr lang="en-US" altLang="zh-CN" sz="2600" kern="100" dirty="0">
                <a:latin typeface="Times New Roman"/>
                <a:ea typeface="华文细黑"/>
              </a:rPr>
              <a:t>W</a:t>
            </a:r>
            <a:r>
              <a:rPr lang="zh-CN" altLang="zh-CN" sz="2600" kern="100" dirty="0">
                <a:latin typeface="Times New Roman"/>
                <a:ea typeface="华文细黑"/>
                <a:cs typeface="Times New Roman"/>
              </a:rPr>
              <a:t>为</a:t>
            </a:r>
            <a:r>
              <a:rPr lang="en-US" altLang="zh-CN" sz="2600" kern="100" dirty="0">
                <a:latin typeface="Times New Roman"/>
                <a:ea typeface="华文细黑"/>
              </a:rPr>
              <a:t>S</a:t>
            </a:r>
            <a:r>
              <a:rPr lang="zh-CN" altLang="zh-CN" sz="2600" kern="100" dirty="0">
                <a:latin typeface="Times New Roman"/>
                <a:ea typeface="华文细黑"/>
                <a:cs typeface="Times New Roman"/>
              </a:rPr>
              <a:t>，非金属性：</a:t>
            </a:r>
            <a:r>
              <a:rPr lang="en-US" altLang="zh-CN" sz="2600" kern="100" dirty="0">
                <a:latin typeface="Times New Roman"/>
                <a:ea typeface="华文细黑"/>
              </a:rPr>
              <a:t>O</a:t>
            </a:r>
            <a:r>
              <a:rPr lang="zh-CN" altLang="zh-CN" sz="2600" kern="100" dirty="0">
                <a:latin typeface="Times New Roman"/>
                <a:ea typeface="华文细黑"/>
                <a:cs typeface="Times New Roman"/>
              </a:rPr>
              <a:t>＞</a:t>
            </a:r>
            <a:r>
              <a:rPr lang="en-US" altLang="zh-CN" sz="2600" kern="100" dirty="0">
                <a:latin typeface="Times New Roman"/>
                <a:ea typeface="华文细黑"/>
              </a:rPr>
              <a:t>S</a:t>
            </a:r>
            <a:r>
              <a:rPr lang="zh-CN" altLang="zh-CN" sz="2600" kern="100" dirty="0">
                <a:latin typeface="Times New Roman"/>
                <a:ea typeface="华文细黑"/>
                <a:cs typeface="Times New Roman"/>
              </a:rPr>
              <a:t>，故氢化物的稳定性：</a:t>
            </a:r>
            <a:r>
              <a:rPr lang="en-US" altLang="zh-CN" sz="2600" kern="100" dirty="0">
                <a:latin typeface="Times New Roman"/>
                <a:ea typeface="华文细黑"/>
              </a:rPr>
              <a:t>X</a:t>
            </a:r>
            <a:r>
              <a:rPr lang="zh-CN" altLang="zh-CN" sz="2600" kern="100" dirty="0">
                <a:latin typeface="Times New Roman"/>
                <a:ea typeface="华文细黑"/>
                <a:cs typeface="Times New Roman"/>
              </a:rPr>
              <a:t>＞</a:t>
            </a:r>
            <a:r>
              <a:rPr lang="en-US" altLang="zh-CN" sz="2600" kern="100" dirty="0">
                <a:latin typeface="Times New Roman"/>
                <a:ea typeface="华文细黑"/>
              </a:rPr>
              <a:t>W</a:t>
            </a:r>
            <a:r>
              <a:rPr lang="zh-CN" altLang="zh-CN" sz="2600" kern="100" dirty="0">
                <a:latin typeface="Times New Roman"/>
                <a:ea typeface="华文细黑"/>
                <a:cs typeface="Times New Roman"/>
              </a:rPr>
              <a:t>，故</a:t>
            </a:r>
            <a:r>
              <a:rPr lang="en-US" altLang="zh-CN" sz="2600" kern="100" dirty="0">
                <a:latin typeface="Times New Roman"/>
                <a:ea typeface="华文细黑"/>
              </a:rPr>
              <a:t>C</a:t>
            </a:r>
            <a:r>
              <a:rPr lang="zh-CN" altLang="zh-CN" sz="2600" kern="100" dirty="0">
                <a:latin typeface="Times New Roman"/>
                <a:ea typeface="华文细黑"/>
                <a:cs typeface="Times New Roman"/>
              </a:rPr>
              <a:t>错误</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Times New Roman"/>
                <a:ea typeface="华文细黑"/>
              </a:rPr>
              <a:t>D</a:t>
            </a:r>
            <a:r>
              <a:rPr lang="zh-CN" altLang="zh-CN" sz="2600" kern="100" dirty="0">
                <a:latin typeface="Times New Roman"/>
                <a:ea typeface="华文细黑"/>
                <a:cs typeface="Times New Roman"/>
              </a:rPr>
              <a:t>项，</a:t>
            </a:r>
            <a:r>
              <a:rPr lang="en-US" altLang="zh-CN" sz="2600" kern="100" dirty="0">
                <a:latin typeface="Times New Roman"/>
                <a:ea typeface="华文细黑"/>
              </a:rPr>
              <a:t>Y</a:t>
            </a:r>
            <a:r>
              <a:rPr lang="zh-CN" altLang="zh-CN" sz="2600" kern="100" dirty="0">
                <a:latin typeface="Times New Roman"/>
                <a:ea typeface="华文细黑"/>
                <a:cs typeface="Times New Roman"/>
              </a:rPr>
              <a:t>、</a:t>
            </a:r>
            <a:r>
              <a:rPr lang="en-US" altLang="zh-CN" sz="2600" kern="100" dirty="0">
                <a:latin typeface="Times New Roman"/>
                <a:ea typeface="华文细黑"/>
              </a:rPr>
              <a:t>W</a:t>
            </a:r>
            <a:r>
              <a:rPr lang="zh-CN" altLang="zh-CN" sz="2600" kern="100" dirty="0">
                <a:latin typeface="Times New Roman"/>
                <a:ea typeface="华文细黑"/>
                <a:cs typeface="Times New Roman"/>
              </a:rPr>
              <a:t>最高价氧化物所对应的水化物分别为</a:t>
            </a:r>
            <a:r>
              <a:rPr lang="en-US" altLang="zh-CN" sz="2600" kern="100" dirty="0" err="1">
                <a:latin typeface="Times New Roman"/>
                <a:ea typeface="华文细黑"/>
              </a:rPr>
              <a:t>NaOH</a:t>
            </a:r>
            <a:r>
              <a:rPr lang="zh-CN" altLang="zh-CN" sz="2600" kern="100" dirty="0">
                <a:latin typeface="Times New Roman"/>
                <a:ea typeface="华文细黑"/>
                <a:cs typeface="Times New Roman"/>
              </a:rPr>
              <a:t>、</a:t>
            </a:r>
            <a:r>
              <a:rPr lang="en-US" altLang="zh-CN" sz="2600" kern="100" dirty="0">
                <a:latin typeface="Times New Roman"/>
                <a:ea typeface="华文细黑"/>
              </a:rPr>
              <a:t>H</a:t>
            </a:r>
            <a:r>
              <a:rPr lang="en-US" altLang="zh-CN" sz="2600" kern="100" baseline="-25000" dirty="0">
                <a:latin typeface="Times New Roman"/>
                <a:ea typeface="华文细黑"/>
              </a:rPr>
              <a:t>2</a:t>
            </a:r>
            <a:r>
              <a:rPr lang="en-US" altLang="zh-CN" sz="2600" kern="100" dirty="0">
                <a:latin typeface="Times New Roman"/>
                <a:ea typeface="华文细黑"/>
              </a:rPr>
              <a:t>SO</a:t>
            </a:r>
            <a:r>
              <a:rPr lang="en-US" altLang="zh-CN" sz="2600" kern="100" baseline="-25000" dirty="0">
                <a:latin typeface="Times New Roman"/>
                <a:ea typeface="华文细黑"/>
              </a:rPr>
              <a:t>4</a:t>
            </a:r>
            <a:r>
              <a:rPr lang="zh-CN" altLang="zh-CN" sz="2600" kern="100" dirty="0">
                <a:latin typeface="Times New Roman"/>
                <a:ea typeface="华文细黑"/>
                <a:cs typeface="Times New Roman"/>
              </a:rPr>
              <a:t>，</a:t>
            </a:r>
            <a:r>
              <a:rPr lang="en-US" altLang="zh-CN" sz="2600" kern="100" dirty="0">
                <a:latin typeface="Times New Roman"/>
                <a:ea typeface="华文细黑"/>
              </a:rPr>
              <a:t>Z</a:t>
            </a:r>
            <a:r>
              <a:rPr lang="zh-CN" altLang="zh-CN" sz="2600" kern="100" dirty="0">
                <a:latin typeface="Times New Roman"/>
                <a:ea typeface="华文细黑"/>
                <a:cs typeface="Times New Roman"/>
              </a:rPr>
              <a:t>的氢氧化物为</a:t>
            </a:r>
            <a:r>
              <a:rPr lang="en-US" altLang="zh-CN" sz="2600" kern="100" dirty="0">
                <a:latin typeface="Times New Roman"/>
                <a:ea typeface="华文细黑"/>
              </a:rPr>
              <a:t>Al(OH)</a:t>
            </a:r>
            <a:r>
              <a:rPr lang="en-US" altLang="zh-CN" sz="2600" kern="100" baseline="-25000" dirty="0">
                <a:latin typeface="Times New Roman"/>
                <a:ea typeface="华文细黑"/>
              </a:rPr>
              <a:t>3</a:t>
            </a:r>
            <a:r>
              <a:rPr lang="zh-CN" altLang="zh-CN" sz="2600" kern="100" dirty="0">
                <a:latin typeface="Times New Roman"/>
                <a:ea typeface="华文细黑"/>
                <a:cs typeface="Times New Roman"/>
              </a:rPr>
              <a:t>，</a:t>
            </a:r>
            <a:r>
              <a:rPr lang="en-US" altLang="zh-CN" sz="2600" kern="100" dirty="0">
                <a:latin typeface="Times New Roman"/>
                <a:ea typeface="华文细黑"/>
              </a:rPr>
              <a:t>Al(OH)</a:t>
            </a:r>
            <a:r>
              <a:rPr lang="en-US" altLang="zh-CN" sz="2600" kern="100" baseline="-25000" dirty="0">
                <a:latin typeface="Times New Roman"/>
                <a:ea typeface="华文细黑"/>
              </a:rPr>
              <a:t>3</a:t>
            </a:r>
            <a:r>
              <a:rPr lang="zh-CN" altLang="zh-CN" sz="2600" kern="100" dirty="0">
                <a:latin typeface="Times New Roman"/>
                <a:ea typeface="华文细黑"/>
                <a:cs typeface="Times New Roman"/>
              </a:rPr>
              <a:t>为两性氢氧化物，既能溶于强酸</a:t>
            </a:r>
            <a:r>
              <a:rPr lang="en-US" altLang="zh-CN" sz="2600" kern="100" dirty="0">
                <a:latin typeface="Times New Roman"/>
                <a:ea typeface="华文细黑"/>
              </a:rPr>
              <a:t>H</a:t>
            </a:r>
            <a:r>
              <a:rPr lang="en-US" altLang="zh-CN" sz="2600" kern="100" baseline="-25000" dirty="0">
                <a:latin typeface="Times New Roman"/>
                <a:ea typeface="华文细黑"/>
              </a:rPr>
              <a:t>2</a:t>
            </a:r>
            <a:r>
              <a:rPr lang="en-US" altLang="zh-CN" sz="2600" kern="100" dirty="0">
                <a:latin typeface="Times New Roman"/>
                <a:ea typeface="华文细黑"/>
              </a:rPr>
              <a:t>SO</a:t>
            </a:r>
            <a:r>
              <a:rPr lang="en-US" altLang="zh-CN" sz="2600" kern="100" baseline="-25000" dirty="0">
                <a:latin typeface="Times New Roman"/>
                <a:ea typeface="华文细黑"/>
              </a:rPr>
              <a:t>4</a:t>
            </a:r>
            <a:r>
              <a:rPr lang="zh-CN" altLang="zh-CN" sz="2600" kern="100" dirty="0">
                <a:latin typeface="Times New Roman"/>
                <a:ea typeface="华文细黑"/>
                <a:cs typeface="Times New Roman"/>
              </a:rPr>
              <a:t>，也能溶于强碱</a:t>
            </a:r>
            <a:r>
              <a:rPr lang="en-US" altLang="zh-CN" sz="2600" kern="100" dirty="0" err="1">
                <a:latin typeface="Times New Roman"/>
                <a:ea typeface="华文细黑"/>
              </a:rPr>
              <a:t>NaOH</a:t>
            </a:r>
            <a:r>
              <a:rPr lang="zh-CN" altLang="zh-CN" sz="2600" kern="100" dirty="0">
                <a:latin typeface="Times New Roman"/>
                <a:ea typeface="华文细黑"/>
                <a:cs typeface="Times New Roman"/>
              </a:rPr>
              <a:t>，故</a:t>
            </a:r>
            <a:r>
              <a:rPr lang="en-US" altLang="zh-CN" sz="2600" kern="100" dirty="0">
                <a:latin typeface="Times New Roman"/>
                <a:ea typeface="华文细黑"/>
              </a:rPr>
              <a:t>D</a:t>
            </a:r>
            <a:r>
              <a:rPr lang="zh-CN" altLang="zh-CN" sz="2600" kern="100" dirty="0">
                <a:latin typeface="Times New Roman"/>
                <a:ea typeface="华文细黑"/>
                <a:cs typeface="Times New Roman"/>
              </a:rPr>
              <a:t>正确</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zh-CN" altLang="zh-CN" sz="2600" b="1" kern="100" dirty="0">
                <a:solidFill>
                  <a:srgbClr val="0000FF"/>
                </a:solidFill>
                <a:latin typeface="Times New Roman"/>
                <a:cs typeface="Times New Roman"/>
              </a:rPr>
              <a:t>答案　</a:t>
            </a:r>
            <a:r>
              <a:rPr lang="en-US" altLang="zh-CN" sz="2600" b="1" kern="100" dirty="0">
                <a:solidFill>
                  <a:schemeClr val="accent6">
                    <a:lumMod val="75000"/>
                  </a:schemeClr>
                </a:solidFill>
                <a:latin typeface="Times New Roman"/>
                <a:ea typeface="华文细黑"/>
              </a:rPr>
              <a:t>D</a:t>
            </a:r>
            <a:endParaRPr lang="zh-CN" altLang="zh-CN" sz="2600" b="1" kern="100" dirty="0">
              <a:solidFill>
                <a:schemeClr val="accent6">
                  <a:lumMod val="75000"/>
                </a:schemeClr>
              </a:solidFill>
              <a:latin typeface="Times New Roman"/>
              <a:ea typeface="华文细黑"/>
            </a:endParaRPr>
          </a:p>
        </p:txBody>
      </p:sp>
      <p:sp>
        <p:nvSpPr>
          <p:cNvPr id="32" name="Rectangle 21">
            <a:hlinkClick r:id="rId2"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33" name="Rectangle 21">
            <a:hlinkClick r:id="rId3"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4" name="Rectangle 21">
            <a:hlinkClick r:id="rId4"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5" name="Rectangle 21">
            <a:hlinkClick r:id="rId5"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6" name="Rectangle 21">
            <a:hlinkClick r:id="rId6"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7" name="Rectangle 21">
            <a:hlinkClick r:id="rId7"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8" name="Rectangle 21">
            <a:hlinkClick r:id="rId8"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39" name="Rectangle 21">
            <a:hlinkClick r:id="rId9"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40" name="Rectangle 21">
            <a:hlinkClick r:id="rId10"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41" name="Rectangle 21">
            <a:hlinkClick r:id="rId11"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42" name="Rectangle 21">
            <a:hlinkClick r:id="rId12"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43" name="Rectangle 21">
            <a:hlinkClick r:id="rId13"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44" name="Rectangle 21">
            <a:hlinkClick r:id="rId14"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45" name="Rectangle 21">
            <a:hlinkClick r:id="rId15" action="ppaction://hlinksldjump"/>
          </p:cNvPr>
          <p:cNvSpPr>
            <a:spLocks noChangeArrowheads="1"/>
          </p:cNvSpPr>
          <p:nvPr/>
        </p:nvSpPr>
        <p:spPr bwMode="auto">
          <a:xfrm>
            <a:off x="11567814" y="48837"/>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506640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750"/>
                                        <p:tgtEl>
                                          <p:spTgt spid="4">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blinds(horizontal)">
                                      <p:cBhvr>
                                        <p:cTn id="11" dur="750"/>
                                        <p:tgtEl>
                                          <p:spTgt spid="4">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blinds(horizontal)">
                                      <p:cBhvr>
                                        <p:cTn id="15" dur="750"/>
                                        <p:tgtEl>
                                          <p:spTgt spid="4">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blinds(horizontal)">
                                      <p:cBhvr>
                                        <p:cTn id="19" dur="750"/>
                                        <p:tgtEl>
                                          <p:spTgt spid="4">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blinds(horizontal)">
                                      <p:cBhvr>
                                        <p:cTn id="23" dur="750"/>
                                        <p:tgtEl>
                                          <p:spTgt spid="4">
                                            <p:txEl>
                                              <p:pRg st="4" end="4"/>
                                            </p:txEl>
                                          </p:spTgt>
                                        </p:tgtEl>
                                      </p:cBhvr>
                                    </p:animEffect>
                                  </p:childTnLst>
                                </p:cTn>
                              </p:par>
                            </p:childTnLst>
                          </p:cTn>
                        </p:par>
                        <p:par>
                          <p:cTn id="24" fill="hold">
                            <p:stCondLst>
                              <p:cond delay="3750"/>
                            </p:stCondLst>
                            <p:childTnLst>
                              <p:par>
                                <p:cTn id="25" presetID="3" presetClass="entr" presetSubtype="10" fill="hold" nodeType="after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blinds(horizontal)">
                                      <p:cBhvr>
                                        <p:cTn id="27" dur="75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89028" y="837506"/>
            <a:ext cx="11010769" cy="4893647"/>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10. X</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Y</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Z</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W</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M</a:t>
            </a:r>
            <a:r>
              <a:rPr lang="zh-CN" altLang="zh-CN" sz="2600" kern="100" dirty="0">
                <a:latin typeface="Times New Roman"/>
                <a:ea typeface="华文细黑"/>
                <a:cs typeface="Times New Roman"/>
              </a:rPr>
              <a:t>均为短周期元素，</a:t>
            </a:r>
            <a:r>
              <a:rPr lang="en-US" altLang="zh-CN" sz="2600" kern="100" dirty="0">
                <a:latin typeface="Times New Roman"/>
                <a:ea typeface="华文细黑"/>
                <a:cs typeface="Courier New"/>
              </a:rPr>
              <a:t>X</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Y</a:t>
            </a:r>
            <a:r>
              <a:rPr lang="zh-CN" altLang="zh-CN" sz="2600" kern="100" dirty="0">
                <a:latin typeface="Times New Roman"/>
                <a:ea typeface="华文细黑"/>
                <a:cs typeface="Times New Roman"/>
              </a:rPr>
              <a:t>同主族，</a:t>
            </a:r>
            <a:r>
              <a:rPr lang="en-US" altLang="zh-CN" sz="2600" kern="100" dirty="0">
                <a:latin typeface="Times New Roman"/>
                <a:ea typeface="华文细黑"/>
                <a:cs typeface="Courier New"/>
              </a:rPr>
              <a:t>X</a:t>
            </a:r>
            <a:r>
              <a:rPr lang="zh-CN" altLang="zh-CN" sz="2600" kern="100" dirty="0">
                <a:latin typeface="Times New Roman"/>
                <a:ea typeface="华文细黑"/>
                <a:cs typeface="Times New Roman"/>
              </a:rPr>
              <a:t>的氢化物和最高价氧化物的水化物能反应生成一种离子化合物，其水溶液显酸性；</a:t>
            </a:r>
            <a:r>
              <a:rPr lang="en-US" altLang="zh-CN" sz="2600" kern="100" dirty="0">
                <a:latin typeface="Times New Roman"/>
                <a:ea typeface="华文细黑"/>
                <a:cs typeface="Courier New"/>
              </a:rPr>
              <a:t>Z</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W</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M</a:t>
            </a:r>
            <a:r>
              <a:rPr lang="zh-CN" altLang="zh-CN" sz="2600" kern="100" dirty="0">
                <a:latin typeface="Times New Roman"/>
                <a:ea typeface="华文细黑"/>
                <a:cs typeface="Times New Roman"/>
              </a:rPr>
              <a:t>是第三周期连续的三种元素，其中只有一种是非金属，且原子半径</a:t>
            </a:r>
            <a:r>
              <a:rPr lang="en-US" altLang="zh-CN" sz="2600" kern="100" dirty="0">
                <a:latin typeface="Times New Roman"/>
                <a:ea typeface="华文细黑"/>
                <a:cs typeface="Courier New"/>
              </a:rPr>
              <a:t>Z</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W</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M</a:t>
            </a:r>
            <a:r>
              <a:rPr lang="zh-CN" altLang="zh-CN" sz="2600" kern="100" dirty="0">
                <a:latin typeface="Times New Roman"/>
                <a:ea typeface="华文细黑"/>
                <a:cs typeface="Times New Roman"/>
              </a:rPr>
              <a:t>。下列叙述正确的是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A.X</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M</a:t>
            </a:r>
            <a:r>
              <a:rPr lang="zh-CN" altLang="zh-CN" sz="2600" kern="100" dirty="0">
                <a:latin typeface="Times New Roman"/>
                <a:ea typeface="华文细黑"/>
                <a:cs typeface="Times New Roman"/>
              </a:rPr>
              <a:t>两元素氢化物的稳定性：</a:t>
            </a:r>
            <a:r>
              <a:rPr lang="en-US" altLang="zh-CN" sz="2600" kern="100" dirty="0">
                <a:latin typeface="Times New Roman"/>
                <a:ea typeface="华文细黑"/>
                <a:cs typeface="Courier New"/>
              </a:rPr>
              <a:t>X</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M</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B.Z</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W</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M</a:t>
            </a:r>
            <a:r>
              <a:rPr lang="zh-CN" altLang="zh-CN" sz="2600" kern="100" dirty="0">
                <a:latin typeface="Times New Roman"/>
                <a:ea typeface="华文细黑"/>
                <a:cs typeface="Times New Roman"/>
              </a:rPr>
              <a:t>的氧化物均可做耐高温材料</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C.Z</a:t>
            </a:r>
            <a:r>
              <a:rPr lang="zh-CN" altLang="zh-CN" sz="2600" kern="100" dirty="0">
                <a:latin typeface="Times New Roman"/>
                <a:ea typeface="华文细黑"/>
                <a:cs typeface="Times New Roman"/>
              </a:rPr>
              <a:t>是海水中含量最高的金属元素，</a:t>
            </a:r>
            <a:r>
              <a:rPr lang="en-US" altLang="zh-CN" sz="2600" kern="100" dirty="0">
                <a:latin typeface="Times New Roman"/>
                <a:ea typeface="华文细黑"/>
                <a:cs typeface="Courier New"/>
              </a:rPr>
              <a:t>W</a:t>
            </a:r>
            <a:r>
              <a:rPr lang="zh-CN" altLang="zh-CN" sz="2600" kern="100" dirty="0">
                <a:latin typeface="Times New Roman"/>
                <a:ea typeface="华文细黑"/>
                <a:cs typeface="Times New Roman"/>
              </a:rPr>
              <a:t>是地壳中含量最多的金属元素</a:t>
            </a:r>
            <a:endParaRPr lang="zh-CN" altLang="zh-CN" sz="2600" kern="100" dirty="0">
              <a:latin typeface="宋体"/>
              <a:cs typeface="Courier New"/>
            </a:endParaRPr>
          </a:p>
          <a:p>
            <a:pPr>
              <a:lnSpc>
                <a:spcPct val="150000"/>
              </a:lnSpc>
            </a:pPr>
            <a:r>
              <a:rPr lang="en-US" altLang="zh-CN" sz="2600" kern="100" dirty="0">
                <a:latin typeface="Times New Roman"/>
                <a:ea typeface="华文细黑"/>
              </a:rPr>
              <a:t>D.Z</a:t>
            </a:r>
            <a:r>
              <a:rPr lang="zh-CN" altLang="zh-CN" sz="2600" kern="100" dirty="0">
                <a:latin typeface="Times New Roman"/>
                <a:ea typeface="华文细黑"/>
                <a:cs typeface="Times New Roman"/>
              </a:rPr>
              <a:t>、</a:t>
            </a:r>
            <a:r>
              <a:rPr lang="en-US" altLang="zh-CN" sz="2600" kern="100" dirty="0">
                <a:latin typeface="Times New Roman"/>
                <a:ea typeface="华文细黑"/>
              </a:rPr>
              <a:t>W</a:t>
            </a:r>
            <a:r>
              <a:rPr lang="zh-CN" altLang="zh-CN" sz="2600" kern="100" dirty="0">
                <a:latin typeface="Times New Roman"/>
                <a:ea typeface="华文细黑"/>
                <a:cs typeface="Times New Roman"/>
              </a:rPr>
              <a:t>、</a:t>
            </a:r>
            <a:r>
              <a:rPr lang="en-US" altLang="zh-CN" sz="2600" kern="100" dirty="0">
                <a:latin typeface="Times New Roman"/>
                <a:ea typeface="华文细黑"/>
              </a:rPr>
              <a:t>M</a:t>
            </a:r>
            <a:r>
              <a:rPr lang="zh-CN" altLang="zh-CN" sz="2600" kern="100" dirty="0">
                <a:latin typeface="Times New Roman"/>
                <a:ea typeface="华文细黑"/>
                <a:cs typeface="Times New Roman"/>
              </a:rPr>
              <a:t>的单质均能与稀硫酸反应制取氢气，但反应剧烈程度依次减弱</a:t>
            </a:r>
            <a:endParaRPr lang="zh-CN" altLang="en-US" sz="2600" dirty="0"/>
          </a:p>
        </p:txBody>
      </p:sp>
      <p:sp>
        <p:nvSpPr>
          <p:cNvPr id="18" name="Rectangle 21">
            <a:hlinkClick r:id="rId2"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9" name="Rectangle 21">
            <a:hlinkClick r:id="rId3"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0" name="Rectangle 21">
            <a:hlinkClick r:id="rId4"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1" name="Rectangle 21">
            <a:hlinkClick r:id="rId5"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2" name="Rectangle 21">
            <a:hlinkClick r:id="rId6"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3" name="Rectangle 21">
            <a:hlinkClick r:id="rId7"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4" name="Rectangle 21">
            <a:hlinkClick r:id="rId8"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5" name="Rectangle 21">
            <a:hlinkClick r:id="rId9"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6" name="Rectangle 21">
            <a:hlinkClick r:id="rId10"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7" name="Rectangle 21">
            <a:hlinkClick r:id="rId11"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28" name="Rectangle 21">
            <a:hlinkClick r:id="rId12"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29" name="Rectangle 21">
            <a:hlinkClick r:id="rId13"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0" name="Rectangle 21">
            <a:hlinkClick r:id="rId14"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1" name="Rectangle 21">
            <a:hlinkClick r:id="rId15" action="ppaction://hlinksldjump"/>
          </p:cNvPr>
          <p:cNvSpPr>
            <a:spLocks noChangeArrowheads="1"/>
          </p:cNvSpPr>
          <p:nvPr/>
        </p:nvSpPr>
        <p:spPr bwMode="auto">
          <a:xfrm>
            <a:off x="11567814" y="48837"/>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矩形 3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3" name="圆角矩形 32">
            <a:hlinkClick r:id="rId16"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47012217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589028" y="1261418"/>
            <a:ext cx="11010769" cy="4616648"/>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根据元素信息可以推断，</a:t>
            </a:r>
            <a:r>
              <a:rPr lang="en-US" altLang="zh-CN" sz="2800" kern="100" dirty="0">
                <a:latin typeface="Times New Roman"/>
                <a:ea typeface="华文细黑"/>
              </a:rPr>
              <a:t>X</a:t>
            </a:r>
            <a:r>
              <a:rPr lang="zh-CN" altLang="zh-CN" sz="2800" kern="100" dirty="0">
                <a:latin typeface="Times New Roman"/>
                <a:ea typeface="华文细黑"/>
                <a:cs typeface="Times New Roman"/>
              </a:rPr>
              <a:t>为</a:t>
            </a:r>
            <a:r>
              <a:rPr lang="en-US" altLang="zh-CN" sz="2800" kern="100" dirty="0">
                <a:latin typeface="Times New Roman"/>
                <a:ea typeface="华文细黑"/>
              </a:rPr>
              <a:t>N</a:t>
            </a:r>
            <a:r>
              <a:rPr lang="zh-CN" altLang="zh-CN" sz="2800" kern="100" dirty="0">
                <a:latin typeface="Times New Roman"/>
                <a:ea typeface="华文细黑"/>
                <a:cs typeface="Times New Roman"/>
              </a:rPr>
              <a:t>，</a:t>
            </a:r>
            <a:r>
              <a:rPr lang="en-US" altLang="zh-CN" sz="2800" kern="100" dirty="0">
                <a:latin typeface="Times New Roman"/>
                <a:ea typeface="华文细黑"/>
              </a:rPr>
              <a:t>Y</a:t>
            </a:r>
            <a:r>
              <a:rPr lang="zh-CN" altLang="zh-CN" sz="2800" kern="100" dirty="0">
                <a:latin typeface="Times New Roman"/>
                <a:ea typeface="华文细黑"/>
                <a:cs typeface="Times New Roman"/>
              </a:rPr>
              <a:t>为</a:t>
            </a:r>
            <a:r>
              <a:rPr lang="en-US" altLang="zh-CN" sz="2800" kern="100" dirty="0">
                <a:latin typeface="Times New Roman"/>
                <a:ea typeface="华文细黑"/>
              </a:rPr>
              <a:t>P</a:t>
            </a:r>
            <a:r>
              <a:rPr lang="zh-CN" altLang="zh-CN" sz="2800" kern="100" dirty="0">
                <a:latin typeface="Times New Roman"/>
                <a:ea typeface="华文细黑"/>
                <a:cs typeface="Times New Roman"/>
              </a:rPr>
              <a:t>，</a:t>
            </a:r>
            <a:r>
              <a:rPr lang="en-US" altLang="zh-CN" sz="2800" kern="100" dirty="0">
                <a:latin typeface="Times New Roman"/>
                <a:ea typeface="华文细黑"/>
              </a:rPr>
              <a:t>Z</a:t>
            </a:r>
            <a:r>
              <a:rPr lang="zh-CN" altLang="zh-CN" sz="2800" kern="100" dirty="0">
                <a:latin typeface="Times New Roman"/>
                <a:ea typeface="华文细黑"/>
                <a:cs typeface="Times New Roman"/>
              </a:rPr>
              <a:t>为</a:t>
            </a:r>
            <a:r>
              <a:rPr lang="en-US" altLang="zh-CN" sz="2800" kern="100" dirty="0">
                <a:latin typeface="Times New Roman"/>
                <a:ea typeface="华文细黑"/>
              </a:rPr>
              <a:t>Mg</a:t>
            </a:r>
            <a:r>
              <a:rPr lang="zh-CN" altLang="zh-CN" sz="2800" kern="100" dirty="0">
                <a:latin typeface="Times New Roman"/>
                <a:ea typeface="华文细黑"/>
                <a:cs typeface="Times New Roman"/>
              </a:rPr>
              <a:t>，</a:t>
            </a:r>
            <a:r>
              <a:rPr lang="en-US" altLang="zh-CN" sz="2800" kern="100" dirty="0">
                <a:latin typeface="Times New Roman"/>
                <a:ea typeface="华文细黑"/>
              </a:rPr>
              <a:t>W</a:t>
            </a:r>
            <a:r>
              <a:rPr lang="zh-CN" altLang="zh-CN" sz="2800" kern="100" dirty="0">
                <a:latin typeface="Times New Roman"/>
                <a:ea typeface="华文细黑"/>
                <a:cs typeface="Times New Roman"/>
              </a:rPr>
              <a:t>为</a:t>
            </a:r>
            <a:r>
              <a:rPr lang="en-US" altLang="zh-CN" sz="2800" kern="100" dirty="0">
                <a:latin typeface="Times New Roman"/>
                <a:ea typeface="华文细黑"/>
              </a:rPr>
              <a:t>Al</a:t>
            </a:r>
            <a:r>
              <a:rPr lang="zh-CN" altLang="zh-CN" sz="2800" kern="100" dirty="0">
                <a:latin typeface="Times New Roman"/>
                <a:ea typeface="华文细黑"/>
                <a:cs typeface="Times New Roman"/>
              </a:rPr>
              <a:t>，</a:t>
            </a:r>
            <a:r>
              <a:rPr lang="en-US" altLang="zh-CN" sz="2800" kern="100" dirty="0">
                <a:latin typeface="Times New Roman"/>
                <a:ea typeface="华文细黑"/>
              </a:rPr>
              <a:t>M</a:t>
            </a:r>
            <a:r>
              <a:rPr lang="zh-CN" altLang="zh-CN" sz="2800" kern="100" dirty="0">
                <a:latin typeface="Times New Roman"/>
                <a:ea typeface="华文细黑"/>
                <a:cs typeface="Times New Roman"/>
              </a:rPr>
              <a:t>为</a:t>
            </a:r>
            <a:r>
              <a:rPr lang="en-US" altLang="zh-CN" sz="2800" kern="100" dirty="0">
                <a:latin typeface="Times New Roman"/>
                <a:ea typeface="华文细黑"/>
              </a:rPr>
              <a:t>Si</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rPr>
              <a:t>A</a:t>
            </a:r>
            <a:r>
              <a:rPr lang="zh-CN" altLang="zh-CN" sz="2800" kern="100" dirty="0">
                <a:latin typeface="Times New Roman"/>
                <a:ea typeface="华文细黑"/>
                <a:cs typeface="Times New Roman"/>
              </a:rPr>
              <a:t>项，稳定性：</a:t>
            </a:r>
            <a:r>
              <a:rPr lang="en-US" altLang="zh-CN" sz="2800" kern="100" dirty="0">
                <a:latin typeface="Times New Roman"/>
                <a:ea typeface="华文细黑"/>
              </a:rPr>
              <a:t>NH</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a:t>
            </a:r>
            <a:r>
              <a:rPr lang="en-US" altLang="zh-CN" sz="2800" kern="100" dirty="0">
                <a:latin typeface="Times New Roman"/>
                <a:ea typeface="华文细黑"/>
              </a:rPr>
              <a:t>SiH</a:t>
            </a:r>
            <a:r>
              <a:rPr lang="en-US" altLang="zh-CN" sz="2800" kern="100" baseline="-25000" dirty="0">
                <a:latin typeface="Times New Roman"/>
                <a:ea typeface="华文细黑"/>
              </a:rPr>
              <a:t>4</a:t>
            </a:r>
            <a:r>
              <a:rPr lang="zh-CN" altLang="zh-CN" sz="2800" kern="100" dirty="0">
                <a:latin typeface="Times New Roman"/>
                <a:ea typeface="华文细黑"/>
                <a:cs typeface="Times New Roman"/>
              </a:rPr>
              <a:t>；</a:t>
            </a:r>
            <a:r>
              <a:rPr lang="en-US" altLang="zh-CN" sz="2800" kern="100" dirty="0">
                <a:latin typeface="Times New Roman"/>
                <a:ea typeface="华文细黑"/>
              </a:rPr>
              <a:t>B</a:t>
            </a:r>
            <a:r>
              <a:rPr lang="zh-CN" altLang="zh-CN" sz="2800" kern="100" dirty="0">
                <a:latin typeface="Times New Roman"/>
                <a:ea typeface="华文细黑"/>
                <a:cs typeface="Times New Roman"/>
              </a:rPr>
              <a:t>项，</a:t>
            </a:r>
            <a:r>
              <a:rPr lang="en-US" altLang="zh-CN" sz="2800" kern="100" dirty="0" err="1">
                <a:latin typeface="Times New Roman"/>
                <a:ea typeface="华文细黑"/>
              </a:rPr>
              <a:t>MgO</a:t>
            </a:r>
            <a:r>
              <a:rPr lang="zh-CN" altLang="zh-CN" sz="2800" kern="100" dirty="0">
                <a:latin typeface="Times New Roman"/>
                <a:ea typeface="华文细黑"/>
                <a:cs typeface="Times New Roman"/>
              </a:rPr>
              <a:t>、</a:t>
            </a:r>
            <a:r>
              <a:rPr lang="en-US" altLang="zh-CN" sz="2800" kern="100" dirty="0">
                <a:latin typeface="Times New Roman"/>
                <a:ea typeface="华文细黑"/>
              </a:rPr>
              <a:t>Al</a:t>
            </a:r>
            <a:r>
              <a:rPr lang="en-US" altLang="zh-CN" sz="2800" kern="100" baseline="-25000" dirty="0">
                <a:latin typeface="Times New Roman"/>
                <a:ea typeface="华文细黑"/>
              </a:rPr>
              <a:t>2</a:t>
            </a:r>
            <a:r>
              <a:rPr lang="en-US" altLang="zh-CN" sz="2800" kern="100" dirty="0">
                <a:latin typeface="Times New Roman"/>
                <a:ea typeface="华文细黑"/>
              </a:rPr>
              <a:t>O</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a:t>
            </a:r>
            <a:r>
              <a:rPr lang="en-US" altLang="zh-CN" sz="2800" kern="100" dirty="0">
                <a:latin typeface="Times New Roman"/>
                <a:ea typeface="华文细黑"/>
              </a:rPr>
              <a:t>SiO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的熔点均很高，可做耐高温材料</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rPr>
              <a:t>C</a:t>
            </a:r>
            <a:r>
              <a:rPr lang="zh-CN" altLang="zh-CN" sz="2800" kern="100" dirty="0">
                <a:latin typeface="Times New Roman"/>
                <a:ea typeface="华文细黑"/>
                <a:cs typeface="Times New Roman"/>
              </a:rPr>
              <a:t>项，海水中含量最高的金属元素是</a:t>
            </a:r>
            <a:r>
              <a:rPr lang="en-US" altLang="zh-CN" sz="2800" kern="100" dirty="0">
                <a:latin typeface="Times New Roman"/>
                <a:ea typeface="华文细黑"/>
              </a:rPr>
              <a:t>Na</a:t>
            </a:r>
            <a:r>
              <a:rPr lang="zh-CN" altLang="zh-CN" sz="2800" kern="100" dirty="0">
                <a:latin typeface="Times New Roman"/>
                <a:ea typeface="华文细黑"/>
                <a:cs typeface="Times New Roman"/>
              </a:rPr>
              <a:t>，不是</a:t>
            </a:r>
            <a:r>
              <a:rPr lang="en-US" altLang="zh-CN" sz="2800" kern="100" dirty="0">
                <a:latin typeface="Times New Roman"/>
                <a:ea typeface="华文细黑"/>
              </a:rPr>
              <a:t>Mg</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rPr>
              <a:t>D</a:t>
            </a:r>
            <a:r>
              <a:rPr lang="zh-CN" altLang="zh-CN" sz="2800" kern="100" dirty="0">
                <a:latin typeface="Times New Roman"/>
                <a:ea typeface="华文细黑"/>
                <a:cs typeface="Times New Roman"/>
              </a:rPr>
              <a:t>项，</a:t>
            </a:r>
            <a:r>
              <a:rPr lang="en-US" altLang="zh-CN" sz="2800" kern="100" dirty="0">
                <a:latin typeface="Times New Roman"/>
                <a:ea typeface="华文细黑"/>
              </a:rPr>
              <a:t>Si</a:t>
            </a:r>
            <a:r>
              <a:rPr lang="zh-CN" altLang="zh-CN" sz="2800" kern="100" dirty="0">
                <a:latin typeface="Times New Roman"/>
                <a:ea typeface="华文细黑"/>
                <a:cs typeface="Times New Roman"/>
              </a:rPr>
              <a:t>单质不和稀</a:t>
            </a:r>
            <a:r>
              <a:rPr lang="en-US" altLang="zh-CN" sz="2800" kern="100" dirty="0">
                <a:latin typeface="Times New Roman"/>
                <a:ea typeface="华文细黑"/>
              </a:rPr>
              <a:t>H</a:t>
            </a:r>
            <a:r>
              <a:rPr lang="en-US" altLang="zh-CN" sz="2800" kern="100" baseline="-25000" dirty="0">
                <a:latin typeface="Times New Roman"/>
                <a:ea typeface="华文细黑"/>
              </a:rPr>
              <a:t>2</a:t>
            </a:r>
            <a:r>
              <a:rPr lang="en-US" altLang="zh-CN" sz="2800" kern="100" dirty="0">
                <a:latin typeface="Times New Roman"/>
                <a:ea typeface="华文细黑"/>
              </a:rPr>
              <a:t>SO</a:t>
            </a:r>
            <a:r>
              <a:rPr lang="en-US" altLang="zh-CN" sz="2800" kern="100" baseline="-25000" dirty="0">
                <a:latin typeface="Times New Roman"/>
                <a:ea typeface="华文细黑"/>
              </a:rPr>
              <a:t>4</a:t>
            </a:r>
            <a:r>
              <a:rPr lang="zh-CN" altLang="zh-CN" sz="2800" kern="100" dirty="0">
                <a:latin typeface="Times New Roman"/>
                <a:ea typeface="华文细黑"/>
                <a:cs typeface="Times New Roman"/>
              </a:rPr>
              <a:t>反应</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0000FF"/>
                </a:solidFill>
                <a:latin typeface="Times New Roman"/>
                <a:cs typeface="Times New Roman"/>
              </a:rPr>
              <a:t>答案　</a:t>
            </a:r>
            <a:r>
              <a:rPr lang="en-US" altLang="zh-CN" sz="2800" b="1" kern="100" dirty="0">
                <a:solidFill>
                  <a:schemeClr val="accent6">
                    <a:lumMod val="75000"/>
                  </a:schemeClr>
                </a:solidFill>
                <a:latin typeface="Times New Roman"/>
                <a:ea typeface="华文细黑"/>
              </a:rPr>
              <a:t>B</a:t>
            </a:r>
            <a:endParaRPr lang="zh-CN" altLang="en-US" sz="2800" b="1" kern="100" dirty="0">
              <a:solidFill>
                <a:schemeClr val="accent6">
                  <a:lumMod val="75000"/>
                </a:schemeClr>
              </a:solidFill>
              <a:latin typeface="Times New Roman"/>
              <a:ea typeface="华文细黑"/>
            </a:endParaRPr>
          </a:p>
        </p:txBody>
      </p:sp>
      <p:sp>
        <p:nvSpPr>
          <p:cNvPr id="32" name="Rectangle 21">
            <a:hlinkClick r:id="rId2"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33" name="Rectangle 21">
            <a:hlinkClick r:id="rId3"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4" name="Rectangle 21">
            <a:hlinkClick r:id="rId4"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5" name="Rectangle 21">
            <a:hlinkClick r:id="rId5"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6" name="Rectangle 21">
            <a:hlinkClick r:id="rId6"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7" name="Rectangle 21">
            <a:hlinkClick r:id="rId7"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8" name="Rectangle 21">
            <a:hlinkClick r:id="rId8"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39" name="Rectangle 21">
            <a:hlinkClick r:id="rId9"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40" name="Rectangle 21">
            <a:hlinkClick r:id="rId10"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41" name="Rectangle 21">
            <a:hlinkClick r:id="rId11"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42" name="Rectangle 21">
            <a:hlinkClick r:id="rId12"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43" name="Rectangle 21">
            <a:hlinkClick r:id="rId13"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44" name="Rectangle 21">
            <a:hlinkClick r:id="rId14"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45" name="Rectangle 21">
            <a:hlinkClick r:id="rId15" action="ppaction://hlinksldjump"/>
          </p:cNvPr>
          <p:cNvSpPr>
            <a:spLocks noChangeArrowheads="1"/>
          </p:cNvSpPr>
          <p:nvPr/>
        </p:nvSpPr>
        <p:spPr bwMode="auto">
          <a:xfrm>
            <a:off x="11567814" y="48837"/>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1005960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750"/>
                                        <p:tgtEl>
                                          <p:spTgt spid="3">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750"/>
                                        <p:tgtEl>
                                          <p:spTgt spid="3">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7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矩形 7"/>
          <p:cNvSpPr/>
          <p:nvPr/>
        </p:nvSpPr>
        <p:spPr>
          <a:xfrm>
            <a:off x="467694" y="1053530"/>
            <a:ext cx="11388152" cy="668428"/>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cs typeface="Times New Roman"/>
              </a:rPr>
              <a:t>答案　</a:t>
            </a:r>
            <a:endParaRPr lang="zh-CN" altLang="zh-CN" sz="2800" kern="100" dirty="0">
              <a:effectLst/>
              <a:latin typeface="宋体"/>
              <a:cs typeface="Courier New"/>
            </a:endParaRPr>
          </a:p>
        </p:txBody>
      </p:sp>
      <p:pic>
        <p:nvPicPr>
          <p:cNvPr id="259074" name="Picture 2" descr="HX281"/>
          <p:cNvPicPr>
            <a:picLocks noChangeAspect="1" noChangeArrowheads="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92410" y="1989634"/>
            <a:ext cx="6172949" cy="3103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428865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750"/>
                                        <p:tgtEl>
                                          <p:spTgt spid="8"/>
                                        </p:tgtEl>
                                      </p:cBhvr>
                                    </p:animEffect>
                                  </p:childTnLst>
                                </p:cTn>
                              </p:par>
                              <p:par>
                                <p:cTn id="8" presetID="3" presetClass="entr" presetSubtype="10" fill="hold" nodeType="withEffect">
                                  <p:stCondLst>
                                    <p:cond delay="0"/>
                                  </p:stCondLst>
                                  <p:childTnLst>
                                    <p:set>
                                      <p:cBhvr>
                                        <p:cTn id="9" dur="1" fill="hold">
                                          <p:stCondLst>
                                            <p:cond delay="0"/>
                                          </p:stCondLst>
                                        </p:cTn>
                                        <p:tgtEl>
                                          <p:spTgt spid="259074"/>
                                        </p:tgtEl>
                                        <p:attrNameLst>
                                          <p:attrName>style.visibility</p:attrName>
                                        </p:attrNameLst>
                                      </p:cBhvr>
                                      <p:to>
                                        <p:strVal val="visible"/>
                                      </p:to>
                                    </p:set>
                                    <p:animEffect transition="in" filter="blinds(horizontal)">
                                      <p:cBhvr>
                                        <p:cTn id="10" dur="750"/>
                                        <p:tgtEl>
                                          <p:spTgt spid="259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78582" y="1053530"/>
            <a:ext cx="11010769" cy="3970318"/>
          </a:xfrm>
          <a:prstGeom prst="rect">
            <a:avLst/>
          </a:prstGeom>
        </p:spPr>
        <p:txBody>
          <a:bodyPr>
            <a:spAutoFit/>
          </a:bodyPr>
          <a:lstStyle/>
          <a:p>
            <a:pPr algn="just">
              <a:lnSpc>
                <a:spcPct val="150000"/>
              </a:lnSpc>
              <a:spcAft>
                <a:spcPts val="0"/>
              </a:spcAft>
              <a:tabLst>
                <a:tab pos="2340610" algn="l"/>
              </a:tabLst>
            </a:pPr>
            <a:r>
              <a:rPr lang="en-US" altLang="zh-CN" sz="2800" kern="100" dirty="0">
                <a:latin typeface="Times New Roman"/>
                <a:ea typeface="华文细黑"/>
              </a:rPr>
              <a:t>11.</a:t>
            </a:r>
            <a:r>
              <a:rPr lang="zh-CN" altLang="zh-CN" sz="2800" kern="100" dirty="0">
                <a:latin typeface="Times New Roman"/>
                <a:ea typeface="华文细黑"/>
                <a:cs typeface="Times New Roman"/>
              </a:rPr>
              <a:t>元素周期表中短周期的一部分如下图，关于</a:t>
            </a:r>
            <a:r>
              <a:rPr lang="en-US" altLang="zh-CN" sz="2800" kern="100" dirty="0">
                <a:latin typeface="Times New Roman"/>
                <a:ea typeface="华文细黑"/>
              </a:rPr>
              <a:t>X</a:t>
            </a:r>
            <a:r>
              <a:rPr lang="zh-CN" altLang="zh-CN" sz="2800" kern="100" dirty="0">
                <a:latin typeface="Times New Roman"/>
                <a:ea typeface="华文细黑"/>
                <a:cs typeface="Times New Roman"/>
              </a:rPr>
              <a:t>、</a:t>
            </a:r>
            <a:r>
              <a:rPr lang="en-US" altLang="zh-CN" sz="2800" kern="100" dirty="0">
                <a:latin typeface="Times New Roman"/>
                <a:ea typeface="华文细黑"/>
              </a:rPr>
              <a:t>Y</a:t>
            </a:r>
            <a:r>
              <a:rPr lang="zh-CN" altLang="zh-CN" sz="2800" kern="100" dirty="0">
                <a:latin typeface="Times New Roman"/>
                <a:ea typeface="华文细黑"/>
                <a:cs typeface="Times New Roman"/>
              </a:rPr>
              <a:t>、</a:t>
            </a:r>
            <a:r>
              <a:rPr lang="en-US" altLang="zh-CN" sz="2800" kern="100" dirty="0">
                <a:latin typeface="Times New Roman"/>
                <a:ea typeface="华文细黑"/>
              </a:rPr>
              <a:t>Z</a:t>
            </a:r>
            <a:r>
              <a:rPr lang="zh-CN" altLang="zh-CN" sz="2800" kern="100" dirty="0">
                <a:latin typeface="Times New Roman"/>
                <a:ea typeface="华文细黑"/>
                <a:cs typeface="Times New Roman"/>
              </a:rPr>
              <a:t>、</a:t>
            </a:r>
            <a:r>
              <a:rPr lang="en-US" altLang="zh-CN" sz="2800" kern="100" dirty="0">
                <a:latin typeface="Times New Roman"/>
                <a:ea typeface="华文细黑"/>
              </a:rPr>
              <a:t>W</a:t>
            </a:r>
            <a:r>
              <a:rPr lang="zh-CN" altLang="zh-CN" sz="2800" kern="100" dirty="0">
                <a:latin typeface="Times New Roman"/>
                <a:ea typeface="华文细黑"/>
                <a:cs typeface="Times New Roman"/>
              </a:rPr>
              <a:t>、</a:t>
            </a:r>
            <a:r>
              <a:rPr lang="en-US" altLang="zh-CN" sz="2800" kern="100" dirty="0">
                <a:latin typeface="Times New Roman"/>
                <a:ea typeface="华文细黑"/>
              </a:rPr>
              <a:t>Q</a:t>
            </a:r>
            <a:r>
              <a:rPr lang="zh-CN" altLang="zh-CN" sz="2800" kern="100" dirty="0">
                <a:latin typeface="Times New Roman"/>
                <a:ea typeface="华文细黑"/>
                <a:cs typeface="Times New Roman"/>
              </a:rPr>
              <a:t>说法正确的是</a:t>
            </a:r>
            <a:r>
              <a:rPr lang="en-US" altLang="zh-CN" sz="2800" kern="100" dirty="0">
                <a:latin typeface="Times New Roman"/>
                <a:ea typeface="华文细黑"/>
              </a:rPr>
              <a:t>(</a:t>
            </a:r>
            <a:r>
              <a:rPr lang="zh-CN" altLang="zh-CN" sz="2800" kern="100" dirty="0">
                <a:latin typeface="Times New Roman"/>
                <a:ea typeface="华文细黑"/>
                <a:cs typeface="Times New Roman"/>
              </a:rPr>
              <a:t>　　</a:t>
            </a:r>
            <a:r>
              <a:rPr lang="en-US" altLang="zh-CN" sz="2800" kern="100" dirty="0" smtClean="0">
                <a:latin typeface="Times New Roman"/>
                <a:ea typeface="华文细黑"/>
              </a:rPr>
              <a:t>)</a:t>
            </a: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元素</a:t>
            </a:r>
            <a:r>
              <a:rPr lang="en-US" altLang="zh-CN" sz="2800" kern="100" dirty="0">
                <a:latin typeface="Times New Roman"/>
                <a:ea typeface="华文细黑"/>
                <a:cs typeface="Courier New"/>
              </a:rPr>
              <a:t>Y</a:t>
            </a:r>
            <a:r>
              <a:rPr lang="zh-CN" altLang="zh-CN" sz="2800" kern="100" dirty="0">
                <a:latin typeface="Times New Roman"/>
                <a:ea typeface="华文细黑"/>
                <a:cs typeface="Times New Roman"/>
              </a:rPr>
              <a:t>与元素</a:t>
            </a:r>
            <a:r>
              <a:rPr lang="en-US" altLang="zh-CN" sz="2800" kern="100" dirty="0">
                <a:latin typeface="Times New Roman"/>
                <a:ea typeface="华文细黑"/>
                <a:cs typeface="Courier New"/>
              </a:rPr>
              <a:t>Z</a:t>
            </a:r>
            <a:r>
              <a:rPr lang="zh-CN" altLang="zh-CN" sz="2800" kern="100" dirty="0">
                <a:latin typeface="Times New Roman"/>
                <a:ea typeface="华文细黑"/>
                <a:cs typeface="Times New Roman"/>
              </a:rPr>
              <a:t>的最高正化合价之和的数值等于</a:t>
            </a:r>
            <a:r>
              <a:rPr lang="en-US" altLang="zh-CN" sz="2800" kern="100" dirty="0">
                <a:latin typeface="Times New Roman"/>
                <a:ea typeface="华文细黑"/>
                <a:cs typeface="Courier New"/>
              </a:rPr>
              <a:t>9</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原子半径的大小顺序为</a:t>
            </a:r>
            <a:r>
              <a:rPr lang="en-US" altLang="zh-CN" sz="2800" kern="100" dirty="0">
                <a:latin typeface="Times New Roman"/>
                <a:ea typeface="华文细黑"/>
                <a:cs typeface="Courier New"/>
              </a:rPr>
              <a:t>W&gt;Z&gt;Y</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离子半径的大小顺序为</a:t>
            </a:r>
            <a:r>
              <a:rPr lang="en-US" altLang="zh-CN" sz="2800" kern="100" dirty="0">
                <a:latin typeface="Times New Roman"/>
                <a:ea typeface="华文细黑"/>
                <a:cs typeface="Courier New"/>
              </a:rPr>
              <a:t>W</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&gt;Y</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&gt;Z</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endParaRPr lang="zh-CN" altLang="zh-CN" sz="1050" kern="100" dirty="0">
              <a:latin typeface="宋体"/>
              <a:cs typeface="Courier New"/>
            </a:endParaRPr>
          </a:p>
          <a:p>
            <a:pPr>
              <a:lnSpc>
                <a:spcPct val="150000"/>
              </a:lnSpc>
            </a:pPr>
            <a:r>
              <a:rPr lang="en-US" altLang="zh-CN" sz="2800" kern="100" dirty="0">
                <a:latin typeface="Times New Roman"/>
                <a:ea typeface="华文细黑"/>
              </a:rPr>
              <a:t>D.W</a:t>
            </a:r>
            <a:r>
              <a:rPr lang="zh-CN" altLang="zh-CN" sz="2800" kern="100" dirty="0">
                <a:latin typeface="Times New Roman"/>
                <a:ea typeface="华文细黑"/>
                <a:cs typeface="Times New Roman"/>
              </a:rPr>
              <a:t>的气态氢化物的热稳定性和还原性均比</a:t>
            </a:r>
            <a:r>
              <a:rPr lang="en-US" altLang="zh-CN" sz="2800" kern="100" dirty="0">
                <a:latin typeface="Times New Roman"/>
                <a:ea typeface="华文细黑"/>
              </a:rPr>
              <a:t>Q</a:t>
            </a:r>
            <a:r>
              <a:rPr lang="zh-CN" altLang="zh-CN" sz="2800" kern="100" dirty="0">
                <a:latin typeface="Times New Roman"/>
                <a:ea typeface="华文细黑"/>
                <a:cs typeface="Times New Roman"/>
              </a:rPr>
              <a:t>强</a:t>
            </a:r>
            <a:endParaRPr lang="en-US" altLang="zh-CN" sz="2800" kern="100" dirty="0" smtClean="0">
              <a:latin typeface="Times New Roman"/>
              <a:ea typeface="华文细黑"/>
              <a:cs typeface="Courier New"/>
            </a:endParaRPr>
          </a:p>
        </p:txBody>
      </p:sp>
      <p:sp>
        <p:nvSpPr>
          <p:cNvPr id="17" name="Rectangle 21">
            <a:hlinkClick r:id="rId2"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8" name="Rectangle 21">
            <a:hlinkClick r:id="rId3"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9" name="Rectangle 21">
            <a:hlinkClick r:id="rId4"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0" name="Rectangle 21">
            <a:hlinkClick r:id="rId5"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1" name="Rectangle 21">
            <a:hlinkClick r:id="rId6"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2" name="Rectangle 21">
            <a:hlinkClick r:id="rId7"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3" name="Rectangle 21">
            <a:hlinkClick r:id="rId8"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4" name="Rectangle 21">
            <a:hlinkClick r:id="rId9"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5" name="Rectangle 21">
            <a:hlinkClick r:id="rId10"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6" name="Rectangle 21">
            <a:hlinkClick r:id="rId11"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27" name="Rectangle 21">
            <a:hlinkClick r:id="rId12"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28" name="Rectangle 21">
            <a:hlinkClick r:id="rId13"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29" name="Rectangle 21">
            <a:hlinkClick r:id="rId14"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0" name="Rectangle 21">
            <a:hlinkClick r:id="rId15" action="ppaction://hlinksldjump"/>
          </p:cNvPr>
          <p:cNvSpPr>
            <a:spLocks noChangeArrowheads="1"/>
          </p:cNvSpPr>
          <p:nvPr/>
        </p:nvSpPr>
        <p:spPr bwMode="auto">
          <a:xfrm>
            <a:off x="11567814" y="48837"/>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pic>
        <p:nvPicPr>
          <p:cNvPr id="292866" name="Picture 2" descr="HX729"/>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8903518" y="2133650"/>
            <a:ext cx="2685235" cy="1503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矩形 3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2" name="圆角矩形 31">
            <a:hlinkClick r:id="rId17"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90861284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622598" y="1403692"/>
            <a:ext cx="11010769" cy="3970318"/>
          </a:xfrm>
          <a:prstGeom prst="rect">
            <a:avLst/>
          </a:prstGeom>
        </p:spPr>
        <p:txBody>
          <a:bodyPr>
            <a:spAutoFit/>
          </a:bodyPr>
          <a:lstStyle/>
          <a:p>
            <a:pPr>
              <a:lnSpc>
                <a:spcPct val="150000"/>
              </a:lnSpc>
            </a:pPr>
            <a:r>
              <a:rPr lang="zh-CN" altLang="zh-CN" sz="2800" b="1" kern="100" dirty="0" smtClean="0">
                <a:solidFill>
                  <a:srgbClr val="0000FF"/>
                </a:solidFill>
                <a:latin typeface="Times New Roman"/>
                <a:cs typeface="Times New Roman"/>
              </a:rPr>
              <a:t>解析</a:t>
            </a:r>
            <a:r>
              <a:rPr lang="zh-CN" altLang="zh-CN" sz="2800" b="1" kern="100" dirty="0">
                <a:solidFill>
                  <a:srgbClr val="0000FF"/>
                </a:solidFill>
                <a:latin typeface="Times New Roman"/>
                <a:cs typeface="Times New Roman"/>
              </a:rPr>
              <a:t>　</a:t>
            </a:r>
            <a:r>
              <a:rPr lang="zh-CN" altLang="zh-CN" sz="2800" kern="100" dirty="0">
                <a:latin typeface="Times New Roman"/>
                <a:ea typeface="华文细黑"/>
                <a:cs typeface="Times New Roman"/>
              </a:rPr>
              <a:t>根据元素在周期表中的位置，可以推断</a:t>
            </a:r>
            <a:r>
              <a:rPr lang="en-US" altLang="zh-CN" sz="2800" kern="100" dirty="0">
                <a:latin typeface="Times New Roman"/>
                <a:ea typeface="华文细黑"/>
              </a:rPr>
              <a:t>Q</a:t>
            </a:r>
            <a:r>
              <a:rPr lang="zh-CN" altLang="zh-CN" sz="2800" kern="100" dirty="0">
                <a:latin typeface="Times New Roman"/>
                <a:ea typeface="华文细黑"/>
                <a:cs typeface="Times New Roman"/>
              </a:rPr>
              <a:t>为</a:t>
            </a:r>
            <a:r>
              <a:rPr lang="en-US" altLang="zh-CN" sz="2800" kern="100" dirty="0" err="1">
                <a:latin typeface="Times New Roman"/>
                <a:ea typeface="华文细黑"/>
              </a:rPr>
              <a:t>Cl</a:t>
            </a:r>
            <a:r>
              <a:rPr lang="zh-CN" altLang="zh-CN" sz="2800" kern="100" dirty="0">
                <a:latin typeface="Times New Roman"/>
                <a:ea typeface="华文细黑"/>
                <a:cs typeface="Times New Roman"/>
              </a:rPr>
              <a:t>，</a:t>
            </a:r>
            <a:r>
              <a:rPr lang="en-US" altLang="zh-CN" sz="2800" kern="100" dirty="0">
                <a:latin typeface="Times New Roman"/>
                <a:ea typeface="华文细黑"/>
              </a:rPr>
              <a:t>W</a:t>
            </a:r>
            <a:r>
              <a:rPr lang="zh-CN" altLang="zh-CN" sz="2800" kern="100" dirty="0">
                <a:latin typeface="Times New Roman"/>
                <a:ea typeface="华文细黑"/>
                <a:cs typeface="Times New Roman"/>
              </a:rPr>
              <a:t>为</a:t>
            </a:r>
            <a:r>
              <a:rPr lang="en-US" altLang="zh-CN" sz="2800" kern="100" dirty="0">
                <a:latin typeface="Times New Roman"/>
                <a:ea typeface="华文细黑"/>
              </a:rPr>
              <a:t>S</a:t>
            </a:r>
            <a:r>
              <a:rPr lang="zh-CN" altLang="zh-CN" sz="2800" kern="100" dirty="0">
                <a:latin typeface="Times New Roman"/>
                <a:ea typeface="华文细黑"/>
                <a:cs typeface="Times New Roman"/>
              </a:rPr>
              <a:t>，</a:t>
            </a:r>
            <a:r>
              <a:rPr lang="en-US" altLang="zh-CN" sz="2800" kern="100" dirty="0">
                <a:latin typeface="Times New Roman"/>
                <a:ea typeface="华文细黑"/>
              </a:rPr>
              <a:t>Y</a:t>
            </a:r>
            <a:r>
              <a:rPr lang="zh-CN" altLang="zh-CN" sz="2800" kern="100" dirty="0">
                <a:latin typeface="Times New Roman"/>
                <a:ea typeface="华文细黑"/>
                <a:cs typeface="Times New Roman"/>
              </a:rPr>
              <a:t>为</a:t>
            </a:r>
            <a:r>
              <a:rPr lang="en-US" altLang="zh-CN" sz="2800" kern="100" dirty="0">
                <a:latin typeface="Times New Roman"/>
                <a:ea typeface="华文细黑"/>
              </a:rPr>
              <a:t>O</a:t>
            </a:r>
            <a:r>
              <a:rPr lang="zh-CN" altLang="zh-CN" sz="2800" kern="100" dirty="0">
                <a:latin typeface="Times New Roman"/>
                <a:ea typeface="华文细黑"/>
                <a:cs typeface="Times New Roman"/>
              </a:rPr>
              <a:t>，</a:t>
            </a:r>
            <a:r>
              <a:rPr lang="en-US" altLang="zh-CN" sz="2800" kern="100" dirty="0">
                <a:latin typeface="Times New Roman"/>
                <a:ea typeface="华文细黑"/>
              </a:rPr>
              <a:t>X</a:t>
            </a:r>
            <a:r>
              <a:rPr lang="zh-CN" altLang="zh-CN" sz="2800" kern="100" dirty="0">
                <a:latin typeface="Times New Roman"/>
                <a:ea typeface="华文细黑"/>
                <a:cs typeface="Times New Roman"/>
              </a:rPr>
              <a:t>为</a:t>
            </a:r>
            <a:r>
              <a:rPr lang="en-US" altLang="zh-CN" sz="2800" kern="100" dirty="0">
                <a:latin typeface="Times New Roman"/>
                <a:ea typeface="华文细黑"/>
              </a:rPr>
              <a:t>N</a:t>
            </a:r>
            <a:r>
              <a:rPr lang="zh-CN" altLang="zh-CN" sz="2800" kern="100" dirty="0">
                <a:latin typeface="Times New Roman"/>
                <a:ea typeface="华文细黑"/>
                <a:cs typeface="Times New Roman"/>
              </a:rPr>
              <a:t>，</a:t>
            </a:r>
            <a:r>
              <a:rPr lang="en-US" altLang="zh-CN" sz="2800" kern="100" dirty="0">
                <a:latin typeface="Times New Roman"/>
                <a:ea typeface="华文细黑"/>
              </a:rPr>
              <a:t>Z</a:t>
            </a:r>
            <a:r>
              <a:rPr lang="zh-CN" altLang="zh-CN" sz="2800" kern="100" dirty="0">
                <a:latin typeface="Times New Roman"/>
                <a:ea typeface="华文细黑"/>
                <a:cs typeface="Times New Roman"/>
              </a:rPr>
              <a:t>为</a:t>
            </a:r>
            <a:r>
              <a:rPr lang="en-US" altLang="zh-CN" sz="2800" kern="100" dirty="0">
                <a:latin typeface="Times New Roman"/>
                <a:ea typeface="华文细黑"/>
              </a:rPr>
              <a:t>Al</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Times New Roman"/>
                <a:ea typeface="华文细黑"/>
              </a:rPr>
              <a:t>A</a:t>
            </a:r>
            <a:r>
              <a:rPr lang="zh-CN" altLang="zh-CN" sz="2800" kern="100" dirty="0">
                <a:latin typeface="Times New Roman"/>
                <a:ea typeface="华文细黑"/>
                <a:cs typeface="Times New Roman"/>
              </a:rPr>
              <a:t>项，氧无最高正价</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Times New Roman"/>
                <a:ea typeface="华文细黑"/>
              </a:rPr>
              <a:t>B</a:t>
            </a:r>
            <a:r>
              <a:rPr lang="zh-CN" altLang="zh-CN" sz="2800" kern="100" dirty="0">
                <a:latin typeface="Times New Roman"/>
                <a:ea typeface="华文细黑"/>
                <a:cs typeface="Times New Roman"/>
              </a:rPr>
              <a:t>项，原子半径应为</a:t>
            </a:r>
            <a:r>
              <a:rPr lang="en-US" altLang="zh-CN" sz="2800" kern="100" dirty="0">
                <a:latin typeface="Times New Roman"/>
                <a:ea typeface="华文细黑"/>
              </a:rPr>
              <a:t>Z&gt;W&gt;Y</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Times New Roman"/>
                <a:ea typeface="华文细黑"/>
              </a:rPr>
              <a:t>D</a:t>
            </a:r>
            <a:r>
              <a:rPr lang="zh-CN" altLang="zh-CN" sz="2800" kern="100" dirty="0">
                <a:latin typeface="Times New Roman"/>
                <a:ea typeface="华文细黑"/>
                <a:cs typeface="Times New Roman"/>
              </a:rPr>
              <a:t>项，</a:t>
            </a:r>
            <a:r>
              <a:rPr lang="en-US" altLang="zh-CN" sz="2800" kern="100" dirty="0">
                <a:latin typeface="Times New Roman"/>
                <a:ea typeface="华文细黑"/>
              </a:rPr>
              <a:t>H</a:t>
            </a:r>
            <a:r>
              <a:rPr lang="en-US" altLang="zh-CN" sz="2800" kern="100" baseline="-25000" dirty="0">
                <a:latin typeface="Times New Roman"/>
                <a:ea typeface="华文细黑"/>
              </a:rPr>
              <a:t>2</a:t>
            </a:r>
            <a:r>
              <a:rPr lang="en-US" altLang="zh-CN" sz="2800" kern="100" dirty="0">
                <a:latin typeface="Times New Roman"/>
                <a:ea typeface="华文细黑"/>
              </a:rPr>
              <a:t>S</a:t>
            </a:r>
            <a:r>
              <a:rPr lang="zh-CN" altLang="zh-CN" sz="2800" kern="100" dirty="0">
                <a:latin typeface="Times New Roman"/>
                <a:ea typeface="华文细黑"/>
                <a:cs typeface="Times New Roman"/>
              </a:rPr>
              <a:t>的稳定性小于</a:t>
            </a:r>
            <a:r>
              <a:rPr lang="en-US" altLang="zh-CN" sz="2800" kern="100" dirty="0" err="1">
                <a:latin typeface="Times New Roman"/>
                <a:ea typeface="华文细黑"/>
              </a:rPr>
              <a:t>HCl</a:t>
            </a:r>
            <a:r>
              <a:rPr lang="zh-CN" altLang="zh-CN" sz="2800" kern="100" dirty="0">
                <a:latin typeface="Times New Roman"/>
                <a:ea typeface="华文细黑"/>
                <a:cs typeface="Times New Roman"/>
              </a:rPr>
              <a:t>，还原性强于</a:t>
            </a:r>
            <a:r>
              <a:rPr lang="en-US" altLang="zh-CN" sz="2800" kern="100" dirty="0" err="1">
                <a:latin typeface="Times New Roman"/>
                <a:ea typeface="华文细黑"/>
              </a:rPr>
              <a:t>HCl</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zh-CN" altLang="zh-CN" sz="2800" b="1" kern="100" dirty="0">
                <a:solidFill>
                  <a:srgbClr val="0000FF"/>
                </a:solidFill>
                <a:latin typeface="Times New Roman"/>
                <a:cs typeface="Times New Roman"/>
              </a:rPr>
              <a:t>答案　</a:t>
            </a:r>
            <a:r>
              <a:rPr lang="en-US" altLang="zh-CN" sz="2800" b="1" kern="100" dirty="0">
                <a:solidFill>
                  <a:schemeClr val="accent6">
                    <a:lumMod val="75000"/>
                  </a:schemeClr>
                </a:solidFill>
                <a:latin typeface="Times New Roman"/>
                <a:ea typeface="华文细黑"/>
              </a:rPr>
              <a:t>C</a:t>
            </a:r>
            <a:endParaRPr lang="zh-CN" altLang="zh-CN" sz="2800" b="1" kern="100" dirty="0">
              <a:solidFill>
                <a:schemeClr val="accent6">
                  <a:lumMod val="75000"/>
                </a:schemeClr>
              </a:solidFill>
              <a:latin typeface="Times New Roman"/>
              <a:ea typeface="华文细黑"/>
            </a:endParaRPr>
          </a:p>
        </p:txBody>
      </p:sp>
      <p:sp>
        <p:nvSpPr>
          <p:cNvPr id="31" name="Rectangle 21">
            <a:hlinkClick r:id="rId2"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32" name="Rectangle 21">
            <a:hlinkClick r:id="rId3"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3" name="Rectangle 21">
            <a:hlinkClick r:id="rId4"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4" name="Rectangle 21">
            <a:hlinkClick r:id="rId5"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5" name="Rectangle 21">
            <a:hlinkClick r:id="rId6"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6" name="Rectangle 21">
            <a:hlinkClick r:id="rId7"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7" name="Rectangle 21">
            <a:hlinkClick r:id="rId8"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38" name="Rectangle 21">
            <a:hlinkClick r:id="rId9"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39" name="Rectangle 21">
            <a:hlinkClick r:id="rId10"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40" name="Rectangle 21">
            <a:hlinkClick r:id="rId11"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41" name="Rectangle 21">
            <a:hlinkClick r:id="rId12"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42" name="Rectangle 21">
            <a:hlinkClick r:id="rId13"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43" name="Rectangle 21">
            <a:hlinkClick r:id="rId14"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44" name="Rectangle 21">
            <a:hlinkClick r:id="rId15" action="ppaction://hlinksldjump"/>
          </p:cNvPr>
          <p:cNvSpPr>
            <a:spLocks noChangeArrowheads="1"/>
          </p:cNvSpPr>
          <p:nvPr/>
        </p:nvSpPr>
        <p:spPr bwMode="auto">
          <a:xfrm>
            <a:off x="11567814" y="48837"/>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596393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750"/>
                                        <p:tgtEl>
                                          <p:spTgt spid="3">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750"/>
                                        <p:tgtEl>
                                          <p:spTgt spid="3">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7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48178" y="909514"/>
            <a:ext cx="11344407" cy="4616648"/>
          </a:xfrm>
          <a:prstGeom prst="rect">
            <a:avLst/>
          </a:prstGeom>
        </p:spPr>
        <p:txBody>
          <a:bodyPr>
            <a:spAutoFit/>
          </a:bodyPr>
          <a:lstStyle/>
          <a:p>
            <a:pPr algn="just">
              <a:lnSpc>
                <a:spcPct val="150000"/>
              </a:lnSpc>
              <a:spcAft>
                <a:spcPts val="0"/>
              </a:spcAft>
              <a:tabLst>
                <a:tab pos="1890395" algn="l"/>
              </a:tabLst>
            </a:pPr>
            <a:r>
              <a:rPr lang="en-US" altLang="zh-CN" sz="2800" kern="100" dirty="0">
                <a:latin typeface="Times New Roman"/>
                <a:ea typeface="华文细黑"/>
              </a:rPr>
              <a:t>12.</a:t>
            </a:r>
            <a:r>
              <a:rPr lang="zh-CN" altLang="zh-CN" sz="2800" kern="100" dirty="0">
                <a:latin typeface="Times New Roman"/>
                <a:ea typeface="华文细黑"/>
                <a:cs typeface="Times New Roman"/>
              </a:rPr>
              <a:t>短周期元素甲、乙、丙、丁、戊、己、庚在周期表中的相对位置如图</a:t>
            </a:r>
            <a:r>
              <a:rPr lang="en-US" altLang="zh-CN" sz="2800" kern="100" dirty="0">
                <a:latin typeface="Times New Roman"/>
                <a:ea typeface="华文细黑"/>
              </a:rPr>
              <a:t>(</a:t>
            </a:r>
            <a:r>
              <a:rPr lang="zh-CN" altLang="zh-CN" sz="2800" kern="100" dirty="0">
                <a:latin typeface="Times New Roman"/>
                <a:ea typeface="华文细黑"/>
                <a:cs typeface="Times New Roman"/>
              </a:rPr>
              <a:t>甲不一定在丁、庚的连线上</a:t>
            </a:r>
            <a:r>
              <a:rPr lang="en-US" altLang="zh-CN" sz="2800" kern="100" dirty="0">
                <a:latin typeface="Times New Roman"/>
                <a:ea typeface="华文细黑"/>
              </a:rPr>
              <a:t>)</a:t>
            </a:r>
            <a:r>
              <a:rPr lang="zh-CN" altLang="zh-CN" sz="2800" kern="100" dirty="0">
                <a:latin typeface="Times New Roman"/>
                <a:ea typeface="华文细黑"/>
                <a:cs typeface="Times New Roman"/>
              </a:rPr>
              <a:t>，戊、己分别是空气、地壳中含量最多的元素。下列判断正确的是</a:t>
            </a:r>
            <a:r>
              <a:rPr lang="en-US" altLang="zh-CN" sz="2800" kern="100" dirty="0">
                <a:latin typeface="Times New Roman"/>
                <a:ea typeface="华文细黑"/>
              </a:rPr>
              <a:t>(</a:t>
            </a:r>
            <a:r>
              <a:rPr lang="zh-CN" altLang="zh-CN" sz="2800" kern="100" dirty="0">
                <a:latin typeface="Times New Roman"/>
                <a:ea typeface="华文细黑"/>
                <a:cs typeface="Times New Roman"/>
              </a:rPr>
              <a:t>　　</a:t>
            </a:r>
            <a:r>
              <a:rPr lang="en-US" altLang="zh-CN" sz="2800" kern="100" dirty="0" smtClean="0">
                <a:latin typeface="Times New Roman"/>
                <a:ea typeface="华文细黑"/>
              </a:rPr>
              <a:t>)</a:t>
            </a: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甲一定是金属元素</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气态氢化物的稳定性：庚</a:t>
            </a:r>
            <a:r>
              <a:rPr lang="en-US" altLang="zh-CN" sz="2800" kern="100" dirty="0">
                <a:latin typeface="Times New Roman"/>
                <a:ea typeface="华文细黑"/>
                <a:cs typeface="Courier New"/>
              </a:rPr>
              <a:t>&gt;</a:t>
            </a:r>
            <a:r>
              <a:rPr lang="zh-CN" altLang="zh-CN" sz="2800" kern="100" dirty="0">
                <a:latin typeface="Times New Roman"/>
                <a:ea typeface="华文细黑"/>
                <a:cs typeface="Times New Roman"/>
              </a:rPr>
              <a:t>己</a:t>
            </a:r>
            <a:r>
              <a:rPr lang="en-US" altLang="zh-CN" sz="2800" kern="100" dirty="0">
                <a:latin typeface="Times New Roman"/>
                <a:ea typeface="华文细黑"/>
                <a:cs typeface="Courier New"/>
              </a:rPr>
              <a:t>&gt;</a:t>
            </a:r>
            <a:r>
              <a:rPr lang="zh-CN" altLang="zh-CN" sz="2800" kern="100" dirty="0">
                <a:latin typeface="Times New Roman"/>
                <a:ea typeface="华文细黑"/>
                <a:cs typeface="Times New Roman"/>
              </a:rPr>
              <a:t>戊</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乙、丙、丁的最高价氧化物的水化物可以相互反应</a:t>
            </a:r>
            <a:endParaRPr lang="zh-CN" altLang="zh-CN" sz="1050" kern="100" dirty="0">
              <a:latin typeface="宋体"/>
              <a:cs typeface="Courier New"/>
            </a:endParaRPr>
          </a:p>
          <a:p>
            <a:pPr>
              <a:lnSpc>
                <a:spcPct val="150000"/>
              </a:lnSpc>
            </a:pPr>
            <a:r>
              <a:rPr lang="en-US" altLang="zh-CN" sz="2800" kern="100" dirty="0">
                <a:latin typeface="Times New Roman"/>
                <a:ea typeface="华文细黑"/>
              </a:rPr>
              <a:t>D.</a:t>
            </a:r>
            <a:r>
              <a:rPr lang="zh-CN" altLang="zh-CN" sz="2800" kern="100" dirty="0">
                <a:latin typeface="Times New Roman"/>
                <a:ea typeface="华文细黑"/>
                <a:cs typeface="Times New Roman"/>
              </a:rPr>
              <a:t>庚的最高价氧化物的水化物酸性最强</a:t>
            </a:r>
            <a:endParaRPr lang="zh-CN" altLang="zh-CN" sz="2800" kern="100" dirty="0">
              <a:effectLst/>
              <a:latin typeface="宋体"/>
              <a:cs typeface="Courier New"/>
            </a:endParaRPr>
          </a:p>
        </p:txBody>
      </p:sp>
      <p:sp>
        <p:nvSpPr>
          <p:cNvPr id="18" name="Rectangle 21">
            <a:hlinkClick r:id="rId2"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9" name="Rectangle 21">
            <a:hlinkClick r:id="rId3"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0" name="Rectangle 21">
            <a:hlinkClick r:id="rId4"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1" name="Rectangle 21">
            <a:hlinkClick r:id="rId5"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2" name="Rectangle 21">
            <a:hlinkClick r:id="rId6"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3" name="Rectangle 21">
            <a:hlinkClick r:id="rId7"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4" name="Rectangle 21">
            <a:hlinkClick r:id="rId8"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5" name="Rectangle 21">
            <a:hlinkClick r:id="rId9"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6" name="Rectangle 21">
            <a:hlinkClick r:id="rId10"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7" name="Rectangle 21">
            <a:hlinkClick r:id="rId11"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28" name="Rectangle 21">
            <a:hlinkClick r:id="rId12"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29" name="Rectangle 21">
            <a:hlinkClick r:id="rId13"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0" name="Rectangle 21">
            <a:hlinkClick r:id="rId14"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1" name="Rectangle 21">
            <a:hlinkClick r:id="rId15" action="ppaction://hlinksldjump"/>
          </p:cNvPr>
          <p:cNvSpPr>
            <a:spLocks noChangeArrowheads="1"/>
          </p:cNvSpPr>
          <p:nvPr/>
        </p:nvSpPr>
        <p:spPr bwMode="auto">
          <a:xfrm>
            <a:off x="11567814" y="48837"/>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pic>
        <p:nvPicPr>
          <p:cNvPr id="293890" name="Picture 2" descr="HX730"/>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8070023" y="2861866"/>
            <a:ext cx="2629550" cy="977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矩形 3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3" name="圆角矩形 32">
            <a:hlinkClick r:id="rId17"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40257026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622598" y="1902525"/>
            <a:ext cx="10793813" cy="2031325"/>
          </a:xfrm>
          <a:prstGeom prst="rect">
            <a:avLst/>
          </a:prstGeom>
        </p:spPr>
        <p:txBody>
          <a:bodyPr>
            <a:spAutoFit/>
          </a:bodyPr>
          <a:lstStyle/>
          <a:p>
            <a:pPr algn="just">
              <a:lnSpc>
                <a:spcPct val="150000"/>
              </a:lnSpc>
              <a:spcAft>
                <a:spcPts val="0"/>
              </a:spcAft>
            </a:pPr>
            <a:r>
              <a:rPr lang="zh-CN" altLang="zh-CN" sz="2800" b="1" kern="100" dirty="0" smtClean="0">
                <a:solidFill>
                  <a:srgbClr val="0000FF"/>
                </a:solidFill>
                <a:latin typeface="Times New Roman"/>
                <a:cs typeface="Times New Roman"/>
              </a:rPr>
              <a:t>解析</a:t>
            </a:r>
            <a:r>
              <a:rPr lang="zh-CN" altLang="zh-CN" sz="2800" b="1" kern="100" dirty="0">
                <a:solidFill>
                  <a:srgbClr val="0000FF"/>
                </a:solidFill>
                <a:latin typeface="Times New Roman"/>
                <a:cs typeface="Times New Roman"/>
              </a:rPr>
              <a:t>　</a:t>
            </a:r>
            <a:r>
              <a:rPr lang="zh-CN" altLang="zh-CN" sz="2800" kern="100" dirty="0">
                <a:latin typeface="Times New Roman"/>
                <a:ea typeface="华文细黑"/>
                <a:cs typeface="Times New Roman"/>
              </a:rPr>
              <a:t>根据信息可以推断戊为</a:t>
            </a:r>
            <a:r>
              <a:rPr lang="en-US" altLang="zh-CN" sz="2800" kern="100" dirty="0">
                <a:latin typeface="Times New Roman"/>
                <a:ea typeface="华文细黑"/>
                <a:cs typeface="Courier New"/>
              </a:rPr>
              <a:t>N</a:t>
            </a:r>
            <a:r>
              <a:rPr lang="zh-CN" altLang="zh-CN" sz="2800" kern="100" dirty="0">
                <a:latin typeface="Times New Roman"/>
                <a:ea typeface="华文细黑"/>
                <a:cs typeface="Times New Roman"/>
              </a:rPr>
              <a:t>，己为</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，所以庚为</a:t>
            </a:r>
            <a:r>
              <a:rPr lang="en-US" altLang="zh-CN" sz="2800" kern="100" dirty="0">
                <a:latin typeface="Times New Roman"/>
                <a:ea typeface="华文细黑"/>
                <a:cs typeface="Courier New"/>
              </a:rPr>
              <a:t>F</a:t>
            </a:r>
            <a:r>
              <a:rPr lang="zh-CN" altLang="zh-CN" sz="2800" kern="100" dirty="0">
                <a:latin typeface="Times New Roman"/>
                <a:ea typeface="华文细黑"/>
                <a:cs typeface="Times New Roman"/>
              </a:rPr>
              <a:t>，丁为</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，丙为</a:t>
            </a:r>
            <a:r>
              <a:rPr lang="en-US" altLang="zh-CN" sz="2800" kern="100" dirty="0">
                <a:latin typeface="Times New Roman"/>
                <a:ea typeface="华文细黑"/>
                <a:cs typeface="Courier New"/>
              </a:rPr>
              <a:t>Al</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Z</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Mg</a:t>
            </a:r>
            <a:r>
              <a:rPr lang="zh-CN" altLang="zh-CN" sz="2800" kern="100" dirty="0">
                <a:latin typeface="Times New Roman"/>
                <a:ea typeface="华文细黑"/>
                <a:cs typeface="Times New Roman"/>
              </a:rPr>
              <a:t>，甲为</a:t>
            </a:r>
            <a:r>
              <a:rPr lang="en-US" altLang="zh-CN" sz="2800" kern="100" dirty="0">
                <a:latin typeface="Times New Roman"/>
                <a:ea typeface="华文细黑"/>
                <a:cs typeface="Courier New"/>
              </a:rPr>
              <a:t>Li</a:t>
            </a:r>
            <a:r>
              <a:rPr lang="zh-CN" altLang="zh-CN" sz="2800" kern="100" dirty="0">
                <a:latin typeface="Times New Roman"/>
                <a:ea typeface="华文细黑"/>
                <a:cs typeface="Times New Roman"/>
              </a:rPr>
              <a:t>或</a:t>
            </a:r>
            <a:r>
              <a:rPr lang="en-US" altLang="zh-CN" sz="2800" kern="100" dirty="0">
                <a:latin typeface="Times New Roman"/>
                <a:ea typeface="华文细黑"/>
                <a:cs typeface="Courier New"/>
              </a:rPr>
              <a:t>H</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pPr>
            <a:r>
              <a:rPr lang="zh-CN" altLang="zh-CN" sz="2800" b="1" kern="100" dirty="0">
                <a:solidFill>
                  <a:srgbClr val="0000FF"/>
                </a:solidFill>
                <a:latin typeface="Times New Roman"/>
                <a:cs typeface="Times New Roman"/>
              </a:rPr>
              <a:t>答案　</a:t>
            </a:r>
            <a:r>
              <a:rPr lang="en-US" altLang="zh-CN" sz="2800" b="1" kern="100" dirty="0">
                <a:solidFill>
                  <a:schemeClr val="accent6">
                    <a:lumMod val="75000"/>
                  </a:schemeClr>
                </a:solidFill>
                <a:latin typeface="Times New Roman"/>
                <a:ea typeface="华文细黑"/>
              </a:rPr>
              <a:t>B</a:t>
            </a:r>
            <a:endParaRPr lang="zh-CN" altLang="zh-CN" sz="2800" b="1" kern="100" dirty="0">
              <a:solidFill>
                <a:schemeClr val="accent6">
                  <a:lumMod val="75000"/>
                </a:schemeClr>
              </a:solidFill>
              <a:latin typeface="Times New Roman"/>
              <a:ea typeface="华文细黑"/>
            </a:endParaRPr>
          </a:p>
        </p:txBody>
      </p:sp>
      <p:sp>
        <p:nvSpPr>
          <p:cNvPr id="31" name="Rectangle 21">
            <a:hlinkClick r:id="rId2"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32" name="Rectangle 21">
            <a:hlinkClick r:id="rId3"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3" name="Rectangle 21">
            <a:hlinkClick r:id="rId4"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4" name="Rectangle 21">
            <a:hlinkClick r:id="rId5"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5" name="Rectangle 21">
            <a:hlinkClick r:id="rId6"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6" name="Rectangle 21">
            <a:hlinkClick r:id="rId7"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7" name="Rectangle 21">
            <a:hlinkClick r:id="rId8"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38" name="Rectangle 21">
            <a:hlinkClick r:id="rId9"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39" name="Rectangle 21">
            <a:hlinkClick r:id="rId10"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40" name="Rectangle 21">
            <a:hlinkClick r:id="rId11"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41" name="Rectangle 21">
            <a:hlinkClick r:id="rId12"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42" name="Rectangle 21">
            <a:hlinkClick r:id="rId13"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43" name="Rectangle 21">
            <a:hlinkClick r:id="rId14"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44" name="Rectangle 21">
            <a:hlinkClick r:id="rId15" action="ppaction://hlinksldjump"/>
          </p:cNvPr>
          <p:cNvSpPr>
            <a:spLocks noChangeArrowheads="1"/>
          </p:cNvSpPr>
          <p:nvPr/>
        </p:nvSpPr>
        <p:spPr bwMode="auto">
          <a:xfrm>
            <a:off x="11567814" y="48837"/>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40647818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750"/>
                                        <p:tgtEl>
                                          <p:spTgt spid="4">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blinds(horizontal)">
                                      <p:cBhvr>
                                        <p:cTn id="11" dur="75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31840" y="981522"/>
            <a:ext cx="11524006" cy="461664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13. 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E</a:t>
            </a:r>
            <a:r>
              <a:rPr lang="zh-CN" altLang="zh-CN" sz="2800" kern="100" dirty="0">
                <a:latin typeface="Times New Roman"/>
                <a:ea typeface="华文细黑"/>
                <a:cs typeface="Times New Roman"/>
              </a:rPr>
              <a:t>均为短周期主族元素，其原子序数依次增大。其中</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元素原子核内只有一个质子；</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分别同主族；</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两元素原子序数之和是</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两元素原子序数之和的</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倍。</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请回答下列问题：</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由上述元素组成的下列物质中属于非电解质的是</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填字母</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B  	</a:t>
            </a:r>
            <a:r>
              <a:rPr lang="en-US" altLang="zh-CN" sz="2800" kern="100" dirty="0" smtClean="0">
                <a:latin typeface="Times New Roman"/>
                <a:ea typeface="华文细黑"/>
                <a:cs typeface="Courier New"/>
              </a:rPr>
              <a:t>			B.DB</a:t>
            </a:r>
            <a:r>
              <a:rPr lang="en-US" altLang="zh-CN" sz="2800" kern="100" baseline="-25000" dirty="0" smtClean="0">
                <a:latin typeface="Times New Roman"/>
                <a:ea typeface="华文细黑"/>
                <a:cs typeface="Courier New"/>
              </a:rPr>
              <a:t>2</a:t>
            </a:r>
            <a:endParaRPr lang="zh-CN" altLang="zh-CN" sz="1050" kern="100" dirty="0">
              <a:latin typeface="宋体"/>
              <a:cs typeface="Courier New"/>
            </a:endParaRPr>
          </a:p>
          <a:p>
            <a:pPr>
              <a:lnSpc>
                <a:spcPct val="150000"/>
              </a:lnSpc>
            </a:pPr>
            <a:r>
              <a:rPr lang="en-US" altLang="zh-CN" sz="2800" kern="100" dirty="0">
                <a:latin typeface="Times New Roman"/>
                <a:ea typeface="华文细黑"/>
              </a:rPr>
              <a:t>C.E</a:t>
            </a:r>
            <a:r>
              <a:rPr lang="en-US" altLang="zh-CN" sz="2800" kern="100" baseline="-25000" dirty="0">
                <a:latin typeface="Times New Roman"/>
                <a:ea typeface="华文细黑"/>
              </a:rPr>
              <a:t>2</a:t>
            </a:r>
            <a:r>
              <a:rPr lang="en-US" altLang="zh-CN" sz="2800" kern="100" dirty="0">
                <a:latin typeface="Times New Roman"/>
                <a:ea typeface="华文细黑"/>
              </a:rPr>
              <a:t>  	</a:t>
            </a:r>
            <a:r>
              <a:rPr lang="en-US" altLang="zh-CN" sz="2800" kern="100" dirty="0" smtClean="0">
                <a:latin typeface="Times New Roman"/>
                <a:ea typeface="华文细黑"/>
              </a:rPr>
              <a:t>			D.C</a:t>
            </a:r>
            <a:r>
              <a:rPr lang="en-US" altLang="zh-CN" sz="2800" kern="100" baseline="-25000" dirty="0" smtClean="0">
                <a:latin typeface="Times New Roman"/>
                <a:ea typeface="华文细黑"/>
              </a:rPr>
              <a:t>2</a:t>
            </a:r>
            <a:r>
              <a:rPr lang="en-US" altLang="zh-CN" sz="2800" kern="100" dirty="0" smtClean="0">
                <a:latin typeface="Times New Roman"/>
                <a:ea typeface="华文细黑"/>
              </a:rPr>
              <a:t>DB</a:t>
            </a:r>
            <a:r>
              <a:rPr lang="en-US" altLang="zh-CN" sz="2800" kern="100" baseline="-25000" dirty="0" smtClean="0">
                <a:latin typeface="Times New Roman"/>
                <a:ea typeface="华文细黑"/>
              </a:rPr>
              <a:t>3</a:t>
            </a:r>
            <a:endParaRPr lang="en-US" altLang="zh-CN" sz="2800" kern="100" dirty="0" smtClean="0">
              <a:latin typeface="Times New Roman"/>
              <a:ea typeface="华文细黑"/>
              <a:cs typeface="Times New Roman"/>
            </a:endParaRPr>
          </a:p>
        </p:txBody>
      </p:sp>
      <p:sp>
        <p:nvSpPr>
          <p:cNvPr id="18" name="Rectangle 21">
            <a:hlinkClick r:id="rId2"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9" name="Rectangle 21">
            <a:hlinkClick r:id="rId3"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0" name="Rectangle 21">
            <a:hlinkClick r:id="rId4"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1" name="Rectangle 21">
            <a:hlinkClick r:id="rId5"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2" name="Rectangle 21">
            <a:hlinkClick r:id="rId6"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3" name="Rectangle 21">
            <a:hlinkClick r:id="rId7"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4" name="Rectangle 21">
            <a:hlinkClick r:id="rId8"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5" name="Rectangle 21">
            <a:hlinkClick r:id="rId9"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6" name="Rectangle 21">
            <a:hlinkClick r:id="rId10"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7" name="Rectangle 21">
            <a:hlinkClick r:id="rId11"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28" name="Rectangle 21">
            <a:hlinkClick r:id="rId12"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29" name="Rectangle 21">
            <a:hlinkClick r:id="rId13"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0" name="Rectangle 21">
            <a:hlinkClick r:id="rId14"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1" name="Rectangle 21">
            <a:hlinkClick r:id="rId15" action="ppaction://hlinksldjump"/>
          </p:cNvPr>
          <p:cNvSpPr>
            <a:spLocks noChangeArrowheads="1"/>
          </p:cNvSpPr>
          <p:nvPr/>
        </p:nvSpPr>
        <p:spPr bwMode="auto">
          <a:xfrm>
            <a:off x="11567814" y="48837"/>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矩形 3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3" name="圆角矩形 32">
            <a:hlinkClick r:id="rId16"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999638886"/>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矩形 4"/>
          <p:cNvSpPr/>
          <p:nvPr/>
        </p:nvSpPr>
        <p:spPr>
          <a:xfrm>
            <a:off x="331840" y="1833999"/>
            <a:ext cx="11524006" cy="3323987"/>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根据题意可知：</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是</a:t>
            </a:r>
            <a:r>
              <a:rPr lang="en-US" altLang="zh-CN" sz="2800" kern="100" dirty="0">
                <a:latin typeface="Times New Roman"/>
                <a:ea typeface="华文细黑"/>
                <a:cs typeface="Courier New"/>
              </a:rPr>
              <a:t>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是</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是</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是</a:t>
            </a:r>
            <a:r>
              <a:rPr lang="en-US" altLang="zh-CN" sz="2800" kern="100" dirty="0">
                <a:latin typeface="Times New Roman"/>
                <a:ea typeface="华文细黑"/>
                <a:cs typeface="Courier New"/>
              </a:rPr>
              <a:t>S</a:t>
            </a:r>
            <a:r>
              <a:rPr lang="zh-CN" altLang="zh-CN" sz="2800" kern="100" dirty="0">
                <a:latin typeface="Times New Roman"/>
                <a:ea typeface="华文细黑"/>
                <a:cs typeface="Times New Roman"/>
              </a:rPr>
              <a:t>，根据原子序数递增</a:t>
            </a:r>
            <a:r>
              <a:rPr lang="en-US" altLang="zh-CN" sz="2800" kern="100" dirty="0">
                <a:latin typeface="Times New Roman"/>
                <a:ea typeface="华文细黑"/>
                <a:cs typeface="Courier New"/>
              </a:rPr>
              <a:t>E</a:t>
            </a:r>
            <a:r>
              <a:rPr lang="zh-CN" altLang="zh-CN" sz="2800" kern="100" dirty="0">
                <a:latin typeface="Times New Roman"/>
                <a:ea typeface="华文细黑"/>
                <a:cs typeface="Times New Roman"/>
              </a:rPr>
              <a:t>是</a:t>
            </a:r>
            <a:r>
              <a:rPr lang="en-US" altLang="zh-CN" sz="2800" kern="100" dirty="0" err="1">
                <a:latin typeface="Times New Roman"/>
                <a:ea typeface="华文细黑"/>
                <a:cs typeface="Courier New"/>
              </a:rPr>
              <a:t>Cl</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nSpc>
                <a:spcPct val="150000"/>
              </a:lnSpc>
            </a:pPr>
            <a:r>
              <a:rPr lang="zh-CN" altLang="zh-CN" sz="2800" kern="100" dirty="0" smtClean="0">
                <a:latin typeface="Times New Roman"/>
                <a:ea typeface="华文细黑"/>
                <a:cs typeface="Times New Roman"/>
              </a:rPr>
              <a:t>水</a:t>
            </a:r>
            <a:r>
              <a:rPr lang="zh-CN" altLang="zh-CN" sz="2800" kern="100" dirty="0">
                <a:latin typeface="Times New Roman"/>
                <a:ea typeface="华文细黑"/>
                <a:cs typeface="Times New Roman"/>
              </a:rPr>
              <a:t>是弱电解质，</a:t>
            </a:r>
            <a:r>
              <a:rPr lang="en-US" altLang="zh-CN" sz="2800" kern="100" dirty="0">
                <a:latin typeface="Times New Roman"/>
                <a:ea typeface="华文细黑"/>
              </a:rPr>
              <a:t>Na</a:t>
            </a:r>
            <a:r>
              <a:rPr lang="en-US" altLang="zh-CN" sz="2800" kern="100" baseline="-25000" dirty="0">
                <a:latin typeface="Times New Roman"/>
                <a:ea typeface="华文细黑"/>
              </a:rPr>
              <a:t>2</a:t>
            </a:r>
            <a:r>
              <a:rPr lang="en-US" altLang="zh-CN" sz="2800" kern="100" dirty="0">
                <a:latin typeface="Times New Roman"/>
                <a:ea typeface="华文细黑"/>
              </a:rPr>
              <a:t>SO</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是强电解质，</a:t>
            </a:r>
            <a:r>
              <a:rPr lang="en-US" altLang="zh-CN" sz="2800" kern="100" dirty="0">
                <a:latin typeface="Times New Roman"/>
                <a:ea typeface="华文细黑"/>
              </a:rPr>
              <a:t>Cl</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既不是电解质也不是非电解质，二氧化硫是非电解质，选</a:t>
            </a:r>
            <a:r>
              <a:rPr lang="en-US" altLang="zh-CN" sz="2800" kern="100" dirty="0">
                <a:latin typeface="Times New Roman"/>
                <a:ea typeface="华文细黑"/>
              </a:rPr>
              <a:t>B</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zh-CN" altLang="zh-CN" sz="2800" b="1" kern="100" dirty="0">
                <a:solidFill>
                  <a:srgbClr val="0000FF"/>
                </a:solidFill>
                <a:latin typeface="Times New Roman"/>
                <a:cs typeface="Times New Roman"/>
              </a:rPr>
              <a:t>答案　</a:t>
            </a:r>
            <a:r>
              <a:rPr lang="en-US" altLang="zh-CN" sz="2800" b="1" kern="100" dirty="0">
                <a:solidFill>
                  <a:schemeClr val="accent6">
                    <a:lumMod val="75000"/>
                  </a:schemeClr>
                </a:solidFill>
                <a:latin typeface="Times New Roman"/>
                <a:ea typeface="华文细黑"/>
              </a:rPr>
              <a:t>B</a:t>
            </a:r>
          </a:p>
        </p:txBody>
      </p:sp>
      <p:sp>
        <p:nvSpPr>
          <p:cNvPr id="32" name="Rectangle 21">
            <a:hlinkClick r:id="rId2"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33" name="Rectangle 21">
            <a:hlinkClick r:id="rId3"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4" name="Rectangle 21">
            <a:hlinkClick r:id="rId4"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5" name="Rectangle 21">
            <a:hlinkClick r:id="rId5"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6" name="Rectangle 21">
            <a:hlinkClick r:id="rId6"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7" name="Rectangle 21">
            <a:hlinkClick r:id="rId7"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8" name="Rectangle 21">
            <a:hlinkClick r:id="rId8"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39" name="Rectangle 21">
            <a:hlinkClick r:id="rId9"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40" name="Rectangle 21">
            <a:hlinkClick r:id="rId10"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41" name="Rectangle 21">
            <a:hlinkClick r:id="rId11"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42" name="Rectangle 21">
            <a:hlinkClick r:id="rId12"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43" name="Rectangle 21">
            <a:hlinkClick r:id="rId13"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44" name="Rectangle 21">
            <a:hlinkClick r:id="rId14"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45" name="Rectangle 21">
            <a:hlinkClick r:id="rId15" action="ppaction://hlinksldjump"/>
          </p:cNvPr>
          <p:cNvSpPr>
            <a:spLocks noChangeArrowheads="1"/>
          </p:cNvSpPr>
          <p:nvPr/>
        </p:nvSpPr>
        <p:spPr bwMode="auto">
          <a:xfrm>
            <a:off x="11567814" y="48837"/>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8966761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750"/>
                                        <p:tgtEl>
                                          <p:spTgt spid="5">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blinds(horizontal)">
                                      <p:cBhvr>
                                        <p:cTn id="11" dur="750"/>
                                        <p:tgtEl>
                                          <p:spTgt spid="5">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blinds(horizontal)">
                                      <p:cBhvr>
                                        <p:cTn id="15" dur="75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16024" y="1400210"/>
            <a:ext cx="11755638" cy="267765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(2)D</a:t>
            </a:r>
            <a:r>
              <a:rPr lang="zh-CN" altLang="zh-CN" sz="2800" kern="100" dirty="0">
                <a:latin typeface="Times New Roman"/>
                <a:ea typeface="华文细黑"/>
                <a:cs typeface="Times New Roman"/>
              </a:rPr>
              <a:t>元素在元素周期表中的位置为</a:t>
            </a:r>
            <a:r>
              <a:rPr lang="en-US" altLang="zh-CN" sz="2800" kern="100" dirty="0" smtClean="0">
                <a:latin typeface="Times New Roman"/>
                <a:ea typeface="华文细黑"/>
                <a:cs typeface="Courier New"/>
              </a:rPr>
              <a:t>________________</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nSpc>
                <a:spcPct val="150000"/>
              </a:lnSpc>
            </a:pPr>
            <a:r>
              <a:rPr lang="zh-CN" altLang="zh-CN" sz="2800" kern="100" dirty="0">
                <a:latin typeface="Times New Roman"/>
                <a:ea typeface="华文细黑"/>
                <a:cs typeface="Times New Roman"/>
              </a:rPr>
              <a:t>化合物</a:t>
            </a:r>
            <a:r>
              <a:rPr lang="en-US" altLang="zh-CN" sz="2800" kern="100" dirty="0">
                <a:latin typeface="Times New Roman"/>
                <a:ea typeface="华文细黑"/>
              </a:rPr>
              <a:t>C</a:t>
            </a:r>
            <a:r>
              <a:rPr lang="en-US" altLang="zh-CN" sz="2800" kern="100" baseline="-25000" dirty="0">
                <a:latin typeface="Times New Roman"/>
                <a:ea typeface="华文细黑"/>
              </a:rPr>
              <a:t>2</a:t>
            </a:r>
            <a:r>
              <a:rPr lang="en-US" altLang="zh-CN" sz="2800" kern="100" dirty="0">
                <a:latin typeface="Times New Roman"/>
                <a:ea typeface="华文细黑"/>
              </a:rPr>
              <a:t>B</a:t>
            </a:r>
            <a:r>
              <a:rPr lang="zh-CN" altLang="zh-CN" sz="2800" kern="100" dirty="0">
                <a:latin typeface="Times New Roman"/>
                <a:ea typeface="华文细黑"/>
                <a:cs typeface="Times New Roman"/>
              </a:rPr>
              <a:t>中两种离子的半径大小关系为</a:t>
            </a:r>
            <a:r>
              <a:rPr lang="en-US" altLang="zh-CN" sz="2800" kern="100" dirty="0" smtClean="0">
                <a:latin typeface="Times New Roman"/>
                <a:ea typeface="华文细黑"/>
              </a:rPr>
              <a:t>____</a:t>
            </a:r>
            <a:r>
              <a:rPr lang="zh-CN" altLang="zh-CN" sz="2800" kern="100" dirty="0">
                <a:latin typeface="Times New Roman"/>
                <a:ea typeface="华文细黑"/>
                <a:cs typeface="Times New Roman"/>
              </a:rPr>
              <a:t>＞</a:t>
            </a:r>
            <a:r>
              <a:rPr lang="en-US" altLang="zh-CN" sz="2800" kern="100" dirty="0" smtClean="0">
                <a:latin typeface="Times New Roman"/>
                <a:ea typeface="华文细黑"/>
              </a:rPr>
              <a:t>____ (</a:t>
            </a:r>
            <a:r>
              <a:rPr lang="zh-CN" altLang="zh-CN" sz="2800" kern="100" dirty="0">
                <a:latin typeface="Times New Roman"/>
                <a:ea typeface="华文细黑"/>
                <a:cs typeface="Times New Roman"/>
              </a:rPr>
              <a:t>填离子符号</a:t>
            </a:r>
            <a:r>
              <a:rPr lang="en-US" altLang="zh-CN" sz="2800" kern="100" dirty="0">
                <a:latin typeface="Times New Roman"/>
                <a:ea typeface="华文细黑"/>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rPr>
              <a:t>S</a:t>
            </a:r>
            <a:r>
              <a:rPr lang="zh-CN" altLang="zh-CN" sz="2800" kern="100" dirty="0">
                <a:latin typeface="Times New Roman"/>
                <a:ea typeface="华文细黑"/>
                <a:cs typeface="Times New Roman"/>
              </a:rPr>
              <a:t>元素在元素周期表中的位置是第三周期</a:t>
            </a:r>
            <a:r>
              <a:rPr lang="en-US" altLang="zh-CN" sz="2800" kern="100" dirty="0" err="1">
                <a:latin typeface="宋体"/>
                <a:ea typeface="华文细黑"/>
                <a:cs typeface="Times New Roman"/>
              </a:rPr>
              <a:t>Ⅵ</a:t>
            </a:r>
            <a:r>
              <a:rPr lang="en-US" altLang="zh-CN" sz="2800" kern="100" dirty="0" err="1">
                <a:latin typeface="Times New Roman"/>
                <a:ea typeface="华文细黑"/>
              </a:rPr>
              <a:t>A</a:t>
            </a:r>
            <a:r>
              <a:rPr lang="zh-CN" altLang="zh-CN" sz="2800" kern="100" dirty="0">
                <a:latin typeface="Times New Roman"/>
                <a:ea typeface="华文细黑"/>
                <a:cs typeface="Times New Roman"/>
              </a:rPr>
              <a:t>族，相同电子层结构的微粒，核电荷数大的半径小，即</a:t>
            </a:r>
            <a:r>
              <a:rPr lang="en-US" altLang="zh-CN" sz="2800" kern="100" dirty="0">
                <a:latin typeface="Times New Roman"/>
                <a:ea typeface="华文细黑"/>
              </a:rPr>
              <a:t>O</a:t>
            </a:r>
            <a:r>
              <a:rPr lang="en-US" altLang="zh-CN" sz="2800" kern="100" baseline="30000" dirty="0">
                <a:latin typeface="Times New Roman"/>
                <a:ea typeface="华文细黑"/>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rPr>
              <a:t>Na</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3" name="矩形 2"/>
          <p:cNvSpPr/>
          <p:nvPr/>
        </p:nvSpPr>
        <p:spPr>
          <a:xfrm>
            <a:off x="5657625" y="1376090"/>
            <a:ext cx="2957861" cy="738664"/>
          </a:xfrm>
          <a:prstGeom prst="rect">
            <a:avLst/>
          </a:prstGeom>
        </p:spPr>
        <p:txBody>
          <a:bodyPr wrap="none">
            <a:spAutoFit/>
          </a:bodyPr>
          <a:lstStyle/>
          <a:p>
            <a:pPr algn="just">
              <a:lnSpc>
                <a:spcPct val="150000"/>
              </a:lnSpc>
              <a:spcAft>
                <a:spcPts val="0"/>
              </a:spcAft>
            </a:pPr>
            <a:r>
              <a:rPr lang="zh-CN" altLang="zh-CN" sz="2800" kern="100" dirty="0">
                <a:solidFill>
                  <a:srgbClr val="E36C0A"/>
                </a:solidFill>
                <a:latin typeface="Times New Roman"/>
                <a:ea typeface="华文细黑"/>
                <a:cs typeface="Times New Roman"/>
              </a:rPr>
              <a:t>第三周期</a:t>
            </a:r>
            <a:r>
              <a:rPr lang="en-US" altLang="zh-CN" sz="2800" kern="100" dirty="0" err="1">
                <a:solidFill>
                  <a:srgbClr val="E36C0A"/>
                </a:solidFill>
                <a:latin typeface="宋体"/>
                <a:ea typeface="华文细黑"/>
                <a:cs typeface="Times New Roman"/>
              </a:rPr>
              <a:t>Ⅵ</a:t>
            </a:r>
            <a:r>
              <a:rPr lang="en-US" altLang="zh-CN" sz="2800" kern="100" dirty="0" err="1">
                <a:solidFill>
                  <a:srgbClr val="E36C0A"/>
                </a:solidFill>
                <a:latin typeface="Times New Roman"/>
                <a:ea typeface="华文细黑"/>
                <a:cs typeface="Courier New"/>
              </a:rPr>
              <a:t>A</a:t>
            </a:r>
            <a:r>
              <a:rPr lang="zh-CN" altLang="zh-CN" sz="2800" kern="100" dirty="0">
                <a:solidFill>
                  <a:srgbClr val="E36C0A"/>
                </a:solidFill>
                <a:latin typeface="Times New Roman"/>
                <a:ea typeface="华文细黑"/>
                <a:cs typeface="Times New Roman"/>
              </a:rPr>
              <a:t>族　</a:t>
            </a:r>
            <a:endParaRPr lang="zh-CN" altLang="zh-CN" sz="2800" kern="100" dirty="0">
              <a:effectLst/>
              <a:latin typeface="宋体"/>
              <a:cs typeface="Courier New"/>
            </a:endParaRPr>
          </a:p>
        </p:txBody>
      </p:sp>
      <p:sp>
        <p:nvSpPr>
          <p:cNvPr id="6" name="矩形 5"/>
          <p:cNvSpPr/>
          <p:nvPr/>
        </p:nvSpPr>
        <p:spPr>
          <a:xfrm>
            <a:off x="6651741" y="2077586"/>
            <a:ext cx="1819729" cy="738664"/>
          </a:xfrm>
          <a:prstGeom prst="rect">
            <a:avLst/>
          </a:prstGeom>
        </p:spPr>
        <p:txBody>
          <a:bodyPr wrap="none">
            <a:spAutoFit/>
          </a:bodyPr>
          <a:lstStyle/>
          <a:p>
            <a:pPr lvl="0" algn="just">
              <a:lnSpc>
                <a:spcPct val="150000"/>
              </a:lnSpc>
            </a:pPr>
            <a:r>
              <a:rPr lang="en-US" altLang="zh-CN" sz="2800" kern="100" dirty="0">
                <a:solidFill>
                  <a:srgbClr val="E36C0A"/>
                </a:solidFill>
                <a:latin typeface="Times New Roman"/>
                <a:ea typeface="华文细黑"/>
                <a:cs typeface="Courier New"/>
              </a:rPr>
              <a:t>O</a:t>
            </a:r>
            <a:r>
              <a:rPr lang="en-US" altLang="zh-CN" sz="2800" kern="100" baseline="30000" dirty="0">
                <a:solidFill>
                  <a:srgbClr val="E36C0A"/>
                </a:solidFill>
                <a:latin typeface="Times New Roman"/>
                <a:ea typeface="华文细黑"/>
                <a:cs typeface="Courier New"/>
              </a:rPr>
              <a:t>2</a:t>
            </a:r>
            <a:r>
              <a:rPr lang="zh-CN" altLang="zh-CN" sz="2800" kern="100" baseline="30000" dirty="0">
                <a:solidFill>
                  <a:srgbClr val="E36C0A"/>
                </a:solidFill>
                <a:latin typeface="Times New Roman"/>
                <a:ea typeface="华文细黑"/>
                <a:cs typeface="Times New Roman"/>
              </a:rPr>
              <a:t>－</a:t>
            </a:r>
            <a:r>
              <a:rPr lang="zh-CN" altLang="zh-CN" sz="2800" kern="100" dirty="0">
                <a:solidFill>
                  <a:srgbClr val="E36C0A"/>
                </a:solidFill>
                <a:latin typeface="Times New Roman"/>
                <a:ea typeface="华文细黑"/>
                <a:cs typeface="Times New Roman"/>
              </a:rPr>
              <a:t>　</a:t>
            </a:r>
            <a:r>
              <a:rPr lang="en-US" altLang="zh-CN" sz="2800" kern="100" dirty="0">
                <a:solidFill>
                  <a:srgbClr val="E36C0A"/>
                </a:solidFill>
                <a:latin typeface="Times New Roman"/>
                <a:ea typeface="华文细黑"/>
                <a:cs typeface="Courier New"/>
              </a:rPr>
              <a:t>Na</a:t>
            </a:r>
            <a:r>
              <a:rPr lang="zh-CN" altLang="zh-CN" sz="2800" kern="100" baseline="30000" dirty="0">
                <a:solidFill>
                  <a:srgbClr val="E36C0A"/>
                </a:solidFill>
                <a:latin typeface="Times New Roman"/>
                <a:ea typeface="华文细黑"/>
                <a:cs typeface="Times New Roman"/>
              </a:rPr>
              <a:t>＋</a:t>
            </a:r>
            <a:endParaRPr lang="zh-CN" altLang="zh-CN" sz="2800" kern="100" dirty="0">
              <a:solidFill>
                <a:prstClr val="black"/>
              </a:solidFill>
              <a:latin typeface="宋体"/>
              <a:cs typeface="Courier New"/>
            </a:endParaRPr>
          </a:p>
        </p:txBody>
      </p:sp>
      <p:sp>
        <p:nvSpPr>
          <p:cNvPr id="32" name="Rectangle 21">
            <a:hlinkClick r:id="rId2"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33" name="Rectangle 21">
            <a:hlinkClick r:id="rId3"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4" name="Rectangle 21">
            <a:hlinkClick r:id="rId4"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5" name="Rectangle 21">
            <a:hlinkClick r:id="rId5"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6" name="Rectangle 21">
            <a:hlinkClick r:id="rId6"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7" name="Rectangle 21">
            <a:hlinkClick r:id="rId7"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8" name="Rectangle 21">
            <a:hlinkClick r:id="rId8"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39" name="Rectangle 21">
            <a:hlinkClick r:id="rId9"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40" name="Rectangle 21">
            <a:hlinkClick r:id="rId10"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41" name="Rectangle 21">
            <a:hlinkClick r:id="rId11"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42" name="Rectangle 21">
            <a:hlinkClick r:id="rId12"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43" name="Rectangle 21">
            <a:hlinkClick r:id="rId13"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44" name="Rectangle 21">
            <a:hlinkClick r:id="rId14"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45" name="Rectangle 21">
            <a:hlinkClick r:id="rId15" action="ppaction://hlinksldjump"/>
          </p:cNvPr>
          <p:cNvSpPr>
            <a:spLocks noChangeArrowheads="1"/>
          </p:cNvSpPr>
          <p:nvPr/>
        </p:nvSpPr>
        <p:spPr bwMode="auto">
          <a:xfrm>
            <a:off x="11567814" y="48837"/>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矩形 4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47" name="圆角矩形 46"/>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60680008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blinds(horizontal)">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5">
                                            <p:txEl>
                                              <p:pRg st="2" end="2"/>
                                            </p:txEl>
                                          </p:spTgt>
                                        </p:tgtEl>
                                      </p:cBhvr>
                                    </p:animEffect>
                                    <p:set>
                                      <p:cBhvr>
                                        <p:cTn id="20" dur="1" fill="hold">
                                          <p:stCondLst>
                                            <p:cond delay="499"/>
                                          </p:stCondLst>
                                        </p:cTn>
                                        <p:tgtEl>
                                          <p:spTgt spid="5">
                                            <p:txEl>
                                              <p:pRg st="2" end="2"/>
                                            </p:txEl>
                                          </p:spTgt>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3"/>
                                        </p:tgtEl>
                                      </p:cBhvr>
                                    </p:animEffect>
                                    <p:set>
                                      <p:cBhvr>
                                        <p:cTn id="23" dur="1" fill="hold">
                                          <p:stCondLst>
                                            <p:cond delay="499"/>
                                          </p:stCondLst>
                                        </p:cTn>
                                        <p:tgtEl>
                                          <p:spTgt spid="3"/>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6"/>
                                        </p:tgtEl>
                                      </p:cBhvr>
                                    </p:animEffect>
                                    <p:set>
                                      <p:cBhvr>
                                        <p:cTn id="26"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47"/>
                  </p:tgtEl>
                </p:cond>
              </p:nextCondLst>
            </p:seq>
          </p:childTnLst>
        </p:cTn>
      </p:par>
    </p:tnLst>
    <p:bldLst>
      <p:bldP spid="3" grpId="0"/>
      <p:bldP spid="3" grpId="1"/>
      <p:bldP spid="6" grpId="0"/>
      <p:bldP spid="6" grpId="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16024" y="693490"/>
            <a:ext cx="11755638" cy="3323987"/>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实验室中欲选用下列装置制取并收集纯净干燥的</a:t>
            </a:r>
            <a:r>
              <a:rPr lang="en-US" altLang="zh-CN" sz="2800" kern="100" dirty="0">
                <a:latin typeface="Times New Roman"/>
                <a:ea typeface="华文细黑"/>
                <a:cs typeface="Courier New"/>
              </a:rPr>
              <a:t>E</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气体。</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实验中应选用的装置为</a:t>
            </a:r>
            <a:r>
              <a:rPr lang="en-US" altLang="zh-CN" sz="2800" kern="100" dirty="0">
                <a:latin typeface="Times New Roman"/>
                <a:ea typeface="华文细黑"/>
                <a:cs typeface="Courier New"/>
              </a:rPr>
              <a:t>________________(</a:t>
            </a:r>
            <a:r>
              <a:rPr lang="zh-CN" altLang="zh-CN" sz="2800" kern="100" dirty="0">
                <a:latin typeface="Times New Roman"/>
                <a:ea typeface="华文细黑"/>
                <a:cs typeface="Times New Roman"/>
              </a:rPr>
              <a:t>按由左到右的连接顺序填写</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装置</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中发生反应的离子方程式为</a:t>
            </a:r>
            <a:r>
              <a:rPr lang="en-US" altLang="zh-CN" sz="2800" kern="100" dirty="0">
                <a:latin typeface="Times New Roman"/>
                <a:ea typeface="华文细黑"/>
                <a:cs typeface="Courier New"/>
              </a:rPr>
              <a:t>_________________________________</a:t>
            </a:r>
            <a:endParaRPr lang="zh-CN" altLang="zh-CN" sz="1050" kern="100" dirty="0">
              <a:latin typeface="宋体"/>
              <a:cs typeface="Courier New"/>
            </a:endParaRPr>
          </a:p>
          <a:p>
            <a:pPr>
              <a:lnSpc>
                <a:spcPct val="150000"/>
              </a:lnSpc>
            </a:pPr>
            <a:r>
              <a:rPr lang="en-US" altLang="zh-CN" sz="2800" kern="100" dirty="0">
                <a:latin typeface="Times New Roman"/>
                <a:ea typeface="华文细黑"/>
              </a:rPr>
              <a:t>________________________________________________________________________</a:t>
            </a:r>
            <a:r>
              <a:rPr lang="zh-CN" altLang="zh-CN" sz="2800" kern="100" dirty="0">
                <a:latin typeface="Times New Roman"/>
                <a:ea typeface="华文细黑"/>
                <a:cs typeface="Times New Roman"/>
              </a:rPr>
              <a:t>。</a:t>
            </a:r>
            <a:endParaRPr lang="en-US" altLang="zh-CN" sz="2800" kern="100" dirty="0" smtClean="0">
              <a:latin typeface="Times New Roman"/>
              <a:ea typeface="华文细黑"/>
              <a:cs typeface="Times New Roman"/>
            </a:endParaRPr>
          </a:p>
        </p:txBody>
      </p:sp>
      <p:pic>
        <p:nvPicPr>
          <p:cNvPr id="294914" name="Picture 2" descr="HX29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1272" y="3861842"/>
            <a:ext cx="4591806" cy="2068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4915" name="Picture 3" descr="HX29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78747" y="4619644"/>
            <a:ext cx="5053798" cy="1310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Rectangle 21">
            <a:hlinkClick r:id="rId4"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33" name="Rectangle 21">
            <a:hlinkClick r:id="rId5"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4" name="Rectangle 21">
            <a:hlinkClick r:id="rId6"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5" name="Rectangle 21">
            <a:hlinkClick r:id="rId7"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6" name="Rectangle 21">
            <a:hlinkClick r:id="rId8"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7" name="Rectangle 21">
            <a:hlinkClick r:id="rId9"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8" name="Rectangle 21">
            <a:hlinkClick r:id="rId10"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39" name="Rectangle 21">
            <a:hlinkClick r:id="rId11"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40" name="Rectangle 21">
            <a:hlinkClick r:id="rId12"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41" name="Rectangle 21">
            <a:hlinkClick r:id="rId13"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42" name="Rectangle 21">
            <a:hlinkClick r:id="rId14"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43" name="Rectangle 21">
            <a:hlinkClick r:id="rId15"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44" name="Rectangle 21">
            <a:hlinkClick r:id="rId16"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45" name="Rectangle 21">
            <a:hlinkClick r:id="rId17" action="ppaction://hlinksldjump"/>
          </p:cNvPr>
          <p:cNvSpPr>
            <a:spLocks noChangeArrowheads="1"/>
          </p:cNvSpPr>
          <p:nvPr/>
        </p:nvSpPr>
        <p:spPr bwMode="auto">
          <a:xfrm>
            <a:off x="11567814" y="48837"/>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矩形 4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47" name="圆角矩形 46">
            <a:hlinkClick r:id="rId18"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17348344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矩形 4"/>
          <p:cNvSpPr/>
          <p:nvPr/>
        </p:nvSpPr>
        <p:spPr>
          <a:xfrm>
            <a:off x="340023" y="1701602"/>
            <a:ext cx="11409907" cy="1953676"/>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用浓盐酸与二氧化锰反应制取氯气，离子方程式中二氧化锰是难溶物，写化学式。用饱和食盐水除去氯化氢，用浓硫酸干燥，用向上排空气法收集氯气，用氢氧化钠溶液吸收尾气，因此装置顺序是</a:t>
            </a:r>
            <a:r>
              <a:rPr lang="en-US" altLang="zh-CN" sz="2800" kern="100" dirty="0">
                <a:latin typeface="Times New Roman"/>
                <a:ea typeface="华文细黑"/>
              </a:rPr>
              <a:t>AFEB</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946720632"/>
              </p:ext>
            </p:extLst>
          </p:nvPr>
        </p:nvGraphicFramePr>
        <p:xfrm>
          <a:off x="436269" y="3735670"/>
          <a:ext cx="10418762" cy="1257300"/>
        </p:xfrm>
        <a:graphic>
          <a:graphicData uri="http://schemas.openxmlformats.org/presentationml/2006/ole">
            <mc:AlternateContent xmlns:mc="http://schemas.openxmlformats.org/markup-compatibility/2006">
              <mc:Choice xmlns:v="urn:schemas-microsoft-com:vml" Requires="v">
                <p:oleObj spid="_x0000_s296976" name="文档" r:id="rId4" imgW="10419478" imgH="1255503" progId="Word.Document.12">
                  <p:embed/>
                </p:oleObj>
              </mc:Choice>
              <mc:Fallback>
                <p:oleObj name="文档" r:id="rId4" imgW="10419478" imgH="1255503" progId="Word.Document.12">
                  <p:embed/>
                  <p:pic>
                    <p:nvPicPr>
                      <p:cNvPr id="0" name=""/>
                      <p:cNvPicPr/>
                      <p:nvPr/>
                    </p:nvPicPr>
                    <p:blipFill>
                      <a:blip r:embed="rId5"/>
                      <a:stretch>
                        <a:fillRect/>
                      </a:stretch>
                    </p:blipFill>
                    <p:spPr>
                      <a:xfrm>
                        <a:off x="436269" y="3735670"/>
                        <a:ext cx="10418762" cy="1257300"/>
                      </a:xfrm>
                      <a:prstGeom prst="rect">
                        <a:avLst/>
                      </a:prstGeom>
                    </p:spPr>
                  </p:pic>
                </p:oleObj>
              </mc:Fallback>
            </mc:AlternateContent>
          </a:graphicData>
        </a:graphic>
      </p:graphicFrame>
      <p:sp>
        <p:nvSpPr>
          <p:cNvPr id="32" name="Rectangle 21">
            <a:hlinkClick r:id="rId6"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33" name="Rectangle 21">
            <a:hlinkClick r:id="rId7"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4" name="Rectangle 21">
            <a:hlinkClick r:id="rId8"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5" name="Rectangle 21">
            <a:hlinkClick r:id="rId9"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6" name="Rectangle 21">
            <a:hlinkClick r:id="rId10"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7" name="Rectangle 21">
            <a:hlinkClick r:id="rId11"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8" name="Rectangle 21">
            <a:hlinkClick r:id="rId12"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39" name="Rectangle 21">
            <a:hlinkClick r:id="rId13"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40" name="Rectangle 21">
            <a:hlinkClick r:id="rId14"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41" name="Rectangle 21">
            <a:hlinkClick r:id="rId15"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42" name="Rectangle 21">
            <a:hlinkClick r:id="rId16"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43" name="Rectangle 21">
            <a:hlinkClick r:id="rId17"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44" name="Rectangle 21">
            <a:hlinkClick r:id="rId18"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45" name="Rectangle 21">
            <a:hlinkClick r:id="rId19" action="ppaction://hlinksldjump"/>
          </p:cNvPr>
          <p:cNvSpPr>
            <a:spLocks noChangeArrowheads="1"/>
          </p:cNvSpPr>
          <p:nvPr/>
        </p:nvSpPr>
        <p:spPr bwMode="auto">
          <a:xfrm>
            <a:off x="11567814" y="48837"/>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3075487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750"/>
                                        <p:tgtEl>
                                          <p:spTgt spid="5"/>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linds(horizontal)">
                                      <p:cBhvr>
                                        <p:cTn id="11"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60898" y="1485578"/>
            <a:ext cx="11409907" cy="2031325"/>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14.</a:t>
            </a:r>
            <a:r>
              <a:rPr lang="zh-CN" altLang="zh-CN" sz="2800" kern="100" dirty="0">
                <a:latin typeface="Times New Roman"/>
                <a:ea typeface="华文细黑"/>
                <a:cs typeface="Times New Roman"/>
              </a:rPr>
              <a:t>某化学兴趣小组为探究元素性质的递变规律，设计了如下系列实验。</a:t>
            </a:r>
            <a:endParaRPr lang="zh-CN" altLang="zh-CN" sz="1050" kern="100" dirty="0">
              <a:latin typeface="宋体"/>
              <a:cs typeface="Courier New"/>
            </a:endParaRPr>
          </a:p>
          <a:p>
            <a:pPr>
              <a:lnSpc>
                <a:spcPct val="150000"/>
              </a:lnSpc>
            </a:pPr>
            <a:r>
              <a:rPr lang="en-US" altLang="zh-CN" sz="2800" kern="100" dirty="0">
                <a:latin typeface="宋体"/>
                <a:ea typeface="华文细黑"/>
                <a:cs typeface="Times New Roman"/>
              </a:rPr>
              <a:t>Ⅰ</a:t>
            </a:r>
            <a:r>
              <a:rPr lang="en-US" altLang="zh-CN" sz="2800" kern="100" dirty="0">
                <a:latin typeface="Times New Roman"/>
                <a:ea typeface="华文细黑"/>
              </a:rPr>
              <a:t>.(1)</a:t>
            </a:r>
            <a:r>
              <a:rPr lang="zh-CN" altLang="zh-CN" sz="2800" kern="100" dirty="0">
                <a:latin typeface="Times New Roman"/>
                <a:ea typeface="华文细黑"/>
                <a:cs typeface="Times New Roman"/>
              </a:rPr>
              <a:t>将钠、钾、镁、铝各</a:t>
            </a:r>
            <a:r>
              <a:rPr lang="en-US" altLang="zh-CN" sz="2800" kern="100" dirty="0">
                <a:latin typeface="Times New Roman"/>
                <a:ea typeface="华文细黑"/>
              </a:rPr>
              <a:t>1 </a:t>
            </a:r>
            <a:r>
              <a:rPr lang="en-US" altLang="zh-CN" sz="2800" kern="100" dirty="0" err="1">
                <a:latin typeface="Times New Roman"/>
                <a:ea typeface="华文细黑"/>
              </a:rPr>
              <a:t>mol</a:t>
            </a:r>
            <a:r>
              <a:rPr lang="zh-CN" altLang="zh-CN" sz="2800" kern="100" dirty="0">
                <a:latin typeface="Times New Roman"/>
                <a:ea typeface="华文细黑"/>
                <a:cs typeface="Times New Roman"/>
              </a:rPr>
              <a:t>分别投入到足量的</a:t>
            </a:r>
            <a:r>
              <a:rPr lang="en-US" altLang="zh-CN" sz="2800" kern="100" dirty="0">
                <a:latin typeface="Times New Roman"/>
                <a:ea typeface="华文细黑"/>
              </a:rPr>
              <a:t>0.1 </a:t>
            </a:r>
            <a:r>
              <a:rPr lang="en-US" altLang="zh-CN" sz="2800" kern="100" dirty="0" err="1">
                <a:latin typeface="Times New Roman"/>
                <a:ea typeface="华文细黑"/>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rPr>
              <a:t>1</a:t>
            </a:r>
            <a:r>
              <a:rPr lang="zh-CN" altLang="zh-CN" sz="2800" kern="100" dirty="0">
                <a:latin typeface="Times New Roman"/>
                <a:ea typeface="华文细黑"/>
                <a:cs typeface="Times New Roman"/>
              </a:rPr>
              <a:t>的盐酸中，试预测实验结果：</a:t>
            </a:r>
            <a:r>
              <a:rPr lang="en-US" altLang="zh-CN" sz="2800" kern="100" dirty="0" smtClean="0">
                <a:latin typeface="Times New Roman"/>
                <a:ea typeface="华文细黑"/>
              </a:rPr>
              <a:t>__</a:t>
            </a:r>
            <a:r>
              <a:rPr lang="zh-CN" altLang="zh-CN" sz="2800" kern="100" dirty="0" smtClean="0">
                <a:latin typeface="Times New Roman"/>
                <a:ea typeface="华文细黑"/>
                <a:cs typeface="Times New Roman"/>
              </a:rPr>
              <a:t>与</a:t>
            </a:r>
            <a:r>
              <a:rPr lang="zh-CN" altLang="zh-CN" sz="2800" kern="100" dirty="0">
                <a:latin typeface="Times New Roman"/>
                <a:ea typeface="华文细黑"/>
                <a:cs typeface="Times New Roman"/>
              </a:rPr>
              <a:t>盐酸反应最剧烈，</a:t>
            </a:r>
            <a:r>
              <a:rPr lang="en-US" altLang="zh-CN" sz="2800" kern="100" dirty="0" smtClean="0">
                <a:latin typeface="Times New Roman"/>
                <a:ea typeface="华文细黑"/>
              </a:rPr>
              <a:t>____</a:t>
            </a:r>
            <a:r>
              <a:rPr lang="zh-CN" altLang="zh-CN" sz="2800" kern="100" dirty="0" smtClean="0">
                <a:latin typeface="Times New Roman"/>
                <a:ea typeface="华文细黑"/>
                <a:cs typeface="Times New Roman"/>
              </a:rPr>
              <a:t>与</a:t>
            </a:r>
            <a:r>
              <a:rPr lang="zh-CN" altLang="zh-CN" sz="2800" kern="100" dirty="0">
                <a:latin typeface="Times New Roman"/>
                <a:ea typeface="华文细黑"/>
                <a:cs typeface="Times New Roman"/>
              </a:rPr>
              <a:t>盐酸反应最慢。</a:t>
            </a:r>
            <a:endParaRPr lang="en-US" altLang="zh-CN" sz="2800" kern="100" dirty="0">
              <a:solidFill>
                <a:schemeClr val="accent6">
                  <a:lumMod val="75000"/>
                </a:schemeClr>
              </a:solidFill>
              <a:latin typeface="Times New Roman"/>
              <a:ea typeface="华文细黑"/>
              <a:cs typeface="Times New Roman"/>
            </a:endParaRPr>
          </a:p>
        </p:txBody>
      </p:sp>
      <p:sp>
        <p:nvSpPr>
          <p:cNvPr id="18" name="Rectangle 21">
            <a:hlinkClick r:id="rId2"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9" name="Rectangle 21">
            <a:hlinkClick r:id="rId3"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0" name="Rectangle 21">
            <a:hlinkClick r:id="rId4"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1" name="Rectangle 21">
            <a:hlinkClick r:id="rId5"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2" name="Rectangle 21">
            <a:hlinkClick r:id="rId6"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3" name="Rectangle 21">
            <a:hlinkClick r:id="rId7"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4" name="Rectangle 21">
            <a:hlinkClick r:id="rId8"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5" name="Rectangle 21">
            <a:hlinkClick r:id="rId9"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6" name="Rectangle 21">
            <a:hlinkClick r:id="rId10"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7" name="Rectangle 21">
            <a:hlinkClick r:id="rId11"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28" name="Rectangle 21">
            <a:hlinkClick r:id="rId12"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29" name="Rectangle 21">
            <a:hlinkClick r:id="rId13"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0" name="Rectangle 21">
            <a:hlinkClick r:id="rId14"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1" name="Rectangle 21">
            <a:hlinkClick r:id="rId15" action="ppaction://hlinksldjump"/>
          </p:cNvPr>
          <p:cNvSpPr>
            <a:spLocks noChangeArrowheads="1"/>
          </p:cNvSpPr>
          <p:nvPr/>
        </p:nvSpPr>
        <p:spPr bwMode="auto">
          <a:xfrm>
            <a:off x="11567814" y="48837"/>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 name="矩形 3"/>
          <p:cNvSpPr/>
          <p:nvPr/>
        </p:nvSpPr>
        <p:spPr>
          <a:xfrm>
            <a:off x="3321154" y="2867090"/>
            <a:ext cx="902811" cy="523220"/>
          </a:xfrm>
          <a:prstGeom prst="rect">
            <a:avLst/>
          </a:prstGeom>
        </p:spPr>
        <p:txBody>
          <a:bodyPr wrap="none">
            <a:spAutoFit/>
          </a:bodyPr>
          <a:lstStyle/>
          <a:p>
            <a:r>
              <a:rPr lang="zh-CN" altLang="zh-CN" sz="2800" kern="100" dirty="0">
                <a:solidFill>
                  <a:srgbClr val="E36C0A"/>
                </a:solidFill>
                <a:latin typeface="Times New Roman"/>
                <a:ea typeface="华文细黑"/>
                <a:cs typeface="Times New Roman"/>
              </a:rPr>
              <a:t>钾　</a:t>
            </a:r>
            <a:endParaRPr lang="zh-CN" altLang="en-US" sz="2800" dirty="0"/>
          </a:p>
        </p:txBody>
      </p:sp>
      <p:sp>
        <p:nvSpPr>
          <p:cNvPr id="32" name="矩形 31"/>
          <p:cNvSpPr/>
          <p:nvPr/>
        </p:nvSpPr>
        <p:spPr>
          <a:xfrm>
            <a:off x="7013543" y="2862184"/>
            <a:ext cx="543739" cy="523220"/>
          </a:xfrm>
          <a:prstGeom prst="rect">
            <a:avLst/>
          </a:prstGeom>
        </p:spPr>
        <p:txBody>
          <a:bodyPr wrap="none">
            <a:spAutoFit/>
          </a:bodyPr>
          <a:lstStyle/>
          <a:p>
            <a:r>
              <a:rPr lang="zh-CN" altLang="zh-CN" sz="2800" kern="100" dirty="0" smtClean="0">
                <a:solidFill>
                  <a:srgbClr val="E36C0A"/>
                </a:solidFill>
                <a:latin typeface="Times New Roman"/>
                <a:ea typeface="华文细黑"/>
                <a:cs typeface="Times New Roman"/>
              </a:rPr>
              <a:t>铝</a:t>
            </a:r>
            <a:endParaRPr lang="zh-CN" altLang="en-US" sz="2800" dirty="0"/>
          </a:p>
        </p:txBody>
      </p:sp>
      <p:sp>
        <p:nvSpPr>
          <p:cNvPr id="33" name="矩形 3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4" name="圆角矩形 33"/>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194210252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blinds(horizontal)">
                                      <p:cBhvr>
                                        <p:cTn id="10" dur="500"/>
                                        <p:tgtEl>
                                          <p:spTgt spid="3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32"/>
                                        </p:tgtEl>
                                      </p:cBhvr>
                                    </p:animEffect>
                                    <p:set>
                                      <p:cBhvr>
                                        <p:cTn id="18" dur="1" fill="hold">
                                          <p:stCondLst>
                                            <p:cond delay="499"/>
                                          </p:stCondLst>
                                        </p:cTn>
                                        <p:tgtEl>
                                          <p:spTgt spid="32"/>
                                        </p:tgtEl>
                                        <p:attrNameLst>
                                          <p:attrName>style.visibility</p:attrName>
                                        </p:attrNameLst>
                                      </p:cBhvr>
                                      <p:to>
                                        <p:strVal val="hidden"/>
                                      </p:to>
                                    </p:set>
                                  </p:childTnLst>
                                </p:cTn>
                              </p:par>
                            </p:childTnLst>
                          </p:cTn>
                        </p:par>
                      </p:childTnLst>
                    </p:cTn>
                  </p:par>
                </p:childTnLst>
              </p:cTn>
              <p:nextCondLst>
                <p:cond evt="onClick" delay="0">
                  <p:tgtEl>
                    <p:spTgt spid="34"/>
                  </p:tgtEl>
                </p:cond>
              </p:nextCondLst>
            </p:seq>
          </p:childTnLst>
        </p:cTn>
      </p:par>
    </p:tnLst>
    <p:bldLst>
      <p:bldP spid="4" grpId="0"/>
      <p:bldP spid="4" grpId="1"/>
      <p:bldP spid="32" grpId="0"/>
      <p:bldP spid="32" grpId="1"/>
    </p:bldLst>
  </p:timing>
</p:sld>
</file>

<file path=ppt/theme/theme1.xml><?xml version="1.0" encoding="utf-8"?>
<a:theme xmlns:a="http://schemas.openxmlformats.org/drawingml/2006/main" name="6_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基本">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5152</TotalTime>
  <Words>5407</Words>
  <Application>Microsoft Office PowerPoint</Application>
  <PresentationFormat>自定义</PresentationFormat>
  <Paragraphs>1499</Paragraphs>
  <Slides>103</Slides>
  <Notes>3</Notes>
  <HiddenSlides>29</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103</vt:i4>
      </vt:variant>
    </vt:vector>
  </HeadingPairs>
  <TitlesOfParts>
    <vt:vector size="105" baseType="lpstr">
      <vt:lpstr>6_Office 主题</vt:lpstr>
      <vt:lpstr>文档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dreamsummit</cp:lastModifiedBy>
  <cp:revision>808</cp:revision>
  <dcterms:created xsi:type="dcterms:W3CDTF">2014-11-27T01:03:08Z</dcterms:created>
  <dcterms:modified xsi:type="dcterms:W3CDTF">2016-02-29T08:40:35Z</dcterms:modified>
</cp:coreProperties>
</file>