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76"/>
  </p:notesMasterIdLst>
  <p:handoutMasterIdLst>
    <p:handoutMasterId r:id="rId77"/>
  </p:handoutMasterIdLst>
  <p:sldIdLst>
    <p:sldId id="307" r:id="rId2"/>
    <p:sldId id="533" r:id="rId3"/>
    <p:sldId id="1016" r:id="rId4"/>
    <p:sldId id="836" r:id="rId5"/>
    <p:sldId id="986" r:id="rId6"/>
    <p:sldId id="607" r:id="rId7"/>
    <p:sldId id="924" r:id="rId8"/>
    <p:sldId id="315" r:id="rId9"/>
    <p:sldId id="749" r:id="rId10"/>
    <p:sldId id="928" r:id="rId11"/>
    <p:sldId id="930" r:id="rId12"/>
    <p:sldId id="987" r:id="rId13"/>
    <p:sldId id="929" r:id="rId14"/>
    <p:sldId id="988" r:id="rId15"/>
    <p:sldId id="989" r:id="rId16"/>
    <p:sldId id="990" r:id="rId17"/>
    <p:sldId id="991" r:id="rId18"/>
    <p:sldId id="1017" r:id="rId19"/>
    <p:sldId id="841" r:id="rId20"/>
    <p:sldId id="467" r:id="rId21"/>
    <p:sldId id="992" r:id="rId22"/>
    <p:sldId id="993" r:id="rId23"/>
    <p:sldId id="539" r:id="rId24"/>
    <p:sldId id="894" r:id="rId25"/>
    <p:sldId id="994" r:id="rId26"/>
    <p:sldId id="477" r:id="rId27"/>
    <p:sldId id="478" r:id="rId28"/>
    <p:sldId id="784" r:id="rId29"/>
    <p:sldId id="635" r:id="rId30"/>
    <p:sldId id="995" r:id="rId31"/>
    <p:sldId id="996" r:id="rId32"/>
    <p:sldId id="997" r:id="rId33"/>
    <p:sldId id="1018" r:id="rId34"/>
    <p:sldId id="999" r:id="rId35"/>
    <p:sldId id="998" r:id="rId36"/>
    <p:sldId id="1000" r:id="rId37"/>
    <p:sldId id="1001" r:id="rId38"/>
    <p:sldId id="1002" r:id="rId39"/>
    <p:sldId id="1019" r:id="rId40"/>
    <p:sldId id="657" r:id="rId41"/>
    <p:sldId id="1003" r:id="rId42"/>
    <p:sldId id="817" r:id="rId43"/>
    <p:sldId id="956" r:id="rId44"/>
    <p:sldId id="819" r:id="rId45"/>
    <p:sldId id="820" r:id="rId46"/>
    <p:sldId id="823" r:id="rId47"/>
    <p:sldId id="952" r:id="rId48"/>
    <p:sldId id="1006" r:id="rId49"/>
    <p:sldId id="1007" r:id="rId50"/>
    <p:sldId id="1005" r:id="rId51"/>
    <p:sldId id="1020" r:id="rId52"/>
    <p:sldId id="510" r:id="rId53"/>
    <p:sldId id="1008" r:id="rId54"/>
    <p:sldId id="690" r:id="rId55"/>
    <p:sldId id="827" r:id="rId56"/>
    <p:sldId id="695" r:id="rId57"/>
    <p:sldId id="697" r:id="rId58"/>
    <p:sldId id="700" r:id="rId59"/>
    <p:sldId id="702" r:id="rId60"/>
    <p:sldId id="704" r:id="rId61"/>
    <p:sldId id="706" r:id="rId62"/>
    <p:sldId id="830" r:id="rId63"/>
    <p:sldId id="710" r:id="rId64"/>
    <p:sldId id="1009" r:id="rId65"/>
    <p:sldId id="712" r:id="rId66"/>
    <p:sldId id="915" r:id="rId67"/>
    <p:sldId id="714" r:id="rId68"/>
    <p:sldId id="1012" r:id="rId69"/>
    <p:sldId id="1013" r:id="rId70"/>
    <p:sldId id="980" r:id="rId71"/>
    <p:sldId id="920" r:id="rId72"/>
    <p:sldId id="1014" r:id="rId73"/>
    <p:sldId id="1015" r:id="rId74"/>
    <p:sldId id="441" r:id="rId75"/>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0" autoAdjust="0"/>
    <p:restoredTop sz="92254" autoAdjust="0"/>
  </p:normalViewPr>
  <p:slideViewPr>
    <p:cSldViewPr>
      <p:cViewPr>
        <p:scale>
          <a:sx n="75" d="100"/>
          <a:sy n="75" d="100"/>
        </p:scale>
        <p:origin x="-2358" y="-93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解题探究</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19312339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383310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FFFFFF"/>
                </a:solidFill>
                <a:effectLst/>
                <a:uLnTx/>
                <a:uFillTx/>
                <a:latin typeface="微软雅黑"/>
                <a:ea typeface="微软雅黑"/>
                <a:cs typeface="+mn-cs"/>
              </a:rPr>
              <a:t>易错警示   方法指导</a:t>
            </a:r>
            <a:endParaRPr kumimoji="0" lang="zh-CN" altLang="en-US" sz="3200" b="1" i="0" u="none" strike="noStrike" kern="0" cap="none" spc="0" normalizeH="0" baseline="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18155976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FFFFF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FFFFFF"/>
              </a:solidFill>
              <a:effectLst/>
              <a:uLnTx/>
              <a:uFillTx/>
              <a:latin typeface="微软雅黑"/>
              <a:ea typeface="微软雅黑"/>
              <a:cs typeface="+mn-cs"/>
            </a:endParaRPr>
          </a:p>
        </p:txBody>
      </p:sp>
    </p:spTree>
    <p:extLst>
      <p:ext uri="{BB962C8B-B14F-4D97-AF65-F5344CB8AC3E}">
        <p14:creationId xmlns:p14="http://schemas.microsoft.com/office/powerpoint/2010/main" val="34002659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0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9968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Administrator\Desktop\新建文件夹\17961491_172445294000_2_看图王.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50308"/>
            <a:ext cx="12190413" cy="695483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511256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543797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035545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947495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0242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2205502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a:ea typeface="微软雅黑"/>
              </a:rPr>
              <a:t>知识梳理</a:t>
            </a:r>
            <a:endParaRPr kumimoji="0" lang="zh-CN" altLang="en-US" sz="32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16964695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7.png"/><Relationship Id="rId7" Type="http://schemas.openxmlformats.org/officeDocument/2006/relationships/slide" Target="slide10.xml"/><Relationship Id="rId2"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slide" Target="slide8.xml"/><Relationship Id="rId5" Type="http://schemas.openxmlformats.org/officeDocument/2006/relationships/image" Target="../media/image19.png"/><Relationship Id="rId10" Type="http://schemas.openxmlformats.org/officeDocument/2006/relationships/slide" Target="slide12.xml"/><Relationship Id="rId4" Type="http://schemas.openxmlformats.org/officeDocument/2006/relationships/image" Target="../media/image18.png"/><Relationship Id="rId9"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5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39.xml"/><Relationship Id="rId5" Type="http://schemas.openxmlformats.org/officeDocument/2006/relationships/slide" Target="slide33.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10.xml"/><Relationship Id="rId5" Type="http://schemas.openxmlformats.org/officeDocument/2006/relationships/slide" Target="slide30.xml"/><Relationship Id="rId4" Type="http://schemas.openxmlformats.org/officeDocument/2006/relationships/slide" Target="slide29.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8.xml"/><Relationship Id="rId1" Type="http://schemas.openxmlformats.org/officeDocument/2006/relationships/slideLayout" Target="../slideLayouts/slideLayout15.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7.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15.xml"/><Relationship Id="rId5" Type="http://schemas.openxmlformats.org/officeDocument/2006/relationships/slide" Target="slide30.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15.xml"/><Relationship Id="rId5" Type="http://schemas.openxmlformats.org/officeDocument/2006/relationships/slide" Target="slide30.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Layout" Target="../slideLayouts/slideLayout15.xml"/><Relationship Id="rId5" Type="http://schemas.openxmlformats.org/officeDocument/2006/relationships/slide" Target="slide30.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7.xml"/><Relationship Id="rId1" Type="http://schemas.openxmlformats.org/officeDocument/2006/relationships/slideLayout" Target="../slideLayouts/slideLayout15.xml"/><Relationship Id="rId4" Type="http://schemas.openxmlformats.org/officeDocument/2006/relationships/slide" Target="sl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1.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image" Target="../media/image29.png"/><Relationship Id="rId7" Type="http://schemas.openxmlformats.org/officeDocument/2006/relationships/slide" Target="slide44.xml"/><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slide" Target="slide42.xml"/><Relationship Id="rId11" Type="http://schemas.openxmlformats.org/officeDocument/2006/relationships/image" Target="../media/image31.png"/><Relationship Id="rId5" Type="http://schemas.openxmlformats.org/officeDocument/2006/relationships/slide" Target="slide40.xml"/><Relationship Id="rId10" Type="http://schemas.openxmlformats.org/officeDocument/2006/relationships/slide" Target="slide47.xml"/><Relationship Id="rId4" Type="http://schemas.openxmlformats.org/officeDocument/2006/relationships/image" Target="../media/image30.png"/><Relationship Id="rId9" Type="http://schemas.openxmlformats.org/officeDocument/2006/relationships/slide" Target="slide46.xml"/></Relationships>
</file>

<file path=ppt/slides/_rels/slide4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4.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5.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 Id="rId9" Type="http://schemas.openxmlformats.org/officeDocument/2006/relationships/slide" Target="slide48.xml"/></Relationships>
</file>

<file path=ppt/slides/_rels/slide48.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49.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46.xml"/><Relationship Id="rId5" Type="http://schemas.openxmlformats.org/officeDocument/2006/relationships/slide" Target="slide45.xml"/><Relationship Id="rId4" Type="http://schemas.openxmlformats.org/officeDocument/2006/relationships/slide" Target="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image" Target="../media/image34.png"/><Relationship Id="rId7" Type="http://schemas.openxmlformats.org/officeDocument/2006/relationships/slide" Target="slide45.xml"/><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slide" Target="slide44.xml"/><Relationship Id="rId5" Type="http://schemas.openxmlformats.org/officeDocument/2006/relationships/slide" Target="slide42.xml"/><Relationship Id="rId10" Type="http://schemas.openxmlformats.org/officeDocument/2006/relationships/slide" Target="slide2.xml"/><Relationship Id="rId4" Type="http://schemas.openxmlformats.org/officeDocument/2006/relationships/slide" Target="slide40.xml"/><Relationship Id="rId9" Type="http://schemas.openxmlformats.org/officeDocument/2006/relationships/slide" Target="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slide" Target="slide58.xml"/><Relationship Id="rId13" Type="http://schemas.openxmlformats.org/officeDocument/2006/relationships/slide" Target="slide63.xml"/><Relationship Id="rId18" Type="http://schemas.openxmlformats.org/officeDocument/2006/relationships/package" Target="../embeddings/Microsoft_Word___1.docx"/><Relationship Id="rId3" Type="http://schemas.openxmlformats.org/officeDocument/2006/relationships/slide" Target="slide52.xml"/><Relationship Id="rId21" Type="http://schemas.openxmlformats.org/officeDocument/2006/relationships/image" Target="../media/image37.png"/><Relationship Id="rId7" Type="http://schemas.openxmlformats.org/officeDocument/2006/relationships/slide" Target="slide57.xml"/><Relationship Id="rId12" Type="http://schemas.openxmlformats.org/officeDocument/2006/relationships/slide" Target="slide62.xml"/><Relationship Id="rId17" Type="http://schemas.openxmlformats.org/officeDocument/2006/relationships/oleObject" Target="../embeddings/oleObject1.bin"/><Relationship Id="rId2" Type="http://schemas.openxmlformats.org/officeDocument/2006/relationships/slideLayout" Target="../slideLayouts/slideLayout1.xml"/><Relationship Id="rId16" Type="http://schemas.openxmlformats.org/officeDocument/2006/relationships/slide" Target="slide71.xml"/><Relationship Id="rId20" Type="http://schemas.openxmlformats.org/officeDocument/2006/relationships/image" Target="../media/image36.png"/><Relationship Id="rId1" Type="http://schemas.openxmlformats.org/officeDocument/2006/relationships/vmlDrawing" Target="../drawings/vmlDrawing1.vml"/><Relationship Id="rId6" Type="http://schemas.openxmlformats.org/officeDocument/2006/relationships/slide" Target="slide56.xml"/><Relationship Id="rId11" Type="http://schemas.openxmlformats.org/officeDocument/2006/relationships/slide" Target="slide61.xml"/><Relationship Id="rId5" Type="http://schemas.openxmlformats.org/officeDocument/2006/relationships/slide" Target="slide55.xml"/><Relationship Id="rId15" Type="http://schemas.openxmlformats.org/officeDocument/2006/relationships/slide" Target="slide67.xml"/><Relationship Id="rId10" Type="http://schemas.openxmlformats.org/officeDocument/2006/relationships/slide" Target="slide60.xml"/><Relationship Id="rId19" Type="http://schemas.openxmlformats.org/officeDocument/2006/relationships/image" Target="../media/image35.emf"/><Relationship Id="rId4" Type="http://schemas.openxmlformats.org/officeDocument/2006/relationships/slide" Target="slide54.xml"/><Relationship Id="rId9" Type="http://schemas.openxmlformats.org/officeDocument/2006/relationships/slide" Target="slide59.xml"/><Relationship Id="rId14" Type="http://schemas.openxmlformats.org/officeDocument/2006/relationships/slide" Target="slide65.xml"/><Relationship Id="rId22" Type="http://schemas.openxmlformats.org/officeDocument/2006/relationships/slide" Target="slide53.xml"/></Relationships>
</file>

<file path=ppt/slides/_rels/slide53.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4.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18" Type="http://schemas.openxmlformats.org/officeDocument/2006/relationships/image" Target="../media/image40.png"/><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17" Type="http://schemas.openxmlformats.org/officeDocument/2006/relationships/image" Target="../media/image39.png"/><Relationship Id="rId2" Type="http://schemas.openxmlformats.org/officeDocument/2006/relationships/slide" Target="slide52.xml"/><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19" Type="http://schemas.openxmlformats.org/officeDocument/2006/relationships/image" Target="../media/image41.png"/><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5.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6.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7.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8.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59.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1.xml.rels><?xml version="1.0" encoding="UTF-8" standalone="yes"?>
<Relationships xmlns="http://schemas.openxmlformats.org/package/2006/relationships"><Relationship Id="rId8" Type="http://schemas.openxmlformats.org/officeDocument/2006/relationships/slide" Target="slide58.xml"/><Relationship Id="rId13" Type="http://schemas.openxmlformats.org/officeDocument/2006/relationships/slide" Target="slide63.xml"/><Relationship Id="rId18" Type="http://schemas.openxmlformats.org/officeDocument/2006/relationships/oleObject" Target="../embeddings/Microsoft_Word_97_-_2003___1.doc"/><Relationship Id="rId3" Type="http://schemas.openxmlformats.org/officeDocument/2006/relationships/slide" Target="slide52.xml"/><Relationship Id="rId7" Type="http://schemas.openxmlformats.org/officeDocument/2006/relationships/slide" Target="slide57.xml"/><Relationship Id="rId12" Type="http://schemas.openxmlformats.org/officeDocument/2006/relationships/slide" Target="slide62.xml"/><Relationship Id="rId17" Type="http://schemas.openxmlformats.org/officeDocument/2006/relationships/oleObject" Target="../embeddings/oleObject2.bin"/><Relationship Id="rId2" Type="http://schemas.openxmlformats.org/officeDocument/2006/relationships/slideLayout" Target="../slideLayouts/slideLayout1.xml"/><Relationship Id="rId16" Type="http://schemas.openxmlformats.org/officeDocument/2006/relationships/slide" Target="slide71.xml"/><Relationship Id="rId1" Type="http://schemas.openxmlformats.org/officeDocument/2006/relationships/vmlDrawing" Target="../drawings/vmlDrawing2.vml"/><Relationship Id="rId6" Type="http://schemas.openxmlformats.org/officeDocument/2006/relationships/slide" Target="slide56.xml"/><Relationship Id="rId11" Type="http://schemas.openxmlformats.org/officeDocument/2006/relationships/slide" Target="slide61.xml"/><Relationship Id="rId5" Type="http://schemas.openxmlformats.org/officeDocument/2006/relationships/slide" Target="slide55.xml"/><Relationship Id="rId15" Type="http://schemas.openxmlformats.org/officeDocument/2006/relationships/slide" Target="slide67.xml"/><Relationship Id="rId10" Type="http://schemas.openxmlformats.org/officeDocument/2006/relationships/slide" Target="slide60.xml"/><Relationship Id="rId19" Type="http://schemas.openxmlformats.org/officeDocument/2006/relationships/image" Target="../media/image42.emf"/><Relationship Id="rId4" Type="http://schemas.openxmlformats.org/officeDocument/2006/relationships/slide" Target="slide54.xml"/><Relationship Id="rId9" Type="http://schemas.openxmlformats.org/officeDocument/2006/relationships/slide" Target="slide59.xml"/><Relationship Id="rId14" Type="http://schemas.openxmlformats.org/officeDocument/2006/relationships/slide" Target="slide65.xml"/></Relationships>
</file>

<file path=ppt/slides/_rels/slide62.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3.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6"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4.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5.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6" Type="http://schemas.openxmlformats.org/officeDocument/2006/relationships/slide" Target="slide66.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6.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6"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7.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6"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8.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69.xml.rels><?xml version="1.0" encoding="UTF-8" standalone="yes"?>
<Relationships xmlns="http://schemas.openxmlformats.org/package/2006/relationships"><Relationship Id="rId8" Type="http://schemas.openxmlformats.org/officeDocument/2006/relationships/slide" Target="slide57.xml"/><Relationship Id="rId13" Type="http://schemas.openxmlformats.org/officeDocument/2006/relationships/slide" Target="slide62.xml"/><Relationship Id="rId18" Type="http://schemas.openxmlformats.org/officeDocument/2006/relationships/slide" Target="slide70.xml"/><Relationship Id="rId3" Type="http://schemas.openxmlformats.org/officeDocument/2006/relationships/image" Target="../media/image46.png"/><Relationship Id="rId7" Type="http://schemas.openxmlformats.org/officeDocument/2006/relationships/slide" Target="slide56.xml"/><Relationship Id="rId12" Type="http://schemas.openxmlformats.org/officeDocument/2006/relationships/slide" Target="slide61.xml"/><Relationship Id="rId17" Type="http://schemas.openxmlformats.org/officeDocument/2006/relationships/slide" Target="slide71.xml"/><Relationship Id="rId2" Type="http://schemas.openxmlformats.org/officeDocument/2006/relationships/image" Target="../media/image45.png"/><Relationship Id="rId16"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55.xml"/><Relationship Id="rId11" Type="http://schemas.openxmlformats.org/officeDocument/2006/relationships/slide" Target="slide60.xml"/><Relationship Id="rId5" Type="http://schemas.openxmlformats.org/officeDocument/2006/relationships/slide" Target="slide54.xml"/><Relationship Id="rId15" Type="http://schemas.openxmlformats.org/officeDocument/2006/relationships/slide" Target="slide65.xml"/><Relationship Id="rId10" Type="http://schemas.openxmlformats.org/officeDocument/2006/relationships/slide" Target="slide59.xml"/><Relationship Id="rId4" Type="http://schemas.openxmlformats.org/officeDocument/2006/relationships/slide" Target="slide52.xml"/><Relationship Id="rId9" Type="http://schemas.openxmlformats.org/officeDocument/2006/relationships/slide" Target="slide58.xml"/><Relationship Id="rId14" Type="http://schemas.openxmlformats.org/officeDocument/2006/relationships/slide" Target="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71.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72.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slide" Target="slide65.xml"/><Relationship Id="rId3" Type="http://schemas.openxmlformats.org/officeDocument/2006/relationships/slide" Target="slide54.xml"/><Relationship Id="rId7" Type="http://schemas.openxmlformats.org/officeDocument/2006/relationships/slide" Target="slide58.xml"/><Relationship Id="rId12" Type="http://schemas.openxmlformats.org/officeDocument/2006/relationships/slide" Target="slide63.xml"/><Relationship Id="rId17" Type="http://schemas.openxmlformats.org/officeDocument/2006/relationships/slide" Target="slide2.xml"/><Relationship Id="rId2" Type="http://schemas.openxmlformats.org/officeDocument/2006/relationships/slide" Target="slide52.xml"/><Relationship Id="rId16" Type="http://schemas.openxmlformats.org/officeDocument/2006/relationships/slide" Target="slide73.xml"/><Relationship Id="rId1" Type="http://schemas.openxmlformats.org/officeDocument/2006/relationships/slideLayout" Target="../slideLayouts/slideLayout1.xml"/><Relationship Id="rId6" Type="http://schemas.openxmlformats.org/officeDocument/2006/relationships/slide" Target="slide57.xml"/><Relationship Id="rId11" Type="http://schemas.openxmlformats.org/officeDocument/2006/relationships/slide" Target="slide62.xml"/><Relationship Id="rId5" Type="http://schemas.openxmlformats.org/officeDocument/2006/relationships/slide" Target="slide56.xml"/><Relationship Id="rId15" Type="http://schemas.openxmlformats.org/officeDocument/2006/relationships/slide" Target="slide71.xml"/><Relationship Id="rId10"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60.xml"/><Relationship Id="rId14" Type="http://schemas.openxmlformats.org/officeDocument/2006/relationships/slide" Target="slide67.xml"/></Relationships>
</file>

<file path=ppt/slides/_rels/slide73.xml.rels><?xml version="1.0" encoding="UTF-8" standalone="yes"?>
<Relationships xmlns="http://schemas.openxmlformats.org/package/2006/relationships"><Relationship Id="rId8" Type="http://schemas.openxmlformats.org/officeDocument/2006/relationships/slide" Target="slide57.xml"/><Relationship Id="rId13" Type="http://schemas.openxmlformats.org/officeDocument/2006/relationships/slide" Target="slide62.xml"/><Relationship Id="rId18" Type="http://schemas.openxmlformats.org/officeDocument/2006/relationships/slide" Target="slide2.xml"/><Relationship Id="rId3" Type="http://schemas.openxmlformats.org/officeDocument/2006/relationships/image" Target="../media/image48.png"/><Relationship Id="rId7" Type="http://schemas.openxmlformats.org/officeDocument/2006/relationships/slide" Target="slide56.xml"/><Relationship Id="rId12" Type="http://schemas.openxmlformats.org/officeDocument/2006/relationships/slide" Target="slide61.xml"/><Relationship Id="rId17" Type="http://schemas.openxmlformats.org/officeDocument/2006/relationships/slide" Target="slide71.xml"/><Relationship Id="rId2" Type="http://schemas.openxmlformats.org/officeDocument/2006/relationships/image" Target="../media/image47.png"/><Relationship Id="rId16"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55.xml"/><Relationship Id="rId11" Type="http://schemas.openxmlformats.org/officeDocument/2006/relationships/slide" Target="slide60.xml"/><Relationship Id="rId5" Type="http://schemas.openxmlformats.org/officeDocument/2006/relationships/slide" Target="slide54.xml"/><Relationship Id="rId15" Type="http://schemas.openxmlformats.org/officeDocument/2006/relationships/slide" Target="slide65.xml"/><Relationship Id="rId10" Type="http://schemas.openxmlformats.org/officeDocument/2006/relationships/slide" Target="slide59.xml"/><Relationship Id="rId4" Type="http://schemas.openxmlformats.org/officeDocument/2006/relationships/slide" Target="slide52.xml"/><Relationship Id="rId9" Type="http://schemas.openxmlformats.org/officeDocument/2006/relationships/slide" Target="slide58.xml"/><Relationship Id="rId14" Type="http://schemas.openxmlformats.org/officeDocument/2006/relationships/slide" Target="slide6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7.png"/><Relationship Id="rId7"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slide" Target="slide8.xml"/><Relationship Id="rId5" Type="http://schemas.openxmlformats.org/officeDocument/2006/relationships/image" Target="../media/image9.png"/><Relationship Id="rId10" Type="http://schemas.openxmlformats.org/officeDocument/2006/relationships/slide" Target="slide12.xml"/><Relationship Id="rId4" Type="http://schemas.openxmlformats.org/officeDocument/2006/relationships/image" Target="../media/image8.png"/><Relationship Id="rId9" Type="http://schemas.openxmlformats.org/officeDocument/2006/relationships/slide" Target="slide13.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12.xml"/><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slide" Target="slide13.xml"/><Relationship Id="rId5" Type="http://schemas.openxmlformats.org/officeDocument/2006/relationships/image" Target="../media/image13.png"/><Relationship Id="rId10" Type="http://schemas.openxmlformats.org/officeDocument/2006/relationships/slide" Target="slide11.xml"/><Relationship Id="rId4" Type="http://schemas.openxmlformats.org/officeDocument/2006/relationships/image" Target="../media/image12.png"/><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108335" y="4268490"/>
            <a:ext cx="6787071"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3500" b="1" dirty="0" smtClean="0">
                <a:solidFill>
                  <a:schemeClr val="bg1">
                    <a:lumMod val="95000"/>
                  </a:schemeClr>
                </a:solidFill>
                <a:latin typeface="Times New Roman" pitchFamily="18" charset="0"/>
                <a:cs typeface="Times New Roman" pitchFamily="18" charset="0"/>
              </a:rPr>
              <a:t>第</a:t>
            </a:r>
            <a:r>
              <a:rPr lang="en-US" altLang="zh-CN" sz="3500" b="1" dirty="0" smtClean="0">
                <a:solidFill>
                  <a:schemeClr val="bg1">
                    <a:lumMod val="95000"/>
                  </a:schemeClr>
                </a:solidFill>
                <a:latin typeface="Times New Roman" pitchFamily="18" charset="0"/>
                <a:cs typeface="Times New Roman" pitchFamily="18" charset="0"/>
              </a:rPr>
              <a:t>20</a:t>
            </a:r>
            <a:r>
              <a:rPr lang="zh-CN" altLang="zh-CN" sz="3500" b="1" dirty="0" smtClean="0">
                <a:solidFill>
                  <a:schemeClr val="bg1">
                    <a:lumMod val="95000"/>
                  </a:schemeClr>
                </a:solidFill>
                <a:latin typeface="Times New Roman" pitchFamily="18" charset="0"/>
                <a:cs typeface="Times New Roman" pitchFamily="18" charset="0"/>
              </a:rPr>
              <a:t>讲</a:t>
            </a:r>
            <a:r>
              <a:rPr lang="zh-CN" altLang="zh-CN" sz="3500" b="1" dirty="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化学键</a:t>
            </a: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7506" y="1038429"/>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写出下列物质的结构式：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1050" kern="100" dirty="0" smtClean="0">
                <a:latin typeface="宋体"/>
                <a:cs typeface="Courier New"/>
              </a:rPr>
              <a:t>	</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rPr>
              <a:t>			</a:t>
            </a:r>
            <a:r>
              <a:rPr lang="zh-CN" altLang="zh-CN" sz="2800" kern="100" dirty="0" smtClean="0">
                <a:latin typeface="Times New Roman"/>
                <a:ea typeface="华文细黑"/>
                <a:cs typeface="Times New Roman"/>
              </a:rPr>
              <a:t>。</a:t>
            </a:r>
            <a:endParaRPr lang="zh-CN" altLang="zh-CN" sz="2800" b="1" kern="100" dirty="0">
              <a:solidFill>
                <a:schemeClr val="accent6">
                  <a:lumMod val="75000"/>
                </a:schemeClr>
              </a:solidFill>
              <a:latin typeface="宋体"/>
              <a:cs typeface="Courier New"/>
            </a:endParaRPr>
          </a:p>
        </p:txBody>
      </p:sp>
      <p:sp>
        <p:nvSpPr>
          <p:cNvPr id="4" name="矩形 3"/>
          <p:cNvSpPr/>
          <p:nvPr/>
        </p:nvSpPr>
        <p:spPr>
          <a:xfrm>
            <a:off x="1431694" y="1763801"/>
            <a:ext cx="106311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N</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cs typeface="Courier New"/>
              </a:rPr>
              <a:t>N</a:t>
            </a:r>
            <a:endParaRPr lang="zh-CN" altLang="en-US" dirty="0">
              <a:solidFill>
                <a:schemeClr val="accent6">
                  <a:lumMod val="75000"/>
                </a:schemeClr>
              </a:solidFill>
            </a:endParaRPr>
          </a:p>
        </p:txBody>
      </p:sp>
      <p:sp>
        <p:nvSpPr>
          <p:cNvPr id="5" name="矩形 4"/>
          <p:cNvSpPr/>
          <p:nvPr/>
        </p:nvSpPr>
        <p:spPr>
          <a:xfrm>
            <a:off x="5493455" y="1763801"/>
            <a:ext cx="168187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H—O—H</a:t>
            </a:r>
            <a:endParaRPr lang="zh-CN" altLang="en-US" dirty="0">
              <a:solidFill>
                <a:schemeClr val="accent6">
                  <a:lumMod val="75000"/>
                </a:schemeClr>
              </a:solidFill>
            </a:endParaRPr>
          </a:p>
        </p:txBody>
      </p:sp>
      <p:sp>
        <p:nvSpPr>
          <p:cNvPr id="6" name="矩形 5"/>
          <p:cNvSpPr/>
          <p:nvPr/>
        </p:nvSpPr>
        <p:spPr>
          <a:xfrm>
            <a:off x="1605222" y="2392709"/>
            <a:ext cx="172002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O</a:t>
            </a:r>
            <a:r>
              <a:rPr lang="en-US" altLang="zh-CN" sz="2800" kern="100" spc="-80" dirty="0" smtClean="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C</a:t>
            </a:r>
            <a:r>
              <a:rPr lang="en-US" altLang="zh-CN" sz="2800" kern="100" spc="-80" dirty="0" smtClean="0">
                <a:solidFill>
                  <a:schemeClr val="accent6">
                    <a:lumMod val="75000"/>
                  </a:schemeClr>
                </a:solidFill>
                <a:latin typeface="Times New Roman"/>
                <a:ea typeface="华文细黑"/>
                <a:cs typeface="Courier New"/>
              </a:rPr>
              <a:t>=</a:t>
            </a: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O</a:t>
            </a:r>
            <a:endParaRPr lang="zh-CN" altLang="en-US" dirty="0">
              <a:solidFill>
                <a:schemeClr val="accent6">
                  <a:lumMod val="75000"/>
                </a:schemeClr>
              </a:solidFill>
            </a:endParaRPr>
          </a:p>
        </p:txBody>
      </p:sp>
      <p:sp>
        <p:nvSpPr>
          <p:cNvPr id="7" name="矩形 6"/>
          <p:cNvSpPr/>
          <p:nvPr/>
        </p:nvSpPr>
        <p:spPr>
          <a:xfrm>
            <a:off x="5447134" y="2411873"/>
            <a:ext cx="230063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H—O—O—H</a:t>
            </a:r>
            <a:endParaRPr lang="zh-CN" altLang="en-US" dirty="0">
              <a:solidFill>
                <a:schemeClr val="accent6">
                  <a:lumMod val="75000"/>
                </a:schemeClr>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0" name="Rectangle 21">
            <a:hlinkClick r:id="rId2"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6"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5798478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5" grpId="0"/>
      <p:bldP spid="5" grpId="1"/>
      <p:bldP spid="6" grpId="0"/>
      <p:bldP spid="6"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076" y="870624"/>
            <a:ext cx="11615778" cy="4647402"/>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用电子式表示物质的形成</a:t>
            </a:r>
            <a:r>
              <a:rPr lang="zh-CN" altLang="en-US" sz="2800" b="1" kern="100" dirty="0" smtClean="0">
                <a:solidFill>
                  <a:srgbClr val="0000FF"/>
                </a:solidFill>
                <a:latin typeface="Times New Roman"/>
                <a:cs typeface="Times New Roman"/>
              </a:rPr>
              <a:t>过程</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用电子式表示下列化合物的形成过程：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30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smtClean="0">
                <a:latin typeface="宋体"/>
                <a:ea typeface="Times New Roman"/>
                <a:cs typeface="Courier New"/>
              </a:rPr>
              <a:t> </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301058" name="Picture 2" descr="HX295A"/>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42130" y="2269598"/>
            <a:ext cx="4523339" cy="554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442130" y="2824042"/>
            <a:ext cx="46778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58702" y="3493734"/>
            <a:ext cx="51456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11726" y="4645862"/>
            <a:ext cx="46778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486694" y="5437950"/>
            <a:ext cx="46778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1059" name="Picture 3" descr="HX296A"/>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94146" y="2885177"/>
            <a:ext cx="5349132" cy="54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060" name="Picture 4"/>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02603" y="3526544"/>
            <a:ext cx="2739233" cy="111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061" name="Picture 5"/>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1403" y="4717870"/>
            <a:ext cx="3309667" cy="6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Rectangle 21">
            <a:hlinkClick r:id="rId6"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8712978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blinds(horizontal)">
                                      <p:cBhvr>
                                        <p:cTn id="7" dur="500"/>
                                        <p:tgtEl>
                                          <p:spTgt spid="301058"/>
                                        </p:tgtEl>
                                      </p:cBhvr>
                                    </p:animEffect>
                                  </p:childTnLst>
                                </p:cTn>
                              </p:par>
                              <p:par>
                                <p:cTn id="8" presetID="3" presetClass="entr" presetSubtype="10" fill="hold" nodeType="withEffect">
                                  <p:stCondLst>
                                    <p:cond delay="0"/>
                                  </p:stCondLst>
                                  <p:childTnLst>
                                    <p:set>
                                      <p:cBhvr>
                                        <p:cTn id="9" dur="1" fill="hold">
                                          <p:stCondLst>
                                            <p:cond delay="0"/>
                                          </p:stCondLst>
                                        </p:cTn>
                                        <p:tgtEl>
                                          <p:spTgt spid="301059"/>
                                        </p:tgtEl>
                                        <p:attrNameLst>
                                          <p:attrName>style.visibility</p:attrName>
                                        </p:attrNameLst>
                                      </p:cBhvr>
                                      <p:to>
                                        <p:strVal val="visible"/>
                                      </p:to>
                                    </p:set>
                                    <p:animEffect transition="in" filter="blinds(horizontal)">
                                      <p:cBhvr>
                                        <p:cTn id="10" dur="500"/>
                                        <p:tgtEl>
                                          <p:spTgt spid="301059"/>
                                        </p:tgtEl>
                                      </p:cBhvr>
                                    </p:animEffect>
                                  </p:childTnLst>
                                </p:cTn>
                              </p:par>
                              <p:par>
                                <p:cTn id="11" presetID="3" presetClass="entr" presetSubtype="10" fill="hold" nodeType="withEffect">
                                  <p:stCondLst>
                                    <p:cond delay="0"/>
                                  </p:stCondLst>
                                  <p:childTnLst>
                                    <p:set>
                                      <p:cBhvr>
                                        <p:cTn id="12" dur="1" fill="hold">
                                          <p:stCondLst>
                                            <p:cond delay="0"/>
                                          </p:stCondLst>
                                        </p:cTn>
                                        <p:tgtEl>
                                          <p:spTgt spid="301060"/>
                                        </p:tgtEl>
                                        <p:attrNameLst>
                                          <p:attrName>style.visibility</p:attrName>
                                        </p:attrNameLst>
                                      </p:cBhvr>
                                      <p:to>
                                        <p:strVal val="visible"/>
                                      </p:to>
                                    </p:set>
                                    <p:animEffect transition="in" filter="blinds(horizontal)">
                                      <p:cBhvr>
                                        <p:cTn id="13" dur="500"/>
                                        <p:tgtEl>
                                          <p:spTgt spid="301060"/>
                                        </p:tgtEl>
                                      </p:cBhvr>
                                    </p:animEffect>
                                  </p:childTnLst>
                                </p:cTn>
                              </p:par>
                              <p:par>
                                <p:cTn id="14" presetID="3" presetClass="entr" presetSubtype="10" fill="hold" nodeType="withEffect">
                                  <p:stCondLst>
                                    <p:cond delay="0"/>
                                  </p:stCondLst>
                                  <p:childTnLst>
                                    <p:set>
                                      <p:cBhvr>
                                        <p:cTn id="15" dur="1" fill="hold">
                                          <p:stCondLst>
                                            <p:cond delay="0"/>
                                          </p:stCondLst>
                                        </p:cTn>
                                        <p:tgtEl>
                                          <p:spTgt spid="301061"/>
                                        </p:tgtEl>
                                        <p:attrNameLst>
                                          <p:attrName>style.visibility</p:attrName>
                                        </p:attrNameLst>
                                      </p:cBhvr>
                                      <p:to>
                                        <p:strVal val="visible"/>
                                      </p:to>
                                    </p:set>
                                    <p:animEffect transition="in" filter="blinds(horizontal)">
                                      <p:cBhvr>
                                        <p:cTn id="16" dur="500"/>
                                        <p:tgtEl>
                                          <p:spTgt spid="3010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01058"/>
                                        </p:tgtEl>
                                      </p:cBhvr>
                                    </p:animEffect>
                                    <p:set>
                                      <p:cBhvr>
                                        <p:cTn id="21" dur="1" fill="hold">
                                          <p:stCondLst>
                                            <p:cond delay="499"/>
                                          </p:stCondLst>
                                        </p:cTn>
                                        <p:tgtEl>
                                          <p:spTgt spid="30105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01059"/>
                                        </p:tgtEl>
                                      </p:cBhvr>
                                    </p:animEffect>
                                    <p:set>
                                      <p:cBhvr>
                                        <p:cTn id="24" dur="1" fill="hold">
                                          <p:stCondLst>
                                            <p:cond delay="499"/>
                                          </p:stCondLst>
                                        </p:cTn>
                                        <p:tgtEl>
                                          <p:spTgt spid="30105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01060"/>
                                        </p:tgtEl>
                                      </p:cBhvr>
                                    </p:animEffect>
                                    <p:set>
                                      <p:cBhvr>
                                        <p:cTn id="27" dur="1" fill="hold">
                                          <p:stCondLst>
                                            <p:cond delay="499"/>
                                          </p:stCondLst>
                                        </p:cTn>
                                        <p:tgtEl>
                                          <p:spTgt spid="30106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01061"/>
                                        </p:tgtEl>
                                      </p:cBhvr>
                                    </p:animEffect>
                                    <p:set>
                                      <p:cBhvr>
                                        <p:cTn id="30" dur="1" fill="hold">
                                          <p:stCondLst>
                                            <p:cond delay="499"/>
                                          </p:stCondLst>
                                        </p:cTn>
                                        <p:tgtEl>
                                          <p:spTgt spid="30106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374" y="981522"/>
            <a:ext cx="11243091" cy="400107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题组三　</a:t>
            </a:r>
            <a:r>
              <a:rPr lang="en-US" altLang="zh-CN" sz="2800" b="1" kern="100" dirty="0">
                <a:solidFill>
                  <a:srgbClr val="0000FF"/>
                </a:solidFill>
                <a:latin typeface="Times New Roman"/>
                <a:cs typeface="Times New Roman"/>
              </a:rPr>
              <a:t>8</a:t>
            </a:r>
            <a:r>
              <a:rPr lang="zh-CN" altLang="en-US" sz="2800" b="1" kern="100" dirty="0">
                <a:solidFill>
                  <a:srgbClr val="0000FF"/>
                </a:solidFill>
                <a:latin typeface="Times New Roman"/>
                <a:cs typeface="Times New Roman"/>
              </a:rPr>
              <a:t>电子结构的</a:t>
            </a:r>
            <a:r>
              <a:rPr lang="zh-CN" altLang="en-US" sz="2800" b="1" kern="100" dirty="0" smtClean="0">
                <a:solidFill>
                  <a:srgbClr val="0000FF"/>
                </a:solidFill>
                <a:latin typeface="Times New Roman"/>
                <a:cs typeface="Times New Roman"/>
              </a:rPr>
              <a:t>判断</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含有极性键且分子中各原子都满足</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电子稳定结构的化合物是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A.CH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C.CO</a:t>
            </a:r>
            <a:r>
              <a:rPr lang="en-US" altLang="zh-CN" sz="2800" kern="100" baseline="-25000" dirty="0">
                <a:latin typeface="Times New Roman"/>
                <a:ea typeface="华文细黑"/>
              </a:rPr>
              <a:t>2</a:t>
            </a:r>
            <a:r>
              <a:rPr lang="en-US" altLang="zh-CN" sz="2800" kern="100" dirty="0">
                <a:latin typeface="Times New Roman"/>
                <a:ea typeface="华文细黑"/>
              </a:rPr>
              <a:t>  	</a:t>
            </a:r>
            <a:r>
              <a:rPr lang="en-US" altLang="zh-CN" sz="2800" kern="100" dirty="0" smtClean="0">
                <a:latin typeface="Times New Roman"/>
                <a:ea typeface="华文细黑"/>
              </a:rPr>
              <a:t>			D.N</a:t>
            </a:r>
            <a:r>
              <a:rPr lang="en-US" altLang="zh-CN" sz="2800" kern="100" baseline="-25000" dirty="0" smtClean="0">
                <a:latin typeface="Times New Roman"/>
                <a:ea typeface="华文细黑"/>
              </a:rPr>
              <a:t>2</a:t>
            </a:r>
          </a:p>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CH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rPr>
              <a:t>CH</a:t>
            </a:r>
            <a:r>
              <a:rPr lang="en-US" altLang="zh-CN" sz="2800" kern="100" baseline="-25000" dirty="0" smtClean="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中氢不满足</a:t>
            </a:r>
            <a:r>
              <a:rPr lang="en-US" altLang="zh-CN" sz="2800" kern="100" dirty="0">
                <a:latin typeface="Times New Roman"/>
                <a:ea typeface="华文细黑"/>
              </a:rPr>
              <a:t>8</a:t>
            </a:r>
            <a:r>
              <a:rPr lang="zh-CN" altLang="zh-CN" sz="2800" kern="100" dirty="0">
                <a:latin typeface="Times New Roman"/>
                <a:ea typeface="华文细黑"/>
                <a:cs typeface="Times New Roman"/>
              </a:rPr>
              <a:t>电子稳定结构，</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N</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中只含有非极性键且为单质，</a:t>
            </a:r>
            <a:r>
              <a:rPr lang="en-US" altLang="zh-CN" sz="2800" kern="100" dirty="0">
                <a:latin typeface="Times New Roman"/>
                <a:ea typeface="华文细黑"/>
              </a:rPr>
              <a:t>D</a:t>
            </a:r>
            <a:r>
              <a:rPr lang="zh-CN" altLang="zh-CN" sz="2800" kern="100" dirty="0">
                <a:latin typeface="Times New Roman"/>
                <a:ea typeface="华文细黑"/>
                <a:cs typeface="Times New Roman"/>
              </a:rPr>
              <a:t>项错。</a:t>
            </a:r>
            <a:endParaRPr lang="zh-CN" altLang="zh-CN" sz="2800" kern="100" dirty="0">
              <a:effectLst/>
              <a:latin typeface="宋体"/>
              <a:cs typeface="Courier New"/>
            </a:endParaRPr>
          </a:p>
        </p:txBody>
      </p:sp>
      <p:sp>
        <p:nvSpPr>
          <p:cNvPr id="4" name="矩形 3"/>
          <p:cNvSpPr/>
          <p:nvPr/>
        </p:nvSpPr>
        <p:spPr>
          <a:xfrm>
            <a:off x="10523280" y="1635016"/>
            <a:ext cx="444352" cy="656846"/>
          </a:xfrm>
          <a:prstGeom prst="rect">
            <a:avLst/>
          </a:prstGeom>
        </p:spPr>
        <p:txBody>
          <a:bodyPr wrap="none">
            <a:spAutoFit/>
          </a:bodyPr>
          <a:lstStyle/>
          <a:p>
            <a:pPr lvl="0" algn="just">
              <a:lnSpc>
                <a:spcPct val="150000"/>
              </a:lnSpc>
            </a:pPr>
            <a:r>
              <a:rPr lang="en-US" altLang="zh-CN" sz="2800" b="1" kern="100" dirty="0">
                <a:solidFill>
                  <a:schemeClr val="accent6">
                    <a:lumMod val="75000"/>
                  </a:schemeClr>
                </a:solidFill>
                <a:latin typeface="Times New Roman"/>
                <a:ea typeface="华文细黑"/>
                <a:cs typeface="Courier New"/>
              </a:rPr>
              <a:t>C</a:t>
            </a:r>
            <a:endParaRPr lang="zh-CN" altLang="zh-CN" sz="1050" b="1" kern="100" dirty="0">
              <a:solidFill>
                <a:schemeClr val="accent6">
                  <a:lumMod val="75000"/>
                </a:schemeClr>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6"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57116083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linds(horizont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xEl>
                                              <p:pRg st="5" end="5"/>
                                            </p:txEl>
                                          </p:spTgt>
                                        </p:tgtEl>
                                      </p:cBhvr>
                                    </p:animEffect>
                                    <p:set>
                                      <p:cBhvr>
                                        <p:cTn id="25" dur="1" fill="hold">
                                          <p:stCondLst>
                                            <p:cond delay="499"/>
                                          </p:stCondLst>
                                        </p:cTn>
                                        <p:tgtEl>
                                          <p:spTgt spid="2">
                                            <p:txEl>
                                              <p:pRg st="5" end="5"/>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6743" y="757362"/>
            <a:ext cx="1118508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下列物质中所有原子均满足最外层</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电子稳定结构的化合物是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A.PCl</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B.P</a:t>
            </a:r>
            <a:r>
              <a:rPr lang="en-US" altLang="zh-CN" sz="2800" kern="100" baseline="-25000" dirty="0" smtClean="0">
                <a:latin typeface="Times New Roman"/>
                <a:ea typeface="华文细黑"/>
                <a:cs typeface="Courier New"/>
              </a:rPr>
              <a:t>4</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C.CCl</a:t>
            </a:r>
            <a:r>
              <a:rPr lang="en-US" altLang="zh-CN" sz="2800" kern="100" baseline="-25000" dirty="0">
                <a:latin typeface="Times New Roman"/>
                <a:ea typeface="华文细黑"/>
              </a:rPr>
              <a:t>4</a:t>
            </a:r>
            <a:r>
              <a:rPr lang="en-US" altLang="zh-CN" sz="2800" kern="100" dirty="0">
                <a:latin typeface="Times New Roman"/>
                <a:ea typeface="华文细黑"/>
              </a:rPr>
              <a:t>  	</a:t>
            </a:r>
            <a:r>
              <a:rPr lang="en-US" altLang="zh-CN" sz="2800" kern="100" dirty="0" smtClean="0">
                <a:latin typeface="Times New Roman"/>
                <a:ea typeface="华文细黑"/>
              </a:rPr>
              <a:t>				D.NH</a:t>
            </a:r>
            <a:r>
              <a:rPr lang="en-US" altLang="zh-CN" sz="2800" kern="100" baseline="-25000" dirty="0" smtClean="0">
                <a:latin typeface="Times New Roman"/>
                <a:ea typeface="华文细黑"/>
              </a:rPr>
              <a:t>3</a:t>
            </a: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判断原子满足最外层</a:t>
            </a:r>
            <a:r>
              <a:rPr lang="en-US" altLang="zh-CN" sz="2800" kern="100" dirty="0">
                <a:latin typeface="Times New Roman"/>
                <a:ea typeface="华文细黑"/>
              </a:rPr>
              <a:t>8</a:t>
            </a:r>
            <a:r>
              <a:rPr lang="zh-CN" altLang="zh-CN" sz="2800" kern="100" dirty="0">
                <a:latin typeface="Times New Roman"/>
                <a:ea typeface="华文细黑"/>
                <a:cs typeface="Times New Roman"/>
              </a:rPr>
              <a:t>电子结构的方法为最外层电子数＋所成价键数＝</a:t>
            </a:r>
            <a:r>
              <a:rPr lang="en-US" altLang="zh-CN" sz="2800" kern="100" dirty="0">
                <a:latin typeface="Times New Roman"/>
                <a:ea typeface="华文细黑"/>
              </a:rPr>
              <a:t>8</a:t>
            </a:r>
            <a:r>
              <a:rPr lang="zh-CN" altLang="zh-CN" sz="2800" kern="100" dirty="0">
                <a:latin typeface="Times New Roman"/>
                <a:ea typeface="华文细黑"/>
                <a:cs typeface="Times New Roman"/>
              </a:rPr>
              <a:t>，故</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P</a:t>
            </a:r>
            <a:r>
              <a:rPr lang="en-US" altLang="zh-CN" sz="2800" kern="100" baseline="-25000" dirty="0" smtClean="0">
                <a:latin typeface="Times New Roman"/>
                <a:ea typeface="华文细黑"/>
              </a:rPr>
              <a:t>4</a:t>
            </a:r>
            <a:r>
              <a:rPr lang="zh-CN" altLang="zh-CN" sz="2800" kern="100" dirty="0">
                <a:latin typeface="Times New Roman"/>
                <a:ea typeface="华文细黑"/>
                <a:cs typeface="Times New Roman"/>
              </a:rPr>
              <a:t>为单质，而非化合物，故</a:t>
            </a:r>
            <a:r>
              <a:rPr lang="en-US" altLang="zh-CN" sz="2800" kern="100" dirty="0">
                <a:latin typeface="Times New Roman"/>
                <a:ea typeface="华文细黑"/>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项中的</a:t>
            </a:r>
            <a:r>
              <a:rPr lang="en-US" altLang="zh-CN" sz="2800" kern="100" dirty="0">
                <a:latin typeface="Times New Roman"/>
                <a:ea typeface="华文细黑"/>
              </a:rPr>
              <a:t>5</a:t>
            </a:r>
            <a:r>
              <a:rPr lang="zh-CN" altLang="zh-CN" sz="2800" kern="100" dirty="0">
                <a:latin typeface="Times New Roman"/>
                <a:ea typeface="华文细黑"/>
                <a:cs typeface="Times New Roman"/>
              </a:rPr>
              <a:t>个原子的最外层均为</a:t>
            </a:r>
            <a:r>
              <a:rPr lang="en-US" altLang="zh-CN" sz="2800" kern="100" dirty="0">
                <a:latin typeface="Times New Roman"/>
                <a:ea typeface="华文细黑"/>
              </a:rPr>
              <a:t>8</a:t>
            </a:r>
            <a:r>
              <a:rPr lang="zh-CN" altLang="zh-CN" sz="2800" kern="100" dirty="0">
                <a:latin typeface="Times New Roman"/>
                <a:ea typeface="华文细黑"/>
                <a:cs typeface="Times New Roman"/>
              </a:rPr>
              <a:t>电子稳定结构，故</a:t>
            </a:r>
            <a:r>
              <a:rPr lang="en-US" altLang="zh-CN" sz="2800" kern="100" dirty="0">
                <a:latin typeface="Times New Roman"/>
                <a:ea typeface="华文细黑"/>
              </a:rPr>
              <a:t>C</a:t>
            </a:r>
            <a:r>
              <a:rPr lang="zh-CN" altLang="zh-CN" sz="2800" kern="100" dirty="0">
                <a:latin typeface="Times New Roman"/>
                <a:ea typeface="华文细黑"/>
                <a:cs typeface="Times New Roman"/>
              </a:rPr>
              <a:t>项正确。</a:t>
            </a:r>
            <a:endParaRPr lang="zh-CN" altLang="en-US" sz="2800" dirty="0"/>
          </a:p>
        </p:txBody>
      </p:sp>
      <p:sp>
        <p:nvSpPr>
          <p:cNvPr id="5" name="矩形 4"/>
          <p:cNvSpPr/>
          <p:nvPr/>
        </p:nvSpPr>
        <p:spPr>
          <a:xfrm>
            <a:off x="10547398" y="90137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2"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6"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6958027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3" end="3"/>
                                            </p:txEl>
                                          </p:spTgt>
                                        </p:tgtEl>
                                      </p:cBhvr>
                                    </p:animEffect>
                                    <p:set>
                                      <p:cBhvr>
                                        <p:cTn id="27" dur="1" fill="hold">
                                          <p:stCondLst>
                                            <p:cond delay="499"/>
                                          </p:stCondLst>
                                        </p:cTn>
                                        <p:tgtEl>
                                          <p:spTgt spid="4">
                                            <p:txEl>
                                              <p:pRg st="3" end="3"/>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4" end="4"/>
                                            </p:txEl>
                                          </p:spTgt>
                                        </p:tgtEl>
                                      </p:cBhvr>
                                    </p:animEffect>
                                    <p:set>
                                      <p:cBhvr>
                                        <p:cTn id="30" dur="1" fill="hold">
                                          <p:stCondLst>
                                            <p:cond delay="499"/>
                                          </p:stCondLst>
                                        </p:cTn>
                                        <p:tgtEl>
                                          <p:spTgt spid="4">
                                            <p:txEl>
                                              <p:pRg st="4" end="4"/>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xEl>
                                              <p:pRg st="5" end="5"/>
                                            </p:txEl>
                                          </p:spTgt>
                                        </p:tgtEl>
                                      </p:cBhvr>
                                    </p:animEffect>
                                    <p:set>
                                      <p:cBhvr>
                                        <p:cTn id="33" dur="1" fill="hold">
                                          <p:stCondLst>
                                            <p:cond delay="499"/>
                                          </p:stCondLst>
                                        </p:cTn>
                                        <p:tgtEl>
                                          <p:spTgt spid="4">
                                            <p:txEl>
                                              <p:pRg st="5" end="5"/>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8608" y="1311084"/>
            <a:ext cx="11639246" cy="442296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电子式书写的注意事项</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同一原子的电子式最好不要既用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表示；在化合物中</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最好也不要混用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若特殊需要可标记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，可将电子全部标成</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单一原子形成的简单阳离子，其离子符号就是该阳离子的电子式，如</a:t>
            </a:r>
            <a:r>
              <a:rPr lang="en-US" altLang="zh-CN" sz="2800" kern="100" dirty="0">
                <a:latin typeface="Times New Roman"/>
                <a:ea typeface="华文细黑"/>
              </a:rPr>
              <a:t>Al</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就可以表示铝离子的电子式。</a:t>
            </a:r>
            <a:r>
              <a:rPr lang="en-US" altLang="zh-CN" sz="2800" kern="100" dirty="0">
                <a:latin typeface="宋体"/>
                <a:ea typeface="华文细黑"/>
                <a:cs typeface="Times New Roman"/>
              </a:rPr>
              <a:t>“</a:t>
            </a:r>
            <a:r>
              <a:rPr lang="en-US" altLang="zh-CN" sz="2800" kern="100" dirty="0">
                <a:latin typeface="IPAPANNEW"/>
                <a:ea typeface="华文细黑"/>
                <a:cs typeface="Times New Roman"/>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在所有的阴离子、复杂的阳离子中出现。</a:t>
            </a:r>
            <a:endParaRPr lang="zh-CN" altLang="en-US" sz="2800" dirty="0"/>
          </a:p>
        </p:txBody>
      </p:sp>
    </p:spTree>
    <p:extLst>
      <p:ext uri="{BB962C8B-B14F-4D97-AF65-F5344CB8AC3E}">
        <p14:creationId xmlns:p14="http://schemas.microsoft.com/office/powerpoint/2010/main" val="4218565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7947" y="1057280"/>
            <a:ext cx="11409907"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在化合物中，如果有多个阴、阳离子，阴、阳离子必须是相隔的，即不能将两个阴离子或两个阳离子写在一起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如：</a:t>
            </a:r>
            <a:r>
              <a:rPr lang="en-US" altLang="zh-CN" sz="2800" kern="100" dirty="0">
                <a:latin typeface="Times New Roman"/>
                <a:ea typeface="华文细黑"/>
              </a:rPr>
              <a:t>CaF</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要写成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不能写成</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也不能写</a:t>
            </a:r>
            <a:r>
              <a:rPr lang="zh-CN" altLang="zh-CN" sz="2800" kern="100" dirty="0" smtClean="0">
                <a:latin typeface="Times New Roman"/>
                <a:ea typeface="华文细黑"/>
                <a:cs typeface="Times New Roman"/>
              </a:rPr>
              <a:t>成</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p:txBody>
      </p:sp>
      <p:pic>
        <p:nvPicPr>
          <p:cNvPr id="302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047" y="2338468"/>
            <a:ext cx="3144088" cy="69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6397" y="2281416"/>
            <a:ext cx="2063942" cy="88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194" y="2997746"/>
            <a:ext cx="2739867" cy="95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30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3974" y="1269554"/>
            <a:ext cx="11120877" cy="2677656"/>
          </a:xfrm>
          <a:prstGeom prst="rect">
            <a:avLst/>
          </a:prstGeom>
        </p:spPr>
        <p:txBody>
          <a:bodyPr>
            <a:spAutoFit/>
          </a:bodyPr>
          <a:lstStyle/>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在用电子式表示物质形成的过程时，由于不是化学方程式，所以不能出现</a:t>
            </a:r>
            <a:r>
              <a:rPr lang="en-US" altLang="zh-CN" sz="2800" kern="100" dirty="0">
                <a:latin typeface="宋体"/>
                <a:ea typeface="华文细黑"/>
                <a:cs typeface="Times New Roman"/>
              </a:rPr>
              <a:t>“</a:t>
            </a:r>
            <a:r>
              <a:rPr lang="en-US" altLang="zh-CN" sz="2800" kern="100" spc="-80" dirty="0">
                <a:latin typeface="Times New Roman"/>
                <a:ea typeface="华文细黑"/>
              </a:rPr>
              <a:t>==</a:t>
            </a:r>
            <a:r>
              <a:rPr lang="en-US" altLang="zh-CN" sz="2800" kern="100" dirty="0">
                <a:latin typeface="Times New Roman"/>
                <a:ea typeface="华文细黑"/>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前是原子的电子式，</a:t>
            </a:r>
            <a:r>
              <a:rPr lang="en-US" altLang="zh-CN" sz="2800" kern="100" dirty="0" smtClean="0">
                <a:latin typeface="宋体"/>
                <a:ea typeface="华文细黑"/>
                <a:cs typeface="Times New Roman"/>
              </a:rPr>
              <a:t>“    ”</a:t>
            </a:r>
            <a:r>
              <a:rPr lang="zh-CN" altLang="zh-CN" sz="2800" kern="100" dirty="0">
                <a:latin typeface="Times New Roman"/>
                <a:ea typeface="华文细黑"/>
                <a:cs typeface="Times New Roman"/>
              </a:rPr>
              <a:t>后是物质的电子式。如：</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的形成过程可表示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的形成过程可表示</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pic>
        <p:nvPicPr>
          <p:cNvPr id="303110" name="Picture 6" descr="4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2705483"/>
            <a:ext cx="4108093" cy="49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294" y="3185815"/>
            <a:ext cx="2878890" cy="89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p:cNvCxnSpPr/>
          <p:nvPr/>
        </p:nvCxnSpPr>
        <p:spPr>
          <a:xfrm>
            <a:off x="3790950" y="2349674"/>
            <a:ext cx="7803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330601" y="2324448"/>
            <a:ext cx="6449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131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9028" y="189434"/>
            <a:ext cx="11010769" cy="621037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判断分子中各原子是否达到</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电子的稳定结构的主要方法</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经验规律法</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凡符合最外层电子数＋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化合价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的皆为</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电子结构。</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试写结构法</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判断某化合物中的某元素最外层是否达到</a:t>
            </a:r>
            <a:r>
              <a:rPr lang="en-US" altLang="zh-CN" sz="2600" kern="100" dirty="0">
                <a:latin typeface="Times New Roman"/>
                <a:ea typeface="华文细黑"/>
              </a:rPr>
              <a:t>8</a:t>
            </a:r>
            <a:r>
              <a:rPr lang="zh-CN" altLang="zh-CN" sz="2600" kern="100" dirty="0">
                <a:latin typeface="Times New Roman"/>
                <a:ea typeface="华文细黑"/>
                <a:cs typeface="Times New Roman"/>
              </a:rPr>
              <a:t>电子稳定结构，应从其结构式或电子式结合原子最外层电子数进行判断，如：</a:t>
            </a:r>
            <a:r>
              <a:rPr lang="en-US" altLang="zh-CN" sz="2600" kern="100" dirty="0">
                <a:latin typeface="宋体"/>
                <a:ea typeface="华文细黑"/>
                <a:cs typeface="Times New Roman"/>
              </a:rPr>
              <a:t>①</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原子最外层有</a:t>
            </a:r>
            <a:r>
              <a:rPr lang="en-US" altLang="zh-CN" sz="2600" kern="100" dirty="0">
                <a:latin typeface="Times New Roman"/>
                <a:ea typeface="华文细黑"/>
              </a:rPr>
              <a:t>6</a:t>
            </a:r>
            <a:r>
              <a:rPr lang="zh-CN" altLang="zh-CN" sz="2600" kern="100" dirty="0">
                <a:latin typeface="Times New Roman"/>
                <a:ea typeface="华文细黑"/>
                <a:cs typeface="Times New Roman"/>
              </a:rPr>
              <a:t>个电子，</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中每个</a:t>
            </a:r>
            <a:r>
              <a:rPr lang="en-US" altLang="zh-CN" sz="2600" kern="100" dirty="0">
                <a:latin typeface="Times New Roman"/>
                <a:ea typeface="华文细黑"/>
              </a:rPr>
              <a:t>O</a:t>
            </a:r>
            <a:r>
              <a:rPr lang="zh-CN" altLang="zh-CN" sz="2600" kern="100" dirty="0">
                <a:latin typeface="Times New Roman"/>
                <a:ea typeface="华文细黑"/>
                <a:cs typeface="Times New Roman"/>
              </a:rPr>
              <a:t>原子又与两个</a:t>
            </a:r>
            <a:r>
              <a:rPr lang="en-US" altLang="zh-CN" sz="2600" kern="100" dirty="0">
                <a:latin typeface="Times New Roman"/>
                <a:ea typeface="华文细黑"/>
              </a:rPr>
              <a:t>H</a:t>
            </a:r>
            <a:r>
              <a:rPr lang="zh-CN" altLang="zh-CN" sz="2600" kern="100" dirty="0">
                <a:latin typeface="Times New Roman"/>
                <a:ea typeface="华文细黑"/>
                <a:cs typeface="Times New Roman"/>
              </a:rPr>
              <a:t>原子形成两个共价键，所以</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中的</a:t>
            </a:r>
            <a:r>
              <a:rPr lang="en-US" altLang="zh-CN" sz="2600" kern="100" dirty="0">
                <a:latin typeface="Times New Roman"/>
                <a:ea typeface="华文细黑"/>
              </a:rPr>
              <a:t>O</a:t>
            </a:r>
            <a:r>
              <a:rPr lang="zh-CN" altLang="zh-CN" sz="2600" kern="100" dirty="0">
                <a:latin typeface="Times New Roman"/>
                <a:ea typeface="华文细黑"/>
                <a:cs typeface="Times New Roman"/>
              </a:rPr>
              <a:t>原子最外层有</a:t>
            </a:r>
            <a:r>
              <a:rPr lang="en-US" altLang="zh-CN" sz="2600" kern="100" dirty="0">
                <a:latin typeface="Times New Roman"/>
                <a:ea typeface="华文细黑"/>
              </a:rPr>
              <a:t>6</a:t>
            </a:r>
            <a:r>
              <a:rPr lang="zh-CN" altLang="zh-CN" sz="2600" kern="100" dirty="0">
                <a:latin typeface="Times New Roman"/>
                <a:ea typeface="华文细黑"/>
                <a:cs typeface="Times New Roman"/>
              </a:rPr>
              <a:t>＋</a:t>
            </a:r>
            <a:r>
              <a:rPr lang="en-US" altLang="zh-CN" sz="2600" kern="1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Times New Roman"/>
                <a:ea typeface="华文细黑"/>
              </a:rPr>
              <a:t>8</a:t>
            </a:r>
            <a:r>
              <a:rPr lang="zh-CN" altLang="zh-CN" sz="2600" kern="100" dirty="0">
                <a:latin typeface="Times New Roman"/>
                <a:ea typeface="华文细黑"/>
                <a:cs typeface="Times New Roman"/>
              </a:rPr>
              <a:t>个电子，但</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中的</a:t>
            </a:r>
            <a:r>
              <a:rPr lang="en-US" altLang="zh-CN" sz="2600" kern="100" dirty="0">
                <a:latin typeface="Times New Roman"/>
                <a:ea typeface="华文细黑"/>
              </a:rPr>
              <a:t>H</a:t>
            </a:r>
            <a:r>
              <a:rPr lang="zh-CN" altLang="zh-CN" sz="2600" kern="100" dirty="0">
                <a:latin typeface="Times New Roman"/>
                <a:ea typeface="华文细黑"/>
                <a:cs typeface="Times New Roman"/>
              </a:rPr>
              <a:t>原子最外层有</a:t>
            </a:r>
            <a:r>
              <a:rPr lang="en-US" altLang="zh-CN" sz="2600" kern="100" dirty="0">
                <a:latin typeface="Times New Roman"/>
                <a:ea typeface="华文细黑"/>
              </a:rPr>
              <a:t>2</a:t>
            </a:r>
            <a:r>
              <a:rPr lang="zh-CN" altLang="zh-CN" sz="2600" kern="100" dirty="0">
                <a:latin typeface="Times New Roman"/>
                <a:ea typeface="华文细黑"/>
                <a:cs typeface="Times New Roman"/>
              </a:rPr>
              <a:t>个电子；</a:t>
            </a:r>
            <a:r>
              <a:rPr lang="en-US" altLang="zh-CN" sz="2600" kern="100" dirty="0">
                <a:latin typeface="宋体"/>
                <a:ea typeface="华文细黑"/>
                <a:cs typeface="Times New Roman"/>
              </a:rPr>
              <a:t>②</a:t>
            </a:r>
            <a:r>
              <a:rPr lang="en-US" altLang="zh-CN" sz="2600" kern="100" dirty="0">
                <a:latin typeface="Times New Roman"/>
                <a:ea typeface="华文细黑"/>
              </a:rPr>
              <a:t>N</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中</a:t>
            </a:r>
            <a:r>
              <a:rPr lang="en-US" altLang="zh-CN" sz="2600" kern="100" dirty="0">
                <a:latin typeface="Times New Roman"/>
                <a:ea typeface="华文细黑"/>
              </a:rPr>
              <a:t>N</a:t>
            </a:r>
            <a:r>
              <a:rPr lang="zh-CN" altLang="zh-CN" sz="2600" kern="100" dirty="0">
                <a:latin typeface="Times New Roman"/>
                <a:ea typeface="华文细黑"/>
                <a:cs typeface="Times New Roman"/>
              </a:rPr>
              <a:t>原子最外层有</a:t>
            </a:r>
            <a:r>
              <a:rPr lang="en-US" altLang="zh-CN" sz="2600" kern="100" dirty="0">
                <a:latin typeface="Times New Roman"/>
                <a:ea typeface="华文细黑"/>
              </a:rPr>
              <a:t>5</a:t>
            </a:r>
            <a:r>
              <a:rPr lang="zh-CN" altLang="zh-CN" sz="2600" kern="100" dirty="0">
                <a:latin typeface="Times New Roman"/>
                <a:ea typeface="华文细黑"/>
                <a:cs typeface="Times New Roman"/>
              </a:rPr>
              <a:t>个电子，</a:t>
            </a:r>
            <a:r>
              <a:rPr lang="en-US" altLang="zh-CN" sz="2600" kern="100" dirty="0">
                <a:latin typeface="Times New Roman"/>
                <a:ea typeface="华文细黑"/>
              </a:rPr>
              <a:t>N</a:t>
            </a:r>
            <a:r>
              <a:rPr lang="zh-CN" altLang="zh-CN" sz="2600" kern="100" dirty="0">
                <a:latin typeface="Times New Roman"/>
                <a:ea typeface="华文细黑"/>
                <a:cs typeface="Times New Roman"/>
              </a:rPr>
              <a:t>与</a:t>
            </a:r>
            <a:r>
              <a:rPr lang="en-US" altLang="zh-CN" sz="2600" kern="100" dirty="0">
                <a:latin typeface="Times New Roman"/>
                <a:ea typeface="华文细黑"/>
              </a:rPr>
              <a:t>N</a:t>
            </a:r>
            <a:r>
              <a:rPr lang="zh-CN" altLang="zh-CN" sz="2600" kern="100" dirty="0">
                <a:latin typeface="Times New Roman"/>
                <a:ea typeface="华文细黑"/>
                <a:cs typeface="Times New Roman"/>
              </a:rPr>
              <a:t>之间形成三个共价键，所以</a:t>
            </a:r>
            <a:r>
              <a:rPr lang="en-US" altLang="zh-CN" sz="2600" kern="100" dirty="0">
                <a:latin typeface="Times New Roman"/>
                <a:ea typeface="华文细黑"/>
              </a:rPr>
              <a:t>N</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中的</a:t>
            </a:r>
            <a:r>
              <a:rPr lang="en-US" altLang="zh-CN" sz="2600" kern="100" dirty="0">
                <a:latin typeface="Times New Roman"/>
                <a:ea typeface="华文细黑"/>
              </a:rPr>
              <a:t>N</a:t>
            </a:r>
            <a:r>
              <a:rPr lang="zh-CN" altLang="zh-CN" sz="2600" kern="100" dirty="0">
                <a:latin typeface="Times New Roman"/>
                <a:ea typeface="华文细黑"/>
                <a:cs typeface="Times New Roman"/>
              </a:rPr>
              <a:t>原子最外层达到</a:t>
            </a:r>
            <a:r>
              <a:rPr lang="en-US" altLang="zh-CN" sz="2600" kern="100" dirty="0">
                <a:latin typeface="Times New Roman"/>
                <a:ea typeface="华文细黑"/>
              </a:rPr>
              <a:t>8</a:t>
            </a:r>
            <a:r>
              <a:rPr lang="zh-CN" altLang="zh-CN" sz="2600" kern="100" dirty="0">
                <a:latin typeface="Times New Roman"/>
                <a:ea typeface="华文细黑"/>
                <a:cs typeface="Times New Roman"/>
              </a:rPr>
              <a:t>电子稳定结构。</a:t>
            </a:r>
            <a:endParaRPr lang="zh-CN" altLang="en-US" sz="26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392229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p:nvPr/>
        </p:nvSpPr>
        <p:spPr>
          <a:xfrm>
            <a:off x="1314727" y="2362374"/>
            <a:ext cx="10341293"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FFFFFF"/>
                </a:solidFill>
                <a:latin typeface="微软雅黑"/>
                <a:ea typeface="微软雅黑"/>
              </a:rPr>
              <a:t>考点二　化学键与物质变化</a:t>
            </a:r>
          </a:p>
        </p:txBody>
      </p:sp>
    </p:spTree>
    <p:extLst>
      <p:ext uri="{BB962C8B-B14F-4D97-AF65-F5344CB8AC3E}">
        <p14:creationId xmlns:p14="http://schemas.microsoft.com/office/powerpoint/2010/main" val="3043143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14700" y="981522"/>
            <a:ext cx="11873194"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a:t>
            </a:r>
            <a:r>
              <a:rPr lang="zh-CN" altLang="zh-CN" sz="2800" kern="100" dirty="0">
                <a:latin typeface="Times New Roman"/>
                <a:ea typeface="华文细黑"/>
                <a:cs typeface="Times New Roman"/>
              </a:rPr>
              <a:t>化学键的</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p:txBody>
      </p:sp>
      <p:pic>
        <p:nvPicPr>
          <p:cNvPr id="305154" name="Picture 2" descr="HX2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3133" y="1996915"/>
            <a:ext cx="6146405" cy="301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0"/>
          <p:cNvSpPr txBox="1">
            <a:spLocks noChangeArrowheads="1"/>
          </p:cNvSpPr>
          <p:nvPr/>
        </p:nvSpPr>
        <p:spPr bwMode="auto">
          <a:xfrm>
            <a:off x="1270670" y="2205658"/>
            <a:ext cx="9310759" cy="1338099"/>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50000"/>
              </a:lnSpc>
              <a:spcAft>
                <a:spcPts val="0"/>
              </a:spcAft>
              <a:tabLst>
                <a:tab pos="1890395" algn="l"/>
              </a:tabLst>
            </a:pPr>
            <a:r>
              <a:rPr lang="en-US" altLang="zh-CN" sz="2800" b="0" kern="100" dirty="0">
                <a:latin typeface="Times New Roman"/>
                <a:ea typeface="华文细黑"/>
              </a:rPr>
              <a:t>1.</a:t>
            </a:r>
            <a:r>
              <a:rPr lang="zh-CN" altLang="en-US" sz="2800" b="0" kern="100" dirty="0">
                <a:latin typeface="Times New Roman"/>
                <a:ea typeface="华文细黑"/>
              </a:rPr>
              <a:t>了解化学键的定义。</a:t>
            </a:r>
            <a:endParaRPr lang="en-US" altLang="zh-CN" sz="2800" b="0" kern="100" dirty="0">
              <a:latin typeface="Times New Roman"/>
              <a:ea typeface="华文细黑"/>
            </a:endParaRPr>
          </a:p>
          <a:p>
            <a:pPr algn="just">
              <a:lnSpc>
                <a:spcPct val="150000"/>
              </a:lnSpc>
              <a:spcAft>
                <a:spcPts val="0"/>
              </a:spcAft>
              <a:tabLst>
                <a:tab pos="1890395" algn="l"/>
              </a:tabLst>
            </a:pPr>
            <a:r>
              <a:rPr lang="en-US" altLang="zh-CN" sz="2800" b="0" kern="100" dirty="0">
                <a:latin typeface="Times New Roman"/>
                <a:ea typeface="华文细黑"/>
              </a:rPr>
              <a:t>2.</a:t>
            </a:r>
            <a:r>
              <a:rPr lang="zh-CN" altLang="en-US" sz="2800" b="0" kern="100" dirty="0">
                <a:latin typeface="Times New Roman"/>
                <a:ea typeface="华文细黑"/>
              </a:rPr>
              <a:t>了解离子键、共价键的形成</a:t>
            </a:r>
            <a:endParaRPr lang="zh-CN" altLang="zh-CN" sz="2800" b="0" kern="100" dirty="0">
              <a:latin typeface="Times New Roman"/>
              <a:ea typeface="华文细黑"/>
            </a:endParaRPr>
          </a:p>
        </p:txBody>
      </p:sp>
      <p:sp>
        <p:nvSpPr>
          <p:cNvPr id="6" name="矩形 5">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8" name="矩形 7">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1" name="矩形 10">
            <a:hlinkClick r:id="rId7"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203758"/>
            <a:ext cx="10793813" cy="6021648"/>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离子化合物和共价化合物的判断</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根据化学键的类型判断</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凡含有离子键的化合物，一定是离子化合物；只含有共价键的化合物，是共价化合物。</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根据化合物的类型来判断</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大多数碱性氧化物、强碱和盐都属于离子化合物；非金属氢化物、非金属氧化物、含氧酸都属于共价化合物</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根据化合物的性质来判断</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一般熔点、沸点较低的化合物是共价化合物。熔融状态下能导电的化合物是离子化合物，如</a:t>
            </a:r>
            <a:r>
              <a:rPr lang="en-US" altLang="zh-CN" sz="2600" kern="100" dirty="0" err="1">
                <a:latin typeface="Times New Roman"/>
                <a:ea typeface="华文细黑"/>
              </a:rPr>
              <a:t>NaCl</a:t>
            </a:r>
            <a:r>
              <a:rPr lang="zh-CN" altLang="zh-CN" sz="2600" kern="100" dirty="0">
                <a:latin typeface="Times New Roman"/>
                <a:ea typeface="华文细黑"/>
                <a:cs typeface="Times New Roman"/>
              </a:rPr>
              <a:t>；不能导电的化合物是共价化合物，如</a:t>
            </a:r>
            <a:r>
              <a:rPr lang="en-US" altLang="zh-CN" sz="2600" kern="100" dirty="0" err="1">
                <a:latin typeface="Times New Roman"/>
                <a:ea typeface="华文细黑"/>
              </a:rPr>
              <a:t>HCl</a:t>
            </a:r>
            <a:r>
              <a:rPr lang="zh-CN" altLang="zh-CN" sz="2600" kern="100" dirty="0">
                <a:latin typeface="Times New Roman"/>
                <a:ea typeface="华文细黑"/>
                <a:cs typeface="Times New Roman"/>
              </a:rPr>
              <a:t>。</a:t>
            </a:r>
            <a:endParaRPr lang="zh-CN" altLang="en-US" sz="2600" dirty="0"/>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39290"/>
            <a:ext cx="11120877" cy="6555641"/>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化学键与化学反应</a:t>
            </a:r>
            <a:endParaRPr lang="zh-CN" altLang="zh-CN" sz="10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旧化学键</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新化学键</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化学反应的本质，是反应中能量变化的根本。</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化学键与物质的溶解或熔化</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离子化合物的溶解或熔化过程</a:t>
            </a:r>
            <a:endParaRPr lang="zh-CN" altLang="zh-CN" sz="10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离子化合物溶于水或熔化后均电离成自由移动的阴、阳离子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破坏。</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共价化合物的溶解过程</a:t>
            </a:r>
            <a:endParaRPr lang="zh-CN" altLang="zh-CN" sz="100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有些共价化合物溶于水后，能与水反应，其</a:t>
            </a:r>
            <a:r>
              <a:rPr lang="zh-CN" altLang="zh-CN" sz="2800" kern="100" dirty="0" smtClean="0">
                <a:latin typeface="Times New Roman"/>
                <a:ea typeface="华文细黑"/>
                <a:cs typeface="Times New Roman"/>
              </a:rPr>
              <a:t>分子内</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破坏，如</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等。</a:t>
            </a:r>
            <a:endParaRPr lang="zh-CN" altLang="en-US" sz="2600" dirty="0"/>
          </a:p>
        </p:txBody>
      </p:sp>
      <p:sp>
        <p:nvSpPr>
          <p:cNvPr id="4" name="矩形 3"/>
          <p:cNvSpPr/>
          <p:nvPr/>
        </p:nvSpPr>
        <p:spPr>
          <a:xfrm>
            <a:off x="2384083" y="68079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断裂</a:t>
            </a:r>
            <a:endParaRPr lang="zh-CN" altLang="en-US" dirty="0">
              <a:solidFill>
                <a:srgbClr val="0000FF"/>
              </a:solidFill>
            </a:endParaRPr>
          </a:p>
        </p:txBody>
      </p:sp>
      <p:sp>
        <p:nvSpPr>
          <p:cNvPr id="5" name="矩形 4"/>
          <p:cNvSpPr/>
          <p:nvPr/>
        </p:nvSpPr>
        <p:spPr>
          <a:xfrm>
            <a:off x="5408419" y="68079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形成</a:t>
            </a:r>
            <a:endParaRPr lang="zh-CN" altLang="en-US" dirty="0">
              <a:solidFill>
                <a:srgbClr val="0000FF"/>
              </a:solidFill>
            </a:endParaRPr>
          </a:p>
        </p:txBody>
      </p:sp>
      <p:sp>
        <p:nvSpPr>
          <p:cNvPr id="6" name="矩形 5"/>
          <p:cNvSpPr/>
          <p:nvPr/>
        </p:nvSpPr>
        <p:spPr>
          <a:xfrm>
            <a:off x="10127654" y="3243754"/>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离子键</a:t>
            </a:r>
            <a:endParaRPr lang="zh-CN" altLang="en-US" dirty="0">
              <a:solidFill>
                <a:srgbClr val="0000FF"/>
              </a:solidFill>
            </a:endParaRPr>
          </a:p>
        </p:txBody>
      </p:sp>
      <p:cxnSp>
        <p:nvCxnSpPr>
          <p:cNvPr id="8" name="直接连接符 7"/>
          <p:cNvCxnSpPr/>
          <p:nvPr/>
        </p:nvCxnSpPr>
        <p:spPr>
          <a:xfrm>
            <a:off x="10127654" y="370512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687494" y="5198130"/>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027442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4" grpId="0"/>
      <p:bldP spid="4" grpId="1"/>
      <p:bldP spid="5" grpId="0"/>
      <p:bldP spid="5" grpId="1"/>
      <p:bldP spid="6" grpId="0"/>
      <p:bldP spid="6" grpId="1"/>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405458"/>
            <a:ext cx="11120877" cy="5262979"/>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有些共价化合物溶于水后，与水分子作用形成水合离子，从而</a:t>
            </a:r>
            <a:r>
              <a:rPr lang="zh-CN" altLang="zh-CN" sz="2800" kern="100" dirty="0" smtClean="0">
                <a:latin typeface="Times New Roman"/>
                <a:ea typeface="华文细黑"/>
                <a:cs typeface="Times New Roman"/>
              </a:rPr>
              <a:t>发生</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形成阴、阳离子，其</a:t>
            </a:r>
            <a:r>
              <a:rPr lang="zh-CN" altLang="zh-CN" sz="2800" kern="100" dirty="0" smtClean="0">
                <a:latin typeface="Times New Roman"/>
                <a:ea typeface="华文细黑"/>
                <a:cs typeface="Times New Roman"/>
              </a:rPr>
              <a:t>分子内的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破坏，如</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某些共价化合物溶于水后，其</a:t>
            </a:r>
            <a:r>
              <a:rPr lang="zh-CN" altLang="zh-CN" sz="2800" kern="100" dirty="0" smtClean="0">
                <a:latin typeface="Times New Roman"/>
                <a:ea typeface="华文细黑"/>
                <a:cs typeface="Times New Roman"/>
              </a:rPr>
              <a:t>分子内的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被破坏，如蔗糖</a:t>
            </a:r>
            <a:r>
              <a:rPr lang="en-US" altLang="zh-CN" sz="2800" kern="100" dirty="0">
                <a:latin typeface="Times New Roman"/>
                <a:ea typeface="华文细黑"/>
              </a:rPr>
              <a:t>(C</a:t>
            </a:r>
            <a:r>
              <a:rPr lang="en-US" altLang="zh-CN" sz="2800" kern="100" baseline="-25000" dirty="0">
                <a:latin typeface="Times New Roman"/>
                <a:ea typeface="华文细黑"/>
              </a:rPr>
              <a:t>12</a:t>
            </a:r>
            <a:r>
              <a:rPr lang="en-US" altLang="zh-CN" sz="2800" kern="100" dirty="0">
                <a:latin typeface="Times New Roman"/>
                <a:ea typeface="华文细黑"/>
              </a:rPr>
              <a:t>H</a:t>
            </a:r>
            <a:r>
              <a:rPr lang="en-US" altLang="zh-CN" sz="2800" kern="100" baseline="-25000" dirty="0">
                <a:latin typeface="Times New Roman"/>
                <a:ea typeface="华文细黑"/>
              </a:rPr>
              <a:t>22</a:t>
            </a:r>
            <a:r>
              <a:rPr lang="en-US" altLang="zh-CN" sz="2800" kern="100" dirty="0">
                <a:latin typeface="Times New Roman"/>
                <a:ea typeface="华文细黑"/>
              </a:rPr>
              <a:t>O</a:t>
            </a:r>
            <a:r>
              <a:rPr lang="en-US" altLang="zh-CN" sz="2800" kern="100" baseline="-25000" dirty="0">
                <a:latin typeface="Times New Roman"/>
                <a:ea typeface="华文细黑"/>
              </a:rPr>
              <a:t>11</a:t>
            </a:r>
            <a:r>
              <a:rPr lang="en-US" altLang="zh-CN" sz="2800" kern="100" dirty="0">
                <a:latin typeface="Times New Roman"/>
                <a:ea typeface="华文细黑"/>
              </a:rPr>
              <a:t>)</a:t>
            </a:r>
            <a:r>
              <a:rPr lang="zh-CN" altLang="zh-CN" sz="2800" kern="100" dirty="0">
                <a:latin typeface="Times New Roman"/>
                <a:ea typeface="华文细黑"/>
                <a:cs typeface="Times New Roman"/>
              </a:rPr>
              <a:t>、酒精</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5</a:t>
            </a:r>
            <a:r>
              <a:rPr lang="en-US" altLang="zh-CN" sz="2800" kern="100" dirty="0">
                <a:latin typeface="Times New Roman"/>
                <a:ea typeface="华文细黑"/>
              </a:rPr>
              <a:t>OH)</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单质的溶解过程</a:t>
            </a:r>
            <a:endParaRPr lang="zh-CN" altLang="zh-CN" sz="1000" kern="100" dirty="0">
              <a:latin typeface="宋体"/>
              <a:cs typeface="Courier New"/>
            </a:endParaRPr>
          </a:p>
          <a:p>
            <a:pPr>
              <a:lnSpc>
                <a:spcPct val="150000"/>
              </a:lnSpc>
            </a:pPr>
            <a:r>
              <a:rPr lang="zh-CN" altLang="zh-CN" sz="2800" kern="100" dirty="0">
                <a:latin typeface="Times New Roman"/>
                <a:ea typeface="华文细黑"/>
                <a:cs typeface="Times New Roman"/>
              </a:rPr>
              <a:t>某些活泼的非金属单质溶于水后，能与水反应，其</a:t>
            </a:r>
            <a:r>
              <a:rPr lang="zh-CN" altLang="zh-CN" sz="2800" kern="100" dirty="0" smtClean="0">
                <a:latin typeface="Times New Roman"/>
                <a:ea typeface="华文细黑"/>
                <a:cs typeface="Times New Roman"/>
              </a:rPr>
              <a:t>分子内的</a:t>
            </a:r>
            <a:endParaRPr lang="en-US" altLang="zh-CN" sz="2800" u="sng" kern="100" dirty="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破坏，如</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F</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等。</a:t>
            </a:r>
            <a:endParaRPr lang="zh-CN" altLang="en-US" sz="2600" dirty="0"/>
          </a:p>
        </p:txBody>
      </p:sp>
      <p:sp>
        <p:nvSpPr>
          <p:cNvPr id="4" name="矩形 3"/>
          <p:cNvSpPr/>
          <p:nvPr/>
        </p:nvSpPr>
        <p:spPr>
          <a:xfrm>
            <a:off x="6705530" y="1127777"/>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5" name="矩形 4"/>
          <p:cNvSpPr/>
          <p:nvPr/>
        </p:nvSpPr>
        <p:spPr>
          <a:xfrm>
            <a:off x="910630" y="1127777"/>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电离</a:t>
            </a:r>
            <a:endParaRPr lang="zh-CN" altLang="en-US" dirty="0">
              <a:solidFill>
                <a:srgbClr val="0000FF"/>
              </a:solidFill>
            </a:endParaRPr>
          </a:p>
        </p:txBody>
      </p:sp>
      <p:sp>
        <p:nvSpPr>
          <p:cNvPr id="6" name="矩形 5"/>
          <p:cNvSpPr/>
          <p:nvPr/>
        </p:nvSpPr>
        <p:spPr>
          <a:xfrm>
            <a:off x="6921554" y="2423921"/>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7" name="矩形 6"/>
          <p:cNvSpPr/>
          <p:nvPr/>
        </p:nvSpPr>
        <p:spPr>
          <a:xfrm>
            <a:off x="9801874" y="4296129"/>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cxnSp>
        <p:nvCxnSpPr>
          <p:cNvPr id="8" name="直接连接符 7"/>
          <p:cNvCxnSpPr/>
          <p:nvPr/>
        </p:nvCxnSpPr>
        <p:spPr>
          <a:xfrm>
            <a:off x="9911630" y="4800185"/>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403209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5" grpId="0"/>
      <p:bldP spid="5" grpId="1"/>
      <p:bldP spid="6" grpId="0"/>
      <p:bldP spid="6" grpId="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261442"/>
            <a:ext cx="10793813"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化学键对物质性质的影响</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对物理性质的影响</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金刚石、晶体硅、石英、金刚砂等物质硬度大、熔点高，就是因为其中</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很</a:t>
            </a:r>
            <a:r>
              <a:rPr lang="zh-CN" altLang="zh-CN" sz="2800" kern="100" dirty="0">
                <a:latin typeface="Times New Roman"/>
                <a:ea typeface="华文细黑"/>
                <a:cs typeface="Times New Roman"/>
              </a:rPr>
              <a:t>强，破坏时需消耗很多的能量。</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NaCl</a:t>
            </a:r>
            <a:r>
              <a:rPr lang="zh-CN" altLang="zh-CN" sz="2800" kern="100" dirty="0">
                <a:latin typeface="Times New Roman"/>
                <a:ea typeface="华文细黑"/>
                <a:cs typeface="Times New Roman"/>
              </a:rPr>
              <a:t>等部分离子化合物，也有很强</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故熔点也较高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对化学性质的影响</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分子中有很强</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故在通常状况下，</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很稳定；</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HI</a:t>
            </a:r>
            <a:r>
              <a:rPr lang="zh-CN" altLang="zh-CN" sz="2800" kern="100" dirty="0">
                <a:latin typeface="Times New Roman"/>
                <a:ea typeface="华文细黑"/>
                <a:cs typeface="Times New Roman"/>
              </a:rPr>
              <a:t>等分子中</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较弱</a:t>
            </a:r>
            <a:r>
              <a:rPr lang="zh-CN" altLang="zh-CN" sz="2800" kern="100" dirty="0">
                <a:latin typeface="Times New Roman"/>
                <a:ea typeface="华文细黑"/>
                <a:cs typeface="Times New Roman"/>
              </a:rPr>
              <a:t>，故它们受热时易分解。</a:t>
            </a:r>
            <a:endParaRPr lang="zh-CN" altLang="en-US" sz="2800" dirty="0"/>
          </a:p>
        </p:txBody>
      </p:sp>
      <p:sp>
        <p:nvSpPr>
          <p:cNvPr id="5" name="矩形 4"/>
          <p:cNvSpPr/>
          <p:nvPr/>
        </p:nvSpPr>
        <p:spPr>
          <a:xfrm>
            <a:off x="1990750" y="2277330"/>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31" name="矩形 30"/>
          <p:cNvSpPr/>
          <p:nvPr/>
        </p:nvSpPr>
        <p:spPr>
          <a:xfrm>
            <a:off x="6561514" y="2906238"/>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离子键</a:t>
            </a:r>
            <a:endParaRPr lang="zh-CN" altLang="en-US" dirty="0">
              <a:solidFill>
                <a:srgbClr val="0000FF"/>
              </a:solidFill>
            </a:endParaRPr>
          </a:p>
        </p:txBody>
      </p:sp>
      <p:sp>
        <p:nvSpPr>
          <p:cNvPr id="33" name="矩形 32"/>
          <p:cNvSpPr/>
          <p:nvPr/>
        </p:nvSpPr>
        <p:spPr>
          <a:xfrm>
            <a:off x="3574926" y="4202382"/>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34" name="矩形 33"/>
          <p:cNvSpPr/>
          <p:nvPr/>
        </p:nvSpPr>
        <p:spPr>
          <a:xfrm>
            <a:off x="2710830" y="4850454"/>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共价键</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3"/>
                                        </p:tgtEl>
                                      </p:cBhvr>
                                    </p:animEffect>
                                    <p:set>
                                      <p:cBhvr>
                                        <p:cTn id="29" dur="1" fill="hold">
                                          <p:stCondLst>
                                            <p:cond delay="499"/>
                                          </p:stCondLst>
                                        </p:cTn>
                                        <p:tgtEl>
                                          <p:spTgt spid="3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P spid="31" grpId="0"/>
      <p:bldP spid="31" grpId="1"/>
      <p:bldP spid="33" grpId="0"/>
      <p:bldP spid="33" grpId="1"/>
      <p:bldP spid="34" grpId="0"/>
      <p:bldP spid="3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6614" y="1472218"/>
            <a:ext cx="1058113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有化学键的断裂或形成就一定是化学反应吗？</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a:t>
            </a:r>
            <a:r>
              <a:rPr lang="zh-CN" altLang="zh-CN" sz="2800" b="1" kern="100" dirty="0">
                <a:solidFill>
                  <a:srgbClr val="00B050"/>
                </a:solidFill>
                <a:latin typeface="Times New Roman"/>
                <a:cs typeface="Times New Roman"/>
              </a:rPr>
              <a:t>　</a:t>
            </a:r>
            <a:r>
              <a:rPr lang="zh-CN" altLang="zh-CN" sz="2800" kern="100" dirty="0">
                <a:solidFill>
                  <a:schemeClr val="accent6">
                    <a:lumMod val="75000"/>
                  </a:schemeClr>
                </a:solidFill>
                <a:latin typeface="Times New Roman"/>
                <a:ea typeface="华文细黑"/>
                <a:cs typeface="Times New Roman"/>
              </a:rPr>
              <a:t>不一定是化学反应，如</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溶于水，属于物理变化，其中有离子键的断裂；而将</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溶液蒸发结晶，</a:t>
            </a:r>
            <a:r>
              <a:rPr lang="en-US" altLang="zh-CN" sz="2800" kern="100" dirty="0">
                <a:solidFill>
                  <a:schemeClr val="accent6">
                    <a:lumMod val="75000"/>
                  </a:schemeClr>
                </a:solidFill>
                <a:latin typeface="Times New Roman"/>
                <a:ea typeface="华文细黑"/>
              </a:rPr>
              <a:t>Na</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和</a:t>
            </a:r>
            <a:r>
              <a:rPr lang="en-US" altLang="zh-CN" sz="2800" kern="100" dirty="0" err="1">
                <a:solidFill>
                  <a:schemeClr val="accent6">
                    <a:lumMod val="75000"/>
                  </a:schemeClr>
                </a:solidFill>
                <a:latin typeface="Times New Roman"/>
                <a:ea typeface="华文细黑"/>
              </a:rPr>
              <a:t>Cl</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重新形成离子键而成为晶体，也是物理变化。</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文本框 3"/>
          <p:cNvSpPr txBox="1"/>
          <p:nvPr/>
        </p:nvSpPr>
        <p:spPr bwMode="auto">
          <a:xfrm>
            <a:off x="713109" y="72586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43368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333450"/>
            <a:ext cx="11344407" cy="518507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KHSO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加热熔化可电离出</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阳离子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共价化合物溶于水，分子内共价键被破坏，单质溶于水，分子内共价键不被破坏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共价化合物熔点都低于离子化合物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分子内共价键越强，分子越稳定，其熔、沸点也越高</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含有阳离子的化合物一定含有阴离子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(6)</a:t>
            </a:r>
            <a:r>
              <a:rPr lang="zh-CN" altLang="zh-CN" sz="2800" kern="100" dirty="0">
                <a:latin typeface="Times New Roman"/>
                <a:ea typeface="华文细黑"/>
                <a:cs typeface="Times New Roman"/>
              </a:rPr>
              <a:t>含有离子键的物质不可能是单质</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solidFill>
                <a:schemeClr val="accent6">
                  <a:lumMod val="75000"/>
                </a:schemeClr>
              </a:solidFill>
            </a:endParaRPr>
          </a:p>
        </p:txBody>
      </p:sp>
      <p:sp>
        <p:nvSpPr>
          <p:cNvPr id="3" name="矩形 2"/>
          <p:cNvSpPr/>
          <p:nvPr/>
        </p:nvSpPr>
        <p:spPr>
          <a:xfrm>
            <a:off x="7567691" y="105402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2494806" y="233100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8" name="矩形 7"/>
          <p:cNvSpPr/>
          <p:nvPr/>
        </p:nvSpPr>
        <p:spPr>
          <a:xfrm>
            <a:off x="6487571" y="297908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9295883" y="362715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0" name="矩形 9"/>
          <p:cNvSpPr/>
          <p:nvPr/>
        </p:nvSpPr>
        <p:spPr>
          <a:xfrm>
            <a:off x="6775603" y="427522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1" name="矩形 10"/>
          <p:cNvSpPr/>
          <p:nvPr/>
        </p:nvSpPr>
        <p:spPr>
          <a:xfrm>
            <a:off x="6055523" y="499530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240819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P spid="7" grpId="0"/>
      <p:bldP spid="7" grpId="1"/>
      <p:bldP spid="8" grpId="0"/>
      <p:bldP spid="8" grpId="1"/>
      <p:bldP spid="9" grpId="0"/>
      <p:bldP spid="9" grpId="1"/>
      <p:bldP spid="10" grpId="0"/>
      <p:bldP spid="10" grpId="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890" y="1341562"/>
            <a:ext cx="11639248" cy="4953664"/>
          </a:xfrm>
          <a:prstGeom prst="rect">
            <a:avLst/>
          </a:prstGeom>
        </p:spPr>
        <p:txBody>
          <a:bodyPr>
            <a:spAutoFit/>
          </a:bodyPr>
          <a:lstStyle/>
          <a:p>
            <a:pPr algn="just">
              <a:lnSpc>
                <a:spcPct val="13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有以下</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种物质：</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Ne</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HCl</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P</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④</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⑤</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⑥</a:t>
            </a:r>
            <a:r>
              <a:rPr lang="en-US" altLang="zh-CN" sz="2600" kern="100" dirty="0" err="1">
                <a:latin typeface="Times New Roman"/>
                <a:ea typeface="华文细黑"/>
                <a:cs typeface="Courier New"/>
              </a:rPr>
              <a:t>NaOH</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⑦</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⑧</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Cl</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⑨</a:t>
            </a:r>
            <a:r>
              <a:rPr lang="en-US" altLang="zh-CN" sz="2600" kern="100" dirty="0">
                <a:latin typeface="Times New Roman"/>
                <a:ea typeface="华文细黑"/>
                <a:cs typeface="Courier New"/>
              </a:rPr>
              <a:t>AlCl</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35000"/>
              </a:lnSpc>
              <a:spcAft>
                <a:spcPts val="0"/>
              </a:spcAft>
            </a:pPr>
            <a:r>
              <a:rPr lang="zh-CN" altLang="zh-CN" sz="2600" kern="100" dirty="0">
                <a:latin typeface="Times New Roman"/>
                <a:ea typeface="华文细黑"/>
                <a:cs typeface="Times New Roman"/>
              </a:rPr>
              <a:t>请用上述物质的序号填空：</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不存在化学键的是</a:t>
            </a:r>
            <a:r>
              <a:rPr lang="en-US" altLang="zh-CN" sz="2600" kern="100" dirty="0" smtClean="0">
                <a:latin typeface="Times New Roman"/>
                <a:ea typeface="华文细黑"/>
                <a:cs typeface="Courier New"/>
              </a:rPr>
              <a:t>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只存在极性共价键的是</a:t>
            </a:r>
            <a:r>
              <a:rPr lang="en-US" altLang="zh-CN" sz="2600" kern="100" dirty="0" smtClean="0">
                <a:latin typeface="Times New Roman"/>
                <a:ea typeface="华文细黑"/>
                <a:cs typeface="Courier New"/>
              </a:rPr>
              <a:t>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只存在非极性共价键的是</a:t>
            </a:r>
            <a:r>
              <a:rPr lang="en-US" altLang="zh-CN" sz="2600" kern="100" dirty="0" smtClean="0">
                <a:latin typeface="Times New Roman"/>
                <a:ea typeface="华文细黑"/>
                <a:cs typeface="Courier New"/>
              </a:rPr>
              <a:t>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既存在非极性共价键又存在极性共价键的是</a:t>
            </a:r>
            <a:r>
              <a:rPr lang="en-US" altLang="zh-CN" sz="2600" kern="100" dirty="0" smtClean="0">
                <a:latin typeface="Times New Roman"/>
                <a:ea typeface="华文细黑"/>
                <a:cs typeface="Courier New"/>
              </a:rPr>
              <a:t>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35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只存在离子键的是</a:t>
            </a:r>
            <a:r>
              <a:rPr lang="en-US" altLang="zh-CN" sz="2600" kern="100" dirty="0" smtClean="0">
                <a:latin typeface="Times New Roman"/>
                <a:ea typeface="华文细黑"/>
                <a:cs typeface="Courier New"/>
              </a:rPr>
              <a:t>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nSpc>
                <a:spcPct val="135000"/>
              </a:lnSpc>
            </a:pPr>
            <a:r>
              <a:rPr lang="en-US" altLang="zh-CN" sz="2600" kern="100" dirty="0">
                <a:latin typeface="Times New Roman"/>
                <a:ea typeface="华文细黑"/>
              </a:rPr>
              <a:t>(6)</a:t>
            </a:r>
            <a:r>
              <a:rPr lang="zh-CN" altLang="zh-CN" sz="2600" kern="100" dirty="0">
                <a:latin typeface="Times New Roman"/>
                <a:ea typeface="华文细黑"/>
                <a:cs typeface="Times New Roman"/>
              </a:rPr>
              <a:t>既存在离子键又存在共价键的是</a:t>
            </a:r>
            <a:r>
              <a:rPr lang="en-US" altLang="zh-CN" sz="2600" kern="100" dirty="0" smtClean="0">
                <a:latin typeface="Times New Roman"/>
                <a:ea typeface="华文细黑"/>
              </a:rPr>
              <a:t>____</a:t>
            </a:r>
            <a:r>
              <a:rPr lang="en-US" altLang="zh-CN" sz="2600" kern="100" dirty="0">
                <a:latin typeface="Times New Roman"/>
                <a:ea typeface="华文细黑"/>
              </a:rPr>
              <a:t>_</a:t>
            </a:r>
            <a:r>
              <a:rPr lang="en-US" altLang="zh-CN" sz="2600" kern="100" dirty="0" smtClean="0">
                <a:latin typeface="Times New Roman"/>
                <a:ea typeface="华文细黑"/>
              </a:rPr>
              <a:t>__</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
        <p:nvSpPr>
          <p:cNvPr id="3" name="矩形 2"/>
          <p:cNvSpPr/>
          <p:nvPr/>
        </p:nvSpPr>
        <p:spPr>
          <a:xfrm>
            <a:off x="334566" y="693490"/>
            <a:ext cx="4512774"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化学键与物质类别</a:t>
            </a:r>
            <a:endParaRPr lang="en-US" altLang="zh-CN" sz="2800" b="1" kern="100" dirty="0" smtClean="0">
              <a:solidFill>
                <a:srgbClr val="0000FF"/>
              </a:solidFill>
              <a:latin typeface="Times New Roman"/>
              <a:cs typeface="Times New Roman"/>
            </a:endParaRPr>
          </a:p>
        </p:txBody>
      </p:sp>
      <p:sp>
        <p:nvSpPr>
          <p:cNvPr id="6" name="矩形 5"/>
          <p:cNvSpPr/>
          <p:nvPr/>
        </p:nvSpPr>
        <p:spPr>
          <a:xfrm>
            <a:off x="3718942" y="2925738"/>
            <a:ext cx="518091"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①</a:t>
            </a:r>
            <a:endParaRPr lang="zh-CN" altLang="en-US" sz="2600" dirty="0"/>
          </a:p>
        </p:txBody>
      </p:sp>
      <p:sp>
        <p:nvSpPr>
          <p:cNvPr id="18" name="矩形 17"/>
          <p:cNvSpPr/>
          <p:nvPr/>
        </p:nvSpPr>
        <p:spPr>
          <a:xfrm>
            <a:off x="4040267" y="3482638"/>
            <a:ext cx="851515"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②⑨</a:t>
            </a:r>
            <a:endParaRPr lang="zh-CN" altLang="en-US" sz="2600" dirty="0"/>
          </a:p>
        </p:txBody>
      </p:sp>
      <p:sp>
        <p:nvSpPr>
          <p:cNvPr id="19" name="矩形 18"/>
          <p:cNvSpPr/>
          <p:nvPr/>
        </p:nvSpPr>
        <p:spPr>
          <a:xfrm>
            <a:off x="4471347" y="4058702"/>
            <a:ext cx="518091"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③</a:t>
            </a:r>
            <a:endParaRPr lang="zh-CN" altLang="en-US" sz="2600" dirty="0"/>
          </a:p>
        </p:txBody>
      </p:sp>
      <p:sp>
        <p:nvSpPr>
          <p:cNvPr id="20" name="矩形 19"/>
          <p:cNvSpPr/>
          <p:nvPr/>
        </p:nvSpPr>
        <p:spPr>
          <a:xfrm>
            <a:off x="7135643" y="4562758"/>
            <a:ext cx="518091"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④</a:t>
            </a:r>
            <a:endParaRPr lang="zh-CN" altLang="en-US" sz="2600" dirty="0"/>
          </a:p>
        </p:txBody>
      </p:sp>
      <p:sp>
        <p:nvSpPr>
          <p:cNvPr id="21" name="矩形 20"/>
          <p:cNvSpPr/>
          <p:nvPr/>
        </p:nvSpPr>
        <p:spPr>
          <a:xfrm>
            <a:off x="3646934" y="5066814"/>
            <a:ext cx="518091"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⑤</a:t>
            </a:r>
            <a:endParaRPr lang="zh-CN" altLang="en-US" sz="2600" dirty="0"/>
          </a:p>
        </p:txBody>
      </p:sp>
      <p:sp>
        <p:nvSpPr>
          <p:cNvPr id="22" name="矩形 21"/>
          <p:cNvSpPr/>
          <p:nvPr/>
        </p:nvSpPr>
        <p:spPr>
          <a:xfrm>
            <a:off x="5409386" y="5642878"/>
            <a:ext cx="1184940" cy="492443"/>
          </a:xfrm>
          <a:prstGeom prst="rect">
            <a:avLst/>
          </a:prstGeom>
        </p:spPr>
        <p:txBody>
          <a:bodyPr wrap="none">
            <a:spAutoFit/>
          </a:bodyPr>
          <a:lstStyle/>
          <a:p>
            <a:r>
              <a:rPr lang="en-US" altLang="zh-CN" sz="2600" kern="100" dirty="0">
                <a:solidFill>
                  <a:srgbClr val="E36C0A"/>
                </a:solidFill>
                <a:latin typeface="宋体"/>
                <a:ea typeface="华文细黑"/>
                <a:cs typeface="Times New Roman"/>
              </a:rPr>
              <a:t>⑥⑦⑧</a:t>
            </a:r>
            <a:endParaRPr lang="zh-CN" altLang="en-US" sz="2600" dirty="0"/>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4" name="Rectangle 21">
            <a:hlinkClick r:id="rId2" action="ppaction://hlinksldjump"/>
          </p:cNvPr>
          <p:cNvSpPr>
            <a:spLocks noChangeArrowheads="1"/>
          </p:cNvSpPr>
          <p:nvPr/>
        </p:nvSpPr>
        <p:spPr bwMode="auto">
          <a:xfrm>
            <a:off x="991163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41380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89184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34573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0"/>
                                        </p:tgtEl>
                                      </p:cBhvr>
                                    </p:animEffect>
                                    <p:set>
                                      <p:cBhvr>
                                        <p:cTn id="46" dur="1" fill="hold">
                                          <p:stCondLst>
                                            <p:cond delay="499"/>
                                          </p:stCondLst>
                                        </p:cTn>
                                        <p:tgtEl>
                                          <p:spTgt spid="2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6" grpId="0"/>
      <p:bldP spid="6" grpId="1"/>
      <p:bldP spid="18" grpId="0"/>
      <p:bldP spid="18" grpId="1"/>
      <p:bldP spid="19" grpId="0"/>
      <p:bldP spid="19" grpId="1"/>
      <p:bldP spid="20" grpId="0"/>
      <p:bldP spid="20" grpId="1"/>
      <p:bldP spid="21" grpId="0"/>
      <p:bldP spid="21" grpId="1"/>
      <p:bldP spid="22" grpId="0"/>
      <p:bldP spid="2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2598" y="969903"/>
            <a:ext cx="1079381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短周期元素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所在的周期数依次增大，它们的原子序数之和为</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，且</a:t>
            </a:r>
            <a:r>
              <a:rPr lang="en-US" altLang="zh-CN" sz="2800" kern="100" dirty="0">
                <a:latin typeface="Times New Roman"/>
                <a:ea typeface="华文细黑"/>
                <a:cs typeface="Courier New"/>
              </a:rPr>
              <a:t>Y</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核外电子层的结构相同。下列化合物中同时存在极性和非极性共价键的是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A.Z</a:t>
            </a:r>
            <a:r>
              <a:rPr lang="en-US" altLang="zh-CN" sz="2800" kern="100" baseline="-25000" dirty="0">
                <a:latin typeface="Times New Roman"/>
                <a:ea typeface="华文细黑"/>
              </a:rPr>
              <a:t>2</a:t>
            </a:r>
            <a:r>
              <a:rPr lang="en-US" altLang="zh-CN" sz="2800" kern="100" dirty="0">
                <a:latin typeface="Times New Roman"/>
                <a:ea typeface="华文细黑"/>
              </a:rPr>
              <a:t>Y  </a:t>
            </a:r>
            <a:r>
              <a:rPr lang="en-US" altLang="zh-CN" sz="2800" kern="100" dirty="0" smtClean="0">
                <a:latin typeface="Times New Roman"/>
                <a:ea typeface="华文细黑"/>
              </a:rPr>
              <a:t>					B.X</a:t>
            </a:r>
            <a:r>
              <a:rPr lang="en-US" altLang="zh-CN" sz="2800" kern="100" baseline="-25000" dirty="0" smtClean="0">
                <a:latin typeface="Times New Roman"/>
                <a:ea typeface="华文细黑"/>
              </a:rPr>
              <a:t>2</a:t>
            </a:r>
            <a:r>
              <a:rPr lang="en-US" altLang="zh-CN" sz="2800" kern="100" dirty="0" smtClean="0">
                <a:latin typeface="Times New Roman"/>
                <a:ea typeface="华文细黑"/>
              </a:rPr>
              <a:t>Y</a:t>
            </a:r>
            <a:r>
              <a:rPr lang="en-US" altLang="zh-CN" sz="2800" kern="100" baseline="-25000" dirty="0" smtClean="0">
                <a:latin typeface="Times New Roman"/>
                <a:ea typeface="华文细黑"/>
              </a:rPr>
              <a:t>2</a:t>
            </a:r>
            <a:r>
              <a:rPr lang="en-US" altLang="zh-CN" sz="2800" kern="100" dirty="0" smtClean="0">
                <a:latin typeface="Times New Roman"/>
                <a:ea typeface="华文细黑"/>
              </a:rPr>
              <a:t>  </a:t>
            </a:r>
          </a:p>
          <a:p>
            <a:pPr>
              <a:lnSpc>
                <a:spcPct val="150000"/>
              </a:lnSpc>
            </a:pPr>
            <a:r>
              <a:rPr lang="en-US" altLang="zh-CN" sz="2800" kern="100" dirty="0" smtClean="0">
                <a:latin typeface="Times New Roman"/>
                <a:ea typeface="华文细黑"/>
              </a:rPr>
              <a:t>C.Z</a:t>
            </a:r>
            <a:r>
              <a:rPr lang="en-US" altLang="zh-CN" sz="2800" kern="100" baseline="-25000" dirty="0" smtClean="0">
                <a:latin typeface="Times New Roman"/>
                <a:ea typeface="华文细黑"/>
              </a:rPr>
              <a:t>2</a:t>
            </a:r>
            <a:r>
              <a:rPr lang="en-US" altLang="zh-CN" sz="2800" kern="100" dirty="0" smtClean="0">
                <a:latin typeface="Times New Roman"/>
                <a:ea typeface="华文细黑"/>
              </a:rPr>
              <a:t>Y</a:t>
            </a:r>
            <a:r>
              <a:rPr lang="en-US" altLang="zh-CN" sz="2800" kern="100" baseline="-25000" dirty="0" smtClean="0">
                <a:latin typeface="Times New Roman"/>
                <a:ea typeface="华文细黑"/>
              </a:rPr>
              <a:t>2</a:t>
            </a:r>
            <a:r>
              <a:rPr lang="en-US" altLang="zh-CN" sz="2800" kern="100" dirty="0" smtClean="0">
                <a:latin typeface="Times New Roman"/>
                <a:ea typeface="华文细黑"/>
              </a:rPr>
              <a:t>  					D.ZYX</a:t>
            </a: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991163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41380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89184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134573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7506" y="3645818"/>
            <a:ext cx="10793813" cy="2031325"/>
          </a:xfrm>
          <a:prstGeom prst="rect">
            <a:avLst/>
          </a:prstGeom>
        </p:spPr>
        <p:txBody>
          <a:bodyPr>
            <a:spAutoFit/>
          </a:bodyPr>
          <a:lstStyle/>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有离子键、非极性共价键，没有极性共价键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err="1">
                <a:latin typeface="Times New Roman"/>
                <a:ea typeface="华文细黑"/>
              </a:rPr>
              <a:t>NaOH</a:t>
            </a:r>
            <a:r>
              <a:rPr lang="zh-CN" altLang="zh-CN" sz="2800" kern="100" dirty="0">
                <a:latin typeface="Times New Roman"/>
                <a:ea typeface="华文细黑"/>
                <a:cs typeface="Times New Roman"/>
              </a:rPr>
              <a:t>有离子键、极性共价键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B</a:t>
            </a:r>
            <a:endParaRPr lang="zh-CN" altLang="zh-CN" sz="2800" b="1" kern="100" dirty="0">
              <a:solidFill>
                <a:schemeClr val="accent6">
                  <a:lumMod val="75000"/>
                </a:schemeClr>
              </a:solidFill>
              <a:latin typeface="宋体"/>
              <a:cs typeface="Courier New"/>
            </a:endParaRPr>
          </a:p>
        </p:txBody>
      </p:sp>
      <p:sp>
        <p:nvSpPr>
          <p:cNvPr id="4" name="矩形 3"/>
          <p:cNvSpPr/>
          <p:nvPr/>
        </p:nvSpPr>
        <p:spPr>
          <a:xfrm>
            <a:off x="712671" y="981522"/>
            <a:ext cx="10901751" cy="2677656"/>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smtClean="0">
                <a:solidFill>
                  <a:prstClr val="black"/>
                </a:solidFill>
                <a:latin typeface="Times New Roman"/>
                <a:ea typeface="华文细黑"/>
                <a:cs typeface="Times New Roman"/>
              </a:rPr>
              <a:t>由</a:t>
            </a:r>
            <a:r>
              <a:rPr lang="en-US" altLang="zh-CN" sz="2800" kern="100" dirty="0">
                <a:solidFill>
                  <a:prstClr val="black"/>
                </a:solidFill>
                <a:latin typeface="Times New Roman"/>
                <a:ea typeface="华文细黑"/>
              </a:rPr>
              <a:t>Y</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rPr>
              <a:t>Z</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核外电子层的结构相同，可知</a:t>
            </a:r>
            <a:r>
              <a:rPr lang="en-US" altLang="zh-CN" sz="2800" kern="100" dirty="0">
                <a:solidFill>
                  <a:prstClr val="black"/>
                </a:solidFill>
                <a:latin typeface="Times New Roman"/>
                <a:ea typeface="华文细黑"/>
              </a:rPr>
              <a:t>Y</a:t>
            </a: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Times New Roman"/>
                <a:ea typeface="华文细黑"/>
              </a:rPr>
              <a:t>Z</a:t>
            </a:r>
            <a:r>
              <a:rPr lang="zh-CN" altLang="zh-CN" sz="2800" kern="100" dirty="0">
                <a:solidFill>
                  <a:prstClr val="black"/>
                </a:solidFill>
                <a:latin typeface="Times New Roman"/>
                <a:ea typeface="华文细黑"/>
                <a:cs typeface="Times New Roman"/>
              </a:rPr>
              <a:t>的上一周期，所以</a:t>
            </a:r>
            <a:r>
              <a:rPr lang="en-US" altLang="zh-CN" sz="2800" kern="100" dirty="0">
                <a:solidFill>
                  <a:prstClr val="black"/>
                </a:solidFill>
                <a:latin typeface="Times New Roman"/>
                <a:ea typeface="华文细黑"/>
              </a:rPr>
              <a:t>Y</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Z</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rPr>
              <a:t>Na</a:t>
            </a:r>
            <a:r>
              <a:rPr lang="zh-CN" altLang="zh-CN" sz="2800" kern="100" dirty="0">
                <a:solidFill>
                  <a:prstClr val="black"/>
                </a:solidFill>
                <a:latin typeface="Times New Roman"/>
                <a:ea typeface="华文细黑"/>
                <a:cs typeface="Times New Roman"/>
              </a:rPr>
              <a:t>，则</a:t>
            </a:r>
            <a:r>
              <a:rPr lang="en-US" altLang="zh-CN" sz="2800" kern="100" dirty="0">
                <a:solidFill>
                  <a:prstClr val="black"/>
                </a:solidFill>
                <a:latin typeface="Times New Roman"/>
                <a:ea typeface="华文细黑"/>
              </a:rPr>
              <a:t>X</a:t>
            </a:r>
            <a:r>
              <a:rPr lang="zh-CN" altLang="zh-CN" sz="2800" kern="100" dirty="0">
                <a:solidFill>
                  <a:prstClr val="black"/>
                </a:solidFill>
                <a:latin typeface="Times New Roman"/>
                <a:ea typeface="华文细黑"/>
                <a:cs typeface="Times New Roman"/>
              </a:rPr>
              <a:t>为</a:t>
            </a:r>
            <a:r>
              <a:rPr lang="en-US" altLang="zh-CN" sz="2800" kern="100" dirty="0">
                <a:solidFill>
                  <a:prstClr val="black"/>
                </a:solidFill>
                <a:latin typeface="Times New Roman"/>
                <a:ea typeface="华文细黑"/>
              </a:rPr>
              <a:t>H</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rPr>
              <a:t>Na</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O</a:t>
            </a:r>
            <a:r>
              <a:rPr lang="zh-CN" altLang="zh-CN" sz="2800" kern="100" dirty="0">
                <a:solidFill>
                  <a:prstClr val="black"/>
                </a:solidFill>
                <a:latin typeface="Times New Roman"/>
                <a:ea typeface="华文细黑"/>
                <a:cs typeface="Times New Roman"/>
              </a:rPr>
              <a:t>只有离子键；</a:t>
            </a:r>
            <a:endParaRPr lang="en-US" altLang="zh-CN" sz="2800" kern="100" dirty="0">
              <a:solidFill>
                <a:prstClr val="black"/>
              </a:solidFill>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B</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O</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既有非极性共价键，也有极性共价键；</a:t>
            </a:r>
            <a:endParaRPr lang="zh-CN" altLang="zh-CN" sz="2800" b="1" kern="100" dirty="0">
              <a:solidFill>
                <a:srgbClr val="F79646">
                  <a:lumMod val="75000"/>
                </a:srgbClr>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991163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41380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9184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34573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1353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linds(horizontal)">
                                      <p:cBhvr>
                                        <p:cTn id="19" dur="750"/>
                                        <p:tgtEl>
                                          <p:spTgt spid="3">
                                            <p:txEl>
                                              <p:pRg st="0" end="0"/>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linds(horizontal)">
                                      <p:cBhvr>
                                        <p:cTn id="23" dur="750"/>
                                        <p:tgtEl>
                                          <p:spTgt spid="3">
                                            <p:txEl>
                                              <p:pRg st="1" end="1"/>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6515" y="808425"/>
            <a:ext cx="11386901" cy="4565585"/>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smtClean="0">
                <a:solidFill>
                  <a:srgbClr val="0000FF"/>
                </a:solidFill>
                <a:latin typeface="Times New Roman"/>
                <a:cs typeface="Times New Roman"/>
              </a:rPr>
              <a:t>题组二　化学键的断裂与形成</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从化学键的观点看，化学反应的实质是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旧键的断裂和新键的形成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，据此你认为下列变化属于化学变化的是</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对空气进行降温加压　</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金刚石变成石墨　</a:t>
            </a:r>
            <a:r>
              <a:rPr lang="en-US" altLang="zh-CN" sz="2800" kern="100" dirty="0" smtClean="0">
                <a:latin typeface="宋体"/>
                <a:ea typeface="华文细黑"/>
                <a:cs typeface="Times New Roman"/>
              </a:rPr>
              <a:t>③</a:t>
            </a:r>
            <a:r>
              <a:rPr lang="en-US" altLang="zh-CN" sz="2800" kern="100" dirty="0" err="1" smtClean="0">
                <a:latin typeface="Times New Roman"/>
                <a:ea typeface="华文细黑"/>
                <a:cs typeface="Courier New"/>
              </a:rPr>
              <a:t>NaCl</a:t>
            </a:r>
            <a:r>
              <a:rPr lang="zh-CN" altLang="zh-CN" sz="2800" kern="100" dirty="0" smtClean="0">
                <a:latin typeface="Times New Roman"/>
                <a:ea typeface="华文细黑"/>
                <a:cs typeface="Times New Roman"/>
              </a:rPr>
              <a:t>熔化　</a:t>
            </a: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碘溶于</a:t>
            </a:r>
            <a:r>
              <a:rPr lang="en-US" altLang="zh-CN" sz="2800" kern="100" dirty="0" smtClean="0">
                <a:latin typeface="Times New Roman"/>
                <a:ea typeface="华文细黑"/>
                <a:cs typeface="Courier New"/>
              </a:rPr>
              <a:t>CCl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　</a:t>
            </a:r>
            <a:r>
              <a:rPr lang="en-US" altLang="zh-CN" sz="2800" kern="100" dirty="0" smtClean="0">
                <a:latin typeface="宋体"/>
                <a:ea typeface="华文细黑"/>
                <a:cs typeface="Times New Roman"/>
              </a:rPr>
              <a:t>⑤</a:t>
            </a:r>
            <a:r>
              <a:rPr lang="en-US" altLang="zh-CN" sz="2800" kern="100" dirty="0" err="1" smtClean="0">
                <a:latin typeface="Times New Roman"/>
                <a:ea typeface="华文细黑"/>
                <a:cs typeface="Courier New"/>
              </a:rPr>
              <a:t>HCl</a:t>
            </a:r>
            <a:r>
              <a:rPr lang="zh-CN" altLang="zh-CN" sz="2800" kern="100" dirty="0" smtClean="0">
                <a:latin typeface="Times New Roman"/>
                <a:ea typeface="华文细黑"/>
                <a:cs typeface="Times New Roman"/>
              </a:rPr>
              <a:t>溶于水电离出</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和</a:t>
            </a:r>
            <a:r>
              <a:rPr lang="en-US" altLang="zh-CN" sz="2800" kern="100" dirty="0" err="1" smtClean="0">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smtClean="0">
                <a:latin typeface="Times New Roman"/>
                <a:ea typeface="华文细黑"/>
                <a:cs typeface="Times New Roman"/>
              </a:rPr>
              <a:t>电解熔融的</a:t>
            </a:r>
            <a:r>
              <a:rPr lang="en-US" altLang="zh-CN" sz="2800" kern="100" dirty="0" smtClean="0">
                <a:latin typeface="Times New Roman"/>
                <a:ea typeface="华文细黑"/>
                <a:cs typeface="Courier New"/>
              </a:rPr>
              <a:t>Al</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制取</a:t>
            </a:r>
            <a:r>
              <a:rPr lang="en-US" altLang="zh-CN" sz="2800" kern="100" dirty="0" smtClean="0">
                <a:latin typeface="Times New Roman"/>
                <a:ea typeface="华文细黑"/>
                <a:cs typeface="Courier New"/>
              </a:rPr>
              <a:t>Al</a:t>
            </a:r>
            <a:endParaRPr lang="zh-CN" altLang="zh-CN" sz="2800" kern="100" dirty="0" smtClean="0">
              <a:latin typeface="宋体"/>
              <a:cs typeface="Courier New"/>
            </a:endParaRPr>
          </a:p>
          <a:p>
            <a:pPr algn="just">
              <a:lnSpc>
                <a:spcPct val="150000"/>
              </a:lnSpc>
              <a:spcAft>
                <a:spcPts val="0"/>
              </a:spcAft>
              <a:tabLst>
                <a:tab pos="2230755" algn="l"/>
              </a:tabLst>
            </a:pPr>
            <a:r>
              <a:rPr lang="en-US" altLang="zh-CN" sz="2800" kern="100" dirty="0" smtClean="0">
                <a:latin typeface="Times New Roman"/>
                <a:ea typeface="华文细黑"/>
                <a:cs typeface="Courier New"/>
              </a:rPr>
              <a:t>A.</a:t>
            </a:r>
            <a:r>
              <a:rPr lang="en-US" altLang="zh-CN" sz="2800" kern="100" dirty="0" smtClean="0">
                <a:latin typeface="宋体"/>
                <a:ea typeface="华文细黑"/>
                <a:cs typeface="Times New Roman"/>
              </a:rPr>
              <a:t>②③⑤</a:t>
            </a:r>
            <a:r>
              <a:rPr lang="en-US" altLang="zh-CN" sz="2800" kern="100" dirty="0" smtClean="0">
                <a:latin typeface="Times New Roman"/>
                <a:ea typeface="华文细黑"/>
                <a:cs typeface="Courier New"/>
              </a:rPr>
              <a:t>  			     B.</a:t>
            </a:r>
            <a:r>
              <a:rPr lang="en-US" altLang="zh-CN" sz="2800" kern="100" dirty="0" smtClean="0">
                <a:latin typeface="宋体"/>
                <a:ea typeface="华文细黑"/>
                <a:cs typeface="Times New Roman"/>
              </a:rPr>
              <a:t>②⑤⑥</a:t>
            </a:r>
            <a:endParaRPr lang="zh-CN" altLang="zh-CN" sz="2800" kern="100" dirty="0" smtClean="0">
              <a:latin typeface="宋体"/>
              <a:cs typeface="Courier New"/>
            </a:endParaRPr>
          </a:p>
          <a:p>
            <a:pPr>
              <a:lnSpc>
                <a:spcPct val="150000"/>
              </a:lnSpc>
            </a:pPr>
            <a:r>
              <a:rPr lang="en-US" altLang="zh-CN" sz="2800" kern="100" dirty="0" smtClean="0">
                <a:latin typeface="Times New Roman"/>
                <a:ea typeface="华文细黑"/>
              </a:rPr>
              <a:t>C.</a:t>
            </a:r>
            <a:r>
              <a:rPr lang="en-US" altLang="zh-CN" sz="2800" kern="100" dirty="0" smtClean="0">
                <a:latin typeface="宋体"/>
                <a:ea typeface="华文细黑"/>
                <a:cs typeface="Times New Roman"/>
              </a:rPr>
              <a:t>②⑥</a:t>
            </a:r>
            <a:r>
              <a:rPr lang="en-US" altLang="zh-CN" sz="2800" kern="100" dirty="0" smtClean="0">
                <a:latin typeface="Times New Roman"/>
                <a:ea typeface="华文细黑"/>
              </a:rPr>
              <a:t>  				D.</a:t>
            </a:r>
            <a:r>
              <a:rPr lang="en-US" altLang="zh-CN" sz="2800" kern="100" dirty="0" smtClean="0">
                <a:latin typeface="宋体"/>
                <a:ea typeface="华文细黑"/>
                <a:cs typeface="Times New Roman"/>
              </a:rPr>
              <a:t>②③⑤⑥</a:t>
            </a:r>
            <a:endParaRPr lang="zh-CN" altLang="zh-CN" sz="2800" kern="100" dirty="0">
              <a:latin typeface="宋体"/>
              <a:cs typeface="Courier New"/>
            </a:endParaRPr>
          </a:p>
        </p:txBody>
      </p:sp>
      <p:sp>
        <p:nvSpPr>
          <p:cNvPr id="3" name="矩形 2"/>
          <p:cNvSpPr/>
          <p:nvPr/>
        </p:nvSpPr>
        <p:spPr>
          <a:xfrm>
            <a:off x="6895828" y="2277666"/>
            <a:ext cx="444352"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5" name="Rectangle 21">
            <a:hlinkClick r:id="rId2" action="ppaction://hlinksldjump"/>
          </p:cNvPr>
          <p:cNvSpPr>
            <a:spLocks noChangeArrowheads="1"/>
          </p:cNvSpPr>
          <p:nvPr/>
        </p:nvSpPr>
        <p:spPr bwMode="auto">
          <a:xfrm>
            <a:off x="991163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41380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9184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34573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
          <p:cNvSpPr txBox="1"/>
          <p:nvPr/>
        </p:nvSpPr>
        <p:spPr>
          <a:xfrm>
            <a:off x="1352827" y="2362374"/>
            <a:ext cx="9494907"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FFFFFF"/>
                </a:solidFill>
                <a:latin typeface="微软雅黑"/>
                <a:ea typeface="微软雅黑"/>
              </a:rPr>
              <a:t>考点一　离子键和共价键</a:t>
            </a:r>
          </a:p>
        </p:txBody>
      </p:sp>
    </p:spTree>
    <p:extLst>
      <p:ext uri="{BB962C8B-B14F-4D97-AF65-F5344CB8AC3E}">
        <p14:creationId xmlns:p14="http://schemas.microsoft.com/office/powerpoint/2010/main" val="3222322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6515" y="1305517"/>
            <a:ext cx="11386901"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在下列变化过程中，既有离子键被破坏又有共价键被破坏的是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通入水中</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烧碱溶于水</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将</a:t>
            </a:r>
            <a:r>
              <a:rPr lang="en-US" altLang="zh-CN" sz="2800" kern="100" dirty="0" err="1">
                <a:latin typeface="Times New Roman"/>
                <a:ea typeface="华文细黑"/>
              </a:rPr>
              <a:t>HCl</a:t>
            </a:r>
            <a:r>
              <a:rPr lang="zh-CN" altLang="zh-CN" sz="2800" kern="100" dirty="0">
                <a:latin typeface="Times New Roman"/>
                <a:ea typeface="华文细黑"/>
                <a:cs typeface="Times New Roman"/>
              </a:rPr>
              <a:t>通入水中</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a:latin typeface="Times New Roman"/>
                <a:ea typeface="华文细黑"/>
                <a:cs typeface="Times New Roman"/>
              </a:rPr>
              <a:t>硫酸氢钠溶于水</a:t>
            </a:r>
            <a:endParaRPr lang="zh-CN" altLang="zh-CN" sz="2800" kern="100" dirty="0">
              <a:latin typeface="宋体"/>
              <a:cs typeface="Courier New"/>
            </a:endParaRPr>
          </a:p>
        </p:txBody>
      </p:sp>
      <p:sp>
        <p:nvSpPr>
          <p:cNvPr id="3" name="矩形 2"/>
          <p:cNvSpPr/>
          <p:nvPr/>
        </p:nvSpPr>
        <p:spPr>
          <a:xfrm>
            <a:off x="10691414" y="148557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163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41380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91844"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34573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915039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660947"/>
            <a:ext cx="10793813" cy="5909310"/>
          </a:xfrm>
          <a:prstGeom prst="rect">
            <a:avLst/>
          </a:prstGeom>
        </p:spPr>
        <p:txBody>
          <a:bodyPr>
            <a:spAutoFit/>
          </a:bodyPr>
          <a:lstStyle/>
          <a:p>
            <a:pPr algn="ctr">
              <a:lnSpc>
                <a:spcPct val="150000"/>
              </a:lnSpc>
              <a:spcAft>
                <a:spcPts val="0"/>
              </a:spcAft>
            </a:pPr>
            <a:r>
              <a:rPr lang="zh-CN" altLang="zh-CN" sz="2800" b="1" kern="100" dirty="0">
                <a:latin typeface="Times New Roman"/>
                <a:ea typeface="华文细黑"/>
                <a:cs typeface="Times New Roman"/>
              </a:rPr>
              <a:t>　</a:t>
            </a:r>
            <a:r>
              <a:rPr lang="zh-CN" altLang="zh-CN" sz="2800" kern="100" dirty="0">
                <a:solidFill>
                  <a:srgbClr val="0000FF"/>
                </a:solidFill>
                <a:latin typeface="+mn-ea"/>
                <a:cs typeface="Times New Roman"/>
              </a:rPr>
              <a:t>化学键与物质的类别</a:t>
            </a:r>
            <a:endParaRPr lang="zh-CN" altLang="zh-CN" sz="2800" kern="100" dirty="0">
              <a:solidFill>
                <a:srgbClr val="0000FF"/>
              </a:solidFill>
              <a:latin typeface="+mn-ea"/>
              <a:cs typeface="Courier New"/>
            </a:endParaRPr>
          </a:p>
          <a:p>
            <a:pPr algn="just">
              <a:lnSpc>
                <a:spcPct val="150000"/>
              </a:lnSpc>
              <a:spcAft>
                <a:spcPts val="0"/>
              </a:spcAft>
            </a:pPr>
            <a:r>
              <a:rPr lang="zh-CN" altLang="zh-CN" sz="2800" kern="100" dirty="0">
                <a:latin typeface="Times New Roman"/>
                <a:ea typeface="华文细黑"/>
                <a:cs typeface="Times New Roman"/>
              </a:rPr>
              <a:t>除稀有气体内部无化学键外，其他物质内部都存在化学键。化学键与物质的类别之间的关系可概括如下：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只含有极性共价键的物质一般是不同种非金属元素形成的共价化合物，如</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只含有非极性共价键的物质是同种非金属元素形成的单质，如</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、金刚石等。</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既有极性键又有非极性键的共价化合物一般由多个原子组成，如</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等。</a:t>
            </a:r>
            <a:endParaRPr lang="zh-CN" altLang="en-US" sz="2800" dirty="0"/>
          </a:p>
        </p:txBody>
      </p:sp>
    </p:spTree>
    <p:extLst>
      <p:ext uri="{BB962C8B-B14F-4D97-AF65-F5344CB8AC3E}">
        <p14:creationId xmlns:p14="http://schemas.microsoft.com/office/powerpoint/2010/main" val="1961350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621482"/>
            <a:ext cx="10793813" cy="389241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只含离子键的物质主要是由活泼非金属元素与活泼金属元素形成的化合物，如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既有离子键又有极性共价键的物质，如</a:t>
            </a:r>
            <a:r>
              <a:rPr lang="en-US" altLang="zh-CN" sz="2800" kern="100" dirty="0" err="1">
                <a:latin typeface="Times New Roman"/>
                <a:ea typeface="华文细黑"/>
              </a:rPr>
              <a:t>NaOH</a:t>
            </a:r>
            <a:r>
              <a:rPr lang="zh-CN" altLang="zh-CN" sz="2800" kern="100" dirty="0">
                <a:latin typeface="Times New Roman"/>
                <a:ea typeface="华文细黑"/>
                <a:cs typeface="Times New Roman"/>
              </a:rPr>
              <a:t>、</a:t>
            </a:r>
            <a:r>
              <a:rPr lang="en-US" altLang="zh-CN" sz="2800" kern="100" dirty="0">
                <a:latin typeface="Times New Roman"/>
                <a:ea typeface="华文细黑"/>
              </a:rPr>
              <a:t>K</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等；既有离子键又有非极性共价键的物质，如</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仅由非金属元素形成的离子化合物，如</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(7)</a:t>
            </a:r>
            <a:r>
              <a:rPr lang="zh-CN" altLang="zh-CN" sz="2800" kern="100" dirty="0">
                <a:latin typeface="Times New Roman"/>
                <a:ea typeface="华文细黑"/>
                <a:cs typeface="Times New Roman"/>
              </a:rPr>
              <a:t>金属元素和非金属元素间可能存在共价键，如</a:t>
            </a:r>
            <a:r>
              <a:rPr lang="en-US" altLang="zh-CN" sz="2800" kern="100" dirty="0">
                <a:latin typeface="Times New Roman"/>
                <a:ea typeface="华文细黑"/>
              </a:rPr>
              <a:t>AlCl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等。</a:t>
            </a:r>
            <a:endParaRPr lang="zh-CN" altLang="en-US" sz="28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25355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nvSpPr>
        <p:spPr>
          <a:xfrm>
            <a:off x="647998" y="2349674"/>
            <a:ext cx="11187678"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FFFFFF"/>
                </a:solidFill>
                <a:latin typeface="微软雅黑"/>
                <a:ea typeface="微软雅黑"/>
              </a:rPr>
              <a:t>考点三　分子间作用力和氢键</a:t>
            </a:r>
          </a:p>
        </p:txBody>
      </p:sp>
    </p:spTree>
    <p:extLst>
      <p:ext uri="{BB962C8B-B14F-4D97-AF65-F5344CB8AC3E}">
        <p14:creationId xmlns:p14="http://schemas.microsoft.com/office/powerpoint/2010/main" val="3060374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6574" y="765498"/>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分子间作用力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定义</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作用力，又</a:t>
            </a:r>
            <a:r>
              <a:rPr lang="zh-CN" altLang="zh-CN" sz="2800" kern="100" dirty="0" smtClean="0">
                <a:latin typeface="Times New Roman"/>
                <a:ea typeface="华文细黑"/>
                <a:cs typeface="Times New Roman"/>
              </a:rPr>
              <a:t>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分子间作用力比</a:t>
            </a:r>
            <a:r>
              <a:rPr lang="zh-CN" altLang="zh-CN" sz="2800" kern="100" dirty="0" smtClean="0">
                <a:latin typeface="Times New Roman"/>
                <a:ea typeface="华文细黑"/>
                <a:cs typeface="Times New Roman"/>
              </a:rPr>
              <a:t>化学键</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得多</a:t>
            </a:r>
            <a:r>
              <a:rPr lang="zh-CN" altLang="zh-CN" sz="2800" kern="100" dirty="0">
                <a:latin typeface="Times New Roman"/>
                <a:ea typeface="华文细黑"/>
                <a:cs typeface="Times New Roman"/>
              </a:rPr>
              <a:t>，它主要影响物质</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等</a:t>
            </a:r>
            <a:r>
              <a:rPr lang="zh-CN" altLang="zh-CN" sz="2800" kern="100" dirty="0">
                <a:latin typeface="Times New Roman"/>
                <a:ea typeface="华文细黑"/>
                <a:cs typeface="Times New Roman"/>
              </a:rPr>
              <a:t>物理性质，而化学键主要影响物质的化学性质。</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分子间作用力存在于由共价键形成的</a:t>
            </a:r>
            <a:r>
              <a:rPr lang="zh-CN" altLang="zh-CN" sz="2800" kern="100" dirty="0" smtClean="0">
                <a:latin typeface="Times New Roman"/>
                <a:ea typeface="华文细黑"/>
                <a:cs typeface="Times New Roman"/>
              </a:rPr>
              <a:t>多数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绝大多数气态、液态、固态</a:t>
            </a:r>
            <a:r>
              <a:rPr lang="zh-CN" altLang="zh-CN" sz="2800" kern="100" dirty="0" smtClean="0">
                <a:latin typeface="Times New Roman"/>
                <a:ea typeface="华文细黑"/>
                <a:cs typeface="Times New Roman"/>
              </a:rPr>
              <a:t>非金属</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分子</a:t>
            </a:r>
            <a:r>
              <a:rPr lang="zh-CN" altLang="zh-CN" sz="2800" kern="100" dirty="0">
                <a:latin typeface="Times New Roman"/>
                <a:ea typeface="华文细黑"/>
                <a:cs typeface="Times New Roman"/>
              </a:rPr>
              <a:t>之间。但像二氧化硅、金刚石等由共价键形成的物质，微粒</a:t>
            </a:r>
            <a:r>
              <a:rPr lang="zh-CN" altLang="zh-CN" sz="2800" kern="100" dirty="0" smtClean="0">
                <a:latin typeface="Times New Roman"/>
                <a:ea typeface="华文细黑"/>
                <a:cs typeface="Times New Roman"/>
              </a:rPr>
              <a:t>之间</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分子间作用力</a:t>
            </a:r>
            <a:r>
              <a:rPr lang="zh-CN" altLang="zh-CN"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1885831" y="1486332"/>
            <a:ext cx="305724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把分子聚集在一起</a:t>
            </a:r>
            <a:endParaRPr lang="zh-CN" altLang="en-US" dirty="0">
              <a:solidFill>
                <a:srgbClr val="0000FF"/>
              </a:solidFill>
            </a:endParaRPr>
          </a:p>
        </p:txBody>
      </p:sp>
      <p:sp>
        <p:nvSpPr>
          <p:cNvPr id="8" name="矩形 7"/>
          <p:cNvSpPr/>
          <p:nvPr/>
        </p:nvSpPr>
        <p:spPr>
          <a:xfrm>
            <a:off x="7282561" y="1486332"/>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范德华力</a:t>
            </a:r>
            <a:endParaRPr lang="zh-CN" altLang="en-US" dirty="0">
              <a:solidFill>
                <a:srgbClr val="0000FF"/>
              </a:solidFill>
            </a:endParaRPr>
          </a:p>
        </p:txBody>
      </p:sp>
      <p:sp>
        <p:nvSpPr>
          <p:cNvPr id="10" name="矩形 9"/>
          <p:cNvSpPr/>
          <p:nvPr/>
        </p:nvSpPr>
        <p:spPr>
          <a:xfrm>
            <a:off x="8648779" y="278247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熔点</a:t>
            </a:r>
            <a:endParaRPr lang="zh-CN" altLang="en-US" dirty="0">
              <a:solidFill>
                <a:srgbClr val="0000FF"/>
              </a:solidFill>
            </a:endParaRPr>
          </a:p>
        </p:txBody>
      </p:sp>
      <p:sp>
        <p:nvSpPr>
          <p:cNvPr id="11" name="矩形 10"/>
          <p:cNvSpPr/>
          <p:nvPr/>
        </p:nvSpPr>
        <p:spPr>
          <a:xfrm>
            <a:off x="9872915" y="278247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沸点</a:t>
            </a:r>
            <a:endParaRPr lang="zh-CN" altLang="en-US" dirty="0">
              <a:solidFill>
                <a:srgbClr val="0000FF"/>
              </a:solidFill>
            </a:endParaRPr>
          </a:p>
        </p:txBody>
      </p:sp>
      <p:sp>
        <p:nvSpPr>
          <p:cNvPr id="12" name="矩形 11"/>
          <p:cNvSpPr/>
          <p:nvPr/>
        </p:nvSpPr>
        <p:spPr>
          <a:xfrm>
            <a:off x="7247334" y="4059456"/>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共价化合物</a:t>
            </a:r>
            <a:endParaRPr lang="zh-CN" altLang="en-US" dirty="0">
              <a:solidFill>
                <a:srgbClr val="0000FF"/>
              </a:solidFill>
            </a:endParaRPr>
          </a:p>
        </p:txBody>
      </p:sp>
      <p:sp>
        <p:nvSpPr>
          <p:cNvPr id="13" name="矩形 12"/>
          <p:cNvSpPr/>
          <p:nvPr/>
        </p:nvSpPr>
        <p:spPr>
          <a:xfrm>
            <a:off x="4006974" y="4654684"/>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单质</a:t>
            </a:r>
            <a:endParaRPr lang="zh-CN" altLang="en-US" dirty="0">
              <a:solidFill>
                <a:srgbClr val="0000FF"/>
              </a:solidFill>
            </a:endParaRPr>
          </a:p>
        </p:txBody>
      </p:sp>
      <p:sp>
        <p:nvSpPr>
          <p:cNvPr id="16" name="矩形 15"/>
          <p:cNvSpPr/>
          <p:nvPr/>
        </p:nvSpPr>
        <p:spPr>
          <a:xfrm>
            <a:off x="4329266" y="5302756"/>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不存在</a:t>
            </a:r>
            <a:endParaRPr lang="zh-CN" altLang="en-US" dirty="0">
              <a:solidFill>
                <a:srgbClr val="0000FF"/>
              </a:solidFill>
            </a:endParaRPr>
          </a:p>
        </p:txBody>
      </p:sp>
      <p:sp>
        <p:nvSpPr>
          <p:cNvPr id="17" name="矩形 16"/>
          <p:cNvSpPr/>
          <p:nvPr/>
        </p:nvSpPr>
        <p:spPr>
          <a:xfrm>
            <a:off x="4327331" y="2782476"/>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弱</a:t>
            </a:r>
            <a:endParaRPr lang="zh-CN" altLang="en-US" dirty="0">
              <a:solidFill>
                <a:srgbClr val="0000FF"/>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0240156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3" grpId="0"/>
      <p:bldP spid="3" grpId="1"/>
      <p:bldP spid="8" grpId="0"/>
      <p:bldP spid="8" grpId="1"/>
      <p:bldP spid="10" grpId="0"/>
      <p:bldP spid="10" grpId="1"/>
      <p:bldP spid="11" grpId="0"/>
      <p:bldP spid="11" grpId="1"/>
      <p:bldP spid="12" grpId="0"/>
      <p:bldP spid="12" grpId="1"/>
      <p:bldP spid="13" grpId="0"/>
      <p:bldP spid="13" grpId="1"/>
      <p:bldP spid="16" grpId="0"/>
      <p:bldP spid="16" grpId="1"/>
      <p:bldP spid="17" grpId="0"/>
      <p:bldP spid="1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423" y="117426"/>
            <a:ext cx="11296938" cy="609397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变化规律</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一般来说，对于组成和结构相似的物质，相对分子质量越大，</a:t>
            </a:r>
            <a:r>
              <a:rPr lang="zh-CN" altLang="zh-CN" sz="2600" kern="100" dirty="0" smtClean="0">
                <a:latin typeface="Times New Roman"/>
                <a:ea typeface="华文细黑"/>
                <a:cs typeface="Times New Roman"/>
              </a:rPr>
              <a:t>分子间作用力</a:t>
            </a:r>
            <a:r>
              <a:rPr lang="en-US" altLang="zh-CN" sz="2600" u="sng" kern="100" dirty="0" smtClean="0">
                <a:latin typeface="Times New Roman"/>
                <a:ea typeface="华文细黑"/>
                <a:cs typeface="Times New Roman"/>
              </a:rPr>
              <a:t>     </a:t>
            </a:r>
          </a:p>
          <a:p>
            <a:pPr>
              <a:lnSpc>
                <a:spcPct val="150000"/>
              </a:lnSpc>
            </a:pP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物质的熔、沸点</a:t>
            </a:r>
            <a:r>
              <a:rPr lang="zh-CN" altLang="zh-CN" sz="2600" kern="100" dirty="0" smtClean="0">
                <a:latin typeface="Times New Roman"/>
                <a:ea typeface="华文细黑"/>
                <a:cs typeface="Times New Roman"/>
              </a:rPr>
              <a:t>也</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例如，熔、沸点：</a:t>
            </a:r>
            <a:r>
              <a:rPr lang="en-US" altLang="zh-CN" sz="2600" kern="100" dirty="0" smtClean="0">
                <a:latin typeface="Times New Roman"/>
                <a:ea typeface="华文细黑"/>
              </a:rPr>
              <a:t>I</a:t>
            </a:r>
            <a:r>
              <a:rPr lang="en-US" altLang="zh-CN" sz="2600" kern="100" baseline="-25000" dirty="0" smtClean="0">
                <a:latin typeface="Times New Roman"/>
                <a:ea typeface="华文细黑"/>
              </a:rPr>
              <a:t>2</a:t>
            </a:r>
            <a:r>
              <a:rPr lang="en-US" altLang="zh-CN" sz="2600" u="sng" kern="100" dirty="0" smtClean="0">
                <a:latin typeface="Times New Roman"/>
                <a:ea typeface="华文细黑"/>
              </a:rPr>
              <a:t>    </a:t>
            </a:r>
            <a:r>
              <a:rPr lang="en-US" altLang="zh-CN" sz="2600" kern="100" dirty="0" smtClean="0">
                <a:latin typeface="Times New Roman"/>
                <a:ea typeface="华文细黑"/>
              </a:rPr>
              <a:t>Br</a:t>
            </a:r>
            <a:r>
              <a:rPr lang="en-US" altLang="zh-CN" sz="2600" kern="100" baseline="-25000" dirty="0" smtClean="0">
                <a:latin typeface="Times New Roman"/>
                <a:ea typeface="华文细黑"/>
              </a:rPr>
              <a:t>2</a:t>
            </a:r>
            <a:r>
              <a:rPr lang="en-US" altLang="zh-CN" sz="2600" u="sng" kern="100" dirty="0" smtClean="0">
                <a:latin typeface="Times New Roman"/>
                <a:ea typeface="华文细黑"/>
              </a:rPr>
              <a:t>    </a:t>
            </a:r>
            <a:r>
              <a:rPr lang="en-US" altLang="zh-CN" sz="2600" kern="100" dirty="0" smtClean="0">
                <a:latin typeface="Times New Roman"/>
                <a:ea typeface="华文细黑"/>
              </a:rPr>
              <a:t>Cl</a:t>
            </a:r>
            <a:r>
              <a:rPr lang="en-US" altLang="zh-CN" sz="2600" kern="100" baseline="-25000" dirty="0" smtClean="0">
                <a:latin typeface="Times New Roman"/>
                <a:ea typeface="华文细黑"/>
              </a:rPr>
              <a:t>2</a:t>
            </a:r>
            <a:r>
              <a:rPr lang="en-US" altLang="zh-CN" sz="2600" u="sng" kern="100" dirty="0" smtClean="0">
                <a:latin typeface="Times New Roman"/>
                <a:ea typeface="华文细黑"/>
              </a:rPr>
              <a:t>   </a:t>
            </a:r>
            <a:r>
              <a:rPr lang="en-US" altLang="zh-CN" sz="2600" kern="100" dirty="0" smtClean="0">
                <a:latin typeface="Times New Roman"/>
                <a:ea typeface="华文细黑"/>
              </a:rPr>
              <a:t>F</a:t>
            </a:r>
            <a:r>
              <a:rPr lang="en-US" altLang="zh-CN" sz="2600" kern="100" baseline="-25000" dirty="0" smtClean="0">
                <a:latin typeface="Times New Roman"/>
                <a:ea typeface="华文细黑"/>
              </a:rPr>
              <a:t>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氢键</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定义：分子间存在的一种比</a:t>
            </a:r>
            <a:r>
              <a:rPr lang="zh-CN" altLang="zh-CN" sz="2600" kern="100" dirty="0" smtClean="0">
                <a:latin typeface="Times New Roman"/>
                <a:ea typeface="华文细黑"/>
                <a:cs typeface="Times New Roman"/>
              </a:rPr>
              <a:t>分子间作用力</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相互作用。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形成条件</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除</a:t>
            </a:r>
            <a:r>
              <a:rPr lang="en-US" altLang="zh-CN" sz="2600" kern="100" dirty="0">
                <a:latin typeface="Times New Roman"/>
                <a:ea typeface="华文细黑"/>
              </a:rPr>
              <a:t>H</a:t>
            </a:r>
            <a:r>
              <a:rPr lang="zh-CN" altLang="zh-CN" sz="2600" kern="100" dirty="0">
                <a:latin typeface="Times New Roman"/>
                <a:ea typeface="华文细黑"/>
                <a:cs typeface="Times New Roman"/>
              </a:rPr>
              <a:t>外，形成氢键的原子通常是</a:t>
            </a:r>
            <a:r>
              <a:rPr lang="zh-CN" altLang="zh-CN" sz="2600" kern="100" dirty="0">
                <a:ea typeface="Times New Roman"/>
              </a:rPr>
              <a:t> </a:t>
            </a:r>
            <a:r>
              <a:rPr lang="en-US" altLang="zh-CN" sz="2600" u="sng" kern="100" dirty="0" smtClean="0">
                <a:latin typeface="Times New Roman" pitchFamily="18" charset="0"/>
                <a:ea typeface="Times New Roman"/>
                <a:cs typeface="Times New Roman" pitchFamily="18" charset="0"/>
              </a:rPr>
              <a:t>     </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rPr>
              <a:t>    </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存在</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氢键存在广泛，如蛋白质分子、醇、羧酸分子、</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NH</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Times New Roman"/>
                <a:ea typeface="华文细黑"/>
              </a:rPr>
              <a:t>HF</a:t>
            </a:r>
            <a:r>
              <a:rPr lang="zh-CN" altLang="zh-CN" sz="2600" kern="100" dirty="0">
                <a:latin typeface="Times New Roman"/>
                <a:ea typeface="华文细黑"/>
                <a:cs typeface="Times New Roman"/>
              </a:rPr>
              <a:t>等分子之间。分子间氢键会使物质的熔点和</a:t>
            </a:r>
            <a:r>
              <a:rPr lang="zh-CN" altLang="zh-CN" sz="2600" kern="100" dirty="0" smtClean="0">
                <a:latin typeface="Times New Roman"/>
                <a:ea typeface="华文细黑"/>
                <a:cs typeface="Times New Roman"/>
              </a:rPr>
              <a:t>沸点</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4" name="矩形 3"/>
          <p:cNvSpPr/>
          <p:nvPr/>
        </p:nvSpPr>
        <p:spPr>
          <a:xfrm>
            <a:off x="563171" y="1386803"/>
            <a:ext cx="851515"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越大</a:t>
            </a:r>
            <a:endParaRPr lang="zh-CN" altLang="en-US" dirty="0">
              <a:solidFill>
                <a:srgbClr val="0000FF"/>
              </a:solidFill>
            </a:endParaRPr>
          </a:p>
        </p:txBody>
      </p:sp>
      <p:sp>
        <p:nvSpPr>
          <p:cNvPr id="5" name="矩形 4"/>
          <p:cNvSpPr/>
          <p:nvPr/>
        </p:nvSpPr>
        <p:spPr>
          <a:xfrm>
            <a:off x="4439022" y="1386803"/>
            <a:ext cx="85151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越高</a:t>
            </a:r>
            <a:endParaRPr lang="zh-CN" altLang="en-US" dirty="0">
              <a:solidFill>
                <a:srgbClr val="0000FF"/>
              </a:solidFill>
            </a:endParaRPr>
          </a:p>
        </p:txBody>
      </p:sp>
      <p:sp>
        <p:nvSpPr>
          <p:cNvPr id="6" name="矩形 5"/>
          <p:cNvSpPr/>
          <p:nvPr/>
        </p:nvSpPr>
        <p:spPr>
          <a:xfrm>
            <a:off x="8531300" y="1458811"/>
            <a:ext cx="372218" cy="492443"/>
          </a:xfrm>
          <a:prstGeom prst="rect">
            <a:avLst/>
          </a:prstGeom>
        </p:spPr>
        <p:txBody>
          <a:bodyPr wrap="none">
            <a:spAutoFit/>
          </a:bodyPr>
          <a:lstStyle/>
          <a:p>
            <a:r>
              <a:rPr lang="en-US" altLang="zh-CN" sz="2600" b="1" kern="100" dirty="0">
                <a:solidFill>
                  <a:srgbClr val="0000FF"/>
                </a:solidFill>
                <a:latin typeface="Times New Roman"/>
                <a:ea typeface="华文细黑"/>
              </a:rPr>
              <a:t>&gt;</a:t>
            </a:r>
            <a:endParaRPr lang="zh-CN" altLang="en-US" b="1" dirty="0">
              <a:solidFill>
                <a:srgbClr val="0000FF"/>
              </a:solidFill>
            </a:endParaRPr>
          </a:p>
        </p:txBody>
      </p:sp>
      <p:sp>
        <p:nvSpPr>
          <p:cNvPr id="7" name="矩形 6"/>
          <p:cNvSpPr/>
          <p:nvPr/>
        </p:nvSpPr>
        <p:spPr>
          <a:xfrm>
            <a:off x="9251380" y="1470424"/>
            <a:ext cx="372218" cy="492443"/>
          </a:xfrm>
          <a:prstGeom prst="rect">
            <a:avLst/>
          </a:prstGeom>
        </p:spPr>
        <p:txBody>
          <a:bodyPr wrap="none">
            <a:spAutoFit/>
          </a:bodyPr>
          <a:lstStyle/>
          <a:p>
            <a:r>
              <a:rPr lang="en-US" altLang="zh-CN" sz="2600" b="1" kern="100" dirty="0">
                <a:solidFill>
                  <a:srgbClr val="0000FF"/>
                </a:solidFill>
                <a:latin typeface="Times New Roman"/>
                <a:ea typeface="华文细黑"/>
              </a:rPr>
              <a:t>&gt;</a:t>
            </a:r>
            <a:endParaRPr lang="zh-CN" altLang="en-US" b="1" dirty="0">
              <a:solidFill>
                <a:srgbClr val="0000FF"/>
              </a:solidFill>
            </a:endParaRPr>
          </a:p>
        </p:txBody>
      </p:sp>
      <p:sp>
        <p:nvSpPr>
          <p:cNvPr id="8" name="矩形 7"/>
          <p:cNvSpPr/>
          <p:nvPr/>
        </p:nvSpPr>
        <p:spPr>
          <a:xfrm>
            <a:off x="9971460" y="1458811"/>
            <a:ext cx="372218" cy="492443"/>
          </a:xfrm>
          <a:prstGeom prst="rect">
            <a:avLst/>
          </a:prstGeom>
        </p:spPr>
        <p:txBody>
          <a:bodyPr wrap="none">
            <a:spAutoFit/>
          </a:bodyPr>
          <a:lstStyle/>
          <a:p>
            <a:r>
              <a:rPr lang="en-US" altLang="zh-CN" sz="2600" b="1" kern="100" dirty="0">
                <a:solidFill>
                  <a:srgbClr val="0000FF"/>
                </a:solidFill>
                <a:latin typeface="Times New Roman"/>
                <a:ea typeface="华文细黑"/>
              </a:rPr>
              <a:t>&gt;</a:t>
            </a:r>
            <a:endParaRPr lang="zh-CN" altLang="en-US" b="1" dirty="0">
              <a:solidFill>
                <a:srgbClr val="0000FF"/>
              </a:solidFill>
            </a:endParaRPr>
          </a:p>
        </p:txBody>
      </p:sp>
      <p:sp>
        <p:nvSpPr>
          <p:cNvPr id="10" name="矩形 9"/>
          <p:cNvSpPr/>
          <p:nvPr/>
        </p:nvSpPr>
        <p:spPr>
          <a:xfrm>
            <a:off x="5231110" y="3835075"/>
            <a:ext cx="425116" cy="492443"/>
          </a:xfrm>
          <a:prstGeom prst="rect">
            <a:avLst/>
          </a:prstGeom>
        </p:spPr>
        <p:txBody>
          <a:bodyPr wrap="none">
            <a:spAutoFit/>
          </a:bodyPr>
          <a:lstStyle/>
          <a:p>
            <a:r>
              <a:rPr lang="en-US" altLang="zh-CN" sz="2600" kern="100" dirty="0">
                <a:solidFill>
                  <a:srgbClr val="0000FF"/>
                </a:solidFill>
                <a:latin typeface="Times New Roman" pitchFamily="18" charset="0"/>
                <a:ea typeface="Times New Roman"/>
                <a:cs typeface="Times New Roman" pitchFamily="18" charset="0"/>
              </a:rPr>
              <a:t>O</a:t>
            </a:r>
            <a:endParaRPr lang="zh-CN" altLang="en-US" dirty="0">
              <a:solidFill>
                <a:srgbClr val="0000FF"/>
              </a:solidFill>
            </a:endParaRPr>
          </a:p>
        </p:txBody>
      </p:sp>
      <p:sp>
        <p:nvSpPr>
          <p:cNvPr id="11" name="矩形 10"/>
          <p:cNvSpPr/>
          <p:nvPr/>
        </p:nvSpPr>
        <p:spPr>
          <a:xfrm>
            <a:off x="5940616" y="3835075"/>
            <a:ext cx="370614" cy="492443"/>
          </a:xfrm>
          <a:prstGeom prst="rect">
            <a:avLst/>
          </a:prstGeom>
        </p:spPr>
        <p:txBody>
          <a:bodyPr wrap="none">
            <a:spAutoFit/>
          </a:bodyPr>
          <a:lstStyle/>
          <a:p>
            <a:r>
              <a:rPr lang="en-US" altLang="zh-CN" sz="2600" kern="100" dirty="0">
                <a:solidFill>
                  <a:srgbClr val="0000FF"/>
                </a:solidFill>
                <a:latin typeface="Times New Roman" pitchFamily="18" charset="0"/>
                <a:ea typeface="Times New Roman"/>
                <a:cs typeface="Times New Roman" pitchFamily="18" charset="0"/>
              </a:rPr>
              <a:t>F</a:t>
            </a:r>
            <a:endParaRPr lang="zh-CN" altLang="en-US" dirty="0">
              <a:solidFill>
                <a:srgbClr val="0000FF"/>
              </a:solidFill>
            </a:endParaRPr>
          </a:p>
        </p:txBody>
      </p:sp>
      <p:sp>
        <p:nvSpPr>
          <p:cNvPr id="12" name="矩形 11"/>
          <p:cNvSpPr/>
          <p:nvPr/>
        </p:nvSpPr>
        <p:spPr>
          <a:xfrm>
            <a:off x="6606194" y="3835075"/>
            <a:ext cx="425116" cy="492443"/>
          </a:xfrm>
          <a:prstGeom prst="rect">
            <a:avLst/>
          </a:prstGeom>
        </p:spPr>
        <p:txBody>
          <a:bodyPr wrap="none">
            <a:spAutoFit/>
          </a:bodyPr>
          <a:lstStyle/>
          <a:p>
            <a:r>
              <a:rPr lang="en-US" altLang="zh-CN" sz="2600" kern="100" dirty="0">
                <a:solidFill>
                  <a:srgbClr val="0000FF"/>
                </a:solidFill>
                <a:latin typeface="Times New Roman" pitchFamily="18" charset="0"/>
                <a:ea typeface="Times New Roman"/>
                <a:cs typeface="Times New Roman" pitchFamily="18" charset="0"/>
              </a:rPr>
              <a:t>N</a:t>
            </a:r>
            <a:endParaRPr lang="zh-CN" altLang="en-US" dirty="0">
              <a:solidFill>
                <a:srgbClr val="0000FF"/>
              </a:solidFill>
            </a:endParaRPr>
          </a:p>
        </p:txBody>
      </p:sp>
      <p:sp>
        <p:nvSpPr>
          <p:cNvPr id="13" name="矩形 12"/>
          <p:cNvSpPr/>
          <p:nvPr/>
        </p:nvSpPr>
        <p:spPr>
          <a:xfrm>
            <a:off x="5519142" y="5563267"/>
            <a:ext cx="851515" cy="492443"/>
          </a:xfrm>
          <a:prstGeom prst="rect">
            <a:avLst/>
          </a:prstGeom>
        </p:spPr>
        <p:txBody>
          <a:bodyPr wrap="none">
            <a:spAutoFit/>
          </a:bodyPr>
          <a:lstStyle/>
          <a:p>
            <a:r>
              <a:rPr lang="zh-CN" altLang="en-US" sz="2600" kern="100" dirty="0">
                <a:solidFill>
                  <a:srgbClr val="0000FF"/>
                </a:solidFill>
                <a:latin typeface="华文细黑" pitchFamily="2" charset="-122"/>
                <a:ea typeface="华文细黑" pitchFamily="2" charset="-122"/>
                <a:cs typeface="Times New Roman" pitchFamily="18" charset="0"/>
              </a:rPr>
              <a:t>升高</a:t>
            </a:r>
            <a:endParaRPr lang="zh-CN" altLang="en-US" dirty="0">
              <a:solidFill>
                <a:srgbClr val="0000FF"/>
              </a:solidFill>
              <a:ea typeface="华文细黑" pitchFamily="2" charset="-122"/>
            </a:endParaRPr>
          </a:p>
        </p:txBody>
      </p:sp>
      <p:sp>
        <p:nvSpPr>
          <p:cNvPr id="14" name="矩形 13"/>
          <p:cNvSpPr/>
          <p:nvPr/>
        </p:nvSpPr>
        <p:spPr>
          <a:xfrm>
            <a:off x="6959302" y="2538931"/>
            <a:ext cx="851515"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稍强</a:t>
            </a:r>
            <a:endParaRPr lang="zh-CN" altLang="en-US" dirty="0">
              <a:solidFill>
                <a:srgbClr val="0000FF"/>
              </a:solidFill>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030520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p:bldP spid="4" grpId="1"/>
      <p:bldP spid="5" grpId="0"/>
      <p:bldP spid="5" grpId="1"/>
      <p:bldP spid="6" grpId="0"/>
      <p:bldP spid="6" grpId="1"/>
      <p:bldP spid="7" grpId="0"/>
      <p:bldP spid="7" grpId="1"/>
      <p:bldP spid="8" grpId="0"/>
      <p:bldP spid="8" grpId="1"/>
      <p:bldP spid="10" grpId="0"/>
      <p:bldP spid="10" grpId="1"/>
      <p:bldP spid="11" grpId="0"/>
      <p:bldP spid="11" grpId="1"/>
      <p:bldP spid="12" grpId="0"/>
      <p:bldP spid="12" grpId="1"/>
      <p:bldP spid="13" grpId="0"/>
      <p:bldP spid="13" grpId="1"/>
      <p:bldP spid="14" grpId="0"/>
      <p:bldP spid="1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1125538"/>
            <a:ext cx="11232086" cy="40221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共价化合物分子间均存在分子间作用力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的熔沸点逐渐升高，是因为分子间作用力越来越大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的稳定性大于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，是因为水分子间存在氢键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(4)HF</a:t>
            </a:r>
            <a:r>
              <a:rPr lang="zh-CN" altLang="zh-CN" sz="2800" kern="100" dirty="0">
                <a:latin typeface="Times New Roman"/>
                <a:ea typeface="华文细黑"/>
                <a:cs typeface="Times New Roman"/>
              </a:rPr>
              <a:t>、</a:t>
            </a:r>
            <a:r>
              <a:rPr lang="en-US" altLang="zh-CN" sz="2800" kern="100" dirty="0" err="1">
                <a:latin typeface="Times New Roman"/>
                <a:ea typeface="华文细黑"/>
              </a:rPr>
              <a:t>HCl</a:t>
            </a:r>
            <a:r>
              <a:rPr lang="zh-CN" altLang="zh-CN" sz="2800" kern="100" dirty="0">
                <a:latin typeface="Times New Roman"/>
                <a:ea typeface="华文细黑"/>
                <a:cs typeface="Times New Roman"/>
              </a:rPr>
              <a:t>、</a:t>
            </a:r>
            <a:r>
              <a:rPr lang="en-US" altLang="zh-CN" sz="2800" kern="100" dirty="0" err="1">
                <a:latin typeface="Times New Roman"/>
                <a:ea typeface="华文细黑"/>
              </a:rPr>
              <a:t>HBr</a:t>
            </a:r>
            <a:r>
              <a:rPr lang="zh-CN" altLang="zh-CN" sz="2800" kern="100" dirty="0">
                <a:latin typeface="Times New Roman"/>
                <a:ea typeface="华文细黑"/>
                <a:cs typeface="Times New Roman"/>
              </a:rPr>
              <a:t>、</a:t>
            </a:r>
            <a:r>
              <a:rPr lang="en-US" altLang="zh-CN" sz="2800" kern="100" dirty="0">
                <a:latin typeface="Times New Roman"/>
                <a:ea typeface="华文细黑"/>
              </a:rPr>
              <a:t>HI</a:t>
            </a:r>
            <a:r>
              <a:rPr lang="zh-CN" altLang="zh-CN" sz="2800" kern="100" dirty="0">
                <a:latin typeface="Times New Roman"/>
                <a:ea typeface="华文细黑"/>
                <a:cs typeface="Times New Roman"/>
              </a:rPr>
              <a:t>的稳定性逐渐减弱，其熔沸点逐渐升高</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sp>
        <p:nvSpPr>
          <p:cNvPr id="6" name="矩形 5"/>
          <p:cNvSpPr/>
          <p:nvPr/>
        </p:nvSpPr>
        <p:spPr>
          <a:xfrm>
            <a:off x="7247334" y="190734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694606" y="311231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8" name="矩形 7"/>
          <p:cNvSpPr/>
          <p:nvPr/>
        </p:nvSpPr>
        <p:spPr>
          <a:xfrm>
            <a:off x="8759502" y="383239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10376003" y="449963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2" name="文本框 3"/>
          <p:cNvSpPr txBox="1"/>
          <p:nvPr/>
        </p:nvSpPr>
        <p:spPr bwMode="auto">
          <a:xfrm>
            <a:off x="497085" y="509842"/>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11869278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P spid="7" grpId="0"/>
      <p:bldP spid="7" grpId="1"/>
      <p:bldP spid="8" grpId="0"/>
      <p:bldP spid="8" grpId="1"/>
      <p:bldP spid="9" grpId="0"/>
      <p:bldP spid="9"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053530"/>
            <a:ext cx="11524006" cy="4616648"/>
          </a:xfrm>
          <a:prstGeom prst="rect">
            <a:avLst/>
          </a:prstGeom>
        </p:spPr>
        <p:txBody>
          <a:bodyPr>
            <a:spAutoFit/>
          </a:bodyPr>
          <a:lstStyle/>
          <a:p>
            <a:pPr>
              <a:lnSpc>
                <a:spcPct val="150000"/>
              </a:lnSpc>
            </a:pPr>
            <a:r>
              <a:rPr lang="en-US" altLang="zh-CN" sz="2800" kern="100" dirty="0">
                <a:latin typeface="Times New Roman"/>
                <a:ea typeface="华文细黑"/>
              </a:rPr>
              <a:t>1</a:t>
            </a:r>
            <a:r>
              <a:rPr lang="en-US" altLang="zh-CN" sz="2800" kern="100" dirty="0" smtClean="0">
                <a:latin typeface="Times New Roman"/>
                <a:ea typeface="华文细黑"/>
              </a:rPr>
              <a:t>.</a:t>
            </a:r>
            <a:r>
              <a:rPr lang="zh-CN" altLang="en-US" sz="2800" kern="100" dirty="0" smtClean="0">
                <a:latin typeface="Times New Roman"/>
                <a:ea typeface="华文细黑"/>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中每条折线表示元素周期表中第</a:t>
            </a:r>
            <a:r>
              <a:rPr lang="en-US" altLang="zh-CN" sz="2800" kern="100" dirty="0" err="1">
                <a:latin typeface="宋体"/>
                <a:ea typeface="华文细黑"/>
                <a:cs typeface="Times New Roman"/>
              </a:rPr>
              <a:t>Ⅳ</a:t>
            </a:r>
            <a:r>
              <a:rPr lang="en-US" altLang="zh-CN" sz="2800" kern="100" dirty="0" err="1">
                <a:latin typeface="Times New Roman"/>
                <a:ea typeface="华文细黑"/>
              </a:rPr>
              <a:t>A</a:t>
            </a:r>
            <a:r>
              <a:rPr lang="zh-CN" altLang="zh-CN" sz="2800" kern="100" dirty="0">
                <a:latin typeface="Times New Roman"/>
                <a:ea typeface="华文细黑"/>
                <a:cs typeface="Times New Roman"/>
              </a:rPr>
              <a:t>～</a:t>
            </a:r>
            <a:r>
              <a:rPr lang="en-US" altLang="zh-CN" sz="2800" kern="100" dirty="0" err="1">
                <a:latin typeface="宋体"/>
                <a:ea typeface="华文细黑"/>
                <a:cs typeface="Times New Roman"/>
              </a:rPr>
              <a:t>Ⅶ</a:t>
            </a:r>
            <a:r>
              <a:rPr lang="en-US" altLang="zh-CN" sz="2800" kern="100" dirty="0" err="1">
                <a:latin typeface="Times New Roman"/>
                <a:ea typeface="华文细黑"/>
              </a:rPr>
              <a:t>A</a:t>
            </a:r>
            <a:r>
              <a:rPr lang="zh-CN" altLang="zh-CN" sz="2800" kern="100" dirty="0">
                <a:latin typeface="Times New Roman"/>
                <a:ea typeface="华文细黑"/>
                <a:cs typeface="Times New Roman"/>
              </a:rPr>
              <a:t>族中的某</a:t>
            </a:r>
            <a:r>
              <a:rPr lang="zh-CN" altLang="zh-CN" sz="2800" kern="100" dirty="0" smtClean="0">
                <a:latin typeface="Times New Roman"/>
                <a:ea typeface="华文细黑"/>
                <a:cs typeface="Times New Roman"/>
              </a:rPr>
              <a:t>一</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族</a:t>
            </a:r>
            <a:r>
              <a:rPr lang="zh-CN" altLang="zh-CN" sz="2800" kern="100" dirty="0">
                <a:latin typeface="Times New Roman"/>
                <a:ea typeface="华文细黑"/>
                <a:cs typeface="Times New Roman"/>
              </a:rPr>
              <a:t>元素氢化物的沸点变化。每个小黑点代表一种氢化物，</a:t>
            </a:r>
            <a:r>
              <a:rPr lang="zh-CN" altLang="zh-CN" sz="2800" kern="100" dirty="0" smtClean="0">
                <a:latin typeface="Times New Roman"/>
                <a:ea typeface="华文细黑"/>
                <a:cs typeface="Times New Roman"/>
              </a:rPr>
              <a:t>其</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中</a:t>
            </a:r>
            <a:r>
              <a:rPr lang="en-US" altLang="zh-CN" sz="2800" kern="100" dirty="0">
                <a:latin typeface="Times New Roman"/>
                <a:ea typeface="华文细黑"/>
              </a:rPr>
              <a:t>a</a:t>
            </a:r>
            <a:r>
              <a:rPr lang="zh-CN" altLang="zh-CN" sz="2800" kern="100" dirty="0">
                <a:latin typeface="Times New Roman"/>
                <a:ea typeface="华文细黑"/>
                <a:cs typeface="Times New Roman"/>
              </a:rPr>
              <a:t>点代表的是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B.HCl</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C.PH</a:t>
            </a:r>
            <a:r>
              <a:rPr lang="en-US" altLang="zh-CN" sz="2800" kern="100" baseline="-25000" dirty="0">
                <a:latin typeface="Times New Roman"/>
                <a:ea typeface="华文细黑"/>
              </a:rPr>
              <a:t>3</a:t>
            </a:r>
            <a:r>
              <a:rPr lang="en-US" altLang="zh-CN" sz="2800" kern="100" dirty="0">
                <a:latin typeface="Times New Roman"/>
                <a:ea typeface="华文细黑"/>
              </a:rPr>
              <a:t>  	</a:t>
            </a:r>
            <a:r>
              <a:rPr lang="en-US" altLang="zh-CN" sz="2800" kern="100" dirty="0" smtClean="0">
                <a:latin typeface="Times New Roman"/>
                <a:ea typeface="华文细黑"/>
              </a:rPr>
              <a:t>			D.SiH</a:t>
            </a:r>
            <a:r>
              <a:rPr lang="en-US" altLang="zh-CN" sz="2800" kern="100" baseline="-25000" dirty="0" smtClean="0">
                <a:latin typeface="Times New Roman"/>
                <a:ea typeface="华文细黑"/>
              </a:rPr>
              <a:t>4</a:t>
            </a: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在第</a:t>
            </a:r>
            <a:r>
              <a:rPr lang="en-US" altLang="zh-CN" sz="2800" kern="100" dirty="0" err="1">
                <a:latin typeface="宋体"/>
                <a:ea typeface="华文细黑"/>
                <a:cs typeface="Times New Roman"/>
              </a:rPr>
              <a:t>Ⅳ</a:t>
            </a:r>
            <a:r>
              <a:rPr lang="en-US" altLang="zh-CN" sz="2800" kern="100" dirty="0" err="1">
                <a:latin typeface="Times New Roman"/>
                <a:ea typeface="华文细黑"/>
              </a:rPr>
              <a:t>A</a:t>
            </a:r>
            <a:r>
              <a:rPr lang="zh-CN" altLang="zh-CN" sz="2800" kern="100" dirty="0">
                <a:latin typeface="Times New Roman"/>
                <a:ea typeface="华文细黑"/>
                <a:cs typeface="Times New Roman"/>
              </a:rPr>
              <a:t>～</a:t>
            </a:r>
            <a:r>
              <a:rPr lang="en-US" altLang="zh-CN" sz="2800" kern="100" dirty="0" err="1">
                <a:latin typeface="宋体"/>
                <a:ea typeface="华文细黑"/>
                <a:cs typeface="Times New Roman"/>
              </a:rPr>
              <a:t>Ⅶ</a:t>
            </a:r>
            <a:r>
              <a:rPr lang="en-US" altLang="zh-CN" sz="2800" kern="100" dirty="0" err="1">
                <a:latin typeface="Times New Roman"/>
                <a:ea typeface="华文细黑"/>
              </a:rPr>
              <a:t>A</a:t>
            </a:r>
            <a:r>
              <a:rPr lang="zh-CN" altLang="zh-CN" sz="2800" kern="100" dirty="0">
                <a:latin typeface="Times New Roman"/>
                <a:ea typeface="华文细黑"/>
                <a:cs typeface="Times New Roman"/>
              </a:rPr>
              <a:t>族元素的氢化物中，</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HF</a:t>
            </a:r>
            <a:r>
              <a:rPr lang="zh-CN" altLang="zh-CN" sz="2800" kern="100" dirty="0">
                <a:latin typeface="Times New Roman"/>
                <a:ea typeface="华文细黑"/>
                <a:cs typeface="Times New Roman"/>
              </a:rPr>
              <a:t>因存在氢键，故沸点反常的高，则含</a:t>
            </a:r>
            <a:r>
              <a:rPr lang="en-US" altLang="zh-CN" sz="2800" kern="100" dirty="0">
                <a:latin typeface="Times New Roman"/>
                <a:ea typeface="华文细黑"/>
              </a:rPr>
              <a:t>a</a:t>
            </a:r>
            <a:r>
              <a:rPr lang="zh-CN" altLang="zh-CN" sz="2800" kern="100" dirty="0">
                <a:latin typeface="Times New Roman"/>
                <a:ea typeface="华文细黑"/>
                <a:cs typeface="Times New Roman"/>
              </a:rPr>
              <a:t>的线为第</a:t>
            </a:r>
            <a:r>
              <a:rPr lang="en-US" altLang="zh-CN" sz="2800" kern="100" dirty="0" err="1">
                <a:latin typeface="宋体"/>
                <a:ea typeface="华文细黑"/>
                <a:cs typeface="Times New Roman"/>
              </a:rPr>
              <a:t>Ⅳ</a:t>
            </a:r>
            <a:r>
              <a:rPr lang="en-US" altLang="zh-CN" sz="2800" kern="100" dirty="0" err="1">
                <a:latin typeface="Times New Roman"/>
                <a:ea typeface="华文细黑"/>
              </a:rPr>
              <a:t>A</a:t>
            </a:r>
            <a:r>
              <a:rPr lang="zh-CN" altLang="zh-CN" sz="2800" kern="100" dirty="0">
                <a:latin typeface="Times New Roman"/>
                <a:ea typeface="华文细黑"/>
                <a:cs typeface="Times New Roman"/>
              </a:rPr>
              <a:t>族元素的氢化物，则</a:t>
            </a:r>
            <a:r>
              <a:rPr lang="en-US" altLang="zh-CN" sz="2800" kern="100" dirty="0">
                <a:latin typeface="Times New Roman"/>
                <a:ea typeface="华文细黑"/>
              </a:rPr>
              <a:t>a</a:t>
            </a:r>
            <a:r>
              <a:rPr lang="zh-CN" altLang="zh-CN" sz="2800" kern="100" dirty="0">
                <a:latin typeface="Times New Roman"/>
                <a:ea typeface="华文细黑"/>
                <a:cs typeface="Times New Roman"/>
              </a:rPr>
              <a:t>点为</a:t>
            </a:r>
            <a:r>
              <a:rPr lang="en-US" altLang="zh-CN" sz="2800" kern="100" dirty="0">
                <a:latin typeface="Times New Roman"/>
                <a:ea typeface="华文细黑"/>
              </a:rPr>
              <a:t>SiH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endParaRPr lang="zh-CN" altLang="en-US" sz="2800" dirty="0"/>
          </a:p>
        </p:txBody>
      </p:sp>
      <p:pic>
        <p:nvPicPr>
          <p:cNvPr id="306178" name="Picture 2" descr="HX2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7546" y="1404457"/>
            <a:ext cx="1794283" cy="195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86558" y="2482662"/>
            <a:ext cx="444352" cy="523220"/>
          </a:xfrm>
          <a:prstGeom prst="rect">
            <a:avLst/>
          </a:prstGeom>
        </p:spPr>
        <p:txBody>
          <a:bodyPr wrap="none">
            <a:spAutoFit/>
          </a:bodyPr>
          <a:lstStyle/>
          <a:p>
            <a:r>
              <a:rPr lang="en-US" altLang="zh-CN" sz="2800" b="1" kern="100" dirty="0" smtClean="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8" name="Rectangle 21">
            <a:hlinkClick r:id="rId3" action="ppaction://hlinksldjump"/>
          </p:cNvPr>
          <p:cNvSpPr>
            <a:spLocks noChangeArrowheads="1"/>
          </p:cNvSpPr>
          <p:nvPr/>
        </p:nvSpPr>
        <p:spPr bwMode="auto">
          <a:xfrm>
            <a:off x="1063171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1113388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935743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687095"/>
            <a:ext cx="10793813"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下列现象与氢键有关的是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的熔、沸点比</a:t>
            </a:r>
            <a:r>
              <a:rPr lang="en-US" altLang="zh-CN" sz="2800" kern="100" dirty="0">
                <a:latin typeface="Times New Roman"/>
                <a:ea typeface="华文细黑"/>
                <a:cs typeface="Courier New"/>
              </a:rPr>
              <a:t>PH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的熔、沸点高</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小分子的醇、羧酸可以和水以任意比互溶</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冰的密度比液态水的密度小</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水分子高温下很稳定</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①②③</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a:t>
            </a:r>
            <a:r>
              <a:rPr lang="en-US" altLang="zh-CN" sz="2800" kern="100" dirty="0">
                <a:latin typeface="宋体"/>
                <a:ea typeface="华文细黑"/>
                <a:cs typeface="Times New Roman"/>
              </a:rPr>
              <a:t>①②</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en-US" altLang="zh-CN" sz="2800" kern="100" dirty="0" smtClean="0">
                <a:latin typeface="宋体"/>
                <a:ea typeface="华文细黑"/>
                <a:cs typeface="Times New Roman"/>
              </a:rPr>
              <a:t>①③</a:t>
            </a: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水分子高温下很稳定是因为分子中</a:t>
            </a:r>
            <a:r>
              <a:rPr lang="en-US" altLang="zh-CN" sz="2800" kern="100" dirty="0">
                <a:latin typeface="Times New Roman"/>
                <a:ea typeface="华文细黑"/>
              </a:rPr>
              <a:t>O—H</a:t>
            </a:r>
            <a:r>
              <a:rPr lang="zh-CN" altLang="zh-CN" sz="2800" kern="100" dirty="0">
                <a:latin typeface="Times New Roman"/>
                <a:ea typeface="华文细黑"/>
                <a:cs typeface="Times New Roman"/>
              </a:rPr>
              <a:t>键的键能大。</a:t>
            </a:r>
            <a:endParaRPr lang="zh-CN" altLang="en-US" sz="2800" dirty="0"/>
          </a:p>
        </p:txBody>
      </p:sp>
      <p:sp>
        <p:nvSpPr>
          <p:cNvPr id="5" name="矩形 4"/>
          <p:cNvSpPr/>
          <p:nvPr/>
        </p:nvSpPr>
        <p:spPr>
          <a:xfrm>
            <a:off x="5303118" y="873502"/>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dirty="0">
              <a:solidFill>
                <a:schemeClr val="accent6">
                  <a:lumMod val="75000"/>
                </a:schemeClr>
              </a:solidFill>
            </a:endParaRPr>
          </a:p>
        </p:txBody>
      </p:sp>
      <p:sp>
        <p:nvSpPr>
          <p:cNvPr id="4" name="Rectangle 21">
            <a:hlinkClick r:id="rId2" action="ppaction://hlinksldjump"/>
          </p:cNvPr>
          <p:cNvSpPr>
            <a:spLocks noChangeArrowheads="1"/>
          </p:cNvSpPr>
          <p:nvPr/>
        </p:nvSpPr>
        <p:spPr bwMode="auto">
          <a:xfrm>
            <a:off x="10631710"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1133888"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98989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圆角矩形 8">
            <a:hlinkClick r:id="rId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0000816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7" end="7"/>
                                            </p:txEl>
                                          </p:spTgt>
                                        </p:tgtEl>
                                      </p:cBhvr>
                                    </p:animEffect>
                                    <p:set>
                                      <p:cBhvr>
                                        <p:cTn id="17" dur="1" fill="hold">
                                          <p:stCondLst>
                                            <p:cond delay="499"/>
                                          </p:stCondLst>
                                        </p:cTn>
                                        <p:tgtEl>
                                          <p:spTgt spid="3">
                                            <p:txEl>
                                              <p:pRg st="7" end="7"/>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342679" y="2610411"/>
            <a:ext cx="941796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探究高考　明确考向</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425842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37467" y="909514"/>
            <a:ext cx="11502034" cy="691768"/>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离子键、共价键的比较</a:t>
            </a:r>
            <a:endParaRPr lang="en-US" altLang="zh-CN" sz="2600" kern="100" dirty="0" smtClean="0">
              <a:latin typeface="Times New Roman"/>
              <a:ea typeface="华文细黑"/>
              <a:cs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1359774099"/>
              </p:ext>
            </p:extLst>
          </p:nvPr>
        </p:nvGraphicFramePr>
        <p:xfrm>
          <a:off x="406572" y="1773610"/>
          <a:ext cx="11449274" cy="3956758"/>
        </p:xfrm>
        <a:graphic>
          <a:graphicData uri="http://schemas.openxmlformats.org/drawingml/2006/table">
            <a:tbl>
              <a:tblPr/>
              <a:tblGrid>
                <a:gridCol w="2376265"/>
                <a:gridCol w="3096345"/>
                <a:gridCol w="2664296"/>
                <a:gridCol w="3312368"/>
              </a:tblGrid>
              <a:tr h="128842">
                <a:tc rowSpan="2">
                  <a:txBody>
                    <a:bodyPr/>
                    <a:lstStyle/>
                    <a:p>
                      <a:pPr algn="ctr">
                        <a:lnSpc>
                          <a:spcPct val="150000"/>
                        </a:lnSpc>
                        <a:spcAft>
                          <a:spcPts val="0"/>
                        </a:spcAft>
                      </a:pPr>
                      <a:r>
                        <a:rPr lang="en-US" sz="2400" kern="100" dirty="0">
                          <a:effectLst/>
                          <a:latin typeface="Times New Roman"/>
                          <a:ea typeface="华文细黑"/>
                          <a:cs typeface="Courier New"/>
                        </a:rPr>
                        <a:t> </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rowSpan="2">
                  <a:txBody>
                    <a:bodyPr/>
                    <a:lstStyle/>
                    <a:p>
                      <a:pPr algn="ctr">
                        <a:lnSpc>
                          <a:spcPct val="150000"/>
                        </a:lnSpc>
                        <a:spcAft>
                          <a:spcPts val="0"/>
                        </a:spcAft>
                      </a:pPr>
                      <a:r>
                        <a:rPr lang="zh-CN" sz="2400" kern="100">
                          <a:effectLst/>
                          <a:latin typeface="Times New Roman"/>
                          <a:ea typeface="华文细黑"/>
                          <a:cs typeface="Times New Roman"/>
                        </a:rPr>
                        <a:t>离子键</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400" kern="100">
                          <a:effectLst/>
                          <a:latin typeface="Times New Roman"/>
                          <a:ea typeface="华文细黑"/>
                          <a:cs typeface="Times New Roman"/>
                        </a:rPr>
                        <a:t>共价键</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75214">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2400" kern="100">
                          <a:effectLst/>
                          <a:latin typeface="Times New Roman"/>
                          <a:ea typeface="华文细黑"/>
                          <a:cs typeface="Times New Roman"/>
                        </a:rPr>
                        <a:t>非极性键</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a:effectLst/>
                          <a:latin typeface="Times New Roman"/>
                          <a:ea typeface="华文细黑"/>
                          <a:cs typeface="Times New Roman"/>
                        </a:rPr>
                        <a:t>极性键</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1286">
                <a:tc>
                  <a:txBody>
                    <a:bodyPr/>
                    <a:lstStyle/>
                    <a:p>
                      <a:pPr algn="ctr">
                        <a:lnSpc>
                          <a:spcPct val="150000"/>
                        </a:lnSpc>
                        <a:spcAft>
                          <a:spcPts val="0"/>
                        </a:spcAft>
                      </a:pPr>
                      <a:r>
                        <a:rPr lang="zh-CN" sz="2400" kern="100">
                          <a:effectLst/>
                          <a:latin typeface="Times New Roman"/>
                          <a:ea typeface="华文细黑"/>
                          <a:cs typeface="Times New Roman"/>
                        </a:rPr>
                        <a:t>概念</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阴、阳离子通过静电作用所形成的化学键</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a:lnSpc>
                          <a:spcPct val="150000"/>
                        </a:lnSpc>
                        <a:spcAft>
                          <a:spcPts val="0"/>
                        </a:spcAft>
                      </a:pPr>
                      <a:r>
                        <a:rPr lang="zh-CN" sz="2400" kern="100" dirty="0">
                          <a:effectLst/>
                          <a:latin typeface="Times New Roman"/>
                          <a:ea typeface="华文细黑"/>
                          <a:cs typeface="Times New Roman"/>
                        </a:rPr>
                        <a:t>原子间通过共用电子对</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电子云重叠</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而形成的化学键</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76064">
                <a:tc>
                  <a:txBody>
                    <a:bodyPr/>
                    <a:lstStyle/>
                    <a:p>
                      <a:pPr algn="ctr">
                        <a:lnSpc>
                          <a:spcPct val="150000"/>
                        </a:lnSpc>
                        <a:spcAft>
                          <a:spcPts val="0"/>
                        </a:spcAft>
                      </a:pPr>
                      <a:r>
                        <a:rPr lang="zh-CN" sz="2400" kern="100">
                          <a:effectLst/>
                          <a:latin typeface="Times New Roman"/>
                          <a:ea typeface="华文细黑"/>
                          <a:cs typeface="Times New Roman"/>
                        </a:rPr>
                        <a:t>成键粒子</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a:effectLst/>
                          <a:latin typeface="Times New Roman"/>
                          <a:ea typeface="华文细黑"/>
                          <a:cs typeface="Times New Roman"/>
                        </a:rPr>
                        <a:t>阴、阳离子</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400" kern="100" dirty="0">
                          <a:effectLst/>
                          <a:latin typeface="Times New Roman"/>
                          <a:ea typeface="华文细黑"/>
                          <a:cs typeface="Times New Roman"/>
                        </a:rPr>
                        <a:t>原子</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52128">
                <a:tc>
                  <a:txBody>
                    <a:bodyPr/>
                    <a:lstStyle/>
                    <a:p>
                      <a:pPr algn="ctr">
                        <a:lnSpc>
                          <a:spcPct val="150000"/>
                        </a:lnSpc>
                        <a:spcAft>
                          <a:spcPts val="0"/>
                        </a:spcAft>
                      </a:pPr>
                      <a:r>
                        <a:rPr lang="zh-CN" sz="2400" kern="100">
                          <a:effectLst/>
                          <a:latin typeface="Times New Roman"/>
                          <a:ea typeface="华文细黑"/>
                          <a:cs typeface="Times New Roman"/>
                        </a:rPr>
                        <a:t>成键实质</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a:effectLst/>
                          <a:latin typeface="Times New Roman"/>
                          <a:ea typeface="华文细黑"/>
                          <a:cs typeface="Times New Roman"/>
                        </a:rPr>
                        <a:t>阴、阳离子的静电作用</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a:effectLst/>
                          <a:latin typeface="Times New Roman"/>
                          <a:ea typeface="华文细黑"/>
                          <a:cs typeface="Times New Roman"/>
                        </a:rPr>
                        <a:t>共用电子对不偏向任何一方</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共用电子对偏向</a:t>
                      </a:r>
                      <a:r>
                        <a:rPr lang="zh-CN" sz="2400" kern="100" dirty="0" smtClean="0">
                          <a:effectLst/>
                          <a:latin typeface="Times New Roman"/>
                          <a:ea typeface="华文细黑"/>
                          <a:cs typeface="Times New Roman"/>
                        </a:rPr>
                        <a:t>一方</a:t>
                      </a:r>
                      <a:endParaRPr lang="en-US" altLang="zh-CN" sz="2400" kern="100" dirty="0" smtClean="0">
                        <a:effectLst/>
                        <a:latin typeface="Times New Roman"/>
                        <a:ea typeface="华文细黑"/>
                        <a:cs typeface="Times New Roman"/>
                      </a:endParaRPr>
                    </a:p>
                    <a:p>
                      <a:pPr algn="l">
                        <a:lnSpc>
                          <a:spcPct val="150000"/>
                        </a:lnSpc>
                        <a:spcAft>
                          <a:spcPts val="0"/>
                        </a:spcAft>
                      </a:pPr>
                      <a:r>
                        <a:rPr lang="zh-CN" sz="2400" kern="100" dirty="0" smtClean="0">
                          <a:effectLst/>
                          <a:latin typeface="Times New Roman"/>
                          <a:ea typeface="华文细黑"/>
                          <a:cs typeface="Times New Roman"/>
                        </a:rPr>
                        <a:t>原子</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478369" y="1197546"/>
            <a:ext cx="11232086" cy="289310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电子式的书写与判断</a:t>
            </a:r>
            <a:endParaRPr lang="zh-CN" altLang="zh-CN" sz="1050" kern="100" dirty="0">
              <a:latin typeface="宋体"/>
              <a:cs typeface="Courier New"/>
            </a:endParaRPr>
          </a:p>
          <a:p>
            <a:pPr>
              <a:lnSpc>
                <a:spcPct val="250000"/>
              </a:lnSpc>
            </a:pPr>
            <a:r>
              <a:rPr lang="en-US" altLang="zh-CN" sz="2800" kern="100" dirty="0">
                <a:latin typeface="Times New Roman"/>
                <a:ea typeface="华文细黑"/>
              </a:rPr>
              <a:t>(1)</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Times New Roman"/>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27(5)]</a:t>
            </a:r>
            <a:r>
              <a:rPr lang="zh-CN" altLang="zh-CN" sz="2800" kern="100" dirty="0">
                <a:latin typeface="Times New Roman"/>
                <a:ea typeface="华文细黑"/>
                <a:cs typeface="Times New Roman"/>
              </a:rPr>
              <a:t>以硼酸为原料可制得硼氢化钠</a:t>
            </a:r>
            <a:r>
              <a:rPr lang="en-US" altLang="zh-CN" sz="2800" kern="100" dirty="0">
                <a:latin typeface="Times New Roman"/>
                <a:ea typeface="华文细黑"/>
              </a:rPr>
              <a:t>(NaBH</a:t>
            </a:r>
            <a:r>
              <a:rPr lang="en-US" altLang="zh-CN" sz="2800" kern="100" baseline="-25000" dirty="0">
                <a:latin typeface="Times New Roman"/>
                <a:ea typeface="华文细黑"/>
              </a:rPr>
              <a:t>4</a:t>
            </a:r>
            <a:r>
              <a:rPr lang="en-US" altLang="zh-CN" sz="2800" kern="100" dirty="0">
                <a:latin typeface="Times New Roman"/>
                <a:ea typeface="华文细黑"/>
              </a:rPr>
              <a:t>)</a:t>
            </a:r>
            <a:r>
              <a:rPr lang="zh-CN" altLang="zh-CN" sz="2800" kern="100" dirty="0">
                <a:latin typeface="Times New Roman"/>
                <a:ea typeface="华文细黑"/>
                <a:cs typeface="Times New Roman"/>
              </a:rPr>
              <a:t>，它是有机合成中的重要还原剂，其电子式为</a:t>
            </a:r>
            <a:r>
              <a:rPr lang="en-US" altLang="zh-CN" sz="2800" kern="100" dirty="0">
                <a:latin typeface="Times New Roman"/>
                <a:ea typeface="华文细黑"/>
              </a:rPr>
              <a:t>____________________</a:t>
            </a:r>
            <a:r>
              <a:rPr lang="zh-CN" altLang="zh-CN" sz="2800" kern="100" dirty="0">
                <a:latin typeface="Times New Roman"/>
                <a:ea typeface="华文细黑"/>
                <a:cs typeface="Times New Roman"/>
              </a:rPr>
              <a:t>。</a:t>
            </a:r>
            <a:endParaRPr lang="zh-CN" altLang="en-US" sz="2800" dirty="0"/>
          </a:p>
        </p:txBody>
      </p:sp>
      <p:pic>
        <p:nvPicPr>
          <p:cNvPr id="307202" name="Picture 2"/>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31310" y="2754215"/>
            <a:ext cx="2203243" cy="105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02"/>
                                        </p:tgtEl>
                                        <p:attrNameLst>
                                          <p:attrName>style.visibility</p:attrName>
                                        </p:attrNameLst>
                                      </p:cBhvr>
                                      <p:to>
                                        <p:strVal val="visible"/>
                                      </p:to>
                                    </p:set>
                                    <p:animEffect transition="in" filter="blinds(horizontal)">
                                      <p:cBhvr>
                                        <p:cTn id="7" dur="500"/>
                                        <p:tgtEl>
                                          <p:spTgt spid="307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7202"/>
                                        </p:tgtEl>
                                      </p:cBhvr>
                                    </p:animEffect>
                                    <p:set>
                                      <p:cBhvr>
                                        <p:cTn id="12" dur="1" fill="hold">
                                          <p:stCondLst>
                                            <p:cond delay="499"/>
                                          </p:stCondLst>
                                        </p:cTn>
                                        <p:tgtEl>
                                          <p:spTgt spid="30720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78369" y="1125538"/>
            <a:ext cx="11232086"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氯分子的电子式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2C)</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过氧化钠的电子式：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2A)</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氢氧根离子的电子式：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2B)</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的电子式：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Times New Roman"/>
                <a:ea typeface="华文细黑"/>
              </a:rPr>
              <a:t>(</a:t>
            </a:r>
            <a:r>
              <a:rPr lang="en-US" altLang="zh-CN" sz="2800" kern="100" dirty="0">
                <a:latin typeface="Times New Roman"/>
                <a:ea typeface="华文细黑"/>
              </a:rPr>
              <a:t>2012·</a:t>
            </a:r>
            <a:r>
              <a:rPr lang="zh-CN" altLang="zh-CN" sz="2800" kern="100" dirty="0">
                <a:latin typeface="Times New Roman"/>
                <a:ea typeface="华文细黑"/>
                <a:cs typeface="Times New Roman"/>
              </a:rPr>
              <a:t>海南，</a:t>
            </a:r>
            <a:r>
              <a:rPr lang="en-US" altLang="zh-CN" sz="2800" kern="100" dirty="0">
                <a:latin typeface="Times New Roman"/>
                <a:ea typeface="华文细黑"/>
              </a:rPr>
              <a:t>9A)</a:t>
            </a:r>
            <a:endParaRPr lang="zh-CN" altLang="en-US" sz="2800" dirty="0"/>
          </a:p>
        </p:txBody>
      </p:sp>
      <p:sp>
        <p:nvSpPr>
          <p:cNvPr id="3" name="矩形 2"/>
          <p:cNvSpPr/>
          <p:nvPr/>
        </p:nvSpPr>
        <p:spPr>
          <a:xfrm>
            <a:off x="6127531" y="191008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7" name="矩形 16"/>
          <p:cNvSpPr/>
          <p:nvPr/>
        </p:nvSpPr>
        <p:spPr>
          <a:xfrm>
            <a:off x="6095206" y="2538989"/>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8" name="矩形 17"/>
          <p:cNvSpPr/>
          <p:nvPr/>
        </p:nvSpPr>
        <p:spPr>
          <a:xfrm>
            <a:off x="7063635" y="3206225"/>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9" name="矩形 18"/>
          <p:cNvSpPr/>
          <p:nvPr/>
        </p:nvSpPr>
        <p:spPr>
          <a:xfrm>
            <a:off x="5735166" y="3854297"/>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pic>
        <p:nvPicPr>
          <p:cNvPr id="325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471" y="1800961"/>
            <a:ext cx="1019985" cy="74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045" y="2433301"/>
            <a:ext cx="15351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406" y="3694817"/>
            <a:ext cx="16621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5"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6"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8"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9"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0"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pic>
        <p:nvPicPr>
          <p:cNvPr id="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7141" y="3154557"/>
            <a:ext cx="12636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1327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3" grpId="0"/>
      <p:bldP spid="3" grpId="1"/>
      <p:bldP spid="17" grpId="0"/>
      <p:bldP spid="17" grpId="1"/>
      <p:bldP spid="18" grpId="0"/>
      <p:bldP spid="18" grpId="1"/>
      <p:bldP spid="19" grpId="0"/>
      <p:bldP spid="19"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362166" cy="549381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rPr>
              <a:t>2.(2015·</a:t>
            </a:r>
            <a:r>
              <a:rPr lang="zh-CN" altLang="zh-CN" sz="2600" kern="100" dirty="0">
                <a:latin typeface="Times New Roman"/>
                <a:ea typeface="华文细黑"/>
                <a:cs typeface="Times New Roman"/>
              </a:rPr>
              <a:t>浙江理综，</a:t>
            </a:r>
            <a:r>
              <a:rPr lang="en-US" altLang="zh-CN" sz="2600" kern="100" dirty="0">
                <a:latin typeface="Times New Roman"/>
                <a:ea typeface="华文细黑"/>
              </a:rPr>
              <a:t>9)</a:t>
            </a:r>
            <a:r>
              <a:rPr lang="zh-CN" altLang="zh-CN" sz="2600" kern="100" dirty="0">
                <a:latin typeface="Times New Roman"/>
                <a:ea typeface="华文细黑"/>
                <a:cs typeface="Times New Roman"/>
              </a:rPr>
              <a:t>下表为元素周期表的一部分，其中</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为短周期元素，</a:t>
            </a:r>
            <a:r>
              <a:rPr lang="en-US" altLang="zh-CN" sz="2600" kern="100" dirty="0">
                <a:latin typeface="Times New Roman"/>
                <a:ea typeface="华文细黑"/>
              </a:rPr>
              <a:t>W</a:t>
            </a:r>
            <a:r>
              <a:rPr lang="zh-CN" altLang="zh-CN" sz="2600" kern="100" dirty="0">
                <a:latin typeface="Times New Roman"/>
                <a:ea typeface="华文细黑"/>
                <a:cs typeface="Times New Roman"/>
              </a:rPr>
              <a:t>元素原子的核电荷数为</a:t>
            </a:r>
            <a:r>
              <a:rPr lang="en-US" altLang="zh-CN" sz="2600" kern="100" dirty="0">
                <a:latin typeface="Times New Roman"/>
                <a:ea typeface="华文细黑"/>
              </a:rPr>
              <a:t>X</a:t>
            </a:r>
            <a:r>
              <a:rPr lang="zh-CN" altLang="zh-CN" sz="2600" kern="100" dirty="0">
                <a:latin typeface="Times New Roman"/>
                <a:ea typeface="华文细黑"/>
                <a:cs typeface="Times New Roman"/>
              </a:rPr>
              <a:t>元素的</a:t>
            </a:r>
            <a:r>
              <a:rPr lang="en-US" altLang="zh-CN" sz="2600" kern="100" dirty="0">
                <a:latin typeface="Times New Roman"/>
                <a:ea typeface="华文细黑"/>
              </a:rPr>
              <a:t>2</a:t>
            </a:r>
            <a:r>
              <a:rPr lang="zh-CN" altLang="zh-CN" sz="2600" kern="100" dirty="0">
                <a:latin typeface="Times New Roman"/>
                <a:ea typeface="华文细黑"/>
                <a:cs typeface="Times New Roman"/>
              </a:rPr>
              <a:t>倍。下列说法正确的是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rPr>
              <a:t>)</a:t>
            </a:r>
          </a:p>
          <a:p>
            <a:pPr algn="just">
              <a:lnSpc>
                <a:spcPct val="150000"/>
              </a:lnSpc>
              <a:spcAft>
                <a:spcPts val="0"/>
              </a:spcAft>
            </a:pPr>
            <a:r>
              <a:rPr lang="en-US" altLang="zh-CN" sz="2600"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元素的原子半径及它们的气态氢</a:t>
            </a:r>
            <a:r>
              <a:rPr lang="zh-CN" altLang="zh-CN" sz="2600" kern="100" dirty="0" smtClean="0">
                <a:latin typeface="Times New Roman"/>
                <a:ea typeface="华文细黑"/>
                <a:cs typeface="Times New Roman"/>
              </a:rPr>
              <a:t>化</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物</a:t>
            </a:r>
            <a:r>
              <a:rPr lang="zh-CN" altLang="zh-CN" sz="2600" kern="100" dirty="0">
                <a:latin typeface="Times New Roman"/>
                <a:ea typeface="华文细黑"/>
                <a:cs typeface="Times New Roman"/>
              </a:rPr>
              <a:t>的热稳定性均依次递增</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元素在自然界中均不能以游离态</a:t>
            </a:r>
            <a:r>
              <a:rPr lang="zh-CN" altLang="zh-CN" sz="2600" kern="100" dirty="0" smtClean="0">
                <a:latin typeface="Times New Roman"/>
                <a:ea typeface="华文细黑"/>
                <a:cs typeface="Times New Roman"/>
              </a:rPr>
              <a:t>存</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，它们的最高价氧化物的水化物的酸性依次递增</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C.YX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晶体熔化、液态</a:t>
            </a:r>
            <a:r>
              <a:rPr lang="en-US" altLang="zh-CN" sz="2600" kern="100" dirty="0">
                <a:latin typeface="Times New Roman"/>
                <a:ea typeface="华文细黑"/>
                <a:cs typeface="Courier New"/>
              </a:rPr>
              <a:t>WX</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气化均需克服分子间作用力</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根据元素周期律，可以推测</a:t>
            </a:r>
            <a:r>
              <a:rPr lang="en-US" altLang="zh-CN" sz="2600" kern="100" dirty="0">
                <a:latin typeface="Times New Roman"/>
                <a:ea typeface="华文细黑"/>
              </a:rPr>
              <a:t>T</a:t>
            </a:r>
            <a:r>
              <a:rPr lang="zh-CN" altLang="zh-CN" sz="2600" kern="100" dirty="0">
                <a:latin typeface="Times New Roman"/>
                <a:ea typeface="华文细黑"/>
                <a:cs typeface="Times New Roman"/>
              </a:rPr>
              <a:t>元素的单质具有半导体特性，</a:t>
            </a:r>
            <a:r>
              <a:rPr lang="en-US" altLang="zh-CN" sz="2600" kern="100" dirty="0">
                <a:latin typeface="Times New Roman"/>
                <a:ea typeface="华文细黑"/>
              </a:rPr>
              <a:t>T</a:t>
            </a:r>
            <a:r>
              <a:rPr lang="en-US" altLang="zh-CN" sz="2600" kern="100" baseline="-25000" dirty="0">
                <a:latin typeface="Times New Roman"/>
                <a:ea typeface="华文细黑"/>
              </a:rPr>
              <a:t>2</a:t>
            </a:r>
            <a:r>
              <a:rPr lang="en-US" altLang="zh-CN" sz="2600" kern="100" dirty="0">
                <a:latin typeface="Times New Roman"/>
                <a:ea typeface="华文细黑"/>
              </a:rPr>
              <a:t>X</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具有氧</a:t>
            </a:r>
            <a:r>
              <a:rPr lang="zh-CN" altLang="zh-CN" sz="2600" kern="100" dirty="0" smtClean="0">
                <a:latin typeface="Times New Roman"/>
                <a:ea typeface="华文细黑"/>
                <a:cs typeface="Times New Roman"/>
              </a:rPr>
              <a:t>化性</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还原性</a:t>
            </a:r>
            <a:endParaRPr lang="zh-CN" altLang="zh-CN" sz="260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77528089"/>
              </p:ext>
            </p:extLst>
          </p:nvPr>
        </p:nvGraphicFramePr>
        <p:xfrm>
          <a:off x="8149081" y="2098318"/>
          <a:ext cx="3791473" cy="1920240"/>
        </p:xfrm>
        <a:graphic>
          <a:graphicData uri="http://schemas.openxmlformats.org/drawingml/2006/table">
            <a:tbl>
              <a:tblPr/>
              <a:tblGrid>
                <a:gridCol w="1331190"/>
                <a:gridCol w="1153258"/>
                <a:gridCol w="1307025"/>
              </a:tblGrid>
              <a:tr h="592076">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075">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Z</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W</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2075">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T</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01105" y="549474"/>
            <a:ext cx="11823516" cy="6188104"/>
          </a:xfrm>
          <a:prstGeom prst="rect">
            <a:avLst/>
          </a:prstGeom>
        </p:spPr>
        <p:txBody>
          <a:bodyPr>
            <a:spAutoFit/>
          </a:bodyPr>
          <a:lstStyle/>
          <a:p>
            <a:pPr>
              <a:lnSpc>
                <a:spcPct val="140000"/>
              </a:lnSpc>
            </a:pPr>
            <a:r>
              <a:rPr lang="zh-CN" altLang="zh-CN" sz="26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zh-CN" altLang="zh-CN" sz="2600" kern="100" dirty="0" smtClean="0">
                <a:latin typeface="Times New Roman"/>
                <a:ea typeface="华文细黑"/>
                <a:cs typeface="Times New Roman"/>
              </a:rPr>
              <a:t>由于</a:t>
            </a:r>
            <a:r>
              <a:rPr lang="en-US" altLang="zh-CN" sz="2600" kern="100" dirty="0">
                <a:latin typeface="Times New Roman"/>
                <a:ea typeface="华文细黑"/>
              </a:rPr>
              <a:t>W</a:t>
            </a:r>
            <a:r>
              <a:rPr lang="zh-CN" altLang="zh-CN" sz="2600" kern="100" dirty="0">
                <a:latin typeface="Times New Roman"/>
                <a:ea typeface="华文细黑"/>
                <a:cs typeface="Times New Roman"/>
              </a:rPr>
              <a:t>元素原子的核电荷数为</a:t>
            </a:r>
            <a:r>
              <a:rPr lang="en-US" altLang="zh-CN" sz="2600" kern="100" dirty="0">
                <a:latin typeface="Times New Roman"/>
                <a:ea typeface="华文细黑"/>
              </a:rPr>
              <a:t>X</a:t>
            </a:r>
            <a:r>
              <a:rPr lang="zh-CN" altLang="zh-CN" sz="2600" kern="100" dirty="0">
                <a:latin typeface="Times New Roman"/>
                <a:ea typeface="华文细黑"/>
                <a:cs typeface="Times New Roman"/>
              </a:rPr>
              <a:t>元素的</a:t>
            </a:r>
            <a:r>
              <a:rPr lang="en-US" altLang="zh-CN" sz="2600" kern="100" dirty="0">
                <a:latin typeface="Times New Roman"/>
                <a:ea typeface="华文细黑"/>
              </a:rPr>
              <a:t>2</a:t>
            </a:r>
            <a:r>
              <a:rPr lang="zh-CN" altLang="zh-CN" sz="2600" kern="100" dirty="0">
                <a:latin typeface="Times New Roman"/>
                <a:ea typeface="华文细黑"/>
                <a:cs typeface="Times New Roman"/>
              </a:rPr>
              <a:t>倍，故</a:t>
            </a:r>
            <a:r>
              <a:rPr lang="en-US" altLang="zh-CN" sz="2600" kern="100" dirty="0">
                <a:latin typeface="Times New Roman"/>
                <a:ea typeface="华文细黑"/>
              </a:rPr>
              <a:t>X</a:t>
            </a:r>
            <a:r>
              <a:rPr lang="zh-CN" altLang="zh-CN" sz="2600" kern="100" dirty="0">
                <a:latin typeface="Times New Roman"/>
                <a:ea typeface="华文细黑"/>
                <a:cs typeface="Times New Roman"/>
              </a:rPr>
              <a:t>为氧元素，</a:t>
            </a:r>
            <a:r>
              <a:rPr lang="en-US" altLang="zh-CN" sz="2600" kern="100" dirty="0">
                <a:latin typeface="Times New Roman"/>
                <a:ea typeface="华文细黑"/>
              </a:rPr>
              <a:t>W</a:t>
            </a:r>
            <a:r>
              <a:rPr lang="zh-CN" altLang="zh-CN" sz="2600" kern="100" dirty="0">
                <a:latin typeface="Times New Roman"/>
                <a:ea typeface="华文细黑"/>
                <a:cs typeface="Times New Roman"/>
              </a:rPr>
              <a:t>为硫元素，结合题中各元素的相对位置，可推断出</a:t>
            </a:r>
            <a:r>
              <a:rPr lang="en-US" altLang="zh-CN" sz="2600" kern="100" dirty="0">
                <a:latin typeface="Times New Roman"/>
                <a:ea typeface="华文细黑"/>
              </a:rPr>
              <a:t>Y</a:t>
            </a:r>
            <a:r>
              <a:rPr lang="zh-CN" altLang="zh-CN" sz="2600" kern="100" dirty="0">
                <a:latin typeface="Times New Roman"/>
                <a:ea typeface="华文细黑"/>
                <a:cs typeface="Times New Roman"/>
              </a:rPr>
              <a:t>为硅元素，</a:t>
            </a:r>
            <a:r>
              <a:rPr lang="en-US" altLang="zh-CN" sz="2600" kern="100" dirty="0">
                <a:latin typeface="Times New Roman"/>
                <a:ea typeface="华文细黑"/>
              </a:rPr>
              <a:t>Z</a:t>
            </a:r>
            <a:r>
              <a:rPr lang="zh-CN" altLang="zh-CN" sz="2600" kern="100" dirty="0">
                <a:latin typeface="Times New Roman"/>
                <a:ea typeface="华文细黑"/>
                <a:cs typeface="Times New Roman"/>
              </a:rPr>
              <a:t>为磷元素，</a:t>
            </a:r>
            <a:r>
              <a:rPr lang="en-US" altLang="zh-CN" sz="2600" kern="100" dirty="0">
                <a:latin typeface="Times New Roman"/>
                <a:ea typeface="华文细黑"/>
              </a:rPr>
              <a:t>T</a:t>
            </a:r>
            <a:r>
              <a:rPr lang="zh-CN" altLang="zh-CN" sz="2600" kern="100" dirty="0">
                <a:latin typeface="Times New Roman"/>
                <a:ea typeface="华文细黑"/>
                <a:cs typeface="Times New Roman"/>
              </a:rPr>
              <a:t>为砷元素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pPr>
            <a:r>
              <a:rPr lang="en-US" altLang="zh-CN" sz="2600" kern="100" dirty="0" smtClean="0">
                <a:latin typeface="Times New Roman"/>
                <a:ea typeface="华文细黑"/>
              </a:rPr>
              <a:t>A</a:t>
            </a:r>
            <a:r>
              <a:rPr lang="zh-CN" altLang="zh-CN" sz="2600" kern="100" dirty="0">
                <a:latin typeface="Times New Roman"/>
                <a:ea typeface="华文细黑"/>
                <a:cs typeface="Times New Roman"/>
              </a:rPr>
              <a:t>项，根据同周期和同主族元素原子半径和性质的变化规律可知，原子半径的大小顺序为</a:t>
            </a:r>
            <a:r>
              <a:rPr lang="en-US" altLang="zh-CN" sz="2600" kern="100" dirty="0">
                <a:latin typeface="Times New Roman"/>
                <a:ea typeface="华文细黑"/>
              </a:rPr>
              <a:t>P</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，气态氢化物的热稳定性顺序为</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a:t>
            </a:r>
            <a:r>
              <a:rPr lang="zh-CN" altLang="zh-CN" sz="2600" kern="100" dirty="0">
                <a:latin typeface="Times New Roman"/>
                <a:ea typeface="华文细黑"/>
                <a:cs typeface="Times New Roman"/>
              </a:rPr>
              <a:t>＞</a:t>
            </a:r>
            <a:r>
              <a:rPr lang="en-US" altLang="zh-CN" sz="2600" kern="100" dirty="0">
                <a:latin typeface="Times New Roman"/>
                <a:ea typeface="华文细黑"/>
              </a:rPr>
              <a:t>PH</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项，硫元素在自然界中能以游离态存在，如存在于火山喷口附近或地壳的岩层中，错误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40000"/>
              </a:lnSpc>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a:t>
            </a:r>
            <a:r>
              <a:rPr lang="en-US" altLang="zh-CN" sz="2600" kern="100" dirty="0">
                <a:latin typeface="Times New Roman"/>
                <a:ea typeface="华文细黑"/>
              </a:rPr>
              <a:t>SiO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为原子晶体，熔化时克服的是共价键，而液态</a:t>
            </a:r>
            <a:r>
              <a:rPr lang="en-US" altLang="zh-CN" sz="2600" kern="100" dirty="0">
                <a:latin typeface="Times New Roman"/>
                <a:ea typeface="华文细黑"/>
              </a:rPr>
              <a:t>SO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气化克服的是分子间作用力，错误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40000"/>
              </a:lnSpc>
            </a:pPr>
            <a:r>
              <a:rPr lang="en-US" altLang="zh-CN" sz="2600" kern="100" dirty="0">
                <a:solidFill>
                  <a:prstClr val="black"/>
                </a:solidFill>
                <a:latin typeface="Times New Roman"/>
                <a:ea typeface="华文细黑"/>
              </a:rPr>
              <a:t>D</a:t>
            </a:r>
            <a:r>
              <a:rPr lang="zh-CN" altLang="zh-CN" sz="2600" kern="100" dirty="0">
                <a:solidFill>
                  <a:prstClr val="black"/>
                </a:solidFill>
                <a:latin typeface="Times New Roman"/>
                <a:ea typeface="华文细黑"/>
                <a:cs typeface="Times New Roman"/>
              </a:rPr>
              <a:t>项，根据</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对角线</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规则，砷的单质与硅的单质有相似性，可做半导体材料，</a:t>
            </a:r>
            <a:r>
              <a:rPr lang="en-US" altLang="zh-CN" sz="2600" kern="100" dirty="0">
                <a:solidFill>
                  <a:prstClr val="black"/>
                </a:solidFill>
                <a:latin typeface="Times New Roman"/>
                <a:ea typeface="华文细黑"/>
              </a:rPr>
              <a:t>As</a:t>
            </a:r>
            <a:r>
              <a:rPr lang="en-US" altLang="zh-CN" sz="2600" kern="100" baseline="-25000" dirty="0">
                <a:solidFill>
                  <a:prstClr val="black"/>
                </a:solidFill>
                <a:latin typeface="Times New Roman"/>
                <a:ea typeface="华文细黑"/>
              </a:rPr>
              <a:t>2</a:t>
            </a:r>
            <a:r>
              <a:rPr lang="en-US" altLang="zh-CN" sz="2600" kern="100" dirty="0">
                <a:solidFill>
                  <a:prstClr val="black"/>
                </a:solidFill>
                <a:latin typeface="Times New Roman"/>
                <a:ea typeface="华文细黑"/>
              </a:rPr>
              <a:t>O</a:t>
            </a:r>
            <a:r>
              <a:rPr lang="en-US" altLang="zh-CN" sz="2600" kern="100" baseline="-25000" dirty="0">
                <a:solidFill>
                  <a:prstClr val="black"/>
                </a:solidFill>
                <a:latin typeface="Times New Roman"/>
                <a:ea typeface="华文细黑"/>
              </a:rPr>
              <a:t>3</a:t>
            </a:r>
            <a:r>
              <a:rPr lang="zh-CN" altLang="zh-CN" sz="2600" kern="100" dirty="0">
                <a:solidFill>
                  <a:prstClr val="black"/>
                </a:solidFill>
                <a:latin typeface="Times New Roman"/>
                <a:ea typeface="华文细黑"/>
                <a:cs typeface="Times New Roman"/>
              </a:rPr>
              <a:t>中砷元素显＋</a:t>
            </a:r>
            <a:r>
              <a:rPr lang="en-US" altLang="zh-CN" sz="2600" kern="100" dirty="0">
                <a:solidFill>
                  <a:prstClr val="black"/>
                </a:solidFill>
                <a:latin typeface="Times New Roman"/>
                <a:ea typeface="华文细黑"/>
              </a:rPr>
              <a:t>3</a:t>
            </a:r>
            <a:r>
              <a:rPr lang="zh-CN" altLang="zh-CN" sz="2600" kern="100" dirty="0">
                <a:solidFill>
                  <a:prstClr val="black"/>
                </a:solidFill>
                <a:latin typeface="Times New Roman"/>
                <a:ea typeface="华文细黑"/>
                <a:cs typeface="Times New Roman"/>
              </a:rPr>
              <a:t>价，处于中间价态，既有氧化性又有还原性。</a:t>
            </a:r>
            <a:endParaRPr lang="en-US" altLang="zh-CN" sz="2600" kern="100" dirty="0">
              <a:solidFill>
                <a:prstClr val="black"/>
              </a:solidFill>
              <a:latin typeface="Times New Roman"/>
              <a:ea typeface="华文细黑"/>
              <a:cs typeface="Times New Roman"/>
            </a:endParaRPr>
          </a:p>
          <a:p>
            <a:pPr lvl="0" algn="just">
              <a:lnSpc>
                <a:spcPct val="140000"/>
              </a:lnSpc>
            </a:pPr>
            <a:r>
              <a:rPr lang="zh-CN" altLang="zh-CN" sz="2600" b="1" kern="100" dirty="0">
                <a:solidFill>
                  <a:srgbClr val="0000FF"/>
                </a:solidFill>
                <a:latin typeface="Times New Roman"/>
                <a:cs typeface="Times New Roman"/>
              </a:rPr>
              <a:t>答案</a:t>
            </a:r>
            <a:r>
              <a:rPr lang="zh-CN" altLang="zh-CN" sz="2600" b="1" kern="100" dirty="0">
                <a:solidFill>
                  <a:srgbClr val="00B050"/>
                </a:solidFill>
                <a:latin typeface="Times New Roman"/>
                <a:cs typeface="Times New Roman"/>
              </a:rPr>
              <a:t>　</a:t>
            </a:r>
            <a:r>
              <a:rPr lang="en-US" altLang="zh-CN" sz="2600" b="1" kern="100" dirty="0" smtClean="0">
                <a:solidFill>
                  <a:srgbClr val="F79646">
                    <a:lumMod val="75000"/>
                  </a:srgbClr>
                </a:solidFill>
                <a:latin typeface="Times New Roman"/>
                <a:ea typeface="华文细黑"/>
              </a:rPr>
              <a:t>D</a:t>
            </a:r>
            <a:endParaRPr lang="zh-CN" altLang="zh-CN" sz="2600" b="1" kern="100" dirty="0">
              <a:solidFill>
                <a:srgbClr val="F79646">
                  <a:lumMod val="75000"/>
                </a:srgbClr>
              </a:solidFill>
              <a:latin typeface="Times New Roman"/>
              <a:ea typeface="华文细黑"/>
            </a:endParaRPr>
          </a:p>
        </p:txBody>
      </p:sp>
      <p:sp>
        <p:nvSpPr>
          <p:cNvPr id="10"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7561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3366" y="909514"/>
            <a:ext cx="1152400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12)a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为短周期元素，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电子层有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个电子，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的最外层电子数为内层电子数的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的最高化合价为最低化合价绝对值的</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倍，</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同周期，</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的原子半径小于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。下列叙述错误的是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A.d</a:t>
            </a:r>
            <a:r>
              <a:rPr lang="zh-CN" altLang="zh-CN" sz="2800" kern="100" dirty="0">
                <a:latin typeface="Times New Roman"/>
                <a:ea typeface="华文细黑"/>
                <a:cs typeface="Times New Roman"/>
              </a:rPr>
              <a:t>元素的非金属性最强</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它们均存在两种或两种以上的氧化物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与其他元素生成的化合物都是离子化合物</a:t>
            </a:r>
            <a:endParaRPr lang="zh-CN" altLang="zh-CN" sz="1050" kern="100" dirty="0">
              <a:latin typeface="宋体"/>
              <a:cs typeface="Courier New"/>
            </a:endParaRPr>
          </a:p>
          <a:p>
            <a:pPr>
              <a:lnSpc>
                <a:spcPct val="150000"/>
              </a:lnSpc>
            </a:pPr>
            <a:r>
              <a:rPr lang="en-US" altLang="zh-CN" sz="2800" kern="100" dirty="0" err="1">
                <a:latin typeface="Times New Roman"/>
                <a:ea typeface="华文细黑"/>
              </a:rPr>
              <a:t>D.b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分别与氢形成的化合物中化学键均为极性共价键</a:t>
            </a:r>
            <a:endParaRPr lang="zh-CN" altLang="en-US" sz="2800" dirty="0"/>
          </a:p>
        </p:txBody>
      </p:sp>
      <p:sp>
        <p:nvSpPr>
          <p:cNvPr id="10"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10403382" y="227766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78296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250335" y="765498"/>
            <a:ext cx="11688154" cy="492862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4.(2015·</a:t>
            </a:r>
            <a:r>
              <a:rPr lang="zh-CN" altLang="zh-CN" sz="2600" kern="100" dirty="0">
                <a:latin typeface="Times New Roman"/>
                <a:ea typeface="华文细黑"/>
                <a:cs typeface="Times New Roman"/>
              </a:rPr>
              <a:t>上海，</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将</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分别加热熔化，需要克服相同类型作用力的物质有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A.2</a:t>
            </a:r>
            <a:r>
              <a:rPr lang="zh-CN" altLang="zh-CN" sz="2600" kern="100" dirty="0">
                <a:latin typeface="Times New Roman"/>
                <a:ea typeface="华文细黑"/>
                <a:cs typeface="Times New Roman"/>
              </a:rPr>
              <a:t>种</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B.3</a:t>
            </a:r>
            <a:r>
              <a:rPr lang="zh-CN" altLang="zh-CN" sz="2600" kern="100" dirty="0">
                <a:latin typeface="Times New Roman"/>
                <a:ea typeface="华文细黑"/>
                <a:cs typeface="Times New Roman"/>
              </a:rPr>
              <a:t>种</a:t>
            </a:r>
            <a:r>
              <a:rPr lang="en-US" altLang="zh-CN" sz="2600" kern="100" dirty="0">
                <a:latin typeface="Times New Roman"/>
                <a:ea typeface="华文细黑"/>
                <a:cs typeface="Courier New"/>
              </a:rPr>
              <a:t>  </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C.4</a:t>
            </a:r>
            <a:r>
              <a:rPr lang="zh-CN" altLang="zh-CN" sz="2600" kern="100" dirty="0">
                <a:latin typeface="Times New Roman"/>
                <a:ea typeface="华文细黑"/>
                <a:cs typeface="Times New Roman"/>
              </a:rPr>
              <a:t>种</a:t>
            </a:r>
            <a:r>
              <a:rPr lang="en-US" altLang="zh-CN" sz="2600" kern="100" dirty="0">
                <a:latin typeface="Times New Roman"/>
                <a:ea typeface="华文细黑"/>
              </a:rPr>
              <a:t>  	</a:t>
            </a:r>
            <a:r>
              <a:rPr lang="en-US" altLang="zh-CN" sz="2600" kern="100" dirty="0" smtClean="0">
                <a:latin typeface="Times New Roman"/>
                <a:ea typeface="华文细黑"/>
              </a:rPr>
              <a:t>		D.5</a:t>
            </a:r>
            <a:r>
              <a:rPr lang="zh-CN" altLang="zh-CN" sz="2600" kern="100" dirty="0" smtClean="0">
                <a:latin typeface="Times New Roman"/>
                <a:ea typeface="华文细黑"/>
                <a:cs typeface="Times New Roman"/>
              </a:rPr>
              <a:t>种</a:t>
            </a:r>
            <a:endParaRPr lang="en-US" altLang="zh-CN" sz="26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en-US" altLang="zh-CN" sz="2600" kern="100" dirty="0">
                <a:latin typeface="Times New Roman"/>
                <a:ea typeface="华文细黑"/>
              </a:rPr>
              <a:t>Na</a:t>
            </a:r>
            <a:r>
              <a:rPr lang="zh-CN" altLang="zh-CN" sz="2600" kern="100" dirty="0">
                <a:latin typeface="Times New Roman"/>
                <a:ea typeface="华文细黑"/>
                <a:cs typeface="Times New Roman"/>
              </a:rPr>
              <a:t>是金属晶体，熔化破坏的是金属键；</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是离子晶体，熔化时破坏的是离子键；</a:t>
            </a:r>
            <a:r>
              <a:rPr lang="en-US" altLang="zh-CN" sz="2600" kern="100" dirty="0" err="1">
                <a:latin typeface="Times New Roman"/>
                <a:ea typeface="华文细黑"/>
              </a:rPr>
              <a:t>NaOH</a:t>
            </a:r>
            <a:r>
              <a:rPr lang="zh-CN" altLang="zh-CN" sz="2600" kern="100" dirty="0">
                <a:latin typeface="Times New Roman"/>
                <a:ea typeface="华文细黑"/>
                <a:cs typeface="Times New Roman"/>
              </a:rPr>
              <a:t>是离子化合物，熔化时断裂的是离子键；</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S</a:t>
            </a:r>
            <a:r>
              <a:rPr lang="zh-CN" altLang="zh-CN" sz="2600" kern="100" dirty="0">
                <a:latin typeface="Times New Roman"/>
                <a:ea typeface="华文细黑"/>
                <a:cs typeface="Times New Roman"/>
              </a:rPr>
              <a:t>是离子化合物，熔化时断裂的是离子键</a:t>
            </a:r>
            <a:r>
              <a:rPr lang="zh-CN" altLang="zh-CN" sz="2600" kern="100" dirty="0" smtClean="0">
                <a:latin typeface="Times New Roman"/>
                <a:ea typeface="华文细黑"/>
                <a:cs typeface="Times New Roman"/>
              </a:rPr>
              <a:t>；</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SO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是离子化合物，熔化时断裂的是离子键。故上述</a:t>
            </a:r>
            <a:r>
              <a:rPr lang="en-US" altLang="zh-CN" sz="2600" kern="100" dirty="0">
                <a:latin typeface="Times New Roman"/>
                <a:ea typeface="华文细黑"/>
              </a:rPr>
              <a:t>5</a:t>
            </a:r>
            <a:r>
              <a:rPr lang="zh-CN" altLang="zh-CN" sz="2600" kern="100" dirty="0">
                <a:latin typeface="Times New Roman"/>
                <a:ea typeface="华文细黑"/>
                <a:cs typeface="Times New Roman"/>
              </a:rPr>
              <a:t>种物质分别加热熔化，需要克服相同类型作用力的物质有</a:t>
            </a:r>
            <a:r>
              <a:rPr lang="en-US" altLang="zh-CN" sz="2600" kern="100" dirty="0">
                <a:latin typeface="Times New Roman"/>
                <a:ea typeface="华文细黑"/>
              </a:rPr>
              <a:t>4</a:t>
            </a:r>
            <a:r>
              <a:rPr lang="zh-CN" altLang="zh-CN" sz="2600" kern="100" dirty="0">
                <a:latin typeface="Times New Roman"/>
                <a:ea typeface="华文细黑"/>
                <a:cs typeface="Times New Roman"/>
              </a:rPr>
              <a:t>种，选项是</a:t>
            </a:r>
            <a:r>
              <a:rPr lang="en-US" altLang="zh-CN" sz="2600" kern="100" dirty="0">
                <a:latin typeface="Times New Roman"/>
                <a:ea typeface="华文细黑"/>
              </a:rPr>
              <a:t>C</a:t>
            </a:r>
            <a:r>
              <a:rPr lang="zh-CN" altLang="zh-CN" sz="2600" kern="100" dirty="0">
                <a:latin typeface="Times New Roman"/>
                <a:ea typeface="华文细黑"/>
                <a:cs typeface="Times New Roman"/>
              </a:rPr>
              <a:t>。</a:t>
            </a:r>
            <a:endParaRPr lang="zh-CN" altLang="en-US" sz="2600" dirty="0"/>
          </a:p>
        </p:txBody>
      </p:sp>
      <p:sp>
        <p:nvSpPr>
          <p:cNvPr id="3" name="矩形 2"/>
          <p:cNvSpPr/>
          <p:nvPr/>
        </p:nvSpPr>
        <p:spPr>
          <a:xfrm>
            <a:off x="4222998" y="1485578"/>
            <a:ext cx="425116" cy="492443"/>
          </a:xfrm>
          <a:prstGeom prst="rect">
            <a:avLst/>
          </a:prstGeom>
        </p:spPr>
        <p:txBody>
          <a:bodyPr wrap="none">
            <a:spAutoFit/>
          </a:bodyPr>
          <a:lstStyle/>
          <a:p>
            <a:r>
              <a:rPr lang="en-US" altLang="zh-CN" sz="2600" b="1" kern="100" dirty="0">
                <a:solidFill>
                  <a:schemeClr val="accent6">
                    <a:lumMod val="75000"/>
                  </a:schemeClr>
                </a:solidFill>
                <a:latin typeface="Times New Roman"/>
                <a:ea typeface="华文细黑"/>
              </a:rPr>
              <a:t>C</a:t>
            </a:r>
            <a:endParaRPr lang="zh-CN" altLang="en-US" sz="2600" b="1" kern="100" dirty="0">
              <a:solidFill>
                <a:schemeClr val="accent6">
                  <a:lumMod val="75000"/>
                </a:schemeClr>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xEl>
                                              <p:pRg st="3" end="3"/>
                                            </p:txEl>
                                          </p:spTgt>
                                        </p:tgtEl>
                                      </p:cBhvr>
                                    </p:animEffect>
                                    <p:set>
                                      <p:cBhvr>
                                        <p:cTn id="17" dur="1" fill="hold">
                                          <p:stCondLst>
                                            <p:cond delay="499"/>
                                          </p:stCondLst>
                                        </p:cTn>
                                        <p:tgtEl>
                                          <p:spTgt spid="6">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97506" y="1259676"/>
            <a:ext cx="10793813"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石蜡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液体石蜡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石蜡蒸气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裂化气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的变化过程中，被破坏的作用力依次是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范德华力、范德华力、范德华力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范德华力、范德华力、共价键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范德华力、共价键、共价键</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共价键、共价键、共价键</a:t>
            </a:r>
            <a:endParaRPr lang="zh-CN" altLang="en-US" sz="2800" dirty="0"/>
          </a:p>
        </p:txBody>
      </p:sp>
      <p:sp>
        <p:nvSpPr>
          <p:cNvPr id="2" name="矩形 1"/>
          <p:cNvSpPr/>
          <p:nvPr/>
        </p:nvSpPr>
        <p:spPr>
          <a:xfrm>
            <a:off x="6031732" y="2042478"/>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 grpId="0"/>
      <p:bldP spid="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22598" y="837506"/>
            <a:ext cx="10793813" cy="1307089"/>
          </a:xfrm>
          <a:prstGeom prst="rect">
            <a:avLst/>
          </a:prstGeom>
        </p:spPr>
        <p:txBody>
          <a:bodyPr>
            <a:spAutoFit/>
          </a:bodyPr>
          <a:lstStyle/>
          <a:p>
            <a:pPr>
              <a:lnSpc>
                <a:spcPct val="150000"/>
              </a:lnSpc>
            </a:pPr>
            <a:r>
              <a:rPr lang="en-US" altLang="zh-CN" sz="2800" kern="100" dirty="0">
                <a:latin typeface="Times New Roman"/>
                <a:ea typeface="华文细黑"/>
              </a:rPr>
              <a:t>6.(2015·</a:t>
            </a:r>
            <a:r>
              <a:rPr lang="zh-CN" altLang="zh-CN" sz="2800" kern="100" dirty="0">
                <a:latin typeface="Times New Roman"/>
                <a:ea typeface="华文细黑"/>
                <a:cs typeface="Times New Roman"/>
              </a:rPr>
              <a:t>天津理综，</a:t>
            </a:r>
            <a:r>
              <a:rPr lang="en-US" altLang="zh-CN" sz="2800" kern="100" dirty="0">
                <a:latin typeface="Times New Roman"/>
                <a:ea typeface="华文细黑"/>
              </a:rPr>
              <a:t>7)</a:t>
            </a:r>
            <a:r>
              <a:rPr lang="zh-CN" altLang="zh-CN" sz="2800" kern="100" dirty="0">
                <a:latin typeface="Times New Roman"/>
                <a:ea typeface="华文细黑"/>
                <a:cs typeface="Times New Roman"/>
              </a:rPr>
              <a:t>随原子序数递增，八种短周期元素</a:t>
            </a:r>
            <a:r>
              <a:rPr lang="en-US" altLang="zh-CN" sz="2800" kern="100" dirty="0">
                <a:latin typeface="Times New Roman"/>
                <a:ea typeface="华文细黑"/>
              </a:rPr>
              <a:t>(</a:t>
            </a:r>
            <a:r>
              <a:rPr lang="zh-CN" altLang="zh-CN" sz="2800" kern="100" dirty="0">
                <a:latin typeface="Times New Roman"/>
                <a:ea typeface="华文细黑"/>
                <a:cs typeface="Times New Roman"/>
              </a:rPr>
              <a:t>用字母</a:t>
            </a:r>
            <a:r>
              <a:rPr lang="en-US" altLang="zh-CN" sz="2800" kern="100" dirty="0">
                <a:latin typeface="Times New Roman"/>
                <a:ea typeface="华文细黑"/>
              </a:rPr>
              <a:t>x</a:t>
            </a:r>
            <a:r>
              <a:rPr lang="zh-CN" altLang="zh-CN" sz="2800" kern="100" dirty="0">
                <a:latin typeface="Times New Roman"/>
                <a:ea typeface="华文细黑"/>
                <a:cs typeface="Times New Roman"/>
              </a:rPr>
              <a:t>等表示</a:t>
            </a:r>
            <a:r>
              <a:rPr lang="en-US" altLang="zh-CN" sz="2800" kern="100" dirty="0">
                <a:latin typeface="Times New Roman"/>
                <a:ea typeface="华文细黑"/>
              </a:rPr>
              <a:t>)</a:t>
            </a:r>
            <a:r>
              <a:rPr lang="zh-CN" altLang="zh-CN" sz="2800" kern="100" dirty="0">
                <a:latin typeface="Times New Roman"/>
                <a:ea typeface="华文细黑"/>
                <a:cs typeface="Times New Roman"/>
              </a:rPr>
              <a:t>原子半径的相对大小、最高正价或最低负价的变化如下图所示。</a:t>
            </a:r>
            <a:endParaRPr lang="zh-CN" altLang="en-US" sz="2800" dirty="0"/>
          </a:p>
        </p:txBody>
      </p:sp>
      <p:pic>
        <p:nvPicPr>
          <p:cNvPr id="316418" name="Picture 2" descr="HX29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3480" y="2437238"/>
            <a:ext cx="5435437" cy="136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22598" y="3797970"/>
            <a:ext cx="9812557" cy="221293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根据判断出的元素回答问题：</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(1)f</a:t>
            </a:r>
            <a:r>
              <a:rPr lang="zh-CN" altLang="zh-CN" sz="2800" kern="100" dirty="0">
                <a:latin typeface="Times New Roman"/>
                <a:ea typeface="华文细黑"/>
                <a:cs typeface="Times New Roman"/>
              </a:rPr>
              <a:t>在周期表中的位置是</a:t>
            </a:r>
            <a:r>
              <a:rPr lang="en-US" altLang="zh-CN" sz="2800" kern="100" dirty="0">
                <a:latin typeface="Times New Roman"/>
                <a:ea typeface="华文细黑"/>
              </a:rPr>
              <a:t>_______________________________________________</a:t>
            </a:r>
            <a:r>
              <a:rPr lang="zh-CN" altLang="zh-CN" sz="2800" kern="100" dirty="0">
                <a:latin typeface="Times New Roman"/>
                <a:ea typeface="华文细黑"/>
                <a:cs typeface="Times New Roman"/>
              </a:rPr>
              <a:t>。</a:t>
            </a:r>
            <a:endParaRPr lang="zh-CN" altLang="en-US" sz="2800" dirty="0"/>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7792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1326449"/>
            <a:ext cx="10793813" cy="1384995"/>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由题中图示及同周期、同主族元素的原子半径、主要化合价的变化规律可推出八种短周期元素如下：</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874731802"/>
              </p:ext>
            </p:extLst>
          </p:nvPr>
        </p:nvGraphicFramePr>
        <p:xfrm>
          <a:off x="2782840" y="2702737"/>
          <a:ext cx="4752546" cy="1280160"/>
        </p:xfrm>
        <a:graphic>
          <a:graphicData uri="http://schemas.openxmlformats.org/drawingml/2006/table">
            <a:tbl>
              <a:tblPr/>
              <a:tblGrid>
                <a:gridCol w="574161"/>
                <a:gridCol w="562636"/>
                <a:gridCol w="574161"/>
                <a:gridCol w="574161"/>
                <a:gridCol w="671601"/>
                <a:gridCol w="634930"/>
                <a:gridCol w="537491"/>
                <a:gridCol w="623405"/>
              </a:tblGrid>
              <a:tr h="39712">
                <a:tc>
                  <a:txBody>
                    <a:bodyPr/>
                    <a:lstStyle/>
                    <a:p>
                      <a:pPr algn="ctr">
                        <a:lnSpc>
                          <a:spcPct val="150000"/>
                        </a:lnSpc>
                        <a:spcAft>
                          <a:spcPts val="0"/>
                        </a:spcAft>
                      </a:pPr>
                      <a:r>
                        <a:rPr lang="en-US" sz="2800" kern="100" dirty="0">
                          <a:effectLst/>
                          <a:latin typeface="Times New Roman"/>
                          <a:ea typeface="华文细黑"/>
                          <a:cs typeface="Courier New"/>
                        </a:rPr>
                        <a:t>x</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d</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e</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g</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7334">
                <a:tc>
                  <a:txBody>
                    <a:bodyPr/>
                    <a:lstStyle/>
                    <a:p>
                      <a:pPr algn="ctr">
                        <a:lnSpc>
                          <a:spcPct val="150000"/>
                        </a:lnSpc>
                        <a:spcAft>
                          <a:spcPts val="0"/>
                        </a:spcAft>
                      </a:pPr>
                      <a:r>
                        <a:rPr lang="en-US" sz="2800" kern="100">
                          <a:effectLst/>
                          <a:latin typeface="Times New Roman"/>
                          <a:ea typeface="华文细黑"/>
                          <a:cs typeface="Courier New"/>
                        </a:rPr>
                        <a:t>H</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Times New Roman"/>
                          <a:ea typeface="华文细黑"/>
                          <a:cs typeface="Courier New"/>
                        </a:rPr>
                        <a:t>Cl</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697506" y="3989015"/>
            <a:ext cx="10793813" cy="1384995"/>
          </a:xfrm>
          <a:prstGeom prst="rect">
            <a:avLst/>
          </a:prstGeom>
        </p:spPr>
        <p:txBody>
          <a:bodyPr>
            <a:spAutoFit/>
          </a:bodyPr>
          <a:lstStyle/>
          <a:p>
            <a:pPr>
              <a:lnSpc>
                <a:spcPct val="150000"/>
              </a:lnSpc>
            </a:pPr>
            <a:r>
              <a:rPr lang="en-US" altLang="zh-CN" sz="2800" kern="100" dirty="0">
                <a:latin typeface="Times New Roman"/>
                <a:ea typeface="华文细黑"/>
              </a:rPr>
              <a:t>f</a:t>
            </a:r>
            <a:r>
              <a:rPr lang="zh-CN" altLang="zh-CN" sz="2800" kern="100" dirty="0">
                <a:latin typeface="Times New Roman"/>
                <a:ea typeface="华文细黑"/>
                <a:cs typeface="Times New Roman"/>
              </a:rPr>
              <a:t>为铝元素，在周期表中的位置为第三周期</a:t>
            </a:r>
            <a:r>
              <a:rPr lang="en-US" altLang="zh-CN" sz="2800" kern="100" dirty="0" err="1">
                <a:latin typeface="宋体"/>
                <a:ea typeface="华文细黑"/>
                <a:cs typeface="Times New Roman"/>
              </a:rPr>
              <a:t>Ⅲ</a:t>
            </a:r>
            <a:r>
              <a:rPr lang="en-US" altLang="zh-CN" sz="2800" kern="100" dirty="0" err="1">
                <a:latin typeface="Times New Roman"/>
                <a:ea typeface="华文细黑"/>
              </a:rPr>
              <a:t>A</a:t>
            </a:r>
            <a:r>
              <a:rPr lang="zh-CN" altLang="zh-CN" sz="2800" kern="100" dirty="0">
                <a:latin typeface="Times New Roman"/>
                <a:ea typeface="华文细黑"/>
                <a:cs typeface="Times New Roman"/>
              </a:rPr>
              <a:t>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a:t>
            </a:r>
            <a:r>
              <a:rPr lang="zh-CN" altLang="zh-CN" sz="2800" b="1" kern="100" dirty="0">
                <a:solidFill>
                  <a:srgbClr val="00B050"/>
                </a:solidFill>
                <a:latin typeface="Times New Roman"/>
                <a:cs typeface="Times New Roman"/>
              </a:rPr>
              <a:t>　</a:t>
            </a:r>
            <a:r>
              <a:rPr lang="zh-CN" altLang="zh-CN" sz="2800" kern="100" dirty="0">
                <a:solidFill>
                  <a:srgbClr val="E36C0A"/>
                </a:solidFill>
                <a:latin typeface="Times New Roman"/>
                <a:ea typeface="华文细黑"/>
                <a:cs typeface="Times New Roman"/>
              </a:rPr>
              <a:t>第三周期</a:t>
            </a:r>
            <a:r>
              <a:rPr lang="en-US" altLang="zh-CN" sz="2800" kern="100" dirty="0" err="1">
                <a:solidFill>
                  <a:srgbClr val="E36C0A"/>
                </a:solidFill>
                <a:latin typeface="宋体"/>
                <a:ea typeface="华文细黑"/>
                <a:cs typeface="Times New Roman"/>
              </a:rPr>
              <a:t>Ⅲ</a:t>
            </a:r>
            <a:r>
              <a:rPr lang="en-US" altLang="zh-CN" sz="2800" kern="100" dirty="0" err="1">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族</a:t>
            </a:r>
            <a:endParaRPr lang="zh-CN" altLang="en-US" sz="2800" dirty="0"/>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0116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blinds(horizontal)">
                                      <p:cBhvr>
                                        <p:cTn id="14" dur="750"/>
                                        <p:tgtEl>
                                          <p:spTgt spid="7">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linds(horizontal)">
                                      <p:cBhvr>
                                        <p:cTn id="18"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909514"/>
            <a:ext cx="1079381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常见离子的半径大小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用化学式表示，下同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________&gt;________</a:t>
            </a:r>
            <a:r>
              <a:rPr lang="zh-CN" altLang="zh-CN" sz="2800" kern="100" dirty="0">
                <a:latin typeface="Times New Roman"/>
                <a:ea typeface="华文细黑"/>
                <a:cs typeface="Times New Roman"/>
              </a:rPr>
              <a:t>；比较</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的最高价氧化物对应水化物的酸性强弱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_______&gt;________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e</a:t>
            </a:r>
            <a:r>
              <a:rPr lang="zh-CN" altLang="zh-CN" sz="2800" kern="100" dirty="0">
                <a:latin typeface="Times New Roman"/>
                <a:ea typeface="华文细黑"/>
                <a:cs typeface="Times New Roman"/>
              </a:rPr>
              <a:t>常见离子分别为</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 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，两种离子的电子层结构相同，核电荷数越大的离子半径越小，故</a:t>
            </a:r>
            <a:r>
              <a:rPr lang="en-US" altLang="zh-CN" sz="2800" i="1" kern="100" dirty="0">
                <a:latin typeface="Times New Roman"/>
                <a:ea typeface="华文细黑"/>
              </a:rPr>
              <a:t>r</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Times New Roman"/>
                <a:ea typeface="华文细黑"/>
              </a:rPr>
              <a:t>r</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；由于非金属性：</a:t>
            </a:r>
            <a:r>
              <a:rPr lang="en-US" altLang="zh-CN" sz="2800" kern="100" dirty="0">
                <a:latin typeface="Times New Roman"/>
                <a:ea typeface="华文细黑"/>
              </a:rPr>
              <a:t> </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S </a:t>
            </a:r>
            <a:r>
              <a:rPr lang="zh-CN" altLang="zh-CN" sz="2800" kern="100" dirty="0">
                <a:latin typeface="Times New Roman"/>
                <a:ea typeface="华文细黑"/>
                <a:cs typeface="Times New Roman"/>
              </a:rPr>
              <a:t>，所以</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dirty="0">
                <a:latin typeface="Times New Roman"/>
                <a:ea typeface="华文细黑"/>
                <a:cs typeface="Times New Roman"/>
              </a:rPr>
              <a:t>的最高价氧化物对应的水化物的酸性强弱是</a:t>
            </a:r>
            <a:r>
              <a:rPr lang="en-US" altLang="zh-CN" sz="2800" kern="100" dirty="0">
                <a:latin typeface="Times New Roman"/>
                <a:ea typeface="华文细黑"/>
              </a:rPr>
              <a:t>HClO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787469" y="1497197"/>
            <a:ext cx="3297698" cy="738664"/>
          </a:xfrm>
          <a:prstGeom prst="rect">
            <a:avLst/>
          </a:prstGeom>
        </p:spPr>
        <p:txBody>
          <a:bodyPr wrap="none">
            <a:spAutoFit/>
          </a:bodyPr>
          <a:lstStyle/>
          <a:p>
            <a:pPr lvl="0">
              <a:lnSpc>
                <a:spcPct val="150000"/>
              </a:lnSpc>
            </a:pPr>
            <a:r>
              <a:rPr lang="en-US" altLang="zh-CN" sz="2800" i="1" kern="100" dirty="0">
                <a:solidFill>
                  <a:srgbClr val="E36C0A"/>
                </a:solidFill>
                <a:latin typeface="Times New Roman"/>
                <a:ea typeface="华文细黑"/>
              </a:rPr>
              <a:t>r</a:t>
            </a:r>
            <a:r>
              <a:rPr lang="en-US" altLang="zh-CN" sz="2800" kern="100" dirty="0">
                <a:solidFill>
                  <a:srgbClr val="E36C0A"/>
                </a:solidFill>
                <a:latin typeface="Times New Roman"/>
                <a:ea typeface="华文细黑"/>
              </a:rPr>
              <a:t>(O</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en-US" altLang="zh-CN" sz="2800" i="1" kern="100" dirty="0" smtClean="0">
                <a:solidFill>
                  <a:srgbClr val="E36C0A"/>
                </a:solidFill>
                <a:latin typeface="Times New Roman"/>
                <a:ea typeface="华文细黑"/>
              </a:rPr>
              <a:t>r</a:t>
            </a:r>
            <a:r>
              <a:rPr lang="en-US" altLang="zh-CN" sz="2800" kern="100" dirty="0" smtClean="0">
                <a:solidFill>
                  <a:srgbClr val="E36C0A"/>
                </a:solidFill>
                <a:latin typeface="Times New Roman"/>
                <a:ea typeface="华文细黑"/>
              </a:rPr>
              <a:t>(Na</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　</a:t>
            </a:r>
            <a:endParaRPr lang="zh-CN" altLang="en-US" sz="2800" dirty="0">
              <a:solidFill>
                <a:prstClr val="black"/>
              </a:solidFill>
            </a:endParaRPr>
          </a:p>
        </p:txBody>
      </p:sp>
      <p:sp>
        <p:nvSpPr>
          <p:cNvPr id="6" name="矩形 5"/>
          <p:cNvSpPr/>
          <p:nvPr/>
        </p:nvSpPr>
        <p:spPr>
          <a:xfrm>
            <a:off x="1486694" y="2145269"/>
            <a:ext cx="2571538" cy="738664"/>
          </a:xfrm>
          <a:prstGeom prst="rect">
            <a:avLst/>
          </a:prstGeom>
        </p:spPr>
        <p:txBody>
          <a:bodyPr wrap="none">
            <a:spAutoFit/>
          </a:bodyPr>
          <a:lstStyle/>
          <a:p>
            <a:pPr lvl="0">
              <a:lnSpc>
                <a:spcPct val="150000"/>
              </a:lnSpc>
            </a:pPr>
            <a:r>
              <a:rPr lang="en-US" altLang="zh-CN" sz="2800" kern="100" dirty="0">
                <a:solidFill>
                  <a:srgbClr val="E36C0A"/>
                </a:solidFill>
                <a:latin typeface="Times New Roman"/>
                <a:ea typeface="华文细黑"/>
              </a:rPr>
              <a:t>HClO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rPr>
              <a:t>H</a:t>
            </a:r>
            <a:r>
              <a:rPr lang="en-US" altLang="zh-CN" sz="2800" kern="100" baseline="-25000" dirty="0" smtClean="0">
                <a:solidFill>
                  <a:srgbClr val="E36C0A"/>
                </a:solidFill>
                <a:latin typeface="Times New Roman"/>
                <a:ea typeface="华文细黑"/>
              </a:rPr>
              <a:t>2</a:t>
            </a:r>
            <a:r>
              <a:rPr lang="en-US" altLang="zh-CN" sz="2800" kern="100" dirty="0" smtClean="0">
                <a:solidFill>
                  <a:srgbClr val="E36C0A"/>
                </a:solidFill>
                <a:latin typeface="Times New Roman"/>
                <a:ea typeface="华文细黑"/>
              </a:rPr>
              <a:t>SO</a:t>
            </a:r>
            <a:r>
              <a:rPr lang="en-US" altLang="zh-CN" sz="2800" kern="100" baseline="-25000" dirty="0" smtClean="0">
                <a:solidFill>
                  <a:srgbClr val="E36C0A"/>
                </a:solidFill>
                <a:latin typeface="Times New Roman"/>
                <a:ea typeface="华文细黑"/>
              </a:rPr>
              <a:t>4</a:t>
            </a:r>
            <a:endParaRPr lang="zh-CN" altLang="en-US" sz="2800" dirty="0">
              <a:solidFill>
                <a:prstClr val="black"/>
              </a:solidFill>
            </a:endParaRPr>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393837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1" end="1"/>
                                            </p:txEl>
                                          </p:spTgt>
                                        </p:tgtEl>
                                      </p:cBhvr>
                                    </p:animEffect>
                                    <p:set>
                                      <p:cBhvr>
                                        <p:cTn id="20" dur="1" fill="hold">
                                          <p:stCondLst>
                                            <p:cond delay="499"/>
                                          </p:stCondLst>
                                        </p:cTn>
                                        <p:tgtEl>
                                          <p:spTgt spid="4">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3" grpId="0"/>
      <p:bldP spid="3"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06324377"/>
              </p:ext>
            </p:extLst>
          </p:nvPr>
        </p:nvGraphicFramePr>
        <p:xfrm>
          <a:off x="512488" y="884114"/>
          <a:ext cx="11233250" cy="3840480"/>
        </p:xfrm>
        <a:graphic>
          <a:graphicData uri="http://schemas.openxmlformats.org/drawingml/2006/table">
            <a:tbl>
              <a:tblPr/>
              <a:tblGrid>
                <a:gridCol w="2376265"/>
                <a:gridCol w="2304255"/>
                <a:gridCol w="2448275"/>
                <a:gridCol w="4104455"/>
              </a:tblGrid>
              <a:tr h="2117626">
                <a:tc>
                  <a:txBody>
                    <a:bodyPr/>
                    <a:lstStyle/>
                    <a:p>
                      <a:pPr algn="ctr">
                        <a:lnSpc>
                          <a:spcPct val="150000"/>
                        </a:lnSpc>
                        <a:spcAft>
                          <a:spcPts val="0"/>
                        </a:spcAft>
                      </a:pPr>
                      <a:r>
                        <a:rPr lang="zh-CN" sz="2400" kern="100" dirty="0">
                          <a:effectLst/>
                          <a:latin typeface="Times New Roman"/>
                          <a:ea typeface="华文细黑"/>
                          <a:cs typeface="Times New Roman"/>
                        </a:rPr>
                        <a:t>形成条件</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活泼金属元素与活泼非金属元素经电子得失，形成离子键</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同种元素原子之间成键</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a:effectLst/>
                          <a:latin typeface="Times New Roman"/>
                          <a:ea typeface="华文细黑"/>
                          <a:cs typeface="Times New Roman"/>
                        </a:rPr>
                        <a:t>不同种元素原子之间成键</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1893">
                <a:tc>
                  <a:txBody>
                    <a:bodyPr/>
                    <a:lstStyle/>
                    <a:p>
                      <a:pPr algn="ctr">
                        <a:lnSpc>
                          <a:spcPct val="150000"/>
                        </a:lnSpc>
                        <a:spcAft>
                          <a:spcPts val="0"/>
                        </a:spcAft>
                      </a:pPr>
                      <a:r>
                        <a:rPr lang="zh-CN" sz="2400" kern="100">
                          <a:effectLst/>
                          <a:latin typeface="Times New Roman"/>
                          <a:ea typeface="华文细黑"/>
                          <a:cs typeface="Times New Roman"/>
                        </a:rPr>
                        <a:t>形成的物质</a:t>
                      </a:r>
                      <a:endParaRPr lang="zh-CN" sz="2400" kern="10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离子化合物</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非金属单质；某些共价化合物或离子化合物</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共价化合物或离子化合物</a:t>
                      </a:r>
                      <a:endParaRPr lang="zh-CN" sz="2400" kern="100" dirty="0">
                        <a:effectLst/>
                        <a:latin typeface="宋体"/>
                        <a:cs typeface="Courier New"/>
                      </a:endParaRPr>
                    </a:p>
                  </a:txBody>
                  <a:tcPr marL="15648" marR="1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5980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909514"/>
            <a:ext cx="10793813" cy="3970318"/>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3)</a:t>
            </a:r>
            <a:r>
              <a:rPr lang="zh-CN" altLang="zh-CN" sz="2800" kern="100" dirty="0">
                <a:latin typeface="Times New Roman"/>
                <a:ea typeface="华文细黑"/>
                <a:cs typeface="Times New Roman"/>
              </a:rPr>
              <a:t>任选上述元素组成一种四原子共价化合物，写出其电子式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r>
              <a:rPr lang="en-US" altLang="zh-CN" sz="2800" kern="100" dirty="0" smtClean="0">
                <a:latin typeface="Times New Roman"/>
                <a:ea typeface="华文细黑"/>
              </a:rPr>
              <a:t>___________________________________________________</a:t>
            </a:r>
            <a:r>
              <a:rPr lang="en-US" altLang="zh-CN" sz="2800" kern="100" dirty="0">
                <a:latin typeface="Times New Roman"/>
                <a:ea typeface="华文细黑"/>
              </a:rPr>
              <a:t>___</a:t>
            </a:r>
            <a:r>
              <a:rPr lang="en-US" altLang="zh-CN" sz="2800" kern="100" dirty="0" smtClean="0">
                <a:latin typeface="Times New Roman"/>
                <a:ea typeface="华文细黑"/>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可组成四原子的共价化合物有</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等，其电子式分别</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b="1" kern="100" dirty="0" smtClean="0">
              <a:solidFill>
                <a:srgbClr val="00B050"/>
              </a:solidFill>
              <a:latin typeface="Times New Roman"/>
              <a:cs typeface="Times New Roman"/>
            </a:endParaRPr>
          </a:p>
        </p:txBody>
      </p:sp>
      <p:pic>
        <p:nvPicPr>
          <p:cNvPr id="3184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790" y="3429794"/>
            <a:ext cx="4444905" cy="13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85514" y="1970470"/>
            <a:ext cx="10717999"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等</a:t>
            </a:r>
            <a:r>
              <a:rPr lang="zh-CN" altLang="zh-CN" sz="2800" kern="100" dirty="0">
                <a:solidFill>
                  <a:schemeClr val="accent6">
                    <a:lumMod val="75000"/>
                  </a:schemeClr>
                </a:solidFill>
                <a:latin typeface="Times New Roman"/>
                <a:ea typeface="华文细黑"/>
                <a:cs typeface="Times New Roman"/>
              </a:rPr>
              <a:t>其他合理答案均可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pic>
        <p:nvPicPr>
          <p:cNvPr id="318466"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4606" y="1629594"/>
            <a:ext cx="5892849" cy="112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1">
            <a:hlinkClick r:id="rId4"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5"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6"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7"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8"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9"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9818414"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7" name="圆角矩形 26">
            <a:hlinkClick r:id="rId10"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0382973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5"/>
                                        </p:tgtEl>
                                        <p:attrNameLst>
                                          <p:attrName>style.visibility</p:attrName>
                                        </p:attrNameLst>
                                      </p:cBhvr>
                                      <p:to>
                                        <p:strVal val="visible"/>
                                      </p:to>
                                    </p:set>
                                    <p:animEffect transition="in" filter="blinds(horizontal)">
                                      <p:cBhvr>
                                        <p:cTn id="10" dur="500"/>
                                        <p:tgtEl>
                                          <p:spTgt spid="3184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318466"/>
                                        </p:tgtEl>
                                        <p:attrNameLst>
                                          <p:attrName>style.visibility</p:attrName>
                                        </p:attrNameLst>
                                      </p:cBhvr>
                                      <p:to>
                                        <p:strVal val="visible"/>
                                      </p:to>
                                    </p:set>
                                    <p:animEffect transition="in" filter="blinds(horizontal)">
                                      <p:cBhvr>
                                        <p:cTn id="18" dur="500"/>
                                        <p:tgtEl>
                                          <p:spTgt spid="3184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xEl>
                                              <p:pRg st="3" end="3"/>
                                            </p:txEl>
                                          </p:spTgt>
                                        </p:tgtEl>
                                      </p:cBhvr>
                                    </p:animEffect>
                                    <p:set>
                                      <p:cBhvr>
                                        <p:cTn id="23" dur="1" fill="hold">
                                          <p:stCondLst>
                                            <p:cond delay="499"/>
                                          </p:stCondLst>
                                        </p:cTn>
                                        <p:tgtEl>
                                          <p:spTgt spid="4">
                                            <p:txEl>
                                              <p:pRg st="3" end="3"/>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18465"/>
                                        </p:tgtEl>
                                      </p:cBhvr>
                                    </p:animEffect>
                                    <p:set>
                                      <p:cBhvr>
                                        <p:cTn id="26" dur="1" fill="hold">
                                          <p:stCondLst>
                                            <p:cond delay="499"/>
                                          </p:stCondLst>
                                        </p:cTn>
                                        <p:tgtEl>
                                          <p:spTgt spid="31846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18466"/>
                                        </p:tgtEl>
                                      </p:cBhvr>
                                    </p:animEffect>
                                    <p:set>
                                      <p:cBhvr>
                                        <p:cTn id="32" dur="1" fill="hold">
                                          <p:stCondLst>
                                            <p:cond delay="499"/>
                                          </p:stCondLst>
                                        </p:cTn>
                                        <p:tgtEl>
                                          <p:spTgt spid="31846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7" grpId="0"/>
      <p:bldP spid="7"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练出高分</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3037187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Rectangle 21">
            <a:hlinkClick r:id="rId16"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244224" y="1053530"/>
            <a:ext cx="11755638" cy="440120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元素符号</a:t>
            </a:r>
            <a:r>
              <a:rPr lang="zh-CN" altLang="zh-CN" sz="2800" kern="100" dirty="0">
                <a:latin typeface="Times New Roman"/>
                <a:ea typeface="华文细黑"/>
                <a:cs typeface="Times New Roman"/>
              </a:rPr>
              <a:t>、反应方程式、结构示意图、电子式、结构式等通常叫做化学用语。下列有关化学用语的表示方法中正确的是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200000"/>
              </a:lnSpc>
              <a:spcAft>
                <a:spcPts val="0"/>
              </a:spcAft>
            </a:pPr>
            <a:r>
              <a:rPr lang="en-US" altLang="zh-CN" sz="2800" kern="100" dirty="0">
                <a:latin typeface="Times New Roman"/>
                <a:ea typeface="华文细黑"/>
              </a:rPr>
              <a:t>A.H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a:latin typeface="Times New Roman"/>
                <a:ea typeface="华文细黑"/>
              </a:rPr>
              <a:t>B.NH</a:t>
            </a:r>
            <a:r>
              <a:rPr lang="en-US" altLang="zh-CN" sz="2800" kern="100" baseline="-25000" dirty="0">
                <a:latin typeface="Times New Roman"/>
                <a:ea typeface="华文细黑"/>
              </a:rPr>
              <a:t>4</a:t>
            </a:r>
            <a:r>
              <a:rPr lang="en-US" altLang="zh-CN" sz="2800" kern="100" dirty="0">
                <a:latin typeface="Times New Roman"/>
                <a:ea typeface="华文细黑"/>
              </a:rPr>
              <a:t>I</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原子核内有</a:t>
            </a:r>
            <a:r>
              <a:rPr lang="en-US" altLang="zh-CN" sz="2800" kern="100" dirty="0">
                <a:latin typeface="Times New Roman"/>
                <a:ea typeface="华文细黑"/>
              </a:rPr>
              <a:t>8</a:t>
            </a:r>
            <a:r>
              <a:rPr lang="zh-CN" altLang="zh-CN" sz="2800" kern="100" dirty="0">
                <a:latin typeface="Times New Roman"/>
                <a:ea typeface="华文细黑"/>
                <a:cs typeface="Times New Roman"/>
              </a:rPr>
              <a:t>个中子的碳原子</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rPr>
              <a:t>C</a:t>
            </a:r>
          </a:p>
          <a:p>
            <a:pPr algn="just">
              <a:lnSpc>
                <a:spcPct val="150000"/>
              </a:lnSpc>
              <a:spcAft>
                <a:spcPts val="0"/>
              </a:spcAft>
            </a:pPr>
            <a:r>
              <a:rPr lang="en-US" altLang="zh-CN" sz="2800" kern="100" dirty="0">
                <a:latin typeface="Times New Roman"/>
                <a:ea typeface="华文细黑"/>
              </a:rPr>
              <a:t>D.CO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分子的结构式：</a:t>
            </a:r>
            <a:r>
              <a:rPr lang="en-US" altLang="zh-CN" sz="2800" kern="100" dirty="0">
                <a:latin typeface="Times New Roman"/>
                <a:ea typeface="华文细黑"/>
              </a:rPr>
              <a:t>O</a:t>
            </a:r>
            <a:r>
              <a:rPr lang="en-US" altLang="zh-CN" sz="2800" kern="100" spc="-80" dirty="0" smtClean="0">
                <a:latin typeface="Times New Roman"/>
                <a:ea typeface="华文细黑"/>
              </a:rPr>
              <a:t>==</a:t>
            </a:r>
            <a:r>
              <a:rPr lang="en-US" altLang="zh-CN" sz="2800" kern="100" dirty="0" smtClean="0">
                <a:latin typeface="Times New Roman"/>
                <a:ea typeface="华文细黑"/>
              </a:rPr>
              <a:t>C</a:t>
            </a:r>
            <a:r>
              <a:rPr lang="en-US" altLang="zh-CN" sz="2800" kern="100" spc="-80" dirty="0" smtClean="0">
                <a:latin typeface="Times New Roman"/>
                <a:ea typeface="华文细黑"/>
              </a:rPr>
              <a:t>==</a:t>
            </a:r>
            <a:r>
              <a:rPr lang="en-US" altLang="zh-CN" sz="2800" kern="100" dirty="0" smtClean="0">
                <a:latin typeface="Times New Roman"/>
                <a:ea typeface="华文细黑"/>
              </a:rPr>
              <a:t>O</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40209017"/>
              </p:ext>
            </p:extLst>
          </p:nvPr>
        </p:nvGraphicFramePr>
        <p:xfrm>
          <a:off x="5374004" y="4221882"/>
          <a:ext cx="890588" cy="803275"/>
        </p:xfrm>
        <a:graphic>
          <a:graphicData uri="http://schemas.openxmlformats.org/presentationml/2006/ole">
            <mc:AlternateContent xmlns:mc="http://schemas.openxmlformats.org/markup-compatibility/2006">
              <mc:Choice xmlns:v="urn:schemas-microsoft-com:vml" Requires="v">
                <p:oleObj spid="_x0000_s319514" name="文档" r:id="rId18" imgW="890058" imgH="803720" progId="Word.Document.12">
                  <p:embed/>
                </p:oleObj>
              </mc:Choice>
              <mc:Fallback>
                <p:oleObj name="文档" r:id="rId18" imgW="890058" imgH="803720" progId="Word.Document.12">
                  <p:embed/>
                  <p:pic>
                    <p:nvPicPr>
                      <p:cNvPr id="0" name=""/>
                      <p:cNvPicPr/>
                      <p:nvPr/>
                    </p:nvPicPr>
                    <p:blipFill>
                      <a:blip r:embed="rId19"/>
                      <a:stretch>
                        <a:fillRect/>
                      </a:stretch>
                    </p:blipFill>
                    <p:spPr>
                      <a:xfrm>
                        <a:off x="5374004" y="4221882"/>
                        <a:ext cx="890588" cy="803275"/>
                      </a:xfrm>
                      <a:prstGeom prst="rect">
                        <a:avLst/>
                      </a:prstGeom>
                    </p:spPr>
                  </p:pic>
                </p:oleObj>
              </mc:Fallback>
            </mc:AlternateContent>
          </a:graphicData>
        </a:graphic>
      </p:graphicFrame>
      <p:pic>
        <p:nvPicPr>
          <p:cNvPr id="31949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77810" y="2377253"/>
            <a:ext cx="2821765" cy="76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491" name="Picture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62744" y="3228789"/>
            <a:ext cx="2007315" cy="99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97506" y="1547708"/>
            <a:ext cx="10793813" cy="397031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是共价化合物，不是由离子形成的，故</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项，缺少碘离子的最外层电子，故</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项元素符号左下角数字表示的是质子数，碳原子的质子数是</a:t>
            </a:r>
            <a:r>
              <a:rPr lang="en-US" altLang="zh-CN" sz="2800" kern="100" dirty="0">
                <a:latin typeface="Times New Roman"/>
                <a:ea typeface="华文细黑"/>
              </a:rPr>
              <a:t>6</a:t>
            </a:r>
            <a:r>
              <a:rPr lang="zh-CN" altLang="zh-CN" sz="2800" kern="100" dirty="0">
                <a:latin typeface="Times New Roman"/>
                <a:ea typeface="华文细黑"/>
                <a:cs typeface="Times New Roman"/>
              </a:rPr>
              <a:t>，故</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正确。故答案选</a:t>
            </a:r>
            <a:r>
              <a:rPr lang="en-US" altLang="zh-CN" sz="2800" kern="100" dirty="0">
                <a:latin typeface="Times New Roman"/>
                <a:ea typeface="华文细黑"/>
              </a:rPr>
              <a:t>D</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a:t>
            </a:r>
            <a:r>
              <a:rPr lang="zh-CN" altLang="zh-CN" sz="2800" b="1" kern="100" dirty="0">
                <a:solidFill>
                  <a:srgbClr val="00B050"/>
                </a:solidFill>
                <a:latin typeface="Times New Roman"/>
                <a:cs typeface="Times New Roman"/>
              </a:rPr>
              <a:t>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8"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6868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658" y="642690"/>
            <a:ext cx="10625594" cy="3617401"/>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rPr>
              <a:t>2.</a:t>
            </a:r>
            <a:r>
              <a:rPr lang="zh-CN" altLang="zh-CN" sz="2600" kern="100" dirty="0">
                <a:latin typeface="Times New Roman"/>
                <a:ea typeface="华文细黑"/>
                <a:cs typeface="Times New Roman"/>
              </a:rPr>
              <a:t>下列化学用语的表述正确的是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rPr>
              <a:t>)</a:t>
            </a:r>
          </a:p>
          <a:p>
            <a:pPr algn="just">
              <a:lnSpc>
                <a:spcPct val="200000"/>
              </a:lnSpc>
              <a:spcAft>
                <a:spcPts val="0"/>
              </a:spcAft>
            </a:pPr>
            <a:r>
              <a:rPr lang="en-US" altLang="zh-CN" sz="2600" kern="100" dirty="0">
                <a:latin typeface="Times New Roman"/>
                <a:ea typeface="华文细黑"/>
              </a:rPr>
              <a:t>A.CSO</a:t>
            </a:r>
            <a:r>
              <a:rPr lang="zh-CN" altLang="zh-CN" sz="2600" kern="100" dirty="0">
                <a:latin typeface="Times New Roman"/>
                <a:ea typeface="华文细黑"/>
                <a:cs typeface="Times New Roman"/>
              </a:rPr>
              <a:t>的电子式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200000"/>
              </a:lnSpc>
              <a:spcAft>
                <a:spcPts val="0"/>
              </a:spcAft>
            </a:pPr>
            <a:r>
              <a:rPr lang="en-US" altLang="zh-CN" sz="2600" kern="100" dirty="0" err="1">
                <a:latin typeface="Times New Roman"/>
                <a:ea typeface="华文细黑"/>
              </a:rPr>
              <a:t>B.NaClO</a:t>
            </a:r>
            <a:r>
              <a:rPr lang="zh-CN" altLang="zh-CN" sz="2600" kern="100" dirty="0">
                <a:latin typeface="Times New Roman"/>
                <a:ea typeface="华文细黑"/>
                <a:cs typeface="Times New Roman"/>
              </a:rPr>
              <a:t>的电子式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200000"/>
              </a:lnSpc>
              <a:spcAft>
                <a:spcPts val="0"/>
              </a:spcAft>
            </a:pPr>
            <a:r>
              <a:rPr lang="en-US" altLang="zh-CN" sz="2600" kern="100" dirty="0">
                <a:latin typeface="Times New Roman"/>
                <a:ea typeface="华文细黑"/>
              </a:rPr>
              <a:t>C.CO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的分子示意图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rPr>
              <a:t>D.</a:t>
            </a:r>
            <a:r>
              <a:rPr lang="zh-CN" altLang="zh-CN" sz="2600" kern="100" dirty="0">
                <a:latin typeface="Times New Roman"/>
                <a:ea typeface="华文细黑"/>
                <a:cs typeface="Times New Roman"/>
              </a:rPr>
              <a:t>次氯酸的结构式：</a:t>
            </a:r>
            <a:r>
              <a:rPr lang="en-US" altLang="zh-CN" sz="2600" kern="100" dirty="0">
                <a:latin typeface="Times New Roman"/>
                <a:ea typeface="华文细黑"/>
              </a:rPr>
              <a:t>H—</a:t>
            </a:r>
            <a:r>
              <a:rPr lang="en-US" altLang="zh-CN" sz="2600" kern="100" dirty="0" err="1">
                <a:latin typeface="Times New Roman"/>
                <a:ea typeface="华文细黑"/>
              </a:rPr>
              <a:t>Cl</a:t>
            </a:r>
            <a:r>
              <a:rPr lang="en-US" altLang="zh-CN" sz="2600" kern="100" dirty="0">
                <a:latin typeface="Times New Roman"/>
                <a:ea typeface="华文细黑"/>
              </a:rPr>
              <a:t>—O</a:t>
            </a:r>
            <a:endParaRPr lang="zh-CN" altLang="zh-CN" sz="2600" kern="100" dirty="0">
              <a:effectLst/>
              <a:latin typeface="宋体"/>
              <a:cs typeface="Courier New"/>
            </a:endParaRPr>
          </a:p>
        </p:txBody>
      </p:sp>
      <p:sp>
        <p:nvSpPr>
          <p:cNvPr id="3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4"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5506838" y="71469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2" name="Rectangle 2"/>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20513"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5212" y="1466199"/>
            <a:ext cx="1703049" cy="760667"/>
          </a:xfrm>
          <a:prstGeom prst="rect">
            <a:avLst/>
          </a:prstGeom>
          <a:noFill/>
          <a:extLst>
            <a:ext uri="{909E8E84-426E-40DD-AFC4-6F175D3DCCD1}">
              <a14:hiddenFill xmlns:a14="http://schemas.microsoft.com/office/drawing/2010/main">
                <a:solidFill>
                  <a:srgbClr val="FFFFFF"/>
                </a:solidFill>
              </a14:hiddenFill>
            </a:ext>
          </a:extLst>
        </p:spPr>
      </p:pic>
      <p:pic>
        <p:nvPicPr>
          <p:cNvPr id="320516"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0950" y="2226866"/>
            <a:ext cx="1815227" cy="72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0517" name="Picture 5" descr="HX30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84359" y="3151564"/>
            <a:ext cx="1165274" cy="43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58716" y="4243090"/>
            <a:ext cx="11873194" cy="1938992"/>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en-US" altLang="zh-CN" sz="2600" kern="100" dirty="0">
                <a:latin typeface="Times New Roman"/>
                <a:ea typeface="华文细黑"/>
              </a:rPr>
              <a:t>B</a:t>
            </a:r>
            <a:r>
              <a:rPr lang="zh-CN" altLang="zh-CN" sz="2600" kern="100" dirty="0">
                <a:latin typeface="Times New Roman"/>
                <a:ea typeface="华文细黑"/>
                <a:cs typeface="Times New Roman"/>
              </a:rPr>
              <a:t>项，</a:t>
            </a:r>
            <a:r>
              <a:rPr lang="en-US" altLang="zh-CN" sz="2600" kern="100" dirty="0" err="1">
                <a:latin typeface="Times New Roman"/>
                <a:ea typeface="华文细黑"/>
              </a:rPr>
              <a:t>NaClO</a:t>
            </a:r>
            <a:r>
              <a:rPr lang="zh-CN" altLang="zh-CN" sz="2600" kern="100" dirty="0">
                <a:latin typeface="Times New Roman"/>
                <a:ea typeface="华文细黑"/>
                <a:cs typeface="Times New Roman"/>
              </a:rPr>
              <a:t>的电子式应</a:t>
            </a:r>
            <a:r>
              <a:rPr lang="zh-CN" altLang="zh-CN" sz="2600" kern="100" dirty="0" smtClean="0">
                <a:latin typeface="Times New Roman"/>
                <a:ea typeface="华文细黑"/>
                <a:cs typeface="Times New Roman"/>
              </a:rPr>
              <a:t>为</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项，碳原子半径应大于氧原子半径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a:t>
            </a:r>
            <a:r>
              <a:rPr lang="en-US" altLang="zh-CN" sz="2600" kern="100" dirty="0" err="1">
                <a:latin typeface="Times New Roman"/>
                <a:ea typeface="华文细黑"/>
              </a:rPr>
              <a:t>HClO</a:t>
            </a:r>
            <a:r>
              <a:rPr lang="zh-CN" altLang="zh-CN" sz="2600" kern="100" dirty="0">
                <a:latin typeface="Times New Roman"/>
                <a:ea typeface="华文细黑"/>
                <a:cs typeface="Times New Roman"/>
              </a:rPr>
              <a:t>的结构式应为</a:t>
            </a:r>
            <a:r>
              <a:rPr lang="en-US" altLang="zh-CN" sz="2600" kern="100" dirty="0">
                <a:latin typeface="Times New Roman"/>
                <a:ea typeface="华文细黑"/>
              </a:rPr>
              <a:t>H—O—</a:t>
            </a:r>
            <a:r>
              <a:rPr lang="en-US" altLang="zh-CN" sz="2600" kern="100" dirty="0" err="1">
                <a:latin typeface="Times New Roman"/>
                <a:ea typeface="华文细黑"/>
              </a:rPr>
              <a:t>Cl</a:t>
            </a:r>
            <a:r>
              <a:rPr lang="zh-CN" altLang="zh-CN" sz="2600" kern="100" dirty="0">
                <a:latin typeface="Times New Roman"/>
                <a:ea typeface="华文细黑"/>
                <a:cs typeface="Times New Roman"/>
              </a:rPr>
              <a:t>。</a:t>
            </a:r>
            <a:endParaRPr lang="zh-CN" altLang="en-US" sz="2600" dirty="0"/>
          </a:p>
        </p:txBody>
      </p:sp>
      <p:pic>
        <p:nvPicPr>
          <p:cNvPr id="320518" name="Picture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38819" y="4191938"/>
            <a:ext cx="2472166"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0518"/>
                                        </p:tgtEl>
                                        <p:attrNameLst>
                                          <p:attrName>style.visibility</p:attrName>
                                        </p:attrNameLst>
                                      </p:cBhvr>
                                      <p:to>
                                        <p:strVal val="visible"/>
                                      </p:to>
                                    </p:set>
                                    <p:animEffect transition="in" filter="blinds(horizontal)">
                                      <p:cBhvr>
                                        <p:cTn id="10" dur="500"/>
                                        <p:tgtEl>
                                          <p:spTgt spid="32051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linds(horizont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7">
                                            <p:txEl>
                                              <p:pRg st="0" end="0"/>
                                            </p:txEl>
                                          </p:spTgt>
                                        </p:tgtEl>
                                      </p:cBhvr>
                                    </p:animEffect>
                                    <p:set>
                                      <p:cBhvr>
                                        <p:cTn id="30" dur="1" fill="hold">
                                          <p:stCondLst>
                                            <p:cond delay="499"/>
                                          </p:stCondLst>
                                        </p:cTn>
                                        <p:tgtEl>
                                          <p:spTgt spid="7">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7">
                                            <p:txEl>
                                              <p:pRg st="1" end="1"/>
                                            </p:txEl>
                                          </p:spTgt>
                                        </p:tgtEl>
                                      </p:cBhvr>
                                    </p:animEffect>
                                    <p:set>
                                      <p:cBhvr>
                                        <p:cTn id="33" dur="1" fill="hold">
                                          <p:stCondLst>
                                            <p:cond delay="499"/>
                                          </p:stCondLst>
                                        </p:cTn>
                                        <p:tgtEl>
                                          <p:spTgt spid="7">
                                            <p:txEl>
                                              <p:pRg st="1" end="1"/>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7">
                                            <p:txEl>
                                              <p:pRg st="2" end="2"/>
                                            </p:txEl>
                                          </p:spTgt>
                                        </p:tgtEl>
                                      </p:cBhvr>
                                    </p:animEffect>
                                    <p:set>
                                      <p:cBhvr>
                                        <p:cTn id="36" dur="1" fill="hold">
                                          <p:stCondLst>
                                            <p:cond delay="499"/>
                                          </p:stCondLst>
                                        </p:cTn>
                                        <p:tgtEl>
                                          <p:spTgt spid="7">
                                            <p:txEl>
                                              <p:pRg st="2" end="2"/>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20518"/>
                                        </p:tgtEl>
                                      </p:cBhvr>
                                    </p:animEffect>
                                    <p:set>
                                      <p:cBhvr>
                                        <p:cTn id="39" dur="1" fill="hold">
                                          <p:stCondLst>
                                            <p:cond delay="499"/>
                                          </p:stCondLst>
                                        </p:cTn>
                                        <p:tgtEl>
                                          <p:spTgt spid="32051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4" grpId="0"/>
      <p:bldP spid="4" grpId="1"/>
      <p:bldP spid="7"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6900" y="837506"/>
            <a:ext cx="11296938"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3. 2015</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月，科学家首次观测到化学键的形成。化学键不存在于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原子与原子之间</a:t>
            </a:r>
            <a:r>
              <a:rPr lang="en-US" altLang="zh-CN" sz="2600" kern="100" dirty="0">
                <a:latin typeface="Times New Roman"/>
                <a:ea typeface="华文细黑"/>
                <a:cs typeface="Courier New"/>
              </a:rPr>
              <a:t>  	B.</a:t>
            </a:r>
            <a:r>
              <a:rPr lang="zh-CN" altLang="zh-CN" sz="2600" kern="100" dirty="0">
                <a:latin typeface="Times New Roman"/>
                <a:ea typeface="华文细黑"/>
                <a:cs typeface="Times New Roman"/>
              </a:rPr>
              <a:t>分子与分子之间</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C.</a:t>
            </a:r>
            <a:r>
              <a:rPr lang="zh-CN" altLang="zh-CN" sz="2600" kern="100" dirty="0">
                <a:latin typeface="Times New Roman"/>
                <a:ea typeface="华文细黑"/>
                <a:cs typeface="Times New Roman"/>
              </a:rPr>
              <a:t>离子与离子之间</a:t>
            </a:r>
            <a:r>
              <a:rPr lang="zh-CN" altLang="zh-CN" sz="2600" kern="100" dirty="0">
                <a:ea typeface="Times New Roman"/>
              </a:rPr>
              <a:t> </a:t>
            </a:r>
            <a:r>
              <a:rPr lang="en-US" altLang="zh-CN" sz="2600" kern="100" dirty="0">
                <a:ea typeface="Times New Roman"/>
              </a:rPr>
              <a:t>	</a:t>
            </a:r>
            <a:r>
              <a:rPr lang="en-US" altLang="zh-CN" sz="2600" kern="100" dirty="0">
                <a:latin typeface="Times New Roman" pitchFamily="18" charset="0"/>
                <a:ea typeface="Times New Roman"/>
                <a:cs typeface="Times New Roman" pitchFamily="18" charset="0"/>
              </a:rPr>
              <a:t>D.</a:t>
            </a:r>
            <a:r>
              <a:rPr lang="zh-CN" altLang="zh-CN" sz="2600" kern="100" dirty="0">
                <a:latin typeface="Times New Roman"/>
                <a:ea typeface="华文细黑"/>
                <a:cs typeface="Times New Roman"/>
              </a:rPr>
              <a:t>离子与电子</a:t>
            </a:r>
            <a:r>
              <a:rPr lang="zh-CN" altLang="zh-CN" sz="2600" kern="100" dirty="0" smtClean="0">
                <a:latin typeface="Times New Roman"/>
                <a:ea typeface="华文细黑"/>
                <a:cs typeface="Times New Roman"/>
              </a:rPr>
              <a:t>之间</a:t>
            </a:r>
            <a:endParaRPr lang="en-US" altLang="zh-CN" sz="26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en-US" altLang="zh-CN" sz="2600" kern="100" dirty="0">
                <a:latin typeface="Times New Roman"/>
                <a:ea typeface="华文细黑"/>
              </a:rPr>
              <a:t>A</a:t>
            </a:r>
            <a:r>
              <a:rPr lang="zh-CN" altLang="zh-CN" sz="2600" kern="100" dirty="0">
                <a:latin typeface="Times New Roman"/>
                <a:ea typeface="华文细黑"/>
                <a:cs typeface="Times New Roman"/>
              </a:rPr>
              <a:t>项，原子与原子之间的强烈的相互作用力为共价键，属于化学键，故</a:t>
            </a:r>
            <a:r>
              <a:rPr lang="en-US" altLang="zh-CN" sz="2600" kern="100" dirty="0">
                <a:latin typeface="Times New Roman"/>
                <a:ea typeface="华文细黑"/>
              </a:rPr>
              <a:t>A</a:t>
            </a:r>
            <a:r>
              <a:rPr lang="zh-CN" altLang="zh-CN" sz="2600" kern="100" dirty="0">
                <a:latin typeface="Times New Roman"/>
                <a:ea typeface="华文细黑"/>
                <a:cs typeface="Times New Roman"/>
              </a:rPr>
              <a:t>不符合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项，分子之间不存在化学键，存在范德华力或氢键，故</a:t>
            </a:r>
            <a:r>
              <a:rPr lang="en-US" altLang="zh-CN" sz="2600" kern="100" dirty="0">
                <a:latin typeface="Times New Roman"/>
                <a:ea typeface="华文细黑"/>
              </a:rPr>
              <a:t>B</a:t>
            </a:r>
            <a:r>
              <a:rPr lang="zh-CN" altLang="zh-CN" sz="2600" kern="100" dirty="0">
                <a:latin typeface="Times New Roman"/>
                <a:ea typeface="华文细黑"/>
                <a:cs typeface="Times New Roman"/>
              </a:rPr>
              <a:t>符合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rPr>
              <a:t>C</a:t>
            </a:r>
            <a:r>
              <a:rPr lang="zh-CN" altLang="zh-CN" sz="2600" kern="100" dirty="0">
                <a:latin typeface="Times New Roman"/>
                <a:ea typeface="华文细黑"/>
                <a:cs typeface="Times New Roman"/>
              </a:rPr>
              <a:t>项，离子与离子之间的相互作用力为离子键，故</a:t>
            </a:r>
            <a:r>
              <a:rPr lang="en-US" altLang="zh-CN" sz="2600" kern="100" dirty="0">
                <a:latin typeface="Times New Roman"/>
                <a:ea typeface="华文细黑"/>
              </a:rPr>
              <a:t>C</a:t>
            </a:r>
            <a:r>
              <a:rPr lang="zh-CN" altLang="zh-CN" sz="2600" kern="100" dirty="0">
                <a:latin typeface="Times New Roman"/>
                <a:ea typeface="华文细黑"/>
                <a:cs typeface="Times New Roman"/>
              </a:rPr>
              <a:t>不符合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项，离子与电子之间的为金属键，故</a:t>
            </a:r>
            <a:r>
              <a:rPr lang="en-US" altLang="zh-CN" sz="2600" kern="100" dirty="0">
                <a:latin typeface="Times New Roman"/>
                <a:ea typeface="华文细黑"/>
              </a:rPr>
              <a:t>D</a:t>
            </a:r>
            <a:r>
              <a:rPr lang="zh-CN" altLang="zh-CN" sz="2600" kern="100" dirty="0">
                <a:latin typeface="Times New Roman"/>
                <a:ea typeface="华文细黑"/>
                <a:cs typeface="Times New Roman"/>
              </a:rPr>
              <a:t>不符合。</a:t>
            </a:r>
            <a:endParaRPr lang="zh-CN" altLang="zh-CN" sz="260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10208196" y="945742"/>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xEl>
                                              <p:pRg st="3" end="3"/>
                                            </p:txEl>
                                          </p:spTgt>
                                        </p:tgtEl>
                                      </p:cBhvr>
                                    </p:animEffect>
                                    <p:set>
                                      <p:cBhvr>
                                        <p:cTn id="32" dur="1" fill="hold">
                                          <p:stCondLst>
                                            <p:cond delay="499"/>
                                          </p:stCondLst>
                                        </p:cTn>
                                        <p:tgtEl>
                                          <p:spTgt spid="3">
                                            <p:txEl>
                                              <p:pRg st="3" end="3"/>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4" end="4"/>
                                            </p:txEl>
                                          </p:spTgt>
                                        </p:tgtEl>
                                      </p:cBhvr>
                                    </p:animEffect>
                                    <p:set>
                                      <p:cBhvr>
                                        <p:cTn id="35" dur="1" fill="hold">
                                          <p:stCondLst>
                                            <p:cond delay="499"/>
                                          </p:stCondLst>
                                        </p:cTn>
                                        <p:tgtEl>
                                          <p:spTgt spid="3">
                                            <p:txEl>
                                              <p:pRg st="4" end="4"/>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5" end="5"/>
                                            </p:txEl>
                                          </p:spTgt>
                                        </p:tgtEl>
                                      </p:cBhvr>
                                    </p:animEffect>
                                    <p:set>
                                      <p:cBhvr>
                                        <p:cTn id="38" dur="1" fill="hold">
                                          <p:stCondLst>
                                            <p:cond delay="499"/>
                                          </p:stCondLst>
                                        </p:cTn>
                                        <p:tgtEl>
                                          <p:spTgt spid="3">
                                            <p:txEl>
                                              <p:pRg st="5" end="5"/>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6" end="6"/>
                                            </p:txEl>
                                          </p:spTgt>
                                        </p:tgtEl>
                                      </p:cBhvr>
                                    </p:animEffect>
                                    <p:set>
                                      <p:cBhvr>
                                        <p:cTn id="41" dur="1" fill="hold">
                                          <p:stCondLst>
                                            <p:cond delay="499"/>
                                          </p:stCondLst>
                                        </p:cTn>
                                        <p:tgtEl>
                                          <p:spTgt spid="3">
                                            <p:txEl>
                                              <p:pRg st="6" end="6"/>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4" grpId="0"/>
      <p:bldP spid="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1"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2"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3"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4"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5"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6"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7"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8"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9"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0"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1"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2"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3"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470003" y="765498"/>
            <a:ext cx="11457851"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下列物质中含有非极性键的共价化合物是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A.CCl</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en-US" altLang="zh-CN" sz="2800" kern="100" dirty="0">
                <a:latin typeface="Times New Roman"/>
                <a:ea typeface="华文细黑"/>
              </a:rPr>
              <a:t>  	</a:t>
            </a:r>
            <a:r>
              <a:rPr lang="en-US" altLang="zh-CN" sz="2800" kern="100" dirty="0" smtClean="0">
                <a:latin typeface="Times New Roman"/>
                <a:ea typeface="华文细黑"/>
              </a:rPr>
              <a:t>		D.CS</a:t>
            </a:r>
            <a:r>
              <a:rPr lang="en-US" altLang="zh-CN" sz="2800" kern="100" baseline="-25000" dirty="0" smtClean="0">
                <a:latin typeface="Times New Roman"/>
                <a:ea typeface="华文细黑"/>
              </a:rPr>
              <a:t>2</a:t>
            </a: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CCl</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中只含极性共价键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是离子化合物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中既含极性共价键又含非极性共价键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CS</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中只含有极性共价键。</a:t>
            </a:r>
            <a:endParaRPr lang="zh-CN" altLang="en-US" sz="2800" dirty="0"/>
          </a:p>
        </p:txBody>
      </p:sp>
      <p:sp>
        <p:nvSpPr>
          <p:cNvPr id="2" name="矩形 1"/>
          <p:cNvSpPr/>
          <p:nvPr/>
        </p:nvSpPr>
        <p:spPr>
          <a:xfrm>
            <a:off x="7423858" y="89848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xEl>
                                              <p:pRg st="3" end="3"/>
                                            </p:txEl>
                                          </p:spTgt>
                                        </p:tgtEl>
                                      </p:cBhvr>
                                    </p:animEffect>
                                    <p:set>
                                      <p:cBhvr>
                                        <p:cTn id="32" dur="1" fill="hold">
                                          <p:stCondLst>
                                            <p:cond delay="499"/>
                                          </p:stCondLst>
                                        </p:cTn>
                                        <p:tgtEl>
                                          <p:spTgt spid="4">
                                            <p:txEl>
                                              <p:pRg st="3" end="3"/>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4">
                                            <p:txEl>
                                              <p:pRg st="4" end="4"/>
                                            </p:txEl>
                                          </p:spTgt>
                                        </p:tgtEl>
                                      </p:cBhvr>
                                    </p:animEffect>
                                    <p:set>
                                      <p:cBhvr>
                                        <p:cTn id="35" dur="1" fill="hold">
                                          <p:stCondLst>
                                            <p:cond delay="499"/>
                                          </p:stCondLst>
                                        </p:cTn>
                                        <p:tgtEl>
                                          <p:spTgt spid="4">
                                            <p:txEl>
                                              <p:pRg st="4" end="4"/>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xEl>
                                              <p:pRg st="5" end="5"/>
                                            </p:txEl>
                                          </p:spTgt>
                                        </p:tgtEl>
                                      </p:cBhvr>
                                    </p:animEffect>
                                    <p:set>
                                      <p:cBhvr>
                                        <p:cTn id="38" dur="1" fill="hold">
                                          <p:stCondLst>
                                            <p:cond delay="499"/>
                                          </p:stCondLst>
                                        </p:cTn>
                                        <p:tgtEl>
                                          <p:spTgt spid="4">
                                            <p:txEl>
                                              <p:pRg st="5" end="5"/>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
                                            <p:txEl>
                                              <p:pRg st="6" end="6"/>
                                            </p:txEl>
                                          </p:spTgt>
                                        </p:tgtEl>
                                      </p:cBhvr>
                                    </p:animEffect>
                                    <p:set>
                                      <p:cBhvr>
                                        <p:cTn id="41" dur="1" fill="hold">
                                          <p:stCondLst>
                                            <p:cond delay="499"/>
                                          </p:stCondLst>
                                        </p:cTn>
                                        <p:tgtEl>
                                          <p:spTgt spid="4">
                                            <p:txEl>
                                              <p:pRg st="6" end="6"/>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
                                        </p:tgtEl>
                                      </p:cBhvr>
                                    </p:animEffect>
                                    <p:set>
                                      <p:cBhvr>
                                        <p:cTn id="44"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22598" y="765498"/>
            <a:ext cx="10793813" cy="5262979"/>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下列现象中，能用氢键解释的是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氮气的化学性质稳定</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通常状况下，溴呈液态，碘呈固态</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水的沸点比硫化氢高</a:t>
            </a:r>
            <a:endParaRPr lang="zh-CN" altLang="zh-CN" sz="1050" kern="100" dirty="0" smtClean="0">
              <a:latin typeface="宋体"/>
              <a:cs typeface="Courier New"/>
            </a:endParaRPr>
          </a:p>
          <a:p>
            <a:pPr>
              <a:lnSpc>
                <a:spcPct val="150000"/>
              </a:lnSpc>
            </a:pP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锂的熔点比钠高</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smtClean="0">
                <a:solidFill>
                  <a:srgbClr val="00B050"/>
                </a:solidFill>
                <a:latin typeface="Times New Roman"/>
                <a:cs typeface="Times New Roman"/>
              </a:rPr>
              <a:t>　　</a:t>
            </a: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项，</a:t>
            </a:r>
            <a:r>
              <a:rPr lang="en-US" altLang="zh-CN" sz="2800" kern="100" dirty="0" smtClean="0">
                <a:latin typeface="Times New Roman"/>
                <a:ea typeface="华文细黑"/>
              </a:rPr>
              <a:t>N</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分子稳定，是因为氮氮三键键能大；</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项，通常状况下，溴呈液态，碘呈固态是因为范德华力；</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smtClean="0">
                <a:latin typeface="Times New Roman"/>
                <a:ea typeface="华文细黑"/>
                <a:cs typeface="Times New Roman"/>
              </a:rPr>
              <a:t>项，锂的熔点比钠高是因为锂的金属键较强。</a:t>
            </a:r>
            <a:endParaRPr lang="zh-CN" altLang="en-US" sz="2800" dirty="0"/>
          </a:p>
        </p:txBody>
      </p:sp>
      <p:sp>
        <p:nvSpPr>
          <p:cNvPr id="2" name="矩形 1"/>
          <p:cNvSpPr/>
          <p:nvPr/>
        </p:nvSpPr>
        <p:spPr>
          <a:xfrm>
            <a:off x="6201518" y="89681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31" name="矩形 3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2" name="圆角矩形 3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blinds(horizontal)">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xEl>
                                              <p:pRg st="5" end="5"/>
                                            </p:txEl>
                                          </p:spTgt>
                                        </p:tgtEl>
                                      </p:cBhvr>
                                    </p:animEffect>
                                    <p:set>
                                      <p:cBhvr>
                                        <p:cTn id="27" dur="1" fill="hold">
                                          <p:stCondLst>
                                            <p:cond delay="499"/>
                                          </p:stCondLst>
                                        </p:cTn>
                                        <p:tgtEl>
                                          <p:spTgt spid="4">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
                                            <p:txEl>
                                              <p:pRg st="6" end="6"/>
                                            </p:txEl>
                                          </p:spTgt>
                                        </p:tgtEl>
                                      </p:cBhvr>
                                    </p:animEffect>
                                    <p:set>
                                      <p:cBhvr>
                                        <p:cTn id="30" dur="1" fill="hold">
                                          <p:stCondLst>
                                            <p:cond delay="499"/>
                                          </p:stCondLst>
                                        </p:cTn>
                                        <p:tgtEl>
                                          <p:spTgt spid="4">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xEl>
                                              <p:pRg st="7" end="7"/>
                                            </p:txEl>
                                          </p:spTgt>
                                        </p:tgtEl>
                                      </p:cBhvr>
                                    </p:animEffect>
                                    <p:set>
                                      <p:cBhvr>
                                        <p:cTn id="33" dur="1" fill="hold">
                                          <p:stCondLst>
                                            <p:cond delay="499"/>
                                          </p:stCondLst>
                                        </p:cTn>
                                        <p:tgtEl>
                                          <p:spTgt spid="4">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2" grpId="0"/>
      <p:bldP spid="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80790"/>
            <a:ext cx="1175563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有关物质结构的下列说法中正确的是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石油裂解只破坏极性键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含极性键的共价化合物一定是电解质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氯化钠固体中的离子键在溶于水时被破坏</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D.HF</a:t>
            </a:r>
            <a:r>
              <a:rPr lang="zh-CN" altLang="zh-CN" sz="2800" kern="100" dirty="0">
                <a:latin typeface="Times New Roman"/>
                <a:ea typeface="华文细黑"/>
                <a:cs typeface="Times New Roman"/>
              </a:rPr>
              <a:t>的分子间作用力大于</a:t>
            </a:r>
            <a:r>
              <a:rPr lang="en-US" altLang="zh-CN" sz="2800" kern="100" dirty="0" err="1">
                <a:latin typeface="Times New Roman"/>
                <a:ea typeface="华文细黑"/>
              </a:rPr>
              <a:t>HCl</a:t>
            </a:r>
            <a:r>
              <a:rPr lang="zh-CN" altLang="zh-CN" sz="2800" kern="100" dirty="0">
                <a:latin typeface="Times New Roman"/>
                <a:ea typeface="华文细黑"/>
                <a:cs typeface="Times New Roman"/>
              </a:rPr>
              <a:t>，故</a:t>
            </a:r>
            <a:r>
              <a:rPr lang="en-US" altLang="zh-CN" sz="2800" kern="100" dirty="0">
                <a:latin typeface="Times New Roman"/>
                <a:ea typeface="华文细黑"/>
              </a:rPr>
              <a:t>HF</a:t>
            </a:r>
            <a:r>
              <a:rPr lang="zh-CN" altLang="zh-CN" sz="2800" kern="100" dirty="0">
                <a:latin typeface="Times New Roman"/>
                <a:ea typeface="华文细黑"/>
                <a:cs typeface="Times New Roman"/>
              </a:rPr>
              <a:t>比</a:t>
            </a:r>
            <a:r>
              <a:rPr lang="en-US" altLang="zh-CN" sz="2800" kern="100" dirty="0" err="1">
                <a:latin typeface="Times New Roman"/>
                <a:ea typeface="华文细黑"/>
              </a:rPr>
              <a:t>HCl</a:t>
            </a:r>
            <a:r>
              <a:rPr lang="zh-CN" altLang="zh-CN" sz="2800" kern="100" dirty="0">
                <a:latin typeface="Times New Roman"/>
                <a:ea typeface="华文细黑"/>
                <a:cs typeface="Times New Roman"/>
              </a:rPr>
              <a:t>更</a:t>
            </a:r>
            <a:r>
              <a:rPr lang="zh-CN" altLang="zh-CN" sz="2800" kern="100" dirty="0" smtClean="0">
                <a:latin typeface="Times New Roman"/>
                <a:ea typeface="华文细黑"/>
                <a:cs typeface="Times New Roman"/>
              </a:rPr>
              <a:t>稳定</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项，石油裂解既破坏了极性键，也破坏了非极性键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项，像烃类、糖类均是含有极性键的共价化合物，但不是电解质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H—F</a:t>
            </a:r>
            <a:r>
              <a:rPr lang="zh-CN" altLang="zh-CN" sz="2800" kern="100" dirty="0">
                <a:latin typeface="Times New Roman"/>
                <a:ea typeface="华文细黑"/>
                <a:cs typeface="Times New Roman"/>
              </a:rPr>
              <a:t>键键能比</a:t>
            </a:r>
            <a:r>
              <a:rPr lang="en-US" altLang="zh-CN" sz="2800" kern="100" dirty="0">
                <a:latin typeface="Times New Roman"/>
                <a:ea typeface="华文细黑"/>
              </a:rPr>
              <a:t>H—</a:t>
            </a:r>
            <a:r>
              <a:rPr lang="en-US" altLang="zh-CN" sz="2800" kern="100" dirty="0" err="1">
                <a:latin typeface="Times New Roman"/>
                <a:ea typeface="华文细黑"/>
              </a:rPr>
              <a:t>Cl</a:t>
            </a:r>
            <a:r>
              <a:rPr lang="zh-CN" altLang="zh-CN" sz="2800" kern="100" dirty="0">
                <a:latin typeface="Times New Roman"/>
                <a:ea typeface="华文细黑"/>
                <a:cs typeface="Times New Roman"/>
              </a:rPr>
              <a:t>键大，所以</a:t>
            </a:r>
            <a:r>
              <a:rPr lang="en-US" altLang="zh-CN" sz="2800" kern="100" dirty="0">
                <a:latin typeface="Times New Roman"/>
                <a:ea typeface="华文细黑"/>
              </a:rPr>
              <a:t>HF</a:t>
            </a:r>
            <a:r>
              <a:rPr lang="zh-CN" altLang="zh-CN" sz="2800" kern="100" dirty="0">
                <a:latin typeface="Times New Roman"/>
                <a:ea typeface="华文细黑"/>
                <a:cs typeface="Times New Roman"/>
              </a:rPr>
              <a:t>比</a:t>
            </a:r>
            <a:r>
              <a:rPr lang="en-US" altLang="zh-CN" sz="2800" kern="100" dirty="0" err="1">
                <a:latin typeface="Times New Roman"/>
                <a:ea typeface="华文细黑"/>
              </a:rPr>
              <a:t>HCl</a:t>
            </a:r>
            <a:r>
              <a:rPr lang="zh-CN" altLang="zh-CN" sz="2800" kern="100" dirty="0">
                <a:latin typeface="Times New Roman"/>
                <a:ea typeface="华文细黑"/>
                <a:cs typeface="Times New Roman"/>
              </a:rPr>
              <a:t>更稳定。</a:t>
            </a:r>
            <a:endParaRPr lang="zh-CN" altLang="zh-CN" sz="2600" kern="100" dirty="0">
              <a:latin typeface="宋体"/>
              <a:cs typeface="Courier New"/>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6646266" y="82480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矩形 30"/>
          <p:cNvSpPr/>
          <p:nvPr/>
        </p:nvSpPr>
        <p:spPr>
          <a:xfrm>
            <a:off x="507432" y="829370"/>
            <a:ext cx="1140990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某短周期元素</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的原子最外层只有一个电子，下列有关</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A.Q</a:t>
            </a:r>
            <a:r>
              <a:rPr lang="zh-CN" altLang="zh-CN" sz="2800" kern="100" dirty="0">
                <a:latin typeface="Times New Roman"/>
                <a:ea typeface="华文细黑"/>
                <a:cs typeface="Times New Roman"/>
              </a:rPr>
              <a:t>一定能与卤素形成共价键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B.Q</a:t>
            </a:r>
            <a:r>
              <a:rPr lang="zh-CN" altLang="zh-CN" sz="2800" kern="100" dirty="0">
                <a:latin typeface="Times New Roman"/>
                <a:ea typeface="华文细黑"/>
                <a:cs typeface="Times New Roman"/>
              </a:rPr>
              <a:t>一定能与卤素形成离子键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C.Q</a:t>
            </a:r>
            <a:r>
              <a:rPr lang="zh-CN" altLang="zh-CN" sz="2800" kern="100" dirty="0">
                <a:latin typeface="Times New Roman"/>
                <a:ea typeface="华文细黑"/>
                <a:cs typeface="Times New Roman"/>
              </a:rPr>
              <a:t>与氧元素形成的化合物中可能含有共价键</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D.Q</a:t>
            </a:r>
            <a:r>
              <a:rPr lang="zh-CN" altLang="zh-CN" sz="2800" kern="100" dirty="0">
                <a:latin typeface="Times New Roman"/>
                <a:ea typeface="华文细黑"/>
                <a:cs typeface="Times New Roman"/>
              </a:rPr>
              <a:t>的单质中不存在</a:t>
            </a:r>
            <a:r>
              <a:rPr lang="zh-CN" altLang="zh-CN" sz="2800" kern="100" dirty="0" smtClean="0">
                <a:latin typeface="Times New Roman"/>
                <a:ea typeface="华文细黑"/>
                <a:cs typeface="Times New Roman"/>
              </a:rPr>
              <a:t>化学键</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Q</a:t>
            </a:r>
            <a:r>
              <a:rPr lang="zh-CN" altLang="zh-CN" sz="2800" kern="100" dirty="0">
                <a:latin typeface="Times New Roman"/>
                <a:ea typeface="华文细黑"/>
                <a:cs typeface="Times New Roman"/>
              </a:rPr>
              <a:t>可以为</a:t>
            </a:r>
            <a:r>
              <a:rPr lang="en-US" altLang="zh-CN" sz="2800" kern="100" dirty="0">
                <a:latin typeface="Times New Roman"/>
                <a:ea typeface="华文细黑"/>
              </a:rPr>
              <a:t>H</a:t>
            </a:r>
            <a:r>
              <a:rPr lang="zh-CN" altLang="zh-CN" sz="2800" kern="100" dirty="0">
                <a:latin typeface="Times New Roman"/>
                <a:ea typeface="华文细黑"/>
                <a:cs typeface="Times New Roman"/>
              </a:rPr>
              <a:t>或</a:t>
            </a:r>
            <a:r>
              <a:rPr lang="en-US" altLang="zh-CN" sz="2800" kern="100" dirty="0">
                <a:latin typeface="Times New Roman"/>
                <a:ea typeface="华文细黑"/>
              </a:rPr>
              <a:t>Li</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中均含共价键。</a:t>
            </a:r>
            <a:endParaRPr lang="zh-CN" altLang="zh-CN" sz="2800" b="1" kern="100" dirty="0">
              <a:solidFill>
                <a:schemeClr val="accent6">
                  <a:lumMod val="75000"/>
                </a:schemeClr>
              </a:solidFill>
              <a:latin typeface="Times New Roman"/>
              <a:ea typeface="华文细黑"/>
            </a:endParaRPr>
          </a:p>
        </p:txBody>
      </p:sp>
      <p:sp>
        <p:nvSpPr>
          <p:cNvPr id="3" name="矩形 2"/>
          <p:cNvSpPr/>
          <p:nvPr/>
        </p:nvSpPr>
        <p:spPr>
          <a:xfrm>
            <a:off x="1558702" y="162145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xEl>
                                              <p:pRg st="5" end="5"/>
                                            </p:txEl>
                                          </p:spTgt>
                                        </p:tgtEl>
                                        <p:attrNameLst>
                                          <p:attrName>style.visibility</p:attrName>
                                        </p:attrNameLst>
                                      </p:cBhvr>
                                      <p:to>
                                        <p:strVal val="visible"/>
                                      </p:to>
                                    </p:set>
                                    <p:animEffect transition="in" filter="blinds(horizontal)">
                                      <p:cBhvr>
                                        <p:cTn id="7" dur="500"/>
                                        <p:tgtEl>
                                          <p:spTgt spid="3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1">
                                            <p:txEl>
                                              <p:pRg st="5" end="5"/>
                                            </p:txEl>
                                          </p:spTgt>
                                        </p:tgtEl>
                                      </p:cBhvr>
                                    </p:animEffect>
                                    <p:set>
                                      <p:cBhvr>
                                        <p:cTn id="17" dur="1" fill="hold">
                                          <p:stCondLst>
                                            <p:cond delay="499"/>
                                          </p:stCondLst>
                                        </p:cTn>
                                        <p:tgtEl>
                                          <p:spTgt spid="31">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7694" y="909514"/>
            <a:ext cx="11388152" cy="456558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化学键是离子或原子间的一种作用力，既包括静电吸引力，又包括静电排斥力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所有物质中都存在化学键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由活泼金属元素与活泼非金属元素形成的化学键都是离子键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非金属元素的两个原子之间一定形成共价键，但多个原子间也可能形成离子键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sp>
        <p:nvSpPr>
          <p:cNvPr id="4" name="矩形 3"/>
          <p:cNvSpPr/>
          <p:nvPr/>
        </p:nvSpPr>
        <p:spPr>
          <a:xfrm>
            <a:off x="2206774" y="234967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5191427" y="290657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10415686" y="364581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0" name="矩形 9"/>
          <p:cNvSpPr/>
          <p:nvPr/>
        </p:nvSpPr>
        <p:spPr>
          <a:xfrm>
            <a:off x="2206773" y="490828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文本框 3"/>
          <p:cNvSpPr txBox="1"/>
          <p:nvPr/>
        </p:nvSpPr>
        <p:spPr bwMode="auto">
          <a:xfrm>
            <a:off x="497085" y="293818"/>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4" grpId="0"/>
      <p:bldP spid="4" grpId="1"/>
      <p:bldP spid="7" grpId="0"/>
      <p:bldP spid="7" grpId="1"/>
      <p:bldP spid="9" grpId="0"/>
      <p:bldP spid="9" grpId="1"/>
      <p:bldP spid="10" grpId="0"/>
      <p:bldP spid="10"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981522"/>
            <a:ext cx="10793813"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下列物质加热熔化时破坏极性共价键的是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干冰</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晶体硅</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氢氧化钠</a:t>
            </a:r>
            <a:r>
              <a:rPr lang="en-US" altLang="zh-CN" sz="2800" kern="100" dirty="0">
                <a:latin typeface="Times New Roman"/>
                <a:ea typeface="华文细黑"/>
              </a:rPr>
              <a:t>  	</a:t>
            </a:r>
            <a:r>
              <a:rPr lang="en-US" altLang="zh-CN" sz="2800" kern="100" dirty="0" smtClean="0">
                <a:latin typeface="Times New Roman"/>
                <a:ea typeface="华文细黑"/>
              </a:rPr>
              <a:t>	D</a:t>
            </a:r>
            <a:r>
              <a:rPr lang="en-US" altLang="zh-CN" sz="2800" kern="100" dirty="0">
                <a:latin typeface="Times New Roman"/>
                <a:ea typeface="华文细黑"/>
              </a:rPr>
              <a:t>.</a:t>
            </a:r>
            <a:r>
              <a:rPr lang="zh-CN" altLang="zh-CN" sz="2800" kern="100" dirty="0" smtClean="0">
                <a:latin typeface="Times New Roman"/>
                <a:ea typeface="华文细黑"/>
                <a:cs typeface="Times New Roman"/>
              </a:rPr>
              <a:t>二氧化硅</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项，干冰熔化破坏分子间作用力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项，晶体硅熔化破坏非极性共价键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项，氢氧化钠熔化破坏离子键。</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7654378" y="109398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3" end="3"/>
                                            </p:txEl>
                                          </p:spTgt>
                                        </p:tgtEl>
                                      </p:cBhvr>
                                    </p:animEffect>
                                    <p:set>
                                      <p:cBhvr>
                                        <p:cTn id="27" dur="1" fill="hold">
                                          <p:stCondLst>
                                            <p:cond delay="499"/>
                                          </p:stCondLst>
                                        </p:cTn>
                                        <p:tgtEl>
                                          <p:spTgt spid="3">
                                            <p:txEl>
                                              <p:pRg st="3" end="3"/>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4" end="4"/>
                                            </p:txEl>
                                          </p:spTgt>
                                        </p:tgtEl>
                                      </p:cBhvr>
                                    </p:animEffect>
                                    <p:set>
                                      <p:cBhvr>
                                        <p:cTn id="30" dur="1" fill="hold">
                                          <p:stCondLst>
                                            <p:cond delay="499"/>
                                          </p:stCondLst>
                                        </p:cTn>
                                        <p:tgtEl>
                                          <p:spTgt spid="3">
                                            <p:txEl>
                                              <p:pRg st="4" end="4"/>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5" end="5"/>
                                            </p:txEl>
                                          </p:spTgt>
                                        </p:tgtEl>
                                      </p:cBhvr>
                                    </p:animEffect>
                                    <p:set>
                                      <p:cBhvr>
                                        <p:cTn id="33" dur="1" fill="hold">
                                          <p:stCondLst>
                                            <p:cond delay="499"/>
                                          </p:stCondLst>
                                        </p:cTn>
                                        <p:tgtEl>
                                          <p:spTgt spid="3">
                                            <p:txEl>
                                              <p:pRg st="5" end="5"/>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2" grpId="0"/>
      <p:bldP spid="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4606" y="837506"/>
            <a:ext cx="11010769"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对下列物质溶于水时破坏的作用力描述错误的是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氯化钠，破坏了离子键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氯化氢，破坏了共价键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蔗糖，破坏了分子间作用力</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二氧化碳，没有破坏</a:t>
            </a:r>
            <a:r>
              <a:rPr lang="zh-CN" altLang="zh-CN" sz="2800" kern="100" dirty="0" smtClean="0">
                <a:latin typeface="Times New Roman"/>
                <a:ea typeface="华文细黑"/>
                <a:cs typeface="Times New Roman"/>
              </a:rPr>
              <a:t>作用力</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溶于水，发生</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rPr>
              <a:t>H</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dirty="0" smtClean="0">
                <a:latin typeface="ZBFH"/>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，破坏了分子间作用力，也破坏了共价键。</a:t>
            </a:r>
            <a:endParaRPr lang="zh-CN" altLang="zh-CN" sz="2800" kern="100" dirty="0">
              <a:latin typeface="宋体"/>
              <a:cs typeface="Courier New"/>
            </a:endParaRPr>
          </a:p>
        </p:txBody>
      </p:sp>
      <p:sp>
        <p:nvSpPr>
          <p:cNvPr id="18"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6"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35748624"/>
              </p:ext>
            </p:extLst>
          </p:nvPr>
        </p:nvGraphicFramePr>
        <p:xfrm>
          <a:off x="6260430" y="4147432"/>
          <a:ext cx="874713" cy="1077913"/>
        </p:xfrm>
        <a:graphic>
          <a:graphicData uri="http://schemas.openxmlformats.org/presentationml/2006/ole">
            <mc:AlternateContent xmlns:mc="http://schemas.openxmlformats.org/markup-compatibility/2006">
              <mc:Choice xmlns:v="urn:schemas-microsoft-com:vml" Requires="v">
                <p:oleObj spid="_x0000_s324632" name="Document" r:id="rId18" imgW="874942" imgH="1078117" progId="Word.Document.8">
                  <p:embed/>
                </p:oleObj>
              </mc:Choice>
              <mc:Fallback>
                <p:oleObj name="Document" r:id="rId18" imgW="874942" imgH="1078117" progId="Word.Document.8">
                  <p:embed/>
                  <p:pic>
                    <p:nvPicPr>
                      <p:cNvPr id="0" name=""/>
                      <p:cNvPicPr/>
                      <p:nvPr/>
                    </p:nvPicPr>
                    <p:blipFill>
                      <a:blip r:embed="rId19"/>
                      <a:stretch>
                        <a:fillRect/>
                      </a:stretch>
                    </p:blipFill>
                    <p:spPr>
                      <a:xfrm>
                        <a:off x="6260430" y="4147432"/>
                        <a:ext cx="874713" cy="1077913"/>
                      </a:xfrm>
                      <a:prstGeom prst="rect">
                        <a:avLst/>
                      </a:prstGeom>
                    </p:spPr>
                  </p:pic>
                </p:oleObj>
              </mc:Fallback>
            </mc:AlternateContent>
          </a:graphicData>
        </a:graphic>
      </p:graphicFrame>
      <p:sp>
        <p:nvSpPr>
          <p:cNvPr id="3" name="矩形 2"/>
          <p:cNvSpPr/>
          <p:nvPr/>
        </p:nvSpPr>
        <p:spPr>
          <a:xfrm>
            <a:off x="8747198" y="97908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5" end="5"/>
                                            </p:txEl>
                                          </p:spTgt>
                                        </p:tgtEl>
                                      </p:cBhvr>
                                    </p:animEffect>
                                    <p:set>
                                      <p:cBhvr>
                                        <p:cTn id="20" dur="1" fill="hold">
                                          <p:stCondLst>
                                            <p:cond delay="499"/>
                                          </p:stCondLst>
                                        </p:cTn>
                                        <p:tgtEl>
                                          <p:spTgt spid="4">
                                            <p:txEl>
                                              <p:pRg st="5" end="5"/>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3" grpId="0"/>
      <p:bldP spid="3"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909514"/>
            <a:ext cx="11010769"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下列变化不能说明发生了化学变化的是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变化时有电子的得失或共用电子对的形成</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变化过程中有旧化学键的断裂和新化学键的形成</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变化时释放出能量</a:t>
            </a:r>
            <a:endParaRPr lang="zh-CN" altLang="zh-CN" sz="10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变化前后原子的种类和数目没有改变，分子种类</a:t>
            </a:r>
            <a:r>
              <a:rPr lang="zh-CN" altLang="zh-CN" sz="2800" kern="100" dirty="0" smtClean="0">
                <a:latin typeface="Times New Roman"/>
                <a:ea typeface="华文细黑"/>
                <a:cs typeface="Times New Roman"/>
              </a:rPr>
              <a:t>增加</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en-US" altLang="zh-CN" sz="2800" kern="100" dirty="0" smtClean="0">
                <a:latin typeface="Times New Roman"/>
                <a:ea typeface="华文细黑"/>
              </a:rPr>
              <a:t>C</a:t>
            </a:r>
            <a:r>
              <a:rPr lang="zh-CN" altLang="zh-CN" sz="2800" kern="100" dirty="0">
                <a:latin typeface="Times New Roman"/>
                <a:ea typeface="华文细黑"/>
                <a:cs typeface="Times New Roman"/>
              </a:rPr>
              <a:t>项，物质三态变化也有能量变化，但是是物理变化。</a:t>
            </a:r>
            <a:endParaRPr lang="zh-CN" altLang="en-US" sz="2600" dirty="0"/>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7391746" y="105976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2" grpId="0"/>
      <p:bldP spid="2"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984712"/>
            <a:ext cx="10793813"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同主族非金属元素的简单阴离子的还原性越强，其元素</a:t>
            </a:r>
            <a:r>
              <a:rPr lang="zh-CN" altLang="zh-CN" sz="2800" kern="100" dirty="0" smtClean="0">
                <a:latin typeface="Times New Roman"/>
                <a:ea typeface="华文细黑"/>
                <a:cs typeface="Times New Roman"/>
              </a:rPr>
              <a:t>非金属性</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越</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族与</a:t>
            </a:r>
            <a:r>
              <a:rPr lang="en-US" altLang="zh-CN" sz="2800" kern="100" dirty="0" err="1">
                <a:latin typeface="宋体"/>
                <a:ea typeface="华文细黑"/>
                <a:cs typeface="Times New Roman"/>
              </a:rPr>
              <a:t>Ⅶ</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族元素间可形成共价化合物或</a:t>
            </a:r>
            <a:r>
              <a:rPr lang="zh-CN" altLang="zh-CN" sz="2800" kern="100" dirty="0" smtClean="0">
                <a:latin typeface="Times New Roman"/>
                <a:ea typeface="华文细黑"/>
                <a:cs typeface="Times New Roman"/>
              </a:rPr>
              <a:t>离子化合物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元素原子的最外层电子数等于元素的最高化合价</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全部由非金属元素组成的化合物中只含</a:t>
            </a:r>
            <a:r>
              <a:rPr lang="zh-CN" altLang="zh-CN" sz="2800" kern="100" dirty="0" smtClean="0">
                <a:latin typeface="Times New Roman"/>
                <a:ea typeface="华文细黑"/>
                <a:cs typeface="Times New Roman"/>
              </a:rPr>
              <a:t>共价键</a:t>
            </a:r>
            <a:endParaRPr lang="en-US" altLang="zh-CN" sz="2800" kern="100" dirty="0" smtClean="0">
              <a:latin typeface="Times New Roman"/>
              <a:ea typeface="华文细黑"/>
              <a:cs typeface="Times New Roman"/>
            </a:endParaRPr>
          </a:p>
        </p:txBody>
      </p:sp>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矩形 3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2" name="圆角矩形 3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9431" y="731590"/>
            <a:ext cx="11344407" cy="5770811"/>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zh-CN" altLang="zh-CN" sz="2600" kern="100" dirty="0">
                <a:solidFill>
                  <a:prstClr val="black"/>
                </a:solidFill>
                <a:latin typeface="Times New Roman"/>
                <a:ea typeface="华文细黑"/>
                <a:cs typeface="Times New Roman"/>
              </a:rPr>
              <a:t>同主族非金属元素的简单阴离子的还原性越强，其元素非金属性越弱，</a:t>
            </a:r>
            <a:r>
              <a:rPr lang="en-US" altLang="zh-CN" sz="2600" kern="100" dirty="0">
                <a:solidFill>
                  <a:prstClr val="black"/>
                </a:solidFill>
                <a:latin typeface="Times New Roman"/>
                <a:ea typeface="华文细黑"/>
              </a:rPr>
              <a:t>A</a:t>
            </a:r>
            <a:r>
              <a:rPr lang="zh-CN" altLang="zh-CN" sz="2600" kern="100" dirty="0">
                <a:solidFill>
                  <a:prstClr val="black"/>
                </a:solidFill>
                <a:latin typeface="Times New Roman"/>
                <a:ea typeface="华文细黑"/>
                <a:cs typeface="Times New Roman"/>
              </a:rPr>
              <a:t>错误；</a:t>
            </a:r>
            <a:endParaRPr lang="en-US" altLang="zh-CN" sz="2600" kern="100" dirty="0">
              <a:solidFill>
                <a:prstClr val="black"/>
              </a:solidFill>
              <a:latin typeface="Times New Roman"/>
              <a:ea typeface="华文细黑"/>
              <a:cs typeface="Times New Roman"/>
            </a:endParaRPr>
          </a:p>
          <a:p>
            <a:pPr lvl="0">
              <a:lnSpc>
                <a:spcPct val="150000"/>
              </a:lnSpc>
            </a:pPr>
            <a:r>
              <a:rPr lang="en-US" altLang="zh-CN" sz="2600" kern="100" dirty="0" err="1">
                <a:solidFill>
                  <a:prstClr val="black"/>
                </a:solidFill>
                <a:latin typeface="宋体"/>
                <a:ea typeface="华文细黑"/>
                <a:cs typeface="Times New Roman"/>
              </a:rPr>
              <a:t>Ⅰ</a:t>
            </a:r>
            <a:r>
              <a:rPr lang="en-US" altLang="zh-CN" sz="2600" kern="100" dirty="0" err="1">
                <a:solidFill>
                  <a:prstClr val="black"/>
                </a:solidFill>
                <a:latin typeface="Times New Roman"/>
                <a:ea typeface="华文细黑"/>
              </a:rPr>
              <a:t>A</a:t>
            </a:r>
            <a:r>
              <a:rPr lang="zh-CN" altLang="zh-CN" sz="2600" kern="100" dirty="0">
                <a:solidFill>
                  <a:prstClr val="black"/>
                </a:solidFill>
                <a:latin typeface="Times New Roman"/>
                <a:ea typeface="华文细黑"/>
                <a:cs typeface="Times New Roman"/>
              </a:rPr>
              <a:t>族与</a:t>
            </a:r>
            <a:r>
              <a:rPr lang="en-US" altLang="zh-CN" sz="2600" kern="100" dirty="0" err="1">
                <a:solidFill>
                  <a:prstClr val="black"/>
                </a:solidFill>
                <a:latin typeface="宋体"/>
                <a:ea typeface="华文细黑"/>
                <a:cs typeface="Times New Roman"/>
              </a:rPr>
              <a:t>Ⅶ</a:t>
            </a:r>
            <a:r>
              <a:rPr lang="en-US" altLang="zh-CN" sz="2600" kern="100" dirty="0" err="1">
                <a:solidFill>
                  <a:prstClr val="black"/>
                </a:solidFill>
                <a:latin typeface="Times New Roman"/>
                <a:ea typeface="华文细黑"/>
              </a:rPr>
              <a:t>A</a:t>
            </a:r>
            <a:r>
              <a:rPr lang="zh-CN" altLang="zh-CN" sz="2600" kern="100" dirty="0">
                <a:solidFill>
                  <a:prstClr val="black"/>
                </a:solidFill>
                <a:latin typeface="Times New Roman"/>
                <a:ea typeface="华文细黑"/>
                <a:cs typeface="Times New Roman"/>
              </a:rPr>
              <a:t>族元素间可形成共价化合物</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如氯化氢</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或离子化合物</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如氯化钠</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rPr>
              <a:t>B</a:t>
            </a:r>
            <a:r>
              <a:rPr lang="zh-CN" altLang="zh-CN" sz="2600" kern="100" dirty="0">
                <a:solidFill>
                  <a:prstClr val="black"/>
                </a:solidFill>
                <a:latin typeface="Times New Roman"/>
                <a:ea typeface="华文细黑"/>
                <a:cs typeface="Times New Roman"/>
              </a:rPr>
              <a:t>正确；</a:t>
            </a:r>
            <a:endParaRPr lang="en-US" altLang="zh-CN" sz="2600" kern="100" dirty="0">
              <a:solidFill>
                <a:prstClr val="black"/>
              </a:solidFill>
              <a:latin typeface="Times New Roman"/>
              <a:ea typeface="华文细黑"/>
              <a:cs typeface="Courier New"/>
            </a:endParaRPr>
          </a:p>
          <a:p>
            <a:pPr>
              <a:lnSpc>
                <a:spcPct val="150000"/>
              </a:lnSpc>
            </a:pPr>
            <a:r>
              <a:rPr lang="zh-CN" altLang="zh-CN" sz="2800" kern="100" dirty="0" smtClean="0">
                <a:latin typeface="Times New Roman"/>
                <a:ea typeface="华文细黑"/>
                <a:cs typeface="Times New Roman"/>
              </a:rPr>
              <a:t>大多数主族元素的原子其最高化合价等于元素原子的最外层电子数，但氟无正价，而且过渡元素如铁的最高价是＋</a:t>
            </a:r>
            <a:r>
              <a:rPr lang="en-US" altLang="zh-CN" sz="2800" kern="100" dirty="0" smtClean="0">
                <a:latin typeface="Times New Roman"/>
                <a:ea typeface="华文细黑"/>
              </a:rPr>
              <a:t>3</a:t>
            </a:r>
            <a:r>
              <a:rPr lang="zh-CN" altLang="zh-CN" sz="2800" kern="100" dirty="0" smtClean="0">
                <a:latin typeface="Times New Roman"/>
                <a:ea typeface="华文细黑"/>
                <a:cs typeface="Times New Roman"/>
              </a:rPr>
              <a:t>价，但是其最外层电子数是</a:t>
            </a:r>
            <a:r>
              <a:rPr lang="en-US" altLang="zh-CN" sz="2800" kern="100" dirty="0" smtClean="0">
                <a:latin typeface="Times New Roman"/>
                <a:ea typeface="华文细黑"/>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C</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全部</a:t>
            </a:r>
            <a:r>
              <a:rPr lang="zh-CN" altLang="zh-CN" sz="2800" kern="100" dirty="0">
                <a:latin typeface="Times New Roman"/>
                <a:ea typeface="华文细黑"/>
                <a:cs typeface="Times New Roman"/>
              </a:rPr>
              <a:t>由非金属元素组成的化合物</a:t>
            </a:r>
            <a:r>
              <a:rPr lang="en-US" altLang="zh-CN" sz="2800" kern="100" dirty="0">
                <a:latin typeface="Times New Roman"/>
                <a:ea typeface="华文细黑"/>
              </a:rPr>
              <a:t>(</a:t>
            </a:r>
            <a:r>
              <a:rPr lang="zh-CN" altLang="zh-CN" sz="2800" kern="100" dirty="0">
                <a:latin typeface="Times New Roman"/>
                <a:ea typeface="华文细黑"/>
                <a:cs typeface="Times New Roman"/>
              </a:rPr>
              <a:t>如氯化铵</a:t>
            </a:r>
            <a:r>
              <a:rPr lang="en-US" altLang="zh-CN" sz="2800" kern="100" dirty="0">
                <a:latin typeface="Times New Roman"/>
                <a:ea typeface="华文细黑"/>
              </a:rPr>
              <a:t>)</a:t>
            </a:r>
            <a:r>
              <a:rPr lang="zh-CN" altLang="zh-CN" sz="2800" kern="100" dirty="0">
                <a:latin typeface="Times New Roman"/>
                <a:ea typeface="华文细黑"/>
                <a:cs typeface="Times New Roman"/>
              </a:rPr>
              <a:t>可能含离子键，</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64175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8178" y="909514"/>
            <a:ext cx="11344407"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12.X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为原子序数依次增大的短周期元素。其形成的小分子化合物</a:t>
            </a:r>
            <a:r>
              <a:rPr lang="en-US" altLang="zh-CN" sz="2600" kern="100" dirty="0">
                <a:latin typeface="Times New Roman"/>
                <a:ea typeface="华文细黑"/>
                <a:cs typeface="Courier New"/>
              </a:rPr>
              <a:t>Y</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W</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中，分子内各原子最外层电子都满足稳定结构。下列说法正确的是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的原子半径的大小关系为</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X</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Y</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W</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的一个分子中，所含的共用电子对数相等</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四种元素可形成化学式为</a:t>
            </a:r>
            <a:r>
              <a:rPr lang="en-US" altLang="zh-CN" sz="2600" kern="100" dirty="0">
                <a:latin typeface="Times New Roman"/>
                <a:ea typeface="华文细黑"/>
                <a:cs typeface="Courier New"/>
              </a:rPr>
              <a:t>X</a:t>
            </a:r>
            <a:r>
              <a:rPr lang="en-US" altLang="zh-CN" sz="2600" kern="100" baseline="-25000" dirty="0">
                <a:latin typeface="Times New Roman"/>
                <a:ea typeface="华文细黑"/>
                <a:cs typeface="Courier New"/>
              </a:rPr>
              <a:t>7</a:t>
            </a:r>
            <a:r>
              <a:rPr lang="en-US" altLang="zh-CN" sz="2600" kern="100" dirty="0">
                <a:latin typeface="Times New Roman"/>
                <a:ea typeface="华文细黑"/>
                <a:cs typeface="Courier New"/>
              </a:rPr>
              <a:t>Y</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ZW</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的化合物</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与元素</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相比，元素</a:t>
            </a:r>
            <a:r>
              <a:rPr lang="en-US" altLang="zh-CN" sz="2600" kern="100" dirty="0">
                <a:latin typeface="Times New Roman"/>
                <a:ea typeface="华文细黑"/>
              </a:rPr>
              <a:t>W</a:t>
            </a:r>
            <a:r>
              <a:rPr lang="zh-CN" altLang="zh-CN" sz="2600" kern="100" dirty="0">
                <a:latin typeface="Times New Roman"/>
                <a:ea typeface="华文细黑"/>
                <a:cs typeface="Times New Roman"/>
              </a:rPr>
              <a:t>形成的简单氢化物最稳定，是因为其分子间</a:t>
            </a:r>
            <a:r>
              <a:rPr lang="zh-CN" altLang="zh-CN" sz="2600" kern="100" dirty="0" smtClean="0">
                <a:latin typeface="Times New Roman"/>
                <a:ea typeface="华文细黑"/>
                <a:cs typeface="Times New Roman"/>
              </a:rPr>
              <a:t>存在</a:t>
            </a:r>
            <a:r>
              <a:rPr lang="en-US" altLang="zh-CN" sz="2600" kern="100" dirty="0" smtClean="0">
                <a:latin typeface="Times New Roman"/>
                <a:ea typeface="华文细黑"/>
                <a:cs typeface="Times New Roman"/>
              </a:rPr>
              <a:t>    </a:t>
            </a: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氢键</a:t>
            </a:r>
            <a:endParaRPr lang="zh-CN" altLang="zh-CN" sz="26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22209" y="621482"/>
            <a:ext cx="11344407" cy="6555641"/>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根据题意</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分别是</a:t>
            </a:r>
            <a:r>
              <a:rPr lang="en-US" altLang="zh-CN" sz="2800"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zh-CN" altLang="zh-CN" sz="2800" kern="100" dirty="0">
                <a:latin typeface="Times New Roman"/>
                <a:ea typeface="华文细黑"/>
                <a:cs typeface="Times New Roman"/>
              </a:rPr>
              <a:t>。它们形成的化合物分别是</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。同周期由左向右原子半径逐渐减小，</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的原子半径的大小关系为</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化合物</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中共用</a:t>
            </a:r>
            <a:r>
              <a:rPr lang="en-US" altLang="zh-CN" sz="2800" kern="100" dirty="0">
                <a:latin typeface="Times New Roman"/>
                <a:ea typeface="华文细黑"/>
              </a:rPr>
              <a:t>5</a:t>
            </a:r>
            <a:r>
              <a:rPr lang="zh-CN" altLang="zh-CN" sz="2800" kern="100" dirty="0">
                <a:latin typeface="Times New Roman"/>
                <a:ea typeface="华文细黑"/>
                <a:cs typeface="Times New Roman"/>
              </a:rPr>
              <a:t>对电子对，在</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中共用</a:t>
            </a:r>
            <a:r>
              <a:rPr lang="en-US" altLang="zh-CN" sz="2800" kern="100" dirty="0">
                <a:latin typeface="Times New Roman"/>
                <a:ea typeface="华文细黑"/>
              </a:rPr>
              <a:t>5</a:t>
            </a:r>
            <a:r>
              <a:rPr lang="zh-CN" altLang="zh-CN" sz="2800" kern="100" dirty="0">
                <a:latin typeface="Times New Roman"/>
                <a:ea typeface="华文细黑"/>
                <a:cs typeface="Times New Roman"/>
              </a:rPr>
              <a:t>对电子对，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中共用</a:t>
            </a:r>
            <a:r>
              <a:rPr lang="en-US" altLang="zh-CN" sz="2800" kern="100" dirty="0">
                <a:latin typeface="Times New Roman"/>
                <a:ea typeface="华文细黑"/>
              </a:rPr>
              <a:t>3</a:t>
            </a:r>
            <a:r>
              <a:rPr lang="zh-CN" altLang="zh-CN" sz="2800" kern="100" dirty="0">
                <a:latin typeface="Times New Roman"/>
                <a:ea typeface="华文细黑"/>
                <a:cs typeface="Times New Roman"/>
              </a:rPr>
              <a:t>对电子对，分子所含的共用电子对数不相等，</a:t>
            </a:r>
            <a:r>
              <a:rPr lang="en-US" altLang="zh-CN" sz="2800" kern="100" dirty="0">
                <a:latin typeface="Times New Roman"/>
                <a:ea typeface="华文细黑"/>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四种元素可形成化学式为</a:t>
            </a:r>
            <a:r>
              <a:rPr lang="en-US" altLang="zh-CN" sz="2800" kern="100" dirty="0">
                <a:latin typeface="Times New Roman"/>
                <a:ea typeface="华文细黑"/>
              </a:rPr>
              <a:t>H</a:t>
            </a:r>
            <a:r>
              <a:rPr lang="en-US" altLang="zh-CN" sz="2800" kern="100" baseline="-25000" dirty="0">
                <a:latin typeface="Times New Roman"/>
                <a:ea typeface="华文细黑"/>
              </a:rPr>
              <a:t>7</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的物质，其结构可能是</a:t>
            </a:r>
            <a:r>
              <a:rPr lang="en-US" altLang="zh-CN" sz="2800" kern="100" dirty="0">
                <a:latin typeface="Times New Roman"/>
                <a:ea typeface="华文细黑"/>
              </a:rPr>
              <a:t>HOCH</a:t>
            </a:r>
            <a:r>
              <a:rPr lang="en-US" altLang="zh-CN" sz="2800" kern="100" baseline="-25000" dirty="0">
                <a:latin typeface="Times New Roman"/>
                <a:ea typeface="华文细黑"/>
              </a:rPr>
              <a:t>2</a:t>
            </a:r>
            <a:r>
              <a:rPr lang="en-US" altLang="zh-CN" sz="2800" kern="100" dirty="0">
                <a:latin typeface="Times New Roman"/>
                <a:ea typeface="华文细黑"/>
              </a:rPr>
              <a:t>—O—CH</a:t>
            </a:r>
            <a:r>
              <a:rPr lang="en-US" altLang="zh-CN" sz="2800" kern="100" baseline="-25000" dirty="0">
                <a:latin typeface="Times New Roman"/>
                <a:ea typeface="华文细黑"/>
              </a:rPr>
              <a:t>2</a:t>
            </a:r>
            <a:r>
              <a:rPr lang="en-US" altLang="zh-CN" sz="2800" kern="100" dirty="0">
                <a:latin typeface="Times New Roman"/>
                <a:ea typeface="华文细黑"/>
              </a:rPr>
              <a:t>—NH</a:t>
            </a:r>
            <a:r>
              <a:rPr lang="en-US" altLang="zh-CN" sz="2800" kern="100" baseline="-25000" dirty="0">
                <a:latin typeface="Times New Roman"/>
                <a:ea typeface="华文细黑"/>
              </a:rPr>
              <a:t>2</a:t>
            </a:r>
            <a:r>
              <a:rPr lang="zh-CN" altLang="zh-CN" sz="2800" kern="100" dirty="0" smtClean="0">
                <a:latin typeface="Times New Roman"/>
                <a:ea typeface="华文细黑"/>
                <a:cs typeface="Times New Roman"/>
              </a:rPr>
              <a:t>或</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a:solidFill>
                  <a:prstClr val="black"/>
                </a:solidFill>
                <a:latin typeface="Times New Roman"/>
                <a:ea typeface="华文细黑"/>
                <a:cs typeface="Times New Roman"/>
              </a:rPr>
              <a:t>与元素</a:t>
            </a:r>
            <a:r>
              <a:rPr lang="en-US" altLang="zh-CN" sz="2800" kern="100" dirty="0">
                <a:solidFill>
                  <a:prstClr val="black"/>
                </a:solidFill>
                <a:latin typeface="Times New Roman"/>
                <a:ea typeface="华文细黑"/>
              </a:rPr>
              <a:t>Y</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Z</a:t>
            </a:r>
            <a:r>
              <a:rPr lang="zh-CN" altLang="zh-CN" sz="2800" kern="100" dirty="0">
                <a:solidFill>
                  <a:prstClr val="black"/>
                </a:solidFill>
                <a:latin typeface="Times New Roman"/>
                <a:ea typeface="华文细黑"/>
                <a:cs typeface="Times New Roman"/>
              </a:rPr>
              <a:t>相比，元素</a:t>
            </a:r>
            <a:r>
              <a:rPr lang="en-US" altLang="zh-CN" sz="2800" kern="100" dirty="0">
                <a:solidFill>
                  <a:prstClr val="black"/>
                </a:solidFill>
                <a:latin typeface="Times New Roman"/>
                <a:ea typeface="华文细黑"/>
              </a:rPr>
              <a:t>W</a:t>
            </a:r>
            <a:r>
              <a:rPr lang="zh-CN" altLang="zh-CN" sz="2800" kern="100" dirty="0">
                <a:solidFill>
                  <a:prstClr val="black"/>
                </a:solidFill>
                <a:latin typeface="Times New Roman"/>
                <a:ea typeface="华文细黑"/>
                <a:cs typeface="Times New Roman"/>
              </a:rPr>
              <a:t>形成的简单氢化物最稳定是因为其非金属性最强，原子半径最小，形成的共用电子对结合的最牢固，</a:t>
            </a: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a:t>
            </a:r>
            <a:r>
              <a:rPr lang="zh-CN" altLang="zh-CN" sz="2800" b="1" kern="100" dirty="0">
                <a:solidFill>
                  <a:srgbClr val="00B050"/>
                </a:solidFill>
                <a:latin typeface="Times New Roman"/>
                <a:cs typeface="Times New Roman"/>
              </a:rPr>
              <a:t>　</a:t>
            </a:r>
            <a:r>
              <a:rPr lang="en-US" altLang="zh-CN" sz="2800" b="1" kern="100" dirty="0" smtClean="0">
                <a:solidFill>
                  <a:srgbClr val="F79646">
                    <a:lumMod val="75000"/>
                  </a:srgbClr>
                </a:solidFill>
                <a:latin typeface="Times New Roman"/>
                <a:ea typeface="华文细黑"/>
              </a:rPr>
              <a:t>C</a:t>
            </a:r>
            <a:endParaRPr lang="zh-CN" altLang="zh-CN" sz="2800" b="1" kern="100" dirty="0">
              <a:solidFill>
                <a:srgbClr val="F79646">
                  <a:lumMod val="75000"/>
                </a:srgb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326658"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6174" y="4234582"/>
            <a:ext cx="2057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78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6658"/>
                                        </p:tgtEl>
                                        <p:attrNameLst>
                                          <p:attrName>style.visibility</p:attrName>
                                        </p:attrNameLst>
                                      </p:cBhvr>
                                      <p:to>
                                        <p:strVal val="visible"/>
                                      </p:to>
                                    </p:set>
                                    <p:animEffect transition="in" filter="blinds(horizontal)">
                                      <p:cBhvr>
                                        <p:cTn id="18" dur="500"/>
                                        <p:tgtEl>
                                          <p:spTgt spid="326658"/>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par>
                          <p:cTn id="23" fill="hold">
                            <p:stCondLst>
                              <p:cond delay="2000"/>
                            </p:stCondLst>
                            <p:childTnLst>
                              <p:par>
                                <p:cTn id="24" presetID="3" presetClass="entr" presetSubtype="10" fill="hold"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909514"/>
            <a:ext cx="1152400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13.</a:t>
            </a:r>
            <a:r>
              <a:rPr lang="zh-CN" altLang="zh-CN" sz="2800" kern="100" dirty="0">
                <a:latin typeface="Times New Roman"/>
                <a:ea typeface="华文细黑"/>
                <a:cs typeface="Times New Roman"/>
              </a:rPr>
              <a:t>城市为保持街道整洁、湿润，在路面或广场上喷洒含化学式为</a:t>
            </a:r>
            <a:r>
              <a:rPr lang="en-US" altLang="zh-CN" sz="2800" kern="100" dirty="0">
                <a:latin typeface="Times New Roman"/>
                <a:ea typeface="华文细黑"/>
              </a:rPr>
              <a:t>XY</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的溶液做保湿剂。</a:t>
            </a:r>
            <a:r>
              <a:rPr lang="en-US" altLang="zh-CN" sz="2800" kern="100" dirty="0">
                <a:latin typeface="Times New Roman"/>
                <a:ea typeface="华文细黑"/>
              </a:rPr>
              <a:t>X</a:t>
            </a:r>
            <a:r>
              <a:rPr lang="zh-CN" altLang="zh-CN" sz="2800" kern="100" dirty="0">
                <a:latin typeface="Times New Roman"/>
                <a:ea typeface="华文细黑"/>
                <a:cs typeface="Times New Roman"/>
              </a:rPr>
              <a:t>原子的结构示意图</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的阳离子与</a:t>
            </a:r>
            <a:r>
              <a:rPr lang="en-US" altLang="zh-CN" sz="2800" kern="100" dirty="0">
                <a:latin typeface="Times New Roman"/>
                <a:ea typeface="华文细黑"/>
              </a:rPr>
              <a:t>Y</a:t>
            </a:r>
            <a:r>
              <a:rPr lang="zh-CN" altLang="zh-CN" sz="2800" kern="100" dirty="0">
                <a:latin typeface="Times New Roman"/>
                <a:ea typeface="华文细黑"/>
                <a:cs typeface="Times New Roman"/>
              </a:rPr>
              <a:t>的阴离子的电子层结构相同。元素</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均为短周期元素，它们原子的最外层电子数均是电子层数的</a:t>
            </a:r>
            <a:r>
              <a:rPr lang="en-US" altLang="zh-CN" sz="2800" kern="100" dirty="0">
                <a:latin typeface="Times New Roman"/>
                <a:ea typeface="华文细黑"/>
              </a:rPr>
              <a:t>2</a:t>
            </a:r>
            <a:r>
              <a:rPr lang="zh-CN" altLang="zh-CN" sz="2800" kern="100" dirty="0">
                <a:latin typeface="Times New Roman"/>
                <a:ea typeface="华文细黑"/>
                <a:cs typeface="Times New Roman"/>
              </a:rPr>
              <a:t>倍，</a:t>
            </a:r>
            <a:r>
              <a:rPr lang="en-US" altLang="zh-CN" sz="2800" kern="100" dirty="0">
                <a:latin typeface="Times New Roman"/>
                <a:ea typeface="华文细黑"/>
              </a:rPr>
              <a:t>Z</a:t>
            </a:r>
            <a:r>
              <a:rPr lang="zh-CN" altLang="zh-CN" sz="2800" kern="100" dirty="0">
                <a:latin typeface="Times New Roman"/>
                <a:ea typeface="华文细黑"/>
                <a:cs typeface="Times New Roman"/>
              </a:rPr>
              <a:t>与</a:t>
            </a:r>
            <a:r>
              <a:rPr lang="en-US" altLang="zh-CN" sz="2800" kern="100" dirty="0">
                <a:latin typeface="Times New Roman"/>
                <a:ea typeface="华文细黑"/>
              </a:rPr>
              <a:t>Y</a:t>
            </a:r>
            <a:r>
              <a:rPr lang="zh-CN" altLang="zh-CN" sz="2800" kern="100" dirty="0">
                <a:latin typeface="Times New Roman"/>
                <a:ea typeface="华文细黑"/>
                <a:cs typeface="Times New Roman"/>
              </a:rPr>
              <a:t>相邻且</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能形成一种</a:t>
            </a:r>
            <a:r>
              <a:rPr lang="en-US" altLang="zh-CN" sz="2800" kern="100" dirty="0">
                <a:latin typeface="Times New Roman"/>
                <a:ea typeface="华文细黑"/>
              </a:rPr>
              <a:t>WZ</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型分子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(1)</a:t>
            </a:r>
            <a:r>
              <a:rPr lang="en-US" altLang="zh-CN" sz="2800" i="1"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，该保湿剂的化学式为</a:t>
            </a:r>
            <a:r>
              <a:rPr lang="en-US" altLang="zh-CN" sz="2800" kern="100" dirty="0">
                <a:latin typeface="Times New Roman"/>
                <a:ea typeface="华文细黑"/>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rPr>
              <a:t>(2)Z</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W</a:t>
            </a:r>
            <a:r>
              <a:rPr lang="zh-CN" altLang="zh-CN" sz="2800" kern="100" dirty="0">
                <a:solidFill>
                  <a:prstClr val="black"/>
                </a:solidFill>
                <a:latin typeface="Times New Roman"/>
                <a:ea typeface="华文细黑"/>
                <a:cs typeface="Times New Roman"/>
              </a:rPr>
              <a:t>元素的名称为</a:t>
            </a:r>
            <a:r>
              <a:rPr lang="en-US" altLang="zh-CN" sz="2800" kern="100" dirty="0">
                <a:solidFill>
                  <a:prstClr val="black"/>
                </a:solidFill>
                <a:latin typeface="Times New Roman"/>
                <a:ea typeface="华文细黑"/>
              </a:rPr>
              <a:t>________</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________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323586" name="Picture 2" descr="HX30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55246" y="1566918"/>
            <a:ext cx="788476" cy="79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5374" y="1125538"/>
            <a:ext cx="112969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A.XY</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WZ</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都为离子化合物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B.XY</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中仅含离子键，</a:t>
            </a:r>
            <a:r>
              <a:rPr lang="en-US" altLang="zh-CN" sz="2800" kern="100" dirty="0">
                <a:latin typeface="Times New Roman"/>
                <a:ea typeface="华文细黑"/>
                <a:cs typeface="Courier New"/>
              </a:rPr>
              <a:t>WZ</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中仅含共价键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HY</a:t>
            </a:r>
            <a:r>
              <a:rPr lang="zh-CN" altLang="zh-CN" sz="2800" kern="100" dirty="0">
                <a:latin typeface="Times New Roman"/>
                <a:ea typeface="华文细黑"/>
                <a:cs typeface="Times New Roman"/>
              </a:rPr>
              <a:t>的稳定性强</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D.X</a:t>
            </a:r>
            <a:r>
              <a:rPr lang="zh-CN" altLang="zh-CN" sz="2800" kern="100" dirty="0">
                <a:latin typeface="Times New Roman"/>
                <a:ea typeface="华文细黑"/>
                <a:cs typeface="Times New Roman"/>
              </a:rPr>
              <a:t>的阳离子比</a:t>
            </a:r>
            <a:r>
              <a:rPr lang="en-US" altLang="zh-CN" sz="2800" kern="100" dirty="0">
                <a:latin typeface="Times New Roman"/>
                <a:ea typeface="华文细黑"/>
              </a:rPr>
              <a:t>Y</a:t>
            </a:r>
            <a:r>
              <a:rPr lang="zh-CN" altLang="zh-CN" sz="2800" kern="100" dirty="0">
                <a:latin typeface="Times New Roman"/>
                <a:ea typeface="华文细黑"/>
                <a:cs typeface="Times New Roman"/>
              </a:rPr>
              <a:t>的阴离子半径大</a:t>
            </a:r>
            <a:endParaRPr lang="en-US" altLang="zh-CN" sz="2800" kern="100" dirty="0" smtClean="0">
              <a:latin typeface="Times New Roman"/>
              <a:ea typeface="华文细黑"/>
              <a:cs typeface="Times New Roman"/>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81421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1125538"/>
            <a:ext cx="11524006"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下列化学用语表达正确的是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A.XY</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a:latin typeface="Times New Roman"/>
                <a:ea typeface="华文细黑"/>
                <a:cs typeface="Courier New"/>
              </a:rPr>
              <a:t>X</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B.WZ</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的结构式：</a:t>
            </a:r>
            <a:r>
              <a:rPr lang="en-US" altLang="zh-CN" sz="2800" kern="100" dirty="0">
                <a:latin typeface="Times New Roman"/>
                <a:ea typeface="华文细黑"/>
                <a:cs typeface="Courier New"/>
              </a:rPr>
              <a:t>Z</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W</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C.Y</a:t>
            </a:r>
            <a:r>
              <a:rPr lang="zh-CN" altLang="zh-CN" sz="2800" kern="100" dirty="0">
                <a:latin typeface="Times New Roman"/>
                <a:ea typeface="华文细黑"/>
                <a:cs typeface="Times New Roman"/>
              </a:rPr>
              <a:t>元素的单质与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水溶液反应的离子方程式为</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=2Y</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en-US" altLang="zh-CN" sz="2800" kern="100" dirty="0">
                <a:latin typeface="宋体"/>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用电子式表示</a:t>
            </a:r>
            <a:r>
              <a:rPr lang="en-US" altLang="zh-CN" sz="2800" kern="100" dirty="0">
                <a:latin typeface="Times New Roman"/>
                <a:ea typeface="华文细黑"/>
              </a:rPr>
              <a:t>XY</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的形成过程为</a:t>
            </a:r>
            <a:endParaRPr lang="en-US" altLang="zh-CN" sz="2800" kern="100" dirty="0" smtClean="0">
              <a:latin typeface="Times New Roman"/>
              <a:ea typeface="华文细黑"/>
              <a:cs typeface="Times New Roman"/>
            </a:endParaRPr>
          </a:p>
        </p:txBody>
      </p:sp>
      <p:pic>
        <p:nvPicPr>
          <p:cNvPr id="325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914" y="1738714"/>
            <a:ext cx="1625759" cy="76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35" name="Picture 3" descr="HX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2007" y="3885404"/>
            <a:ext cx="3697575" cy="43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1">
            <a:hlinkClick r:id="rId4"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5"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6"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7"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8"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9"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10"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11"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2"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3"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4"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5"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6"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7"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88267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487" y="837506"/>
            <a:ext cx="11457851" cy="3242170"/>
          </a:xfrm>
          <a:prstGeom prst="rect">
            <a:avLst/>
          </a:prstGeom>
        </p:spPr>
        <p:txBody>
          <a:bodyPr>
            <a:spAutoFit/>
          </a:bodyPr>
          <a:lstStyle/>
          <a:p>
            <a:pPr lvl="0">
              <a:lnSpc>
                <a:spcPct val="150000"/>
              </a:lnSpc>
            </a:pPr>
            <a:r>
              <a:rPr lang="en-US" altLang="zh-CN" sz="2800" kern="100" dirty="0">
                <a:solidFill>
                  <a:prstClr val="black"/>
                </a:solidFill>
                <a:latin typeface="Times New Roman"/>
                <a:ea typeface="华文细黑"/>
              </a:rPr>
              <a:t>(5)</a:t>
            </a:r>
            <a:r>
              <a:rPr lang="zh-CN" altLang="zh-CN" sz="2800" kern="100" dirty="0">
                <a:solidFill>
                  <a:prstClr val="black"/>
                </a:solidFill>
                <a:latin typeface="Times New Roman"/>
                <a:ea typeface="华文细黑"/>
                <a:cs typeface="Times New Roman"/>
              </a:rPr>
              <a:t>原子最外层只有一个电子的元素原子跟卤素原子结合时，所形成的化学键一定是离子键</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不同种非金属双原子间形成的共价键一定是极性键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(7)</a:t>
            </a:r>
            <a:r>
              <a:rPr lang="zh-CN" altLang="zh-CN" sz="2800" kern="100" dirty="0">
                <a:latin typeface="Times New Roman"/>
                <a:ea typeface="华文细黑"/>
                <a:cs typeface="Times New Roman"/>
              </a:rPr>
              <a:t>多种非金属原子间既可以形成离子键，也可以形成极性键和非极性键</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solidFill>
                <a:prstClr val="black"/>
              </a:solidFill>
              <a:latin typeface="宋体"/>
              <a:cs typeface="Courier New"/>
            </a:endParaRPr>
          </a:p>
        </p:txBody>
      </p:sp>
      <p:sp>
        <p:nvSpPr>
          <p:cNvPr id="6" name="矩形 5"/>
          <p:cNvSpPr/>
          <p:nvPr/>
        </p:nvSpPr>
        <p:spPr>
          <a:xfrm>
            <a:off x="3502918" y="155939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7" name="矩形 6"/>
          <p:cNvSpPr/>
          <p:nvPr/>
        </p:nvSpPr>
        <p:spPr>
          <a:xfrm>
            <a:off x="8903518" y="227947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694606" y="355645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428865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7" grpId="0"/>
      <p:bldP spid="7" grpId="1"/>
      <p:bldP spid="9" grpId="0"/>
      <p:bldP spid="9" grpId="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66614" y="1617975"/>
            <a:ext cx="10476369" cy="3323987"/>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50"/>
                </a:solidFill>
                <a:latin typeface="Times New Roman"/>
                <a:cs typeface="Times New Roman"/>
              </a:rPr>
              <a:t>　　</a:t>
            </a:r>
            <a:r>
              <a:rPr lang="zh-CN" altLang="zh-CN" sz="2800" kern="100" dirty="0">
                <a:latin typeface="Times New Roman"/>
                <a:ea typeface="华文细黑"/>
                <a:cs typeface="Times New Roman"/>
              </a:rPr>
              <a:t>根据题意，可以推断</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err="1">
                <a:latin typeface="Times New Roman"/>
                <a:ea typeface="华文细黑"/>
              </a:rPr>
              <a:t>Ca</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C</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a:t>
            </a:r>
            <a:r>
              <a:rPr lang="zh-CN" altLang="zh-CN" sz="2800" b="1" kern="100" dirty="0">
                <a:solidFill>
                  <a:srgbClr val="00B050"/>
                </a:solidFill>
                <a:latin typeface="Times New Roman"/>
                <a:cs typeface="Times New Roman"/>
              </a:rPr>
              <a:t>　</a:t>
            </a:r>
            <a:r>
              <a:rPr lang="en-US" altLang="zh-CN" sz="2800" kern="100" dirty="0">
                <a:solidFill>
                  <a:schemeClr val="accent6">
                    <a:lumMod val="75000"/>
                  </a:schemeClr>
                </a:solidFill>
                <a:latin typeface="Times New Roman"/>
                <a:ea typeface="华文细黑"/>
                <a:cs typeface="Courier New"/>
              </a:rPr>
              <a:t>(1)20</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CaCl</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lvl="0" algn="just">
              <a:lnSpc>
                <a:spcPct val="150000"/>
              </a:lnSpc>
            </a:pP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硫　碳　</a:t>
            </a:r>
            <a:endParaRPr lang="en-US" altLang="zh-CN" sz="2800" kern="100" dirty="0" smtClean="0">
              <a:solidFill>
                <a:schemeClr val="accent6">
                  <a:lumMod val="75000"/>
                </a:schemeClr>
              </a:solidFill>
              <a:latin typeface="Times New Roman"/>
              <a:ea typeface="华文细黑"/>
              <a:cs typeface="Times New Roman"/>
            </a:endParaRPr>
          </a:p>
          <a:p>
            <a:pPr lvl="0" algn="just">
              <a:lnSpc>
                <a:spcPct val="150000"/>
              </a:lnSpc>
            </a:pPr>
            <a:r>
              <a:rPr lang="en-US" altLang="zh-CN" sz="2800" kern="100" dirty="0" smtClean="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3)B</a:t>
            </a:r>
            <a:r>
              <a:rPr lang="zh-CN" altLang="zh-CN" sz="2800" kern="100" dirty="0">
                <a:solidFill>
                  <a:schemeClr val="accent6">
                    <a:lumMod val="75000"/>
                  </a:schemeClr>
                </a:solidFill>
                <a:latin typeface="Times New Roman"/>
                <a:ea typeface="华文细黑"/>
                <a:cs typeface="Times New Roman"/>
              </a:rPr>
              <a:t>　</a:t>
            </a:r>
            <a:endParaRPr lang="en-US" altLang="zh-CN" sz="2800" kern="100" dirty="0" smtClean="0">
              <a:solidFill>
                <a:schemeClr val="accent6">
                  <a:lumMod val="75000"/>
                </a:schemeClr>
              </a:solidFill>
              <a:latin typeface="Times New Roman"/>
              <a:ea typeface="华文细黑"/>
              <a:cs typeface="Times New Roman"/>
            </a:endParaRPr>
          </a:p>
          <a:p>
            <a:pPr lvl="0" algn="just">
              <a:lnSpc>
                <a:spcPct val="150000"/>
              </a:lnSpc>
            </a:pPr>
            <a:r>
              <a:rPr lang="en-US" altLang="zh-CN" sz="2800" kern="100" dirty="0" smtClean="0">
                <a:solidFill>
                  <a:schemeClr val="accent6">
                    <a:lumMod val="75000"/>
                  </a:schemeClr>
                </a:solidFill>
                <a:latin typeface="Times New Roman"/>
                <a:ea typeface="华文细黑"/>
                <a:cs typeface="Courier New"/>
              </a:rPr>
              <a:t>(4)BD</a:t>
            </a:r>
            <a:endParaRPr lang="zh-CN" altLang="zh-CN" sz="2800" kern="100" dirty="0">
              <a:solidFill>
                <a:schemeClr val="accent6">
                  <a:lumMod val="75000"/>
                </a:schemeClr>
              </a:solidFill>
              <a:latin typeface="宋体"/>
              <a:cs typeface="Courier New"/>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9667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9274" y="765498"/>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原子序数由小到大排列的四种短周期元素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与氢元素可组成</a:t>
            </a:r>
            <a:r>
              <a:rPr lang="en-US" altLang="zh-CN" sz="2800" kern="100" dirty="0">
                <a:latin typeface="Times New Roman"/>
                <a:ea typeface="华文细黑"/>
                <a:cs typeface="Courier New"/>
              </a:rPr>
              <a:t>XH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HW</a:t>
            </a:r>
            <a:r>
              <a:rPr lang="zh-CN" altLang="zh-CN" sz="2800" kern="100" dirty="0">
                <a:latin typeface="Times New Roman"/>
                <a:ea typeface="华文细黑"/>
                <a:cs typeface="Times New Roman"/>
              </a:rPr>
              <a:t>共价化合物；</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与氧元素可组成</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离子化合物。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a:latin typeface="Times New Roman"/>
                <a:ea typeface="华文细黑"/>
                <a:cs typeface="Courier New"/>
              </a:rPr>
              <a:t>_________________________________________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其中含有的化学键是</a:t>
            </a:r>
            <a:r>
              <a:rPr lang="en-US" altLang="zh-CN" sz="2800" kern="100" dirty="0" smtClean="0">
                <a:latin typeface="Times New Roman"/>
                <a:ea typeface="华文细黑"/>
                <a:cs typeface="Courier New"/>
              </a:rPr>
              <a:t>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用电子式表示</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的形成过程：</a:t>
            </a:r>
            <a:r>
              <a:rPr lang="en-US" altLang="zh-CN" sz="2800" kern="100" dirty="0" smtClean="0">
                <a:latin typeface="Times New Roman"/>
                <a:ea typeface="华文细黑"/>
                <a:cs typeface="Courier New"/>
              </a:rPr>
              <a:t>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三种元素的最高价氧化物对应的水化物中，稀溶液氧化性最强的是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421025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0898" y="1125538"/>
            <a:ext cx="11409907" cy="3323987"/>
          </a:xfrm>
          <a:prstGeom prst="rect">
            <a:avLst/>
          </a:prstGeom>
        </p:spPr>
        <p:txBody>
          <a:bodyPr>
            <a:spAutoFit/>
          </a:bodyPr>
          <a:lstStyle/>
          <a:p>
            <a:pPr lvl="0">
              <a:lnSpc>
                <a:spcPct val="150000"/>
              </a:lnSpc>
            </a:pPr>
            <a:r>
              <a:rPr lang="en-US" altLang="zh-CN" sz="2800" kern="100" dirty="0">
                <a:solidFill>
                  <a:prstClr val="black"/>
                </a:solidFill>
                <a:latin typeface="Times New Roman"/>
                <a:ea typeface="华文细黑"/>
              </a:rPr>
              <a:t>(4)XH</a:t>
            </a:r>
            <a:r>
              <a:rPr lang="en-US" altLang="zh-CN" sz="2800" kern="100" baseline="-25000" dirty="0">
                <a:solidFill>
                  <a:prstClr val="black"/>
                </a:solidFill>
                <a:latin typeface="Times New Roman"/>
                <a:ea typeface="华文细黑"/>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Z</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rPr>
              <a:t>HW</a:t>
            </a:r>
            <a:r>
              <a:rPr lang="zh-CN" altLang="zh-CN" sz="2800" kern="100" dirty="0">
                <a:solidFill>
                  <a:prstClr val="black"/>
                </a:solidFill>
                <a:latin typeface="Times New Roman"/>
                <a:ea typeface="华文细黑"/>
                <a:cs typeface="Times New Roman"/>
              </a:rPr>
              <a:t>三种化合物，其中一种与另外两种都能反应的是</a:t>
            </a:r>
            <a:r>
              <a:rPr lang="en-US" altLang="zh-CN" sz="2800" kern="100" dirty="0">
                <a:solidFill>
                  <a:prstClr val="black"/>
                </a:solidFill>
                <a:latin typeface="Times New Roman"/>
                <a:ea typeface="华文细黑"/>
              </a:rPr>
              <a:t>________________(</a:t>
            </a:r>
            <a:r>
              <a:rPr lang="zh-CN" altLang="zh-CN" sz="2800" kern="100" dirty="0">
                <a:solidFill>
                  <a:prstClr val="black"/>
                </a:solidFill>
                <a:latin typeface="Times New Roman"/>
                <a:ea typeface="华文细黑"/>
                <a:cs typeface="Times New Roman"/>
              </a:rPr>
              <a:t>填化学式</a:t>
            </a:r>
            <a:r>
              <a:rPr lang="en-US" altLang="zh-CN" sz="2800" kern="100" dirty="0">
                <a:solidFill>
                  <a:prstClr val="black"/>
                </a:solidFill>
                <a:latin typeface="Times New Roman"/>
                <a:ea typeface="华文细黑"/>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组成的化合物分子中，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原子的最外层均达到</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电子稳定结构，该化合物遇水可生成一种具有漂白性的化合物，试写出反应的化学方程式：</a:t>
            </a:r>
            <a:r>
              <a:rPr lang="en-US" altLang="zh-CN" sz="2800" kern="100" smtClean="0">
                <a:latin typeface="Times New Roman"/>
                <a:ea typeface="华文细黑"/>
                <a:cs typeface="Courier New"/>
              </a:rPr>
              <a:t>______________</a:t>
            </a:r>
            <a:r>
              <a:rPr lang="en-US" altLang="zh-CN" sz="2800" kern="100" smtClean="0">
                <a:latin typeface="Times New Roman"/>
                <a:ea typeface="华文细黑"/>
              </a:rPr>
              <a:t>_________________</a:t>
            </a:r>
            <a:r>
              <a:rPr lang="zh-CN" altLang="zh-CN" sz="2800" kern="100" dirty="0">
                <a:latin typeface="Times New Roman"/>
                <a:ea typeface="华文细黑"/>
                <a:cs typeface="Times New Roman"/>
              </a:rPr>
              <a:t>。</a:t>
            </a:r>
            <a:endParaRPr lang="en-US" altLang="zh-CN" sz="2800" b="1" kern="100" dirty="0">
              <a:solidFill>
                <a:srgbClr val="F79646">
                  <a:lumMod val="75000"/>
                </a:srgbClr>
              </a:solidFill>
              <a:latin typeface="Times New Roman"/>
              <a:ea typeface="华文细黑"/>
              <a:cs typeface="Times New Roman"/>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a:hlinkClick r:id="rId16" action="ppaction://hlinksldjump"/>
          </p:cNvPr>
          <p:cNvSpPr/>
          <p:nvPr/>
        </p:nvSpPr>
        <p:spPr>
          <a:xfrm>
            <a:off x="98348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48" name="圆角矩形 47">
            <a:hlinkClick r:id="rId1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2269205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60898" y="837506"/>
            <a:ext cx="11409907" cy="4985980"/>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a:t>
            </a:r>
            <a:r>
              <a:rPr lang="zh-CN" altLang="zh-CN" sz="2600" b="1" kern="100" dirty="0">
                <a:solidFill>
                  <a:srgbClr val="00B050"/>
                </a:solidFill>
                <a:latin typeface="Times New Roman"/>
                <a:cs typeface="Times New Roman"/>
              </a:rPr>
              <a:t>　　</a:t>
            </a:r>
            <a:r>
              <a:rPr lang="zh-CN" altLang="zh-CN" sz="2600" kern="100" dirty="0">
                <a:latin typeface="Times New Roman"/>
                <a:ea typeface="华文细黑"/>
                <a:cs typeface="Times New Roman"/>
              </a:rPr>
              <a:t>根据短周期元素</a:t>
            </a:r>
            <a:r>
              <a:rPr lang="en-US" altLang="zh-CN" sz="2600" kern="100" dirty="0">
                <a:latin typeface="Times New Roman"/>
                <a:ea typeface="华文细黑"/>
              </a:rPr>
              <a:t>Y</a:t>
            </a:r>
            <a:r>
              <a:rPr lang="zh-CN" altLang="zh-CN" sz="2600" kern="100" dirty="0">
                <a:latin typeface="Times New Roman"/>
                <a:ea typeface="华文细黑"/>
                <a:cs typeface="Times New Roman"/>
              </a:rPr>
              <a:t>可形成</a:t>
            </a:r>
            <a:r>
              <a:rPr lang="en-US" altLang="zh-CN" sz="2600" kern="100" dirty="0">
                <a:latin typeface="Times New Roman"/>
                <a:ea typeface="华文细黑"/>
              </a:rPr>
              <a:t>Y</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和</a:t>
            </a:r>
            <a:r>
              <a:rPr lang="en-US" altLang="zh-CN" sz="2600" kern="100" dirty="0">
                <a:latin typeface="Times New Roman"/>
                <a:ea typeface="华文细黑"/>
              </a:rPr>
              <a:t>Y</a:t>
            </a:r>
            <a:r>
              <a:rPr lang="en-US" altLang="zh-CN" sz="2600" kern="100" baseline="-25000" dirty="0">
                <a:latin typeface="Times New Roman"/>
                <a:ea typeface="华文细黑"/>
              </a:rPr>
              <a:t>2</a:t>
            </a:r>
            <a:r>
              <a:rPr lang="en-US" altLang="zh-CN" sz="2600" kern="100" dirty="0">
                <a:latin typeface="Times New Roman"/>
                <a:ea typeface="华文细黑"/>
              </a:rPr>
              <a:t>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两种离子化合物可判断，</a:t>
            </a:r>
            <a:r>
              <a:rPr lang="en-US" altLang="zh-CN" sz="2600" kern="100" dirty="0">
                <a:latin typeface="Times New Roman"/>
                <a:ea typeface="华文细黑"/>
              </a:rPr>
              <a:t>Y</a:t>
            </a:r>
            <a:r>
              <a:rPr lang="zh-CN" altLang="zh-CN" sz="2600" kern="100" dirty="0">
                <a:latin typeface="Times New Roman"/>
                <a:ea typeface="华文细黑"/>
                <a:cs typeface="Times New Roman"/>
              </a:rPr>
              <a:t>为</a:t>
            </a:r>
            <a:r>
              <a:rPr lang="en-US" altLang="zh-CN" sz="2600" kern="100" dirty="0">
                <a:latin typeface="Times New Roman"/>
                <a:ea typeface="华文细黑"/>
              </a:rPr>
              <a:t>Na</a:t>
            </a:r>
            <a:r>
              <a:rPr lang="zh-CN" altLang="zh-CN" sz="2600" kern="100" dirty="0">
                <a:latin typeface="Times New Roman"/>
                <a:ea typeface="华文细黑"/>
                <a:cs typeface="Times New Roman"/>
              </a:rPr>
              <a:t>，由分子式</a:t>
            </a:r>
            <a:r>
              <a:rPr lang="en-US" altLang="zh-CN" sz="2600" kern="100" dirty="0">
                <a:latin typeface="Times New Roman"/>
                <a:ea typeface="华文细黑"/>
              </a:rPr>
              <a:t>XH</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Z</a:t>
            </a:r>
            <a:r>
              <a:rPr lang="zh-CN" altLang="zh-CN" sz="2600" kern="100" dirty="0">
                <a:latin typeface="Times New Roman"/>
                <a:ea typeface="华文细黑"/>
                <a:cs typeface="Times New Roman"/>
              </a:rPr>
              <a:t>和</a:t>
            </a:r>
            <a:r>
              <a:rPr lang="en-US" altLang="zh-CN" sz="2600" kern="100" dirty="0">
                <a:latin typeface="Times New Roman"/>
                <a:ea typeface="华文细黑"/>
              </a:rPr>
              <a:t>HW</a:t>
            </a:r>
            <a:r>
              <a:rPr lang="zh-CN" altLang="zh-CN" sz="2600" kern="100" dirty="0">
                <a:latin typeface="Times New Roman"/>
                <a:ea typeface="华文细黑"/>
                <a:cs typeface="Times New Roman"/>
              </a:rPr>
              <a:t>可知，</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分别属于</a:t>
            </a:r>
            <a:r>
              <a:rPr lang="en-US" altLang="zh-CN" sz="2600" kern="100" dirty="0" err="1">
                <a:latin typeface="宋体"/>
                <a:ea typeface="华文细黑"/>
                <a:cs typeface="Times New Roman"/>
              </a:rPr>
              <a:t>Ⅴ</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Ⅵ</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Ⅶ</a:t>
            </a:r>
            <a:r>
              <a:rPr lang="en-US" altLang="zh-CN" sz="2600" kern="100" dirty="0" err="1">
                <a:latin typeface="Times New Roman"/>
                <a:ea typeface="华文细黑"/>
              </a:rPr>
              <a:t>A</a:t>
            </a:r>
            <a:r>
              <a:rPr lang="zh-CN" altLang="zh-CN" sz="2600" kern="100" dirty="0">
                <a:latin typeface="Times New Roman"/>
                <a:ea typeface="华文细黑"/>
                <a:cs typeface="Times New Roman"/>
              </a:rPr>
              <a:t>三个主族，再由原子序数的关系不难判断：</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分别为</a:t>
            </a:r>
            <a:r>
              <a:rPr lang="en-US" altLang="zh-CN" sz="2600" kern="100" dirty="0">
                <a:latin typeface="Times New Roman"/>
                <a:ea typeface="华文细黑"/>
              </a:rPr>
              <a:t>N</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zh-CN" altLang="zh-CN" sz="2600" kern="100" dirty="0">
                <a:latin typeface="Times New Roman"/>
                <a:ea typeface="华文细黑"/>
                <a:cs typeface="Times New Roman"/>
              </a:rPr>
              <a:t>、</a:t>
            </a:r>
            <a:r>
              <a:rPr lang="en-US" altLang="zh-CN" sz="2600" kern="100" dirty="0" err="1">
                <a:latin typeface="Times New Roman"/>
                <a:ea typeface="华文细黑"/>
              </a:rPr>
              <a:t>Cl</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50000"/>
              </a:lnSpc>
            </a:pPr>
            <a:r>
              <a:rPr lang="zh-CN" altLang="zh-CN" sz="2800" b="1" kern="100" dirty="0">
                <a:solidFill>
                  <a:srgbClr val="0000FF"/>
                </a:solidFill>
                <a:latin typeface="Times New Roman"/>
                <a:cs typeface="Times New Roman"/>
              </a:rPr>
              <a:t>答案</a:t>
            </a:r>
            <a:r>
              <a:rPr lang="zh-CN" altLang="zh-CN" sz="2600" b="1" kern="100" dirty="0">
                <a:solidFill>
                  <a:srgbClr val="00B050"/>
                </a:solidFill>
                <a:latin typeface="Times New Roman"/>
                <a:cs typeface="Times New Roman"/>
              </a:rPr>
              <a:t>　</a:t>
            </a:r>
            <a:r>
              <a:rPr lang="en-US" altLang="zh-CN" sz="2600" kern="100" dirty="0">
                <a:solidFill>
                  <a:schemeClr val="accent6">
                    <a:lumMod val="75000"/>
                  </a:schemeClr>
                </a:solidFill>
                <a:latin typeface="Times New Roman"/>
                <a:ea typeface="华文细黑"/>
              </a:rPr>
              <a:t>(1</a:t>
            </a:r>
            <a:r>
              <a:rPr lang="en-US" altLang="zh-CN" sz="2600" kern="100" dirty="0" smtClean="0">
                <a:solidFill>
                  <a:schemeClr val="accent6">
                    <a:lumMod val="75000"/>
                  </a:schemeClr>
                </a:solidFill>
                <a:latin typeface="Times New Roman"/>
                <a:ea typeface="华文细黑"/>
              </a:rPr>
              <a:t>)             		</a:t>
            </a:r>
            <a:r>
              <a:rPr lang="zh-CN" altLang="zh-CN" sz="2600" kern="100" dirty="0" smtClean="0">
                <a:solidFill>
                  <a:schemeClr val="accent6">
                    <a:lumMod val="75000"/>
                  </a:schemeClr>
                </a:solidFill>
                <a:latin typeface="Times New Roman"/>
                <a:ea typeface="华文细黑"/>
                <a:cs typeface="Times New Roman"/>
              </a:rPr>
              <a:t>离子键</a:t>
            </a:r>
            <a:r>
              <a:rPr lang="zh-CN" altLang="zh-CN" sz="2600" kern="100" dirty="0">
                <a:solidFill>
                  <a:schemeClr val="accent6">
                    <a:lumMod val="75000"/>
                  </a:schemeClr>
                </a:solidFill>
                <a:latin typeface="Times New Roman"/>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共价键</a:t>
            </a:r>
            <a:endParaRPr lang="en-US" altLang="zh-CN" sz="2600" kern="100" dirty="0" smtClean="0">
              <a:solidFill>
                <a:schemeClr val="accent6">
                  <a:lumMod val="75000"/>
                </a:schemeClr>
              </a:solidFill>
              <a:latin typeface="Times New Roman"/>
              <a:ea typeface="华文细黑"/>
              <a:cs typeface="Times New Roman"/>
            </a:endParaRPr>
          </a:p>
          <a:p>
            <a:pPr lvl="0">
              <a:lnSpc>
                <a:spcPct val="150000"/>
              </a:lnSpc>
            </a:pPr>
            <a:r>
              <a:rPr lang="en-US" altLang="zh-CN" sz="2600" kern="100" dirty="0">
                <a:solidFill>
                  <a:schemeClr val="accent6">
                    <a:lumMod val="75000"/>
                  </a:schemeClr>
                </a:solidFill>
                <a:latin typeface="Times New Roman"/>
                <a:ea typeface="华文细黑"/>
              </a:rPr>
              <a:t>(2</a:t>
            </a:r>
            <a:r>
              <a:rPr lang="en-US" altLang="zh-CN" sz="2600" kern="100" dirty="0" smtClean="0">
                <a:solidFill>
                  <a:schemeClr val="accent6">
                    <a:lumMod val="75000"/>
                  </a:schemeClr>
                </a:solidFill>
                <a:latin typeface="Times New Roman"/>
                <a:ea typeface="华文细黑"/>
              </a:rPr>
              <a:t>)</a:t>
            </a:r>
          </a:p>
          <a:p>
            <a:pPr algn="just">
              <a:lnSpc>
                <a:spcPct val="150000"/>
              </a:lnSpc>
              <a:spcAft>
                <a:spcPts val="0"/>
              </a:spcAft>
            </a:pPr>
            <a:r>
              <a:rPr lang="en-US" altLang="zh-CN" sz="2600" kern="100" dirty="0">
                <a:solidFill>
                  <a:schemeClr val="accent6">
                    <a:lumMod val="75000"/>
                  </a:schemeClr>
                </a:solidFill>
                <a:latin typeface="Times New Roman"/>
                <a:ea typeface="华文细黑"/>
                <a:cs typeface="Courier New"/>
              </a:rPr>
              <a:t>(3)HNO</a:t>
            </a:r>
            <a:r>
              <a:rPr lang="en-US" altLang="zh-CN" sz="2600" kern="100" baseline="-25000" dirty="0">
                <a:solidFill>
                  <a:schemeClr val="accent6">
                    <a:lumMod val="75000"/>
                  </a:schemeClr>
                </a:solidFill>
                <a:latin typeface="Times New Roman"/>
                <a:ea typeface="华文细黑"/>
                <a:cs typeface="Courier New"/>
              </a:rPr>
              <a:t>3</a:t>
            </a:r>
            <a:endParaRPr lang="zh-CN" altLang="zh-CN" sz="2600" kern="100" dirty="0">
              <a:solidFill>
                <a:schemeClr val="accent6">
                  <a:lumMod val="75000"/>
                </a:schemeClr>
              </a:solidFill>
              <a:latin typeface="宋体"/>
              <a:cs typeface="Courier New"/>
            </a:endParaRPr>
          </a:p>
          <a:p>
            <a:pPr>
              <a:lnSpc>
                <a:spcPct val="150000"/>
              </a:lnSpc>
            </a:pPr>
            <a:r>
              <a:rPr lang="en-US" altLang="zh-CN" sz="2600" kern="100" dirty="0">
                <a:solidFill>
                  <a:schemeClr val="accent6">
                    <a:lumMod val="75000"/>
                  </a:schemeClr>
                </a:solidFill>
                <a:latin typeface="Times New Roman"/>
                <a:ea typeface="华文细黑"/>
              </a:rPr>
              <a:t>(4)NH</a:t>
            </a:r>
            <a:r>
              <a:rPr lang="en-US" altLang="zh-CN" sz="2600" kern="100" baseline="-25000" dirty="0">
                <a:solidFill>
                  <a:schemeClr val="accent6">
                    <a:lumMod val="75000"/>
                  </a:schemeClr>
                </a:solidFill>
                <a:latin typeface="Times New Roman"/>
                <a:ea typeface="华文细黑"/>
              </a:rPr>
              <a:t>3</a:t>
            </a:r>
            <a:r>
              <a:rPr lang="zh-CN" altLang="zh-CN" sz="2600" kern="100" dirty="0">
                <a:solidFill>
                  <a:schemeClr val="accent6">
                    <a:lumMod val="75000"/>
                  </a:schemeClr>
                </a:solidFill>
                <a:latin typeface="Times New Roman"/>
                <a:ea typeface="华文细黑"/>
                <a:cs typeface="Times New Roman"/>
              </a:rPr>
              <a:t>　</a:t>
            </a:r>
            <a:endParaRPr lang="en-US" altLang="zh-CN" sz="2600" kern="100" dirty="0" smtClean="0">
              <a:solidFill>
                <a:schemeClr val="accent6">
                  <a:lumMod val="75000"/>
                </a:schemeClr>
              </a:solidFill>
              <a:latin typeface="Times New Roman"/>
              <a:ea typeface="华文细黑"/>
              <a:cs typeface="Times New Roman"/>
            </a:endParaRPr>
          </a:p>
          <a:p>
            <a:pPr>
              <a:lnSpc>
                <a:spcPct val="150000"/>
              </a:lnSpc>
            </a:pPr>
            <a:r>
              <a:rPr lang="en-US" altLang="zh-CN" sz="2600" kern="100" dirty="0" smtClean="0">
                <a:solidFill>
                  <a:schemeClr val="accent6">
                    <a:lumMod val="75000"/>
                  </a:schemeClr>
                </a:solidFill>
                <a:latin typeface="Times New Roman"/>
                <a:ea typeface="华文细黑"/>
              </a:rPr>
              <a:t>(</a:t>
            </a:r>
            <a:r>
              <a:rPr lang="en-US" altLang="zh-CN" sz="2600" kern="100" dirty="0">
                <a:solidFill>
                  <a:schemeClr val="accent6">
                    <a:lumMod val="75000"/>
                  </a:schemeClr>
                </a:solidFill>
                <a:latin typeface="Times New Roman"/>
                <a:ea typeface="华文细黑"/>
              </a:rPr>
              <a:t>5)NCl</a:t>
            </a:r>
            <a:r>
              <a:rPr lang="en-US" altLang="zh-CN" sz="2600" kern="100" baseline="-25000" dirty="0">
                <a:solidFill>
                  <a:schemeClr val="accent6">
                    <a:lumMod val="75000"/>
                  </a:schemeClr>
                </a:solidFill>
                <a:latin typeface="Times New Roman"/>
                <a:ea typeface="华文细黑"/>
              </a:rPr>
              <a:t>3</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rPr>
              <a:t>3H</a:t>
            </a:r>
            <a:r>
              <a:rPr lang="en-US" altLang="zh-CN" sz="2600" kern="100" baseline="-25000" dirty="0">
                <a:solidFill>
                  <a:schemeClr val="accent6">
                    <a:lumMod val="75000"/>
                  </a:schemeClr>
                </a:solidFill>
                <a:latin typeface="Times New Roman"/>
                <a:ea typeface="华文细黑"/>
              </a:rPr>
              <a:t>2</a:t>
            </a:r>
            <a:r>
              <a:rPr lang="en-US" altLang="zh-CN" sz="2600" kern="100" dirty="0">
                <a:solidFill>
                  <a:schemeClr val="accent6">
                    <a:lumMod val="75000"/>
                  </a:schemeClr>
                </a:solidFill>
                <a:latin typeface="Times New Roman"/>
                <a:ea typeface="华文细黑"/>
              </a:rPr>
              <a:t>O</a:t>
            </a:r>
            <a:r>
              <a:rPr lang="en-US" altLang="zh-CN" sz="2600" kern="100" spc="-80" dirty="0">
                <a:solidFill>
                  <a:schemeClr val="accent6">
                    <a:lumMod val="75000"/>
                  </a:schemeClr>
                </a:solidFill>
                <a:latin typeface="Times New Roman"/>
                <a:ea typeface="华文细黑"/>
              </a:rPr>
              <a:t>==</a:t>
            </a:r>
            <a:r>
              <a:rPr lang="en-US" altLang="zh-CN" sz="2600" kern="100" dirty="0">
                <a:solidFill>
                  <a:schemeClr val="accent6">
                    <a:lumMod val="75000"/>
                  </a:schemeClr>
                </a:solidFill>
                <a:latin typeface="Times New Roman"/>
                <a:ea typeface="华文细黑"/>
              </a:rPr>
              <a:t>=3HClO</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rPr>
              <a:t>NH</a:t>
            </a:r>
            <a:r>
              <a:rPr lang="en-US" altLang="zh-CN" sz="2600" kern="100" baseline="-25000" dirty="0">
                <a:solidFill>
                  <a:schemeClr val="accent6">
                    <a:lumMod val="75000"/>
                  </a:schemeClr>
                </a:solidFill>
                <a:latin typeface="Times New Roman"/>
                <a:ea typeface="华文细黑"/>
              </a:rPr>
              <a:t>3</a:t>
            </a:r>
            <a:endParaRPr lang="en-US" altLang="zh-CN" sz="2600" b="1" kern="100" dirty="0">
              <a:solidFill>
                <a:schemeClr val="accent6">
                  <a:lumMod val="75000"/>
                </a:schemeClr>
              </a:solidFill>
              <a:latin typeface="Times New Roman"/>
              <a:ea typeface="华文细黑"/>
              <a:cs typeface="Times New Roman"/>
            </a:endParaRPr>
          </a:p>
        </p:txBody>
      </p:sp>
      <p:pic>
        <p:nvPicPr>
          <p:cNvPr id="32665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1747" y="2619184"/>
            <a:ext cx="3059954" cy="81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59" name="Picture 3" descr="HX30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3692" y="3357786"/>
            <a:ext cx="4393442" cy="48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21">
            <a:hlinkClick r:id="rId4"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5"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6"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7"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8"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9"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10"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11"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2"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3"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4"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5"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6"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7"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矩形 4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a:hlinkClick r:id="rId1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6537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26658"/>
                                        </p:tgtEl>
                                        <p:attrNameLst>
                                          <p:attrName>style.visibility</p:attrName>
                                        </p:attrNameLst>
                                      </p:cBhvr>
                                      <p:to>
                                        <p:strVal val="visible"/>
                                      </p:to>
                                    </p:set>
                                    <p:animEffect transition="in" filter="blinds(horizontal)">
                                      <p:cBhvr>
                                        <p:cTn id="14" dur="750"/>
                                        <p:tgtEl>
                                          <p:spTgt spid="326658"/>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750"/>
                                        <p:tgtEl>
                                          <p:spTgt spid="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6659"/>
                                        </p:tgtEl>
                                        <p:attrNameLst>
                                          <p:attrName>style.visibility</p:attrName>
                                        </p:attrNameLst>
                                      </p:cBhvr>
                                      <p:to>
                                        <p:strVal val="visible"/>
                                      </p:to>
                                    </p:set>
                                    <p:animEffect transition="in" filter="blinds(horizontal)">
                                      <p:cBhvr>
                                        <p:cTn id="21" dur="750"/>
                                        <p:tgtEl>
                                          <p:spTgt spid="326659"/>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750"/>
                                        <p:tgtEl>
                                          <p:spTgt spid="5">
                                            <p:txEl>
                                              <p:pRg st="3" end="3"/>
                                            </p:txEl>
                                          </p:spTgt>
                                        </p:tgtEl>
                                      </p:cBhvr>
                                    </p:animEffect>
                                  </p:childTnLst>
                                </p:cTn>
                              </p:par>
                            </p:childTnLst>
                          </p:cTn>
                        </p:par>
                        <p:par>
                          <p:cTn id="26" fill="hold">
                            <p:stCondLst>
                              <p:cond delay="3000"/>
                            </p:stCondLst>
                            <p:childTnLst>
                              <p:par>
                                <p:cTn id="27" presetID="3" presetClass="entr" presetSubtype="1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linds(horizontal)">
                                      <p:cBhvr>
                                        <p:cTn id="29" dur="750"/>
                                        <p:tgtEl>
                                          <p:spTgt spid="5">
                                            <p:txEl>
                                              <p:pRg st="4" end="4"/>
                                            </p:txEl>
                                          </p:spTgt>
                                        </p:tgtEl>
                                      </p:cBhvr>
                                    </p:animEffect>
                                  </p:childTnLst>
                                </p:cTn>
                              </p:par>
                            </p:childTnLst>
                          </p:cTn>
                        </p:par>
                        <p:par>
                          <p:cTn id="30" fill="hold">
                            <p:stCondLst>
                              <p:cond delay="3750"/>
                            </p:stCondLst>
                            <p:childTnLst>
                              <p:par>
                                <p:cTn id="31" presetID="3" presetClass="entr" presetSubtype="10" fill="hold"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076" y="765498"/>
            <a:ext cx="11615778" cy="5724620"/>
          </a:xfrm>
          <a:prstGeom prst="rect">
            <a:avLst/>
          </a:prstGeom>
        </p:spPr>
        <p:txBody>
          <a:bodyPr wrap="square" lIns="121898" tIns="60948" rIns="121898" bIns="60948">
            <a:spAutoFit/>
          </a:bodyPr>
          <a:lstStyle/>
          <a:p>
            <a:pPr>
              <a:lnSpc>
                <a:spcPct val="150000"/>
              </a:lnSpc>
              <a:spcAft>
                <a:spcPts val="0"/>
              </a:spcAft>
              <a:tabLst>
                <a:tab pos="1890395" algn="l"/>
              </a:tabLst>
            </a:pPr>
            <a:r>
              <a:rPr lang="zh-CN" altLang="en-US" sz="2800" b="1" kern="100" dirty="0">
                <a:solidFill>
                  <a:srgbClr val="0000FF"/>
                </a:solidFill>
                <a:latin typeface="Times New Roman"/>
                <a:cs typeface="Times New Roman"/>
              </a:rPr>
              <a:t>题组一　电子式和结构式的</a:t>
            </a:r>
            <a:r>
              <a:rPr lang="zh-CN" altLang="en-US" sz="2800" b="1" kern="100" dirty="0" smtClean="0">
                <a:solidFill>
                  <a:srgbClr val="0000FF"/>
                </a:solidFill>
                <a:latin typeface="Times New Roman"/>
                <a:cs typeface="Times New Roman"/>
              </a:rPr>
              <a:t>书写</a:t>
            </a:r>
            <a:endParaRPr lang="en-US" altLang="zh-CN" sz="2800" b="1" kern="100" dirty="0" smtClean="0">
              <a:solidFill>
                <a:srgbClr val="0000FF"/>
              </a:solidFill>
              <a:latin typeface="Times New Roman"/>
              <a:cs typeface="Times New Roman"/>
            </a:endParaRPr>
          </a:p>
          <a:p>
            <a:pPr>
              <a:lnSpc>
                <a:spcPct val="150000"/>
              </a:lnSpc>
              <a:spcAft>
                <a:spcPts val="0"/>
              </a:spcAft>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写出下列物质的电子式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200000"/>
              </a:lnSpc>
              <a:spcAft>
                <a:spcPts val="0"/>
              </a:spcAft>
              <a:tabLst>
                <a:tab pos="1890395" algn="l"/>
              </a:tabLst>
            </a:pPr>
            <a:r>
              <a:rPr lang="en-US" altLang="zh-CN" sz="2800" kern="100" dirty="0">
                <a:solidFill>
                  <a:prstClr val="black"/>
                </a:solidFill>
                <a:latin typeface="Times New Roman"/>
                <a:ea typeface="宋体"/>
              </a:rPr>
              <a:t>MgCl</a:t>
            </a:r>
            <a:r>
              <a:rPr lang="en-US" altLang="zh-CN" sz="2800" kern="100" baseline="-25000" dirty="0">
                <a:solidFill>
                  <a:prstClr val="black"/>
                </a:solidFill>
                <a:latin typeface="Times New Roman"/>
                <a:ea typeface="宋体"/>
              </a:rPr>
              <a:t>2</a:t>
            </a:r>
            <a:r>
              <a:rPr lang="zh-CN" altLang="zh-CN" sz="2800" kern="100" dirty="0" smtClean="0">
                <a:solidFill>
                  <a:prstClr val="black"/>
                </a:solidFill>
                <a:latin typeface="Times New Roman"/>
                <a:ea typeface="宋体"/>
                <a:cs typeface="Times New Roman"/>
              </a:rPr>
              <a:t>：</a:t>
            </a:r>
            <a:r>
              <a:rPr lang="en-US" altLang="zh-CN" sz="2800" u="sng" kern="100" dirty="0" smtClean="0">
                <a:solidFill>
                  <a:prstClr val="black"/>
                </a:solidFill>
                <a:latin typeface="Times New Roman"/>
                <a:ea typeface="宋体"/>
                <a:cs typeface="Times New Roman"/>
              </a:rPr>
              <a:t>				</a:t>
            </a:r>
            <a:r>
              <a:rPr lang="zh-CN" altLang="zh-CN" sz="2800" kern="100" dirty="0">
                <a:latin typeface="Times New Roman"/>
                <a:cs typeface="Times New Roman"/>
              </a:rPr>
              <a:t> ；</a:t>
            </a:r>
            <a:endParaRPr lang="en-US" altLang="zh-CN" sz="2800" u="sng" kern="100" dirty="0" smtClean="0">
              <a:solidFill>
                <a:prstClr val="black"/>
              </a:solidFill>
              <a:latin typeface="Times New Roman"/>
              <a:ea typeface="宋体"/>
              <a:cs typeface="Times New Roman"/>
            </a:endParaRPr>
          </a:p>
          <a:p>
            <a:pPr>
              <a:lnSpc>
                <a:spcPct val="200000"/>
              </a:lnSpc>
              <a:spcAft>
                <a:spcPts val="0"/>
              </a:spcAft>
              <a:tabLst>
                <a:tab pos="1890395" algn="l"/>
              </a:tabLst>
            </a:pPr>
            <a:r>
              <a:rPr lang="en-US" altLang="zh-CN" sz="2800" kern="100" dirty="0">
                <a:latin typeface="Times New Roman"/>
                <a:ea typeface="宋体"/>
              </a:rPr>
              <a:t>Na</a:t>
            </a:r>
            <a:r>
              <a:rPr lang="en-US" altLang="zh-CN" sz="2800" kern="100" baseline="-25000" dirty="0">
                <a:latin typeface="Times New Roman"/>
                <a:ea typeface="宋体"/>
              </a:rPr>
              <a:t>2</a:t>
            </a:r>
            <a:r>
              <a:rPr lang="en-US" altLang="zh-CN" sz="2800" kern="100" dirty="0">
                <a:latin typeface="Times New Roman"/>
                <a:ea typeface="宋体"/>
              </a:rPr>
              <a:t>O</a:t>
            </a:r>
            <a:r>
              <a:rPr lang="en-US" altLang="zh-CN" sz="2800" kern="100" baseline="-25000" dirty="0">
                <a:latin typeface="Times New Roman"/>
                <a:ea typeface="宋体"/>
              </a:rPr>
              <a:t>2</a:t>
            </a:r>
            <a:r>
              <a:rPr lang="zh-CN" altLang="zh-CN" sz="2800" kern="100" dirty="0" smtClean="0">
                <a:latin typeface="Times New Roman"/>
                <a:ea typeface="宋体"/>
                <a:cs typeface="Times New Roman"/>
              </a:rPr>
              <a:t>：</a:t>
            </a:r>
            <a:r>
              <a:rPr lang="en-US" altLang="zh-CN" sz="2800" u="sng" kern="100" dirty="0">
                <a:latin typeface="Times New Roman"/>
                <a:ea typeface="宋体"/>
                <a:cs typeface="Times New Roman"/>
              </a:rPr>
              <a:t>	</a:t>
            </a:r>
            <a:r>
              <a:rPr lang="en-US" altLang="zh-CN" sz="2800" u="sng" kern="100" dirty="0" smtClean="0">
                <a:latin typeface="Times New Roman"/>
                <a:ea typeface="宋体"/>
                <a:cs typeface="Times New Roman"/>
              </a:rPr>
              <a:t>			</a:t>
            </a:r>
            <a:r>
              <a:rPr lang="zh-CN" altLang="zh-CN" sz="2800" kern="100" dirty="0">
                <a:latin typeface="Times New Roman"/>
                <a:cs typeface="Times New Roman"/>
              </a:rPr>
              <a:t> ；</a:t>
            </a:r>
            <a:endParaRPr lang="en-US" altLang="zh-CN" sz="2800" u="sng" kern="100" dirty="0" smtClean="0">
              <a:latin typeface="Times New Roman"/>
              <a:ea typeface="宋体"/>
              <a:cs typeface="Times New Roman"/>
            </a:endParaRPr>
          </a:p>
          <a:p>
            <a:pPr>
              <a:lnSpc>
                <a:spcPct val="200000"/>
              </a:lnSpc>
              <a:spcAft>
                <a:spcPts val="0"/>
              </a:spcAft>
              <a:tabLst>
                <a:tab pos="1890395" algn="l"/>
              </a:tabLst>
            </a:pPr>
            <a:r>
              <a:rPr lang="en-US" altLang="zh-CN" sz="2800" kern="100" dirty="0" err="1" smtClean="0">
                <a:latin typeface="Times New Roman"/>
                <a:ea typeface="宋体"/>
              </a:rPr>
              <a:t>NaOH</a:t>
            </a:r>
            <a:r>
              <a:rPr lang="zh-CN" altLang="zh-CN" sz="2800" kern="100" dirty="0" smtClean="0">
                <a:latin typeface="Times New Roman"/>
                <a:ea typeface="宋体"/>
                <a:cs typeface="Times New Roman"/>
              </a:rPr>
              <a:t>：</a:t>
            </a:r>
            <a:r>
              <a:rPr lang="en-US" altLang="zh-CN" sz="2800" u="sng" kern="100" dirty="0" smtClean="0">
                <a:latin typeface="Times New Roman"/>
                <a:ea typeface="宋体"/>
                <a:cs typeface="Times New Roman"/>
              </a:rPr>
              <a:t>				</a:t>
            </a:r>
            <a:r>
              <a:rPr lang="zh-CN" altLang="zh-CN" sz="2800" kern="100" dirty="0">
                <a:latin typeface="Times New Roman"/>
                <a:cs typeface="Times New Roman"/>
              </a:rPr>
              <a:t> ；</a:t>
            </a:r>
            <a:endParaRPr lang="en-US" altLang="zh-CN" sz="2800" u="sng" kern="100" dirty="0" smtClean="0">
              <a:latin typeface="Times New Roman"/>
              <a:ea typeface="宋体"/>
              <a:cs typeface="Times New Roman"/>
            </a:endParaRPr>
          </a:p>
          <a:p>
            <a:pPr>
              <a:lnSpc>
                <a:spcPct val="200000"/>
              </a:lnSpc>
              <a:spcAft>
                <a:spcPts val="0"/>
              </a:spcAft>
              <a:tabLst>
                <a:tab pos="1890395" algn="l"/>
              </a:tabLst>
            </a:pPr>
            <a:endParaRPr lang="en-US" altLang="zh-CN" sz="2800" kern="100" dirty="0" smtClean="0">
              <a:latin typeface="Times New Roman"/>
              <a:cs typeface="Courier New"/>
            </a:endParaRPr>
          </a:p>
          <a:p>
            <a:pPr>
              <a:lnSpc>
                <a:spcPct val="200000"/>
              </a:lnSpc>
              <a:spcAft>
                <a:spcPts val="0"/>
              </a:spcAft>
              <a:tabLst>
                <a:tab pos="1890395" algn="l"/>
              </a:tabLst>
            </a:pPr>
            <a:r>
              <a:rPr lang="en-US" altLang="zh-CN" sz="2800" kern="100" dirty="0" smtClean="0">
                <a:latin typeface="Times New Roman"/>
                <a:cs typeface="Courier New"/>
              </a:rPr>
              <a:t>NH</a:t>
            </a:r>
            <a:r>
              <a:rPr lang="en-US" altLang="zh-CN" sz="2800" kern="100" baseline="-25000" dirty="0" smtClean="0">
                <a:latin typeface="Times New Roman"/>
                <a:cs typeface="Courier New"/>
              </a:rPr>
              <a:t>4</a:t>
            </a:r>
            <a:r>
              <a:rPr lang="en-US" altLang="zh-CN" sz="2800" kern="100" dirty="0" smtClean="0">
                <a:latin typeface="Times New Roman"/>
                <a:cs typeface="Courier New"/>
              </a:rPr>
              <a:t>Cl</a:t>
            </a:r>
            <a:r>
              <a:rPr lang="zh-CN" altLang="zh-CN" sz="2800" kern="100" dirty="0" smtClean="0">
                <a:latin typeface="Times New Roman"/>
                <a:cs typeface="Times New Roman"/>
              </a:rPr>
              <a:t>：</a:t>
            </a:r>
            <a:r>
              <a:rPr lang="en-US" altLang="zh-CN" sz="2800" u="sng" kern="100" dirty="0" smtClean="0">
                <a:latin typeface="Times New Roman"/>
                <a:cs typeface="Times New Roman"/>
              </a:rPr>
              <a:t>				</a:t>
            </a:r>
            <a:r>
              <a:rPr lang="zh-CN" altLang="zh-CN" sz="2800" kern="100" dirty="0" smtClean="0">
                <a:latin typeface="Times New Roman"/>
                <a:cs typeface="Times New Roman"/>
              </a:rPr>
              <a:t>；</a:t>
            </a:r>
            <a:endParaRPr lang="en-US" altLang="zh-CN" sz="2800" kern="100" dirty="0" smtClean="0">
              <a:latin typeface="宋体"/>
              <a:cs typeface="Courier New"/>
            </a:endParaRPr>
          </a:p>
        </p:txBody>
      </p:sp>
      <p:pic>
        <p:nvPicPr>
          <p:cNvPr id="299012"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41240" y="2061642"/>
            <a:ext cx="3059954" cy="70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013" name="图片 1"/>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59576" y="2853730"/>
            <a:ext cx="2848658" cy="74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014" name="图片 1"/>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0673" y="4581922"/>
            <a:ext cx="3458497" cy="15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015" name="图片 1"/>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79652" y="3666674"/>
            <a:ext cx="2180577" cy="77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a:hlinkClick r:id="rId6"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8"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9"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4" name="Rectangle 21">
            <a:hlinkClick r:id="rId10"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blinds(horizontal)">
                                      <p:cBhvr>
                                        <p:cTn id="7" dur="500"/>
                                        <p:tgtEl>
                                          <p:spTgt spid="299012"/>
                                        </p:tgtEl>
                                      </p:cBhvr>
                                    </p:animEffect>
                                  </p:childTnLst>
                                </p:cTn>
                              </p:par>
                              <p:par>
                                <p:cTn id="8" presetID="3" presetClass="entr" presetSubtype="10" fill="hold" nodeType="withEffect">
                                  <p:stCondLst>
                                    <p:cond delay="0"/>
                                  </p:stCondLst>
                                  <p:childTnLst>
                                    <p:set>
                                      <p:cBhvr>
                                        <p:cTn id="9" dur="1" fill="hold">
                                          <p:stCondLst>
                                            <p:cond delay="0"/>
                                          </p:stCondLst>
                                        </p:cTn>
                                        <p:tgtEl>
                                          <p:spTgt spid="299013"/>
                                        </p:tgtEl>
                                        <p:attrNameLst>
                                          <p:attrName>style.visibility</p:attrName>
                                        </p:attrNameLst>
                                      </p:cBhvr>
                                      <p:to>
                                        <p:strVal val="visible"/>
                                      </p:to>
                                    </p:set>
                                    <p:animEffect transition="in" filter="blinds(horizontal)">
                                      <p:cBhvr>
                                        <p:cTn id="10" dur="500"/>
                                        <p:tgtEl>
                                          <p:spTgt spid="299013"/>
                                        </p:tgtEl>
                                      </p:cBhvr>
                                    </p:animEffect>
                                  </p:childTnLst>
                                </p:cTn>
                              </p:par>
                              <p:par>
                                <p:cTn id="11" presetID="3" presetClass="entr" presetSubtype="10" fill="hold" nodeType="withEffect">
                                  <p:stCondLst>
                                    <p:cond delay="0"/>
                                  </p:stCondLst>
                                  <p:childTnLst>
                                    <p:set>
                                      <p:cBhvr>
                                        <p:cTn id="12" dur="1" fill="hold">
                                          <p:stCondLst>
                                            <p:cond delay="0"/>
                                          </p:stCondLst>
                                        </p:cTn>
                                        <p:tgtEl>
                                          <p:spTgt spid="299014"/>
                                        </p:tgtEl>
                                        <p:attrNameLst>
                                          <p:attrName>style.visibility</p:attrName>
                                        </p:attrNameLst>
                                      </p:cBhvr>
                                      <p:to>
                                        <p:strVal val="visible"/>
                                      </p:to>
                                    </p:set>
                                    <p:animEffect transition="in" filter="blinds(horizontal)">
                                      <p:cBhvr>
                                        <p:cTn id="13" dur="500"/>
                                        <p:tgtEl>
                                          <p:spTgt spid="299014"/>
                                        </p:tgtEl>
                                      </p:cBhvr>
                                    </p:animEffect>
                                  </p:childTnLst>
                                </p:cTn>
                              </p:par>
                              <p:par>
                                <p:cTn id="14" presetID="3" presetClass="entr" presetSubtype="10" fill="hold" nodeType="withEffect">
                                  <p:stCondLst>
                                    <p:cond delay="0"/>
                                  </p:stCondLst>
                                  <p:childTnLst>
                                    <p:set>
                                      <p:cBhvr>
                                        <p:cTn id="15" dur="1" fill="hold">
                                          <p:stCondLst>
                                            <p:cond delay="0"/>
                                          </p:stCondLst>
                                        </p:cTn>
                                        <p:tgtEl>
                                          <p:spTgt spid="299015"/>
                                        </p:tgtEl>
                                        <p:attrNameLst>
                                          <p:attrName>style.visibility</p:attrName>
                                        </p:attrNameLst>
                                      </p:cBhvr>
                                      <p:to>
                                        <p:strVal val="visible"/>
                                      </p:to>
                                    </p:set>
                                    <p:animEffect transition="in" filter="blinds(horizontal)">
                                      <p:cBhvr>
                                        <p:cTn id="16" dur="500"/>
                                        <p:tgtEl>
                                          <p:spTgt spid="2990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99012"/>
                                        </p:tgtEl>
                                      </p:cBhvr>
                                    </p:animEffect>
                                    <p:set>
                                      <p:cBhvr>
                                        <p:cTn id="21" dur="1" fill="hold">
                                          <p:stCondLst>
                                            <p:cond delay="499"/>
                                          </p:stCondLst>
                                        </p:cTn>
                                        <p:tgtEl>
                                          <p:spTgt spid="2990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99013"/>
                                        </p:tgtEl>
                                      </p:cBhvr>
                                    </p:animEffect>
                                    <p:set>
                                      <p:cBhvr>
                                        <p:cTn id="24" dur="1" fill="hold">
                                          <p:stCondLst>
                                            <p:cond delay="499"/>
                                          </p:stCondLst>
                                        </p:cTn>
                                        <p:tgtEl>
                                          <p:spTgt spid="29901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99014"/>
                                        </p:tgtEl>
                                      </p:cBhvr>
                                    </p:animEffect>
                                    <p:set>
                                      <p:cBhvr>
                                        <p:cTn id="27" dur="1" fill="hold">
                                          <p:stCondLst>
                                            <p:cond delay="499"/>
                                          </p:stCondLst>
                                        </p:cTn>
                                        <p:tgtEl>
                                          <p:spTgt spid="29901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99015"/>
                                        </p:tgtEl>
                                      </p:cBhvr>
                                    </p:animEffect>
                                    <p:set>
                                      <p:cBhvr>
                                        <p:cTn id="30" dur="1" fill="hold">
                                          <p:stCondLst>
                                            <p:cond delay="499"/>
                                          </p:stCondLst>
                                        </p:cTn>
                                        <p:tgtEl>
                                          <p:spTgt spid="299015"/>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436203"/>
            <a:ext cx="10793813" cy="6124754"/>
          </a:xfrm>
          <a:prstGeom prst="rect">
            <a:avLst/>
          </a:prstGeom>
        </p:spPr>
        <p:txBody>
          <a:bodyPr>
            <a:spAutoFit/>
          </a:bodyPr>
          <a:lstStyle/>
          <a:p>
            <a:pPr>
              <a:lnSpc>
                <a:spcPct val="200000"/>
              </a:lnSpc>
              <a:spcAft>
                <a:spcPts val="0"/>
              </a:spcAft>
              <a:tabLst>
                <a:tab pos="1890395" algn="l"/>
              </a:tabLst>
            </a:pPr>
            <a:r>
              <a:rPr lang="en-US" altLang="zh-CN" sz="2800" kern="100" dirty="0" smtClean="0">
                <a:latin typeface="Times New Roman"/>
                <a:cs typeface="Courier New"/>
              </a:rPr>
              <a:t>Cl</a:t>
            </a:r>
            <a:r>
              <a:rPr lang="en-US" altLang="zh-CN" sz="2800" kern="100" baseline="-25000" dirty="0" smtClean="0">
                <a:latin typeface="Times New Roman"/>
                <a:cs typeface="Courier New"/>
              </a:rPr>
              <a:t>2</a:t>
            </a:r>
            <a:r>
              <a:rPr lang="zh-CN" altLang="zh-CN" sz="2800" kern="100" dirty="0" smtClean="0">
                <a:latin typeface="Times New Roman"/>
                <a:cs typeface="Times New Roman"/>
              </a:rPr>
              <a:t>：</a:t>
            </a:r>
            <a:r>
              <a:rPr lang="en-US" altLang="zh-CN" sz="2800" u="sng" kern="100" dirty="0" smtClean="0">
                <a:latin typeface="Times New Roman"/>
                <a:cs typeface="Courier New"/>
              </a:rPr>
              <a:t>                        </a:t>
            </a:r>
            <a:r>
              <a:rPr lang="zh-CN" altLang="zh-CN" sz="2800" kern="100" dirty="0">
                <a:latin typeface="Times New Roman"/>
                <a:cs typeface="Times New Roman"/>
              </a:rPr>
              <a:t>；</a:t>
            </a:r>
            <a:endParaRPr lang="en-US" altLang="zh-CN" sz="2800" kern="100" dirty="0">
              <a:latin typeface="宋体"/>
              <a:cs typeface="Courier New"/>
            </a:endParaRPr>
          </a:p>
          <a:p>
            <a:pPr>
              <a:lnSpc>
                <a:spcPct val="200000"/>
              </a:lnSpc>
              <a:spcAft>
                <a:spcPts val="0"/>
              </a:spcAft>
              <a:tabLst>
                <a:tab pos="1890395" algn="l"/>
              </a:tabLst>
            </a:pPr>
            <a:r>
              <a:rPr lang="en-US" altLang="zh-CN" sz="2800" kern="100" dirty="0">
                <a:latin typeface="Times New Roman"/>
                <a:cs typeface="Courier New"/>
              </a:rPr>
              <a:t>N</a:t>
            </a:r>
            <a:r>
              <a:rPr lang="en-US" altLang="zh-CN" sz="2800" kern="100" baseline="-25000" dirty="0">
                <a:latin typeface="Times New Roman"/>
                <a:cs typeface="Courier New"/>
              </a:rPr>
              <a:t>2</a:t>
            </a:r>
            <a:r>
              <a:rPr lang="zh-CN" altLang="zh-CN" sz="2800" kern="100" dirty="0">
                <a:latin typeface="Times New Roman"/>
                <a:cs typeface="Times New Roman"/>
              </a:rPr>
              <a:t>：</a:t>
            </a:r>
            <a:r>
              <a:rPr lang="en-US" altLang="zh-CN" sz="2800" u="sng" kern="100" dirty="0">
                <a:latin typeface="Times New Roman"/>
                <a:cs typeface="Times New Roman"/>
              </a:rPr>
              <a:t>			</a:t>
            </a:r>
            <a:r>
              <a:rPr lang="zh-CN" altLang="zh-CN" sz="2800" kern="100" dirty="0">
                <a:latin typeface="Times New Roman"/>
                <a:cs typeface="Times New Roman"/>
              </a:rPr>
              <a:t>；</a:t>
            </a:r>
            <a:endParaRPr lang="en-US" altLang="zh-CN" sz="2800" kern="100" dirty="0">
              <a:latin typeface="宋体"/>
              <a:cs typeface="Courier New"/>
            </a:endParaRPr>
          </a:p>
          <a:p>
            <a:pPr lvl="0">
              <a:lnSpc>
                <a:spcPct val="200000"/>
              </a:lnSpc>
              <a:tabLst>
                <a:tab pos="1890395" algn="l"/>
              </a:tabLst>
            </a:pPr>
            <a:r>
              <a:rPr lang="en-US" altLang="zh-CN" sz="2800" kern="100" dirty="0" smtClean="0">
                <a:solidFill>
                  <a:prstClr val="black"/>
                </a:solidFill>
                <a:latin typeface="Times New Roman"/>
                <a:cs typeface="Courier New"/>
              </a:rPr>
              <a:t>H</a:t>
            </a:r>
            <a:r>
              <a:rPr lang="en-US" altLang="zh-CN" sz="2800" kern="100" baseline="-25000" dirty="0" smtClean="0">
                <a:solidFill>
                  <a:prstClr val="black"/>
                </a:solidFill>
                <a:latin typeface="Times New Roman"/>
                <a:cs typeface="Courier New"/>
              </a:rPr>
              <a:t>2</a:t>
            </a:r>
            <a:r>
              <a:rPr lang="en-US" altLang="zh-CN" sz="2800" kern="100" dirty="0" smtClean="0">
                <a:solidFill>
                  <a:prstClr val="black"/>
                </a:solidFill>
                <a:latin typeface="Times New Roman"/>
                <a:cs typeface="Courier New"/>
              </a:rPr>
              <a:t>O</a:t>
            </a:r>
            <a:r>
              <a:rPr lang="en-US" altLang="zh-CN" sz="2800" kern="100" baseline="-25000" dirty="0" smtClean="0">
                <a:solidFill>
                  <a:prstClr val="black"/>
                </a:solidFill>
                <a:latin typeface="Times New Roman"/>
                <a:cs typeface="Courier New"/>
              </a:rPr>
              <a:t>2</a:t>
            </a:r>
            <a:r>
              <a:rPr lang="zh-CN" altLang="zh-CN" sz="2800" kern="100" dirty="0" smtClean="0">
                <a:solidFill>
                  <a:prstClr val="black"/>
                </a:solidFill>
                <a:latin typeface="Times New Roman"/>
                <a:cs typeface="Times New Roman"/>
              </a:rPr>
              <a:t>：</a:t>
            </a:r>
            <a:r>
              <a:rPr lang="en-US" altLang="zh-CN" sz="2800" u="sng" kern="100" dirty="0" smtClean="0">
                <a:solidFill>
                  <a:prstClr val="black"/>
                </a:solidFill>
                <a:latin typeface="Times New Roman"/>
                <a:cs typeface="Times New Roman"/>
              </a:rPr>
              <a:t>				</a:t>
            </a:r>
            <a:r>
              <a:rPr lang="zh-CN" altLang="zh-CN" sz="2800" kern="100" dirty="0" smtClean="0">
                <a:solidFill>
                  <a:prstClr val="black"/>
                </a:solidFill>
                <a:latin typeface="Times New Roman"/>
                <a:cs typeface="Times New Roman"/>
              </a:rPr>
              <a:t>；</a:t>
            </a:r>
            <a:endParaRPr lang="en-US" altLang="zh-CN" sz="2800" kern="100" dirty="0">
              <a:solidFill>
                <a:prstClr val="black"/>
              </a:solidFill>
              <a:latin typeface="宋体"/>
              <a:cs typeface="Courier New"/>
            </a:endParaRPr>
          </a:p>
          <a:p>
            <a:pPr lvl="0">
              <a:lnSpc>
                <a:spcPct val="200000"/>
              </a:lnSpc>
              <a:tabLst>
                <a:tab pos="1890395" algn="l"/>
              </a:tabLst>
            </a:pPr>
            <a:r>
              <a:rPr lang="en-US" altLang="zh-CN" sz="2800" kern="100" dirty="0">
                <a:solidFill>
                  <a:prstClr val="black"/>
                </a:solidFill>
                <a:latin typeface="Times New Roman"/>
                <a:cs typeface="Courier New"/>
              </a:rPr>
              <a:t>CO</a:t>
            </a:r>
            <a:r>
              <a:rPr lang="en-US" altLang="zh-CN" sz="2800" kern="100" baseline="-25000" dirty="0">
                <a:solidFill>
                  <a:prstClr val="black"/>
                </a:solidFill>
                <a:latin typeface="Times New Roman"/>
                <a:cs typeface="Courier New"/>
              </a:rPr>
              <a:t>2</a:t>
            </a:r>
            <a:r>
              <a:rPr lang="zh-CN" altLang="zh-CN" sz="2800" kern="100" dirty="0" smtClean="0">
                <a:solidFill>
                  <a:prstClr val="black"/>
                </a:solidFill>
                <a:latin typeface="Times New Roman"/>
                <a:cs typeface="Times New Roman"/>
              </a:rPr>
              <a:t>：</a:t>
            </a:r>
            <a:r>
              <a:rPr lang="en-US" altLang="zh-CN" sz="2800" u="sng" kern="100" dirty="0">
                <a:solidFill>
                  <a:prstClr val="black"/>
                </a:solidFill>
                <a:latin typeface="Times New Roman"/>
                <a:cs typeface="Times New Roman"/>
              </a:rPr>
              <a:t>				</a:t>
            </a:r>
            <a:r>
              <a:rPr lang="zh-CN" altLang="zh-CN" sz="2800" kern="100" dirty="0" smtClean="0">
                <a:solidFill>
                  <a:prstClr val="black"/>
                </a:solidFill>
                <a:latin typeface="Times New Roman"/>
                <a:cs typeface="Times New Roman"/>
              </a:rPr>
              <a:t>；</a:t>
            </a:r>
            <a:endParaRPr lang="en-US" altLang="zh-CN" sz="2800" kern="100" dirty="0">
              <a:solidFill>
                <a:prstClr val="black"/>
              </a:solidFill>
              <a:latin typeface="宋体"/>
              <a:cs typeface="Courier New"/>
            </a:endParaRPr>
          </a:p>
          <a:p>
            <a:pPr lvl="0">
              <a:lnSpc>
                <a:spcPct val="200000"/>
              </a:lnSpc>
              <a:tabLst>
                <a:tab pos="1890395" algn="l"/>
              </a:tabLst>
            </a:pPr>
            <a:r>
              <a:rPr lang="en-US" altLang="zh-CN" sz="2800" kern="100" dirty="0" err="1">
                <a:solidFill>
                  <a:prstClr val="black"/>
                </a:solidFill>
                <a:latin typeface="Times New Roman"/>
                <a:cs typeface="Courier New"/>
              </a:rPr>
              <a:t>HClO</a:t>
            </a:r>
            <a:r>
              <a:rPr lang="zh-CN" altLang="zh-CN" sz="2800" kern="100" dirty="0" smtClean="0">
                <a:solidFill>
                  <a:prstClr val="black"/>
                </a:solidFill>
                <a:latin typeface="Times New Roman"/>
                <a:cs typeface="Times New Roman"/>
              </a:rPr>
              <a:t>：</a:t>
            </a:r>
            <a:r>
              <a:rPr lang="en-US" altLang="zh-CN" sz="2800" u="sng" kern="100" dirty="0">
                <a:solidFill>
                  <a:prstClr val="black"/>
                </a:solidFill>
                <a:latin typeface="Times New Roman"/>
                <a:cs typeface="Times New Roman"/>
              </a:rPr>
              <a:t>				</a:t>
            </a:r>
            <a:r>
              <a:rPr lang="zh-CN" altLang="zh-CN" sz="2800" kern="100" dirty="0" smtClean="0">
                <a:solidFill>
                  <a:prstClr val="black"/>
                </a:solidFill>
                <a:latin typeface="Times New Roman"/>
                <a:cs typeface="Times New Roman"/>
              </a:rPr>
              <a:t>；</a:t>
            </a:r>
            <a:endParaRPr lang="en-US" altLang="zh-CN" sz="2800" kern="100" dirty="0">
              <a:solidFill>
                <a:prstClr val="black"/>
              </a:solidFill>
              <a:latin typeface="宋体"/>
              <a:cs typeface="Courier New"/>
            </a:endParaRPr>
          </a:p>
          <a:p>
            <a:pPr lvl="0">
              <a:lnSpc>
                <a:spcPct val="200000"/>
              </a:lnSpc>
              <a:tabLst>
                <a:tab pos="1890395" algn="l"/>
              </a:tabLst>
            </a:pPr>
            <a:endParaRPr lang="en-US" altLang="zh-CN" sz="2800" kern="100" dirty="0" smtClean="0">
              <a:solidFill>
                <a:prstClr val="black"/>
              </a:solidFill>
              <a:latin typeface="Times New Roman"/>
              <a:cs typeface="Courier New"/>
            </a:endParaRPr>
          </a:p>
          <a:p>
            <a:pPr lvl="0">
              <a:lnSpc>
                <a:spcPct val="200000"/>
              </a:lnSpc>
              <a:tabLst>
                <a:tab pos="1890395" algn="l"/>
              </a:tabLst>
            </a:pPr>
            <a:r>
              <a:rPr lang="en-US" altLang="zh-CN" sz="2800" kern="100" dirty="0" smtClean="0">
                <a:solidFill>
                  <a:prstClr val="black"/>
                </a:solidFill>
                <a:latin typeface="Times New Roman"/>
                <a:cs typeface="Courier New"/>
              </a:rPr>
              <a:t>CCl</a:t>
            </a:r>
            <a:r>
              <a:rPr lang="en-US" altLang="zh-CN" sz="2800" kern="100" baseline="-25000" dirty="0" smtClean="0">
                <a:solidFill>
                  <a:prstClr val="black"/>
                </a:solidFill>
                <a:latin typeface="Times New Roman"/>
                <a:cs typeface="Courier New"/>
              </a:rPr>
              <a:t>4</a:t>
            </a:r>
            <a:r>
              <a:rPr lang="zh-CN" altLang="zh-CN" sz="2800" kern="100" dirty="0" smtClean="0">
                <a:solidFill>
                  <a:prstClr val="black"/>
                </a:solidFill>
                <a:latin typeface="Times New Roman"/>
                <a:cs typeface="Times New Roman"/>
              </a:rPr>
              <a:t>：</a:t>
            </a:r>
            <a:r>
              <a:rPr lang="en-US" altLang="zh-CN" sz="2800" u="sng" kern="100" dirty="0">
                <a:solidFill>
                  <a:prstClr val="black"/>
                </a:solidFill>
                <a:latin typeface="Times New Roman"/>
                <a:cs typeface="Times New Roman"/>
              </a:rPr>
              <a:t>				</a:t>
            </a:r>
            <a:r>
              <a:rPr lang="zh-CN" altLang="zh-CN" sz="2800" kern="100" dirty="0" smtClean="0">
                <a:solidFill>
                  <a:prstClr val="black"/>
                </a:solidFill>
                <a:latin typeface="Times New Roman"/>
                <a:cs typeface="Times New Roman"/>
              </a:rPr>
              <a:t>。</a:t>
            </a:r>
            <a:endParaRPr lang="zh-CN" altLang="zh-CN" sz="2800" kern="100" dirty="0">
              <a:solidFill>
                <a:prstClr val="black"/>
              </a:solidFill>
              <a:latin typeface="宋体"/>
              <a:cs typeface="Courier New"/>
            </a:endParaRPr>
          </a:p>
        </p:txBody>
      </p:sp>
      <p:pic>
        <p:nvPicPr>
          <p:cNvPr id="300036"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8702" y="312046"/>
            <a:ext cx="1417798" cy="81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037" name="图片 1"/>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50486" y="1300299"/>
            <a:ext cx="2196448" cy="65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038" name="图片 1"/>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9823" y="2043137"/>
            <a:ext cx="2008160" cy="7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039" name="图片 1"/>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58314" y="2884475"/>
            <a:ext cx="2431176" cy="81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040" name="图片 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53016" y="3748571"/>
            <a:ext cx="1641772" cy="80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041" name="图片 1"/>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45184" y="4612667"/>
            <a:ext cx="1545964" cy="165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1" name="Rectangle 21">
            <a:hlinkClick r:id="rId8" action="ppaction://hlinksldjump"/>
          </p:cNvPr>
          <p:cNvSpPr>
            <a:spLocks noChangeArrowheads="1"/>
          </p:cNvSpPr>
          <p:nvPr/>
        </p:nvSpPr>
        <p:spPr bwMode="auto">
          <a:xfrm>
            <a:off x="940757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9" action="ppaction://hlinksldjump"/>
          </p:cNvPr>
          <p:cNvSpPr>
            <a:spLocks noChangeArrowheads="1"/>
          </p:cNvSpPr>
          <p:nvPr/>
        </p:nvSpPr>
        <p:spPr bwMode="auto">
          <a:xfrm>
            <a:off x="990975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0" action="ppaction://hlinksldjump"/>
          </p:cNvPr>
          <p:cNvSpPr>
            <a:spLocks noChangeArrowheads="1"/>
          </p:cNvSpPr>
          <p:nvPr/>
        </p:nvSpPr>
        <p:spPr bwMode="auto">
          <a:xfrm>
            <a:off x="1038778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1" action="ppaction://hlinksldjump"/>
          </p:cNvPr>
          <p:cNvSpPr>
            <a:spLocks noChangeArrowheads="1"/>
          </p:cNvSpPr>
          <p:nvPr/>
        </p:nvSpPr>
        <p:spPr bwMode="auto">
          <a:xfrm>
            <a:off x="1131930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084168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blinds(horizontal)">
                                      <p:cBhvr>
                                        <p:cTn id="7" dur="500"/>
                                        <p:tgtEl>
                                          <p:spTgt spid="300036"/>
                                        </p:tgtEl>
                                      </p:cBhvr>
                                    </p:animEffect>
                                  </p:childTnLst>
                                </p:cTn>
                              </p:par>
                              <p:par>
                                <p:cTn id="8" presetID="3" presetClass="entr" presetSubtype="10" fill="hold" nodeType="withEffect">
                                  <p:stCondLst>
                                    <p:cond delay="0"/>
                                  </p:stCondLst>
                                  <p:childTnLst>
                                    <p:set>
                                      <p:cBhvr>
                                        <p:cTn id="9" dur="1" fill="hold">
                                          <p:stCondLst>
                                            <p:cond delay="0"/>
                                          </p:stCondLst>
                                        </p:cTn>
                                        <p:tgtEl>
                                          <p:spTgt spid="300037"/>
                                        </p:tgtEl>
                                        <p:attrNameLst>
                                          <p:attrName>style.visibility</p:attrName>
                                        </p:attrNameLst>
                                      </p:cBhvr>
                                      <p:to>
                                        <p:strVal val="visible"/>
                                      </p:to>
                                    </p:set>
                                    <p:animEffect transition="in" filter="blinds(horizontal)">
                                      <p:cBhvr>
                                        <p:cTn id="10" dur="500"/>
                                        <p:tgtEl>
                                          <p:spTgt spid="300037"/>
                                        </p:tgtEl>
                                      </p:cBhvr>
                                    </p:animEffect>
                                  </p:childTnLst>
                                </p:cTn>
                              </p:par>
                              <p:par>
                                <p:cTn id="11" presetID="3" presetClass="entr" presetSubtype="10" fill="hold" nodeType="withEffect">
                                  <p:stCondLst>
                                    <p:cond delay="0"/>
                                  </p:stCondLst>
                                  <p:childTnLst>
                                    <p:set>
                                      <p:cBhvr>
                                        <p:cTn id="12" dur="1" fill="hold">
                                          <p:stCondLst>
                                            <p:cond delay="0"/>
                                          </p:stCondLst>
                                        </p:cTn>
                                        <p:tgtEl>
                                          <p:spTgt spid="300038"/>
                                        </p:tgtEl>
                                        <p:attrNameLst>
                                          <p:attrName>style.visibility</p:attrName>
                                        </p:attrNameLst>
                                      </p:cBhvr>
                                      <p:to>
                                        <p:strVal val="visible"/>
                                      </p:to>
                                    </p:set>
                                    <p:animEffect transition="in" filter="blinds(horizontal)">
                                      <p:cBhvr>
                                        <p:cTn id="13" dur="500"/>
                                        <p:tgtEl>
                                          <p:spTgt spid="300038"/>
                                        </p:tgtEl>
                                      </p:cBhvr>
                                    </p:animEffect>
                                  </p:childTnLst>
                                </p:cTn>
                              </p:par>
                              <p:par>
                                <p:cTn id="14" presetID="3" presetClass="entr" presetSubtype="10" fill="hold" nodeType="withEffect">
                                  <p:stCondLst>
                                    <p:cond delay="0"/>
                                  </p:stCondLst>
                                  <p:childTnLst>
                                    <p:set>
                                      <p:cBhvr>
                                        <p:cTn id="15" dur="1" fill="hold">
                                          <p:stCondLst>
                                            <p:cond delay="0"/>
                                          </p:stCondLst>
                                        </p:cTn>
                                        <p:tgtEl>
                                          <p:spTgt spid="300039"/>
                                        </p:tgtEl>
                                        <p:attrNameLst>
                                          <p:attrName>style.visibility</p:attrName>
                                        </p:attrNameLst>
                                      </p:cBhvr>
                                      <p:to>
                                        <p:strVal val="visible"/>
                                      </p:to>
                                    </p:set>
                                    <p:animEffect transition="in" filter="blinds(horizontal)">
                                      <p:cBhvr>
                                        <p:cTn id="16" dur="500"/>
                                        <p:tgtEl>
                                          <p:spTgt spid="300039"/>
                                        </p:tgtEl>
                                      </p:cBhvr>
                                    </p:animEffect>
                                  </p:childTnLst>
                                </p:cTn>
                              </p:par>
                              <p:par>
                                <p:cTn id="17" presetID="3" presetClass="entr" presetSubtype="10" fill="hold" nodeType="withEffect">
                                  <p:stCondLst>
                                    <p:cond delay="0"/>
                                  </p:stCondLst>
                                  <p:childTnLst>
                                    <p:set>
                                      <p:cBhvr>
                                        <p:cTn id="18" dur="1" fill="hold">
                                          <p:stCondLst>
                                            <p:cond delay="0"/>
                                          </p:stCondLst>
                                        </p:cTn>
                                        <p:tgtEl>
                                          <p:spTgt spid="300040"/>
                                        </p:tgtEl>
                                        <p:attrNameLst>
                                          <p:attrName>style.visibility</p:attrName>
                                        </p:attrNameLst>
                                      </p:cBhvr>
                                      <p:to>
                                        <p:strVal val="visible"/>
                                      </p:to>
                                    </p:set>
                                    <p:animEffect transition="in" filter="blinds(horizontal)">
                                      <p:cBhvr>
                                        <p:cTn id="19" dur="500"/>
                                        <p:tgtEl>
                                          <p:spTgt spid="300040"/>
                                        </p:tgtEl>
                                      </p:cBhvr>
                                    </p:animEffect>
                                  </p:childTnLst>
                                </p:cTn>
                              </p:par>
                              <p:par>
                                <p:cTn id="20" presetID="3" presetClass="entr" presetSubtype="10" fill="hold" nodeType="withEffect">
                                  <p:stCondLst>
                                    <p:cond delay="0"/>
                                  </p:stCondLst>
                                  <p:childTnLst>
                                    <p:set>
                                      <p:cBhvr>
                                        <p:cTn id="21" dur="1" fill="hold">
                                          <p:stCondLst>
                                            <p:cond delay="0"/>
                                          </p:stCondLst>
                                        </p:cTn>
                                        <p:tgtEl>
                                          <p:spTgt spid="300041"/>
                                        </p:tgtEl>
                                        <p:attrNameLst>
                                          <p:attrName>style.visibility</p:attrName>
                                        </p:attrNameLst>
                                      </p:cBhvr>
                                      <p:to>
                                        <p:strVal val="visible"/>
                                      </p:to>
                                    </p:set>
                                    <p:animEffect transition="in" filter="blinds(horizontal)">
                                      <p:cBhvr>
                                        <p:cTn id="22" dur="500"/>
                                        <p:tgtEl>
                                          <p:spTgt spid="3000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00036"/>
                                        </p:tgtEl>
                                      </p:cBhvr>
                                    </p:animEffect>
                                    <p:set>
                                      <p:cBhvr>
                                        <p:cTn id="27" dur="1" fill="hold">
                                          <p:stCondLst>
                                            <p:cond delay="499"/>
                                          </p:stCondLst>
                                        </p:cTn>
                                        <p:tgtEl>
                                          <p:spTgt spid="300036"/>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00037"/>
                                        </p:tgtEl>
                                      </p:cBhvr>
                                    </p:animEffect>
                                    <p:set>
                                      <p:cBhvr>
                                        <p:cTn id="30" dur="1" fill="hold">
                                          <p:stCondLst>
                                            <p:cond delay="499"/>
                                          </p:stCondLst>
                                        </p:cTn>
                                        <p:tgtEl>
                                          <p:spTgt spid="30003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00038"/>
                                        </p:tgtEl>
                                      </p:cBhvr>
                                    </p:animEffect>
                                    <p:set>
                                      <p:cBhvr>
                                        <p:cTn id="33" dur="1" fill="hold">
                                          <p:stCondLst>
                                            <p:cond delay="499"/>
                                          </p:stCondLst>
                                        </p:cTn>
                                        <p:tgtEl>
                                          <p:spTgt spid="30003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300039"/>
                                        </p:tgtEl>
                                      </p:cBhvr>
                                    </p:animEffect>
                                    <p:set>
                                      <p:cBhvr>
                                        <p:cTn id="36" dur="1" fill="hold">
                                          <p:stCondLst>
                                            <p:cond delay="499"/>
                                          </p:stCondLst>
                                        </p:cTn>
                                        <p:tgtEl>
                                          <p:spTgt spid="30003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00040"/>
                                        </p:tgtEl>
                                      </p:cBhvr>
                                    </p:animEffect>
                                    <p:set>
                                      <p:cBhvr>
                                        <p:cTn id="39" dur="1" fill="hold">
                                          <p:stCondLst>
                                            <p:cond delay="499"/>
                                          </p:stCondLst>
                                        </p:cTn>
                                        <p:tgtEl>
                                          <p:spTgt spid="30004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00041"/>
                                        </p:tgtEl>
                                      </p:cBhvr>
                                    </p:animEffect>
                                    <p:set>
                                      <p:cBhvr>
                                        <p:cTn id="42" dur="1" fill="hold">
                                          <p:stCondLst>
                                            <p:cond delay="499"/>
                                          </p:stCondLst>
                                        </p:cTn>
                                        <p:tgtEl>
                                          <p:spTgt spid="300041"/>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5362</TotalTime>
  <Words>2970</Words>
  <Application>Microsoft Office PowerPoint</Application>
  <PresentationFormat>自定义</PresentationFormat>
  <Paragraphs>960</Paragraphs>
  <Slides>74</Slides>
  <Notes>3</Notes>
  <HiddenSlides>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77" baseType="lpstr">
      <vt:lpstr>6_Office 主题</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822</cp:revision>
  <dcterms:created xsi:type="dcterms:W3CDTF">2014-11-27T01:03:08Z</dcterms:created>
  <dcterms:modified xsi:type="dcterms:W3CDTF">2016-02-29T09:17:34Z</dcterms:modified>
</cp:coreProperties>
</file>