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4" r:id="rId2"/>
  </p:sldMasterIdLst>
  <p:sldIdLst>
    <p:sldId id="256" r:id="rId3"/>
    <p:sldId id="264" r:id="rId4"/>
    <p:sldId id="277" r:id="rId5"/>
    <p:sldId id="296" r:id="rId6"/>
    <p:sldId id="266" r:id="rId7"/>
    <p:sldId id="267" r:id="rId8"/>
    <p:sldId id="268" r:id="rId9"/>
    <p:sldId id="272" r:id="rId10"/>
    <p:sldId id="276" r:id="rId11"/>
    <p:sldId id="275" r:id="rId12"/>
    <p:sldId id="270" r:id="rId13"/>
    <p:sldId id="302" r:id="rId14"/>
    <p:sldId id="303" r:id="rId15"/>
    <p:sldId id="287" r:id="rId16"/>
    <p:sldId id="28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 descr="index_1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0"/>
            <a:ext cx="428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30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00EDB-16C8-45C3-B73C-B812D94CDD6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750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9D5A2-8B68-45E7-98D0-19B28943AC7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201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0E91D-1183-429F-8429-996DCC64ABC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263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BEEFE-0BF3-42E9-9890-E99F28F6117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855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3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86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6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4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467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00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6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98DF1-D645-41A3-A7AE-70B33E2D5FC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697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77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54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20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7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D0287-4796-4873-B7AE-BDDE713C4DB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6785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CE180-D92A-480B-A9B0-DE0556A5D2C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4909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62D8-D0E0-4FBE-AC58-E395ED63B2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60949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DC81E-6D26-4CB2-8CA9-3E298733A82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6846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A08EB-65C8-451C-B857-FE7EBED27E8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8027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8F5FF-A707-4F1A-A5BF-B879FBC6BCA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813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1ADDE-E197-405C-8003-E1A4B6BF7D3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3880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0D8DBC-6AD9-4015-8912-3D32E221662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20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31" name="Group 17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19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Rectangle 20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1036" name="Rectangle 21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1037" name="Rectangle 22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  <p:sp>
          <p:nvSpPr>
            <p:cNvPr id="1038" name="Rectangle 23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1039" name="Rectangle 24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0" name="Rectangle 25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  <p:sp>
          <p:nvSpPr>
            <p:cNvPr id="1041" name="Rectangle 26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</p:grpSp>
      <p:pic>
        <p:nvPicPr>
          <p:cNvPr id="1032" name="Picture 27" descr="index_1_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6391275"/>
            <a:ext cx="428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09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0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1844824"/>
            <a:ext cx="9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第八课</a:t>
            </a:r>
            <a:endParaRPr lang="en-US" altLang="zh-CN" sz="60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美国联邦政府的建立</a:t>
            </a:r>
            <a:endParaRPr lang="zh-CN" altLang="en-US" sz="6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37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J:\sunwei\岳麓版\索材必修I\第三单元  近代西方资本主义政体的建立\第10课  北美大陆上的新体制\01联邦宪法的制定\1777年6月14日正式使用的美国国旗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t="656" r="443" b="1312"/>
          <a:stretch>
            <a:fillRect/>
          </a:stretch>
        </p:blipFill>
        <p:spPr bwMode="auto">
          <a:xfrm>
            <a:off x="1676400" y="1104513"/>
            <a:ext cx="6279976" cy="419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708275" y="5424488"/>
            <a:ext cx="50978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1777年6月14日正式使用的美国国旗</a:t>
            </a:r>
          </a:p>
        </p:txBody>
      </p:sp>
    </p:spTree>
    <p:extLst>
      <p:ext uri="{BB962C8B-B14F-4D97-AF65-F5344CB8AC3E}">
        <p14:creationId xmlns:p14="http://schemas.microsoft.com/office/powerpoint/2010/main" val="14449866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788024" y="1196752"/>
            <a:ext cx="36724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 smtClean="0">
                <a:solidFill>
                  <a:srgbClr val="000000"/>
                </a:solidFill>
              </a:rPr>
              <a:t>        </a:t>
            </a:r>
            <a:r>
              <a:rPr kumimoji="1" lang="zh-CN" altLang="en-US" sz="2400" b="1" dirty="0" smtClean="0">
                <a:solidFill>
                  <a:srgbClr val="C00000"/>
                </a:solidFill>
              </a:rPr>
              <a:t>麦迪逊，法学家，曾于1809—1817年任美国总统。美国独立战争中，他历任大陆会议代表、费城制宪会议成员，因起草《美利坚合众国宪法》以及前十条修正案（《权利法案》）而被称为“美国宪法之父”。</a:t>
            </a:r>
          </a:p>
        </p:txBody>
      </p:sp>
      <p:pic>
        <p:nvPicPr>
          <p:cNvPr id="22532" name="Picture 4" descr="J:\sunwei\岳麓版\索材必修I\第三单元  近代西方资本主义政体的建立\第10课  北美大陆上的新体制\01联邦宪法的制定\詹姆士·麦迪逊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3114790" cy="458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24" y="4914945"/>
            <a:ext cx="7868824" cy="146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44671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7544" y="2606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三权分立</a:t>
            </a:r>
            <a:endParaRPr lang="zh-CN" altLang="en-US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19672" y="1484784"/>
            <a:ext cx="6048672" cy="3672408"/>
            <a:chOff x="467544" y="2348880"/>
            <a:chExt cx="7488832" cy="4392488"/>
          </a:xfrm>
          <a:solidFill>
            <a:srgbClr val="FF0000"/>
          </a:solidFill>
        </p:grpSpPr>
        <p:pic>
          <p:nvPicPr>
            <p:cNvPr id="3074" name="Picture 2" descr="http://news.k618.cn/xda/201311/W020131123391601971753.png"/>
            <p:cNvPicPr>
              <a:picLocks noChangeAspect="1" noChangeArrowheads="1"/>
            </p:cNvPicPr>
            <p:nvPr/>
          </p:nvPicPr>
          <p:blipFill>
            <a:blip r:embed="rId2" cstate="print">
              <a:lum bright="-29000" contrast="69000"/>
            </a:blip>
            <a:srcRect t="1651"/>
            <a:stretch>
              <a:fillRect/>
            </a:stretch>
          </p:blipFill>
          <p:spPr bwMode="auto">
            <a:xfrm>
              <a:off x="467544" y="2420888"/>
              <a:ext cx="7477125" cy="4290443"/>
            </a:xfrm>
            <a:prstGeom prst="rect">
              <a:avLst/>
            </a:prstGeom>
            <a:grpFill/>
          </p:spPr>
        </p:pic>
        <p:pic>
          <p:nvPicPr>
            <p:cNvPr id="11" name="Picture 8" descr="Click Here to Open New Window"/>
            <p:cNvPicPr>
              <a:picLocks noChangeAspect="1" noChangeArrowheads="1"/>
            </p:cNvPicPr>
            <p:nvPr/>
          </p:nvPicPr>
          <p:blipFill>
            <a:blip r:embed="rId3" cstate="print">
              <a:lum bright="11000" contrast="36000"/>
            </a:blip>
            <a:srcRect l="15932" t="3076" r="18130" b="8290"/>
            <a:stretch>
              <a:fillRect/>
            </a:stretch>
          </p:blipFill>
          <p:spPr bwMode="auto">
            <a:xfrm>
              <a:off x="3419872" y="2348880"/>
              <a:ext cx="1368152" cy="158417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5" descr="Click Here to Open New Window"/>
            <p:cNvPicPr>
              <a:picLocks noChangeAspect="1" noChangeArrowheads="1"/>
            </p:cNvPicPr>
            <p:nvPr/>
          </p:nvPicPr>
          <p:blipFill>
            <a:blip r:embed="rId4" cstate="print">
              <a:lum contrast="42000"/>
            </a:blip>
            <a:srcRect b="11334"/>
            <a:stretch>
              <a:fillRect/>
            </a:stretch>
          </p:blipFill>
          <p:spPr bwMode="auto">
            <a:xfrm>
              <a:off x="467544" y="5661248"/>
              <a:ext cx="1800200" cy="1080120"/>
            </a:xfrm>
            <a:prstGeom prst="rect">
              <a:avLst/>
            </a:prstGeom>
            <a:grpFill/>
          </p:spPr>
        </p:pic>
        <p:pic>
          <p:nvPicPr>
            <p:cNvPr id="13" name="Picture 21" descr="http://www.wonderfulsz.com/world/01/world-05.jpg"/>
            <p:cNvPicPr>
              <a:picLocks noChangeAspect="1" noChangeArrowheads="1"/>
            </p:cNvPicPr>
            <p:nvPr/>
          </p:nvPicPr>
          <p:blipFill>
            <a:blip r:embed="rId5" cstate="print">
              <a:lum bright="9000" contrast="33000"/>
            </a:blip>
            <a:srcRect l="8073" t="17943" r="8073" b="28708"/>
            <a:stretch>
              <a:fillRect/>
            </a:stretch>
          </p:blipFill>
          <p:spPr bwMode="auto">
            <a:xfrm>
              <a:off x="6012160" y="5661248"/>
              <a:ext cx="1944216" cy="10801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3635896" y="83671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（行政）</a:t>
            </a:r>
            <a:endParaRPr lang="zh-CN" altLang="en-US" sz="3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51571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（立法）</a:t>
            </a:r>
            <a:endParaRPr lang="zh-CN" altLang="en-US" sz="3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51571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（司法）</a:t>
            </a:r>
            <a:endParaRPr lang="zh-CN" altLang="en-US" sz="3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23528" y="404664"/>
            <a:ext cx="8712968" cy="6192688"/>
            <a:chOff x="539552" y="620688"/>
            <a:chExt cx="8136904" cy="5976664"/>
          </a:xfrm>
        </p:grpSpPr>
        <p:sp>
          <p:nvSpPr>
            <p:cNvPr id="18" name="椭圆 17"/>
            <p:cNvSpPr/>
            <p:nvPr/>
          </p:nvSpPr>
          <p:spPr>
            <a:xfrm>
              <a:off x="539552" y="620688"/>
              <a:ext cx="8136904" cy="5976664"/>
            </a:xfrm>
            <a:prstGeom prst="ellipse">
              <a:avLst/>
            </a:prstGeom>
            <a:solidFill>
              <a:srgbClr val="FF0000">
                <a:alpha val="18000"/>
              </a:srgbClr>
            </a:solidFill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24589" y="3206207"/>
              <a:ext cx="3160881" cy="742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美国宪法</a:t>
              </a:r>
              <a:endParaRPr lang="zh-CN" altLang="en-US" sz="4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9734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536" y="1454587"/>
            <a:ext cx="842493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95300" algn="l"/>
              </a:tabLst>
            </a:pPr>
            <a:r>
              <a:rPr lang="zh-CN" altLang="en-US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中央集权</a:t>
            </a:r>
            <a:r>
              <a:rPr lang="zh-CN" altLang="en-US" sz="32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原则：</a:t>
            </a:r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最高行政权归总统，</a:t>
            </a:r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联邦</a:t>
            </a:r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财政、立法权归议会，一个权力在各州司法体系之上的联邦司法体系。</a:t>
            </a:r>
          </a:p>
          <a:p>
            <a:pPr>
              <a:tabLst>
                <a:tab pos="495300" algn="l"/>
              </a:tabLst>
            </a:pPr>
            <a:r>
              <a:rPr lang="zh-CN" altLang="en-US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分权</a:t>
            </a:r>
            <a:r>
              <a:rPr lang="zh-CN" altLang="en-US" sz="32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制衡原则：立法、行政、司法三权分立，互相制约。</a:t>
            </a:r>
          </a:p>
          <a:p>
            <a:pPr>
              <a:tabLst>
                <a:tab pos="495300" algn="l"/>
              </a:tabLst>
            </a:pPr>
            <a:r>
              <a:rPr lang="zh-CN" altLang="en-US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民主</a:t>
            </a:r>
            <a:r>
              <a:rPr lang="zh-CN" altLang="en-US" sz="32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原则：总统和议会都由民选产生</a:t>
            </a:r>
            <a:r>
              <a:rPr lang="zh-CN" altLang="en-US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tabLst>
                <a:tab pos="495300" algn="l"/>
              </a:tabLst>
            </a:pPr>
            <a:r>
              <a:rPr lang="zh-CN" altLang="en-US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总统共和制原则</a:t>
            </a:r>
            <a:endParaRPr lang="en-US" altLang="zh-CN" sz="32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tabLst>
                <a:tab pos="495300" algn="l"/>
              </a:tabLst>
            </a:pPr>
            <a:r>
              <a:rPr lang="zh-CN" altLang="en-US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法治原则</a:t>
            </a:r>
            <a:endParaRPr lang="en-US" altLang="zh-CN" sz="32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tabLst>
                <a:tab pos="495300" algn="l"/>
              </a:tabLst>
            </a:pPr>
            <a:r>
              <a:rPr lang="zh-CN" altLang="en-US" sz="32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人民主权原则</a:t>
            </a:r>
            <a:endParaRPr lang="zh-CN" altLang="en-US" sz="32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9552" y="548680"/>
            <a:ext cx="62760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1787</a:t>
            </a:r>
            <a:r>
              <a:rPr lang="zh-CN" altLang="en-US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年宪法体现了哪些原则？</a:t>
            </a:r>
          </a:p>
        </p:txBody>
      </p:sp>
    </p:spTree>
    <p:extLst>
      <p:ext uri="{BB962C8B-B14F-4D97-AF65-F5344CB8AC3E}">
        <p14:creationId xmlns:p14="http://schemas.microsoft.com/office/powerpoint/2010/main" val="352597328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J:\sunwei\岳麓版\索材必修I\第三单元  近代西方资本主义政体的建立\第10课  北美大陆上的新体制\02联邦制\林肯和道格斯在辩论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" t="2788" r="4063" b="11150"/>
          <a:stretch>
            <a:fillRect/>
          </a:stretch>
        </p:blipFill>
        <p:spPr bwMode="auto">
          <a:xfrm>
            <a:off x="719138" y="1138238"/>
            <a:ext cx="3459162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896938" y="3649663"/>
            <a:ext cx="2762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mtClean="0">
                <a:solidFill>
                  <a:srgbClr val="000000"/>
                </a:solidFill>
              </a:rPr>
              <a:t>林肯和道格斯在辩论（1861年美国总统竞选时）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597525" y="5838825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mtClean="0">
                <a:solidFill>
                  <a:srgbClr val="000000"/>
                </a:solidFill>
              </a:rPr>
              <a:t>驴象之争漫画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590800" y="6264275"/>
            <a:ext cx="617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smtClean="0">
                <a:solidFill>
                  <a:srgbClr val="000000"/>
                </a:solidFill>
              </a:rPr>
              <a:t>        美国两党“驴象之争”的漫画（驴：继续重新计票，直到得到我们要的结果。象：停止重新计票，在我们知道究竟谁获胜之前。）</a:t>
            </a:r>
          </a:p>
        </p:txBody>
      </p:sp>
      <p:pic>
        <p:nvPicPr>
          <p:cNvPr id="40967" name="Picture 7" descr="Y:\书中插图  岳麓版必修1 政治\10-8-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1819275"/>
            <a:ext cx="4279900" cy="397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7173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289425" y="572770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mtClean="0">
                <a:solidFill>
                  <a:srgbClr val="000000"/>
                </a:solidFill>
                <a:latin typeface="宋体" pitchFamily="2" charset="-122"/>
              </a:rPr>
              <a:t>美国民主党全国代表大会在波士顿召开，提名克里为该党总统候选人（2004年7月28日）</a:t>
            </a:r>
            <a:endParaRPr kumimoji="1" lang="zh-CN" altLang="en-US" smtClean="0">
              <a:solidFill>
                <a:srgbClr val="000099"/>
              </a:solidFill>
              <a:latin typeface="宋体" pitchFamily="2" charset="-122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892175" y="3846513"/>
            <a:ext cx="3067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mtClean="0">
                <a:solidFill>
                  <a:srgbClr val="000000"/>
                </a:solidFill>
              </a:rPr>
              <a:t>美国共和党全国代表大会在纽约麦迪逊广场花园开幕（2004年8月30日）</a:t>
            </a:r>
          </a:p>
        </p:txBody>
      </p:sp>
      <p:pic>
        <p:nvPicPr>
          <p:cNvPr id="39953" name="Picture 17" descr="http://pic.enorth.com.cn/0/01/31/74/1317431_5577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455738"/>
            <a:ext cx="3733800" cy="229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56" name="Picture 20" descr="11807079_2081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2981325"/>
            <a:ext cx="4000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6007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23528" y="5517232"/>
            <a:ext cx="842493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1400" dirty="0" smtClean="0">
                <a:solidFill>
                  <a:srgbClr val="000000"/>
                </a:solidFill>
              </a:rPr>
              <a:t>　　</a:t>
            </a:r>
            <a:r>
              <a:rPr kumimoji="1" lang="zh-CN" altLang="en-US" sz="1600" b="1" dirty="0" smtClean="0">
                <a:solidFill>
                  <a:srgbClr val="000000"/>
                </a:solidFill>
              </a:rPr>
              <a:t>美国实行共和制政体，其最高行政长官为总统。美国总统的官邸称白宫，位于美国华盛顿宾夕法尼亚大街，是一座白色的三层楼房，始建于1792年，后多次改建和扩充。从1800年美国第二位总统亚当斯（1735—1826）起，历任总统都以此为官邸。1902年美国第二十六届总统罗斯福在他的通信中首先使用“白宫”这一名词，后成为美国政府的代称。</a:t>
            </a:r>
          </a:p>
        </p:txBody>
      </p:sp>
      <p:pic>
        <p:nvPicPr>
          <p:cNvPr id="5129" name="Picture 9" descr="Click Here to Open New 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 t="3076" r="2051" b="3076"/>
          <a:stretch>
            <a:fillRect/>
          </a:stretch>
        </p:blipFill>
        <p:spPr bwMode="auto">
          <a:xfrm>
            <a:off x="4427984" y="29738"/>
            <a:ext cx="4716016" cy="541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971600" y="524177"/>
            <a:ext cx="1008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</a:rPr>
              <a:t>白宫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8952"/>
            <a:ext cx="4546416" cy="433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19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73025" y="6040438"/>
            <a:ext cx="7750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rgbClr val="000000"/>
                </a:solidFill>
              </a:rPr>
              <a:t>        美国著名的拉什莫尔山耸立在南达科他州巴登兰以西不远的地方，山上雕刻着美国四位著名总统的巨大头像。从左至右，这四位总统是：开国元勋华盛顿、《独立宣言》的起草者杰佛逊、奠定20世纪美国之基础的西奥多.罗斯福和解放黑奴的领导者林肯。 </a:t>
            </a:r>
          </a:p>
        </p:txBody>
      </p:sp>
      <p:pic>
        <p:nvPicPr>
          <p:cNvPr id="86022" name="Picture 6" descr="总统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104062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154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2007101710455206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7000" contrast="5000"/>
          </a:blip>
          <a:stretch>
            <a:fillRect/>
          </a:stretch>
        </p:blipFill>
        <p:spPr>
          <a:xfrm>
            <a:off x="2699792" y="1411844"/>
            <a:ext cx="4764008" cy="3287165"/>
          </a:xfrm>
        </p:spPr>
      </p:pic>
      <p:sp>
        <p:nvSpPr>
          <p:cNvPr id="5" name="TextBox 4"/>
          <p:cNvSpPr txBox="1"/>
          <p:nvPr/>
        </p:nvSpPr>
        <p:spPr>
          <a:xfrm>
            <a:off x="539552" y="4843026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 1620</a:t>
            </a:r>
            <a:r>
              <a:rPr lang="zh-CN" altLang="en-US" sz="3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年，“五月花”号帆船，带着</a:t>
            </a:r>
            <a:r>
              <a:rPr lang="en-US" altLang="zh-CN" sz="3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102</a:t>
            </a:r>
            <a:r>
              <a:rPr lang="zh-CN" altLang="en-US" sz="3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名英国清教徒远渡北美，开始了美国建国的历史。</a:t>
            </a:r>
            <a:endParaRPr lang="zh-CN" altLang="en-US" sz="36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315217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55576" y="4941168"/>
            <a:ext cx="375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</a:rPr>
              <a:t>波士顿</a:t>
            </a:r>
            <a:r>
              <a:rPr kumimoji="1" lang="zh-CN" altLang="en-US" dirty="0" smtClean="0">
                <a:solidFill>
                  <a:srgbClr val="000000"/>
                </a:solidFill>
              </a:rPr>
              <a:t>美国独立战争纪念地来克星顿广场上的民兵塑像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959903" y="1028839"/>
            <a:ext cx="396394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美国独立战争的第一枪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18世纪后半期，英国在大西洋沿岸建立了13个殖民地。每个殖民地都由英国派来的总督统治。这时的殖民地已经开发了大量的种植园，建立了纺织、炼铁、采矿等多种工业，经济比较繁荣。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英国政府对殖民地进行残酷的压榨、剥削，极力限制其发展。这一切激起了殖民地人民的愤怒的反抗。1775年4月19日清晨，波士顿人民在来星顿上空打响了独立战争的第一枪，北美大陆拉开了美国独立战争的序幕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。</a:t>
            </a:r>
            <a:endParaRPr kumimoji="1" lang="zh-CN" altLang="en-US" sz="2000" b="1" dirty="0" smtClean="0">
              <a:solidFill>
                <a:srgbClr val="000000"/>
              </a:solidFill>
            </a:endParaRPr>
          </a:p>
        </p:txBody>
      </p:sp>
      <p:pic>
        <p:nvPicPr>
          <p:cNvPr id="8199" name="Picture 7" descr="http://www.people.com.cn/mediafile/200404/19/F2004041915480600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87" y="1700808"/>
            <a:ext cx="4259063" cy="28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49238" y="639763"/>
            <a:ext cx="2249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FF0000"/>
                </a:solidFill>
              </a:rPr>
              <a:t>美利坚和众国诞生</a:t>
            </a:r>
          </a:p>
        </p:txBody>
      </p:sp>
    </p:spTree>
    <p:extLst>
      <p:ext uri="{BB962C8B-B14F-4D97-AF65-F5344CB8AC3E}">
        <p14:creationId xmlns:p14="http://schemas.microsoft.com/office/powerpoint/2010/main" val="2830194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27061" y="3717032"/>
            <a:ext cx="305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费城第二次大陆会议起草《独立宣言》（1775年5月）</a:t>
            </a:r>
          </a:p>
        </p:txBody>
      </p:sp>
      <p:pic>
        <p:nvPicPr>
          <p:cNvPr id="11270" name="Picture 6" descr="http://resource.smjy.net/staticres/2004/gzpd/xsxt/04-05shang/g2ls/07/data/images/xbdl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6" y="1101428"/>
            <a:ext cx="4353672" cy="251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J:\sunwei\岳麓版\索材必修I\第三单元  近代西方资本主义政体的建立\第10课  北美大陆上的新体制\01联邦宪法的制定\《独立宣言》书影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576" y="1124744"/>
            <a:ext cx="3437855" cy="446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076056" y="5624620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《独立宣言》书影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49238" y="639763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C00000"/>
                </a:solidFill>
              </a:rPr>
              <a:t>美利坚和众国诞生</a:t>
            </a:r>
          </a:p>
        </p:txBody>
      </p:sp>
      <p:sp>
        <p:nvSpPr>
          <p:cNvPr id="2" name="矩形 1"/>
          <p:cNvSpPr/>
          <p:nvPr/>
        </p:nvSpPr>
        <p:spPr>
          <a:xfrm>
            <a:off x="274668" y="4845809"/>
            <a:ext cx="47552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一切人生来就是平等的，他们被造物主赋予他们固有的不可转让的权利。其中有生命自由以及追求幸福的权利。</a:t>
            </a:r>
          </a:p>
          <a:p>
            <a:r>
              <a:rPr lang="zh-CN" altLang="en-US" sz="2000" b="1" dirty="0">
                <a:solidFill>
                  <a:srgbClr val="C00000"/>
                </a:solidFill>
              </a:rPr>
              <a:t>           </a:t>
            </a:r>
            <a:r>
              <a:rPr lang="en-US" altLang="zh-CN" sz="2000" b="1" dirty="0">
                <a:solidFill>
                  <a:srgbClr val="C00000"/>
                </a:solidFill>
              </a:rPr>
              <a:t>——</a:t>
            </a:r>
            <a:r>
              <a:rPr lang="zh-CN" altLang="en-US" sz="2000" b="1" dirty="0">
                <a:solidFill>
                  <a:srgbClr val="C00000"/>
                </a:solidFill>
              </a:rPr>
              <a:t>摘自</a:t>
            </a:r>
            <a:r>
              <a:rPr lang="en-US" altLang="zh-CN" sz="2000" b="1" dirty="0">
                <a:solidFill>
                  <a:srgbClr val="C00000"/>
                </a:solidFill>
              </a:rPr>
              <a:t>《</a:t>
            </a:r>
            <a:r>
              <a:rPr lang="zh-CN" altLang="en-US" sz="2000" b="1" dirty="0">
                <a:solidFill>
                  <a:srgbClr val="C00000"/>
                </a:solidFill>
              </a:rPr>
              <a:t>独立宣言</a:t>
            </a:r>
            <a:r>
              <a:rPr lang="en-US" altLang="zh-CN" sz="2000" b="1" dirty="0">
                <a:solidFill>
                  <a:srgbClr val="C00000"/>
                </a:solidFill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1300399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J:\sunwei\岳麓版\索材必修I\第三单元  近代西方资本主义政体的建立\第10课  北美大陆上的新体制\01联邦宪法的制定\美利坚合众国的奠基者乔治·华盛顿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68694"/>
            <a:ext cx="3888432" cy="50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27584" y="5688807"/>
            <a:ext cx="155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</a:rPr>
              <a:t>戎装的华盛顿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427984" y="404664"/>
            <a:ext cx="446449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1400" dirty="0" smtClean="0">
                <a:solidFill>
                  <a:srgbClr val="000000"/>
                </a:solidFill>
              </a:rPr>
              <a:t>        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华盛顿（1732—1799），1732年2月22日出生在弗吉尼亚东部的一个大种植园主家庭。他曾在英国殖民军服役，获上校军衔。1759年至1774年为弗吉尼亚议会议员，反对英国殖民统治。1774年初和1775年先后当选为第一、二届大陆会议代表。1775年，第二届大陆会议任命他为大陆军总司令。在人民群众的推动和支持下，他率领大陆军经过特伦敦（1776）、普林斯顿（1777）、约克镇（1781）等战役，击败了英军，取得了独立战争的胜利。1787年5月，华盛顿在费城主持召开了制宪会议。会议制定了联邦宪法，决定建立联邦政府。1789年1月，华盛顿当为美利坚合众国第一任总统，1793年连任。任内，他尽力发展美国资本主义工商业和对外贸易；设立合众国银行；成立联邦最高法院。1797年，华盛顿任第二届总统期满，退居弗吉尼亚的维农山庄。1799年12月14日因患喉头炎逝世。华盛顿受到美国人民的高度尊敬，被誉为“美国之父”。</a:t>
            </a:r>
          </a:p>
        </p:txBody>
      </p:sp>
    </p:spTree>
    <p:extLst>
      <p:ext uri="{BB962C8B-B14F-4D97-AF65-F5344CB8AC3E}">
        <p14:creationId xmlns:p14="http://schemas.microsoft.com/office/powerpoint/2010/main" val="38929516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 descr="蓝色面巾纸"/>
          <p:cNvSpPr txBox="1">
            <a:spLocks noChangeArrowheads="1"/>
          </p:cNvSpPr>
          <p:nvPr/>
        </p:nvSpPr>
        <p:spPr bwMode="auto">
          <a:xfrm>
            <a:off x="588963" y="1052736"/>
            <a:ext cx="7929562" cy="483209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邦联与联邦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 smtClean="0">
              <a:solidFill>
                <a:schemeClr val="bg2">
                  <a:lumMod val="60000"/>
                  <a:lumOff val="40000"/>
                </a:schemeClr>
              </a:solidFill>
              <a:ea typeface="隶书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楷体_GB2312" pitchFamily="49" charset="-122"/>
              </a:rPr>
              <a:t>        邦联是若干独立国家为军事、外交或贸易等方面的利益组成的联合体。各成员国保有主权。最初美国革命者效仿的是瑞士的邦联。现在世界上最著名的邦联是欧盟。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楷体_GB2312" pitchFamily="49" charset="-122"/>
              </a:rPr>
              <a:t>        联邦则是具有统一主权的国家，其成员国加入联邦后不再享有完全的主权，但保留一些管理内部事务的权力。美国是世界上第一个联邦制国家。</a:t>
            </a:r>
            <a:endParaRPr kumimoji="1" lang="zh-CN" altLang="en-US" sz="2800" b="1" dirty="0" smtClean="0">
              <a:solidFill>
                <a:schemeClr val="bg2">
                  <a:lumMod val="60000"/>
                  <a:lumOff val="40000"/>
                </a:schemeClr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2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贝特西·罗斯将第一面星条旗赠送给华盛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022350"/>
            <a:ext cx="6951663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393950" y="6022975"/>
            <a:ext cx="435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mtClean="0">
                <a:solidFill>
                  <a:srgbClr val="000000"/>
                </a:solidFill>
              </a:rPr>
              <a:t>贝特西·罗斯将第一面星条旗赠送给华盛顿</a:t>
            </a:r>
          </a:p>
        </p:txBody>
      </p:sp>
    </p:spTree>
    <p:extLst>
      <p:ext uri="{BB962C8B-B14F-4D97-AF65-F5344CB8AC3E}">
        <p14:creationId xmlns:p14="http://schemas.microsoft.com/office/powerpoint/2010/main" val="18621898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804</Words>
  <Application>Microsoft Office PowerPoint</Application>
  <PresentationFormat>全屏显示(4:3)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Pixel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</cp:revision>
  <dcterms:created xsi:type="dcterms:W3CDTF">2014-08-31T01:33:48Z</dcterms:created>
  <dcterms:modified xsi:type="dcterms:W3CDTF">2014-10-27T00:59:33Z</dcterms:modified>
</cp:coreProperties>
</file>