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9" r:id="rId4"/>
    <p:sldId id="257" r:id="rId5"/>
    <p:sldId id="258" r:id="rId6"/>
    <p:sldId id="261" r:id="rId7"/>
    <p:sldId id="256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3" r:id="rId27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9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33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78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86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52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5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54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21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72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13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blipFill dpi="0" rotWithShape="1">
          <a:blip r:embed="rId2">
            <a:lum/>
          </a:blip>
          <a:srcRect/>
          <a:stretch>
            <a:fillRect t="-9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69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29935" y="-205159"/>
            <a:ext cx="11665756" cy="58326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79000">
                <a:srgbClr val="212A77"/>
              </a:gs>
              <a:gs pos="44500">
                <a:srgbClr val="212A77"/>
              </a:gs>
              <a:gs pos="24000">
                <a:srgbClr val="212A77"/>
              </a:gs>
              <a:gs pos="100000">
                <a:srgbClr val="212A77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2015-9-21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E:\2011-2012学年学生处工作\实验学校奖\校旗图片.jpg"/>
          <p:cNvPicPr>
            <a:picLocks noChangeAspect="1" noChangeArrowheads="1"/>
          </p:cNvPicPr>
          <p:nvPr userDrawn="1"/>
        </p:nvPicPr>
        <p:blipFill rotWithShape="1">
          <a:blip r:embed="rId16" cstate="print"/>
          <a:srcRect l="65569" t="26410" b="50000"/>
          <a:stretch/>
        </p:blipFill>
        <p:spPr bwMode="auto">
          <a:xfrm>
            <a:off x="-29935" y="-61143"/>
            <a:ext cx="11665756" cy="85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E:\2011-2012学年学生处工作\实验学校奖\校旗图片.jpg"/>
          <p:cNvPicPr>
            <a:picLocks noChangeAspect="1" noChangeArrowheads="1"/>
          </p:cNvPicPr>
          <p:nvPr userDrawn="1"/>
        </p:nvPicPr>
        <p:blipFill rotWithShape="1">
          <a:blip r:embed="rId16" cstate="print"/>
          <a:srcRect l="30473" t="26410" r="32961" b="50000"/>
          <a:stretch/>
        </p:blipFill>
        <p:spPr bwMode="auto">
          <a:xfrm>
            <a:off x="7561237" y="10865"/>
            <a:ext cx="1440160" cy="69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2011-2012学年学生处工作\实验学校奖\校旗图片.jpg"/>
          <p:cNvPicPr>
            <a:picLocks noChangeAspect="1" noChangeArrowheads="1"/>
          </p:cNvPicPr>
          <p:nvPr userDrawn="1"/>
        </p:nvPicPr>
        <p:blipFill rotWithShape="1">
          <a:blip r:embed="rId16" cstate="print"/>
          <a:srcRect l="17296" t="51311" r="16847" b="29031"/>
          <a:stretch/>
        </p:blipFill>
        <p:spPr bwMode="auto">
          <a:xfrm>
            <a:off x="9001397" y="81457"/>
            <a:ext cx="2399888" cy="53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2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493" y="1451025"/>
            <a:ext cx="972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高三年级第一次联考表彰大会</a:t>
            </a:r>
            <a:endParaRPr lang="zh-CN" altLang="en-US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49733" y="2058960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49733" y="2487609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49733" y="3295733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92950" y="2058830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29707" y="2462564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9707" y="3288224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5631" y="4129255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5631" y="3309306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55631" y="2466527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1825" y="4120906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1825" y="2466525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51825" y="3296572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5318" y="2067185"/>
            <a:ext cx="955690" cy="2740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74508" y="3286901"/>
            <a:ext cx="955690" cy="2740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5318" y="4086123"/>
            <a:ext cx="955690" cy="2740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" name="Freeform 6"/>
          <p:cNvSpPr>
            <a:spLocks/>
          </p:cNvSpPr>
          <p:nvPr/>
        </p:nvSpPr>
        <p:spPr bwMode="auto">
          <a:xfrm>
            <a:off x="777849" y="141110"/>
            <a:ext cx="6248864" cy="684491"/>
          </a:xfrm>
          <a:custGeom>
            <a:avLst/>
            <a:gdLst>
              <a:gd name="T0" fmla="*/ 8804 w 1836"/>
              <a:gd name="T1" fmla="*/ 2141 h 940"/>
              <a:gd name="T2" fmla="*/ 2024892 w 1836"/>
              <a:gd name="T3" fmla="*/ 5354 h 940"/>
              <a:gd name="T4" fmla="*/ 1954461 w 1836"/>
              <a:gd name="T5" fmla="*/ 18202 h 940"/>
              <a:gd name="T6" fmla="*/ 1884030 w 1836"/>
              <a:gd name="T7" fmla="*/ 59960 h 940"/>
              <a:gd name="T8" fmla="*/ 1980873 w 1836"/>
              <a:gd name="T9" fmla="*/ 95294 h 940"/>
              <a:gd name="T10" fmla="*/ 1928050 w 1836"/>
              <a:gd name="T11" fmla="*/ 101718 h 940"/>
              <a:gd name="T12" fmla="*/ 1875226 w 1836"/>
              <a:gd name="T13" fmla="*/ 114567 h 940"/>
              <a:gd name="T14" fmla="*/ 1945657 w 1836"/>
              <a:gd name="T15" fmla="*/ 175598 h 940"/>
              <a:gd name="T16" fmla="*/ 1840011 w 1836"/>
              <a:gd name="T17" fmla="*/ 217356 h 940"/>
              <a:gd name="T18" fmla="*/ 1928050 w 1836"/>
              <a:gd name="T19" fmla="*/ 275174 h 940"/>
              <a:gd name="T20" fmla="*/ 1822403 w 1836"/>
              <a:gd name="T21" fmla="*/ 316932 h 940"/>
              <a:gd name="T22" fmla="*/ 1866422 w 1836"/>
              <a:gd name="T23" fmla="*/ 339417 h 940"/>
              <a:gd name="T24" fmla="*/ 1972069 w 1836"/>
              <a:gd name="T25" fmla="*/ 384387 h 940"/>
              <a:gd name="T26" fmla="*/ 1822403 w 1836"/>
              <a:gd name="T27" fmla="*/ 400448 h 940"/>
              <a:gd name="T28" fmla="*/ 1813599 w 1836"/>
              <a:gd name="T29" fmla="*/ 410085 h 940"/>
              <a:gd name="T30" fmla="*/ 1840011 w 1836"/>
              <a:gd name="T31" fmla="*/ 419721 h 940"/>
              <a:gd name="T32" fmla="*/ 1963265 w 1836"/>
              <a:gd name="T33" fmla="*/ 448630 h 940"/>
              <a:gd name="T34" fmla="*/ 0 w 1836"/>
              <a:gd name="T35" fmla="*/ 487176 h 940"/>
              <a:gd name="T36" fmla="*/ 158470 w 1836"/>
              <a:gd name="T37" fmla="*/ 445418 h 940"/>
              <a:gd name="T38" fmla="*/ 176078 w 1836"/>
              <a:gd name="T39" fmla="*/ 435782 h 940"/>
              <a:gd name="T40" fmla="*/ 79235 w 1836"/>
              <a:gd name="T41" fmla="*/ 397236 h 940"/>
              <a:gd name="T42" fmla="*/ 96843 w 1836"/>
              <a:gd name="T43" fmla="*/ 387600 h 940"/>
              <a:gd name="T44" fmla="*/ 246509 w 1836"/>
              <a:gd name="T45" fmla="*/ 368327 h 940"/>
              <a:gd name="T46" fmla="*/ 149666 w 1836"/>
              <a:gd name="T47" fmla="*/ 329781 h 940"/>
              <a:gd name="T48" fmla="*/ 88039 w 1836"/>
              <a:gd name="T49" fmla="*/ 300871 h 940"/>
              <a:gd name="T50" fmla="*/ 220097 w 1836"/>
              <a:gd name="T51" fmla="*/ 297659 h 940"/>
              <a:gd name="T52" fmla="*/ 193685 w 1836"/>
              <a:gd name="T53" fmla="*/ 284811 h 940"/>
              <a:gd name="T54" fmla="*/ 123254 w 1836"/>
              <a:gd name="T55" fmla="*/ 255901 h 940"/>
              <a:gd name="T56" fmla="*/ 96843 w 1836"/>
              <a:gd name="T57" fmla="*/ 236628 h 940"/>
              <a:gd name="T58" fmla="*/ 220097 w 1836"/>
              <a:gd name="T59" fmla="*/ 226992 h 940"/>
              <a:gd name="T60" fmla="*/ 123254 w 1836"/>
              <a:gd name="T61" fmla="*/ 198083 h 940"/>
              <a:gd name="T62" fmla="*/ 88039 w 1836"/>
              <a:gd name="T63" fmla="*/ 172385 h 940"/>
              <a:gd name="T64" fmla="*/ 272920 w 1836"/>
              <a:gd name="T65" fmla="*/ 159537 h 940"/>
              <a:gd name="T66" fmla="*/ 220097 w 1836"/>
              <a:gd name="T67" fmla="*/ 143476 h 940"/>
              <a:gd name="T68" fmla="*/ 123254 w 1836"/>
              <a:gd name="T69" fmla="*/ 101718 h 940"/>
              <a:gd name="T70" fmla="*/ 228901 w 1836"/>
              <a:gd name="T71" fmla="*/ 92082 h 940"/>
              <a:gd name="T72" fmla="*/ 132058 w 1836"/>
              <a:gd name="T73" fmla="*/ 72809 h 940"/>
              <a:gd name="T74" fmla="*/ 193685 w 1836"/>
              <a:gd name="T75" fmla="*/ 59960 h 940"/>
              <a:gd name="T76" fmla="*/ 176078 w 1836"/>
              <a:gd name="T77" fmla="*/ 50324 h 940"/>
              <a:gd name="T78" fmla="*/ 123254 w 1836"/>
              <a:gd name="T79" fmla="*/ 37475 h 940"/>
              <a:gd name="T80" fmla="*/ 61627 w 1836"/>
              <a:gd name="T81" fmla="*/ 11778 h 940"/>
              <a:gd name="T82" fmla="*/ 8804 w 1836"/>
              <a:gd name="T83" fmla="*/ 2141 h 9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836"/>
              <a:gd name="T127" fmla="*/ 0 h 940"/>
              <a:gd name="T128" fmla="*/ 1836 w 1836"/>
              <a:gd name="T129" fmla="*/ 940 h 9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836" h="940">
                <a:moveTo>
                  <a:pt x="6" y="4"/>
                </a:moveTo>
                <a:cubicBezTo>
                  <a:pt x="454" y="6"/>
                  <a:pt x="932" y="0"/>
                  <a:pt x="1380" y="10"/>
                </a:cubicBezTo>
                <a:cubicBezTo>
                  <a:pt x="1374" y="10"/>
                  <a:pt x="1338" y="26"/>
                  <a:pt x="1332" y="34"/>
                </a:cubicBezTo>
                <a:cubicBezTo>
                  <a:pt x="1314" y="59"/>
                  <a:pt x="1284" y="112"/>
                  <a:pt x="1284" y="112"/>
                </a:cubicBezTo>
                <a:cubicBezTo>
                  <a:pt x="1302" y="139"/>
                  <a:pt x="1323" y="160"/>
                  <a:pt x="1350" y="178"/>
                </a:cubicBezTo>
                <a:cubicBezTo>
                  <a:pt x="1338" y="182"/>
                  <a:pt x="1326" y="186"/>
                  <a:pt x="1314" y="190"/>
                </a:cubicBezTo>
                <a:cubicBezTo>
                  <a:pt x="1300" y="195"/>
                  <a:pt x="1278" y="214"/>
                  <a:pt x="1278" y="214"/>
                </a:cubicBezTo>
                <a:cubicBezTo>
                  <a:pt x="1253" y="265"/>
                  <a:pt x="1286" y="298"/>
                  <a:pt x="1326" y="328"/>
                </a:cubicBezTo>
                <a:cubicBezTo>
                  <a:pt x="1296" y="348"/>
                  <a:pt x="1279" y="381"/>
                  <a:pt x="1254" y="406"/>
                </a:cubicBezTo>
                <a:cubicBezTo>
                  <a:pt x="1236" y="460"/>
                  <a:pt x="1286" y="477"/>
                  <a:pt x="1314" y="514"/>
                </a:cubicBezTo>
                <a:cubicBezTo>
                  <a:pt x="1295" y="542"/>
                  <a:pt x="1266" y="568"/>
                  <a:pt x="1242" y="592"/>
                </a:cubicBezTo>
                <a:cubicBezTo>
                  <a:pt x="1253" y="638"/>
                  <a:pt x="1238" y="596"/>
                  <a:pt x="1272" y="634"/>
                </a:cubicBezTo>
                <a:cubicBezTo>
                  <a:pt x="1276" y="639"/>
                  <a:pt x="1337" y="707"/>
                  <a:pt x="1344" y="718"/>
                </a:cubicBezTo>
                <a:cubicBezTo>
                  <a:pt x="1306" y="724"/>
                  <a:pt x="1278" y="736"/>
                  <a:pt x="1242" y="748"/>
                </a:cubicBezTo>
                <a:cubicBezTo>
                  <a:pt x="1240" y="754"/>
                  <a:pt x="1234" y="760"/>
                  <a:pt x="1236" y="766"/>
                </a:cubicBezTo>
                <a:cubicBezTo>
                  <a:pt x="1239" y="774"/>
                  <a:pt x="1248" y="778"/>
                  <a:pt x="1254" y="784"/>
                </a:cubicBezTo>
                <a:cubicBezTo>
                  <a:pt x="1280" y="814"/>
                  <a:pt x="1316" y="805"/>
                  <a:pt x="1338" y="838"/>
                </a:cubicBezTo>
                <a:cubicBezTo>
                  <a:pt x="1380" y="940"/>
                  <a:pt x="1836" y="918"/>
                  <a:pt x="0" y="910"/>
                </a:cubicBezTo>
                <a:cubicBezTo>
                  <a:pt x="36" y="883"/>
                  <a:pt x="65" y="846"/>
                  <a:pt x="108" y="832"/>
                </a:cubicBezTo>
                <a:cubicBezTo>
                  <a:pt x="112" y="826"/>
                  <a:pt x="120" y="821"/>
                  <a:pt x="120" y="814"/>
                </a:cubicBezTo>
                <a:cubicBezTo>
                  <a:pt x="120" y="804"/>
                  <a:pt x="65" y="758"/>
                  <a:pt x="54" y="742"/>
                </a:cubicBezTo>
                <a:cubicBezTo>
                  <a:pt x="58" y="736"/>
                  <a:pt x="60" y="728"/>
                  <a:pt x="66" y="724"/>
                </a:cubicBezTo>
                <a:cubicBezTo>
                  <a:pt x="90" y="709"/>
                  <a:pt x="141" y="697"/>
                  <a:pt x="168" y="688"/>
                </a:cubicBezTo>
                <a:cubicBezTo>
                  <a:pt x="158" y="659"/>
                  <a:pt x="126" y="636"/>
                  <a:pt x="102" y="616"/>
                </a:cubicBezTo>
                <a:cubicBezTo>
                  <a:pt x="84" y="601"/>
                  <a:pt x="60" y="562"/>
                  <a:pt x="60" y="562"/>
                </a:cubicBezTo>
                <a:cubicBezTo>
                  <a:pt x="90" y="560"/>
                  <a:pt x="122" y="568"/>
                  <a:pt x="150" y="556"/>
                </a:cubicBezTo>
                <a:cubicBezTo>
                  <a:pt x="159" y="552"/>
                  <a:pt x="139" y="540"/>
                  <a:pt x="132" y="532"/>
                </a:cubicBezTo>
                <a:cubicBezTo>
                  <a:pt x="55" y="444"/>
                  <a:pt x="165" y="579"/>
                  <a:pt x="84" y="478"/>
                </a:cubicBezTo>
                <a:cubicBezTo>
                  <a:pt x="80" y="465"/>
                  <a:pt x="61" y="454"/>
                  <a:pt x="66" y="442"/>
                </a:cubicBezTo>
                <a:cubicBezTo>
                  <a:pt x="72" y="426"/>
                  <a:pt x="130" y="426"/>
                  <a:pt x="150" y="424"/>
                </a:cubicBezTo>
                <a:cubicBezTo>
                  <a:pt x="113" y="401"/>
                  <a:pt x="103" y="403"/>
                  <a:pt x="84" y="370"/>
                </a:cubicBezTo>
                <a:cubicBezTo>
                  <a:pt x="75" y="355"/>
                  <a:pt x="60" y="322"/>
                  <a:pt x="60" y="322"/>
                </a:cubicBezTo>
                <a:cubicBezTo>
                  <a:pt x="96" y="298"/>
                  <a:pt x="145" y="302"/>
                  <a:pt x="186" y="298"/>
                </a:cubicBezTo>
                <a:cubicBezTo>
                  <a:pt x="175" y="287"/>
                  <a:pt x="160" y="280"/>
                  <a:pt x="150" y="268"/>
                </a:cubicBezTo>
                <a:cubicBezTo>
                  <a:pt x="125" y="240"/>
                  <a:pt x="114" y="210"/>
                  <a:pt x="84" y="190"/>
                </a:cubicBezTo>
                <a:cubicBezTo>
                  <a:pt x="107" y="184"/>
                  <a:pt x="214" y="191"/>
                  <a:pt x="156" y="172"/>
                </a:cubicBezTo>
                <a:cubicBezTo>
                  <a:pt x="135" y="151"/>
                  <a:pt x="119" y="143"/>
                  <a:pt x="90" y="136"/>
                </a:cubicBezTo>
                <a:cubicBezTo>
                  <a:pt x="119" y="117"/>
                  <a:pt x="178" y="127"/>
                  <a:pt x="132" y="112"/>
                </a:cubicBezTo>
                <a:cubicBezTo>
                  <a:pt x="128" y="106"/>
                  <a:pt x="125" y="99"/>
                  <a:pt x="120" y="94"/>
                </a:cubicBezTo>
                <a:cubicBezTo>
                  <a:pt x="109" y="85"/>
                  <a:pt x="84" y="70"/>
                  <a:pt x="84" y="70"/>
                </a:cubicBezTo>
                <a:cubicBezTo>
                  <a:pt x="69" y="47"/>
                  <a:pt x="66" y="33"/>
                  <a:pt x="42" y="22"/>
                </a:cubicBezTo>
                <a:cubicBezTo>
                  <a:pt x="4" y="5"/>
                  <a:pt x="6" y="23"/>
                  <a:pt x="6" y="4"/>
                </a:cubicBezTo>
                <a:close/>
              </a:path>
            </a:pathLst>
          </a:custGeom>
          <a:solidFill>
            <a:srgbClr val="FF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sz="1923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25" y="236777"/>
            <a:ext cx="3721360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届六校高考分析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21874"/>
              </p:ext>
            </p:extLst>
          </p:nvPr>
        </p:nvGraphicFramePr>
        <p:xfrm>
          <a:off x="1116104" y="1148680"/>
          <a:ext cx="9275811" cy="41267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0810"/>
                <a:gridCol w="1401271"/>
                <a:gridCol w="1477428"/>
                <a:gridCol w="1462196"/>
                <a:gridCol w="1858209"/>
                <a:gridCol w="1705897"/>
              </a:tblGrid>
              <a:tr h="41267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2015</a:t>
                      </a:r>
                      <a:r>
                        <a:rPr lang="zh-CN" altLang="en-US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届高三六校各科均分比较（文科）</a:t>
                      </a:r>
                      <a:endParaRPr lang="zh-CN" alt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学校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语文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文数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外语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文综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总分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东莞中学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120.59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114.71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121.06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229.94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586.29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广州二中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120.06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115.61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129.15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225.99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590.80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惠州一中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110.69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100.06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106.10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206.16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523.02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深圳实验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122.29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117.32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127.46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233.79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600.86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中山纪中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116.39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109.28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116.91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221.50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564.08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珠海一中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120.53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115.01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124.32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225.92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585.79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六校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116.51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109.09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116.96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219.55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562.10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12677">
                <a:tc gridSpan="6">
                  <a:txBody>
                    <a:bodyPr/>
                    <a:lstStyle/>
                    <a:p>
                      <a:pPr algn="ctr" fontAlgn="ctr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421" y="1090985"/>
            <a:ext cx="11305654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Freeform 6"/>
          <p:cNvSpPr>
            <a:spLocks/>
          </p:cNvSpPr>
          <p:nvPr/>
        </p:nvSpPr>
        <p:spPr bwMode="auto">
          <a:xfrm>
            <a:off x="777849" y="141110"/>
            <a:ext cx="6248864" cy="684491"/>
          </a:xfrm>
          <a:custGeom>
            <a:avLst/>
            <a:gdLst>
              <a:gd name="T0" fmla="*/ 8804 w 1836"/>
              <a:gd name="T1" fmla="*/ 2141 h 940"/>
              <a:gd name="T2" fmla="*/ 2024892 w 1836"/>
              <a:gd name="T3" fmla="*/ 5354 h 940"/>
              <a:gd name="T4" fmla="*/ 1954461 w 1836"/>
              <a:gd name="T5" fmla="*/ 18202 h 940"/>
              <a:gd name="T6" fmla="*/ 1884030 w 1836"/>
              <a:gd name="T7" fmla="*/ 59960 h 940"/>
              <a:gd name="T8" fmla="*/ 1980873 w 1836"/>
              <a:gd name="T9" fmla="*/ 95294 h 940"/>
              <a:gd name="T10" fmla="*/ 1928050 w 1836"/>
              <a:gd name="T11" fmla="*/ 101718 h 940"/>
              <a:gd name="T12" fmla="*/ 1875226 w 1836"/>
              <a:gd name="T13" fmla="*/ 114567 h 940"/>
              <a:gd name="T14" fmla="*/ 1945657 w 1836"/>
              <a:gd name="T15" fmla="*/ 175598 h 940"/>
              <a:gd name="T16" fmla="*/ 1840011 w 1836"/>
              <a:gd name="T17" fmla="*/ 217356 h 940"/>
              <a:gd name="T18" fmla="*/ 1928050 w 1836"/>
              <a:gd name="T19" fmla="*/ 275174 h 940"/>
              <a:gd name="T20" fmla="*/ 1822403 w 1836"/>
              <a:gd name="T21" fmla="*/ 316932 h 940"/>
              <a:gd name="T22" fmla="*/ 1866422 w 1836"/>
              <a:gd name="T23" fmla="*/ 339417 h 940"/>
              <a:gd name="T24" fmla="*/ 1972069 w 1836"/>
              <a:gd name="T25" fmla="*/ 384387 h 940"/>
              <a:gd name="T26" fmla="*/ 1822403 w 1836"/>
              <a:gd name="T27" fmla="*/ 400448 h 940"/>
              <a:gd name="T28" fmla="*/ 1813599 w 1836"/>
              <a:gd name="T29" fmla="*/ 410085 h 940"/>
              <a:gd name="T30" fmla="*/ 1840011 w 1836"/>
              <a:gd name="T31" fmla="*/ 419721 h 940"/>
              <a:gd name="T32" fmla="*/ 1963265 w 1836"/>
              <a:gd name="T33" fmla="*/ 448630 h 940"/>
              <a:gd name="T34" fmla="*/ 0 w 1836"/>
              <a:gd name="T35" fmla="*/ 487176 h 940"/>
              <a:gd name="T36" fmla="*/ 158470 w 1836"/>
              <a:gd name="T37" fmla="*/ 445418 h 940"/>
              <a:gd name="T38" fmla="*/ 176078 w 1836"/>
              <a:gd name="T39" fmla="*/ 435782 h 940"/>
              <a:gd name="T40" fmla="*/ 79235 w 1836"/>
              <a:gd name="T41" fmla="*/ 397236 h 940"/>
              <a:gd name="T42" fmla="*/ 96843 w 1836"/>
              <a:gd name="T43" fmla="*/ 387600 h 940"/>
              <a:gd name="T44" fmla="*/ 246509 w 1836"/>
              <a:gd name="T45" fmla="*/ 368327 h 940"/>
              <a:gd name="T46" fmla="*/ 149666 w 1836"/>
              <a:gd name="T47" fmla="*/ 329781 h 940"/>
              <a:gd name="T48" fmla="*/ 88039 w 1836"/>
              <a:gd name="T49" fmla="*/ 300871 h 940"/>
              <a:gd name="T50" fmla="*/ 220097 w 1836"/>
              <a:gd name="T51" fmla="*/ 297659 h 940"/>
              <a:gd name="T52" fmla="*/ 193685 w 1836"/>
              <a:gd name="T53" fmla="*/ 284811 h 940"/>
              <a:gd name="T54" fmla="*/ 123254 w 1836"/>
              <a:gd name="T55" fmla="*/ 255901 h 940"/>
              <a:gd name="T56" fmla="*/ 96843 w 1836"/>
              <a:gd name="T57" fmla="*/ 236628 h 940"/>
              <a:gd name="T58" fmla="*/ 220097 w 1836"/>
              <a:gd name="T59" fmla="*/ 226992 h 940"/>
              <a:gd name="T60" fmla="*/ 123254 w 1836"/>
              <a:gd name="T61" fmla="*/ 198083 h 940"/>
              <a:gd name="T62" fmla="*/ 88039 w 1836"/>
              <a:gd name="T63" fmla="*/ 172385 h 940"/>
              <a:gd name="T64" fmla="*/ 272920 w 1836"/>
              <a:gd name="T65" fmla="*/ 159537 h 940"/>
              <a:gd name="T66" fmla="*/ 220097 w 1836"/>
              <a:gd name="T67" fmla="*/ 143476 h 940"/>
              <a:gd name="T68" fmla="*/ 123254 w 1836"/>
              <a:gd name="T69" fmla="*/ 101718 h 940"/>
              <a:gd name="T70" fmla="*/ 228901 w 1836"/>
              <a:gd name="T71" fmla="*/ 92082 h 940"/>
              <a:gd name="T72" fmla="*/ 132058 w 1836"/>
              <a:gd name="T73" fmla="*/ 72809 h 940"/>
              <a:gd name="T74" fmla="*/ 193685 w 1836"/>
              <a:gd name="T75" fmla="*/ 59960 h 940"/>
              <a:gd name="T76" fmla="*/ 176078 w 1836"/>
              <a:gd name="T77" fmla="*/ 50324 h 940"/>
              <a:gd name="T78" fmla="*/ 123254 w 1836"/>
              <a:gd name="T79" fmla="*/ 37475 h 940"/>
              <a:gd name="T80" fmla="*/ 61627 w 1836"/>
              <a:gd name="T81" fmla="*/ 11778 h 940"/>
              <a:gd name="T82" fmla="*/ 8804 w 1836"/>
              <a:gd name="T83" fmla="*/ 2141 h 9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836"/>
              <a:gd name="T127" fmla="*/ 0 h 940"/>
              <a:gd name="T128" fmla="*/ 1836 w 1836"/>
              <a:gd name="T129" fmla="*/ 940 h 9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836" h="940">
                <a:moveTo>
                  <a:pt x="6" y="4"/>
                </a:moveTo>
                <a:cubicBezTo>
                  <a:pt x="454" y="6"/>
                  <a:pt x="932" y="0"/>
                  <a:pt x="1380" y="10"/>
                </a:cubicBezTo>
                <a:cubicBezTo>
                  <a:pt x="1374" y="10"/>
                  <a:pt x="1338" y="26"/>
                  <a:pt x="1332" y="34"/>
                </a:cubicBezTo>
                <a:cubicBezTo>
                  <a:pt x="1314" y="59"/>
                  <a:pt x="1284" y="112"/>
                  <a:pt x="1284" y="112"/>
                </a:cubicBezTo>
                <a:cubicBezTo>
                  <a:pt x="1302" y="139"/>
                  <a:pt x="1323" y="160"/>
                  <a:pt x="1350" y="178"/>
                </a:cubicBezTo>
                <a:cubicBezTo>
                  <a:pt x="1338" y="182"/>
                  <a:pt x="1326" y="186"/>
                  <a:pt x="1314" y="190"/>
                </a:cubicBezTo>
                <a:cubicBezTo>
                  <a:pt x="1300" y="195"/>
                  <a:pt x="1278" y="214"/>
                  <a:pt x="1278" y="214"/>
                </a:cubicBezTo>
                <a:cubicBezTo>
                  <a:pt x="1253" y="265"/>
                  <a:pt x="1286" y="298"/>
                  <a:pt x="1326" y="328"/>
                </a:cubicBezTo>
                <a:cubicBezTo>
                  <a:pt x="1296" y="348"/>
                  <a:pt x="1279" y="381"/>
                  <a:pt x="1254" y="406"/>
                </a:cubicBezTo>
                <a:cubicBezTo>
                  <a:pt x="1236" y="460"/>
                  <a:pt x="1286" y="477"/>
                  <a:pt x="1314" y="514"/>
                </a:cubicBezTo>
                <a:cubicBezTo>
                  <a:pt x="1295" y="542"/>
                  <a:pt x="1266" y="568"/>
                  <a:pt x="1242" y="592"/>
                </a:cubicBezTo>
                <a:cubicBezTo>
                  <a:pt x="1253" y="638"/>
                  <a:pt x="1238" y="596"/>
                  <a:pt x="1272" y="634"/>
                </a:cubicBezTo>
                <a:cubicBezTo>
                  <a:pt x="1276" y="639"/>
                  <a:pt x="1337" y="707"/>
                  <a:pt x="1344" y="718"/>
                </a:cubicBezTo>
                <a:cubicBezTo>
                  <a:pt x="1306" y="724"/>
                  <a:pt x="1278" y="736"/>
                  <a:pt x="1242" y="748"/>
                </a:cubicBezTo>
                <a:cubicBezTo>
                  <a:pt x="1240" y="754"/>
                  <a:pt x="1234" y="760"/>
                  <a:pt x="1236" y="766"/>
                </a:cubicBezTo>
                <a:cubicBezTo>
                  <a:pt x="1239" y="774"/>
                  <a:pt x="1248" y="778"/>
                  <a:pt x="1254" y="784"/>
                </a:cubicBezTo>
                <a:cubicBezTo>
                  <a:pt x="1280" y="814"/>
                  <a:pt x="1316" y="805"/>
                  <a:pt x="1338" y="838"/>
                </a:cubicBezTo>
                <a:cubicBezTo>
                  <a:pt x="1380" y="940"/>
                  <a:pt x="1836" y="918"/>
                  <a:pt x="0" y="910"/>
                </a:cubicBezTo>
                <a:cubicBezTo>
                  <a:pt x="36" y="883"/>
                  <a:pt x="65" y="846"/>
                  <a:pt x="108" y="832"/>
                </a:cubicBezTo>
                <a:cubicBezTo>
                  <a:pt x="112" y="826"/>
                  <a:pt x="120" y="821"/>
                  <a:pt x="120" y="814"/>
                </a:cubicBezTo>
                <a:cubicBezTo>
                  <a:pt x="120" y="804"/>
                  <a:pt x="65" y="758"/>
                  <a:pt x="54" y="742"/>
                </a:cubicBezTo>
                <a:cubicBezTo>
                  <a:pt x="58" y="736"/>
                  <a:pt x="60" y="728"/>
                  <a:pt x="66" y="724"/>
                </a:cubicBezTo>
                <a:cubicBezTo>
                  <a:pt x="90" y="709"/>
                  <a:pt x="141" y="697"/>
                  <a:pt x="168" y="688"/>
                </a:cubicBezTo>
                <a:cubicBezTo>
                  <a:pt x="158" y="659"/>
                  <a:pt x="126" y="636"/>
                  <a:pt x="102" y="616"/>
                </a:cubicBezTo>
                <a:cubicBezTo>
                  <a:pt x="84" y="601"/>
                  <a:pt x="60" y="562"/>
                  <a:pt x="60" y="562"/>
                </a:cubicBezTo>
                <a:cubicBezTo>
                  <a:pt x="90" y="560"/>
                  <a:pt x="122" y="568"/>
                  <a:pt x="150" y="556"/>
                </a:cubicBezTo>
                <a:cubicBezTo>
                  <a:pt x="159" y="552"/>
                  <a:pt x="139" y="540"/>
                  <a:pt x="132" y="532"/>
                </a:cubicBezTo>
                <a:cubicBezTo>
                  <a:pt x="55" y="444"/>
                  <a:pt x="165" y="579"/>
                  <a:pt x="84" y="478"/>
                </a:cubicBezTo>
                <a:cubicBezTo>
                  <a:pt x="80" y="465"/>
                  <a:pt x="61" y="454"/>
                  <a:pt x="66" y="442"/>
                </a:cubicBezTo>
                <a:cubicBezTo>
                  <a:pt x="72" y="426"/>
                  <a:pt x="130" y="426"/>
                  <a:pt x="150" y="424"/>
                </a:cubicBezTo>
                <a:cubicBezTo>
                  <a:pt x="113" y="401"/>
                  <a:pt x="103" y="403"/>
                  <a:pt x="84" y="370"/>
                </a:cubicBezTo>
                <a:cubicBezTo>
                  <a:pt x="75" y="355"/>
                  <a:pt x="60" y="322"/>
                  <a:pt x="60" y="322"/>
                </a:cubicBezTo>
                <a:cubicBezTo>
                  <a:pt x="96" y="298"/>
                  <a:pt x="145" y="302"/>
                  <a:pt x="186" y="298"/>
                </a:cubicBezTo>
                <a:cubicBezTo>
                  <a:pt x="175" y="287"/>
                  <a:pt x="160" y="280"/>
                  <a:pt x="150" y="268"/>
                </a:cubicBezTo>
                <a:cubicBezTo>
                  <a:pt x="125" y="240"/>
                  <a:pt x="114" y="210"/>
                  <a:pt x="84" y="190"/>
                </a:cubicBezTo>
                <a:cubicBezTo>
                  <a:pt x="107" y="184"/>
                  <a:pt x="214" y="191"/>
                  <a:pt x="156" y="172"/>
                </a:cubicBezTo>
                <a:cubicBezTo>
                  <a:pt x="135" y="151"/>
                  <a:pt x="119" y="143"/>
                  <a:pt x="90" y="136"/>
                </a:cubicBezTo>
                <a:cubicBezTo>
                  <a:pt x="119" y="117"/>
                  <a:pt x="178" y="127"/>
                  <a:pt x="132" y="112"/>
                </a:cubicBezTo>
                <a:cubicBezTo>
                  <a:pt x="128" y="106"/>
                  <a:pt x="125" y="99"/>
                  <a:pt x="120" y="94"/>
                </a:cubicBezTo>
                <a:cubicBezTo>
                  <a:pt x="109" y="85"/>
                  <a:pt x="84" y="70"/>
                  <a:pt x="84" y="70"/>
                </a:cubicBezTo>
                <a:cubicBezTo>
                  <a:pt x="69" y="47"/>
                  <a:pt x="66" y="33"/>
                  <a:pt x="42" y="22"/>
                </a:cubicBezTo>
                <a:cubicBezTo>
                  <a:pt x="4" y="5"/>
                  <a:pt x="6" y="23"/>
                  <a:pt x="6" y="4"/>
                </a:cubicBezTo>
                <a:close/>
              </a:path>
            </a:pathLst>
          </a:custGeom>
          <a:solidFill>
            <a:srgbClr val="FF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sz="1923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25" y="236777"/>
            <a:ext cx="3721360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届六校高考分析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0297541" y="2243113"/>
            <a:ext cx="734666" cy="2764167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1235001"/>
            <a:ext cx="10956562" cy="37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6421" y="1090985"/>
            <a:ext cx="11305654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Freeform 6"/>
          <p:cNvSpPr>
            <a:spLocks/>
          </p:cNvSpPr>
          <p:nvPr/>
        </p:nvSpPr>
        <p:spPr bwMode="auto">
          <a:xfrm>
            <a:off x="777849" y="141110"/>
            <a:ext cx="6248864" cy="684491"/>
          </a:xfrm>
          <a:custGeom>
            <a:avLst/>
            <a:gdLst>
              <a:gd name="T0" fmla="*/ 8804 w 1836"/>
              <a:gd name="T1" fmla="*/ 2141 h 940"/>
              <a:gd name="T2" fmla="*/ 2024892 w 1836"/>
              <a:gd name="T3" fmla="*/ 5354 h 940"/>
              <a:gd name="T4" fmla="*/ 1954461 w 1836"/>
              <a:gd name="T5" fmla="*/ 18202 h 940"/>
              <a:gd name="T6" fmla="*/ 1884030 w 1836"/>
              <a:gd name="T7" fmla="*/ 59960 h 940"/>
              <a:gd name="T8" fmla="*/ 1980873 w 1836"/>
              <a:gd name="T9" fmla="*/ 95294 h 940"/>
              <a:gd name="T10" fmla="*/ 1928050 w 1836"/>
              <a:gd name="T11" fmla="*/ 101718 h 940"/>
              <a:gd name="T12" fmla="*/ 1875226 w 1836"/>
              <a:gd name="T13" fmla="*/ 114567 h 940"/>
              <a:gd name="T14" fmla="*/ 1945657 w 1836"/>
              <a:gd name="T15" fmla="*/ 175598 h 940"/>
              <a:gd name="T16" fmla="*/ 1840011 w 1836"/>
              <a:gd name="T17" fmla="*/ 217356 h 940"/>
              <a:gd name="T18" fmla="*/ 1928050 w 1836"/>
              <a:gd name="T19" fmla="*/ 275174 h 940"/>
              <a:gd name="T20" fmla="*/ 1822403 w 1836"/>
              <a:gd name="T21" fmla="*/ 316932 h 940"/>
              <a:gd name="T22" fmla="*/ 1866422 w 1836"/>
              <a:gd name="T23" fmla="*/ 339417 h 940"/>
              <a:gd name="T24" fmla="*/ 1972069 w 1836"/>
              <a:gd name="T25" fmla="*/ 384387 h 940"/>
              <a:gd name="T26" fmla="*/ 1822403 w 1836"/>
              <a:gd name="T27" fmla="*/ 400448 h 940"/>
              <a:gd name="T28" fmla="*/ 1813599 w 1836"/>
              <a:gd name="T29" fmla="*/ 410085 h 940"/>
              <a:gd name="T30" fmla="*/ 1840011 w 1836"/>
              <a:gd name="T31" fmla="*/ 419721 h 940"/>
              <a:gd name="T32" fmla="*/ 1963265 w 1836"/>
              <a:gd name="T33" fmla="*/ 448630 h 940"/>
              <a:gd name="T34" fmla="*/ 0 w 1836"/>
              <a:gd name="T35" fmla="*/ 487176 h 940"/>
              <a:gd name="T36" fmla="*/ 158470 w 1836"/>
              <a:gd name="T37" fmla="*/ 445418 h 940"/>
              <a:gd name="T38" fmla="*/ 176078 w 1836"/>
              <a:gd name="T39" fmla="*/ 435782 h 940"/>
              <a:gd name="T40" fmla="*/ 79235 w 1836"/>
              <a:gd name="T41" fmla="*/ 397236 h 940"/>
              <a:gd name="T42" fmla="*/ 96843 w 1836"/>
              <a:gd name="T43" fmla="*/ 387600 h 940"/>
              <a:gd name="T44" fmla="*/ 246509 w 1836"/>
              <a:gd name="T45" fmla="*/ 368327 h 940"/>
              <a:gd name="T46" fmla="*/ 149666 w 1836"/>
              <a:gd name="T47" fmla="*/ 329781 h 940"/>
              <a:gd name="T48" fmla="*/ 88039 w 1836"/>
              <a:gd name="T49" fmla="*/ 300871 h 940"/>
              <a:gd name="T50" fmla="*/ 220097 w 1836"/>
              <a:gd name="T51" fmla="*/ 297659 h 940"/>
              <a:gd name="T52" fmla="*/ 193685 w 1836"/>
              <a:gd name="T53" fmla="*/ 284811 h 940"/>
              <a:gd name="T54" fmla="*/ 123254 w 1836"/>
              <a:gd name="T55" fmla="*/ 255901 h 940"/>
              <a:gd name="T56" fmla="*/ 96843 w 1836"/>
              <a:gd name="T57" fmla="*/ 236628 h 940"/>
              <a:gd name="T58" fmla="*/ 220097 w 1836"/>
              <a:gd name="T59" fmla="*/ 226992 h 940"/>
              <a:gd name="T60" fmla="*/ 123254 w 1836"/>
              <a:gd name="T61" fmla="*/ 198083 h 940"/>
              <a:gd name="T62" fmla="*/ 88039 w 1836"/>
              <a:gd name="T63" fmla="*/ 172385 h 940"/>
              <a:gd name="T64" fmla="*/ 272920 w 1836"/>
              <a:gd name="T65" fmla="*/ 159537 h 940"/>
              <a:gd name="T66" fmla="*/ 220097 w 1836"/>
              <a:gd name="T67" fmla="*/ 143476 h 940"/>
              <a:gd name="T68" fmla="*/ 123254 w 1836"/>
              <a:gd name="T69" fmla="*/ 101718 h 940"/>
              <a:gd name="T70" fmla="*/ 228901 w 1836"/>
              <a:gd name="T71" fmla="*/ 92082 h 940"/>
              <a:gd name="T72" fmla="*/ 132058 w 1836"/>
              <a:gd name="T73" fmla="*/ 72809 h 940"/>
              <a:gd name="T74" fmla="*/ 193685 w 1836"/>
              <a:gd name="T75" fmla="*/ 59960 h 940"/>
              <a:gd name="T76" fmla="*/ 176078 w 1836"/>
              <a:gd name="T77" fmla="*/ 50324 h 940"/>
              <a:gd name="T78" fmla="*/ 123254 w 1836"/>
              <a:gd name="T79" fmla="*/ 37475 h 940"/>
              <a:gd name="T80" fmla="*/ 61627 w 1836"/>
              <a:gd name="T81" fmla="*/ 11778 h 940"/>
              <a:gd name="T82" fmla="*/ 8804 w 1836"/>
              <a:gd name="T83" fmla="*/ 2141 h 9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836"/>
              <a:gd name="T127" fmla="*/ 0 h 940"/>
              <a:gd name="T128" fmla="*/ 1836 w 1836"/>
              <a:gd name="T129" fmla="*/ 940 h 9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836" h="940">
                <a:moveTo>
                  <a:pt x="6" y="4"/>
                </a:moveTo>
                <a:cubicBezTo>
                  <a:pt x="454" y="6"/>
                  <a:pt x="932" y="0"/>
                  <a:pt x="1380" y="10"/>
                </a:cubicBezTo>
                <a:cubicBezTo>
                  <a:pt x="1374" y="10"/>
                  <a:pt x="1338" y="26"/>
                  <a:pt x="1332" y="34"/>
                </a:cubicBezTo>
                <a:cubicBezTo>
                  <a:pt x="1314" y="59"/>
                  <a:pt x="1284" y="112"/>
                  <a:pt x="1284" y="112"/>
                </a:cubicBezTo>
                <a:cubicBezTo>
                  <a:pt x="1302" y="139"/>
                  <a:pt x="1323" y="160"/>
                  <a:pt x="1350" y="178"/>
                </a:cubicBezTo>
                <a:cubicBezTo>
                  <a:pt x="1338" y="182"/>
                  <a:pt x="1326" y="186"/>
                  <a:pt x="1314" y="190"/>
                </a:cubicBezTo>
                <a:cubicBezTo>
                  <a:pt x="1300" y="195"/>
                  <a:pt x="1278" y="214"/>
                  <a:pt x="1278" y="214"/>
                </a:cubicBezTo>
                <a:cubicBezTo>
                  <a:pt x="1253" y="265"/>
                  <a:pt x="1286" y="298"/>
                  <a:pt x="1326" y="328"/>
                </a:cubicBezTo>
                <a:cubicBezTo>
                  <a:pt x="1296" y="348"/>
                  <a:pt x="1279" y="381"/>
                  <a:pt x="1254" y="406"/>
                </a:cubicBezTo>
                <a:cubicBezTo>
                  <a:pt x="1236" y="460"/>
                  <a:pt x="1286" y="477"/>
                  <a:pt x="1314" y="514"/>
                </a:cubicBezTo>
                <a:cubicBezTo>
                  <a:pt x="1295" y="542"/>
                  <a:pt x="1266" y="568"/>
                  <a:pt x="1242" y="592"/>
                </a:cubicBezTo>
                <a:cubicBezTo>
                  <a:pt x="1253" y="638"/>
                  <a:pt x="1238" y="596"/>
                  <a:pt x="1272" y="634"/>
                </a:cubicBezTo>
                <a:cubicBezTo>
                  <a:pt x="1276" y="639"/>
                  <a:pt x="1337" y="707"/>
                  <a:pt x="1344" y="718"/>
                </a:cubicBezTo>
                <a:cubicBezTo>
                  <a:pt x="1306" y="724"/>
                  <a:pt x="1278" y="736"/>
                  <a:pt x="1242" y="748"/>
                </a:cubicBezTo>
                <a:cubicBezTo>
                  <a:pt x="1240" y="754"/>
                  <a:pt x="1234" y="760"/>
                  <a:pt x="1236" y="766"/>
                </a:cubicBezTo>
                <a:cubicBezTo>
                  <a:pt x="1239" y="774"/>
                  <a:pt x="1248" y="778"/>
                  <a:pt x="1254" y="784"/>
                </a:cubicBezTo>
                <a:cubicBezTo>
                  <a:pt x="1280" y="814"/>
                  <a:pt x="1316" y="805"/>
                  <a:pt x="1338" y="838"/>
                </a:cubicBezTo>
                <a:cubicBezTo>
                  <a:pt x="1380" y="940"/>
                  <a:pt x="1836" y="918"/>
                  <a:pt x="0" y="910"/>
                </a:cubicBezTo>
                <a:cubicBezTo>
                  <a:pt x="36" y="883"/>
                  <a:pt x="65" y="846"/>
                  <a:pt x="108" y="832"/>
                </a:cubicBezTo>
                <a:cubicBezTo>
                  <a:pt x="112" y="826"/>
                  <a:pt x="120" y="821"/>
                  <a:pt x="120" y="814"/>
                </a:cubicBezTo>
                <a:cubicBezTo>
                  <a:pt x="120" y="804"/>
                  <a:pt x="65" y="758"/>
                  <a:pt x="54" y="742"/>
                </a:cubicBezTo>
                <a:cubicBezTo>
                  <a:pt x="58" y="736"/>
                  <a:pt x="60" y="728"/>
                  <a:pt x="66" y="724"/>
                </a:cubicBezTo>
                <a:cubicBezTo>
                  <a:pt x="90" y="709"/>
                  <a:pt x="141" y="697"/>
                  <a:pt x="168" y="688"/>
                </a:cubicBezTo>
                <a:cubicBezTo>
                  <a:pt x="158" y="659"/>
                  <a:pt x="126" y="636"/>
                  <a:pt x="102" y="616"/>
                </a:cubicBezTo>
                <a:cubicBezTo>
                  <a:pt x="84" y="601"/>
                  <a:pt x="60" y="562"/>
                  <a:pt x="60" y="562"/>
                </a:cubicBezTo>
                <a:cubicBezTo>
                  <a:pt x="90" y="560"/>
                  <a:pt x="122" y="568"/>
                  <a:pt x="150" y="556"/>
                </a:cubicBezTo>
                <a:cubicBezTo>
                  <a:pt x="159" y="552"/>
                  <a:pt x="139" y="540"/>
                  <a:pt x="132" y="532"/>
                </a:cubicBezTo>
                <a:cubicBezTo>
                  <a:pt x="55" y="444"/>
                  <a:pt x="165" y="579"/>
                  <a:pt x="84" y="478"/>
                </a:cubicBezTo>
                <a:cubicBezTo>
                  <a:pt x="80" y="465"/>
                  <a:pt x="61" y="454"/>
                  <a:pt x="66" y="442"/>
                </a:cubicBezTo>
                <a:cubicBezTo>
                  <a:pt x="72" y="426"/>
                  <a:pt x="130" y="426"/>
                  <a:pt x="150" y="424"/>
                </a:cubicBezTo>
                <a:cubicBezTo>
                  <a:pt x="113" y="401"/>
                  <a:pt x="103" y="403"/>
                  <a:pt x="84" y="370"/>
                </a:cubicBezTo>
                <a:cubicBezTo>
                  <a:pt x="75" y="355"/>
                  <a:pt x="60" y="322"/>
                  <a:pt x="60" y="322"/>
                </a:cubicBezTo>
                <a:cubicBezTo>
                  <a:pt x="96" y="298"/>
                  <a:pt x="145" y="302"/>
                  <a:pt x="186" y="298"/>
                </a:cubicBezTo>
                <a:cubicBezTo>
                  <a:pt x="175" y="287"/>
                  <a:pt x="160" y="280"/>
                  <a:pt x="150" y="268"/>
                </a:cubicBezTo>
                <a:cubicBezTo>
                  <a:pt x="125" y="240"/>
                  <a:pt x="114" y="210"/>
                  <a:pt x="84" y="190"/>
                </a:cubicBezTo>
                <a:cubicBezTo>
                  <a:pt x="107" y="184"/>
                  <a:pt x="214" y="191"/>
                  <a:pt x="156" y="172"/>
                </a:cubicBezTo>
                <a:cubicBezTo>
                  <a:pt x="135" y="151"/>
                  <a:pt x="119" y="143"/>
                  <a:pt x="90" y="136"/>
                </a:cubicBezTo>
                <a:cubicBezTo>
                  <a:pt x="119" y="117"/>
                  <a:pt x="178" y="127"/>
                  <a:pt x="132" y="112"/>
                </a:cubicBezTo>
                <a:cubicBezTo>
                  <a:pt x="128" y="106"/>
                  <a:pt x="125" y="99"/>
                  <a:pt x="120" y="94"/>
                </a:cubicBezTo>
                <a:cubicBezTo>
                  <a:pt x="109" y="85"/>
                  <a:pt x="84" y="70"/>
                  <a:pt x="84" y="70"/>
                </a:cubicBezTo>
                <a:cubicBezTo>
                  <a:pt x="69" y="47"/>
                  <a:pt x="66" y="33"/>
                  <a:pt x="42" y="22"/>
                </a:cubicBezTo>
                <a:cubicBezTo>
                  <a:pt x="4" y="5"/>
                  <a:pt x="6" y="23"/>
                  <a:pt x="6" y="4"/>
                </a:cubicBezTo>
                <a:close/>
              </a:path>
            </a:pathLst>
          </a:custGeom>
          <a:solidFill>
            <a:srgbClr val="FF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sz="1923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25" y="236777"/>
            <a:ext cx="3721360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届六校高考分析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1" y="1090985"/>
            <a:ext cx="10522847" cy="40063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1517" y="2099097"/>
            <a:ext cx="734666" cy="2998194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4493" y="819372"/>
            <a:ext cx="9793088" cy="4592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1016" y="4872273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15978" y="4357667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82765" y="3790447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92950" y="4838866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63281" y="3798314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3189" y="4365171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7824" y="4838867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7826" y="4311115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4434" y="2758719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9064" y="4312917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2461" y="4829142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2549" y="3780778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42561" y="4830522"/>
            <a:ext cx="955690" cy="27405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6797" y="4338801"/>
            <a:ext cx="955690" cy="27405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42740" y="2800463"/>
            <a:ext cx="955690" cy="27405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" name="Freeform 6"/>
          <p:cNvSpPr>
            <a:spLocks/>
          </p:cNvSpPr>
          <p:nvPr/>
        </p:nvSpPr>
        <p:spPr bwMode="auto">
          <a:xfrm>
            <a:off x="777849" y="141110"/>
            <a:ext cx="6248864" cy="684491"/>
          </a:xfrm>
          <a:custGeom>
            <a:avLst/>
            <a:gdLst>
              <a:gd name="T0" fmla="*/ 8804 w 1836"/>
              <a:gd name="T1" fmla="*/ 2141 h 940"/>
              <a:gd name="T2" fmla="*/ 2024892 w 1836"/>
              <a:gd name="T3" fmla="*/ 5354 h 940"/>
              <a:gd name="T4" fmla="*/ 1954461 w 1836"/>
              <a:gd name="T5" fmla="*/ 18202 h 940"/>
              <a:gd name="T6" fmla="*/ 1884030 w 1836"/>
              <a:gd name="T7" fmla="*/ 59960 h 940"/>
              <a:gd name="T8" fmla="*/ 1980873 w 1836"/>
              <a:gd name="T9" fmla="*/ 95294 h 940"/>
              <a:gd name="T10" fmla="*/ 1928050 w 1836"/>
              <a:gd name="T11" fmla="*/ 101718 h 940"/>
              <a:gd name="T12" fmla="*/ 1875226 w 1836"/>
              <a:gd name="T13" fmla="*/ 114567 h 940"/>
              <a:gd name="T14" fmla="*/ 1945657 w 1836"/>
              <a:gd name="T15" fmla="*/ 175598 h 940"/>
              <a:gd name="T16" fmla="*/ 1840011 w 1836"/>
              <a:gd name="T17" fmla="*/ 217356 h 940"/>
              <a:gd name="T18" fmla="*/ 1928050 w 1836"/>
              <a:gd name="T19" fmla="*/ 275174 h 940"/>
              <a:gd name="T20" fmla="*/ 1822403 w 1836"/>
              <a:gd name="T21" fmla="*/ 316932 h 940"/>
              <a:gd name="T22" fmla="*/ 1866422 w 1836"/>
              <a:gd name="T23" fmla="*/ 339417 h 940"/>
              <a:gd name="T24" fmla="*/ 1972069 w 1836"/>
              <a:gd name="T25" fmla="*/ 384387 h 940"/>
              <a:gd name="T26" fmla="*/ 1822403 w 1836"/>
              <a:gd name="T27" fmla="*/ 400448 h 940"/>
              <a:gd name="T28" fmla="*/ 1813599 w 1836"/>
              <a:gd name="T29" fmla="*/ 410085 h 940"/>
              <a:gd name="T30" fmla="*/ 1840011 w 1836"/>
              <a:gd name="T31" fmla="*/ 419721 h 940"/>
              <a:gd name="T32" fmla="*/ 1963265 w 1836"/>
              <a:gd name="T33" fmla="*/ 448630 h 940"/>
              <a:gd name="T34" fmla="*/ 0 w 1836"/>
              <a:gd name="T35" fmla="*/ 487176 h 940"/>
              <a:gd name="T36" fmla="*/ 158470 w 1836"/>
              <a:gd name="T37" fmla="*/ 445418 h 940"/>
              <a:gd name="T38" fmla="*/ 176078 w 1836"/>
              <a:gd name="T39" fmla="*/ 435782 h 940"/>
              <a:gd name="T40" fmla="*/ 79235 w 1836"/>
              <a:gd name="T41" fmla="*/ 397236 h 940"/>
              <a:gd name="T42" fmla="*/ 96843 w 1836"/>
              <a:gd name="T43" fmla="*/ 387600 h 940"/>
              <a:gd name="T44" fmla="*/ 246509 w 1836"/>
              <a:gd name="T45" fmla="*/ 368327 h 940"/>
              <a:gd name="T46" fmla="*/ 149666 w 1836"/>
              <a:gd name="T47" fmla="*/ 329781 h 940"/>
              <a:gd name="T48" fmla="*/ 88039 w 1836"/>
              <a:gd name="T49" fmla="*/ 300871 h 940"/>
              <a:gd name="T50" fmla="*/ 220097 w 1836"/>
              <a:gd name="T51" fmla="*/ 297659 h 940"/>
              <a:gd name="T52" fmla="*/ 193685 w 1836"/>
              <a:gd name="T53" fmla="*/ 284811 h 940"/>
              <a:gd name="T54" fmla="*/ 123254 w 1836"/>
              <a:gd name="T55" fmla="*/ 255901 h 940"/>
              <a:gd name="T56" fmla="*/ 96843 w 1836"/>
              <a:gd name="T57" fmla="*/ 236628 h 940"/>
              <a:gd name="T58" fmla="*/ 220097 w 1836"/>
              <a:gd name="T59" fmla="*/ 226992 h 940"/>
              <a:gd name="T60" fmla="*/ 123254 w 1836"/>
              <a:gd name="T61" fmla="*/ 198083 h 940"/>
              <a:gd name="T62" fmla="*/ 88039 w 1836"/>
              <a:gd name="T63" fmla="*/ 172385 h 940"/>
              <a:gd name="T64" fmla="*/ 272920 w 1836"/>
              <a:gd name="T65" fmla="*/ 159537 h 940"/>
              <a:gd name="T66" fmla="*/ 220097 w 1836"/>
              <a:gd name="T67" fmla="*/ 143476 h 940"/>
              <a:gd name="T68" fmla="*/ 123254 w 1836"/>
              <a:gd name="T69" fmla="*/ 101718 h 940"/>
              <a:gd name="T70" fmla="*/ 228901 w 1836"/>
              <a:gd name="T71" fmla="*/ 92082 h 940"/>
              <a:gd name="T72" fmla="*/ 132058 w 1836"/>
              <a:gd name="T73" fmla="*/ 72809 h 940"/>
              <a:gd name="T74" fmla="*/ 193685 w 1836"/>
              <a:gd name="T75" fmla="*/ 59960 h 940"/>
              <a:gd name="T76" fmla="*/ 176078 w 1836"/>
              <a:gd name="T77" fmla="*/ 50324 h 940"/>
              <a:gd name="T78" fmla="*/ 123254 w 1836"/>
              <a:gd name="T79" fmla="*/ 37475 h 940"/>
              <a:gd name="T80" fmla="*/ 61627 w 1836"/>
              <a:gd name="T81" fmla="*/ 11778 h 940"/>
              <a:gd name="T82" fmla="*/ 8804 w 1836"/>
              <a:gd name="T83" fmla="*/ 2141 h 9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836"/>
              <a:gd name="T127" fmla="*/ 0 h 940"/>
              <a:gd name="T128" fmla="*/ 1836 w 1836"/>
              <a:gd name="T129" fmla="*/ 940 h 9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836" h="940">
                <a:moveTo>
                  <a:pt x="6" y="4"/>
                </a:moveTo>
                <a:cubicBezTo>
                  <a:pt x="454" y="6"/>
                  <a:pt x="932" y="0"/>
                  <a:pt x="1380" y="10"/>
                </a:cubicBezTo>
                <a:cubicBezTo>
                  <a:pt x="1374" y="10"/>
                  <a:pt x="1338" y="26"/>
                  <a:pt x="1332" y="34"/>
                </a:cubicBezTo>
                <a:cubicBezTo>
                  <a:pt x="1314" y="59"/>
                  <a:pt x="1284" y="112"/>
                  <a:pt x="1284" y="112"/>
                </a:cubicBezTo>
                <a:cubicBezTo>
                  <a:pt x="1302" y="139"/>
                  <a:pt x="1323" y="160"/>
                  <a:pt x="1350" y="178"/>
                </a:cubicBezTo>
                <a:cubicBezTo>
                  <a:pt x="1338" y="182"/>
                  <a:pt x="1326" y="186"/>
                  <a:pt x="1314" y="190"/>
                </a:cubicBezTo>
                <a:cubicBezTo>
                  <a:pt x="1300" y="195"/>
                  <a:pt x="1278" y="214"/>
                  <a:pt x="1278" y="214"/>
                </a:cubicBezTo>
                <a:cubicBezTo>
                  <a:pt x="1253" y="265"/>
                  <a:pt x="1286" y="298"/>
                  <a:pt x="1326" y="328"/>
                </a:cubicBezTo>
                <a:cubicBezTo>
                  <a:pt x="1296" y="348"/>
                  <a:pt x="1279" y="381"/>
                  <a:pt x="1254" y="406"/>
                </a:cubicBezTo>
                <a:cubicBezTo>
                  <a:pt x="1236" y="460"/>
                  <a:pt x="1286" y="477"/>
                  <a:pt x="1314" y="514"/>
                </a:cubicBezTo>
                <a:cubicBezTo>
                  <a:pt x="1295" y="542"/>
                  <a:pt x="1266" y="568"/>
                  <a:pt x="1242" y="592"/>
                </a:cubicBezTo>
                <a:cubicBezTo>
                  <a:pt x="1253" y="638"/>
                  <a:pt x="1238" y="596"/>
                  <a:pt x="1272" y="634"/>
                </a:cubicBezTo>
                <a:cubicBezTo>
                  <a:pt x="1276" y="639"/>
                  <a:pt x="1337" y="707"/>
                  <a:pt x="1344" y="718"/>
                </a:cubicBezTo>
                <a:cubicBezTo>
                  <a:pt x="1306" y="724"/>
                  <a:pt x="1278" y="736"/>
                  <a:pt x="1242" y="748"/>
                </a:cubicBezTo>
                <a:cubicBezTo>
                  <a:pt x="1240" y="754"/>
                  <a:pt x="1234" y="760"/>
                  <a:pt x="1236" y="766"/>
                </a:cubicBezTo>
                <a:cubicBezTo>
                  <a:pt x="1239" y="774"/>
                  <a:pt x="1248" y="778"/>
                  <a:pt x="1254" y="784"/>
                </a:cubicBezTo>
                <a:cubicBezTo>
                  <a:pt x="1280" y="814"/>
                  <a:pt x="1316" y="805"/>
                  <a:pt x="1338" y="838"/>
                </a:cubicBezTo>
                <a:cubicBezTo>
                  <a:pt x="1380" y="940"/>
                  <a:pt x="1836" y="918"/>
                  <a:pt x="0" y="910"/>
                </a:cubicBezTo>
                <a:cubicBezTo>
                  <a:pt x="36" y="883"/>
                  <a:pt x="65" y="846"/>
                  <a:pt x="108" y="832"/>
                </a:cubicBezTo>
                <a:cubicBezTo>
                  <a:pt x="112" y="826"/>
                  <a:pt x="120" y="821"/>
                  <a:pt x="120" y="814"/>
                </a:cubicBezTo>
                <a:cubicBezTo>
                  <a:pt x="120" y="804"/>
                  <a:pt x="65" y="758"/>
                  <a:pt x="54" y="742"/>
                </a:cubicBezTo>
                <a:cubicBezTo>
                  <a:pt x="58" y="736"/>
                  <a:pt x="60" y="728"/>
                  <a:pt x="66" y="724"/>
                </a:cubicBezTo>
                <a:cubicBezTo>
                  <a:pt x="90" y="709"/>
                  <a:pt x="141" y="697"/>
                  <a:pt x="168" y="688"/>
                </a:cubicBezTo>
                <a:cubicBezTo>
                  <a:pt x="158" y="659"/>
                  <a:pt x="126" y="636"/>
                  <a:pt x="102" y="616"/>
                </a:cubicBezTo>
                <a:cubicBezTo>
                  <a:pt x="84" y="601"/>
                  <a:pt x="60" y="562"/>
                  <a:pt x="60" y="562"/>
                </a:cubicBezTo>
                <a:cubicBezTo>
                  <a:pt x="90" y="560"/>
                  <a:pt x="122" y="568"/>
                  <a:pt x="150" y="556"/>
                </a:cubicBezTo>
                <a:cubicBezTo>
                  <a:pt x="159" y="552"/>
                  <a:pt x="139" y="540"/>
                  <a:pt x="132" y="532"/>
                </a:cubicBezTo>
                <a:cubicBezTo>
                  <a:pt x="55" y="444"/>
                  <a:pt x="165" y="579"/>
                  <a:pt x="84" y="478"/>
                </a:cubicBezTo>
                <a:cubicBezTo>
                  <a:pt x="80" y="465"/>
                  <a:pt x="61" y="454"/>
                  <a:pt x="66" y="442"/>
                </a:cubicBezTo>
                <a:cubicBezTo>
                  <a:pt x="72" y="426"/>
                  <a:pt x="130" y="426"/>
                  <a:pt x="150" y="424"/>
                </a:cubicBezTo>
                <a:cubicBezTo>
                  <a:pt x="113" y="401"/>
                  <a:pt x="103" y="403"/>
                  <a:pt x="84" y="370"/>
                </a:cubicBezTo>
                <a:cubicBezTo>
                  <a:pt x="75" y="355"/>
                  <a:pt x="60" y="322"/>
                  <a:pt x="60" y="322"/>
                </a:cubicBezTo>
                <a:cubicBezTo>
                  <a:pt x="96" y="298"/>
                  <a:pt x="145" y="302"/>
                  <a:pt x="186" y="298"/>
                </a:cubicBezTo>
                <a:cubicBezTo>
                  <a:pt x="175" y="287"/>
                  <a:pt x="160" y="280"/>
                  <a:pt x="150" y="268"/>
                </a:cubicBezTo>
                <a:cubicBezTo>
                  <a:pt x="125" y="240"/>
                  <a:pt x="114" y="210"/>
                  <a:pt x="84" y="190"/>
                </a:cubicBezTo>
                <a:cubicBezTo>
                  <a:pt x="107" y="184"/>
                  <a:pt x="214" y="191"/>
                  <a:pt x="156" y="172"/>
                </a:cubicBezTo>
                <a:cubicBezTo>
                  <a:pt x="135" y="151"/>
                  <a:pt x="119" y="143"/>
                  <a:pt x="90" y="136"/>
                </a:cubicBezTo>
                <a:cubicBezTo>
                  <a:pt x="119" y="117"/>
                  <a:pt x="178" y="127"/>
                  <a:pt x="132" y="112"/>
                </a:cubicBezTo>
                <a:cubicBezTo>
                  <a:pt x="128" y="106"/>
                  <a:pt x="125" y="99"/>
                  <a:pt x="120" y="94"/>
                </a:cubicBezTo>
                <a:cubicBezTo>
                  <a:pt x="109" y="85"/>
                  <a:pt x="84" y="70"/>
                  <a:pt x="84" y="70"/>
                </a:cubicBezTo>
                <a:cubicBezTo>
                  <a:pt x="69" y="47"/>
                  <a:pt x="66" y="33"/>
                  <a:pt x="42" y="22"/>
                </a:cubicBezTo>
                <a:cubicBezTo>
                  <a:pt x="4" y="5"/>
                  <a:pt x="6" y="23"/>
                  <a:pt x="6" y="4"/>
                </a:cubicBezTo>
                <a:close/>
              </a:path>
            </a:pathLst>
          </a:custGeom>
          <a:solidFill>
            <a:srgbClr val="FF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sz="1923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25" y="236777"/>
            <a:ext cx="3721360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届六校高考分析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25" y="921268"/>
            <a:ext cx="8639903" cy="43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64493" y="819372"/>
            <a:ext cx="9793088" cy="4592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4787" y="3227461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6151" y="4730348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1112" y="4240786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16157" y="3272838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9914" y="4763729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30245" y="3289057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80152" y="4248290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787" y="4721986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4789" y="4235974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1397" y="2767063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9512" y="3244308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9424" y="4737305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9513" y="4256633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9886" y="4738685"/>
            <a:ext cx="955690" cy="27405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3761" y="4230267"/>
            <a:ext cx="955690" cy="27405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09703" y="3293025"/>
            <a:ext cx="955690" cy="27405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" name="Freeform 6"/>
          <p:cNvSpPr>
            <a:spLocks/>
          </p:cNvSpPr>
          <p:nvPr/>
        </p:nvSpPr>
        <p:spPr bwMode="auto">
          <a:xfrm>
            <a:off x="777849" y="141110"/>
            <a:ext cx="6248864" cy="684491"/>
          </a:xfrm>
          <a:custGeom>
            <a:avLst/>
            <a:gdLst>
              <a:gd name="T0" fmla="*/ 8804 w 1836"/>
              <a:gd name="T1" fmla="*/ 2141 h 940"/>
              <a:gd name="T2" fmla="*/ 2024892 w 1836"/>
              <a:gd name="T3" fmla="*/ 5354 h 940"/>
              <a:gd name="T4" fmla="*/ 1954461 w 1836"/>
              <a:gd name="T5" fmla="*/ 18202 h 940"/>
              <a:gd name="T6" fmla="*/ 1884030 w 1836"/>
              <a:gd name="T7" fmla="*/ 59960 h 940"/>
              <a:gd name="T8" fmla="*/ 1980873 w 1836"/>
              <a:gd name="T9" fmla="*/ 95294 h 940"/>
              <a:gd name="T10" fmla="*/ 1928050 w 1836"/>
              <a:gd name="T11" fmla="*/ 101718 h 940"/>
              <a:gd name="T12" fmla="*/ 1875226 w 1836"/>
              <a:gd name="T13" fmla="*/ 114567 h 940"/>
              <a:gd name="T14" fmla="*/ 1945657 w 1836"/>
              <a:gd name="T15" fmla="*/ 175598 h 940"/>
              <a:gd name="T16" fmla="*/ 1840011 w 1836"/>
              <a:gd name="T17" fmla="*/ 217356 h 940"/>
              <a:gd name="T18" fmla="*/ 1928050 w 1836"/>
              <a:gd name="T19" fmla="*/ 275174 h 940"/>
              <a:gd name="T20" fmla="*/ 1822403 w 1836"/>
              <a:gd name="T21" fmla="*/ 316932 h 940"/>
              <a:gd name="T22" fmla="*/ 1866422 w 1836"/>
              <a:gd name="T23" fmla="*/ 339417 h 940"/>
              <a:gd name="T24" fmla="*/ 1972069 w 1836"/>
              <a:gd name="T25" fmla="*/ 384387 h 940"/>
              <a:gd name="T26" fmla="*/ 1822403 w 1836"/>
              <a:gd name="T27" fmla="*/ 400448 h 940"/>
              <a:gd name="T28" fmla="*/ 1813599 w 1836"/>
              <a:gd name="T29" fmla="*/ 410085 h 940"/>
              <a:gd name="T30" fmla="*/ 1840011 w 1836"/>
              <a:gd name="T31" fmla="*/ 419721 h 940"/>
              <a:gd name="T32" fmla="*/ 1963265 w 1836"/>
              <a:gd name="T33" fmla="*/ 448630 h 940"/>
              <a:gd name="T34" fmla="*/ 0 w 1836"/>
              <a:gd name="T35" fmla="*/ 487176 h 940"/>
              <a:gd name="T36" fmla="*/ 158470 w 1836"/>
              <a:gd name="T37" fmla="*/ 445418 h 940"/>
              <a:gd name="T38" fmla="*/ 176078 w 1836"/>
              <a:gd name="T39" fmla="*/ 435782 h 940"/>
              <a:gd name="T40" fmla="*/ 79235 w 1836"/>
              <a:gd name="T41" fmla="*/ 397236 h 940"/>
              <a:gd name="T42" fmla="*/ 96843 w 1836"/>
              <a:gd name="T43" fmla="*/ 387600 h 940"/>
              <a:gd name="T44" fmla="*/ 246509 w 1836"/>
              <a:gd name="T45" fmla="*/ 368327 h 940"/>
              <a:gd name="T46" fmla="*/ 149666 w 1836"/>
              <a:gd name="T47" fmla="*/ 329781 h 940"/>
              <a:gd name="T48" fmla="*/ 88039 w 1836"/>
              <a:gd name="T49" fmla="*/ 300871 h 940"/>
              <a:gd name="T50" fmla="*/ 220097 w 1836"/>
              <a:gd name="T51" fmla="*/ 297659 h 940"/>
              <a:gd name="T52" fmla="*/ 193685 w 1836"/>
              <a:gd name="T53" fmla="*/ 284811 h 940"/>
              <a:gd name="T54" fmla="*/ 123254 w 1836"/>
              <a:gd name="T55" fmla="*/ 255901 h 940"/>
              <a:gd name="T56" fmla="*/ 96843 w 1836"/>
              <a:gd name="T57" fmla="*/ 236628 h 940"/>
              <a:gd name="T58" fmla="*/ 220097 w 1836"/>
              <a:gd name="T59" fmla="*/ 226992 h 940"/>
              <a:gd name="T60" fmla="*/ 123254 w 1836"/>
              <a:gd name="T61" fmla="*/ 198083 h 940"/>
              <a:gd name="T62" fmla="*/ 88039 w 1836"/>
              <a:gd name="T63" fmla="*/ 172385 h 940"/>
              <a:gd name="T64" fmla="*/ 272920 w 1836"/>
              <a:gd name="T65" fmla="*/ 159537 h 940"/>
              <a:gd name="T66" fmla="*/ 220097 w 1836"/>
              <a:gd name="T67" fmla="*/ 143476 h 940"/>
              <a:gd name="T68" fmla="*/ 123254 w 1836"/>
              <a:gd name="T69" fmla="*/ 101718 h 940"/>
              <a:gd name="T70" fmla="*/ 228901 w 1836"/>
              <a:gd name="T71" fmla="*/ 92082 h 940"/>
              <a:gd name="T72" fmla="*/ 132058 w 1836"/>
              <a:gd name="T73" fmla="*/ 72809 h 940"/>
              <a:gd name="T74" fmla="*/ 193685 w 1836"/>
              <a:gd name="T75" fmla="*/ 59960 h 940"/>
              <a:gd name="T76" fmla="*/ 176078 w 1836"/>
              <a:gd name="T77" fmla="*/ 50324 h 940"/>
              <a:gd name="T78" fmla="*/ 123254 w 1836"/>
              <a:gd name="T79" fmla="*/ 37475 h 940"/>
              <a:gd name="T80" fmla="*/ 61627 w 1836"/>
              <a:gd name="T81" fmla="*/ 11778 h 940"/>
              <a:gd name="T82" fmla="*/ 8804 w 1836"/>
              <a:gd name="T83" fmla="*/ 2141 h 9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836"/>
              <a:gd name="T127" fmla="*/ 0 h 940"/>
              <a:gd name="T128" fmla="*/ 1836 w 1836"/>
              <a:gd name="T129" fmla="*/ 940 h 9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836" h="940">
                <a:moveTo>
                  <a:pt x="6" y="4"/>
                </a:moveTo>
                <a:cubicBezTo>
                  <a:pt x="454" y="6"/>
                  <a:pt x="932" y="0"/>
                  <a:pt x="1380" y="10"/>
                </a:cubicBezTo>
                <a:cubicBezTo>
                  <a:pt x="1374" y="10"/>
                  <a:pt x="1338" y="26"/>
                  <a:pt x="1332" y="34"/>
                </a:cubicBezTo>
                <a:cubicBezTo>
                  <a:pt x="1314" y="59"/>
                  <a:pt x="1284" y="112"/>
                  <a:pt x="1284" y="112"/>
                </a:cubicBezTo>
                <a:cubicBezTo>
                  <a:pt x="1302" y="139"/>
                  <a:pt x="1323" y="160"/>
                  <a:pt x="1350" y="178"/>
                </a:cubicBezTo>
                <a:cubicBezTo>
                  <a:pt x="1338" y="182"/>
                  <a:pt x="1326" y="186"/>
                  <a:pt x="1314" y="190"/>
                </a:cubicBezTo>
                <a:cubicBezTo>
                  <a:pt x="1300" y="195"/>
                  <a:pt x="1278" y="214"/>
                  <a:pt x="1278" y="214"/>
                </a:cubicBezTo>
                <a:cubicBezTo>
                  <a:pt x="1253" y="265"/>
                  <a:pt x="1286" y="298"/>
                  <a:pt x="1326" y="328"/>
                </a:cubicBezTo>
                <a:cubicBezTo>
                  <a:pt x="1296" y="348"/>
                  <a:pt x="1279" y="381"/>
                  <a:pt x="1254" y="406"/>
                </a:cubicBezTo>
                <a:cubicBezTo>
                  <a:pt x="1236" y="460"/>
                  <a:pt x="1286" y="477"/>
                  <a:pt x="1314" y="514"/>
                </a:cubicBezTo>
                <a:cubicBezTo>
                  <a:pt x="1295" y="542"/>
                  <a:pt x="1266" y="568"/>
                  <a:pt x="1242" y="592"/>
                </a:cubicBezTo>
                <a:cubicBezTo>
                  <a:pt x="1253" y="638"/>
                  <a:pt x="1238" y="596"/>
                  <a:pt x="1272" y="634"/>
                </a:cubicBezTo>
                <a:cubicBezTo>
                  <a:pt x="1276" y="639"/>
                  <a:pt x="1337" y="707"/>
                  <a:pt x="1344" y="718"/>
                </a:cubicBezTo>
                <a:cubicBezTo>
                  <a:pt x="1306" y="724"/>
                  <a:pt x="1278" y="736"/>
                  <a:pt x="1242" y="748"/>
                </a:cubicBezTo>
                <a:cubicBezTo>
                  <a:pt x="1240" y="754"/>
                  <a:pt x="1234" y="760"/>
                  <a:pt x="1236" y="766"/>
                </a:cubicBezTo>
                <a:cubicBezTo>
                  <a:pt x="1239" y="774"/>
                  <a:pt x="1248" y="778"/>
                  <a:pt x="1254" y="784"/>
                </a:cubicBezTo>
                <a:cubicBezTo>
                  <a:pt x="1280" y="814"/>
                  <a:pt x="1316" y="805"/>
                  <a:pt x="1338" y="838"/>
                </a:cubicBezTo>
                <a:cubicBezTo>
                  <a:pt x="1380" y="940"/>
                  <a:pt x="1836" y="918"/>
                  <a:pt x="0" y="910"/>
                </a:cubicBezTo>
                <a:cubicBezTo>
                  <a:pt x="36" y="883"/>
                  <a:pt x="65" y="846"/>
                  <a:pt x="108" y="832"/>
                </a:cubicBezTo>
                <a:cubicBezTo>
                  <a:pt x="112" y="826"/>
                  <a:pt x="120" y="821"/>
                  <a:pt x="120" y="814"/>
                </a:cubicBezTo>
                <a:cubicBezTo>
                  <a:pt x="120" y="804"/>
                  <a:pt x="65" y="758"/>
                  <a:pt x="54" y="742"/>
                </a:cubicBezTo>
                <a:cubicBezTo>
                  <a:pt x="58" y="736"/>
                  <a:pt x="60" y="728"/>
                  <a:pt x="66" y="724"/>
                </a:cubicBezTo>
                <a:cubicBezTo>
                  <a:pt x="90" y="709"/>
                  <a:pt x="141" y="697"/>
                  <a:pt x="168" y="688"/>
                </a:cubicBezTo>
                <a:cubicBezTo>
                  <a:pt x="158" y="659"/>
                  <a:pt x="126" y="636"/>
                  <a:pt x="102" y="616"/>
                </a:cubicBezTo>
                <a:cubicBezTo>
                  <a:pt x="84" y="601"/>
                  <a:pt x="60" y="562"/>
                  <a:pt x="60" y="562"/>
                </a:cubicBezTo>
                <a:cubicBezTo>
                  <a:pt x="90" y="560"/>
                  <a:pt x="122" y="568"/>
                  <a:pt x="150" y="556"/>
                </a:cubicBezTo>
                <a:cubicBezTo>
                  <a:pt x="159" y="552"/>
                  <a:pt x="139" y="540"/>
                  <a:pt x="132" y="532"/>
                </a:cubicBezTo>
                <a:cubicBezTo>
                  <a:pt x="55" y="444"/>
                  <a:pt x="165" y="579"/>
                  <a:pt x="84" y="478"/>
                </a:cubicBezTo>
                <a:cubicBezTo>
                  <a:pt x="80" y="465"/>
                  <a:pt x="61" y="454"/>
                  <a:pt x="66" y="442"/>
                </a:cubicBezTo>
                <a:cubicBezTo>
                  <a:pt x="72" y="426"/>
                  <a:pt x="130" y="426"/>
                  <a:pt x="150" y="424"/>
                </a:cubicBezTo>
                <a:cubicBezTo>
                  <a:pt x="113" y="401"/>
                  <a:pt x="103" y="403"/>
                  <a:pt x="84" y="370"/>
                </a:cubicBezTo>
                <a:cubicBezTo>
                  <a:pt x="75" y="355"/>
                  <a:pt x="60" y="322"/>
                  <a:pt x="60" y="322"/>
                </a:cubicBezTo>
                <a:cubicBezTo>
                  <a:pt x="96" y="298"/>
                  <a:pt x="145" y="302"/>
                  <a:pt x="186" y="298"/>
                </a:cubicBezTo>
                <a:cubicBezTo>
                  <a:pt x="175" y="287"/>
                  <a:pt x="160" y="280"/>
                  <a:pt x="150" y="268"/>
                </a:cubicBezTo>
                <a:cubicBezTo>
                  <a:pt x="125" y="240"/>
                  <a:pt x="114" y="210"/>
                  <a:pt x="84" y="190"/>
                </a:cubicBezTo>
                <a:cubicBezTo>
                  <a:pt x="107" y="184"/>
                  <a:pt x="214" y="191"/>
                  <a:pt x="156" y="172"/>
                </a:cubicBezTo>
                <a:cubicBezTo>
                  <a:pt x="135" y="151"/>
                  <a:pt x="119" y="143"/>
                  <a:pt x="90" y="136"/>
                </a:cubicBezTo>
                <a:cubicBezTo>
                  <a:pt x="119" y="117"/>
                  <a:pt x="178" y="127"/>
                  <a:pt x="132" y="112"/>
                </a:cubicBezTo>
                <a:cubicBezTo>
                  <a:pt x="128" y="106"/>
                  <a:pt x="125" y="99"/>
                  <a:pt x="120" y="94"/>
                </a:cubicBezTo>
                <a:cubicBezTo>
                  <a:pt x="109" y="85"/>
                  <a:pt x="84" y="70"/>
                  <a:pt x="84" y="70"/>
                </a:cubicBezTo>
                <a:cubicBezTo>
                  <a:pt x="69" y="47"/>
                  <a:pt x="66" y="33"/>
                  <a:pt x="42" y="22"/>
                </a:cubicBezTo>
                <a:cubicBezTo>
                  <a:pt x="4" y="5"/>
                  <a:pt x="6" y="23"/>
                  <a:pt x="6" y="4"/>
                </a:cubicBezTo>
                <a:close/>
              </a:path>
            </a:pathLst>
          </a:custGeom>
          <a:solidFill>
            <a:srgbClr val="FF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sz="1923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25" y="236777"/>
            <a:ext cx="3721360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届六校高考分析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7" y="921267"/>
            <a:ext cx="8283302" cy="42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94507"/>
              </p:ext>
            </p:extLst>
          </p:nvPr>
        </p:nvGraphicFramePr>
        <p:xfrm>
          <a:off x="720477" y="6"/>
          <a:ext cx="3168350" cy="5411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5"/>
                <a:gridCol w="720080"/>
                <a:gridCol w="1584175"/>
              </a:tblGrid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刘佩霖</a:t>
                      </a:r>
                      <a:endParaRPr lang="zh-CN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690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清华大学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彭瑞轩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688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清华大学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张俊驰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688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清华大学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程子珊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683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吴锦涛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681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上海交通大学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钱子晖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680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上海交通大学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郭泽铃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680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訚藻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679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浙江大学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陈宏霖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浙江大学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李悦雯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中国人民大学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陈浩宁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上海交通大学</a:t>
                      </a:r>
                      <a:endParaRPr lang="zh-CN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符诗佳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676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中国人民大学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汤哲超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黄榆茗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黄文雪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张锦珊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上海财经大学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詹嘉欣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中国科学技术大学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吴晓瑜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严安琪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叶卉珏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中央财经大学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6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王辰昱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670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北京航空航天大学</a:t>
                      </a:r>
                      <a:endParaRPr lang="zh-CN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08496"/>
              </p:ext>
            </p:extLst>
          </p:nvPr>
        </p:nvGraphicFramePr>
        <p:xfrm>
          <a:off x="4256088" y="-5"/>
          <a:ext cx="3009900" cy="541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77"/>
                <a:gridCol w="576064"/>
                <a:gridCol w="1576959"/>
              </a:tblGrid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闫煦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669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浙江大学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卢瑞鹏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上海财经大学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蒋姚贝龙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清华大学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王铭泽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北京航空航天大学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卢世浩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同济大学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蔡浩锐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叶长青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上海财经大学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刘彦敏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同济大学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张琳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熊思琪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对外经济贸易大学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袁婕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上海交通大学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陈建旭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664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浙江大学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杨伊迪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664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同济大学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钟梓皓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北京航空航天大学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刘佳琦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东南大学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罗文捷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吴冠杰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同济大学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舒彤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北京外国语大学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周子豪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661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中国科学技术大学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0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付星宇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660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中山大学</a:t>
                      </a:r>
                      <a:endParaRPr lang="zh-CN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82890"/>
              </p:ext>
            </p:extLst>
          </p:nvPr>
        </p:nvGraphicFramePr>
        <p:xfrm>
          <a:off x="7561237" y="586929"/>
          <a:ext cx="3600401" cy="4835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/>
                <a:gridCol w="761623"/>
                <a:gridCol w="1938678"/>
              </a:tblGrid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张芷茉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652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中国人民大学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张斌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645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李沁莹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642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郭思思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637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孙梦德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633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北京师范大学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王琪琪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629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北京师范大学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王星郦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628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南开大学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邹圆圆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陈隽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626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赖梦婷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624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林珊伊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623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中央财经大学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林旖琪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622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许泳芮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620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杨欣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619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华东师范大学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黄锦坤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619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中山大学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陈晓敏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暨南大学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毛颖达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617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中南财经政法大学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林琛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616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中南财经政法大学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范嘉宽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616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中南财经政法大学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张博涵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北京航空航天大学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02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康博文</a:t>
                      </a:r>
                      <a:endParaRPr lang="zh-CN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615</a:t>
                      </a:r>
                      <a:endParaRPr lang="en-US" altLang="zh-CN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山东大学</a:t>
                      </a:r>
                      <a:endParaRPr lang="zh-CN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421" y="82873"/>
            <a:ext cx="11377264" cy="2088232"/>
          </a:xfrm>
        </p:spPr>
        <p:txBody>
          <a:bodyPr>
            <a:noAutofit/>
          </a:bodyPr>
          <a:lstStyle/>
          <a:p>
            <a:pPr algn="l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考（一）数据分析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163"/>
              </p:ext>
            </p:extLst>
          </p:nvPr>
        </p:nvGraphicFramePr>
        <p:xfrm>
          <a:off x="432445" y="1651309"/>
          <a:ext cx="10945216" cy="3850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7"/>
                <a:gridCol w="1312852"/>
                <a:gridCol w="423296"/>
                <a:gridCol w="1028004"/>
                <a:gridCol w="423296"/>
                <a:gridCol w="1028004"/>
                <a:gridCol w="423296"/>
                <a:gridCol w="907061"/>
                <a:gridCol w="423296"/>
                <a:gridCol w="907061"/>
                <a:gridCol w="423296"/>
                <a:gridCol w="907061"/>
                <a:gridCol w="423296"/>
                <a:gridCol w="1028004"/>
                <a:gridCol w="423296"/>
              </a:tblGrid>
              <a:tr h="720078"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一、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深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圳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验</a:t>
                      </a:r>
                    </a:p>
                    <a:p>
                      <a:pPr algn="ctr" fontAlgn="ctr"/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学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科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均</a:t>
                      </a:r>
                      <a: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CN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1" kern="1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</a:t>
                      </a:r>
                      <a:endParaRPr lang="zh-CN" altLang="en-US" sz="2800" b="1" kern="1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语文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理数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英语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物理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化学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生物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总分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9208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98.79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107.60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100.52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70.30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67.80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64.48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508.81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语文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文数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英语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政治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历史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地理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总分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102.00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103.35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104.55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63.44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3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68.03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60.10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 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497.57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69626"/>
              </p:ext>
            </p:extLst>
          </p:nvPr>
        </p:nvGraphicFramePr>
        <p:xfrm>
          <a:off x="216422" y="-2"/>
          <a:ext cx="11089232" cy="5494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542"/>
                <a:gridCol w="1479542"/>
                <a:gridCol w="1210977"/>
                <a:gridCol w="1210977"/>
                <a:gridCol w="1210977"/>
                <a:gridCol w="1210977"/>
                <a:gridCol w="1210977"/>
                <a:gridCol w="1210977"/>
                <a:gridCol w="864286"/>
              </a:tblGrid>
              <a:tr h="61048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2016</a:t>
                      </a:r>
                      <a:r>
                        <a:rPr lang="zh-CN" altLang="en-US" sz="2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届六</a:t>
                      </a:r>
                      <a:r>
                        <a:rPr lang="zh-CN" altLang="en-US" sz="2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校联考（一）净分上线人数预测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04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u="none" strike="noStrike">
                          <a:effectLst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FCF305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东莞中学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广州二中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惠州一中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深圳实验</a:t>
                      </a:r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中山纪中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珠海一中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六校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文重分数线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总人数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239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195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453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432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351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1740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464.9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上线人数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146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109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191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58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298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254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1056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文科重点率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61.1%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55.9%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42.2%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82.9%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69.0%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72.4%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60.7%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理重分数线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总人数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654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658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885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395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1187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806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4585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436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上线人数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441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504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479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361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827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625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3237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理科重点率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67.4%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76.6%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54.1%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91.4%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69.7%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77.5%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70.6%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04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文理重点率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65.6%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71.9%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50.1%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90.1%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69.5%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76.0%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67.9%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451061" y="5057504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51061" y="4677649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51061" y="3831114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0261" y="4699355"/>
            <a:ext cx="748858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0261" y="3831114"/>
            <a:ext cx="748858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50261" y="5046651"/>
            <a:ext cx="748858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19225" y="3006285"/>
            <a:ext cx="748858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19225" y="4677649"/>
            <a:ext cx="748858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19225" y="3831114"/>
            <a:ext cx="748858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6483" y="5046651"/>
            <a:ext cx="748858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6483" y="889947"/>
            <a:ext cx="748858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6483" y="4677649"/>
            <a:ext cx="748858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2035" y="879094"/>
            <a:ext cx="748858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2035" y="2550458"/>
            <a:ext cx="748858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2035" y="5068357"/>
            <a:ext cx="748858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5880" y="5068357"/>
            <a:ext cx="748858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5880" y="4677649"/>
            <a:ext cx="748858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5880" y="3831114"/>
            <a:ext cx="748858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4844" y="5046651"/>
            <a:ext cx="748858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4844" y="2995432"/>
            <a:ext cx="748858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4844" y="3831114"/>
            <a:ext cx="748858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90945"/>
              </p:ext>
            </p:extLst>
          </p:nvPr>
        </p:nvGraphicFramePr>
        <p:xfrm>
          <a:off x="1008511" y="71709"/>
          <a:ext cx="9390641" cy="5357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421"/>
                <a:gridCol w="937028"/>
                <a:gridCol w="1062227"/>
                <a:gridCol w="1062227"/>
                <a:gridCol w="1062227"/>
                <a:gridCol w="1062227"/>
                <a:gridCol w="1062227"/>
                <a:gridCol w="1062227"/>
                <a:gridCol w="1019830"/>
              </a:tblGrid>
              <a:tr h="38267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          </a:t>
                      </a:r>
                      <a:r>
                        <a:rPr lang="en-US" altLang="zh-CN" sz="1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2016</a:t>
                      </a:r>
                      <a:r>
                        <a:rPr lang="zh-CN" altLang="en-US" sz="19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届六校联考（一）</a:t>
                      </a:r>
                      <a:r>
                        <a:rPr lang="zh-CN" altLang="en-US" sz="19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尖子</a:t>
                      </a:r>
                      <a:r>
                        <a:rPr lang="zh-CN" altLang="en-US" sz="19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班均分比较（理科</a:t>
                      </a:r>
                      <a:r>
                        <a:rPr lang="zh-CN" altLang="en-US" sz="19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）   </a:t>
                      </a:r>
                      <a:endParaRPr lang="zh-CN" altLang="en-US" sz="19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学校</a:t>
                      </a:r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　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尖子班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语文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理数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英语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物理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化学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生物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总分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395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东莞中学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18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103.85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122.60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108.93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90.53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77.63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74.85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578.39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430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广州二中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103.03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122.66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107.62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77.42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72.74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71.41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554.88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4186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广州二中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98.32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111.37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103.28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80.59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71.59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68.82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533.97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3837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惠州一中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19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102.88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120.26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107.28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81.79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74.18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72.77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559.16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453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深圳实验</a:t>
                      </a:r>
                      <a:endParaRPr lang="zh-CN" altLang="en-US" sz="17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104.53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120.22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108.88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83.51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77.13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68.46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562.73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453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深圳实验</a:t>
                      </a:r>
                      <a:endParaRPr lang="zh-CN" altLang="en-US" sz="17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105.06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121.53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108.78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83.79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81.38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71.93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572.47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3953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深圳实验</a:t>
                      </a:r>
                      <a:endParaRPr lang="zh-CN" altLang="en-US" sz="17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101.35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115.84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106.99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79.23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73.61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68.68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545.71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453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中山纪中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108.38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125.48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112.01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84.83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84.58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76.04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591.31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4186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中山纪中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102.17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106.37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98.68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69.47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71.77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69.23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517.68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3953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珠海一中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104.90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125.29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108.58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91.36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82.22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75.99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588.33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珠海一中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19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105.92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123.53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110.40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89.07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81.18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76.01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586.11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8199" marR="8199" marT="8199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451061" y="2550458"/>
            <a:ext cx="879094" cy="120482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11" grpId="0" animBg="1"/>
      <p:bldP spid="12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37885" y="4677649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7885" y="4134998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37885" y="3657466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85924" y="3190786"/>
            <a:ext cx="748858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5924" y="3711731"/>
            <a:ext cx="748858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5924" y="4167557"/>
            <a:ext cx="748858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19225" y="1693070"/>
            <a:ext cx="748858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19225" y="3179933"/>
            <a:ext cx="748858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19225" y="3657466"/>
            <a:ext cx="748858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66483" y="4677649"/>
            <a:ext cx="748858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6483" y="2658988"/>
            <a:ext cx="748858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1909" y="4178410"/>
            <a:ext cx="748858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2035" y="4655943"/>
            <a:ext cx="748858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21490" y="3657466"/>
            <a:ext cx="748858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92035" y="4178410"/>
            <a:ext cx="748858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95880" y="4178410"/>
            <a:ext cx="748858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5880" y="3690025"/>
            <a:ext cx="748858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95880" y="4699355"/>
            <a:ext cx="748858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64844" y="4677649"/>
            <a:ext cx="748858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64844" y="1693070"/>
            <a:ext cx="748858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64844" y="3657466"/>
            <a:ext cx="748858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81523"/>
              </p:ext>
            </p:extLst>
          </p:nvPr>
        </p:nvGraphicFramePr>
        <p:xfrm>
          <a:off x="999279" y="379179"/>
          <a:ext cx="9385144" cy="47000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7470"/>
                <a:gridCol w="1019708"/>
                <a:gridCol w="1083354"/>
                <a:gridCol w="1083354"/>
                <a:gridCol w="1083354"/>
                <a:gridCol w="1083354"/>
                <a:gridCol w="1083354"/>
                <a:gridCol w="1083354"/>
                <a:gridCol w="847842"/>
              </a:tblGrid>
              <a:tr h="71817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 </a:t>
                      </a:r>
                      <a:r>
                        <a:rPr lang="en-US" altLang="zh-CN" sz="28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2016</a:t>
                      </a:r>
                      <a:r>
                        <a:rPr lang="zh-CN" altLang="en-US" sz="28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届六校联考（一）六</a:t>
                      </a:r>
                      <a:r>
                        <a:rPr lang="zh-CN" altLang="en-US" sz="28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校尖子班均分比较（文科）</a:t>
                      </a:r>
                    </a:p>
                  </a:txBody>
                  <a:tcPr marL="10175" marR="10175" marT="101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学校　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尖子班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语文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文数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英语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政治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历史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地理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总分</a:t>
                      </a:r>
                      <a:endParaRPr lang="zh-CN" alt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东莞中学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105.79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118.62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106.99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67.15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73.15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62.03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533.73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广州二中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18</a:t>
                      </a:r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102.15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119.22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107.22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67.59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69.37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59.28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524.83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惠州一中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  <a:r>
                        <a:rPr lang="zh-CN" altLang="en-US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106.14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115.03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106.27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74.24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71.83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63.40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536.91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深圳实验</a:t>
                      </a:r>
                      <a:endParaRPr lang="zh-CN" altLang="en-US" sz="17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104.21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112.23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108.19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68.43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72.06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64.71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529.84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中山纪中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110.51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123.96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110.24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74.04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75.53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67.55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561.83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珠海一中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105.52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122.26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109.16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74.94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70.96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64.70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547.53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珠海一中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  <a:r>
                        <a:rPr lang="zh-CN" altLang="en-US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班</a:t>
                      </a:r>
                      <a:endParaRPr lang="zh-CN" altLang="en-US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110.33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121.18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111.78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76.52 </a:t>
                      </a:r>
                      <a:endParaRPr lang="en-US" altLang="zh-CN" sz="17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68.84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62.73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551.39 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6701" y="226888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高三第一次六校联考表彰名单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144413" y="946969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  <a:p>
            <a:r>
              <a:rPr lang="zh-CN" altLang="en-US" sz="3600" b="1" dirty="0"/>
              <a:t>第一名：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蒋辰浩	    第二名：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赵睿洋	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第三</a:t>
            </a:r>
            <a:r>
              <a:rPr lang="zh-CN" altLang="en-US" sz="3600" b="1" dirty="0"/>
              <a:t>名：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班  杨铭</a:t>
            </a:r>
            <a:r>
              <a:rPr lang="zh-CN" altLang="en-US" sz="3600" b="1" dirty="0" smtClean="0"/>
              <a:t>朗       第四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郑树轩  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第五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熊广成    </a:t>
            </a:r>
            <a:r>
              <a:rPr lang="zh-CN" altLang="en-US" sz="3600" b="1" dirty="0" smtClean="0"/>
              <a:t>    第六</a:t>
            </a:r>
            <a:r>
              <a:rPr lang="zh-CN" altLang="en-US" sz="3600" b="1" dirty="0"/>
              <a:t>名： 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杨子谦</a:t>
            </a:r>
          </a:p>
          <a:p>
            <a:r>
              <a:rPr lang="zh-CN" altLang="en-US" sz="3600" b="1" dirty="0"/>
              <a:t>第七名：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毛钰竹     </a:t>
            </a:r>
            <a:r>
              <a:rPr lang="zh-CN" altLang="en-US" sz="3600" b="1" dirty="0" smtClean="0"/>
              <a:t>   第八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刘寒</a:t>
            </a:r>
            <a:r>
              <a:rPr lang="zh-CN" altLang="en-US" sz="3600" b="1" dirty="0" smtClean="0"/>
              <a:t>玉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第九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</a:t>
            </a:r>
            <a:r>
              <a:rPr lang="zh-CN" altLang="en-US" sz="3600" b="1" dirty="0" smtClean="0"/>
              <a:t>张叶彤        第十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班  苗蓁</a:t>
            </a:r>
          </a:p>
        </p:txBody>
      </p:sp>
    </p:spTree>
    <p:extLst>
      <p:ext uri="{BB962C8B-B14F-4D97-AF65-F5344CB8AC3E}">
        <p14:creationId xmlns:p14="http://schemas.microsoft.com/office/powerpoint/2010/main" val="19585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34782" y="4655943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4782" y="4059027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34782" y="3483817"/>
            <a:ext cx="879094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92893" y="2941167"/>
            <a:ext cx="786843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4907" y="4069880"/>
            <a:ext cx="824829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65760" y="4655943"/>
            <a:ext cx="944212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1076" y="4655943"/>
            <a:ext cx="868241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66502" y="3516376"/>
            <a:ext cx="808549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61076" y="4059027"/>
            <a:ext cx="868241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7789" y="4655943"/>
            <a:ext cx="819402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7789" y="3527229"/>
            <a:ext cx="794983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37789" y="4069880"/>
            <a:ext cx="819402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9692" y="4655943"/>
            <a:ext cx="906227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9692" y="3548935"/>
            <a:ext cx="906227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9692" y="4069880"/>
            <a:ext cx="906227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5008" y="4069880"/>
            <a:ext cx="927933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5008" y="3516376"/>
            <a:ext cx="927933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302" y="4655943"/>
            <a:ext cx="949639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26059" y="4655943"/>
            <a:ext cx="955065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64044" y="3472964"/>
            <a:ext cx="917080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26059" y="4026468"/>
            <a:ext cx="955065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95123"/>
              </p:ext>
            </p:extLst>
          </p:nvPr>
        </p:nvGraphicFramePr>
        <p:xfrm>
          <a:off x="1068466" y="377142"/>
          <a:ext cx="9294251" cy="47129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152"/>
                <a:gridCol w="1199258"/>
                <a:gridCol w="1199258"/>
                <a:gridCol w="1199258"/>
                <a:gridCol w="1199258"/>
                <a:gridCol w="1199258"/>
                <a:gridCol w="1199258"/>
                <a:gridCol w="938551"/>
              </a:tblGrid>
              <a:tr h="734615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zh-CN" sz="26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2016</a:t>
                      </a:r>
                      <a:r>
                        <a:rPr lang="zh-CN" altLang="en-US" sz="26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届六校联考（一）尖子生</a:t>
                      </a:r>
                      <a:r>
                        <a:rPr lang="zh-CN" altLang="en-US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均分比较（理科前</a:t>
                      </a:r>
                      <a:r>
                        <a:rPr lang="en-US" altLang="zh-CN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30</a:t>
                      </a:r>
                      <a:r>
                        <a:rPr lang="zh-CN" altLang="en-US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名）</a:t>
                      </a:r>
                      <a:endParaRPr lang="zh-CN" alt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学校</a:t>
                      </a:r>
                      <a:r>
                        <a:rPr lang="zh-CN" altLang="en-US" sz="19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　</a:t>
                      </a:r>
                      <a:endParaRPr lang="zh-CN" altLang="en-US" sz="19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语文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理数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英语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物理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化学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生物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总分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东莞中学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112.63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129.40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114.58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97.93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84.37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79.52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592.05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广州二中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112.20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132.93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115.65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93.27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84.53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77.10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582.30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惠州一中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113.45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132.20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117.64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95.07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85.73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79.15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589.27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深圳实验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114.87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134.77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117.77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95.37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90.77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77.63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601.87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中山纪中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117.77 </a:t>
                      </a:r>
                      <a:endParaRPr lang="en-US" altLang="zh-CN" sz="19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134.70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118.61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96.30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93.70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80.93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613.95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3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珠海一中</a:t>
                      </a:r>
                      <a:endParaRPr lang="zh-CN" altLang="en-US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115.58 </a:t>
                      </a:r>
                      <a:endParaRPr lang="en-US" altLang="zh-CN" sz="19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136.80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119.04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100.07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91.33 </a:t>
                      </a:r>
                      <a:endParaRPr lang="en-US" altLang="zh-CN" sz="19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81.18 </a:t>
                      </a:r>
                      <a:endParaRPr lang="en-US" altLang="zh-CN" sz="19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617.61 </a:t>
                      </a:r>
                      <a:endParaRPr lang="en-US" altLang="zh-CN" sz="19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285885" y="2756666"/>
            <a:ext cx="808549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78194" y="4525707"/>
            <a:ext cx="900800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8194" y="3928791"/>
            <a:ext cx="900800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99900" y="2767519"/>
            <a:ext cx="982198" cy="34729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36305" y="1649658"/>
            <a:ext cx="786843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8319" y="3939644"/>
            <a:ext cx="824829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09172" y="4525707"/>
            <a:ext cx="944212" cy="347296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4488" y="4525707"/>
            <a:ext cx="868241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5885" y="1638805"/>
            <a:ext cx="808549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4488" y="3928791"/>
            <a:ext cx="868241" cy="34729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1201" y="4525707"/>
            <a:ext cx="819402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054" y="2767519"/>
            <a:ext cx="794983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1201" y="3939644"/>
            <a:ext cx="819402" cy="34729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3104" y="4525707"/>
            <a:ext cx="906227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3104" y="2767519"/>
            <a:ext cx="906227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3104" y="3939644"/>
            <a:ext cx="906227" cy="3472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28420" y="3939644"/>
            <a:ext cx="927933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8420" y="2745813"/>
            <a:ext cx="927933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06714" y="4525707"/>
            <a:ext cx="949639" cy="34729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69471" y="4525707"/>
            <a:ext cx="955065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7456" y="2778372"/>
            <a:ext cx="917080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69471" y="3896232"/>
            <a:ext cx="955065" cy="347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31527"/>
              </p:ext>
            </p:extLst>
          </p:nvPr>
        </p:nvGraphicFramePr>
        <p:xfrm>
          <a:off x="1080517" y="136357"/>
          <a:ext cx="9435337" cy="48034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7762"/>
                <a:gridCol w="1217463"/>
                <a:gridCol w="1217463"/>
                <a:gridCol w="1217463"/>
                <a:gridCol w="1217463"/>
                <a:gridCol w="1217463"/>
                <a:gridCol w="1063251"/>
                <a:gridCol w="1107009"/>
              </a:tblGrid>
              <a:tr h="820912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zh-CN" sz="26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2016</a:t>
                      </a:r>
                      <a:r>
                        <a:rPr lang="zh-CN" altLang="en-US" sz="26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届六校联考（一）尖子生</a:t>
                      </a:r>
                      <a:r>
                        <a:rPr lang="zh-CN" altLang="en-US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均分比较（文科前</a:t>
                      </a:r>
                      <a:r>
                        <a:rPr lang="en-US" altLang="zh-CN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15</a:t>
                      </a:r>
                      <a:r>
                        <a:rPr lang="zh-CN" altLang="en-US" sz="26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名）</a:t>
                      </a:r>
                      <a:endParaRPr lang="zh-CN" alt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学校</a:t>
                      </a:r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　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语文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文数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英语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政治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历史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地理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总分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东莞中学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112.87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133.47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117.75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76.07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79.27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75.47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557.95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广州二中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112.30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133.47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116.51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77.87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77.33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69.33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556.24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惠州一中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117.40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134.60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117.90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81.87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80.27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74.27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580.70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深圳实验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111.60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124.13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114.26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76.53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78.27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73.73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555.66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中山纪中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120.70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137.87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119.93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81.33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82.73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76.60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591.26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568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珠海一中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119.87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138.73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122.06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85.00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79.27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76.40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588.81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10175" marR="10175" marT="101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95041"/>
            <a:ext cx="11522075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0200" algn="just"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</a:t>
            </a:r>
            <a:r>
              <a:rPr lang="zh-CN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本人数、重本率大幅提升</a:t>
            </a:r>
            <a:r>
              <a:rPr lang="zh-CN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b="1" kern="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30200" algn="just"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深圳实验学校高中部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90.15%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位列全省第二</a:t>
            </a:r>
            <a:r>
              <a:rPr lang="zh-CN" altLang="en-US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，深圳市第一</a:t>
            </a:r>
            <a:endParaRPr lang="zh-CN" altLang="zh-CN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30200" algn="just"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文科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重点率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87.3%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，理科重点率为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90.6%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；综合重点率为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92.6%</a:t>
            </a:r>
            <a:endParaRPr lang="zh-CN" altLang="zh-CN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华南师大附中：文科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86.7%</a:t>
            </a:r>
            <a:r>
              <a:rPr lang="zh-CN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，理科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96.1%</a:t>
            </a:r>
            <a:r>
              <a:rPr lang="zh-CN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，综合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94.8%</a:t>
            </a:r>
            <a:r>
              <a:rPr lang="zh-CN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2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拔尖人才</a:t>
            </a:r>
            <a:r>
              <a:rPr lang="zh-CN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培养出类拔萃：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理科状元：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理科全省前十名：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人（文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2+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英语单科状元：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数学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状元（满分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分）：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endParaRPr lang="zh-CN" altLang="zh-CN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文科综合状元：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endParaRPr lang="zh-CN" altLang="en-US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437" y="802953"/>
            <a:ext cx="11017223" cy="1177722"/>
          </a:xfrm>
        </p:spPr>
        <p:txBody>
          <a:bodyPr>
            <a:noAutofit/>
          </a:bodyPr>
          <a:lstStyle/>
          <a:p>
            <a:r>
              <a:rPr lang="zh-CN" altLang="zh-C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从成功走向优秀，从优秀走向卓越</a:t>
            </a:r>
            <a:endParaRPr lang="zh-CN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20477" y="1811065"/>
            <a:ext cx="10657182" cy="3513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做优秀实验高中</a:t>
            </a: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人</a:t>
            </a:r>
            <a:endParaRPr lang="en-US" altLang="zh-CN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高三学子：</a:t>
            </a:r>
            <a:endParaRPr lang="en-US" altLang="zh-CN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学</a:t>
            </a: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有大气、学有霸气、学有豪气</a:t>
            </a:r>
            <a:endParaRPr lang="en-US" altLang="zh-CN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21" y="442913"/>
            <a:ext cx="108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</a:rPr>
              <a:t>有一种努力很单调，也许你曾想过改变；冠军就是重复再重复的人，天才就是重复最多的人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；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zh-CN" altLang="en-US" sz="3600" b="1" dirty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有一种前进很有限，也许你想过飞跃；竞走教会我脚踏实地，冠军之路是一步一个脚印走出来的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；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zh-CN" altLang="en-US" sz="3600" b="1" dirty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有一种选择很孤独，也许你曾想放弃；淡定、宁静、坚持努力，心中无敌者才能无敌于天下。</a:t>
            </a:r>
          </a:p>
        </p:txBody>
      </p:sp>
    </p:spTree>
    <p:extLst>
      <p:ext uri="{BB962C8B-B14F-4D97-AF65-F5344CB8AC3E}">
        <p14:creationId xmlns:p14="http://schemas.microsoft.com/office/powerpoint/2010/main" val="29389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160" y="874961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  <a:p>
            <a:r>
              <a:rPr lang="zh-CN" altLang="en-US" sz="3600" b="1" dirty="0"/>
              <a:t>第一名：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刘欣然      第二名：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 李寅君   </a:t>
            </a:r>
          </a:p>
          <a:p>
            <a:r>
              <a:rPr lang="zh-CN" altLang="en-US" sz="3600" b="1" dirty="0"/>
              <a:t>第三名：</a:t>
            </a:r>
            <a:r>
              <a:rPr lang="en-US" altLang="zh-CN" sz="3600" b="1" dirty="0"/>
              <a:t>11</a:t>
            </a:r>
            <a:r>
              <a:rPr lang="zh-CN" altLang="en-US" sz="3600" b="1" dirty="0"/>
              <a:t>班  郭秀清</a:t>
            </a:r>
          </a:p>
        </p:txBody>
      </p:sp>
    </p:spTree>
    <p:extLst>
      <p:ext uri="{BB962C8B-B14F-4D97-AF65-F5344CB8AC3E}">
        <p14:creationId xmlns:p14="http://schemas.microsoft.com/office/powerpoint/2010/main" val="24306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9" y="370905"/>
            <a:ext cx="10441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3—10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名： 童沛德  李翠雯</a:t>
            </a:r>
          </a:p>
          <a:p>
            <a:r>
              <a:rPr lang="en-US" altLang="zh-CN" sz="3600" b="1" dirty="0"/>
              <a:t>4—7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班  谢国烜	 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班 蒋峥志  	 </a:t>
            </a:r>
            <a:r>
              <a:rPr lang="zh-CN" altLang="en-US" sz="3600" b="1" dirty="0" smtClean="0"/>
              <a:t>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6</a:t>
            </a:r>
            <a:r>
              <a:rPr lang="zh-CN" altLang="en-US" sz="3600" b="1" dirty="0"/>
              <a:t>班  彭敏仪	   </a:t>
            </a:r>
          </a:p>
          <a:p>
            <a:r>
              <a:rPr lang="en-US" altLang="zh-CN" sz="3600" b="1" dirty="0"/>
              <a:t>8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名：</a:t>
            </a:r>
            <a:r>
              <a:rPr lang="en-US" altLang="zh-CN" sz="3600" b="1" dirty="0"/>
              <a:t>9</a:t>
            </a:r>
            <a:r>
              <a:rPr lang="zh-CN" altLang="en-US" sz="3600" b="1" dirty="0"/>
              <a:t>班  李佳	     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班 刘聪  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</a:t>
            </a:r>
            <a:r>
              <a:rPr lang="zh-CN" altLang="en-US" sz="3600" b="1" dirty="0" smtClean="0"/>
              <a:t> 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班  万信	</a:t>
            </a:r>
          </a:p>
          <a:p>
            <a:r>
              <a:rPr lang="en-US" altLang="zh-CN" sz="3600" b="1" dirty="0"/>
              <a:t>10</a:t>
            </a:r>
            <a:r>
              <a:rPr lang="zh-CN" altLang="en-US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名：曹金霖  林佳漫	</a:t>
            </a:r>
          </a:p>
        </p:txBody>
      </p:sp>
    </p:spTree>
    <p:extLst>
      <p:ext uri="{BB962C8B-B14F-4D97-AF65-F5344CB8AC3E}">
        <p14:creationId xmlns:p14="http://schemas.microsoft.com/office/powerpoint/2010/main" val="22207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29" y="82873"/>
            <a:ext cx="110172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>
                <a:solidFill>
                  <a:srgbClr val="7030A0"/>
                </a:solidFill>
              </a:rPr>
              <a:t>12</a:t>
            </a:r>
            <a:r>
              <a:rPr lang="zh-CN" altLang="zh-CN" sz="3600" b="1" dirty="0">
                <a:solidFill>
                  <a:srgbClr val="7030A0"/>
                </a:solidFill>
              </a:rPr>
              <a:t>人）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endParaRPr lang="zh-CN" altLang="zh-CN" dirty="0"/>
          </a:p>
          <a:p>
            <a:r>
              <a:rPr lang="zh-CN" altLang="zh-CN" sz="3600" b="1" dirty="0"/>
              <a:t>语文：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 任弈帆 </a:t>
            </a:r>
            <a:r>
              <a:rPr lang="en-US" altLang="zh-CN" sz="3600" b="1" dirty="0"/>
              <a:t>       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胡益翔</a:t>
            </a:r>
          </a:p>
          <a:p>
            <a:r>
              <a:rPr lang="zh-CN" altLang="zh-CN" sz="3600" b="1" dirty="0"/>
              <a:t>理科数学：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 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郑树</a:t>
            </a:r>
            <a:r>
              <a:rPr lang="zh-CN" altLang="zh-CN" sz="3600" b="1" dirty="0" smtClean="0"/>
              <a:t>轩</a:t>
            </a:r>
            <a:r>
              <a:rPr lang="en-US" altLang="zh-CN" sz="3600" b="1" dirty="0" smtClean="0"/>
              <a:t>           </a:t>
            </a:r>
            <a:r>
              <a:rPr lang="zh-CN" altLang="zh-CN" sz="3600" b="1" dirty="0" smtClean="0"/>
              <a:t>文科</a:t>
            </a:r>
            <a:r>
              <a:rPr lang="zh-CN" altLang="zh-CN" sz="3600" b="1" dirty="0"/>
              <a:t>数学： 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李国泰</a:t>
            </a:r>
          </a:p>
          <a:p>
            <a:r>
              <a:rPr lang="zh-CN" altLang="zh-CN" sz="3600" b="1" dirty="0"/>
              <a:t>英语：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蒋辰浩</a:t>
            </a:r>
            <a:r>
              <a:rPr lang="en-US" altLang="zh-CN" sz="3600" b="1" dirty="0"/>
              <a:t>	</a:t>
            </a:r>
            <a:r>
              <a:rPr lang="en-US" altLang="zh-CN" sz="3600" b="1" dirty="0" smtClean="0"/>
              <a:t>            11</a:t>
            </a:r>
            <a:r>
              <a:rPr lang="zh-CN" altLang="zh-CN" sz="3600" b="1" dirty="0"/>
              <a:t>班 刘欣然</a:t>
            </a:r>
            <a:r>
              <a:rPr lang="en-US" altLang="zh-CN" sz="3600" b="1" dirty="0"/>
              <a:t>	</a:t>
            </a:r>
            <a:endParaRPr lang="zh-CN" altLang="zh-CN" sz="3600" b="1" dirty="0"/>
          </a:p>
          <a:p>
            <a:r>
              <a:rPr lang="zh-CN" altLang="zh-CN" sz="3600" b="1" dirty="0"/>
              <a:t>物理：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杨铭朗</a:t>
            </a:r>
            <a:r>
              <a:rPr lang="en-US" altLang="zh-CN" sz="3600" b="1" dirty="0"/>
              <a:t>	</a:t>
            </a:r>
            <a:r>
              <a:rPr lang="en-US" altLang="zh-CN" sz="3600" b="1" dirty="0" smtClean="0"/>
              <a:t>                </a:t>
            </a:r>
            <a:r>
              <a:rPr lang="zh-CN" altLang="zh-CN" sz="3600" b="1" dirty="0" smtClean="0"/>
              <a:t>化学</a:t>
            </a:r>
            <a:r>
              <a:rPr lang="zh-CN" altLang="zh-CN" sz="3600" b="1" dirty="0"/>
              <a:t>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熊广成</a:t>
            </a:r>
            <a:r>
              <a:rPr lang="en-US" altLang="zh-CN" sz="3600" b="1" dirty="0"/>
              <a:t>	</a:t>
            </a:r>
            <a:endParaRPr lang="zh-CN" altLang="zh-CN" sz="3600" b="1" dirty="0"/>
          </a:p>
          <a:p>
            <a:r>
              <a:rPr lang="zh-CN" altLang="zh-CN" sz="3600" b="1" dirty="0"/>
              <a:t>生物：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毛钰竹</a:t>
            </a:r>
          </a:p>
          <a:p>
            <a:r>
              <a:rPr lang="zh-CN" altLang="zh-CN" sz="3600" b="1" dirty="0"/>
              <a:t>政治：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李寅君</a:t>
            </a:r>
            <a:r>
              <a:rPr lang="en-US" altLang="zh-CN" sz="3600" b="1" dirty="0"/>
              <a:t>	</a:t>
            </a:r>
            <a:r>
              <a:rPr lang="en-US" altLang="zh-CN" sz="3600" b="1" dirty="0" smtClean="0"/>
              <a:t>      </a:t>
            </a:r>
            <a:r>
              <a:rPr lang="zh-CN" altLang="zh-CN" sz="3600" b="1" dirty="0" smtClean="0"/>
              <a:t>历史</a:t>
            </a:r>
            <a:r>
              <a:rPr lang="zh-CN" altLang="zh-CN" sz="3600" b="1" dirty="0"/>
              <a:t>：</a:t>
            </a:r>
            <a:r>
              <a:rPr lang="en-US" altLang="zh-CN" sz="3600" b="1" dirty="0"/>
              <a:t>10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林</a:t>
            </a:r>
            <a:r>
              <a:rPr lang="zh-CN" altLang="zh-CN" sz="3600" b="1" dirty="0" smtClean="0"/>
              <a:t>章</a:t>
            </a:r>
            <a:endParaRPr lang="en-US" altLang="zh-CN" sz="3600" b="1" dirty="0" smtClean="0"/>
          </a:p>
          <a:p>
            <a:r>
              <a:rPr lang="zh-CN" altLang="zh-CN" sz="3600" b="1" dirty="0"/>
              <a:t>地理：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  刘欣然</a:t>
            </a:r>
          </a:p>
          <a:p>
            <a:endParaRPr lang="zh-CN" altLang="zh-CN" sz="3600" b="1" dirty="0"/>
          </a:p>
          <a:p>
            <a:endParaRPr lang="zh-CN" altLang="zh-CN" sz="3600" b="1" dirty="0"/>
          </a:p>
          <a:p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134" y="730945"/>
            <a:ext cx="1080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3600" b="1" dirty="0">
                <a:solidFill>
                  <a:srgbClr val="7030A0"/>
                </a:solidFill>
              </a:rPr>
              <a:t>11</a:t>
            </a:r>
            <a:r>
              <a:rPr lang="zh-CN" altLang="zh-CN" sz="3600" b="1" dirty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zh-CN" sz="3600" b="1" dirty="0">
              <a:solidFill>
                <a:srgbClr val="7030A0"/>
              </a:solidFill>
            </a:endParaRPr>
          </a:p>
          <a:p>
            <a:r>
              <a:rPr lang="en-US" altLang="zh-CN" sz="3600" b="1" dirty="0"/>
              <a:t>1</a:t>
            </a:r>
            <a:r>
              <a:rPr lang="zh-CN" altLang="zh-CN" sz="3600" b="1" dirty="0"/>
              <a:t>班 王杰安</a:t>
            </a:r>
            <a:r>
              <a:rPr lang="en-US" altLang="zh-CN" sz="3600" b="1" dirty="0"/>
              <a:t>     </a:t>
            </a:r>
            <a:r>
              <a:rPr lang="en-US" altLang="zh-CN" sz="3600" b="1" dirty="0" smtClean="0"/>
              <a:t>    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曹可盈</a:t>
            </a:r>
            <a:r>
              <a:rPr lang="en-US" altLang="zh-CN" sz="3600" b="1" dirty="0"/>
              <a:t>     </a:t>
            </a:r>
            <a:r>
              <a:rPr lang="en-US" altLang="zh-CN" sz="3600" b="1" dirty="0" smtClean="0"/>
              <a:t>   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李翠雯</a:t>
            </a:r>
            <a:r>
              <a:rPr lang="en-US" altLang="zh-CN" sz="3600" b="1" dirty="0"/>
              <a:t> 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4</a:t>
            </a:r>
            <a:r>
              <a:rPr lang="zh-CN" altLang="zh-CN" sz="3600" b="1" dirty="0"/>
              <a:t>班  陈麒彤 </a:t>
            </a:r>
            <a:r>
              <a:rPr lang="en-US" altLang="zh-CN" sz="3600" b="1" dirty="0" smtClean="0"/>
              <a:t>       5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黎颖</a:t>
            </a:r>
            <a:r>
              <a:rPr lang="en-US" altLang="zh-CN" sz="3600" b="1" dirty="0"/>
              <a:t>     </a:t>
            </a:r>
            <a:r>
              <a:rPr lang="en-US" altLang="zh-CN" sz="3600" b="1" dirty="0" smtClean="0"/>
              <a:t>        </a:t>
            </a:r>
            <a:r>
              <a:rPr lang="en-US" altLang="zh-CN" sz="3600" b="1" dirty="0"/>
              <a:t>6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陈之珥</a:t>
            </a:r>
            <a:r>
              <a:rPr lang="en-US" altLang="zh-CN" sz="3600" b="1" dirty="0"/>
              <a:t> </a:t>
            </a:r>
            <a:endParaRPr lang="zh-CN" altLang="zh-CN" sz="3600" b="1" dirty="0"/>
          </a:p>
          <a:p>
            <a:r>
              <a:rPr lang="en-US" altLang="zh-CN" sz="3600" b="1" dirty="0" smtClean="0"/>
              <a:t>7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蒋爱</a:t>
            </a:r>
            <a:r>
              <a:rPr lang="en-US" altLang="zh-CN" sz="3600" b="1" dirty="0"/>
              <a:t>       </a:t>
            </a:r>
            <a:r>
              <a:rPr lang="en-US" altLang="zh-CN" sz="3600" b="1" dirty="0" smtClean="0"/>
              <a:t>    </a:t>
            </a:r>
            <a:r>
              <a:rPr lang="en-US" altLang="zh-CN" sz="3600" b="1" dirty="0"/>
              <a:t>8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梁琳 </a:t>
            </a:r>
            <a:r>
              <a:rPr lang="en-US" altLang="zh-CN" sz="3600" b="1" dirty="0" smtClean="0"/>
              <a:t>              9</a:t>
            </a:r>
            <a:r>
              <a:rPr lang="zh-CN" altLang="zh-CN" sz="3600" b="1" dirty="0"/>
              <a:t>班   李佳</a:t>
            </a:r>
            <a:r>
              <a:rPr lang="en-US" altLang="zh-CN" sz="3600" b="1" dirty="0"/>
              <a:t> </a:t>
            </a:r>
            <a:endParaRPr lang="zh-CN" altLang="zh-CN" sz="3600" b="1" dirty="0"/>
          </a:p>
          <a:p>
            <a:r>
              <a:rPr lang="en-US" altLang="zh-CN" sz="3600" b="1" dirty="0" smtClean="0"/>
              <a:t>10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</a:t>
            </a:r>
            <a:r>
              <a:rPr lang="zh-CN" altLang="zh-CN" sz="3600" b="1" dirty="0" smtClean="0"/>
              <a:t>肖子倩</a:t>
            </a:r>
            <a:r>
              <a:rPr lang="en-US" altLang="zh-CN" sz="3600" b="1" dirty="0" smtClean="0"/>
              <a:t>       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李寅君</a:t>
            </a:r>
          </a:p>
        </p:txBody>
      </p:sp>
    </p:spTree>
    <p:extLst>
      <p:ext uri="{BB962C8B-B14F-4D97-AF65-F5344CB8AC3E}">
        <p14:creationId xmlns:p14="http://schemas.microsoft.com/office/powerpoint/2010/main" val="36568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437" y="1018977"/>
            <a:ext cx="11017223" cy="1177722"/>
          </a:xfrm>
        </p:spPr>
        <p:txBody>
          <a:bodyPr>
            <a:noAutofit/>
          </a:bodyPr>
          <a:lstStyle/>
          <a:p>
            <a:r>
              <a:rPr lang="zh-CN" altLang="zh-C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从成功走向优秀，从优秀走向卓越</a:t>
            </a:r>
            <a:endParaRPr lang="zh-CN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321" y="2747168"/>
            <a:ext cx="8065453" cy="2747169"/>
          </a:xfrm>
        </p:spPr>
        <p:txBody>
          <a:bodyPr>
            <a:no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——六校联考（一）总结与一轮复习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策略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教务处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2015.9.21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48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421" y="82873"/>
            <a:ext cx="11377264" cy="2088232"/>
          </a:xfrm>
        </p:spPr>
        <p:txBody>
          <a:bodyPr>
            <a:noAutofit/>
          </a:bodyPr>
          <a:lstStyle/>
          <a:p>
            <a:pPr algn="l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校联盟取得辉煌</a:t>
            </a:r>
            <a:r>
              <a:rPr lang="zh-CN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595041"/>
            <a:ext cx="11522075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0200" algn="just"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</a:t>
            </a:r>
            <a:r>
              <a:rPr lang="zh-CN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本人数、重本率大幅提升</a:t>
            </a:r>
            <a:r>
              <a:rPr lang="zh-CN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b="1" kern="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30200" algn="just"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深圳实验学校高中部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90.15%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位列全省第二</a:t>
            </a:r>
            <a:r>
              <a:rPr lang="zh-CN" altLang="en-US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，深圳市第一</a:t>
            </a:r>
            <a:endParaRPr lang="zh-CN" altLang="zh-CN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30200" algn="just"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文科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重点率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87.3%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，理科重点率为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90.6%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；综合重点率为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92.6%</a:t>
            </a:r>
            <a:endParaRPr lang="zh-CN" altLang="zh-CN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华南师大附中：文科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86.7%</a:t>
            </a:r>
            <a:r>
              <a:rPr lang="zh-CN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，理科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96.1%</a:t>
            </a:r>
            <a:r>
              <a:rPr lang="zh-CN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，综合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94.8%</a:t>
            </a:r>
            <a:r>
              <a:rPr lang="zh-CN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2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拔尖人才</a:t>
            </a:r>
            <a:r>
              <a:rPr lang="zh-CN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培养出类拔萃：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理科状元：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理科全省前十名：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人（文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2+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英语单科状元：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数学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状元（满分</a:t>
            </a:r>
            <a:r>
              <a:rPr lang="en-US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分）：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endParaRPr lang="zh-CN" altLang="zh-CN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文科综合状元：</a:t>
            </a:r>
            <a:r>
              <a:rPr lang="en-US" altLang="zh-CN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endParaRPr lang="zh-CN" altLang="en-US" sz="28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9049733" y="4279528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049733" y="2487609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49733" y="3373027"/>
            <a:ext cx="1004880" cy="2740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292950" y="4279525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29707" y="2487608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29707" y="3380052"/>
            <a:ext cx="1004880" cy="27405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55631" y="4279525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55631" y="3401134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55631" y="2466527"/>
            <a:ext cx="955690" cy="2740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51825" y="4279525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1825" y="2466525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51825" y="3380052"/>
            <a:ext cx="955690" cy="27405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25318" y="4279525"/>
            <a:ext cx="955690" cy="2740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74508" y="3387078"/>
            <a:ext cx="955690" cy="2740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5318" y="2466523"/>
            <a:ext cx="955690" cy="2740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3">
              <a:solidFill>
                <a:prstClr val="white"/>
              </a:solidFill>
            </a:endParaRPr>
          </a:p>
        </p:txBody>
      </p:sp>
      <p:sp>
        <p:nvSpPr>
          <p:cNvPr id="2" name="Freeform 6"/>
          <p:cNvSpPr>
            <a:spLocks/>
          </p:cNvSpPr>
          <p:nvPr/>
        </p:nvSpPr>
        <p:spPr bwMode="auto">
          <a:xfrm>
            <a:off x="777849" y="141110"/>
            <a:ext cx="6248864" cy="684491"/>
          </a:xfrm>
          <a:custGeom>
            <a:avLst/>
            <a:gdLst>
              <a:gd name="T0" fmla="*/ 8804 w 1836"/>
              <a:gd name="T1" fmla="*/ 2141 h 940"/>
              <a:gd name="T2" fmla="*/ 2024892 w 1836"/>
              <a:gd name="T3" fmla="*/ 5354 h 940"/>
              <a:gd name="T4" fmla="*/ 1954461 w 1836"/>
              <a:gd name="T5" fmla="*/ 18202 h 940"/>
              <a:gd name="T6" fmla="*/ 1884030 w 1836"/>
              <a:gd name="T7" fmla="*/ 59960 h 940"/>
              <a:gd name="T8" fmla="*/ 1980873 w 1836"/>
              <a:gd name="T9" fmla="*/ 95294 h 940"/>
              <a:gd name="T10" fmla="*/ 1928050 w 1836"/>
              <a:gd name="T11" fmla="*/ 101718 h 940"/>
              <a:gd name="T12" fmla="*/ 1875226 w 1836"/>
              <a:gd name="T13" fmla="*/ 114567 h 940"/>
              <a:gd name="T14" fmla="*/ 1945657 w 1836"/>
              <a:gd name="T15" fmla="*/ 175598 h 940"/>
              <a:gd name="T16" fmla="*/ 1840011 w 1836"/>
              <a:gd name="T17" fmla="*/ 217356 h 940"/>
              <a:gd name="T18" fmla="*/ 1928050 w 1836"/>
              <a:gd name="T19" fmla="*/ 275174 h 940"/>
              <a:gd name="T20" fmla="*/ 1822403 w 1836"/>
              <a:gd name="T21" fmla="*/ 316932 h 940"/>
              <a:gd name="T22" fmla="*/ 1866422 w 1836"/>
              <a:gd name="T23" fmla="*/ 339417 h 940"/>
              <a:gd name="T24" fmla="*/ 1972069 w 1836"/>
              <a:gd name="T25" fmla="*/ 384387 h 940"/>
              <a:gd name="T26" fmla="*/ 1822403 w 1836"/>
              <a:gd name="T27" fmla="*/ 400448 h 940"/>
              <a:gd name="T28" fmla="*/ 1813599 w 1836"/>
              <a:gd name="T29" fmla="*/ 410085 h 940"/>
              <a:gd name="T30" fmla="*/ 1840011 w 1836"/>
              <a:gd name="T31" fmla="*/ 419721 h 940"/>
              <a:gd name="T32" fmla="*/ 1963265 w 1836"/>
              <a:gd name="T33" fmla="*/ 448630 h 940"/>
              <a:gd name="T34" fmla="*/ 0 w 1836"/>
              <a:gd name="T35" fmla="*/ 487176 h 940"/>
              <a:gd name="T36" fmla="*/ 158470 w 1836"/>
              <a:gd name="T37" fmla="*/ 445418 h 940"/>
              <a:gd name="T38" fmla="*/ 176078 w 1836"/>
              <a:gd name="T39" fmla="*/ 435782 h 940"/>
              <a:gd name="T40" fmla="*/ 79235 w 1836"/>
              <a:gd name="T41" fmla="*/ 397236 h 940"/>
              <a:gd name="T42" fmla="*/ 96843 w 1836"/>
              <a:gd name="T43" fmla="*/ 387600 h 940"/>
              <a:gd name="T44" fmla="*/ 246509 w 1836"/>
              <a:gd name="T45" fmla="*/ 368327 h 940"/>
              <a:gd name="T46" fmla="*/ 149666 w 1836"/>
              <a:gd name="T47" fmla="*/ 329781 h 940"/>
              <a:gd name="T48" fmla="*/ 88039 w 1836"/>
              <a:gd name="T49" fmla="*/ 300871 h 940"/>
              <a:gd name="T50" fmla="*/ 220097 w 1836"/>
              <a:gd name="T51" fmla="*/ 297659 h 940"/>
              <a:gd name="T52" fmla="*/ 193685 w 1836"/>
              <a:gd name="T53" fmla="*/ 284811 h 940"/>
              <a:gd name="T54" fmla="*/ 123254 w 1836"/>
              <a:gd name="T55" fmla="*/ 255901 h 940"/>
              <a:gd name="T56" fmla="*/ 96843 w 1836"/>
              <a:gd name="T57" fmla="*/ 236628 h 940"/>
              <a:gd name="T58" fmla="*/ 220097 w 1836"/>
              <a:gd name="T59" fmla="*/ 226992 h 940"/>
              <a:gd name="T60" fmla="*/ 123254 w 1836"/>
              <a:gd name="T61" fmla="*/ 198083 h 940"/>
              <a:gd name="T62" fmla="*/ 88039 w 1836"/>
              <a:gd name="T63" fmla="*/ 172385 h 940"/>
              <a:gd name="T64" fmla="*/ 272920 w 1836"/>
              <a:gd name="T65" fmla="*/ 159537 h 940"/>
              <a:gd name="T66" fmla="*/ 220097 w 1836"/>
              <a:gd name="T67" fmla="*/ 143476 h 940"/>
              <a:gd name="T68" fmla="*/ 123254 w 1836"/>
              <a:gd name="T69" fmla="*/ 101718 h 940"/>
              <a:gd name="T70" fmla="*/ 228901 w 1836"/>
              <a:gd name="T71" fmla="*/ 92082 h 940"/>
              <a:gd name="T72" fmla="*/ 132058 w 1836"/>
              <a:gd name="T73" fmla="*/ 72809 h 940"/>
              <a:gd name="T74" fmla="*/ 193685 w 1836"/>
              <a:gd name="T75" fmla="*/ 59960 h 940"/>
              <a:gd name="T76" fmla="*/ 176078 w 1836"/>
              <a:gd name="T77" fmla="*/ 50324 h 940"/>
              <a:gd name="T78" fmla="*/ 123254 w 1836"/>
              <a:gd name="T79" fmla="*/ 37475 h 940"/>
              <a:gd name="T80" fmla="*/ 61627 w 1836"/>
              <a:gd name="T81" fmla="*/ 11778 h 940"/>
              <a:gd name="T82" fmla="*/ 8804 w 1836"/>
              <a:gd name="T83" fmla="*/ 2141 h 9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836"/>
              <a:gd name="T127" fmla="*/ 0 h 940"/>
              <a:gd name="T128" fmla="*/ 1836 w 1836"/>
              <a:gd name="T129" fmla="*/ 940 h 94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836" h="940">
                <a:moveTo>
                  <a:pt x="6" y="4"/>
                </a:moveTo>
                <a:cubicBezTo>
                  <a:pt x="454" y="6"/>
                  <a:pt x="932" y="0"/>
                  <a:pt x="1380" y="10"/>
                </a:cubicBezTo>
                <a:cubicBezTo>
                  <a:pt x="1374" y="10"/>
                  <a:pt x="1338" y="26"/>
                  <a:pt x="1332" y="34"/>
                </a:cubicBezTo>
                <a:cubicBezTo>
                  <a:pt x="1314" y="59"/>
                  <a:pt x="1284" y="112"/>
                  <a:pt x="1284" y="112"/>
                </a:cubicBezTo>
                <a:cubicBezTo>
                  <a:pt x="1302" y="139"/>
                  <a:pt x="1323" y="160"/>
                  <a:pt x="1350" y="178"/>
                </a:cubicBezTo>
                <a:cubicBezTo>
                  <a:pt x="1338" y="182"/>
                  <a:pt x="1326" y="186"/>
                  <a:pt x="1314" y="190"/>
                </a:cubicBezTo>
                <a:cubicBezTo>
                  <a:pt x="1300" y="195"/>
                  <a:pt x="1278" y="214"/>
                  <a:pt x="1278" y="214"/>
                </a:cubicBezTo>
                <a:cubicBezTo>
                  <a:pt x="1253" y="265"/>
                  <a:pt x="1286" y="298"/>
                  <a:pt x="1326" y="328"/>
                </a:cubicBezTo>
                <a:cubicBezTo>
                  <a:pt x="1296" y="348"/>
                  <a:pt x="1279" y="381"/>
                  <a:pt x="1254" y="406"/>
                </a:cubicBezTo>
                <a:cubicBezTo>
                  <a:pt x="1236" y="460"/>
                  <a:pt x="1286" y="477"/>
                  <a:pt x="1314" y="514"/>
                </a:cubicBezTo>
                <a:cubicBezTo>
                  <a:pt x="1295" y="542"/>
                  <a:pt x="1266" y="568"/>
                  <a:pt x="1242" y="592"/>
                </a:cubicBezTo>
                <a:cubicBezTo>
                  <a:pt x="1253" y="638"/>
                  <a:pt x="1238" y="596"/>
                  <a:pt x="1272" y="634"/>
                </a:cubicBezTo>
                <a:cubicBezTo>
                  <a:pt x="1276" y="639"/>
                  <a:pt x="1337" y="707"/>
                  <a:pt x="1344" y="718"/>
                </a:cubicBezTo>
                <a:cubicBezTo>
                  <a:pt x="1306" y="724"/>
                  <a:pt x="1278" y="736"/>
                  <a:pt x="1242" y="748"/>
                </a:cubicBezTo>
                <a:cubicBezTo>
                  <a:pt x="1240" y="754"/>
                  <a:pt x="1234" y="760"/>
                  <a:pt x="1236" y="766"/>
                </a:cubicBezTo>
                <a:cubicBezTo>
                  <a:pt x="1239" y="774"/>
                  <a:pt x="1248" y="778"/>
                  <a:pt x="1254" y="784"/>
                </a:cubicBezTo>
                <a:cubicBezTo>
                  <a:pt x="1280" y="814"/>
                  <a:pt x="1316" y="805"/>
                  <a:pt x="1338" y="838"/>
                </a:cubicBezTo>
                <a:cubicBezTo>
                  <a:pt x="1380" y="940"/>
                  <a:pt x="1836" y="918"/>
                  <a:pt x="0" y="910"/>
                </a:cubicBezTo>
                <a:cubicBezTo>
                  <a:pt x="36" y="883"/>
                  <a:pt x="65" y="846"/>
                  <a:pt x="108" y="832"/>
                </a:cubicBezTo>
                <a:cubicBezTo>
                  <a:pt x="112" y="826"/>
                  <a:pt x="120" y="821"/>
                  <a:pt x="120" y="814"/>
                </a:cubicBezTo>
                <a:cubicBezTo>
                  <a:pt x="120" y="804"/>
                  <a:pt x="65" y="758"/>
                  <a:pt x="54" y="742"/>
                </a:cubicBezTo>
                <a:cubicBezTo>
                  <a:pt x="58" y="736"/>
                  <a:pt x="60" y="728"/>
                  <a:pt x="66" y="724"/>
                </a:cubicBezTo>
                <a:cubicBezTo>
                  <a:pt x="90" y="709"/>
                  <a:pt x="141" y="697"/>
                  <a:pt x="168" y="688"/>
                </a:cubicBezTo>
                <a:cubicBezTo>
                  <a:pt x="158" y="659"/>
                  <a:pt x="126" y="636"/>
                  <a:pt x="102" y="616"/>
                </a:cubicBezTo>
                <a:cubicBezTo>
                  <a:pt x="84" y="601"/>
                  <a:pt x="60" y="562"/>
                  <a:pt x="60" y="562"/>
                </a:cubicBezTo>
                <a:cubicBezTo>
                  <a:pt x="90" y="560"/>
                  <a:pt x="122" y="568"/>
                  <a:pt x="150" y="556"/>
                </a:cubicBezTo>
                <a:cubicBezTo>
                  <a:pt x="159" y="552"/>
                  <a:pt x="139" y="540"/>
                  <a:pt x="132" y="532"/>
                </a:cubicBezTo>
                <a:cubicBezTo>
                  <a:pt x="55" y="444"/>
                  <a:pt x="165" y="579"/>
                  <a:pt x="84" y="478"/>
                </a:cubicBezTo>
                <a:cubicBezTo>
                  <a:pt x="80" y="465"/>
                  <a:pt x="61" y="454"/>
                  <a:pt x="66" y="442"/>
                </a:cubicBezTo>
                <a:cubicBezTo>
                  <a:pt x="72" y="426"/>
                  <a:pt x="130" y="426"/>
                  <a:pt x="150" y="424"/>
                </a:cubicBezTo>
                <a:cubicBezTo>
                  <a:pt x="113" y="401"/>
                  <a:pt x="103" y="403"/>
                  <a:pt x="84" y="370"/>
                </a:cubicBezTo>
                <a:cubicBezTo>
                  <a:pt x="75" y="355"/>
                  <a:pt x="60" y="322"/>
                  <a:pt x="60" y="322"/>
                </a:cubicBezTo>
                <a:cubicBezTo>
                  <a:pt x="96" y="298"/>
                  <a:pt x="145" y="302"/>
                  <a:pt x="186" y="298"/>
                </a:cubicBezTo>
                <a:cubicBezTo>
                  <a:pt x="175" y="287"/>
                  <a:pt x="160" y="280"/>
                  <a:pt x="150" y="268"/>
                </a:cubicBezTo>
                <a:cubicBezTo>
                  <a:pt x="125" y="240"/>
                  <a:pt x="114" y="210"/>
                  <a:pt x="84" y="190"/>
                </a:cubicBezTo>
                <a:cubicBezTo>
                  <a:pt x="107" y="184"/>
                  <a:pt x="214" y="191"/>
                  <a:pt x="156" y="172"/>
                </a:cubicBezTo>
                <a:cubicBezTo>
                  <a:pt x="135" y="151"/>
                  <a:pt x="119" y="143"/>
                  <a:pt x="90" y="136"/>
                </a:cubicBezTo>
                <a:cubicBezTo>
                  <a:pt x="119" y="117"/>
                  <a:pt x="178" y="127"/>
                  <a:pt x="132" y="112"/>
                </a:cubicBezTo>
                <a:cubicBezTo>
                  <a:pt x="128" y="106"/>
                  <a:pt x="125" y="99"/>
                  <a:pt x="120" y="94"/>
                </a:cubicBezTo>
                <a:cubicBezTo>
                  <a:pt x="109" y="85"/>
                  <a:pt x="84" y="70"/>
                  <a:pt x="84" y="70"/>
                </a:cubicBezTo>
                <a:cubicBezTo>
                  <a:pt x="69" y="47"/>
                  <a:pt x="66" y="33"/>
                  <a:pt x="42" y="22"/>
                </a:cubicBezTo>
                <a:cubicBezTo>
                  <a:pt x="4" y="5"/>
                  <a:pt x="6" y="23"/>
                  <a:pt x="6" y="4"/>
                </a:cubicBezTo>
                <a:close/>
              </a:path>
            </a:pathLst>
          </a:custGeom>
          <a:solidFill>
            <a:srgbClr val="FF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sz="1923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25" y="236777"/>
            <a:ext cx="3721360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564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届六校高考分析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97298"/>
              </p:ext>
            </p:extLst>
          </p:nvPr>
        </p:nvGraphicFramePr>
        <p:xfrm>
          <a:off x="1008509" y="906500"/>
          <a:ext cx="9383405" cy="4216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6710"/>
                <a:gridCol w="1417526"/>
                <a:gridCol w="1494567"/>
                <a:gridCol w="1479156"/>
                <a:gridCol w="1879762"/>
                <a:gridCol w="1725684"/>
              </a:tblGrid>
              <a:tr h="60617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2015</a:t>
                      </a:r>
                      <a:r>
                        <a:rPr lang="zh-CN" altLang="en-US" sz="2100" u="none" strike="noStrike" dirty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届高三六校各科均分比较（理科）</a:t>
                      </a:r>
                      <a:endParaRPr lang="zh-CN" altLang="en-US" sz="2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学校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语文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理数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外语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理综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总分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东莞中学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116.92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119.60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119.03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246.49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602.03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广州二中</a:t>
                      </a:r>
                      <a:endParaRPr lang="zh-CN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118.36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120.02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125.28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249.02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612.68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惠州一中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110.47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109.99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108.11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218.93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547.27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深圳实验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117.77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125.31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124.07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254.70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621.85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中山纪中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115.47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117.78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119.20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243.05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595.50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珠海一中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117.41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119.63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122.83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248.30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608.17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  <a:tr h="4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六校</a:t>
                      </a:r>
                      <a:endParaRPr lang="zh-CN" altLang="en-US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115.46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117.55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118.58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240.90 </a:t>
                      </a:r>
                      <a:endParaRPr lang="en-US" altLang="zh-CN" sz="2100" b="0" i="0" u="none" strike="noStrike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592.45 </a:t>
                      </a:r>
                      <a:endParaRPr lang="en-US" altLang="zh-CN" sz="2100" b="0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10175" marR="10175" marT="101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2" grpId="0" animBg="1"/>
      <p:bldP spid="51" grpId="0" animBg="1"/>
      <p:bldP spid="50" grpId="0" animBg="1"/>
      <p:bldP spid="49" grpId="0" animBg="1"/>
      <p:bldP spid="48" grpId="0" animBg="1"/>
      <p:bldP spid="47" grpId="0" animBg="1"/>
      <p:bldP spid="46" grpId="0" animBg="1"/>
      <p:bldP spid="45" grpId="0" animBg="1"/>
      <p:bldP spid="44" grpId="0" animBg="1"/>
      <p:bldP spid="43" grpId="0" animBg="1"/>
      <p:bldP spid="38" grpId="0" animBg="1"/>
      <p:bldP spid="37" grpId="0" animBg="1"/>
      <p:bldP spid="6" grpId="0" animBg="1"/>
    </p:bld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20</TotalTime>
  <Words>1658</Words>
  <Application>Microsoft Office PowerPoint</Application>
  <PresentationFormat>自定义</PresentationFormat>
  <Paragraphs>784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体育馆大屏幕模板</vt:lpstr>
      <vt:lpstr>3_默认设计模板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从成功走向优秀，从优秀走向卓越</vt:lpstr>
      <vt:lpstr>一、2015年六校联盟取得辉煌成绩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二、2016届六校联考（一）数据分析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从成功走向优秀，从优秀走向卓越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2015-09-21T06:58:01Z</dcterms:created>
  <dcterms:modified xsi:type="dcterms:W3CDTF">2015-09-21T07:19:39Z</dcterms:modified>
</cp:coreProperties>
</file>