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1522075" cy="54943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" y="-192"/>
      </p:cViewPr>
      <p:guideLst>
        <p:guide orient="horz" pos="173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176786"/>
            <a:ext cx="3266589" cy="375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176786"/>
            <a:ext cx="9607730" cy="37557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2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3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38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400" spc="300" dirty="0" smtClean="0">
                <a:solidFill>
                  <a:srgbClr val="0000FF"/>
                </a:solidFill>
                <a:effectLst/>
                <a:latin typeface="+mj-ea"/>
              </a:rPr>
              <a:t>2016</a:t>
            </a:r>
            <a:r>
              <a:rPr lang="zh-CN" altLang="en-US" sz="5400" spc="300" dirty="0" smtClean="0">
                <a:solidFill>
                  <a:srgbClr val="0000FF"/>
                </a:solidFill>
                <a:effectLst/>
                <a:latin typeface="+mj-ea"/>
              </a:rPr>
              <a:t>级高一心理适应讲座</a:t>
            </a:r>
            <a:endParaRPr lang="zh-CN" altLang="en-US" sz="5400" b="1" spc="300" dirty="0">
              <a:solidFill>
                <a:srgbClr val="0000FF"/>
              </a:solidFill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31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4413" y="154881"/>
            <a:ext cx="7992888" cy="1143000"/>
          </a:xfrm>
        </p:spPr>
        <p:txBody>
          <a:bodyPr>
            <a:normAutofit/>
          </a:bodyPr>
          <a:lstStyle/>
          <a:p>
            <a:r>
              <a:rPr lang="zh-CN" altLang="en-US" sz="3400" b="1" dirty="0" smtClean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给“自我迷失型”同学的三条建议：</a:t>
            </a:r>
            <a:endParaRPr lang="zh-CN" altLang="en-US" sz="3400" b="1" dirty="0">
              <a:solidFill>
                <a:srgbClr val="0000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4453" y="1090985"/>
            <a:ext cx="10657184" cy="36758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不是大多数人走的路，都是正确的方向，大多数的，未必是对的，什么更适合自己，只有自己知道。</a:t>
            </a:r>
            <a:endParaRPr lang="en-US" altLang="zh-CN" sz="24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找到属于自己的学习习惯和节奏，不要刻意趋同，也不需要去模仿某位学霸的所有学习动作，适合他的未必适合你！</a:t>
            </a:r>
            <a:endParaRPr lang="en-US" altLang="zh-CN" sz="24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记得第一节心理课上的那副图，可以对未来迷茫，可以在不同学习方法间反复地摸索挣扎，但千万不要自我怀疑，相信自己，不要理由！</a:t>
            </a:r>
            <a:endParaRPr lang="en-US" altLang="zh-CN" sz="24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xfrm>
            <a:off x="576104" y="220028"/>
            <a:ext cx="9937461" cy="915723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最后四句话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576104" y="1282014"/>
            <a:ext cx="10369868" cy="268929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0">
              <a:lnSpc>
                <a:spcPct val="160000"/>
              </a:lnSpc>
              <a:buClr>
                <a:srgbClr val="2DA2BF"/>
              </a:buClr>
            </a:pPr>
            <a:r>
              <a:rPr lang="zh-CN" altLang="en-US" dirty="0">
                <a:solidFill>
                  <a:srgbClr val="0000FF"/>
                </a:solidFill>
                <a:latin typeface="Lucida Sans Unicode"/>
                <a:ea typeface="黑体"/>
              </a:rPr>
              <a:t>面对现实，主动求变，而不是被动追赶；</a:t>
            </a:r>
            <a:endParaRPr lang="en-US" altLang="zh-CN" dirty="0">
              <a:solidFill>
                <a:srgbClr val="0000FF"/>
              </a:solidFill>
              <a:latin typeface="Lucida Sans Unicode"/>
              <a:ea typeface="黑体"/>
            </a:endParaRPr>
          </a:p>
          <a:p>
            <a:pPr lvl="0">
              <a:lnSpc>
                <a:spcPct val="160000"/>
              </a:lnSpc>
              <a:buClr>
                <a:srgbClr val="2DA2BF"/>
              </a:buClr>
            </a:pPr>
            <a:r>
              <a:rPr lang="zh-CN" altLang="en-US" dirty="0">
                <a:solidFill>
                  <a:srgbClr val="0000FF"/>
                </a:solidFill>
                <a:latin typeface="Lucida Sans Unicode"/>
                <a:ea typeface="黑体"/>
              </a:rPr>
              <a:t>注意节奏，摸索方法，而不是只会拼时间；</a:t>
            </a:r>
            <a:endParaRPr lang="en-US" altLang="zh-CN" dirty="0">
              <a:solidFill>
                <a:srgbClr val="0000FF"/>
              </a:solidFill>
              <a:latin typeface="Lucida Sans Unicode"/>
              <a:ea typeface="黑体"/>
            </a:endParaRPr>
          </a:p>
          <a:p>
            <a:pPr lvl="0">
              <a:lnSpc>
                <a:spcPct val="160000"/>
              </a:lnSpc>
              <a:buClr>
                <a:srgbClr val="2DA2BF"/>
              </a:buClr>
            </a:pPr>
            <a:r>
              <a:rPr lang="zh-CN" altLang="en-US" dirty="0">
                <a:solidFill>
                  <a:srgbClr val="0000FF"/>
                </a:solidFill>
                <a:latin typeface="Lucida Sans Unicode"/>
                <a:ea typeface="黑体"/>
              </a:rPr>
              <a:t>张弛有度，找人倾诉，而不必所有压力都自己扛</a:t>
            </a:r>
            <a:r>
              <a:rPr lang="zh-CN" altLang="en-US" dirty="0" smtClean="0">
                <a:solidFill>
                  <a:srgbClr val="0000FF"/>
                </a:solidFill>
                <a:latin typeface="Lucida Sans Unicode"/>
                <a:ea typeface="黑体"/>
              </a:rPr>
              <a:t>。</a:t>
            </a:r>
            <a:endParaRPr lang="en-US" altLang="zh-CN" dirty="0" smtClean="0">
              <a:solidFill>
                <a:srgbClr val="0000FF"/>
              </a:solidFill>
              <a:latin typeface="Lucida Sans Unicode"/>
              <a:ea typeface="黑体"/>
            </a:endParaRPr>
          </a:p>
          <a:p>
            <a:pPr lvl="0">
              <a:lnSpc>
                <a:spcPct val="160000"/>
              </a:lnSpc>
              <a:buClr>
                <a:srgbClr val="2DA2BF"/>
              </a:buClr>
            </a:pPr>
            <a:r>
              <a:rPr lang="zh-CN" altLang="en-US" dirty="0" smtClean="0">
                <a:solidFill>
                  <a:srgbClr val="0000FF"/>
                </a:solidFill>
                <a:latin typeface="Lucida Sans Unicode"/>
                <a:ea typeface="黑体"/>
              </a:rPr>
              <a:t>善用资源，在瓶颈的时候寻求“专家”的帮助。</a:t>
            </a:r>
            <a:endParaRPr lang="zh-CN" altLang="en-US" dirty="0">
              <a:solidFill>
                <a:srgbClr val="0000FF"/>
              </a:solidFill>
              <a:latin typeface="Lucida Sans Unicode"/>
              <a:ea typeface="黑体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黑体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152525" y="4403353"/>
            <a:ext cx="807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CC0000"/>
                </a:solidFill>
                <a:ea typeface="黑体" pitchFamily="49" charset="-122"/>
              </a:rPr>
              <a:t>祝愿每位同学，都能迈好高中的第一步！</a:t>
            </a:r>
            <a:endParaRPr lang="zh-CN" altLang="en-US" sz="3600" dirty="0">
              <a:solidFill>
                <a:srgbClr val="CC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29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57158" y="785794"/>
            <a:ext cx="842968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 pitchFamily="49" charset="-122"/>
              </a:rPr>
              <a:t>高中生活已经过去了一个月，感觉怎么样？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 pitchFamily="49" charset="-12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 pitchFamily="49" charset="-12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 pitchFamily="49" charset="-122"/>
              </a:rPr>
              <a:t>生活充实而忙碌，还是悠闲而惬意？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 pitchFamily="49" charset="-12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 pitchFamily="49" charset="-12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 pitchFamily="49" charset="-122"/>
              </a:rPr>
              <a:t>这一个月的高中生活，跟你想象的一样吗？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 pitchFamily="49" charset="-12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黑体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黑体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黑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485" y="4108468"/>
            <a:ext cx="9433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b="1" dirty="0" smtClean="0">
                <a:solidFill>
                  <a:srgbClr val="C00000"/>
                </a:solidFill>
                <a:latin typeface="Lucida Sans Unicode"/>
                <a:ea typeface="黑体"/>
              </a:rPr>
              <a:t>在内心深处，你怎么看自己高一这一年？</a:t>
            </a:r>
            <a:endParaRPr lang="zh-CN" altLang="en-US" sz="4200" b="1" dirty="0">
              <a:solidFill>
                <a:srgbClr val="C00000"/>
              </a:solidFill>
              <a:latin typeface="Lucida Sans Unicode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650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357290" y="285728"/>
            <a:ext cx="6043626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高一初期常见的三种心态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1285860"/>
            <a:ext cx="8229600" cy="40153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marR="0" lvl="0" indent="-256032" algn="l" defTabSz="914400" rtl="0" eaLnBrk="1" fontAlgn="auto" latinLnBrk="0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黑体"/>
              </a:rPr>
              <a:t> 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、全速前进型</a:t>
            </a:r>
          </a:p>
          <a:p>
            <a:pPr marL="365760" marR="0" lvl="0" indent="-256032" algn="l" defTabSz="914400" rtl="0" eaLnBrk="1" fontAlgn="auto" latinLnBrk="0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 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2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、享受生活型</a:t>
            </a:r>
          </a:p>
          <a:p>
            <a:pPr marL="365760" marR="0" lvl="0" indent="-256032" algn="l" defTabSz="914400" rtl="0" eaLnBrk="1" fontAlgn="auto" latinLnBrk="0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 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3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、自我迷失型</a:t>
            </a:r>
          </a:p>
        </p:txBody>
      </p:sp>
    </p:spTree>
    <p:extLst>
      <p:ext uri="{BB962C8B-B14F-4D97-AF65-F5344CB8AC3E}">
        <p14:creationId xmlns:p14="http://schemas.microsoft.com/office/powerpoint/2010/main" val="392349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76461" y="243504"/>
            <a:ext cx="58326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全速前进，往往会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……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04" y="1162993"/>
            <a:ext cx="8229600" cy="36038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从第一天，全身心投入学习</a:t>
            </a: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不参加任何社团和班级活动</a:t>
            </a: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在心里以高考倒计时，来自我激励</a:t>
            </a: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认为所有的“副科”，都应该用来刷题学习</a:t>
            </a: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…………</a:t>
            </a:r>
          </a:p>
          <a:p>
            <a:pPr marL="109728" indent="0">
              <a:lnSpc>
                <a:spcPct val="150000"/>
              </a:lnSpc>
              <a:buFont typeface="Wingdings 3"/>
              <a:buNone/>
            </a:pP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marL="109728" indent="0">
              <a:lnSpc>
                <a:spcPct val="150000"/>
              </a:lnSpc>
              <a:buFont typeface="Wingdings 3"/>
              <a:buNone/>
            </a:pP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41" y="548679"/>
            <a:ext cx="3722769" cy="2019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8589" y="4397517"/>
            <a:ext cx="7148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b="1" dirty="0" smtClean="0">
                <a:solidFill>
                  <a:srgbClr val="C00000"/>
                </a:solidFill>
                <a:latin typeface="Lucida Sans Unicode"/>
                <a:ea typeface="黑体"/>
              </a:rPr>
              <a:t>全速前进背后，是用力过猛！</a:t>
            </a:r>
            <a:endParaRPr lang="zh-CN" altLang="en-US" sz="4200" b="1" dirty="0">
              <a:solidFill>
                <a:srgbClr val="C00000"/>
              </a:solidFill>
              <a:latin typeface="Lucida Sans Unicode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9293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6461" y="154881"/>
            <a:ext cx="583421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  <a:latin typeface="Lucida Sans Unicode"/>
                <a:ea typeface="黑体"/>
              </a:rPr>
              <a:t>享受生活，往往会</a:t>
            </a:r>
            <a:r>
              <a:rPr lang="en-US" altLang="zh-CN" sz="3600" b="1" dirty="0">
                <a:solidFill>
                  <a:srgbClr val="0000FF"/>
                </a:solidFill>
                <a:latin typeface="Lucida Sans Unicode"/>
                <a:ea typeface="黑体"/>
              </a:rPr>
              <a:t>……</a:t>
            </a:r>
            <a:endParaRPr lang="zh-CN" altLang="en-US" sz="3600" b="1" dirty="0">
              <a:solidFill>
                <a:srgbClr val="0000FF"/>
              </a:solidFill>
              <a:latin typeface="Lucida Sans Unicode"/>
              <a:ea typeface="黑体"/>
            </a:endParaRPr>
          </a:p>
        </p:txBody>
      </p:sp>
      <p:pic>
        <p:nvPicPr>
          <p:cNvPr id="5" name="图片 4" descr="71f3d8332e140b7aac4b5f6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9269" y="213835"/>
            <a:ext cx="2411033" cy="321471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28596" y="1098310"/>
            <a:ext cx="8229600" cy="394334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在学业上最多只花</a:t>
            </a:r>
            <a:r>
              <a:rPr lang="en-US" altLang="zh-CN" sz="2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60%</a:t>
            </a:r>
            <a:r>
              <a:rPr lang="zh-CN" altLang="en-US" sz="2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的精力</a:t>
            </a:r>
            <a:endParaRPr lang="en-US" altLang="zh-CN" sz="26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对各种精彩的社团和活动十分喜爱</a:t>
            </a:r>
            <a:endParaRPr lang="en-US" altLang="zh-CN" sz="26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热衷于结交新的伙伴、聊天、运动</a:t>
            </a:r>
            <a:r>
              <a:rPr lang="en-US" altLang="zh-CN" sz="2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悄悄找回了自己曾经最爱的小说和漫画</a:t>
            </a:r>
            <a:endParaRPr lang="en-US" altLang="zh-CN" sz="26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在心里想：经历了地狱初三后，我要好好喘口气儿</a:t>
            </a:r>
            <a:r>
              <a:rPr lang="en-US" altLang="zh-CN" sz="2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6581" y="4547369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b="1" dirty="0" smtClean="0">
                <a:solidFill>
                  <a:srgbClr val="C00000"/>
                </a:solidFill>
              </a:rPr>
              <a:t>享受生活背后，是心存侥幸！</a:t>
            </a:r>
            <a:endParaRPr lang="zh-CN" altLang="en-US" sz="4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6461" y="82873"/>
            <a:ext cx="58353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  <a:latin typeface="Lucida Sans Unicode"/>
                <a:ea typeface="黑体"/>
              </a:rPr>
              <a:t>自我迷失，往往会</a:t>
            </a:r>
            <a:r>
              <a:rPr lang="en-US" altLang="zh-CN" sz="3600" b="1" dirty="0">
                <a:solidFill>
                  <a:srgbClr val="0000FF"/>
                </a:solidFill>
                <a:latin typeface="Lucida Sans Unicode"/>
                <a:ea typeface="黑体"/>
              </a:rPr>
              <a:t>……</a:t>
            </a:r>
            <a:endParaRPr lang="zh-CN" altLang="en-US" sz="3600" b="1" dirty="0">
              <a:solidFill>
                <a:srgbClr val="0000FF"/>
              </a:solidFill>
              <a:latin typeface="Lucida Sans Unicode"/>
              <a:ea typeface="黑体"/>
            </a:endParaRPr>
          </a:p>
        </p:txBody>
      </p:sp>
      <p:pic>
        <p:nvPicPr>
          <p:cNvPr id="5" name="图片 4" descr="c8403f15bee3016ef3de32d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7221" y="6876"/>
            <a:ext cx="3500438" cy="3500438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4453" y="1090985"/>
            <a:ext cx="8229600" cy="36758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理性认为自己该好好学，但感性上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内心觉得不该跟别人比，但不自觉的就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曾经十分自信，但最近有些自我怀疑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总是喜欢跟随大多数同学一起，随大流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8549" y="4259337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b="1" dirty="0" smtClean="0">
                <a:solidFill>
                  <a:srgbClr val="C00000"/>
                </a:solidFill>
              </a:rPr>
              <a:t>自我迷失前方，是自信危机！</a:t>
            </a:r>
            <a:endParaRPr lang="zh-CN" altLang="en-US" sz="4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6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xfrm>
            <a:off x="576104" y="220028"/>
            <a:ext cx="9937461" cy="915723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小    结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 pitchFamily="49" charset="-122"/>
              </a:rPr>
              <a:t>高一上学期的核心任务，是顺利完成高中适应！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 pitchFamily="49" charset="-12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 pitchFamily="49" charset="-12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Lucida Sans Unicode"/>
                <a:ea typeface="黑体" pitchFamily="49" charset="-122"/>
              </a:rPr>
              <a:t>心理适应的关键问题，是</a:t>
            </a:r>
            <a:r>
              <a:rPr lang="zh-CN" altLang="en-US" sz="3200" b="1" dirty="0" smtClean="0">
                <a:solidFill>
                  <a:srgbClr val="C00000"/>
                </a:solidFill>
                <a:latin typeface="Lucida Sans Unicode"/>
                <a:ea typeface="黑体" pitchFamily="49" charset="-122"/>
              </a:rPr>
              <a:t>学习节奏</a:t>
            </a:r>
            <a:r>
              <a:rPr lang="zh-CN" altLang="en-US" sz="3200" b="1" dirty="0">
                <a:solidFill>
                  <a:srgbClr val="0000FF"/>
                </a:solidFill>
                <a:latin typeface="Lucida Sans Unicode"/>
                <a:ea typeface="黑体" pitchFamily="49" charset="-122"/>
              </a:rPr>
              <a:t>！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 pitchFamily="49" charset="-12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 pitchFamily="49" charset="-12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 pitchFamily="49" charset="-122"/>
              </a:rPr>
              <a:t>你是否明白“节奏”的真正含义？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 pitchFamily="49" charset="-12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黑体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黑体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2728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76461" y="243504"/>
            <a:ext cx="864096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/>
                <a:ea typeface="黑体"/>
              </a:rPr>
              <a:t>给“全速前进型”同学的三条建议：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Sans Unicode"/>
              <a:ea typeface="黑体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03" y="1162993"/>
            <a:ext cx="10550117" cy="36038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投入学习是好事，但不要去透支自己的身体健康和心理能量，否则容易刚过易折，无法坚持满高中三年。</a:t>
            </a:r>
            <a:endParaRPr lang="en-US" altLang="zh-CN" sz="24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参加班级活动、适当运动与娱乐放松，更有利于提高学习效率；车要开，但也需要保养维修，保养维护自己的身心，不是在浪费时间。</a:t>
            </a:r>
            <a:endParaRPr lang="en-US" altLang="zh-CN" sz="24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学习是脑力劳动，不是体力劳动，斗智而不斗力！好好听我的第</a:t>
            </a:r>
            <a:r>
              <a:rPr lang="en-US" altLang="zh-CN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节心理课</a:t>
            </a:r>
            <a:r>
              <a:rPr lang="en-US" altLang="zh-CN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……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marL="109728" indent="0">
              <a:lnSpc>
                <a:spcPct val="150000"/>
              </a:lnSpc>
              <a:buFont typeface="Wingdings 3"/>
              <a:buNone/>
            </a:pP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marL="109728" indent="0">
              <a:lnSpc>
                <a:spcPct val="150000"/>
              </a:lnSpc>
              <a:buFont typeface="Wingdings 3"/>
              <a:buNone/>
            </a:pP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74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8429" y="82873"/>
            <a:ext cx="7705253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400" b="1" dirty="0">
                <a:solidFill>
                  <a:srgbClr val="0000FF"/>
                </a:solidFill>
                <a:latin typeface="Lucida Sans Unicode"/>
                <a:ea typeface="黑体"/>
              </a:rPr>
              <a:t>给“享受生活型”同学的三条</a:t>
            </a:r>
            <a:r>
              <a:rPr lang="zh-CN" altLang="en-US" sz="3400" b="1" dirty="0" smtClean="0">
                <a:solidFill>
                  <a:srgbClr val="0000FF"/>
                </a:solidFill>
                <a:latin typeface="Lucida Sans Unicode"/>
                <a:ea typeface="黑体"/>
              </a:rPr>
              <a:t>建议：</a:t>
            </a:r>
            <a:endParaRPr lang="zh-CN" altLang="en-US" sz="3400" b="1" dirty="0">
              <a:solidFill>
                <a:srgbClr val="0000FF"/>
              </a:solidFill>
              <a:latin typeface="Lucida Sans Unicode"/>
              <a:ea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28595" y="1098310"/>
            <a:ext cx="10661033" cy="394334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去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问尽可能多的高三学长学姐，看看</a:t>
            </a:r>
            <a:r>
              <a:rPr lang="en-US" altLang="zh-CN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ta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们两年前自己的看法，你或许会发现，</a:t>
            </a:r>
            <a:r>
              <a:rPr lang="en-US" altLang="zh-CN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个高三同学，</a:t>
            </a:r>
            <a:r>
              <a:rPr lang="en-US" altLang="zh-CN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90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个用类似淡淡遗憾的口吻，描述自己的高一生活。</a:t>
            </a:r>
            <a:endParaRPr lang="en-US" altLang="zh-CN" sz="24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我理解你过去三年的辛苦，乃至痛苦，累了可以休息，但请尽快开始起跑，因为又一场比赛开始了，没有人可以总在最后时刻冲刺完成反超</a:t>
            </a: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！</a:t>
            </a:r>
            <a:endParaRPr lang="en-US" altLang="zh-CN" sz="24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放纵自己，不等于真正的休息；尽情娱乐，未必会让内心平静。请学会真正有效率的放松和休息！</a:t>
            </a:r>
            <a:endParaRPr lang="en-US" altLang="zh-CN" sz="24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6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5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体育馆大屏幕模板</Template>
  <TotalTime>81</TotalTime>
  <Words>668</Words>
  <Application>Microsoft Office PowerPoint</Application>
  <PresentationFormat>自定义</PresentationFormat>
  <Paragraphs>65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体育馆大屏幕模板</vt:lpstr>
      <vt:lpstr>2016级高一心理适应讲座</vt:lpstr>
      <vt:lpstr>PowerPoint 演示文稿</vt:lpstr>
      <vt:lpstr>PowerPoint 演示文稿</vt:lpstr>
      <vt:lpstr>PowerPoint 演示文稿</vt:lpstr>
      <vt:lpstr>享受生活，往往会……</vt:lpstr>
      <vt:lpstr>自我迷失，往往会……</vt:lpstr>
      <vt:lpstr>小    结</vt:lpstr>
      <vt:lpstr>PowerPoint 演示文稿</vt:lpstr>
      <vt:lpstr>给“享受生活型”同学的三条建议：</vt:lpstr>
      <vt:lpstr>给“自我迷失型”同学的三条建议：</vt:lpstr>
      <vt:lpstr>最后四句话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2016级高一心理适应讲座</dc:title>
  <dc:creator>USER</dc:creator>
  <cp:lastModifiedBy>USER</cp:lastModifiedBy>
  <cp:revision>7</cp:revision>
  <dcterms:created xsi:type="dcterms:W3CDTF">2016-09-25T13:20:40Z</dcterms:created>
  <dcterms:modified xsi:type="dcterms:W3CDTF">2016-09-26T06:24:55Z</dcterms:modified>
</cp:coreProperties>
</file>