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6"/>
  </p:notesMasterIdLst>
  <p:handoutMasterIdLst>
    <p:handoutMasterId r:id="rId27"/>
  </p:handoutMasterIdLst>
  <p:sldIdLst>
    <p:sldId id="931" r:id="rId2"/>
    <p:sldId id="836" r:id="rId3"/>
    <p:sldId id="956" r:id="rId4"/>
    <p:sldId id="986" r:id="rId5"/>
    <p:sldId id="987" r:id="rId6"/>
    <p:sldId id="957" r:id="rId7"/>
    <p:sldId id="958" r:id="rId8"/>
    <p:sldId id="841" r:id="rId9"/>
    <p:sldId id="972" r:id="rId10"/>
    <p:sldId id="885" r:id="rId11"/>
    <p:sldId id="975" r:id="rId12"/>
    <p:sldId id="978" r:id="rId13"/>
    <p:sldId id="951" r:id="rId14"/>
    <p:sldId id="981" r:id="rId15"/>
    <p:sldId id="992" r:id="rId16"/>
    <p:sldId id="976" r:id="rId17"/>
    <p:sldId id="993" r:id="rId18"/>
    <p:sldId id="510" r:id="rId19"/>
    <p:sldId id="690" r:id="rId20"/>
    <p:sldId id="827" r:id="rId21"/>
    <p:sldId id="968" r:id="rId22"/>
    <p:sldId id="969" r:id="rId23"/>
    <p:sldId id="930" r:id="rId24"/>
    <p:sldId id="971" r:id="rId25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66" y="63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5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package" Target="../embeddings/Microsoft_Word___9.docx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3.xml"/><Relationship Id="rId16" Type="http://schemas.openxmlformats.org/officeDocument/2006/relationships/package" Target="../embeddings/Microsoft_Word___10.docx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0" Type="http://schemas.openxmlformats.org/officeDocument/2006/relationships/package" Target="../embeddings/Microsoft_Word___8.docx"/><Relationship Id="rId19" Type="http://schemas.openxmlformats.org/officeDocument/2006/relationships/package" Target="../embeddings/Microsoft_Word___11.docx"/><Relationship Id="rId4" Type="http://schemas.openxmlformats.org/officeDocument/2006/relationships/package" Target="../embeddings/Microsoft_Word___6.docx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0" Type="http://schemas.openxmlformats.org/officeDocument/2006/relationships/package" Target="../embeddings/Microsoft_Word___14.docx"/><Relationship Id="rId4" Type="http://schemas.openxmlformats.org/officeDocument/2006/relationships/package" Target="../embeddings/Microsoft_Word___12.docx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2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image" Target="../media/image24.emf"/><Relationship Id="rId4" Type="http://schemas.openxmlformats.org/officeDocument/2006/relationships/slide" Target="slide19.xml"/><Relationship Id="rId9" Type="http://schemas.openxmlformats.org/officeDocument/2006/relationships/package" Target="../embeddings/Microsoft_Word___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image" Target="../media/image25.emf"/><Relationship Id="rId4" Type="http://schemas.openxmlformats.org/officeDocument/2006/relationships/slide" Target="slide19.xml"/><Relationship Id="rId9" Type="http://schemas.openxmlformats.org/officeDocument/2006/relationships/package" Target="../embeddings/Microsoft_Word___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17.docx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18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4.docx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3.docx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856052"/>
            <a:ext cx="6917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1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函数的单调性</a:t>
            </a:r>
          </a:p>
        </p:txBody>
      </p:sp>
      <p:sp>
        <p:nvSpPr>
          <p:cNvPr id="8" name="矩形 7"/>
          <p:cNvSpPr/>
          <p:nvPr/>
        </p:nvSpPr>
        <p:spPr>
          <a:xfrm>
            <a:off x="-1091" y="1597125"/>
            <a:ext cx="4265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第一章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1.3.1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单调性与最大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小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值</a:t>
            </a:r>
          </a:p>
        </p:txBody>
      </p:sp>
      <p:pic>
        <p:nvPicPr>
          <p:cNvPr id="6" name="Picture 2" descr="E:\张红\2016\幻灯片\同步\步步高\英语\幻灯片的图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6" r="3963" b="16454"/>
          <a:stretch/>
        </p:blipFill>
        <p:spPr bwMode="auto">
          <a:xfrm>
            <a:off x="0" y="2056466"/>
            <a:ext cx="3341620" cy="24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78582" y="1197546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的单调性是在定义域内的某个区间上的性质，单调区间是定义域的子集；当函数出现两个以上单调区间时，单调区间之间可用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分开，不能用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“∪”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，可以用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来表示；在单调区间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上函数要么是增函数，要么是减函数，不能二者兼有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74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7049" y="7318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51004"/>
              </p:ext>
            </p:extLst>
          </p:nvPr>
        </p:nvGraphicFramePr>
        <p:xfrm>
          <a:off x="504481" y="918642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文档" r:id="rId4" imgW="11183980" imgH="2282788" progId="Word.Document.12">
                  <p:embed/>
                </p:oleObj>
              </mc:Choice>
              <mc:Fallback>
                <p:oleObj name="文档" r:id="rId4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81" y="918642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3" name="Picture 11" descr="RA1-7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8" y="1989634"/>
            <a:ext cx="3496452" cy="337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34566" y="5233933"/>
            <a:ext cx="11161240" cy="1339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的单调减区间是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1,3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单调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增区间是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1,1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25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05773"/>
              </p:ext>
            </p:extLst>
          </p:nvPr>
        </p:nvGraphicFramePr>
        <p:xfrm>
          <a:off x="582491" y="189434"/>
          <a:ext cx="110299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文档" r:id="rId4" imgW="11174704" imgH="1370672" progId="Word.Document.12">
                  <p:embed/>
                </p:oleObj>
              </mc:Choice>
              <mc:Fallback>
                <p:oleObj name="文档" r:id="rId4" imgW="11174704" imgH="1370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491" y="189434"/>
                        <a:ext cx="11029950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625978"/>
              </p:ext>
            </p:extLst>
          </p:nvPr>
        </p:nvGraphicFramePr>
        <p:xfrm>
          <a:off x="582491" y="959293"/>
          <a:ext cx="110204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文档" r:id="rId7" imgW="11059985" imgH="2104525" progId="Word.Document.12">
                  <p:embed/>
                </p:oleObj>
              </mc:Choice>
              <mc:Fallback>
                <p:oleObj name="文档" r:id="rId7" imgW="11059985" imgH="2104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491" y="959293"/>
                        <a:ext cx="1102042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58107"/>
              </p:ext>
            </p:extLst>
          </p:nvPr>
        </p:nvGraphicFramePr>
        <p:xfrm>
          <a:off x="3430910" y="1812014"/>
          <a:ext cx="110013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文档" r:id="rId10" imgW="11003344" imgH="1640348" progId="Word.Document.12">
                  <p:embed/>
                </p:oleObj>
              </mc:Choice>
              <mc:Fallback>
                <p:oleObj name="文档" r:id="rId10" imgW="11003344" imgH="1640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30910" y="1812014"/>
                        <a:ext cx="1100137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48811"/>
              </p:ext>
            </p:extLst>
          </p:nvPr>
        </p:nvGraphicFramePr>
        <p:xfrm>
          <a:off x="572966" y="2781722"/>
          <a:ext cx="110013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文档" r:id="rId13" imgW="11003344" imgH="1642151" progId="Word.Document.12">
                  <p:embed/>
                </p:oleObj>
              </mc:Choice>
              <mc:Fallback>
                <p:oleObj name="文档" r:id="rId13" imgW="11003344" imgH="1642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966" y="2781722"/>
                        <a:ext cx="1100137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82491" y="3705603"/>
            <a:ext cx="524694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&lt;0,1&lt;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48868"/>
              </p:ext>
            </p:extLst>
          </p:nvPr>
        </p:nvGraphicFramePr>
        <p:xfrm>
          <a:off x="592015" y="4463694"/>
          <a:ext cx="109632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文档" r:id="rId16" imgW="10965201" imgH="1468743" progId="Word.Document.12">
                  <p:embed/>
                </p:oleObj>
              </mc:Choice>
              <mc:Fallback>
                <p:oleObj name="文档" r:id="rId16" imgW="10965201" imgH="1468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2015" y="4463694"/>
                        <a:ext cx="1096327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92015" y="5302762"/>
            <a:ext cx="47692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704"/>
              </p:ext>
            </p:extLst>
          </p:nvPr>
        </p:nvGraphicFramePr>
        <p:xfrm>
          <a:off x="618394" y="5930544"/>
          <a:ext cx="10972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文档" r:id="rId19" imgW="10965201" imgH="1230442" progId="Word.Document.12">
                  <p:embed/>
                </p:oleObj>
              </mc:Choice>
              <mc:Fallback>
                <p:oleObj name="文档" r:id="rId19" imgW="10965201" imgH="12304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8394" y="5930544"/>
                        <a:ext cx="109728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82" y="1233509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运用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定义判断或证明函数的单调性时，应在函数的定义域内给定的区间上任意取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的条件下，转化为确定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的大小，要牢记五大步骤：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取值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作差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变形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定号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小结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37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333450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在定义域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上是减函数，且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93"/>
              </p:ext>
            </p:extLst>
          </p:nvPr>
        </p:nvGraphicFramePr>
        <p:xfrm>
          <a:off x="481013" y="1489075"/>
          <a:ext cx="1106646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文档" r:id="rId4" imgW="11269943" imgH="2270917" progId="Word.Document.12">
                  <p:embed/>
                </p:oleObj>
              </mc:Choice>
              <mc:Fallback>
                <p:oleObj name="文档" r:id="rId4" imgW="11269943" imgH="2270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1489075"/>
                        <a:ext cx="11066462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71162"/>
              </p:ext>
            </p:extLst>
          </p:nvPr>
        </p:nvGraphicFramePr>
        <p:xfrm>
          <a:off x="550590" y="3278138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文档" r:id="rId7" imgW="11012699" imgH="1449635" progId="Word.Document.12">
                  <p:embed/>
                </p:oleObj>
              </mc:Choice>
              <mc:Fallback>
                <p:oleObj name="文档" r:id="rId7" imgW="11012699" imgH="1449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3278138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76488"/>
              </p:ext>
            </p:extLst>
          </p:nvPr>
        </p:nvGraphicFramePr>
        <p:xfrm>
          <a:off x="556914" y="4358258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文档" r:id="rId10" imgW="11040865" imgH="1448298" progId="Word.Document.12">
                  <p:embed/>
                </p:oleObj>
              </mc:Choice>
              <mc:Fallback>
                <p:oleObj name="文档" r:id="rId10" imgW="11040865" imgH="1448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6914" y="4358258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46536"/>
              </p:ext>
            </p:extLst>
          </p:nvPr>
        </p:nvGraphicFramePr>
        <p:xfrm>
          <a:off x="339725" y="187325"/>
          <a:ext cx="1103153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4" imgW="12006963" imgH="3050770" progId="Word.Document.8">
                  <p:embed/>
                </p:oleObj>
              </mc:Choice>
              <mc:Fallback>
                <p:oleObj name="Document" r:id="rId4" imgW="12006963" imgH="3050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87325"/>
                        <a:ext cx="11031538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6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-60979"/>
            <a:ext cx="11161240" cy="13295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对任意的实数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求证：函数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4" y="1125538"/>
            <a:ext cx="11161240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是实数集上的任意两个实数，且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方法二　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1&gt;0.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＋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53383"/>
              </p:ext>
            </p:extLst>
          </p:nvPr>
        </p:nvGraphicFramePr>
        <p:xfrm>
          <a:off x="104775" y="257175"/>
          <a:ext cx="11911013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4" imgW="12092822" imgH="4052720" progId="Word.Document.8">
                  <p:embed/>
                </p:oleObj>
              </mc:Choice>
              <mc:Fallback>
                <p:oleObj name="Document" r:id="rId4" imgW="12092822" imgH="405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257175"/>
                        <a:ext cx="11911013" cy="399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4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1053530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上是减函数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是减函数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是增函数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增函数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2742" y="1100758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b="1" kern="100">
              <a:solidFill>
                <a:srgbClr val="C0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1293"/>
              </p:ext>
            </p:extLst>
          </p:nvPr>
        </p:nvGraphicFramePr>
        <p:xfrm>
          <a:off x="514350" y="1074068"/>
          <a:ext cx="111823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文档" r:id="rId9" imgW="11183980" imgH="2586703" progId="Word.Document.12">
                  <p:embed/>
                </p:oleObj>
              </mc:Choice>
              <mc:Fallback>
                <p:oleObj name="文档" r:id="rId9" imgW="11183980" imgH="2586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350" y="1074068"/>
                        <a:ext cx="111823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222998" y="1116410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66" y="62148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函数单调性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424" y="1185089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画出函数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的图象，并指出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的图象的升降情况如何？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2666" y="240263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两函数的图象如下：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95" name="Picture 19" descr="RA1-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40" y="3088804"/>
            <a:ext cx="5662314" cy="236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406574" y="5302002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的图象由左到右是上升的；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的图象在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轴左侧是下降的，在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轴右侧是上升的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5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83388"/>
              </p:ext>
            </p:extLst>
          </p:nvPr>
        </p:nvGraphicFramePr>
        <p:xfrm>
          <a:off x="601488" y="923181"/>
          <a:ext cx="1118235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文档" r:id="rId9" imgW="11183980" imgH="3333693" progId="Word.Document.12">
                  <p:embed/>
                </p:oleObj>
              </mc:Choice>
              <mc:Fallback>
                <p:oleObj name="文档" r:id="rId9" imgW="11183980" imgH="3333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488" y="923181"/>
                        <a:ext cx="11182350" cy="351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501824" y="1613595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796875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满足：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，则下列结论正确的是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上单调递减，在区间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zh-CN" altLang="zh-CN" sz="2800" kern="100" dirty="0" smtClean="0">
                <a:latin typeface="IPAPANNEW"/>
                <a:ea typeface="华文细黑"/>
                <a:cs typeface="Times New Roman"/>
              </a:rPr>
              <a:t>，－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上单调递增，在区间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上的最小值是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以上的三个结论都不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正确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6358" y="1444947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803202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的单调增区间，且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的大小关系是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确定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8966" y="1514508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765498"/>
            <a:ext cx="1116124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上都单调递减，未必有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对增函数的判断，当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时，都有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，也可以用一个不等式来替代：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84879"/>
              </p:ext>
            </p:extLst>
          </p:nvPr>
        </p:nvGraphicFramePr>
        <p:xfrm>
          <a:off x="529480" y="3285778"/>
          <a:ext cx="1118235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文档" r:id="rId5" imgW="11183980" imgH="3278173" progId="Word.Document.12">
                  <p:embed/>
                </p:oleObj>
              </mc:Choice>
              <mc:Fallback>
                <p:oleObj name="文档" r:id="rId5" imgW="11183980" imgH="3278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480" y="3285778"/>
                        <a:ext cx="11182350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5464" y="286148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熟悉常见的一些单调性结论，包括一次函数，二次函数，反比例函数等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>
                <a:latin typeface="Times New Roman"/>
                <a:ea typeface="华文细黑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>
                <a:latin typeface="Times New Roman"/>
                <a:ea typeface="华文细黑"/>
              </a:rPr>
              <a:t>f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</a:rPr>
              <a:t>g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都是增函数，</a:t>
            </a:r>
            <a:r>
              <a:rPr lang="en-US" altLang="zh-CN" sz="2800" i="1" kern="100">
                <a:latin typeface="Times New Roman"/>
                <a:ea typeface="华文细黑"/>
              </a:rPr>
              <a:t>h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是减函数，则：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在定义域的交集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非空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800" i="1" kern="100">
                <a:latin typeface="Times New Roman"/>
                <a:ea typeface="华文细黑"/>
              </a:rPr>
              <a:t>f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</a:rPr>
              <a:t>g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单调递增，</a:t>
            </a:r>
            <a:r>
              <a:rPr lang="en-US" altLang="zh-CN" sz="2800" i="1" kern="100">
                <a:latin typeface="Times New Roman"/>
                <a:ea typeface="华文细黑"/>
              </a:rPr>
              <a:t>f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</a:rPr>
              <a:t>h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单调递增，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</a:rPr>
              <a:t>f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单调递减，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3483"/>
              </p:ext>
            </p:extLst>
          </p:nvPr>
        </p:nvGraphicFramePr>
        <p:xfrm>
          <a:off x="478582" y="2997746"/>
          <a:ext cx="111823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文档" r:id="rId4" imgW="11183980" imgH="2992644" progId="Word.Document.12">
                  <p:embed/>
                </p:oleObj>
              </mc:Choice>
              <mc:Fallback>
                <p:oleObj name="文档" r:id="rId4" imgW="11183980" imgH="2992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2997746"/>
                        <a:ext cx="11182350" cy="318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732935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地，单调性是相对于区间来说的，函数图象在某区间上上升，则函数在该区间上为增函数，该区间称为增区间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反之则为减函数，相应区间称为减区间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549474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用图象在某区间上上升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或下降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来描述函数单调性很直观，课本为什么还要用定义刻画单调性？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582" y="19896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因为很多时候我们不知道函数图象是什么样的</a:t>
            </a:r>
            <a:r>
              <a:rPr lang="en-US" altLang="zh-CN" sz="2800" kern="100" dirty="0">
                <a:latin typeface="Times New Roman"/>
                <a:ea typeface="华文细黑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50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46644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一般地，设函数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如果对于定义域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内某个区间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上的任意两个自变量的值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时，都有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，那么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就说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如果对于定义域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内某个区间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上的任意两个自变量的值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时，都有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，那么就说函数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9826" y="17736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增函数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35566" y="30697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减函数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05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26144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函数的单调区间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18984"/>
              </p:ext>
            </p:extLst>
          </p:nvPr>
        </p:nvGraphicFramePr>
        <p:xfrm>
          <a:off x="590550" y="1053530"/>
          <a:ext cx="110109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文档" r:id="rId4" imgW="11012699" imgH="2088830" progId="Word.Document.12">
                  <p:embed/>
                </p:oleObj>
              </mc:Choice>
              <mc:Fallback>
                <p:oleObj name="文档" r:id="rId4" imgW="11012699" imgH="20888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1053530"/>
                        <a:ext cx="110109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17122"/>
              </p:ext>
            </p:extLst>
          </p:nvPr>
        </p:nvGraphicFramePr>
        <p:xfrm>
          <a:off x="552450" y="2871986"/>
          <a:ext cx="109823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文档" r:id="rId7" imgW="11012365" imgH="2291402" progId="Word.Document.12">
                  <p:embed/>
                </p:oleObj>
              </mc:Choice>
              <mc:Fallback>
                <p:oleObj name="文档" r:id="rId7" imgW="11012365" imgH="2291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450" y="2871986"/>
                        <a:ext cx="10982325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621482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一般地，有下列常识：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函数单调性关注的是整个区间上的性质，单独一点不存在单调性问题，所以单调区间的端点若属于定义域，则该点处区间可开可闭，若区间端点不属于定义域则只能开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单调区间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定义域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遵循最简原则，单调区间应尽可能大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0907" y="646821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求单调区间并判断单调性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68318" y="1702741"/>
                <a:ext cx="7425097" cy="1979492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2070735" algn="l"/>
                  </a:tabLst>
                </a:pPr>
                <a:r>
                  <a:rPr lang="zh-CN" altLang="zh-CN" sz="2800" b="1" kern="100" dirty="0" smtClean="0">
                    <a:solidFill>
                      <a:srgbClr val="0000FF"/>
                    </a:solidFill>
                    <a:latin typeface="Times New Roman"/>
                    <a:ea typeface="微软雅黑"/>
                    <a:cs typeface="Times New Roman"/>
                  </a:rPr>
                  <a:t>例</a:t>
                </a:r>
                <a:r>
                  <a:rPr lang="en-US" altLang="zh-CN" sz="2800" b="1" kern="100" dirty="0">
                    <a:solidFill>
                      <a:srgbClr val="0000FF"/>
                    </a:solidFill>
                    <a:latin typeface="Times New Roman"/>
                    <a:ea typeface="微软雅黑"/>
                    <a:cs typeface="Courier New"/>
                  </a:rPr>
                  <a:t>1</a:t>
                </a:r>
                <a:r>
                  <a:rPr lang="zh-CN" altLang="zh-CN" sz="2800" b="1" kern="100" dirty="0">
                    <a:solidFill>
                      <a:srgbClr val="0000FF"/>
                    </a:solidFill>
                    <a:latin typeface="Times New Roman"/>
                    <a:ea typeface="微软雅黑"/>
                    <a:cs typeface="Times New Roman"/>
                  </a:rPr>
                  <a:t>　</a:t>
                </a:r>
                <a:r>
                  <a:rPr lang="en-US" altLang="zh-CN" sz="28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800" kern="100" dirty="0">
                    <a:latin typeface="Times New Roman"/>
                    <a:ea typeface="华文细黑"/>
                    <a:cs typeface="Times New Roman"/>
                  </a:rPr>
                  <a:t>如图是定义在区间</a:t>
                </a:r>
                <a:r>
                  <a:rPr lang="en-US" altLang="zh-CN" sz="2800" kern="100" dirty="0">
                    <a:latin typeface="Times New Roman" pitchFamily="18" charset="0"/>
                    <a:ea typeface="华文细黑"/>
                    <a:cs typeface="Times New Roman" pitchFamily="18" charset="0"/>
                  </a:rPr>
                  <a:t>[</a:t>
                </a:r>
                <a:r>
                  <a:rPr lang="zh-CN" altLang="zh-CN" sz="2800" kern="100" dirty="0">
                    <a:latin typeface="Times New Roman" pitchFamily="18" charset="0"/>
                    <a:ea typeface="华文细黑"/>
                    <a:cs typeface="Times New Roman" pitchFamily="18" charset="0"/>
                  </a:rPr>
                  <a:t>－</a:t>
                </a:r>
                <a:r>
                  <a:rPr lang="en-US" altLang="zh-CN" sz="2800" kern="100" dirty="0">
                    <a:latin typeface="Times New Roman" pitchFamily="18" charset="0"/>
                    <a:ea typeface="华文细黑"/>
                    <a:cs typeface="Times New Roman" pitchFamily="18" charset="0"/>
                  </a:rPr>
                  <a:t>5,5]</a:t>
                </a:r>
                <a:r>
                  <a:rPr lang="zh-CN" altLang="zh-CN" sz="2800" kern="100" dirty="0">
                    <a:latin typeface="Times New Roman"/>
                    <a:ea typeface="华文细黑"/>
                    <a:cs typeface="Times New Roman"/>
                  </a:rPr>
                  <a:t>上的函数</a:t>
                </a:r>
                <a:r>
                  <a:rPr lang="en-US" altLang="zh-CN" sz="2800" i="1" kern="100" dirty="0">
                    <a:latin typeface="Times New Roman"/>
                    <a:ea typeface="华文细黑"/>
                    <a:cs typeface="Courier New"/>
                  </a:rPr>
                  <a:t>y</a:t>
                </a:r>
                <a:r>
                  <a:rPr lang="zh-CN" altLang="zh-CN" sz="28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800" i="1" kern="100" dirty="0" smtClean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800" kern="100" dirty="0" smtClean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800" i="1" kern="100" dirty="0" smtClean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800" kern="100" dirty="0" smtClean="0">
                    <a:latin typeface="Times New Roman"/>
                    <a:ea typeface="华文细黑"/>
                    <a:cs typeface="Courier New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latin typeface="Cambria Math" panose="02040503050406030204" pitchFamily="18" charset="0"/>
                        <a:ea typeface="华文细黑"/>
                        <a:cs typeface="Courier New"/>
                      </a:rPr>
                      <m:t> </m:t>
                    </m:r>
                  </m:oMath>
                </a14:m>
                <a:r>
                  <a:rPr lang="zh-CN" altLang="zh-CN" sz="2800" kern="100" dirty="0" smtClean="0">
                    <a:latin typeface="Times New Roman"/>
                    <a:ea typeface="华文细黑"/>
                    <a:cs typeface="Times New Roman"/>
                  </a:rPr>
                  <a:t>，根据</a:t>
                </a:r>
                <a:r>
                  <a:rPr lang="zh-CN" altLang="zh-CN" sz="2800" kern="100" dirty="0">
                    <a:latin typeface="Times New Roman"/>
                    <a:ea typeface="华文细黑"/>
                    <a:cs typeface="Times New Roman"/>
                  </a:rPr>
                  <a:t>图象说出函数的单调区间，以及在每一单调区间上，它是增函数还是减函数？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8" y="1702741"/>
                <a:ext cx="7425097" cy="1979492"/>
              </a:xfrm>
              <a:prstGeom prst="rect">
                <a:avLst/>
              </a:prstGeom>
              <a:blipFill rotWithShape="0">
                <a:blip r:embed="rId2"/>
                <a:stretch>
                  <a:fillRect l="-1232" r="-1314" b="-7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4" name="Picture 56" descr="RA1-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35" y="1629594"/>
            <a:ext cx="4278455" cy="239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68318" y="3890164"/>
            <a:ext cx="11351785" cy="1339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的单调区间有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5,</a:t>
            </a:r>
            <a:r>
              <a:rPr lang="zh-CN" altLang="zh-CN" sz="2800" kern="100" dirty="0" smtClean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 smtClean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2,1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[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1,3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3,5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 smtClean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5,</a:t>
            </a:r>
            <a:r>
              <a:rPr lang="zh-CN" altLang="zh-CN" sz="2800" kern="100" dirty="0" smtClean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1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 , 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3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上是减函数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区间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2, 1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3, 5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574" y="225227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的单调区间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10838"/>
              </p:ext>
            </p:extLst>
          </p:nvPr>
        </p:nvGraphicFramePr>
        <p:xfrm>
          <a:off x="590550" y="1136551"/>
          <a:ext cx="110204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文档" r:id="rId4" imgW="11022415" imgH="1812315" progId="Word.Document.12">
                  <p:embed/>
                </p:oleObj>
              </mc:Choice>
              <mc:Fallback>
                <p:oleObj name="文档" r:id="rId4" imgW="11022415" imgH="1812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1136551"/>
                        <a:ext cx="1102042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2416921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画出草图：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36875" name="Picture 11" descr="RA1-7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59" y="2575045"/>
            <a:ext cx="3528244" cy="2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55213"/>
              </p:ext>
            </p:extLst>
          </p:nvPr>
        </p:nvGraphicFramePr>
        <p:xfrm>
          <a:off x="478582" y="4977755"/>
          <a:ext cx="10991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文档" r:id="rId8" imgW="10993628" imgH="1483163" progId="Word.Document.12">
                  <p:embed/>
                </p:oleObj>
              </mc:Choice>
              <mc:Fallback>
                <p:oleObj name="文档" r:id="rId8" imgW="10993628" imgH="1483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82" y="4977755"/>
                        <a:ext cx="10991850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0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837</Words>
  <Application>Microsoft Office PowerPoint</Application>
  <PresentationFormat>自定义</PresentationFormat>
  <Paragraphs>94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Cambria Math</vt:lpstr>
      <vt:lpstr>Courier New</vt:lpstr>
      <vt:lpstr>Times New Roman</vt:lpstr>
      <vt:lpstr>6_Office 主题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972</cp:revision>
  <dcterms:created xsi:type="dcterms:W3CDTF">2014-11-27T01:03:08Z</dcterms:created>
  <dcterms:modified xsi:type="dcterms:W3CDTF">2016-09-17T23:59:32Z</dcterms:modified>
</cp:coreProperties>
</file>