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8"/>
  </p:notesMasterIdLst>
  <p:handoutMasterIdLst>
    <p:handoutMasterId r:id="rId29"/>
  </p:handoutMasterIdLst>
  <p:sldIdLst>
    <p:sldId id="931" r:id="rId2"/>
    <p:sldId id="836" r:id="rId3"/>
    <p:sldId id="956" r:id="rId4"/>
    <p:sldId id="957" r:id="rId5"/>
    <p:sldId id="841" r:id="rId6"/>
    <p:sldId id="986" r:id="rId7"/>
    <p:sldId id="885" r:id="rId8"/>
    <p:sldId id="858" r:id="rId9"/>
    <p:sldId id="974" r:id="rId10"/>
    <p:sldId id="976" r:id="rId11"/>
    <p:sldId id="990" r:id="rId12"/>
    <p:sldId id="991" r:id="rId13"/>
    <p:sldId id="993" r:id="rId14"/>
    <p:sldId id="980" r:id="rId15"/>
    <p:sldId id="981" r:id="rId16"/>
    <p:sldId id="995" r:id="rId17"/>
    <p:sldId id="983" r:id="rId18"/>
    <p:sldId id="984" r:id="rId19"/>
    <p:sldId id="996" r:id="rId20"/>
    <p:sldId id="510" r:id="rId21"/>
    <p:sldId id="690" r:id="rId22"/>
    <p:sldId id="827" r:id="rId23"/>
    <p:sldId id="968" r:id="rId24"/>
    <p:sldId id="969" r:id="rId25"/>
    <p:sldId id="930" r:id="rId26"/>
    <p:sldId id="971" r:id="rId27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9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13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package" Target="../embeddings/Microsoft_Word___16.docx"/><Relationship Id="rId4" Type="http://schemas.openxmlformats.org/officeDocument/2006/relationships/package" Target="../embeddings/Microsoft_Word___14.docx"/><Relationship Id="rId9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package" Target="../embeddings/Microsoft_Word___20.docx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__18.docx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emf"/><Relationship Id="rId5" Type="http://schemas.openxmlformats.org/officeDocument/2006/relationships/image" Target="../media/image21.emf"/><Relationship Id="rId10" Type="http://schemas.openxmlformats.org/officeDocument/2006/relationships/package" Target="../embeddings/Microsoft_Word___19.docx"/><Relationship Id="rId4" Type="http://schemas.openxmlformats.org/officeDocument/2006/relationships/package" Target="../embeddings/Microsoft_Word___17.docx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emf"/><Relationship Id="rId18" Type="http://schemas.openxmlformats.org/officeDocument/2006/relationships/package" Target="../embeddings/Microsoft_Word___26.docx"/><Relationship Id="rId3" Type="http://schemas.openxmlformats.org/officeDocument/2006/relationships/package" Target="../embeddings/Microsoft_Word___21.docx"/><Relationship Id="rId7" Type="http://schemas.openxmlformats.org/officeDocument/2006/relationships/image" Target="../media/image26.emf"/><Relationship Id="rId12" Type="http://schemas.openxmlformats.org/officeDocument/2006/relationships/package" Target="../embeddings/Microsoft_Word___24.docx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__22.docx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1.bin"/><Relationship Id="rId15" Type="http://schemas.openxmlformats.org/officeDocument/2006/relationships/package" Target="../embeddings/Microsoft_Word___25.docx"/><Relationship Id="rId10" Type="http://schemas.openxmlformats.org/officeDocument/2006/relationships/image" Target="../media/image27.emf"/><Relationship Id="rId19" Type="http://schemas.openxmlformats.org/officeDocument/2006/relationships/image" Target="../media/image30.emf"/><Relationship Id="rId4" Type="http://schemas.openxmlformats.org/officeDocument/2006/relationships/image" Target="../media/image25.emf"/><Relationship Id="rId9" Type="http://schemas.openxmlformats.org/officeDocument/2006/relationships/package" Target="../embeddings/Microsoft_Word___23.docx"/><Relationship Id="rId1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image" Target="../media/image3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4.emf"/><Relationship Id="rId3" Type="http://schemas.openxmlformats.org/officeDocument/2006/relationships/slide" Target="slide20.xml"/><Relationship Id="rId7" Type="http://schemas.openxmlformats.org/officeDocument/2006/relationships/slide" Target="slide24.xml"/><Relationship Id="rId12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slide" Target="slide23.xml"/><Relationship Id="rId11" Type="http://schemas.openxmlformats.org/officeDocument/2006/relationships/oleObject" Target="../embeddings/oleObject27.bin"/><Relationship Id="rId5" Type="http://schemas.openxmlformats.org/officeDocument/2006/relationships/slide" Target="slide22.xml"/><Relationship Id="rId10" Type="http://schemas.openxmlformats.org/officeDocument/2006/relationships/image" Target="../media/image33.emf"/><Relationship Id="rId4" Type="http://schemas.openxmlformats.org/officeDocument/2006/relationships/slide" Target="slide21.xml"/><Relationship Id="rId9" Type="http://schemas.openxmlformats.org/officeDocument/2006/relationships/package" Target="../embeddings/Microsoft_Word___27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10" Type="http://schemas.openxmlformats.org/officeDocument/2006/relationships/image" Target="../media/image35.emf"/><Relationship Id="rId4" Type="http://schemas.openxmlformats.org/officeDocument/2006/relationships/slide" Target="slide21.xml"/><Relationship Id="rId9" Type="http://schemas.openxmlformats.org/officeDocument/2006/relationships/package" Target="../embeddings/Microsoft_Word___2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10" Type="http://schemas.openxmlformats.org/officeDocument/2006/relationships/image" Target="../media/image36.emf"/><Relationship Id="rId4" Type="http://schemas.openxmlformats.org/officeDocument/2006/relationships/slide" Target="slide21.xml"/><Relationship Id="rId9" Type="http://schemas.openxmlformats.org/officeDocument/2006/relationships/package" Target="../embeddings/Microsoft_Word___3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__31.docx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package" Target="../embeddings/Microsoft_Word___4.doc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4.emf"/><Relationship Id="rId10" Type="http://schemas.openxmlformats.org/officeDocument/2006/relationships/package" Target="../embeddings/Microsoft_Word___3.docx"/><Relationship Id="rId4" Type="http://schemas.openxmlformats.org/officeDocument/2006/relationships/package" Target="../embeddings/Microsoft_Word___1.doc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0" Type="http://schemas.openxmlformats.org/officeDocument/2006/relationships/package" Target="../embeddings/Microsoft_Word___7.docx"/><Relationship Id="rId4" Type="http://schemas.openxmlformats.org/officeDocument/2006/relationships/package" Target="../embeddings/Microsoft_Word___5.docx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8.doc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02918" y="2856052"/>
            <a:ext cx="80393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2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课时　函数的最大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小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值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5474" y="1629594"/>
            <a:ext cx="426591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第一章　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1.3.1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单调性与最大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(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小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)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值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2" descr="E:\张红\2016\幻灯片\同步\步步高\英语\幻灯片的图\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0" y="2069475"/>
            <a:ext cx="3308253" cy="24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64885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40545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t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t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＋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53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64885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598" y="834236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对称轴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03497"/>
              </p:ext>
            </p:extLst>
          </p:nvPr>
        </p:nvGraphicFramePr>
        <p:xfrm>
          <a:off x="630063" y="3493467"/>
          <a:ext cx="111537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文档" r:id="rId4" imgW="11155553" imgH="1459369" progId="Word.Document.12">
                  <p:embed/>
                </p:oleObj>
              </mc:Choice>
              <mc:Fallback>
                <p:oleObj name="文档" r:id="rId4" imgW="11155553" imgH="1459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063" y="3493467"/>
                        <a:ext cx="111537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22598" y="4345132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00219"/>
              </p:ext>
            </p:extLst>
          </p:nvPr>
        </p:nvGraphicFramePr>
        <p:xfrm>
          <a:off x="630063" y="5729122"/>
          <a:ext cx="111537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文档" r:id="rId7" imgW="11155553" imgH="1461172" progId="Word.Document.12">
                  <p:embed/>
                </p:oleObj>
              </mc:Choice>
              <mc:Fallback>
                <p:oleObj name="文档" r:id="rId7" imgW="11155553" imgH="14611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63" y="5729122"/>
                        <a:ext cx="111537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20578" y="12853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t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t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＋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96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8865" y="878060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45211"/>
              </p:ext>
            </p:extLst>
          </p:nvPr>
        </p:nvGraphicFramePr>
        <p:xfrm>
          <a:off x="514622" y="3933850"/>
          <a:ext cx="11125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文档" r:id="rId4" imgW="11127126" imgH="1487850" progId="Word.Document.12">
                  <p:embed/>
                </p:oleObj>
              </mc:Choice>
              <mc:Fallback>
                <p:oleObj name="文档" r:id="rId4" imgW="11127126" imgH="14878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622" y="3933850"/>
                        <a:ext cx="111252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44860"/>
              </p:ext>
            </p:extLst>
          </p:nvPr>
        </p:nvGraphicFramePr>
        <p:xfrm>
          <a:off x="622598" y="4814582"/>
          <a:ext cx="111537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文档" r:id="rId7" imgW="11155553" imgH="2024298" progId="Word.Document.12">
                  <p:embed/>
                </p:oleObj>
              </mc:Choice>
              <mc:Fallback>
                <p:oleObj name="文档" r:id="rId7" imgW="11155553" imgH="2024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598" y="4814582"/>
                        <a:ext cx="11153775" cy="22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2558" y="18943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t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t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＋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93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64885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45418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dirty="0">
                <a:solidFill>
                  <a:srgbClr val="0000FF"/>
                </a:solidFill>
              </a:rPr>
              <a:t>跟踪</a:t>
            </a:r>
            <a:r>
              <a:rPr lang="zh-CN" altLang="zh-CN" sz="2800" b="1" dirty="0" smtClean="0">
                <a:solidFill>
                  <a:srgbClr val="0000FF"/>
                </a:solidFill>
              </a:rPr>
              <a:t>训练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二次函数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2,4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上的最小值；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597714"/>
              </p:ext>
            </p:extLst>
          </p:nvPr>
        </p:nvGraphicFramePr>
        <p:xfrm>
          <a:off x="601488" y="4681711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文档" r:id="rId4" imgW="11183980" imgH="2282788" progId="Word.Document.12">
                  <p:embed/>
                </p:oleObj>
              </mc:Choice>
              <mc:Fallback>
                <p:oleObj name="文档" r:id="rId4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488" y="4681711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8582" y="765498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函数图象的对称轴是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2,4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上是增函数，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2,4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上是减函数，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84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309" y="284104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函数最值的应用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1015743"/>
            <a:ext cx="1083299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恒成立，求实数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4885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64885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574" y="142206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方法一　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，抛物线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开口向下，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不可能恒大于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，不合题意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ax</a:t>
            </a:r>
            <a:r>
              <a:rPr lang="en-US" altLang="zh-CN" sz="2800" kern="100" baseline="30000" dirty="0"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开口向上，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50649"/>
              </p:ext>
            </p:extLst>
          </p:nvPr>
        </p:nvGraphicFramePr>
        <p:xfrm>
          <a:off x="406574" y="2210569"/>
          <a:ext cx="110680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文档" r:id="rId4" imgW="11069913" imgH="1573653" progId="Word.Document.12">
                  <p:embed/>
                </p:oleObj>
              </mc:Choice>
              <mc:Fallback>
                <p:oleObj name="文档" r:id="rId4" imgW="11069913" imgH="1573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74" y="2210569"/>
                        <a:ext cx="11068050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5298"/>
              </p:ext>
            </p:extLst>
          </p:nvPr>
        </p:nvGraphicFramePr>
        <p:xfrm>
          <a:off x="406574" y="3054102"/>
          <a:ext cx="110680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文档" r:id="rId7" imgW="11069913" imgH="2253226" progId="Word.Document.12">
                  <p:embed/>
                </p:oleObj>
              </mc:Choice>
              <mc:Fallback>
                <p:oleObj name="文档" r:id="rId7" imgW="11069913" imgH="2253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574" y="3054102"/>
                        <a:ext cx="1106805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0205"/>
              </p:ext>
            </p:extLst>
          </p:nvPr>
        </p:nvGraphicFramePr>
        <p:xfrm>
          <a:off x="478582" y="5157986"/>
          <a:ext cx="111347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文档" r:id="rId10" imgW="11136482" imgH="1630975" progId="Word.Document.12">
                  <p:embed/>
                </p:oleObj>
              </mc:Choice>
              <mc:Fallback>
                <p:oleObj name="文档" r:id="rId10" imgW="11136482" imgH="16309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8582" y="5157986"/>
                        <a:ext cx="111347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16471"/>
              </p:ext>
            </p:extLst>
          </p:nvPr>
        </p:nvGraphicFramePr>
        <p:xfrm>
          <a:off x="550590" y="405458"/>
          <a:ext cx="110680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name="文档" r:id="rId4" imgW="11069913" imgH="1575455" progId="Word.Document.12">
                  <p:embed/>
                </p:oleObj>
              </mc:Choice>
              <mc:Fallback>
                <p:oleObj name="文档" r:id="rId4" imgW="11069913" imgH="1575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90" y="405458"/>
                        <a:ext cx="11068050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92338"/>
              </p:ext>
            </p:extLst>
          </p:nvPr>
        </p:nvGraphicFramePr>
        <p:xfrm>
          <a:off x="505097" y="1452389"/>
          <a:ext cx="110585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文档" r:id="rId7" imgW="11069913" imgH="1430528" progId="Word.Document.12">
                  <p:embed/>
                </p:oleObj>
              </mc:Choice>
              <mc:Fallback>
                <p:oleObj name="文档" r:id="rId7" imgW="11069913" imgH="1430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097" y="1452389"/>
                        <a:ext cx="110585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604645"/>
              </p:ext>
            </p:extLst>
          </p:nvPr>
        </p:nvGraphicFramePr>
        <p:xfrm>
          <a:off x="505097" y="2521099"/>
          <a:ext cx="111347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文档" r:id="rId10" imgW="11164964" imgH="1630863" progId="Word.Document.12">
                  <p:embed/>
                </p:oleObj>
              </mc:Choice>
              <mc:Fallback>
                <p:oleObj name="文档" r:id="rId10" imgW="11164964" imgH="1630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5097" y="2521099"/>
                        <a:ext cx="111347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387257"/>
              </p:ext>
            </p:extLst>
          </p:nvPr>
        </p:nvGraphicFramePr>
        <p:xfrm>
          <a:off x="478582" y="3673227"/>
          <a:ext cx="111347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文档" r:id="rId13" imgW="11164964" imgH="1633738" progId="Word.Document.12">
                  <p:embed/>
                </p:oleObj>
              </mc:Choice>
              <mc:Fallback>
                <p:oleObj name="文档" r:id="rId13" imgW="11164964" imgH="16337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8582" y="3673227"/>
                        <a:ext cx="111347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5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478582" y="177361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恒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成立的不等式问题一般转化为最值问题来解决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1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64885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566" y="56828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对任意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(0,1]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恒成立，求实数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67004"/>
              </p:ext>
            </p:extLst>
          </p:nvPr>
        </p:nvGraphicFramePr>
        <p:xfrm>
          <a:off x="478582" y="837506"/>
          <a:ext cx="10982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3" name="文档" r:id="rId3" imgW="11012365" imgH="1427814" progId="Word.Document.12">
                  <p:embed/>
                </p:oleObj>
              </mc:Choice>
              <mc:Fallback>
                <p:oleObj name="文档" r:id="rId3" imgW="11012365" imgH="14278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837506"/>
                        <a:ext cx="109823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275055"/>
              </p:ext>
            </p:extLst>
          </p:nvPr>
        </p:nvGraphicFramePr>
        <p:xfrm>
          <a:off x="478582" y="1713012"/>
          <a:ext cx="10982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4" name="文档" r:id="rId6" imgW="10984272" imgH="1434133" progId="Word.Document.12">
                  <p:embed/>
                </p:oleObj>
              </mc:Choice>
              <mc:Fallback>
                <p:oleObj name="文档" r:id="rId6" imgW="10984272" imgH="1434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582" y="1713012"/>
                        <a:ext cx="109823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77624"/>
              </p:ext>
            </p:extLst>
          </p:nvPr>
        </p:nvGraphicFramePr>
        <p:xfrm>
          <a:off x="513481" y="2660526"/>
          <a:ext cx="10982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5" name="文档" r:id="rId9" imgW="10984272" imgH="1434133" progId="Word.Document.12">
                  <p:embed/>
                </p:oleObj>
              </mc:Choice>
              <mc:Fallback>
                <p:oleObj name="文档" r:id="rId9" imgW="10984272" imgH="1434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3481" y="2660526"/>
                        <a:ext cx="109823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01704"/>
              </p:ext>
            </p:extLst>
          </p:nvPr>
        </p:nvGraphicFramePr>
        <p:xfrm>
          <a:off x="478582" y="3524622"/>
          <a:ext cx="10982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文档" r:id="rId12" imgW="10984272" imgH="1435575" progId="Word.Document.12">
                  <p:embed/>
                </p:oleObj>
              </mc:Choice>
              <mc:Fallback>
                <p:oleObj name="文档" r:id="rId12" imgW="10984272" imgH="1435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8582" y="3524622"/>
                        <a:ext cx="109823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50772"/>
              </p:ext>
            </p:extLst>
          </p:nvPr>
        </p:nvGraphicFramePr>
        <p:xfrm>
          <a:off x="478582" y="4449316"/>
          <a:ext cx="10982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文档" r:id="rId15" imgW="10984272" imgH="1437017" progId="Word.Document.12">
                  <p:embed/>
                </p:oleObj>
              </mc:Choice>
              <mc:Fallback>
                <p:oleObj name="文档" r:id="rId15" imgW="10984272" imgH="1437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582" y="4449316"/>
                        <a:ext cx="109823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90664"/>
              </p:ext>
            </p:extLst>
          </p:nvPr>
        </p:nvGraphicFramePr>
        <p:xfrm>
          <a:off x="406574" y="5169396"/>
          <a:ext cx="10982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文档" r:id="rId18" imgW="10984272" imgH="1438820" progId="Word.Document.12">
                  <p:embed/>
                </p:oleObj>
              </mc:Choice>
              <mc:Fallback>
                <p:oleObj name="文档" r:id="rId18" imgW="10984272" imgH="14388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6574" y="5169396"/>
                        <a:ext cx="1098232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34566" y="595007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58193"/>
              </p:ext>
            </p:extLst>
          </p:nvPr>
        </p:nvGraphicFramePr>
        <p:xfrm>
          <a:off x="550863" y="328613"/>
          <a:ext cx="11090275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Document" r:id="rId3" imgW="11410637" imgH="4886480" progId="Word.Document.8">
                  <p:embed/>
                </p:oleObj>
              </mc:Choice>
              <mc:Fallback>
                <p:oleObj name="Document" r:id="rId3" imgW="11410637" imgH="488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8613"/>
                        <a:ext cx="11090275" cy="475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01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5" name="矩形 24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06574" y="790278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函数的最大</a:t>
            </a: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(</a:t>
            </a: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小</a:t>
            </a: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)</a:t>
            </a: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574" y="1629594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在下图表示的函数中，最大的函数值和最小的函数值分别是多少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不是最小值？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4595" name="Picture 19" descr="RA1-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86" y="2512107"/>
            <a:ext cx="2917998" cy="18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06574" y="4328881"/>
            <a:ext cx="11161240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最大的函数值为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，最小的函数值为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  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中的元素与之对应，不是函数值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4566" y="896139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2,2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上的图象如图所示，则此函数的最小值，最大值分别是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2574" name="Picture 46" descr="RA1-8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42" y="1798022"/>
            <a:ext cx="3198989" cy="250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34566" y="4174286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B.0,2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  	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		D.</a:t>
            </a:r>
            <a:r>
              <a:rPr lang="en-US" altLang="zh-CN" sz="2800" i="1" kern="10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2382" y="170685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99284"/>
              </p:ext>
            </p:extLst>
          </p:nvPr>
        </p:nvGraphicFramePr>
        <p:xfrm>
          <a:off x="523006" y="971947"/>
          <a:ext cx="109728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文档" r:id="rId9" imgW="10974557" imgH="1499026" progId="Word.Document.12">
                  <p:embed/>
                </p:oleObj>
              </mc:Choice>
              <mc:Fallback>
                <p:oleObj name="文档" r:id="rId9" imgW="10974557" imgH="1499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006" y="971947"/>
                        <a:ext cx="1097280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315713"/>
              </p:ext>
            </p:extLst>
          </p:nvPr>
        </p:nvGraphicFramePr>
        <p:xfrm>
          <a:off x="523006" y="1963316"/>
          <a:ext cx="109728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文档" r:id="rId12" imgW="10974557" imgH="2118032" progId="Word.Document.12">
                  <p:embed/>
                </p:oleObj>
              </mc:Choice>
              <mc:Fallback>
                <p:oleObj name="文档" r:id="rId12" imgW="10974557" imgH="2118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3006" y="1963316"/>
                        <a:ext cx="1097280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579790" y="117122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59488"/>
              </p:ext>
            </p:extLst>
          </p:nvPr>
        </p:nvGraphicFramePr>
        <p:xfrm>
          <a:off x="514350" y="909514"/>
          <a:ext cx="1118235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文档" r:id="rId9" imgW="11183980" imgH="4092219" progId="Word.Document.12">
                  <p:embed/>
                </p:oleObj>
              </mc:Choice>
              <mc:Fallback>
                <p:oleObj name="文档" r:id="rId9" imgW="11183980" imgH="40922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350" y="909514"/>
                        <a:ext cx="11182350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015086" y="110637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4" y="981522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2,1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的最大值，最小值分别为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A.4,1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B.4,0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C.1,0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以上都不对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96028" y="117838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 smtClean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solidFill>
                <a:srgbClr val="0000F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40592"/>
              </p:ext>
            </p:extLst>
          </p:nvPr>
        </p:nvGraphicFramePr>
        <p:xfrm>
          <a:off x="478582" y="837506"/>
          <a:ext cx="1118235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文档" r:id="rId9" imgW="11183980" imgH="2790034" progId="Word.Document.12">
                  <p:embed/>
                </p:oleObj>
              </mc:Choice>
              <mc:Fallback>
                <p:oleObj name="文档" r:id="rId9" imgW="11183980" imgH="2790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582" y="837506"/>
                        <a:ext cx="11182350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955982" y="117838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2800" b="1" kern="100">
              <a:solidFill>
                <a:srgbClr val="C0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</a:t>
              </a:r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334566" y="3789834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在闭区间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>
                <a:latin typeface="Times New Roman" pitchFamily="18" charset="0"/>
                <a:ea typeface="华文细黑"/>
                <a:cs typeface="Times New Roman" pitchFamily="18" charset="0"/>
              </a:rPr>
              <a:t>a</a:t>
            </a:r>
            <a:r>
              <a:rPr lang="zh-CN" altLang="zh-CN" sz="2800" kern="10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>
                <a:latin typeface="Times New Roman" pitchFamily="18" charset="0"/>
                <a:ea typeface="华文细黑"/>
                <a:cs typeface="Times New Roman" pitchFamily="18" charset="0"/>
              </a:rPr>
              <a:t>b</a:t>
            </a:r>
            <a:r>
              <a:rPr lang="en-US" altLang="zh-CN" sz="2800" kern="10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上单调，则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的最值必在区间端点处取得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即最大值是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，最小值是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057178"/>
              </p:ext>
            </p:extLst>
          </p:nvPr>
        </p:nvGraphicFramePr>
        <p:xfrm>
          <a:off x="514350" y="1295400"/>
          <a:ext cx="1117282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文档" r:id="rId5" imgW="11183980" imgH="2680077" progId="Word.Document.12">
                  <p:embed/>
                </p:oleObj>
              </mc:Choice>
              <mc:Fallback>
                <p:oleObj name="文档" r:id="rId5" imgW="11183980" imgH="26800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1295400"/>
                        <a:ext cx="11172825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444903"/>
            <a:ext cx="11161240" cy="32729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二次函数在闭区间上的最值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探求二次函数在给定区间上的最值问题，一般要先作出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的草图，然后根据图象的增减性进行研究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特别要注意二次函数的对称轴与所给区间的位置关系，它是求解二次函数在已知区间上最值问题的主要依据，并且最大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小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值不一定在顶点处取得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344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660927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一般地，设函数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的定义域为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如果存在实数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对于任意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存在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那么，称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最大值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如果存在实数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对于任意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，都有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存在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那么，称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最小值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430238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函数的最大</a:t>
            </a: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(</a:t>
            </a: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小</a:t>
            </a: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)</a:t>
            </a: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值的几何意义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1294334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1,1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的图象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zh-CN" altLang="en-US" sz="2800" kern="100" dirty="0" smtClean="0">
                <a:latin typeface="Times New Roman"/>
                <a:ea typeface="华文细黑"/>
                <a:cs typeface="Times New Roman"/>
              </a:rPr>
              <a:t>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88" name="Picture 28" descr="RA1-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63" y="401132"/>
            <a:ext cx="3046851" cy="247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8582" y="213365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试指出函数的最大值、最小值和相应的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3031967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±1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有最大值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，对应的点是图象中的最高点，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有最小值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，对应的点为图象中的最低点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4544135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一般地，函数最大值对应图象中的最高点，最小值对应图象中的最低点，它们不一定只有一个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293" y="837506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借助单调性求最值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7523"/>
              </p:ext>
            </p:extLst>
          </p:nvPr>
        </p:nvGraphicFramePr>
        <p:xfrm>
          <a:off x="470309" y="1660054"/>
          <a:ext cx="110775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文档" r:id="rId4" imgW="11079268" imgH="1415026" progId="Word.Document.12">
                  <p:embed/>
                </p:oleObj>
              </mc:Choice>
              <mc:Fallback>
                <p:oleObj name="文档" r:id="rId4" imgW="11079268" imgH="1415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309" y="1660054"/>
                        <a:ext cx="11077575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696789" y="2366769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2,6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上的任意两个实数，且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52071"/>
              </p:ext>
            </p:extLst>
          </p:nvPr>
        </p:nvGraphicFramePr>
        <p:xfrm>
          <a:off x="1486694" y="3069754"/>
          <a:ext cx="111156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文档" r:id="rId7" imgW="11117411" imgH="1459369" progId="Word.Document.12">
                  <p:embed/>
                </p:oleObj>
              </mc:Choice>
              <mc:Fallback>
                <p:oleObj name="文档" r:id="rId7" imgW="11117411" imgH="1459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6694" y="3069754"/>
                        <a:ext cx="111156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52952"/>
              </p:ext>
            </p:extLst>
          </p:nvPr>
        </p:nvGraphicFramePr>
        <p:xfrm>
          <a:off x="1486694" y="4073013"/>
          <a:ext cx="111156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文档" r:id="rId10" imgW="11117411" imgH="1461172" progId="Word.Document.12">
                  <p:embed/>
                </p:oleObj>
              </mc:Choice>
              <mc:Fallback>
                <p:oleObj name="文档" r:id="rId10" imgW="11117411" imgH="14611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86694" y="4073013"/>
                        <a:ext cx="111156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750636"/>
              </p:ext>
            </p:extLst>
          </p:nvPr>
        </p:nvGraphicFramePr>
        <p:xfrm>
          <a:off x="4943078" y="3995615"/>
          <a:ext cx="111156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文档" r:id="rId13" imgW="11117411" imgH="1462614" progId="Word.Document.12">
                  <p:embed/>
                </p:oleObj>
              </mc:Choice>
              <mc:Fallback>
                <p:oleObj name="文档" r:id="rId13" imgW="11117411" imgH="1462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43078" y="3995615"/>
                        <a:ext cx="111156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1393576" y="5089751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)&gt;0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37307"/>
              </p:ext>
            </p:extLst>
          </p:nvPr>
        </p:nvGraphicFramePr>
        <p:xfrm>
          <a:off x="478582" y="477466"/>
          <a:ext cx="111156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文档" r:id="rId4" imgW="11117411" imgH="1464056" progId="Word.Document.12">
                  <p:embed/>
                </p:oleObj>
              </mc:Choice>
              <mc:Fallback>
                <p:oleObj name="文档" r:id="rId4" imgW="11117411" imgH="1464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477466"/>
                        <a:ext cx="111156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65252"/>
              </p:ext>
            </p:extLst>
          </p:nvPr>
        </p:nvGraphicFramePr>
        <p:xfrm>
          <a:off x="478582" y="1540421"/>
          <a:ext cx="111156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文档" r:id="rId7" imgW="11117411" imgH="1465859" progId="Word.Document.12">
                  <p:embed/>
                </p:oleObj>
              </mc:Choice>
              <mc:Fallback>
                <p:oleObj name="文档" r:id="rId7" imgW="11117411" imgH="14658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1540421"/>
                        <a:ext cx="111156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46401"/>
              </p:ext>
            </p:extLst>
          </p:nvPr>
        </p:nvGraphicFramePr>
        <p:xfrm>
          <a:off x="425624" y="3556645"/>
          <a:ext cx="111156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文档" r:id="rId10" imgW="11117411" imgH="1464056" progId="Word.Document.12">
                  <p:embed/>
                </p:oleObj>
              </mc:Choice>
              <mc:Fallback>
                <p:oleObj name="文档" r:id="rId10" imgW="11117411" imgH="14640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5624" y="3556645"/>
                        <a:ext cx="1111567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34566" y="2526457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时取得最大值，最大值是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1141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404754" y="-26590"/>
            <a:ext cx="2831170" cy="880109"/>
            <a:chOff x="11613" y="920823"/>
            <a:chExt cx="1652255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608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反思与感悟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78582" y="981522"/>
            <a:ext cx="1116124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b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上单调递增，则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，最小值为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 pitchFamily="18" charset="0"/>
              </a:rPr>
              <a:t>b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上单调递减，则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的最大值为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，最小值为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有多个单调区间，那就先决出各区间上的最值，再从各区间的最大值中决出总冠军，函数的最大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值是整个值域范围内最大或最小的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74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2519"/>
              </p:ext>
            </p:extLst>
          </p:nvPr>
        </p:nvGraphicFramePr>
        <p:xfrm>
          <a:off x="406574" y="477466"/>
          <a:ext cx="110966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文档" r:id="rId4" imgW="11126724" imgH="1589534" progId="Word.Document.12">
                  <p:embed/>
                </p:oleObj>
              </mc:Choice>
              <mc:Fallback>
                <p:oleObj name="文档" r:id="rId4" imgW="11126724" imgH="1589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574" y="477466"/>
                        <a:ext cx="11096625" cy="159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8301" y="405458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求二次函数的最值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1169765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0,2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，求函数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4885"/>
            <a:ext cx="12194933" cy="1940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2027338"/>
            <a:ext cx="11161240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开口向上，对称轴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[0,1]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上单调递减，在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 pitchFamily="18" charset="0"/>
              </a:rPr>
              <a:t>1,2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上单调递增，且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max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min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795</Words>
  <Application>Microsoft Office PowerPoint</Application>
  <PresentationFormat>自定义</PresentationFormat>
  <Paragraphs>104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IPAPANNEW</vt:lpstr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6_Office 主题</vt:lpstr>
      <vt:lpstr>文档</vt:lpstr>
      <vt:lpstr>Microsoft Word 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967</cp:revision>
  <dcterms:created xsi:type="dcterms:W3CDTF">2014-11-27T01:03:08Z</dcterms:created>
  <dcterms:modified xsi:type="dcterms:W3CDTF">2016-09-20T13:40:25Z</dcterms:modified>
</cp:coreProperties>
</file>