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5"/>
  </p:notesMasterIdLst>
  <p:handoutMasterIdLst>
    <p:handoutMasterId r:id="rId26"/>
  </p:handoutMasterIdLst>
  <p:sldIdLst>
    <p:sldId id="931" r:id="rId2"/>
    <p:sldId id="956" r:id="rId3"/>
    <p:sldId id="957" r:id="rId4"/>
    <p:sldId id="959" r:id="rId5"/>
    <p:sldId id="986" r:id="rId6"/>
    <p:sldId id="841" r:id="rId7"/>
    <p:sldId id="987" r:id="rId8"/>
    <p:sldId id="972" r:id="rId9"/>
    <p:sldId id="988" r:id="rId10"/>
    <p:sldId id="974" r:id="rId11"/>
    <p:sldId id="991" r:id="rId12"/>
    <p:sldId id="992" r:id="rId13"/>
    <p:sldId id="989" r:id="rId14"/>
    <p:sldId id="990" r:id="rId15"/>
    <p:sldId id="980" r:id="rId16"/>
    <p:sldId id="984" r:id="rId17"/>
    <p:sldId id="510" r:id="rId18"/>
    <p:sldId id="690" r:id="rId19"/>
    <p:sldId id="827" r:id="rId20"/>
    <p:sldId id="968" r:id="rId21"/>
    <p:sldId id="969" r:id="rId22"/>
    <p:sldId id="930" r:id="rId23"/>
    <p:sldId id="971" r:id="rId2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29038"/>
    <a:srgbClr val="FF6600"/>
    <a:srgbClr val="0066FF"/>
    <a:srgbClr val="03EB5B"/>
    <a:srgbClr val="FFFFFF"/>
    <a:srgbClr val="00CCFF"/>
    <a:srgbClr val="0000CC"/>
    <a:srgbClr val="0033CC"/>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2254" autoAdjust="0"/>
  </p:normalViewPr>
  <p:slideViewPr>
    <p:cSldViewPr>
      <p:cViewPr varScale="1">
        <p:scale>
          <a:sx n="82" d="100"/>
          <a:sy n="82" d="100"/>
        </p:scale>
        <p:origin x="114" y="6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2016-09-22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2016-09-22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5_标题幻灯片">
    <p:bg>
      <p:bgPr>
        <a:solidFill>
          <a:srgbClr val="F3EFE5"/>
        </a:solidFill>
        <a:effectLst/>
      </p:bgPr>
    </p:bg>
    <p:spTree>
      <p:nvGrpSpPr>
        <p:cNvPr id="1" name=""/>
        <p:cNvGrpSpPr/>
        <p:nvPr/>
      </p:nvGrpSpPr>
      <p:grpSpPr>
        <a:xfrm>
          <a:off x="0" y="0"/>
          <a:ext cx="0" cy="0"/>
          <a:chOff x="0" y="0"/>
          <a:chExt cx="0" cy="0"/>
        </a:xfrm>
      </p:grpSpPr>
      <p:sp>
        <p:nvSpPr>
          <p:cNvPr id="16" name="矩形 15"/>
          <p:cNvSpPr/>
          <p:nvPr userDrawn="1"/>
        </p:nvSpPr>
        <p:spPr>
          <a:xfrm>
            <a:off x="0" y="2061642"/>
            <a:ext cx="12190413" cy="24601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04782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2" r:id="rId2"/>
    <p:sldLayoutId id="2147483813" r:id="rId3"/>
    <p:sldLayoutId id="2147483817" r:id="rId4"/>
    <p:sldLayoutId id="2147483815" r:id="rId5"/>
    <p:sldLayoutId id="2147483816" r:id="rId6"/>
    <p:sldLayoutId id="2147483818" r:id="rId7"/>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1.bin"/><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__2.docx"/><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package" Target="../embeddings/Microsoft_Word___10.docx"/><Relationship Id="rId3" Type="http://schemas.openxmlformats.org/officeDocument/2006/relationships/package" Target="../embeddings/Microsoft_Word___5.docx"/><Relationship Id="rId7" Type="http://schemas.openxmlformats.org/officeDocument/2006/relationships/package" Target="../embeddings/Microsoft_Word___7.docx"/><Relationship Id="rId12" Type="http://schemas.openxmlformats.org/officeDocument/2006/relationships/image" Target="../media/image11.e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8.emf"/><Relationship Id="rId11" Type="http://schemas.openxmlformats.org/officeDocument/2006/relationships/package" Target="../embeddings/Microsoft_Word___9.docx"/><Relationship Id="rId5" Type="http://schemas.openxmlformats.org/officeDocument/2006/relationships/package" Target="../embeddings/Microsoft_Word___6.docx"/><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package" Target="../embeddings/Microsoft_Word___8.docx"/><Relationship Id="rId1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42424" y="2856052"/>
            <a:ext cx="6917278" cy="861774"/>
          </a:xfrm>
          <a:prstGeom prst="rect">
            <a:avLst/>
          </a:prstGeom>
        </p:spPr>
        <p:txBody>
          <a:bodyPr wrap="none">
            <a:spAutoFit/>
          </a:bodyPr>
          <a:lstStyle/>
          <a:p>
            <a:pPr lvl="0"/>
            <a:r>
              <a:rPr lang="zh-CN" altLang="en-US" sz="5000" b="1">
                <a:solidFill>
                  <a:schemeClr val="bg1"/>
                </a:solidFill>
                <a:latin typeface="Times New Roman" pitchFamily="18" charset="0"/>
                <a:ea typeface="微软雅黑"/>
                <a:cs typeface="Times New Roman" pitchFamily="18" charset="0"/>
              </a:rPr>
              <a:t>第</a:t>
            </a:r>
            <a:r>
              <a:rPr lang="en-US" altLang="zh-CN" sz="5000" b="1">
                <a:solidFill>
                  <a:schemeClr val="bg1"/>
                </a:solidFill>
                <a:latin typeface="Times New Roman" pitchFamily="18" charset="0"/>
                <a:ea typeface="微软雅黑"/>
                <a:cs typeface="Times New Roman" pitchFamily="18" charset="0"/>
              </a:rPr>
              <a:t>2</a:t>
            </a:r>
            <a:r>
              <a:rPr lang="zh-CN" altLang="en-US" sz="5000" b="1">
                <a:solidFill>
                  <a:schemeClr val="bg1"/>
                </a:solidFill>
                <a:latin typeface="Times New Roman" pitchFamily="18" charset="0"/>
                <a:ea typeface="微软雅黑"/>
                <a:cs typeface="Times New Roman" pitchFamily="18" charset="0"/>
              </a:rPr>
              <a:t>课时　奇偶性的应用</a:t>
            </a:r>
            <a:endParaRPr lang="zh-CN" altLang="en-US" sz="5000" b="1" dirty="0">
              <a:solidFill>
                <a:schemeClr val="bg1"/>
              </a:solidFill>
              <a:latin typeface="Times New Roman" pitchFamily="18" charset="0"/>
              <a:ea typeface="微软雅黑"/>
              <a:cs typeface="Times New Roman" pitchFamily="18" charset="0"/>
            </a:endParaRPr>
          </a:p>
        </p:txBody>
      </p:sp>
      <p:sp>
        <p:nvSpPr>
          <p:cNvPr id="6" name="矩形 5"/>
          <p:cNvSpPr/>
          <p:nvPr/>
        </p:nvSpPr>
        <p:spPr>
          <a:xfrm>
            <a:off x="41255" y="1629594"/>
            <a:ext cx="2813591" cy="400110"/>
          </a:xfrm>
          <a:prstGeom prst="rect">
            <a:avLst/>
          </a:prstGeom>
        </p:spPr>
        <p:txBody>
          <a:bodyPr wrap="none">
            <a:spAutoFit/>
          </a:bodyP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lvl="0"/>
            <a:r>
              <a:rPr lang="zh-CN" altLang="en-US" sz="2000" b="1" smtClean="0">
                <a:solidFill>
                  <a:schemeClr val="bg1">
                    <a:lumMod val="50000"/>
                  </a:schemeClr>
                </a:solidFill>
                <a:latin typeface="Times New Roman" pitchFamily="18" charset="0"/>
                <a:ea typeface="微软雅黑"/>
                <a:cs typeface="Times New Roman" pitchFamily="18" charset="0"/>
              </a:rPr>
              <a:t>第</a:t>
            </a:r>
            <a:r>
              <a:rPr lang="zh-CN" altLang="en-US" sz="2000" b="1">
                <a:solidFill>
                  <a:schemeClr val="bg1">
                    <a:lumMod val="50000"/>
                  </a:schemeClr>
                </a:solidFill>
                <a:latin typeface="Times New Roman" pitchFamily="18" charset="0"/>
                <a:ea typeface="微软雅黑"/>
                <a:cs typeface="Times New Roman" pitchFamily="18" charset="0"/>
              </a:rPr>
              <a:t>一</a:t>
            </a:r>
            <a:r>
              <a:rPr lang="zh-CN" altLang="en-US" sz="2000" b="1" smtClean="0">
                <a:solidFill>
                  <a:schemeClr val="bg1">
                    <a:lumMod val="50000"/>
                  </a:schemeClr>
                </a:solidFill>
                <a:latin typeface="Times New Roman" pitchFamily="18" charset="0"/>
                <a:ea typeface="微软雅黑"/>
                <a:cs typeface="Times New Roman" pitchFamily="18" charset="0"/>
              </a:rPr>
              <a:t>章　</a:t>
            </a:r>
            <a:r>
              <a:rPr lang="en-US" altLang="zh-CN" sz="2000" b="1">
                <a:solidFill>
                  <a:schemeClr val="bg1">
                    <a:lumMod val="50000"/>
                  </a:schemeClr>
                </a:solidFill>
                <a:latin typeface="Times New Roman" pitchFamily="18" charset="0"/>
                <a:ea typeface="微软雅黑"/>
                <a:cs typeface="Times New Roman" pitchFamily="18" charset="0"/>
              </a:rPr>
              <a:t> 1.3.2</a:t>
            </a:r>
            <a:r>
              <a:rPr lang="zh-CN" altLang="en-US" sz="2000" b="1">
                <a:solidFill>
                  <a:schemeClr val="bg1">
                    <a:lumMod val="50000"/>
                  </a:schemeClr>
                </a:solidFill>
                <a:latin typeface="Times New Roman" pitchFamily="18" charset="0"/>
                <a:ea typeface="微软雅黑"/>
                <a:cs typeface="Times New Roman" pitchFamily="18" charset="0"/>
              </a:rPr>
              <a:t>　奇偶性</a:t>
            </a:r>
            <a:endParaRPr lang="zh-CN" altLang="en-US" sz="2000" b="1" dirty="0">
              <a:solidFill>
                <a:schemeClr val="bg1">
                  <a:lumMod val="50000"/>
                </a:schemeClr>
              </a:solidFill>
              <a:latin typeface="Times New Roman" pitchFamily="18" charset="0"/>
              <a:ea typeface="微软雅黑"/>
              <a:cs typeface="Times New Roman" pitchFamily="18" charset="0"/>
            </a:endParaRPr>
          </a:p>
        </p:txBody>
      </p:sp>
      <p:pic>
        <p:nvPicPr>
          <p:cNvPr id="9" name="Picture 3" descr="E:\张红\2016\幻灯片\同步\步步高\英语\幻灯片的图\17.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899"/>
          <a:stretch/>
        </p:blipFill>
        <p:spPr bwMode="auto">
          <a:xfrm>
            <a:off x="0" y="2054469"/>
            <a:ext cx="3379933" cy="245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11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6293" y="45418"/>
            <a:ext cx="11457545" cy="693051"/>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zh-CN" altLang="en-US" sz="2800" b="1" kern="100" dirty="0">
                <a:solidFill>
                  <a:srgbClr val="C00000"/>
                </a:solidFill>
                <a:latin typeface="Times New Roman"/>
                <a:ea typeface="微软雅黑"/>
                <a:cs typeface="Times New Roman"/>
              </a:rPr>
              <a:t>类型二　奇偶性对单调性的影响</a:t>
            </a:r>
            <a:endParaRPr lang="zh-CN" altLang="zh-CN" sz="2800" b="1" kern="100" dirty="0">
              <a:solidFill>
                <a:srgbClr val="C00000"/>
              </a:solidFill>
              <a:latin typeface="Times New Roman"/>
              <a:ea typeface="微软雅黑"/>
              <a:cs typeface="Times New Roman"/>
            </a:endParaRPr>
          </a:p>
        </p:txBody>
      </p:sp>
      <p:sp>
        <p:nvSpPr>
          <p:cNvPr id="11" name="矩形 10"/>
          <p:cNvSpPr/>
          <p:nvPr/>
        </p:nvSpPr>
        <p:spPr>
          <a:xfrm>
            <a:off x="382827" y="655703"/>
            <a:ext cx="11161240" cy="133393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例</a:t>
            </a:r>
            <a:r>
              <a:rPr lang="en-US" altLang="zh-CN" sz="2800" b="1" kern="100" dirty="0">
                <a:solidFill>
                  <a:srgbClr val="0000FF"/>
                </a:solidFill>
                <a:latin typeface="Times New Roman"/>
                <a:ea typeface="微软雅黑"/>
                <a:cs typeface="Courier New"/>
              </a:rPr>
              <a:t>2</a:t>
            </a:r>
            <a:r>
              <a:rPr lang="zh-CN" altLang="zh-CN" sz="2800" b="1" kern="100" dirty="0">
                <a:solidFill>
                  <a:srgbClr val="0000FF"/>
                </a:solidFill>
                <a:latin typeface="Times New Roman"/>
                <a:ea typeface="微软雅黑"/>
                <a:cs typeface="Times New Roman"/>
              </a:rPr>
              <a:t>　</a:t>
            </a:r>
            <a:r>
              <a:rPr lang="zh-CN" altLang="zh-CN" sz="2800" kern="100" dirty="0">
                <a:latin typeface="Times New Roman"/>
                <a:ea typeface="华文细黑"/>
                <a:cs typeface="Times New Roman"/>
              </a:rPr>
              <a:t>设</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是偶函数，在区间</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上是减函数，试证</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在区间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上是增函数</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7" name="矩形 6"/>
          <p:cNvSpPr/>
          <p:nvPr/>
        </p:nvSpPr>
        <p:spPr>
          <a:xfrm>
            <a:off x="0" y="6661141"/>
            <a:ext cx="12194933" cy="194007"/>
          </a:xfrm>
          <a:prstGeom prst="rect">
            <a:avLst/>
          </a:prstGeom>
          <a:solidFill>
            <a:schemeClr val="accent5">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sz="2400"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063758" y="6663993"/>
            <a:ext cx="1126655" cy="194899"/>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
        <p:nvSpPr>
          <p:cNvPr id="10" name="矩形 9"/>
          <p:cNvSpPr/>
          <p:nvPr/>
        </p:nvSpPr>
        <p:spPr>
          <a:xfrm>
            <a:off x="382827" y="1989634"/>
            <a:ext cx="11161240" cy="4647402"/>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证明　</a:t>
            </a:r>
            <a:r>
              <a:rPr lang="zh-CN" altLang="zh-CN" sz="2800" kern="100" dirty="0">
                <a:latin typeface="Times New Roman"/>
                <a:ea typeface="华文细黑"/>
                <a:cs typeface="Times New Roman"/>
              </a:rPr>
              <a:t>设</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是区间</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b</a:t>
            </a:r>
            <a:r>
              <a:rPr lang="zh-CN" altLang="zh-CN" sz="2800" kern="100" dirty="0">
                <a:latin typeface="Times New Roman" pitchFamily="18" charset="0"/>
                <a:ea typeface="华文细黑"/>
                <a:cs typeface="Times New Roman" pitchFamily="18" charset="0"/>
              </a:rPr>
              <a:t>，－</a:t>
            </a:r>
            <a:r>
              <a:rPr lang="en-US" altLang="zh-CN" sz="2800" i="1" kern="100" dirty="0">
                <a:latin typeface="Times New Roman" pitchFamily="18" charset="0"/>
                <a:ea typeface="华文细黑"/>
                <a:cs typeface="Times New Roman" pitchFamily="18" charset="0"/>
              </a:rPr>
              <a:t>a</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上任意两个值，且有</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a:t>
            </a:r>
            <a:r>
              <a:rPr lang="en-US"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a</a:t>
            </a:r>
            <a:r>
              <a:rPr lang="zh-CN"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b</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上是减函数，</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为偶函数，即</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在区间</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b</a:t>
            </a:r>
            <a:r>
              <a:rPr lang="zh-CN"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a</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上是增函数</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3" name="圆角矩形 12">
            <a:hlinkClick r:id="rId2" action="ppaction://hlinksldjump"/>
          </p:cNvPr>
          <p:cNvSpPr/>
          <p:nvPr/>
        </p:nvSpPr>
        <p:spPr>
          <a:xfrm>
            <a:off x="9695606" y="6659268"/>
            <a:ext cx="1126655" cy="194899"/>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反思与感悟</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453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425488861"/>
              </p:ext>
            </p:extLst>
          </p:nvPr>
        </p:nvGraphicFramePr>
        <p:xfrm>
          <a:off x="339725" y="328613"/>
          <a:ext cx="11172825" cy="4711700"/>
        </p:xfrm>
        <a:graphic>
          <a:graphicData uri="http://schemas.openxmlformats.org/presentationml/2006/ole">
            <mc:AlternateContent xmlns:mc="http://schemas.openxmlformats.org/markup-compatibility/2006">
              <mc:Choice xmlns:v="urn:schemas-microsoft-com:vml" Requires="v">
                <p:oleObj spid="_x0000_s56323" name="Document" r:id="rId3" imgW="11978103" imgH="4958715" progId="Word.Document.8">
                  <p:embed/>
                </p:oleObj>
              </mc:Choice>
              <mc:Fallback>
                <p:oleObj name="Document" r:id="rId3" imgW="11978103" imgH="4958715" progId="Word.Document.8">
                  <p:embed/>
                  <p:pic>
                    <p:nvPicPr>
                      <p:cNvPr id="0" name=""/>
                      <p:cNvPicPr>
                        <a:picLocks noChangeAspect="1" noChangeArrowheads="1"/>
                      </p:cNvPicPr>
                      <p:nvPr/>
                    </p:nvPicPr>
                    <p:blipFill>
                      <a:blip r:embed="rId4"/>
                      <a:srcRect/>
                      <a:stretch>
                        <a:fillRect/>
                      </a:stretch>
                    </p:blipFill>
                    <p:spPr bwMode="auto">
                      <a:xfrm>
                        <a:off x="339725" y="328613"/>
                        <a:ext cx="11172825" cy="471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148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2501530386"/>
              </p:ext>
            </p:extLst>
          </p:nvPr>
        </p:nvGraphicFramePr>
        <p:xfrm>
          <a:off x="478582" y="670819"/>
          <a:ext cx="10726737" cy="4314825"/>
        </p:xfrm>
        <a:graphic>
          <a:graphicData uri="http://schemas.openxmlformats.org/presentationml/2006/ole">
            <mc:AlternateContent xmlns:mc="http://schemas.openxmlformats.org/markup-compatibility/2006">
              <mc:Choice xmlns:v="urn:schemas-microsoft-com:vml" Requires="v">
                <p:oleObj spid="_x0000_s57348" name="Document" r:id="rId3" imgW="10890791" imgH="4373645" progId="Word.Document.8">
                  <p:embed/>
                </p:oleObj>
              </mc:Choice>
              <mc:Fallback>
                <p:oleObj name="Document" r:id="rId3" imgW="10890791" imgH="4373645" progId="Word.Document.8">
                  <p:embed/>
                  <p:pic>
                    <p:nvPicPr>
                      <p:cNvPr id="0" name=""/>
                      <p:cNvPicPr>
                        <a:picLocks noChangeAspect="1" noChangeArrowheads="1"/>
                      </p:cNvPicPr>
                      <p:nvPr/>
                    </p:nvPicPr>
                    <p:blipFill>
                      <a:blip r:embed="rId4"/>
                      <a:srcRect/>
                      <a:stretch>
                        <a:fillRect/>
                      </a:stretch>
                    </p:blipFill>
                    <p:spPr bwMode="auto">
                      <a:xfrm>
                        <a:off x="478582" y="670819"/>
                        <a:ext cx="10726737"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7"/>
          <p:cNvSpPr txBox="1"/>
          <p:nvPr/>
        </p:nvSpPr>
        <p:spPr>
          <a:xfrm>
            <a:off x="334566" y="-98598"/>
            <a:ext cx="11457545" cy="769417"/>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zh-CN" altLang="en-US" sz="2800" b="1" kern="100" dirty="0" smtClean="0">
                <a:solidFill>
                  <a:srgbClr val="C00000"/>
                </a:solidFill>
                <a:latin typeface="Times New Roman"/>
                <a:ea typeface="微软雅黑"/>
                <a:cs typeface="Times New Roman"/>
              </a:rPr>
              <a:t>类型</a:t>
            </a:r>
            <a:r>
              <a:rPr lang="zh-CN" altLang="en-US" sz="2800" b="1" kern="100" dirty="0" smtClean="0">
                <a:solidFill>
                  <a:srgbClr val="C00000"/>
                </a:solidFill>
                <a:latin typeface="Times New Roman"/>
                <a:ea typeface="微软雅黑"/>
                <a:cs typeface="Times New Roman"/>
              </a:rPr>
              <a:t>三</a:t>
            </a:r>
            <a:r>
              <a:rPr lang="zh-CN" altLang="en-US" sz="2800" b="1" kern="100" dirty="0">
                <a:solidFill>
                  <a:srgbClr val="C00000"/>
                </a:solidFill>
                <a:latin typeface="Times New Roman"/>
                <a:ea typeface="微软雅黑"/>
                <a:cs typeface="Times New Roman"/>
              </a:rPr>
              <a:t>　</a:t>
            </a:r>
            <a:r>
              <a:rPr lang="zh-CN" altLang="en-US" sz="2800" b="1" kern="100" dirty="0" smtClean="0">
                <a:solidFill>
                  <a:srgbClr val="C00000"/>
                </a:solidFill>
                <a:latin typeface="Times New Roman"/>
                <a:ea typeface="微软雅黑"/>
                <a:cs typeface="Times New Roman"/>
              </a:rPr>
              <a:t>分段函数的图像与最值</a:t>
            </a:r>
            <a:endParaRPr lang="zh-CN" altLang="zh-CN" sz="2800" b="1" kern="100" dirty="0">
              <a:solidFill>
                <a:srgbClr val="C00000"/>
              </a:solidFill>
              <a:latin typeface="Times New Roman"/>
              <a:ea typeface="微软雅黑"/>
              <a:cs typeface="Times New Roman"/>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3360805223"/>
              </p:ext>
            </p:extLst>
          </p:nvPr>
        </p:nvGraphicFramePr>
        <p:xfrm>
          <a:off x="3934966" y="2061642"/>
          <a:ext cx="5367337" cy="4862513"/>
        </p:xfrm>
        <a:graphic>
          <a:graphicData uri="http://schemas.openxmlformats.org/presentationml/2006/ole">
            <mc:AlternateContent xmlns:mc="http://schemas.openxmlformats.org/markup-compatibility/2006">
              <mc:Choice xmlns:v="urn:schemas-microsoft-com:vml" Requires="v">
                <p:oleObj spid="_x0000_s57349" name="文档" r:id="rId5" imgW="5475265" imgH="4948018" progId="Word.Document.8">
                  <p:embed/>
                </p:oleObj>
              </mc:Choice>
              <mc:Fallback>
                <p:oleObj name="文档" r:id="rId5" imgW="5475265" imgH="494801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4966" y="2061642"/>
                        <a:ext cx="5367337" cy="486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245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p:nvPr/>
        </p:nvSpPr>
        <p:spPr>
          <a:xfrm>
            <a:off x="326293" y="45418"/>
            <a:ext cx="11457545" cy="769417"/>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zh-CN" altLang="en-US" sz="2800" b="1" kern="100" dirty="0" smtClean="0">
                <a:solidFill>
                  <a:srgbClr val="C00000"/>
                </a:solidFill>
                <a:latin typeface="Times New Roman"/>
                <a:ea typeface="微软雅黑"/>
                <a:cs typeface="Times New Roman"/>
              </a:rPr>
              <a:t>类型</a:t>
            </a:r>
            <a:r>
              <a:rPr lang="zh-CN" altLang="en-US" sz="2800" b="1" kern="100" dirty="0">
                <a:solidFill>
                  <a:srgbClr val="C00000"/>
                </a:solidFill>
                <a:latin typeface="Times New Roman"/>
                <a:ea typeface="微软雅黑"/>
                <a:cs typeface="Times New Roman"/>
              </a:rPr>
              <a:t>四</a:t>
            </a:r>
            <a:r>
              <a:rPr lang="zh-CN" altLang="en-US" sz="2800" b="1" kern="100" dirty="0">
                <a:solidFill>
                  <a:srgbClr val="C00000"/>
                </a:solidFill>
                <a:latin typeface="Times New Roman"/>
                <a:ea typeface="微软雅黑"/>
                <a:cs typeface="Times New Roman"/>
              </a:rPr>
              <a:t>　</a:t>
            </a:r>
            <a:r>
              <a:rPr lang="zh-CN" altLang="en-US" sz="2800" b="1" kern="100" dirty="0" smtClean="0">
                <a:solidFill>
                  <a:srgbClr val="C00000"/>
                </a:solidFill>
                <a:latin typeface="Times New Roman"/>
                <a:ea typeface="微软雅黑"/>
                <a:cs typeface="Times New Roman"/>
              </a:rPr>
              <a:t>函数的综合应用</a:t>
            </a:r>
            <a:endParaRPr lang="zh-CN" altLang="zh-CN" sz="2800" b="1" kern="100" dirty="0">
              <a:solidFill>
                <a:srgbClr val="C00000"/>
              </a:solidFill>
              <a:latin typeface="Times New Roman"/>
              <a:ea typeface="微软雅黑"/>
              <a:cs typeface="Times New Roman"/>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126058827"/>
              </p:ext>
            </p:extLst>
          </p:nvPr>
        </p:nvGraphicFramePr>
        <p:xfrm>
          <a:off x="550590" y="909514"/>
          <a:ext cx="10633075" cy="4256088"/>
        </p:xfrm>
        <a:graphic>
          <a:graphicData uri="http://schemas.openxmlformats.org/presentationml/2006/ole">
            <mc:AlternateContent xmlns:mc="http://schemas.openxmlformats.org/markup-compatibility/2006">
              <mc:Choice xmlns:v="urn:schemas-microsoft-com:vml" Requires="v">
                <p:oleObj spid="_x0000_s54278" name="Document" r:id="rId3" imgW="10967271" imgH="4339145" progId="Word.Document.8">
                  <p:embed/>
                </p:oleObj>
              </mc:Choice>
              <mc:Fallback>
                <p:oleObj name="Document" r:id="rId3" imgW="10967271" imgH="4339145" progId="Word.Document.8">
                  <p:embed/>
                  <p:pic>
                    <p:nvPicPr>
                      <p:cNvPr id="0" name=""/>
                      <p:cNvPicPr>
                        <a:picLocks noChangeAspect="1" noChangeArrowheads="1"/>
                      </p:cNvPicPr>
                      <p:nvPr/>
                    </p:nvPicPr>
                    <p:blipFill>
                      <a:blip r:embed="rId4"/>
                      <a:srcRect/>
                      <a:stretch>
                        <a:fillRect/>
                      </a:stretch>
                    </p:blipFill>
                    <p:spPr bwMode="auto">
                      <a:xfrm>
                        <a:off x="550590" y="909514"/>
                        <a:ext cx="10633075" cy="425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1795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794995271"/>
              </p:ext>
            </p:extLst>
          </p:nvPr>
        </p:nvGraphicFramePr>
        <p:xfrm>
          <a:off x="620713" y="117475"/>
          <a:ext cx="10621962" cy="5075238"/>
        </p:xfrm>
        <a:graphic>
          <a:graphicData uri="http://schemas.openxmlformats.org/presentationml/2006/ole">
            <mc:AlternateContent xmlns:mc="http://schemas.openxmlformats.org/markup-compatibility/2006">
              <mc:Choice xmlns:v="urn:schemas-microsoft-com:vml" Requires="v">
                <p:oleObj spid="_x0000_s55302" name="Document" r:id="rId3" imgW="11309987" imgH="5318453" progId="Word.Document.8">
                  <p:embed/>
                </p:oleObj>
              </mc:Choice>
              <mc:Fallback>
                <p:oleObj name="Document" r:id="rId3" imgW="11309987" imgH="5318453" progId="Word.Document.8">
                  <p:embed/>
                  <p:pic>
                    <p:nvPicPr>
                      <p:cNvPr id="0" name=""/>
                      <p:cNvPicPr>
                        <a:picLocks noChangeAspect="1" noChangeArrowheads="1"/>
                      </p:cNvPicPr>
                      <p:nvPr/>
                    </p:nvPicPr>
                    <p:blipFill>
                      <a:blip r:embed="rId4"/>
                      <a:srcRect/>
                      <a:stretch>
                        <a:fillRect/>
                      </a:stretch>
                    </p:blipFill>
                    <p:spPr bwMode="auto">
                      <a:xfrm>
                        <a:off x="620713" y="117475"/>
                        <a:ext cx="10621962" cy="507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629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4566" y="83891"/>
            <a:ext cx="11457545" cy="769417"/>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zh-CN" altLang="en-US" sz="2800" b="1" kern="100" dirty="0" smtClean="0">
                <a:solidFill>
                  <a:srgbClr val="C00000"/>
                </a:solidFill>
                <a:latin typeface="Times New Roman"/>
                <a:ea typeface="微软雅黑"/>
                <a:cs typeface="Times New Roman"/>
              </a:rPr>
              <a:t>类型五</a:t>
            </a:r>
            <a:r>
              <a:rPr lang="zh-CN" altLang="en-US" sz="2800" b="1" kern="100" dirty="0">
                <a:solidFill>
                  <a:srgbClr val="C00000"/>
                </a:solidFill>
                <a:latin typeface="Times New Roman"/>
                <a:ea typeface="微软雅黑"/>
                <a:cs typeface="Times New Roman"/>
              </a:rPr>
              <a:t>　对称问题</a:t>
            </a:r>
            <a:endParaRPr lang="zh-CN" altLang="zh-CN" sz="2800" b="1" kern="100" dirty="0">
              <a:solidFill>
                <a:srgbClr val="C00000"/>
              </a:solidFill>
              <a:latin typeface="Times New Roman"/>
              <a:ea typeface="微软雅黑"/>
              <a:cs typeface="Times New Roman"/>
            </a:endParaRPr>
          </a:p>
        </p:txBody>
      </p:sp>
      <p:sp>
        <p:nvSpPr>
          <p:cNvPr id="11" name="矩形 10"/>
          <p:cNvSpPr/>
          <p:nvPr/>
        </p:nvSpPr>
        <p:spPr>
          <a:xfrm>
            <a:off x="342839" y="733675"/>
            <a:ext cx="11161240" cy="141574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smtClean="0">
                <a:solidFill>
                  <a:srgbClr val="0000FF"/>
                </a:solidFill>
                <a:latin typeface="Times New Roman"/>
                <a:ea typeface="微软雅黑"/>
                <a:cs typeface="Times New Roman"/>
              </a:rPr>
              <a:t>例</a:t>
            </a:r>
            <a:r>
              <a:rPr lang="en-US" altLang="zh-CN" sz="2800" b="1" kern="100" dirty="0">
                <a:solidFill>
                  <a:srgbClr val="0000FF"/>
                </a:solidFill>
                <a:latin typeface="Times New Roman"/>
                <a:ea typeface="微软雅黑"/>
                <a:cs typeface="Courier New"/>
              </a:rPr>
              <a:t>5</a:t>
            </a:r>
            <a:r>
              <a:rPr lang="zh-CN" altLang="zh-CN" sz="2800" b="1" kern="100" dirty="0">
                <a:solidFill>
                  <a:srgbClr val="0000FF"/>
                </a:solidFill>
                <a:latin typeface="Times New Roman"/>
                <a:ea typeface="微软雅黑"/>
                <a:cs typeface="Times New Roman"/>
              </a:rPr>
              <a:t>　</a:t>
            </a:r>
            <a:r>
              <a:rPr lang="zh-CN" altLang="zh-CN" sz="2800" kern="100" dirty="0">
                <a:latin typeface="Times New Roman"/>
                <a:ea typeface="华文细黑"/>
                <a:cs typeface="Times New Roman"/>
              </a:rPr>
              <a:t>定义在</a:t>
            </a:r>
            <a:r>
              <a:rPr lang="en-US" altLang="zh-CN" sz="2800" b="1" kern="100" dirty="0">
                <a:latin typeface="Times New Roman"/>
                <a:ea typeface="华文细黑"/>
                <a:cs typeface="Courier New"/>
              </a:rPr>
              <a:t>R</a:t>
            </a:r>
            <a:r>
              <a:rPr lang="zh-CN" altLang="zh-CN" sz="2800" kern="100" dirty="0">
                <a:latin typeface="Times New Roman"/>
                <a:ea typeface="华文细黑"/>
                <a:cs typeface="Times New Roman"/>
              </a:rPr>
              <a:t>上的奇函数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满足：</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，且</a:t>
            </a:r>
            <a:r>
              <a:rPr lang="en-US" altLang="zh-CN" sz="2800" i="1" kern="100" dirty="0">
                <a:latin typeface="Times New Roman"/>
                <a:ea typeface="华文细黑"/>
                <a:cs typeface="Courier New"/>
              </a:rPr>
              <a:t>x</a:t>
            </a:r>
            <a:r>
              <a:rPr lang="en-US" altLang="zh-CN" sz="2800" kern="100" dirty="0">
                <a:latin typeface="宋体"/>
                <a:ea typeface="华文细黑"/>
                <a:cs typeface="Times New Roman"/>
              </a:rPr>
              <a:t>∈</a:t>
            </a:r>
            <a:r>
              <a:rPr lang="en-US" altLang="zh-CN" sz="2800" kern="100" dirty="0">
                <a:latin typeface="IPAPANNEW"/>
                <a:ea typeface="华文细黑"/>
                <a:cs typeface="Times New Roman"/>
              </a:rPr>
              <a:t>[</a:t>
            </a:r>
            <a:r>
              <a:rPr lang="en-US" altLang="zh-CN" sz="2800" kern="100" dirty="0">
                <a:latin typeface="Times New Roman" pitchFamily="18" charset="0"/>
                <a:ea typeface="华文细黑"/>
                <a:cs typeface="Times New Roman" pitchFamily="18" charset="0"/>
              </a:rPr>
              <a:t>0,2</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，试画出</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的图象</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0" name="矩形 9"/>
          <p:cNvSpPr/>
          <p:nvPr/>
        </p:nvSpPr>
        <p:spPr>
          <a:xfrm>
            <a:off x="342839" y="2056682"/>
            <a:ext cx="11161240"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解　</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是奇函数，</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关于直线</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反复利用</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关于原点对称又关于直线</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可</a:t>
            </a:r>
            <a:r>
              <a:rPr lang="zh-CN" altLang="zh-CN" sz="2800" kern="100" dirty="0">
                <a:latin typeface="Times New Roman"/>
                <a:ea typeface="华文细黑"/>
                <a:cs typeface="Times New Roman"/>
              </a:rPr>
              <a:t>画出</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的图象如图：</a:t>
            </a:r>
            <a:endParaRPr lang="zh-CN" altLang="zh-CN" sz="1050" kern="100" dirty="0">
              <a:effectLst/>
              <a:latin typeface="宋体"/>
              <a:cs typeface="Courier New"/>
            </a:endParaRPr>
          </a:p>
        </p:txBody>
      </p:sp>
      <p:pic>
        <p:nvPicPr>
          <p:cNvPr id="45067" name="Picture 11" descr="RA1-9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1270" y="3017106"/>
            <a:ext cx="5444011" cy="358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95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69801"/>
            <a:ext cx="11161240" cy="141574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跟踪</a:t>
            </a:r>
            <a:r>
              <a:rPr lang="zh-CN" altLang="zh-CN" sz="2800" b="1" kern="100" dirty="0" smtClean="0">
                <a:solidFill>
                  <a:srgbClr val="0000FF"/>
                </a:solidFill>
                <a:latin typeface="Times New Roman"/>
                <a:ea typeface="微软雅黑"/>
                <a:cs typeface="Times New Roman"/>
              </a:rPr>
              <a:t>训练</a:t>
            </a:r>
            <a:r>
              <a:rPr lang="en-US" altLang="zh-CN" sz="2800" b="1" kern="100" dirty="0">
                <a:solidFill>
                  <a:srgbClr val="0000FF"/>
                </a:solidFill>
                <a:latin typeface="Times New Roman"/>
                <a:ea typeface="微软雅黑"/>
                <a:cs typeface="Courier New"/>
              </a:rPr>
              <a:t>5</a:t>
            </a:r>
            <a:r>
              <a:rPr lang="zh-CN" altLang="zh-CN" sz="2800" b="1" kern="100" dirty="0">
                <a:solidFill>
                  <a:srgbClr val="0000FF"/>
                </a:solidFill>
                <a:latin typeface="Times New Roman"/>
                <a:ea typeface="微软雅黑"/>
                <a:cs typeface="Times New Roman"/>
              </a:rPr>
              <a:t>　</a:t>
            </a:r>
            <a:r>
              <a:rPr lang="zh-CN" altLang="zh-CN" sz="2800" kern="100" dirty="0">
                <a:latin typeface="Times New Roman"/>
                <a:ea typeface="华文细黑"/>
                <a:cs typeface="Times New Roman"/>
              </a:rPr>
              <a:t>定义在</a:t>
            </a:r>
            <a:r>
              <a:rPr lang="en-US" altLang="zh-CN" sz="2800" b="1" kern="100" dirty="0">
                <a:latin typeface="Times New Roman"/>
                <a:ea typeface="华文细黑"/>
                <a:cs typeface="Courier New"/>
              </a:rPr>
              <a:t>R</a:t>
            </a:r>
            <a:r>
              <a:rPr lang="zh-CN" altLang="zh-CN" sz="2800" kern="100" dirty="0">
                <a:latin typeface="Times New Roman"/>
                <a:ea typeface="华文细黑"/>
                <a:cs typeface="Times New Roman"/>
              </a:rPr>
              <a:t>上的偶函数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满足：</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，且</a:t>
            </a:r>
            <a:r>
              <a:rPr lang="en-US" altLang="zh-CN" sz="2800" i="1" kern="100" dirty="0">
                <a:latin typeface="Times New Roman"/>
                <a:ea typeface="华文细黑"/>
                <a:cs typeface="Courier New"/>
              </a:rPr>
              <a:t>x</a:t>
            </a:r>
            <a:r>
              <a:rPr lang="en-US" altLang="zh-CN" sz="2800" kern="100" dirty="0">
                <a:latin typeface="宋体"/>
                <a:ea typeface="华文细黑"/>
                <a:cs typeface="Times New Roman"/>
              </a:rPr>
              <a:t>∈</a:t>
            </a:r>
            <a:r>
              <a:rPr lang="en-US" altLang="zh-CN" sz="2800" kern="100" dirty="0">
                <a:latin typeface="IPAPANNEW"/>
                <a:ea typeface="华文细黑"/>
                <a:cs typeface="Times New Roman"/>
              </a:rPr>
              <a:t>[0,2]</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试画出</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的图象</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0" name="矩形 9"/>
          <p:cNvSpPr/>
          <p:nvPr/>
        </p:nvSpPr>
        <p:spPr>
          <a:xfrm>
            <a:off x="478582" y="1473916"/>
            <a:ext cx="11161240" cy="19802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解　</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是偶函数，</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的图象关于</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轴对称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又</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关于点</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对称</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反复利用</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对称又关于</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轴对称，可画出的图象如图：</a:t>
            </a:r>
            <a:endParaRPr lang="zh-CN" altLang="zh-CN" sz="1050" kern="100" dirty="0">
              <a:effectLst/>
              <a:latin typeface="宋体"/>
              <a:cs typeface="Courier New"/>
            </a:endParaRPr>
          </a:p>
        </p:txBody>
      </p:sp>
      <p:pic>
        <p:nvPicPr>
          <p:cNvPr id="49163" name="Picture 11" descr="RA1-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093" y="3501802"/>
            <a:ext cx="5778928" cy="307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2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70670" y="1"/>
            <a:ext cx="10919743" cy="63484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sp>
        <p:nvSpPr>
          <p:cNvPr id="28" name="Rectangle 21">
            <a:hlinkClick r:id="rId2" action="ppaction://hlinksldjump"/>
          </p:cNvPr>
          <p:cNvSpPr>
            <a:spLocks noChangeArrowheads="1"/>
          </p:cNvSpPr>
          <p:nvPr/>
        </p:nvSpPr>
        <p:spPr bwMode="auto">
          <a:xfrm>
            <a:off x="9983638"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chemeClr val="accent6">
                    <a:lumMod val="7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10416350"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chemeClr val="bg1"/>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10849062"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chemeClr val="bg1"/>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grpSp>
        <p:nvGrpSpPr>
          <p:cNvPr id="10" name="组合 9"/>
          <p:cNvGrpSpPr/>
          <p:nvPr/>
        </p:nvGrpSpPr>
        <p:grpSpPr>
          <a:xfrm>
            <a:off x="1" y="-2"/>
            <a:ext cx="2710829" cy="634848"/>
            <a:chOff x="0" y="-2"/>
            <a:chExt cx="1377891" cy="634701"/>
          </a:xfrm>
          <a:solidFill>
            <a:srgbClr val="00CCFF"/>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2" name="直角三角形 1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25475" y="36707"/>
            <a:ext cx="12529393" cy="584775"/>
          </a:xfrm>
          <a:prstGeom prst="rect">
            <a:avLst/>
          </a:prstGeom>
        </p:spPr>
        <p:txBody>
          <a:bodyPr wrap="square">
            <a:spAutoFit/>
          </a:bodyPr>
          <a:lstStyle/>
          <a:p>
            <a:pPr>
              <a:defRPr/>
            </a:pPr>
            <a:r>
              <a:rPr lang="zh-CN" altLang="en-US" sz="3200" b="1" dirty="0" smtClean="0">
                <a:solidFill>
                  <a:schemeClr val="bg1"/>
                </a:solidFill>
                <a:latin typeface="微软雅黑" pitchFamily="34" charset="-122"/>
                <a:ea typeface="微软雅黑" pitchFamily="34" charset="-122"/>
              </a:rPr>
              <a:t>达标检测  </a:t>
            </a:r>
            <a:r>
              <a:rPr lang="en-US" altLang="zh-CN" sz="3200" b="1" dirty="0" smtClean="0">
                <a:solidFill>
                  <a:schemeClr val="bg1"/>
                </a:solidFill>
                <a:latin typeface="微软雅黑" pitchFamily="34" charset="-122"/>
                <a:ea typeface="微软雅黑" pitchFamily="34" charset="-122"/>
              </a:rPr>
              <a:t>					   </a:t>
            </a:r>
            <a:r>
              <a:rPr lang="zh-CN" altLang="en-US" sz="3200" b="1" dirty="0" smtClean="0">
                <a:solidFill>
                  <a:schemeClr val="bg1"/>
                </a:solidFill>
                <a:latin typeface="微软雅黑" pitchFamily="34" charset="-122"/>
                <a:ea typeface="微软雅黑" pitchFamily="34" charset="-122"/>
              </a:rPr>
              <a:t>　　　　</a:t>
            </a:r>
            <a:endParaRPr lang="zh-CN" altLang="en-US" sz="2400" dirty="0">
              <a:solidFill>
                <a:schemeClr val="tx2">
                  <a:lumMod val="40000"/>
                  <a:lumOff val="60000"/>
                </a:schemeClr>
              </a:solidFill>
              <a:latin typeface="微软雅黑" pitchFamily="34" charset="-122"/>
              <a:ea typeface="微软雅黑" pitchFamily="34" charset="-122"/>
            </a:endParaRPr>
          </a:p>
        </p:txBody>
      </p:sp>
      <p:sp>
        <p:nvSpPr>
          <p:cNvPr id="21" name="Rectangle 21">
            <a:hlinkClick r:id="rId5" action="ppaction://hlinksldjump"/>
          </p:cNvPr>
          <p:cNvSpPr>
            <a:spLocks noChangeArrowheads="1"/>
          </p:cNvSpPr>
          <p:nvPr/>
        </p:nvSpPr>
        <p:spPr bwMode="auto">
          <a:xfrm>
            <a:off x="112979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smtClean="0">
                <a:solidFill>
                  <a:schemeClr val="bg1"/>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solidFill>
                <a:schemeClr val="bg1"/>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6" action="ppaction://hlinksldjump"/>
          </p:cNvPr>
          <p:cNvSpPr>
            <a:spLocks noChangeArrowheads="1"/>
          </p:cNvSpPr>
          <p:nvPr/>
        </p:nvSpPr>
        <p:spPr bwMode="auto">
          <a:xfrm>
            <a:off x="1173063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smtClean="0">
                <a:solidFill>
                  <a:schemeClr val="bg1"/>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chemeClr val="bg1"/>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478582" y="1020967"/>
            <a:ext cx="11161240" cy="32729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a:latin typeface="Times New Roman"/>
                <a:ea typeface="华文细黑"/>
                <a:cs typeface="Courier New"/>
              </a:rPr>
              <a:t>1.</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en-US" altLang="zh-CN" sz="2800" kern="100" baseline="30000">
                <a:latin typeface="Times New Roman"/>
                <a:ea typeface="华文细黑"/>
                <a:cs typeface="Courier New"/>
              </a:rPr>
              <a:t>2</a:t>
            </a:r>
            <a:r>
              <a:rPr lang="zh-CN" altLang="zh-CN" sz="2800" kern="100">
                <a:latin typeface="Times New Roman"/>
                <a:ea typeface="华文细黑"/>
                <a:cs typeface="Times New Roman"/>
              </a:rPr>
              <a:t>＋</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是偶函数，在</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上是增函数</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是偶函数，在</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上是减函数</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不是偶函数，在</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上是增函数</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是偶函数，且在</a:t>
            </a:r>
            <a:r>
              <a:rPr lang="en-US" altLang="zh-CN" sz="2800" kern="100">
                <a:latin typeface="Times New Roman"/>
                <a:ea typeface="华文细黑"/>
                <a:cs typeface="Courier New"/>
              </a:rPr>
              <a:t>(0</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是</a:t>
            </a:r>
            <a:r>
              <a:rPr lang="zh-CN" altLang="zh-CN" sz="2800" kern="100" smtClean="0">
                <a:latin typeface="Times New Roman"/>
                <a:ea typeface="华文细黑"/>
                <a:cs typeface="Times New Roman"/>
              </a:rPr>
              <a:t>增函数</a:t>
            </a:r>
            <a:endParaRPr lang="zh-CN" altLang="zh-CN" sz="1050" kern="100">
              <a:latin typeface="宋体"/>
              <a:cs typeface="Courier New"/>
            </a:endParaRPr>
          </a:p>
        </p:txBody>
      </p:sp>
      <p:sp>
        <p:nvSpPr>
          <p:cNvPr id="3" name="矩形 2"/>
          <p:cNvSpPr/>
          <p:nvPr/>
        </p:nvSpPr>
        <p:spPr>
          <a:xfrm>
            <a:off x="2842542" y="1044756"/>
            <a:ext cx="444352" cy="656846"/>
          </a:xfrm>
          <a:prstGeom prst="rect">
            <a:avLst/>
          </a:prstGeom>
        </p:spPr>
        <p:txBody>
          <a:bodyPr wrap="none">
            <a:spAutoFit/>
          </a:bodyPr>
          <a:lstStyle/>
          <a:p>
            <a:pPr lvl="0">
              <a:lnSpc>
                <a:spcPct val="150000"/>
              </a:lnSpc>
              <a:tabLst>
                <a:tab pos="2070735" algn="l"/>
              </a:tabLst>
            </a:pPr>
            <a:r>
              <a:rPr lang="en-US" altLang="zh-CN" sz="2800" b="1" kern="100" dirty="0">
                <a:solidFill>
                  <a:srgbClr val="C00000"/>
                </a:solidFill>
                <a:latin typeface="Times New Roman"/>
                <a:ea typeface="华文细黑"/>
                <a:cs typeface="Times New Roman"/>
              </a:rPr>
              <a:t>D</a:t>
            </a:r>
            <a:endParaRPr lang="zh-CN" altLang="zh-CN" sz="2800" b="1"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1">
            <a:hlinkClick r:id="rId2" action="ppaction://hlinksldjump"/>
          </p:cNvPr>
          <p:cNvSpPr>
            <a:spLocks noChangeArrowheads="1"/>
          </p:cNvSpPr>
          <p:nvPr/>
        </p:nvSpPr>
        <p:spPr bwMode="auto">
          <a:xfrm>
            <a:off x="9983638"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10416350"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0849062"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12979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1173063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矩形 23"/>
          <p:cNvSpPr/>
          <p:nvPr/>
        </p:nvSpPr>
        <p:spPr>
          <a:xfrm>
            <a:off x="406574" y="791651"/>
            <a:ext cx="11161240" cy="2062079"/>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已知</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是奇函数，且</a:t>
            </a:r>
            <a:r>
              <a:rPr lang="en-US" altLang="zh-CN" sz="2800" i="1" kern="100">
                <a:latin typeface="Times New Roman"/>
                <a:ea typeface="华文细黑"/>
                <a:cs typeface="Courier New"/>
              </a:rPr>
              <a:t>x</a:t>
            </a:r>
            <a:r>
              <a:rPr lang="en-US" altLang="zh-CN" sz="2800" kern="100">
                <a:latin typeface="Times New Roman"/>
                <a:ea typeface="华文细黑"/>
                <a:cs typeface="Courier New"/>
              </a:rPr>
              <a:t>&gt;0</a:t>
            </a:r>
            <a:r>
              <a:rPr lang="zh-CN" altLang="zh-CN" sz="2800" kern="100">
                <a:latin typeface="Times New Roman"/>
                <a:ea typeface="华文细黑"/>
                <a:cs typeface="Times New Roman"/>
              </a:rPr>
              <a:t>时，</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zh-CN" altLang="zh-CN" sz="2800" kern="100">
                <a:latin typeface="Times New Roman"/>
                <a:ea typeface="华文细黑"/>
                <a:cs typeface="Times New Roman"/>
              </a:rPr>
              <a:t>－</a:t>
            </a:r>
            <a:r>
              <a:rPr lang="en-US" altLang="zh-CN" sz="2800" kern="100">
                <a:latin typeface="Times New Roman"/>
                <a:ea typeface="华文细黑"/>
                <a:cs typeface="Courier New"/>
              </a:rPr>
              <a:t>1</a:t>
            </a:r>
            <a:r>
              <a:rPr lang="zh-CN" altLang="zh-CN" sz="2800" kern="100">
                <a:latin typeface="Times New Roman"/>
                <a:ea typeface="华文细黑"/>
                <a:cs typeface="Times New Roman"/>
              </a:rPr>
              <a:t>，则</a:t>
            </a:r>
            <a:r>
              <a:rPr lang="en-US" altLang="zh-CN" sz="2800" i="1" kern="100">
                <a:latin typeface="Times New Roman"/>
                <a:ea typeface="华文细黑"/>
                <a:cs typeface="Courier New"/>
              </a:rPr>
              <a:t>x</a:t>
            </a:r>
            <a:r>
              <a:rPr lang="en-US" altLang="zh-CN" sz="2800" kern="100">
                <a:latin typeface="Times New Roman"/>
                <a:ea typeface="华文细黑"/>
                <a:cs typeface="Courier New"/>
              </a:rPr>
              <a:t>&lt;0</a:t>
            </a:r>
            <a:r>
              <a:rPr lang="zh-CN" altLang="zh-CN" sz="2800" kern="100">
                <a:latin typeface="Times New Roman"/>
                <a:ea typeface="华文细黑"/>
                <a:cs typeface="Times New Roman"/>
              </a:rPr>
              <a:t>时</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等于</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A.</a:t>
            </a:r>
            <a:r>
              <a:rPr lang="en-US" altLang="zh-CN" sz="2800" i="1" kern="100">
                <a:latin typeface="Times New Roman"/>
                <a:ea typeface="华文细黑"/>
                <a:cs typeface="Courier New"/>
              </a:rPr>
              <a:t>x</a:t>
            </a:r>
            <a:r>
              <a:rPr lang="zh-CN" altLang="zh-CN" sz="2800" kern="100">
                <a:latin typeface="Times New Roman"/>
                <a:ea typeface="华文细黑"/>
                <a:cs typeface="Times New Roman"/>
              </a:rPr>
              <a:t>＋</a:t>
            </a:r>
            <a:r>
              <a:rPr lang="en-US" altLang="zh-CN" sz="2800" kern="100">
                <a:latin typeface="Times New Roman"/>
                <a:ea typeface="华文细黑"/>
                <a:cs typeface="Courier New"/>
              </a:rPr>
              <a:t>1  </a:t>
            </a:r>
            <a:r>
              <a:rPr lang="en-US" altLang="zh-CN" sz="2800" kern="100" smtClean="0">
                <a:latin typeface="Times New Roman"/>
                <a:ea typeface="华文细黑"/>
                <a:cs typeface="Courier New"/>
              </a:rPr>
              <a:t>			B.</a:t>
            </a:r>
            <a:r>
              <a:rPr lang="en-US" altLang="zh-CN" sz="2800" i="1" kern="100" smtClean="0">
                <a:latin typeface="Times New Roman"/>
                <a:ea typeface="华文细黑"/>
                <a:cs typeface="Courier New"/>
              </a:rPr>
              <a:t>x</a:t>
            </a:r>
            <a:r>
              <a:rPr lang="zh-CN" altLang="zh-CN" sz="2800" kern="100">
                <a:latin typeface="Times New Roman"/>
                <a:ea typeface="华文细黑"/>
                <a:cs typeface="Times New Roman"/>
              </a:rPr>
              <a:t>－</a:t>
            </a:r>
            <a:r>
              <a:rPr lang="en-US" altLang="zh-CN" sz="2800" kern="100">
                <a:latin typeface="Times New Roman"/>
                <a:ea typeface="华文细黑"/>
                <a:cs typeface="Courier New"/>
              </a:rPr>
              <a:t>1  </a:t>
            </a:r>
            <a:endParaRPr lang="en-US" altLang="zh-CN" sz="2800" kern="100" smtClean="0">
              <a:latin typeface="Times New Roman"/>
              <a:ea typeface="华文细黑"/>
              <a:cs typeface="Courier New"/>
            </a:endParaRPr>
          </a:p>
          <a:p>
            <a:pPr algn="just">
              <a:lnSpc>
                <a:spcPct val="150000"/>
              </a:lnSpc>
              <a:spcAft>
                <a:spcPts val="0"/>
              </a:spcAft>
              <a:tabLst>
                <a:tab pos="2070735" algn="l"/>
              </a:tabLst>
            </a:pPr>
            <a:r>
              <a:rPr lang="en-US" altLang="zh-CN" sz="2800" kern="100" smtClean="0">
                <a:latin typeface="Times New Roman"/>
                <a:ea typeface="华文细黑"/>
                <a:cs typeface="Courier New"/>
              </a:rPr>
              <a:t>C</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zh-CN" altLang="zh-CN" sz="2800" kern="100">
                <a:latin typeface="Times New Roman"/>
                <a:ea typeface="华文细黑"/>
                <a:cs typeface="Times New Roman"/>
              </a:rPr>
              <a:t>－</a:t>
            </a:r>
            <a:r>
              <a:rPr lang="en-US" altLang="zh-CN" sz="2800" kern="100">
                <a:latin typeface="Times New Roman"/>
                <a:ea typeface="华文细黑"/>
                <a:cs typeface="Courier New"/>
              </a:rPr>
              <a:t>1  </a:t>
            </a:r>
            <a:r>
              <a:rPr lang="en-US" altLang="zh-CN" sz="2800" kern="100" smtClean="0">
                <a:latin typeface="Times New Roman"/>
                <a:ea typeface="华文细黑"/>
                <a:cs typeface="Courier New"/>
              </a:rPr>
              <a:t>			D</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1</a:t>
            </a:r>
            <a:endParaRPr lang="zh-CN" altLang="zh-CN" sz="1050" kern="100">
              <a:latin typeface="宋体"/>
              <a:cs typeface="Courier New"/>
            </a:endParaRPr>
          </a:p>
        </p:txBody>
      </p:sp>
      <p:sp>
        <p:nvSpPr>
          <p:cNvPr id="3" name="矩形 2"/>
          <p:cNvSpPr/>
          <p:nvPr/>
        </p:nvSpPr>
        <p:spPr>
          <a:xfrm>
            <a:off x="9983638" y="828732"/>
            <a:ext cx="444352" cy="656846"/>
          </a:xfrm>
          <a:prstGeom prst="rect">
            <a:avLst/>
          </a:prstGeom>
        </p:spPr>
        <p:txBody>
          <a:bodyPr wrap="none">
            <a:spAutoFit/>
          </a:bodyPr>
          <a:lstStyle/>
          <a:p>
            <a:pPr lvl="0">
              <a:lnSpc>
                <a:spcPct val="150000"/>
              </a:lnSpc>
              <a:tabLst>
                <a:tab pos="2070735" algn="l"/>
              </a:tabLst>
            </a:pPr>
            <a:r>
              <a:rPr lang="en-US" altLang="zh-CN" sz="2800" b="1" kern="100" dirty="0">
                <a:solidFill>
                  <a:srgbClr val="C00000"/>
                </a:solidFill>
                <a:latin typeface="Times New Roman"/>
                <a:ea typeface="华文细黑"/>
                <a:cs typeface="Times New Roman"/>
              </a:rPr>
              <a:t>A</a:t>
            </a:r>
            <a:endParaRPr lang="zh-CN" altLang="zh-CN" sz="2800" b="1"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1">
            <a:hlinkClick r:id="rId2" action="ppaction://hlinksldjump"/>
          </p:cNvPr>
          <p:cNvSpPr>
            <a:spLocks noChangeArrowheads="1"/>
          </p:cNvSpPr>
          <p:nvPr/>
        </p:nvSpPr>
        <p:spPr bwMode="auto">
          <a:xfrm>
            <a:off x="9983638"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10416350"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849062"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112979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1173063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406574" y="801461"/>
            <a:ext cx="11161240" cy="198026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若奇函数</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在</a:t>
            </a:r>
            <a:r>
              <a:rPr lang="en-US" altLang="zh-CN" sz="2800" b="1" kern="100">
                <a:latin typeface="Times New Roman"/>
                <a:ea typeface="华文细黑"/>
                <a:cs typeface="Courier New"/>
              </a:rPr>
              <a:t>R</a:t>
            </a:r>
            <a:r>
              <a:rPr lang="zh-CN" altLang="zh-CN" sz="2800" kern="100">
                <a:latin typeface="Times New Roman"/>
                <a:ea typeface="华文细黑"/>
                <a:cs typeface="Times New Roman"/>
              </a:rPr>
              <a:t>上是增函数，则函数</a:t>
            </a:r>
            <a:r>
              <a:rPr lang="en-US" altLang="zh-CN" sz="2800" i="1" kern="100">
                <a:latin typeface="Times New Roman"/>
                <a:ea typeface="华文细黑"/>
                <a:cs typeface="Courier New"/>
              </a:rPr>
              <a:t>y</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在</a:t>
            </a:r>
            <a:r>
              <a:rPr lang="en-US" altLang="zh-CN" sz="2800" b="1" kern="100">
                <a:latin typeface="Times New Roman"/>
                <a:ea typeface="华文细黑"/>
                <a:cs typeface="Courier New"/>
              </a:rPr>
              <a:t>R</a:t>
            </a:r>
            <a:r>
              <a:rPr lang="zh-CN" altLang="zh-CN" sz="2800" kern="100">
                <a:latin typeface="Times New Roman"/>
                <a:ea typeface="华文细黑"/>
                <a:cs typeface="Times New Roman"/>
              </a:rPr>
              <a:t>上是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单调递减的偶函数</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B</a:t>
            </a:r>
            <a:r>
              <a:rPr lang="en-US" altLang="zh-CN" sz="2800" kern="100">
                <a:latin typeface="Times New Roman"/>
                <a:ea typeface="华文细黑"/>
                <a:cs typeface="Courier New"/>
              </a:rPr>
              <a:t>.</a:t>
            </a:r>
            <a:r>
              <a:rPr lang="zh-CN" altLang="zh-CN" sz="2800" kern="100">
                <a:latin typeface="Times New Roman"/>
                <a:ea typeface="华文细黑"/>
                <a:cs typeface="Times New Roman"/>
              </a:rPr>
              <a:t>单调递减的奇函数</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单调递增的偶函数</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D</a:t>
            </a:r>
            <a:r>
              <a:rPr lang="en-US" altLang="zh-CN" sz="2800" kern="100">
                <a:latin typeface="Times New Roman"/>
                <a:ea typeface="华文细黑"/>
                <a:cs typeface="Courier New"/>
              </a:rPr>
              <a:t>.</a:t>
            </a:r>
            <a:r>
              <a:rPr lang="zh-CN" altLang="zh-CN" sz="2800" kern="100">
                <a:latin typeface="Times New Roman"/>
                <a:ea typeface="华文细黑"/>
                <a:cs typeface="Times New Roman"/>
              </a:rPr>
              <a:t>单调递增的</a:t>
            </a:r>
            <a:r>
              <a:rPr lang="zh-CN" altLang="zh-CN" sz="2800" kern="100" smtClean="0">
                <a:latin typeface="Times New Roman"/>
                <a:ea typeface="华文细黑"/>
                <a:cs typeface="Times New Roman"/>
              </a:rPr>
              <a:t>奇函数</a:t>
            </a:r>
            <a:endParaRPr lang="zh-CN" altLang="zh-CN" sz="1050" kern="100">
              <a:latin typeface="宋体"/>
              <a:cs typeface="Courier New"/>
            </a:endParaRPr>
          </a:p>
        </p:txBody>
      </p:sp>
      <p:sp>
        <p:nvSpPr>
          <p:cNvPr id="3" name="矩形 2"/>
          <p:cNvSpPr/>
          <p:nvPr/>
        </p:nvSpPr>
        <p:spPr>
          <a:xfrm>
            <a:off x="9416108" y="801461"/>
            <a:ext cx="423514" cy="656846"/>
          </a:xfrm>
          <a:prstGeom prst="rect">
            <a:avLst/>
          </a:prstGeom>
        </p:spPr>
        <p:txBody>
          <a:bodyPr wrap="none">
            <a:spAutoFit/>
          </a:bodyPr>
          <a:lstStyle/>
          <a:p>
            <a:pPr lvl="0">
              <a:lnSpc>
                <a:spcPct val="150000"/>
              </a:lnSpc>
              <a:tabLst>
                <a:tab pos="2070735" algn="l"/>
              </a:tabLst>
            </a:pPr>
            <a:r>
              <a:rPr lang="en-US" altLang="zh-CN" sz="2800" b="1" kern="100" dirty="0">
                <a:solidFill>
                  <a:srgbClr val="C00000"/>
                </a:solidFill>
                <a:latin typeface="Times New Roman"/>
                <a:ea typeface="华文细黑"/>
                <a:cs typeface="Times New Roman"/>
              </a:rPr>
              <a:t>B</a:t>
            </a:r>
            <a:endParaRPr lang="zh-CN" altLang="zh-CN" sz="2800" b="1"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594143"/>
            <a:ext cx="11161240" cy="52119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一般地，求解析式的任务就是要找到一个含有自变量因变量的等式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如果该等式同时满足两个条件：</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定义域符合要求；</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图象上任意一点均满足该式</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如果知道函数的奇偶性和一个区间</a:t>
            </a:r>
            <a:r>
              <a:rPr lang="en-US"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a</a:t>
            </a:r>
            <a:r>
              <a:rPr lang="zh-CN" altLang="zh-CN" sz="2800" kern="100" dirty="0">
                <a:latin typeface="Times New Roman" pitchFamily="18" charset="0"/>
                <a:ea typeface="华文细黑"/>
                <a:cs typeface="Times New Roman" pitchFamily="18" charset="0"/>
              </a:rPr>
              <a:t>，</a:t>
            </a:r>
            <a:r>
              <a:rPr lang="en-US" altLang="zh-CN" sz="2800" i="1" kern="100" dirty="0">
                <a:latin typeface="Times New Roman" pitchFamily="18" charset="0"/>
                <a:ea typeface="华文细黑"/>
                <a:cs typeface="Times New Roman" pitchFamily="18" charset="0"/>
              </a:rPr>
              <a:t>b</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上的解析式，那么就可以设出关于原点对称区间</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b</a:t>
            </a:r>
            <a:r>
              <a:rPr lang="zh-CN" altLang="zh-CN" sz="2800" kern="100" dirty="0">
                <a:latin typeface="Times New Roman" pitchFamily="18" charset="0"/>
                <a:ea typeface="华文细黑"/>
                <a:cs typeface="Times New Roman" pitchFamily="18" charset="0"/>
              </a:rPr>
              <a:t>，－</a:t>
            </a:r>
            <a:r>
              <a:rPr lang="en-US" altLang="zh-CN" sz="2800" i="1" kern="100" dirty="0">
                <a:latin typeface="Times New Roman" pitchFamily="18" charset="0"/>
                <a:ea typeface="华文细黑"/>
                <a:cs typeface="Times New Roman" pitchFamily="18" charset="0"/>
              </a:rPr>
              <a:t>a</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上任一点</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，通过关于原点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的对称点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满足的关系式间接找到</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所满足的解析式</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262558" y="33622"/>
            <a:ext cx="11161240" cy="683240"/>
          </a:xfrm>
          <a:prstGeom prst="rect">
            <a:avLst/>
          </a:prstGeom>
        </p:spPr>
        <p:txBody>
          <a:bodyPr wrap="square" lIns="121898" tIns="60948" rIns="121898" bIns="60948">
            <a:spAutoFit/>
          </a:bodyPr>
          <a:lstStyle/>
          <a:p>
            <a:pPr algn="just">
              <a:lnSpc>
                <a:spcPct val="140000"/>
              </a:lnSpc>
              <a:spcAft>
                <a:spcPts val="0"/>
              </a:spcAft>
              <a:tabLst>
                <a:tab pos="1890395" algn="l"/>
              </a:tabLst>
            </a:pPr>
            <a:r>
              <a:rPr lang="zh-CN" altLang="en-US" sz="2800" b="1" kern="100" dirty="0">
                <a:solidFill>
                  <a:srgbClr val="C00000"/>
                </a:solidFill>
                <a:latin typeface="Times New Roman"/>
                <a:ea typeface="微软雅黑"/>
                <a:cs typeface="Times New Roman"/>
              </a:rPr>
              <a:t>知识点一　用奇偶性求解析式</a:t>
            </a:r>
            <a:endParaRPr lang="zh-CN" altLang="zh-CN" sz="2800" b="1" kern="100" dirty="0">
              <a:solidFill>
                <a:srgbClr val="C00000"/>
              </a:solidFill>
              <a:latin typeface="Times New Roman"/>
              <a:ea typeface="微软雅黑"/>
              <a:cs typeface="Times New Roman"/>
            </a:endParaRPr>
          </a:p>
        </p:txBody>
      </p:sp>
    </p:spTree>
    <p:extLst>
      <p:ext uri="{BB962C8B-B14F-4D97-AF65-F5344CB8AC3E}">
        <p14:creationId xmlns:p14="http://schemas.microsoft.com/office/powerpoint/2010/main" val="2185502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1">
            <a:hlinkClick r:id="rId2" action="ppaction://hlinksldjump"/>
          </p:cNvPr>
          <p:cNvSpPr>
            <a:spLocks noChangeArrowheads="1"/>
          </p:cNvSpPr>
          <p:nvPr/>
        </p:nvSpPr>
        <p:spPr bwMode="auto">
          <a:xfrm>
            <a:off x="9983638"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416350"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849062"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2979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6" action="ppaction://hlinksldjump"/>
          </p:cNvPr>
          <p:cNvSpPr>
            <a:spLocks noChangeArrowheads="1"/>
          </p:cNvSpPr>
          <p:nvPr/>
        </p:nvSpPr>
        <p:spPr bwMode="auto">
          <a:xfrm>
            <a:off x="1173063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478582" y="693490"/>
            <a:ext cx="11161240" cy="270841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定义在</a:t>
            </a:r>
            <a:r>
              <a:rPr lang="en-US" altLang="zh-CN" sz="2800" b="1" kern="100">
                <a:latin typeface="Times New Roman"/>
                <a:ea typeface="华文细黑"/>
                <a:cs typeface="Courier New"/>
              </a:rPr>
              <a:t>R</a:t>
            </a:r>
            <a:r>
              <a:rPr lang="zh-CN" altLang="zh-CN" sz="2800" kern="100">
                <a:latin typeface="Times New Roman"/>
                <a:ea typeface="华文细黑"/>
                <a:cs typeface="Times New Roman"/>
              </a:rPr>
              <a:t>上的偶函数</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在</a:t>
            </a:r>
            <a:r>
              <a:rPr lang="en-US" altLang="zh-CN" sz="2800" kern="100">
                <a:latin typeface="Times New Roman"/>
                <a:ea typeface="华文细黑"/>
                <a:cs typeface="Courier New"/>
              </a:rPr>
              <a:t>[0</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上是增函数，若</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a</a:t>
            </a:r>
            <a:r>
              <a:rPr lang="en-US" altLang="zh-CN" sz="2800" kern="100">
                <a:latin typeface="Times New Roman"/>
                <a:ea typeface="华文细黑"/>
                <a:cs typeface="Courier New"/>
              </a:rPr>
              <a:t>)&lt;</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b</a:t>
            </a:r>
            <a:r>
              <a:rPr lang="en-US" altLang="zh-CN" sz="2800" kern="100">
                <a:latin typeface="Times New Roman"/>
                <a:ea typeface="华文细黑"/>
                <a:cs typeface="Courier New"/>
              </a:rPr>
              <a:t>)</a:t>
            </a:r>
            <a:r>
              <a:rPr lang="zh-CN" altLang="zh-CN" sz="2800" kern="100">
                <a:latin typeface="Times New Roman"/>
                <a:ea typeface="华文细黑"/>
                <a:cs typeface="Times New Roman"/>
              </a:rPr>
              <a:t>，则一定可得</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A.</a:t>
            </a:r>
            <a:r>
              <a:rPr lang="en-US" altLang="zh-CN" sz="2800" i="1" kern="100">
                <a:latin typeface="Times New Roman"/>
                <a:ea typeface="华文细黑"/>
                <a:cs typeface="Courier New"/>
              </a:rPr>
              <a:t>a</a:t>
            </a:r>
            <a:r>
              <a:rPr lang="en-US" altLang="zh-CN" sz="2800" kern="100">
                <a:latin typeface="Times New Roman"/>
                <a:ea typeface="华文细黑"/>
                <a:cs typeface="Courier New"/>
              </a:rPr>
              <a:t>&lt;</a:t>
            </a:r>
            <a:r>
              <a:rPr lang="en-US" altLang="zh-CN" sz="2800" i="1" kern="100">
                <a:latin typeface="Times New Roman"/>
                <a:ea typeface="华文细黑"/>
                <a:cs typeface="Courier New"/>
              </a:rPr>
              <a:t>b</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B.</a:t>
            </a:r>
            <a:r>
              <a:rPr lang="en-US" altLang="zh-CN" sz="2800" i="1" kern="100" smtClean="0">
                <a:latin typeface="Times New Roman"/>
                <a:ea typeface="华文细黑"/>
                <a:cs typeface="Courier New"/>
              </a:rPr>
              <a:t>a</a:t>
            </a:r>
            <a:r>
              <a:rPr lang="en-US" altLang="zh-CN" sz="2800" kern="100" smtClean="0">
                <a:latin typeface="Times New Roman"/>
                <a:ea typeface="华文细黑"/>
                <a:cs typeface="Courier New"/>
              </a:rPr>
              <a:t>&gt;</a:t>
            </a:r>
            <a:r>
              <a:rPr lang="en-US" altLang="zh-CN" sz="2800" i="1" kern="100" smtClean="0">
                <a:latin typeface="Times New Roman"/>
                <a:ea typeface="华文细黑"/>
                <a:cs typeface="Courier New"/>
              </a:rPr>
              <a:t>b</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C.|</a:t>
            </a:r>
            <a:r>
              <a:rPr lang="en-US" altLang="zh-CN" sz="2800" i="1" kern="100">
                <a:latin typeface="Times New Roman"/>
                <a:ea typeface="华文细黑"/>
                <a:cs typeface="Courier New"/>
              </a:rPr>
              <a:t>a</a:t>
            </a:r>
            <a:r>
              <a:rPr lang="en-US" altLang="zh-CN" sz="2800" kern="100">
                <a:latin typeface="Times New Roman"/>
                <a:ea typeface="华文细黑"/>
                <a:cs typeface="Courier New"/>
              </a:rPr>
              <a:t>|&lt;|</a:t>
            </a:r>
            <a:r>
              <a:rPr lang="en-US" altLang="zh-CN" sz="2800" i="1" kern="100">
                <a:latin typeface="Times New Roman"/>
                <a:ea typeface="华文细黑"/>
                <a:cs typeface="Courier New"/>
              </a:rPr>
              <a:t>b</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D.0</a:t>
            </a:r>
            <a:r>
              <a:rPr lang="en-US" altLang="zh-CN" sz="2800" kern="100">
                <a:latin typeface="宋体"/>
                <a:ea typeface="华文细黑"/>
                <a:cs typeface="Times New Roman"/>
              </a:rPr>
              <a:t>≤</a:t>
            </a:r>
            <a:r>
              <a:rPr lang="en-US" altLang="zh-CN" sz="2800" i="1" kern="100">
                <a:latin typeface="Times New Roman"/>
                <a:ea typeface="华文细黑"/>
                <a:cs typeface="Courier New"/>
              </a:rPr>
              <a:t>a</a:t>
            </a:r>
            <a:r>
              <a:rPr lang="en-US" altLang="zh-CN" sz="2800" kern="100">
                <a:latin typeface="Times New Roman"/>
                <a:ea typeface="华文细黑"/>
                <a:cs typeface="Courier New"/>
              </a:rPr>
              <a:t>&lt;</a:t>
            </a:r>
            <a:r>
              <a:rPr lang="en-US" altLang="zh-CN" sz="2800" i="1" kern="100">
                <a:latin typeface="Times New Roman"/>
                <a:ea typeface="华文细黑"/>
                <a:cs typeface="Courier New"/>
              </a:rPr>
              <a:t>b</a:t>
            </a:r>
            <a:r>
              <a:rPr lang="zh-CN" altLang="zh-CN" sz="2800" kern="100">
                <a:latin typeface="Times New Roman"/>
                <a:ea typeface="华文细黑"/>
                <a:cs typeface="Times New Roman"/>
              </a:rPr>
              <a:t>或</a:t>
            </a:r>
            <a:r>
              <a:rPr lang="en-US" altLang="zh-CN" sz="2800" i="1" kern="100">
                <a:latin typeface="Times New Roman"/>
                <a:ea typeface="华文细黑"/>
                <a:cs typeface="Courier New"/>
              </a:rPr>
              <a:t>a</a:t>
            </a:r>
            <a:r>
              <a:rPr lang="en-US" altLang="zh-CN" sz="2800" kern="100">
                <a:latin typeface="Times New Roman"/>
                <a:ea typeface="华文细黑"/>
                <a:cs typeface="Courier New"/>
              </a:rPr>
              <a:t>&gt;</a:t>
            </a:r>
            <a:r>
              <a:rPr lang="en-US" altLang="zh-CN" sz="2800" i="1" kern="100">
                <a:latin typeface="Times New Roman"/>
                <a:ea typeface="华文细黑"/>
                <a:cs typeface="Courier New"/>
              </a:rPr>
              <a:t>b</a:t>
            </a:r>
            <a:r>
              <a:rPr lang="en-US" altLang="zh-CN" sz="2800" kern="100">
                <a:latin typeface="宋体"/>
                <a:ea typeface="华文细黑"/>
                <a:cs typeface="Times New Roman"/>
              </a:rPr>
              <a:t>≥</a:t>
            </a:r>
            <a:r>
              <a:rPr lang="en-US" altLang="zh-CN" sz="2800" kern="100" smtClean="0">
                <a:latin typeface="Times New Roman"/>
                <a:ea typeface="华文细黑"/>
                <a:cs typeface="Courier New"/>
              </a:rPr>
              <a:t>0</a:t>
            </a:r>
            <a:endParaRPr lang="zh-CN" altLang="zh-CN" sz="1050" kern="100" smtClean="0">
              <a:latin typeface="宋体"/>
              <a:cs typeface="Courier New"/>
            </a:endParaRPr>
          </a:p>
        </p:txBody>
      </p:sp>
      <p:sp>
        <p:nvSpPr>
          <p:cNvPr id="3" name="矩形 2"/>
          <p:cNvSpPr/>
          <p:nvPr/>
        </p:nvSpPr>
        <p:spPr>
          <a:xfrm>
            <a:off x="1558702" y="1352810"/>
            <a:ext cx="444352" cy="661207"/>
          </a:xfrm>
          <a:prstGeom prst="rect">
            <a:avLst/>
          </a:prstGeom>
        </p:spPr>
        <p:txBody>
          <a:bodyPr wrap="none">
            <a:spAutoFit/>
          </a:bodyPr>
          <a:lstStyle/>
          <a:p>
            <a:pPr lvl="0">
              <a:lnSpc>
                <a:spcPct val="150000"/>
              </a:lnSpc>
              <a:tabLst>
                <a:tab pos="2070735" algn="l"/>
              </a:tabLst>
            </a:pPr>
            <a:r>
              <a:rPr lang="en-US" altLang="zh-CN" sz="2800" b="1" kern="100" dirty="0">
                <a:solidFill>
                  <a:srgbClr val="C00000"/>
                </a:solidFill>
                <a:latin typeface="Times New Roman"/>
                <a:ea typeface="华文细黑"/>
                <a:cs typeface="Times New Roman"/>
              </a:rPr>
              <a:t>C</a:t>
            </a:r>
            <a:endParaRPr lang="zh-CN" altLang="zh-CN" sz="2800" b="1"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43790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1">
            <a:hlinkClick r:id="rId2" action="ppaction://hlinksldjump"/>
          </p:cNvPr>
          <p:cNvSpPr>
            <a:spLocks noChangeArrowheads="1"/>
          </p:cNvSpPr>
          <p:nvPr/>
        </p:nvSpPr>
        <p:spPr bwMode="auto">
          <a:xfrm>
            <a:off x="9983638"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416350"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849062" y="45615"/>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2979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6" action="ppaction://hlinksldjump"/>
          </p:cNvPr>
          <p:cNvSpPr>
            <a:spLocks noChangeArrowheads="1"/>
          </p:cNvSpPr>
          <p:nvPr/>
        </p:nvSpPr>
        <p:spPr bwMode="auto">
          <a:xfrm>
            <a:off x="1173063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406574" y="837506"/>
            <a:ext cx="11161240" cy="2062079"/>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a:latin typeface="Times New Roman"/>
                <a:ea typeface="华文细黑"/>
                <a:cs typeface="Courier New"/>
              </a:rPr>
              <a:t>5.</a:t>
            </a:r>
            <a:r>
              <a:rPr lang="zh-CN" altLang="zh-CN" sz="2800" kern="100">
                <a:latin typeface="Times New Roman"/>
                <a:ea typeface="华文细黑"/>
                <a:cs typeface="Times New Roman"/>
              </a:rPr>
              <a:t>已知对于函数</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en-US" altLang="zh-CN" sz="2800" kern="100" baseline="30000">
                <a:latin typeface="Times New Roman"/>
                <a:ea typeface="华文细黑"/>
                <a:cs typeface="Courier New"/>
              </a:rPr>
              <a:t>2</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ax</a:t>
            </a:r>
            <a:r>
              <a:rPr lang="zh-CN" altLang="zh-CN" sz="2800" kern="100">
                <a:latin typeface="Times New Roman"/>
                <a:ea typeface="华文细黑"/>
                <a:cs typeface="Times New Roman"/>
              </a:rPr>
              <a:t>定义域内任意</a:t>
            </a:r>
            <a:r>
              <a:rPr lang="en-US" altLang="zh-CN" sz="2800" i="1" kern="100">
                <a:latin typeface="Times New Roman"/>
                <a:ea typeface="华文细黑"/>
                <a:cs typeface="Courier New"/>
              </a:rPr>
              <a:t>x</a:t>
            </a:r>
            <a:r>
              <a:rPr lang="zh-CN" altLang="zh-CN" sz="2800" kern="100">
                <a:latin typeface="Times New Roman"/>
                <a:ea typeface="华文细黑"/>
                <a:cs typeface="Times New Roman"/>
              </a:rPr>
              <a:t>，有</a:t>
            </a:r>
            <a:r>
              <a:rPr lang="en-US" altLang="zh-CN" sz="2800" i="1" kern="100">
                <a:latin typeface="Times New Roman"/>
                <a:ea typeface="华文细黑"/>
                <a:cs typeface="Courier New"/>
              </a:rPr>
              <a:t>f</a:t>
            </a:r>
            <a:r>
              <a:rPr lang="en-US" altLang="zh-CN" sz="2800" kern="100">
                <a:latin typeface="Times New Roman"/>
                <a:ea typeface="华文细黑"/>
                <a:cs typeface="Courier New"/>
              </a:rPr>
              <a:t>(1</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f</a:t>
            </a:r>
            <a:r>
              <a:rPr lang="en-US" altLang="zh-CN" sz="2800" kern="100">
                <a:latin typeface="Times New Roman"/>
                <a:ea typeface="华文细黑"/>
                <a:cs typeface="Courier New"/>
              </a:rPr>
              <a:t>(1</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，则实数</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等于</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A.1  </a:t>
            </a:r>
            <a:r>
              <a:rPr lang="en-US" altLang="zh-CN" sz="2800" kern="100" smtClean="0">
                <a:latin typeface="Times New Roman"/>
                <a:ea typeface="华文细黑"/>
                <a:cs typeface="Courier New"/>
              </a:rPr>
              <a:t>	B</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1  </a:t>
            </a:r>
            <a:r>
              <a:rPr lang="en-US" altLang="zh-CN" sz="2800" kern="100" smtClean="0">
                <a:latin typeface="Times New Roman"/>
                <a:ea typeface="华文细黑"/>
                <a:cs typeface="Courier New"/>
              </a:rPr>
              <a:t>	C.2  	D</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2</a:t>
            </a:r>
            <a:endParaRPr lang="zh-CN" altLang="zh-CN" sz="1050" kern="100">
              <a:latin typeface="宋体"/>
              <a:cs typeface="Courier New"/>
            </a:endParaRPr>
          </a:p>
        </p:txBody>
      </p:sp>
      <p:sp>
        <p:nvSpPr>
          <p:cNvPr id="3" name="矩形 2"/>
          <p:cNvSpPr/>
          <p:nvPr/>
        </p:nvSpPr>
        <p:spPr>
          <a:xfrm>
            <a:off x="1990750" y="1548812"/>
            <a:ext cx="444352" cy="656846"/>
          </a:xfrm>
          <a:prstGeom prst="rect">
            <a:avLst/>
          </a:prstGeom>
        </p:spPr>
        <p:txBody>
          <a:bodyPr wrap="none">
            <a:spAutoFit/>
          </a:bodyPr>
          <a:lstStyle/>
          <a:p>
            <a:pPr lvl="0">
              <a:lnSpc>
                <a:spcPct val="150000"/>
              </a:lnSpc>
              <a:tabLst>
                <a:tab pos="2070735" algn="l"/>
              </a:tabLst>
            </a:pPr>
            <a:r>
              <a:rPr lang="en-US" altLang="zh-CN" sz="2800" b="1" kern="100" dirty="0">
                <a:solidFill>
                  <a:srgbClr val="C00000"/>
                </a:solidFill>
                <a:latin typeface="Times New Roman"/>
                <a:ea typeface="华文细黑"/>
                <a:cs typeface="Times New Roman"/>
              </a:rPr>
              <a:t>D</a:t>
            </a:r>
            <a:endParaRPr lang="zh-CN" altLang="zh-CN" sz="2800" b="1"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23846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404754" y="-26590"/>
            <a:ext cx="2472670" cy="880109"/>
            <a:chOff x="11613" y="920823"/>
            <a:chExt cx="1443037" cy="733424"/>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8" name="TextBox 7"/>
            <p:cNvSpPr txBox="1"/>
            <p:nvPr userDrawn="1"/>
          </p:nvSpPr>
          <p:spPr>
            <a:xfrm>
              <a:off x="55282" y="1059225"/>
              <a:ext cx="1230374"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规律</a:t>
              </a:r>
              <a:r>
                <a:rPr lang="zh-CN" altLang="en-US" sz="3000" dirty="0">
                  <a:solidFill>
                    <a:schemeClr val="bg1"/>
                  </a:solidFill>
                  <a:latin typeface="黑体" panose="02010600030101010101" pitchFamily="2" charset="-122"/>
                  <a:ea typeface="黑体" panose="02010600030101010101" pitchFamily="2" charset="-122"/>
                </a:rPr>
                <a:t>与方法</a:t>
              </a:r>
            </a:p>
          </p:txBody>
        </p:sp>
      </p:grpSp>
      <p:sp>
        <p:nvSpPr>
          <p:cNvPr id="12" name="矩形 11"/>
          <p:cNvSpPr/>
          <p:nvPr/>
        </p:nvSpPr>
        <p:spPr>
          <a:xfrm>
            <a:off x="406574" y="1024449"/>
            <a:ext cx="11161240" cy="456558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函数的奇偶性是其相应图象特殊对称性的反映，也体现了在关于原点对称的定义域的两个区间上函数值及其性质的相互转化，这是对称思想的应用</a:t>
            </a:r>
            <a:r>
              <a:rPr lang="en-US" altLang="zh-CN" sz="2800" kern="100">
                <a:latin typeface="Times New Roman"/>
                <a:ea typeface="华文细黑"/>
                <a:cs typeface="Courier New"/>
              </a:rPr>
              <a:t>.</a:t>
            </a:r>
            <a:r>
              <a:rPr lang="zh-CN" altLang="zh-CN" sz="2800" kern="100">
                <a:latin typeface="Times New Roman"/>
                <a:ea typeface="华文细黑"/>
                <a:cs typeface="Times New Roman"/>
              </a:rPr>
              <a:t>这种对称推广，就是一般的中心对称或轴对称</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2.(1)</a:t>
            </a:r>
            <a:r>
              <a:rPr lang="zh-CN" altLang="zh-CN" sz="2800" kern="100">
                <a:latin typeface="Times New Roman"/>
                <a:ea typeface="华文细黑"/>
                <a:cs typeface="Times New Roman"/>
              </a:rPr>
              <a:t>根据奇函数的定义，如果一个奇函数在原点处有定义，即</a:t>
            </a:r>
            <a:r>
              <a:rPr lang="en-US" altLang="zh-CN" sz="2800" i="1" kern="100">
                <a:latin typeface="Times New Roman"/>
                <a:ea typeface="华文细黑"/>
                <a:cs typeface="Courier New"/>
              </a:rPr>
              <a:t>f</a:t>
            </a:r>
            <a:r>
              <a:rPr lang="en-US" altLang="zh-CN" sz="2800" kern="100">
                <a:latin typeface="Times New Roman"/>
                <a:ea typeface="华文细黑"/>
                <a:cs typeface="Courier New"/>
              </a:rPr>
              <a:t>(0)</a:t>
            </a:r>
            <a:r>
              <a:rPr lang="zh-CN" altLang="zh-CN" sz="2800" kern="100">
                <a:latin typeface="Times New Roman"/>
                <a:ea typeface="华文细黑"/>
                <a:cs typeface="Times New Roman"/>
              </a:rPr>
              <a:t>有意义，那么一定有</a:t>
            </a:r>
            <a:r>
              <a:rPr lang="en-US" altLang="zh-CN" sz="2800" i="1" kern="100">
                <a:latin typeface="Times New Roman"/>
                <a:ea typeface="华文细黑"/>
                <a:cs typeface="Courier New"/>
              </a:rPr>
              <a:t>f</a:t>
            </a:r>
            <a:r>
              <a:rPr lang="en-US" altLang="zh-CN" sz="2800" kern="100">
                <a:latin typeface="Times New Roman"/>
                <a:ea typeface="华文细黑"/>
                <a:cs typeface="Courier New"/>
              </a:rPr>
              <a:t>(0)</a:t>
            </a:r>
            <a:r>
              <a:rPr lang="zh-CN" altLang="zh-CN" sz="2800" kern="100">
                <a:latin typeface="Times New Roman"/>
                <a:ea typeface="华文细黑"/>
                <a:cs typeface="Times New Roman"/>
              </a:rPr>
              <a:t>＝</a:t>
            </a:r>
            <a:r>
              <a:rPr lang="en-US" altLang="zh-CN" sz="2800" kern="100">
                <a:latin typeface="Times New Roman"/>
                <a:ea typeface="华文细黑"/>
                <a:cs typeface="Courier New"/>
              </a:rPr>
              <a:t>0.</a:t>
            </a:r>
            <a:r>
              <a:rPr lang="zh-CN" altLang="zh-CN" sz="2800" kern="100">
                <a:latin typeface="Times New Roman"/>
                <a:ea typeface="华文细黑"/>
                <a:cs typeface="Times New Roman"/>
              </a:rPr>
              <a:t>有时可以用这个结论来否定一个函数为奇函数</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50000"/>
              </a:lnSpc>
              <a:spcAft>
                <a:spcPts val="0"/>
              </a:spcAft>
              <a:tabLst>
                <a:tab pos="2070735" algn="l"/>
              </a:tabLs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偶函数的一个重要性质：</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f</a:t>
            </a:r>
            <a:r>
              <a:rPr lang="en-US" altLang="zh-CN" sz="2800" kern="100">
                <a:latin typeface="Times New Roman"/>
                <a:ea typeface="华文细黑"/>
                <a:cs typeface="Courier New"/>
              </a:rPr>
              <a:t>(</a:t>
            </a:r>
            <a:r>
              <a:rPr lang="en-US" altLang="zh-CN" sz="2800" i="1" kern="100">
                <a:latin typeface="Times New Roman"/>
                <a:ea typeface="华文细黑"/>
                <a:cs typeface="Courier New"/>
              </a:rPr>
              <a:t>x</a:t>
            </a:r>
            <a:r>
              <a:rPr lang="en-US" altLang="zh-CN" sz="2800" kern="100">
                <a:latin typeface="Times New Roman"/>
                <a:ea typeface="华文细黑"/>
                <a:cs typeface="Courier New"/>
              </a:rPr>
              <a:t>)</a:t>
            </a:r>
            <a:r>
              <a:rPr lang="zh-CN" altLang="zh-CN" sz="2800" kern="100">
                <a:latin typeface="Times New Roman"/>
                <a:ea typeface="华文细黑"/>
                <a:cs typeface="Times New Roman"/>
              </a:rPr>
              <a:t>，它能使自变量化归到</a:t>
            </a:r>
            <a:r>
              <a:rPr lang="en-US" altLang="zh-CN" sz="2800" kern="100">
                <a:latin typeface="Times New Roman"/>
                <a:ea typeface="华文细黑"/>
                <a:cs typeface="Courier New"/>
              </a:rPr>
              <a:t>[0</a:t>
            </a:r>
            <a:r>
              <a:rPr lang="zh-CN" altLang="zh-CN" sz="2800" kern="1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上，避免分类讨论</a:t>
            </a:r>
            <a:r>
              <a:rPr lang="en-US" altLang="zh-CN" sz="2800" kern="100" smtClean="0">
                <a:latin typeface="Times New Roman"/>
                <a:ea typeface="华文细黑"/>
                <a:cs typeface="Courier New"/>
              </a:rPr>
              <a:t>.</a:t>
            </a:r>
            <a:endParaRPr lang="zh-CN" altLang="zh-CN" sz="1050" kern="100">
              <a:latin typeface="宋体"/>
              <a:cs typeface="Courier New"/>
            </a:endParaRPr>
          </a:p>
        </p:txBody>
      </p:sp>
    </p:spTree>
    <p:extLst>
      <p:ext uri="{BB962C8B-B14F-4D97-AF65-F5344CB8AC3E}">
        <p14:creationId xmlns:p14="http://schemas.microsoft.com/office/powerpoint/2010/main" val="3756016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34566" y="873469"/>
            <a:ext cx="11161240" cy="1980261"/>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a:solidFill>
                  <a:prstClr val="black"/>
                </a:solidFill>
                <a:latin typeface="Times New Roman"/>
                <a:ea typeface="华文细黑"/>
                <a:cs typeface="Courier New"/>
              </a:rPr>
              <a:t>3.</a:t>
            </a:r>
            <a:r>
              <a:rPr lang="zh-CN" altLang="zh-CN" sz="2800" kern="100">
                <a:solidFill>
                  <a:prstClr val="black"/>
                </a:solidFill>
                <a:latin typeface="Times New Roman"/>
                <a:ea typeface="华文细黑"/>
                <a:cs typeface="Times New Roman"/>
              </a:rPr>
              <a:t>具有奇偶性的函数的单调性的特点：</a:t>
            </a:r>
            <a:endParaRPr lang="zh-CN" altLang="zh-CN" sz="1050" kern="100">
              <a:solidFill>
                <a:prstClr val="black"/>
              </a:solidFill>
              <a:latin typeface="宋体"/>
              <a:cs typeface="Courier New"/>
            </a:endParaRPr>
          </a:p>
          <a:p>
            <a:pPr lvl="0" algn="just">
              <a:lnSpc>
                <a:spcPct val="150000"/>
              </a:lnSpc>
              <a:tabLst>
                <a:tab pos="2070735" algn="l"/>
              </a:tabLst>
            </a:pPr>
            <a:r>
              <a:rPr lang="en-US" altLang="zh-CN" sz="2800" kern="100">
                <a:solidFill>
                  <a:prstClr val="black"/>
                </a:solidFill>
                <a:latin typeface="Times New Roman"/>
                <a:ea typeface="华文细黑"/>
                <a:cs typeface="Courier New"/>
              </a:rPr>
              <a:t>(1)</a:t>
            </a:r>
            <a:r>
              <a:rPr lang="zh-CN" altLang="zh-CN" sz="2800" kern="100">
                <a:solidFill>
                  <a:prstClr val="black"/>
                </a:solidFill>
                <a:latin typeface="Times New Roman"/>
                <a:ea typeface="华文细黑"/>
                <a:cs typeface="Times New Roman"/>
              </a:rPr>
              <a:t>奇函数在</a:t>
            </a:r>
            <a:r>
              <a:rPr lang="en-US" altLang="zh-CN" sz="2800" kern="100">
                <a:solidFill>
                  <a:prstClr val="black"/>
                </a:solidFill>
                <a:latin typeface="Times New Roman"/>
                <a:ea typeface="华文细黑"/>
                <a:cs typeface="Courier New"/>
              </a:rPr>
              <a:t>[</a:t>
            </a:r>
            <a:r>
              <a:rPr lang="en-US" altLang="zh-CN" sz="2800" i="1" kern="100">
                <a:solidFill>
                  <a:prstClr val="black"/>
                </a:solidFill>
                <a:latin typeface="Times New Roman"/>
                <a:ea typeface="华文细黑"/>
                <a:cs typeface="Courier New"/>
              </a:rPr>
              <a:t>a</a:t>
            </a:r>
            <a:r>
              <a:rPr lang="zh-CN" altLang="zh-CN" sz="2800" kern="100">
                <a:solidFill>
                  <a:prstClr val="black"/>
                </a:solidFill>
                <a:latin typeface="Times New Roman"/>
                <a:ea typeface="华文细黑"/>
                <a:cs typeface="Times New Roman"/>
              </a:rPr>
              <a:t>，</a:t>
            </a:r>
            <a:r>
              <a:rPr lang="en-US" altLang="zh-CN" sz="2800" i="1" kern="100">
                <a:solidFill>
                  <a:prstClr val="black"/>
                </a:solidFill>
                <a:latin typeface="Times New Roman"/>
                <a:ea typeface="华文细黑"/>
                <a:cs typeface="Courier New"/>
              </a:rPr>
              <a:t>b</a:t>
            </a:r>
            <a:r>
              <a:rPr lang="en-US" altLang="zh-CN" sz="2800" kern="100">
                <a:solidFill>
                  <a:prstClr val="black"/>
                </a:solidFill>
                <a:latin typeface="Times New Roman"/>
                <a:ea typeface="华文细黑"/>
                <a:cs typeface="Courier New"/>
              </a:rPr>
              <a:t>]</a:t>
            </a:r>
            <a:r>
              <a:rPr lang="zh-CN" altLang="zh-CN" sz="2800" kern="100">
                <a:solidFill>
                  <a:prstClr val="black"/>
                </a:solidFill>
                <a:latin typeface="Times New Roman"/>
                <a:ea typeface="华文细黑"/>
                <a:cs typeface="Times New Roman"/>
              </a:rPr>
              <a:t>和</a:t>
            </a:r>
            <a:r>
              <a:rPr lang="en-US" altLang="zh-CN" sz="2800" kern="100">
                <a:solidFill>
                  <a:prstClr val="black"/>
                </a:solidFill>
                <a:latin typeface="Times New Roman"/>
                <a:ea typeface="华文细黑"/>
                <a:cs typeface="Courier New"/>
              </a:rPr>
              <a:t>[</a:t>
            </a:r>
            <a:r>
              <a:rPr lang="zh-CN" altLang="zh-CN" sz="2800" kern="100">
                <a:solidFill>
                  <a:prstClr val="black"/>
                </a:solidFill>
                <a:latin typeface="Times New Roman"/>
                <a:ea typeface="华文细黑"/>
                <a:cs typeface="Times New Roman"/>
              </a:rPr>
              <a:t>－</a:t>
            </a:r>
            <a:r>
              <a:rPr lang="en-US" altLang="zh-CN" sz="2800" i="1" kern="100">
                <a:solidFill>
                  <a:prstClr val="black"/>
                </a:solidFill>
                <a:latin typeface="Times New Roman"/>
                <a:ea typeface="华文细黑"/>
                <a:cs typeface="Courier New"/>
              </a:rPr>
              <a:t>b</a:t>
            </a:r>
            <a:r>
              <a:rPr lang="zh-CN" altLang="zh-CN" sz="2800" kern="100">
                <a:solidFill>
                  <a:prstClr val="black"/>
                </a:solidFill>
                <a:latin typeface="Times New Roman"/>
                <a:ea typeface="华文细黑"/>
                <a:cs typeface="Times New Roman"/>
              </a:rPr>
              <a:t>，－</a:t>
            </a:r>
            <a:r>
              <a:rPr lang="en-US" altLang="zh-CN" sz="2800" i="1" kern="100">
                <a:solidFill>
                  <a:prstClr val="black"/>
                </a:solidFill>
                <a:latin typeface="Times New Roman"/>
                <a:ea typeface="华文细黑"/>
                <a:cs typeface="Courier New"/>
              </a:rPr>
              <a:t>a</a:t>
            </a:r>
            <a:r>
              <a:rPr lang="en-US" altLang="zh-CN" sz="2800" kern="100">
                <a:solidFill>
                  <a:prstClr val="black"/>
                </a:solidFill>
                <a:latin typeface="Times New Roman"/>
                <a:ea typeface="华文细黑"/>
                <a:cs typeface="Courier New"/>
              </a:rPr>
              <a:t>]</a:t>
            </a:r>
            <a:r>
              <a:rPr lang="zh-CN" altLang="zh-CN" sz="2800" kern="100">
                <a:solidFill>
                  <a:prstClr val="black"/>
                </a:solidFill>
                <a:latin typeface="Times New Roman"/>
                <a:ea typeface="华文细黑"/>
                <a:cs typeface="Times New Roman"/>
              </a:rPr>
              <a:t>上具有相同的单调性</a:t>
            </a:r>
            <a:r>
              <a:rPr lang="en-US" altLang="zh-CN" sz="2800" kern="100">
                <a:solidFill>
                  <a:prstClr val="black"/>
                </a:solidFill>
                <a:latin typeface="Times New Roman"/>
                <a:ea typeface="华文细黑"/>
                <a:cs typeface="Courier New"/>
              </a:rPr>
              <a:t>.</a:t>
            </a:r>
            <a:endParaRPr lang="zh-CN" altLang="zh-CN" sz="1050" kern="100">
              <a:solidFill>
                <a:prstClr val="black"/>
              </a:solidFill>
              <a:latin typeface="宋体"/>
              <a:cs typeface="Courier New"/>
            </a:endParaRPr>
          </a:p>
          <a:p>
            <a:pPr lvl="0" algn="just">
              <a:lnSpc>
                <a:spcPct val="150000"/>
              </a:lnSpc>
              <a:tabLst>
                <a:tab pos="2070735" algn="l"/>
              </a:tabLst>
            </a:pPr>
            <a:r>
              <a:rPr lang="en-US" altLang="zh-CN" sz="2800" kern="100">
                <a:solidFill>
                  <a:prstClr val="black"/>
                </a:solidFill>
                <a:latin typeface="Times New Roman"/>
                <a:ea typeface="华文细黑"/>
                <a:cs typeface="Courier New"/>
              </a:rPr>
              <a:t>(2)</a:t>
            </a:r>
            <a:r>
              <a:rPr lang="zh-CN" altLang="zh-CN" sz="2800" kern="100">
                <a:solidFill>
                  <a:prstClr val="black"/>
                </a:solidFill>
                <a:latin typeface="Times New Roman"/>
                <a:ea typeface="华文细黑"/>
                <a:cs typeface="Times New Roman"/>
              </a:rPr>
              <a:t>偶函数在</a:t>
            </a:r>
            <a:r>
              <a:rPr lang="en-US" altLang="zh-CN" sz="2800" kern="100">
                <a:solidFill>
                  <a:prstClr val="black"/>
                </a:solidFill>
                <a:latin typeface="Times New Roman"/>
                <a:ea typeface="华文细黑"/>
                <a:cs typeface="Courier New"/>
              </a:rPr>
              <a:t>[</a:t>
            </a:r>
            <a:r>
              <a:rPr lang="en-US" altLang="zh-CN" sz="2800" i="1" kern="100">
                <a:solidFill>
                  <a:prstClr val="black"/>
                </a:solidFill>
                <a:latin typeface="Times New Roman"/>
                <a:ea typeface="华文细黑"/>
                <a:cs typeface="Courier New"/>
              </a:rPr>
              <a:t>a</a:t>
            </a:r>
            <a:r>
              <a:rPr lang="zh-CN" altLang="zh-CN" sz="2800" kern="100">
                <a:solidFill>
                  <a:prstClr val="black"/>
                </a:solidFill>
                <a:latin typeface="Times New Roman"/>
                <a:ea typeface="华文细黑"/>
                <a:cs typeface="Times New Roman"/>
              </a:rPr>
              <a:t>，</a:t>
            </a:r>
            <a:r>
              <a:rPr lang="en-US" altLang="zh-CN" sz="2800" i="1" kern="100">
                <a:solidFill>
                  <a:prstClr val="black"/>
                </a:solidFill>
                <a:latin typeface="Times New Roman"/>
                <a:ea typeface="华文细黑"/>
                <a:cs typeface="Courier New"/>
              </a:rPr>
              <a:t>b</a:t>
            </a:r>
            <a:r>
              <a:rPr lang="en-US" altLang="zh-CN" sz="2800" kern="100">
                <a:solidFill>
                  <a:prstClr val="black"/>
                </a:solidFill>
                <a:latin typeface="Times New Roman"/>
                <a:ea typeface="华文细黑"/>
                <a:cs typeface="Courier New"/>
              </a:rPr>
              <a:t>]</a:t>
            </a:r>
            <a:r>
              <a:rPr lang="zh-CN" altLang="zh-CN" sz="2800" kern="100">
                <a:solidFill>
                  <a:prstClr val="black"/>
                </a:solidFill>
                <a:latin typeface="Times New Roman"/>
                <a:ea typeface="华文细黑"/>
                <a:cs typeface="Times New Roman"/>
              </a:rPr>
              <a:t>和</a:t>
            </a:r>
            <a:r>
              <a:rPr lang="en-US" altLang="zh-CN" sz="2800" kern="100">
                <a:solidFill>
                  <a:prstClr val="black"/>
                </a:solidFill>
                <a:latin typeface="Times New Roman"/>
                <a:ea typeface="华文细黑"/>
                <a:cs typeface="Courier New"/>
              </a:rPr>
              <a:t>[</a:t>
            </a:r>
            <a:r>
              <a:rPr lang="zh-CN" altLang="zh-CN" sz="2800" kern="100">
                <a:solidFill>
                  <a:prstClr val="black"/>
                </a:solidFill>
                <a:latin typeface="Times New Roman"/>
                <a:ea typeface="华文细黑"/>
                <a:cs typeface="Times New Roman"/>
              </a:rPr>
              <a:t>－</a:t>
            </a:r>
            <a:r>
              <a:rPr lang="en-US" altLang="zh-CN" sz="2800" i="1" kern="100">
                <a:solidFill>
                  <a:prstClr val="black"/>
                </a:solidFill>
                <a:latin typeface="Times New Roman"/>
                <a:ea typeface="华文细黑"/>
                <a:cs typeface="Courier New"/>
              </a:rPr>
              <a:t>b</a:t>
            </a:r>
            <a:r>
              <a:rPr lang="zh-CN" altLang="zh-CN" sz="2800" kern="100">
                <a:solidFill>
                  <a:prstClr val="black"/>
                </a:solidFill>
                <a:latin typeface="Times New Roman"/>
                <a:ea typeface="华文细黑"/>
                <a:cs typeface="Times New Roman"/>
              </a:rPr>
              <a:t>，－</a:t>
            </a:r>
            <a:r>
              <a:rPr lang="en-US" altLang="zh-CN" sz="2800" i="1" kern="100">
                <a:solidFill>
                  <a:prstClr val="black"/>
                </a:solidFill>
                <a:latin typeface="Times New Roman"/>
                <a:ea typeface="华文细黑"/>
                <a:cs typeface="Courier New"/>
              </a:rPr>
              <a:t>a</a:t>
            </a:r>
            <a:r>
              <a:rPr lang="en-US" altLang="zh-CN" sz="2800" kern="100">
                <a:solidFill>
                  <a:prstClr val="black"/>
                </a:solidFill>
                <a:latin typeface="Times New Roman"/>
                <a:ea typeface="华文细黑"/>
                <a:cs typeface="Courier New"/>
              </a:rPr>
              <a:t>]</a:t>
            </a:r>
            <a:r>
              <a:rPr lang="zh-CN" altLang="zh-CN" sz="2800" kern="100">
                <a:solidFill>
                  <a:prstClr val="black"/>
                </a:solidFill>
                <a:latin typeface="Times New Roman"/>
                <a:ea typeface="华文细黑"/>
                <a:cs typeface="Times New Roman"/>
              </a:rPr>
              <a:t>上具有相反的单调性</a:t>
            </a:r>
            <a:r>
              <a:rPr lang="en-US" altLang="zh-CN" sz="2800" kern="100">
                <a:solidFill>
                  <a:prstClr val="black"/>
                </a:solidFill>
                <a:latin typeface="Times New Roman"/>
                <a:ea typeface="华文细黑"/>
                <a:cs typeface="Courier New"/>
              </a:rPr>
              <a:t>.</a:t>
            </a:r>
            <a:endParaRPr lang="zh-CN" altLang="zh-CN" sz="1050" kern="100">
              <a:solidFill>
                <a:prstClr val="black"/>
              </a:solidFill>
              <a:latin typeface="宋体"/>
              <a:cs typeface="Courier New"/>
            </a:endParaRPr>
          </a:p>
        </p:txBody>
      </p:sp>
    </p:spTree>
    <p:extLst>
      <p:ext uri="{BB962C8B-B14F-4D97-AF65-F5344CB8AC3E}">
        <p14:creationId xmlns:p14="http://schemas.microsoft.com/office/powerpoint/2010/main" val="47344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1619" y="-75488"/>
            <a:ext cx="11149789" cy="726328"/>
          </a:xfrm>
          <a:prstGeom prst="rect">
            <a:avLst/>
          </a:prstGeom>
        </p:spPr>
        <p:txBody>
          <a:bodyPr wrap="square" lIns="121898" tIns="60948" rIns="121898" bIns="60948">
            <a:spAutoFit/>
          </a:bodyPr>
          <a:lstStyle/>
          <a:p>
            <a:pPr algn="just">
              <a:lnSpc>
                <a:spcPct val="140000"/>
              </a:lnSpc>
              <a:spcAft>
                <a:spcPts val="0"/>
              </a:spcAft>
              <a:tabLst>
                <a:tab pos="1890395" algn="l"/>
              </a:tabLst>
            </a:pPr>
            <a:r>
              <a:rPr lang="zh-CN" altLang="en-US" sz="2800" b="1" kern="100" dirty="0">
                <a:solidFill>
                  <a:srgbClr val="C00000"/>
                </a:solidFill>
                <a:latin typeface="Times New Roman"/>
                <a:ea typeface="微软雅黑"/>
                <a:cs typeface="Times New Roman"/>
              </a:rPr>
              <a:t>知识点二　奇偶性与单调性</a:t>
            </a:r>
            <a:endParaRPr lang="zh-CN" altLang="zh-CN" sz="2800" b="1" kern="100" dirty="0">
              <a:solidFill>
                <a:srgbClr val="C00000"/>
              </a:solidFill>
              <a:latin typeface="Times New Roman"/>
              <a:ea typeface="微软雅黑"/>
              <a:cs typeface="Times New Roman"/>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44039500"/>
              </p:ext>
            </p:extLst>
          </p:nvPr>
        </p:nvGraphicFramePr>
        <p:xfrm>
          <a:off x="604117" y="740754"/>
          <a:ext cx="11182350" cy="2276475"/>
        </p:xfrm>
        <a:graphic>
          <a:graphicData uri="http://schemas.openxmlformats.org/presentationml/2006/ole">
            <mc:AlternateContent xmlns:mc="http://schemas.openxmlformats.org/markup-compatibility/2006">
              <mc:Choice xmlns:v="urn:schemas-microsoft-com:vml" Requires="v">
                <p:oleObj spid="_x0000_s15422" name="文档" r:id="rId3" imgW="11183980" imgH="2286033" progId="Word.Document.12">
                  <p:embed/>
                </p:oleObj>
              </mc:Choice>
              <mc:Fallback>
                <p:oleObj name="文档" r:id="rId3" imgW="11183980" imgH="2286033" progId="Word.Document.12">
                  <p:embed/>
                  <p:pic>
                    <p:nvPicPr>
                      <p:cNvPr id="0" name=""/>
                      <p:cNvPicPr/>
                      <p:nvPr/>
                    </p:nvPicPr>
                    <p:blipFill>
                      <a:blip r:embed="rId4"/>
                      <a:stretch>
                        <a:fillRect/>
                      </a:stretch>
                    </p:blipFill>
                    <p:spPr>
                      <a:xfrm>
                        <a:off x="604117" y="740754"/>
                        <a:ext cx="11182350" cy="22764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97532364"/>
              </p:ext>
            </p:extLst>
          </p:nvPr>
        </p:nvGraphicFramePr>
        <p:xfrm>
          <a:off x="604117" y="2421682"/>
          <a:ext cx="11182350" cy="2276475"/>
        </p:xfrm>
        <a:graphic>
          <a:graphicData uri="http://schemas.openxmlformats.org/presentationml/2006/ole">
            <mc:AlternateContent xmlns:mc="http://schemas.openxmlformats.org/markup-compatibility/2006">
              <mc:Choice xmlns:v="urn:schemas-microsoft-com:vml" Requires="v">
                <p:oleObj spid="_x0000_s15423" name="文档" r:id="rId5" imgW="11183980" imgH="2286033" progId="Word.Document.12">
                  <p:embed/>
                </p:oleObj>
              </mc:Choice>
              <mc:Fallback>
                <p:oleObj name="文档" r:id="rId5" imgW="11183980" imgH="2286033" progId="Word.Document.12">
                  <p:embed/>
                  <p:pic>
                    <p:nvPicPr>
                      <p:cNvPr id="0" name=""/>
                      <p:cNvPicPr/>
                      <p:nvPr/>
                    </p:nvPicPr>
                    <p:blipFill>
                      <a:blip r:embed="rId6"/>
                      <a:stretch>
                        <a:fillRect/>
                      </a:stretch>
                    </p:blipFill>
                    <p:spPr>
                      <a:xfrm>
                        <a:off x="604117" y="2421682"/>
                        <a:ext cx="11182350" cy="2276475"/>
                      </a:xfrm>
                      <a:prstGeom prst="rect">
                        <a:avLst/>
                      </a:prstGeom>
                    </p:spPr>
                  </p:pic>
                </p:oleObj>
              </mc:Fallback>
            </mc:AlternateContent>
          </a:graphicData>
        </a:graphic>
      </p:graphicFrame>
      <p:sp>
        <p:nvSpPr>
          <p:cNvPr id="10" name="矩形 9"/>
          <p:cNvSpPr/>
          <p:nvPr/>
        </p:nvSpPr>
        <p:spPr>
          <a:xfrm>
            <a:off x="291619" y="4291759"/>
            <a:ext cx="11161240" cy="2062079"/>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一般地，</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若奇函数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a:t>
            </a:r>
            <a:r>
              <a:rPr lang="en-US"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a</a:t>
            </a:r>
            <a:r>
              <a:rPr lang="zh-CN" altLang="zh-CN" sz="2800" kern="100" dirty="0">
                <a:latin typeface="Times New Roman" pitchFamily="18" charset="0"/>
                <a:ea typeface="华文细黑"/>
                <a:cs typeface="Times New Roman" pitchFamily="18" charset="0"/>
              </a:rPr>
              <a:t>，</a:t>
            </a:r>
            <a:r>
              <a:rPr lang="en-US" altLang="zh-CN" sz="2800" i="1" kern="100" dirty="0">
                <a:latin typeface="Times New Roman" pitchFamily="18" charset="0"/>
                <a:ea typeface="华文细黑"/>
                <a:cs typeface="Times New Roman" pitchFamily="18" charset="0"/>
              </a:rPr>
              <a:t>b</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上是增函数，且有最大值</a:t>
            </a:r>
            <a:r>
              <a:rPr lang="en-US" altLang="zh-CN" sz="2800" i="1" kern="100" dirty="0">
                <a:latin typeface="Times New Roman"/>
                <a:ea typeface="华文细黑"/>
                <a:cs typeface="Courier New"/>
              </a:rPr>
              <a:t>M</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a:t>
            </a:r>
            <a:r>
              <a:rPr lang="en-US" altLang="zh-CN" sz="2800" kern="100" dirty="0">
                <a:latin typeface="IPAPANNEW"/>
                <a:ea typeface="华文细黑"/>
                <a:cs typeface="Times New Roman"/>
              </a:rPr>
              <a:t>[</a:t>
            </a:r>
            <a:r>
              <a:rPr lang="zh-CN" altLang="zh-CN" sz="2800" kern="100" dirty="0">
                <a:latin typeface="Times New Roman" pitchFamily="18" charset="0"/>
                <a:ea typeface="华文细黑"/>
                <a:cs typeface="Times New Roman" pitchFamily="18" charset="0"/>
              </a:rPr>
              <a:t>－</a:t>
            </a:r>
            <a:r>
              <a:rPr lang="en-US" altLang="zh-CN" sz="2800" i="1" kern="100" dirty="0">
                <a:latin typeface="Times New Roman" pitchFamily="18" charset="0"/>
                <a:ea typeface="华文细黑"/>
                <a:cs typeface="Times New Roman" pitchFamily="18" charset="0"/>
              </a:rPr>
              <a:t>b</a:t>
            </a:r>
            <a:r>
              <a:rPr lang="zh-CN" altLang="zh-CN" sz="2800" kern="100" dirty="0">
                <a:latin typeface="Times New Roman" pitchFamily="18" charset="0"/>
                <a:ea typeface="华文细黑"/>
                <a:cs typeface="Times New Roman" pitchFamily="18" charset="0"/>
              </a:rPr>
              <a:t>，－</a:t>
            </a:r>
            <a:r>
              <a:rPr lang="en-US" altLang="zh-CN" sz="2800" i="1" kern="100" dirty="0">
                <a:latin typeface="Times New Roman" pitchFamily="18" charset="0"/>
                <a:ea typeface="华文细黑"/>
                <a:cs typeface="Times New Roman" pitchFamily="18" charset="0"/>
              </a:rPr>
              <a:t>a</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a:t>
            </a:r>
            <a:r>
              <a:rPr lang="zh-CN" altLang="zh-CN" sz="2800" kern="100" dirty="0" smtClean="0">
                <a:latin typeface="Times New Roman"/>
                <a:ea typeface="华文细黑"/>
                <a:cs typeface="Times New Roman"/>
              </a:rPr>
              <a:t>是</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函数</a:t>
            </a:r>
            <a:r>
              <a:rPr lang="zh-CN" altLang="zh-CN" sz="2800" kern="100" dirty="0">
                <a:latin typeface="Times New Roman"/>
                <a:ea typeface="华文细黑"/>
                <a:cs typeface="Times New Roman"/>
              </a:rPr>
              <a:t>，且有</a:t>
            </a:r>
            <a:r>
              <a:rPr lang="zh-CN" altLang="zh-CN" sz="2800" kern="100" dirty="0" smtClean="0">
                <a:latin typeface="Times New Roman"/>
                <a:ea typeface="华文细黑"/>
                <a:cs typeface="Times New Roman"/>
              </a:rPr>
              <a:t>最小值</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若偶函数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上是减函数，则</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
        <p:nvSpPr>
          <p:cNvPr id="11" name="矩形 10"/>
          <p:cNvSpPr/>
          <p:nvPr/>
        </p:nvSpPr>
        <p:spPr>
          <a:xfrm>
            <a:off x="3286894" y="5002777"/>
            <a:ext cx="543739"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增</a:t>
            </a:r>
            <a:endParaRPr lang="zh-CN" altLang="en-US" dirty="0">
              <a:solidFill>
                <a:srgbClr val="C00000"/>
              </a:solidFill>
            </a:endParaRPr>
          </a:p>
        </p:txBody>
      </p:sp>
      <p:sp>
        <p:nvSpPr>
          <p:cNvPr id="13" name="矩形 12"/>
          <p:cNvSpPr/>
          <p:nvPr/>
        </p:nvSpPr>
        <p:spPr>
          <a:xfrm>
            <a:off x="6798244" y="5002777"/>
            <a:ext cx="84350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a:t>
            </a:r>
            <a:r>
              <a:rPr lang="en-US" altLang="zh-CN" sz="2800" i="1" kern="100" dirty="0">
                <a:solidFill>
                  <a:srgbClr val="C00000"/>
                </a:solidFill>
                <a:latin typeface="Times New Roman"/>
                <a:ea typeface="华文细黑"/>
                <a:cs typeface="Courier New"/>
              </a:rPr>
              <a:t>M</a:t>
            </a:r>
            <a:endParaRPr lang="zh-CN" altLang="en-US" dirty="0">
              <a:solidFill>
                <a:srgbClr val="C00000"/>
              </a:solidFill>
            </a:endParaRPr>
          </a:p>
        </p:txBody>
      </p:sp>
      <p:sp>
        <p:nvSpPr>
          <p:cNvPr id="14" name="矩形 13"/>
          <p:cNvSpPr/>
          <p:nvPr/>
        </p:nvSpPr>
        <p:spPr>
          <a:xfrm>
            <a:off x="10120637" y="5564301"/>
            <a:ext cx="1261884"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增函数</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28757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06574" y="286519"/>
            <a:ext cx="11161240" cy="683240"/>
          </a:xfrm>
          <a:prstGeom prst="rect">
            <a:avLst/>
          </a:prstGeom>
        </p:spPr>
        <p:txBody>
          <a:bodyPr wrap="square" lIns="121898" tIns="60948" rIns="121898" bIns="60948">
            <a:spAutoFit/>
          </a:bodyPr>
          <a:lstStyle/>
          <a:p>
            <a:pPr algn="just">
              <a:lnSpc>
                <a:spcPct val="140000"/>
              </a:lnSpc>
              <a:spcAft>
                <a:spcPts val="0"/>
              </a:spcAft>
              <a:tabLst>
                <a:tab pos="1890395" algn="l"/>
              </a:tabLst>
            </a:pPr>
            <a:r>
              <a:rPr lang="zh-CN" altLang="en-US" sz="2800" b="1" kern="100">
                <a:solidFill>
                  <a:srgbClr val="C00000"/>
                </a:solidFill>
                <a:latin typeface="Times New Roman"/>
                <a:ea typeface="微软雅黑"/>
                <a:cs typeface="Times New Roman"/>
              </a:rPr>
              <a:t>知识点三　奇偶性的推广</a:t>
            </a:r>
            <a:endParaRPr lang="zh-CN" altLang="zh-CN" sz="2800" b="1" kern="100" dirty="0">
              <a:solidFill>
                <a:srgbClr val="C00000"/>
              </a:solidFill>
              <a:latin typeface="Times New Roman"/>
              <a:ea typeface="微软雅黑"/>
              <a:cs typeface="Times New Roman"/>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1248659455"/>
              </p:ext>
            </p:extLst>
          </p:nvPr>
        </p:nvGraphicFramePr>
        <p:xfrm>
          <a:off x="478582" y="1150615"/>
          <a:ext cx="11182350" cy="4943475"/>
        </p:xfrm>
        <a:graphic>
          <a:graphicData uri="http://schemas.openxmlformats.org/presentationml/2006/ole">
            <mc:AlternateContent xmlns:mc="http://schemas.openxmlformats.org/markup-compatibility/2006">
              <mc:Choice xmlns:v="urn:schemas-microsoft-com:vml" Requires="v">
                <p:oleObj spid="_x0000_s17463" name="文档" r:id="rId3" imgW="11183980" imgH="4752324" progId="Word.Document.12">
                  <p:embed/>
                </p:oleObj>
              </mc:Choice>
              <mc:Fallback>
                <p:oleObj name="文档" r:id="rId3" imgW="11183980" imgH="4752324" progId="Word.Document.12">
                  <p:embed/>
                  <p:pic>
                    <p:nvPicPr>
                      <p:cNvPr id="0" name=""/>
                      <p:cNvPicPr/>
                      <p:nvPr/>
                    </p:nvPicPr>
                    <p:blipFill>
                      <a:blip r:embed="rId4"/>
                      <a:stretch>
                        <a:fillRect/>
                      </a:stretch>
                    </p:blipFill>
                    <p:spPr>
                      <a:xfrm>
                        <a:off x="478582" y="1150615"/>
                        <a:ext cx="11182350" cy="4943475"/>
                      </a:xfrm>
                      <a:prstGeom prst="rect">
                        <a:avLst/>
                      </a:prstGeom>
                    </p:spPr>
                  </p:pic>
                </p:oleObj>
              </mc:Fallback>
            </mc:AlternateContent>
          </a:graphicData>
        </a:graphic>
      </p:graphicFrame>
      <p:sp>
        <p:nvSpPr>
          <p:cNvPr id="5" name="矩形 4"/>
          <p:cNvSpPr/>
          <p:nvPr/>
        </p:nvSpPr>
        <p:spPr>
          <a:xfrm>
            <a:off x="9551590" y="4437906"/>
            <a:ext cx="873957" cy="523220"/>
          </a:xfrm>
          <a:prstGeom prst="rect">
            <a:avLst/>
          </a:prstGeom>
        </p:spPr>
        <p:txBody>
          <a:bodyPr wrap="none">
            <a:spAutoFit/>
          </a:bodyPr>
          <a:lstStyle/>
          <a:p>
            <a:r>
              <a:rPr lang="en-US" altLang="zh-CN" sz="2800" kern="100" dirty="0">
                <a:solidFill>
                  <a:srgbClr val="C00000"/>
                </a:solidFill>
                <a:latin typeface="Times New Roman"/>
                <a:ea typeface="华文细黑"/>
                <a:cs typeface="Courier New"/>
              </a:rPr>
              <a:t>(</a:t>
            </a:r>
            <a:r>
              <a:rPr lang="en-US" altLang="zh-CN" sz="2800" i="1" kern="100" dirty="0">
                <a:solidFill>
                  <a:srgbClr val="C00000"/>
                </a:solidFill>
                <a:latin typeface="Times New Roman"/>
                <a:ea typeface="华文细黑"/>
                <a:cs typeface="Courier New"/>
              </a:rPr>
              <a:t>a,</a:t>
            </a:r>
            <a:r>
              <a:rPr lang="en-US" altLang="zh-CN" sz="2800" kern="100" dirty="0">
                <a:solidFill>
                  <a:srgbClr val="C00000"/>
                </a:solidFill>
                <a:latin typeface="Times New Roman"/>
                <a:ea typeface="华文细黑"/>
                <a:cs typeface="Courier New"/>
              </a:rPr>
              <a:t>0)</a:t>
            </a:r>
            <a:endParaRPr lang="zh-CN" altLang="en-US" dirty="0"/>
          </a:p>
        </p:txBody>
      </p:sp>
    </p:spTree>
    <p:extLst>
      <p:ext uri="{BB962C8B-B14F-4D97-AF65-F5344CB8AC3E}">
        <p14:creationId xmlns:p14="http://schemas.microsoft.com/office/powerpoint/2010/main" val="286915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extLst>
              <p:ext uri="{D42A27DB-BD31-4B8C-83A1-F6EECF244321}">
                <p14:modId xmlns:p14="http://schemas.microsoft.com/office/powerpoint/2010/main" val="2799271849"/>
              </p:ext>
            </p:extLst>
          </p:nvPr>
        </p:nvGraphicFramePr>
        <p:xfrm>
          <a:off x="481013" y="409575"/>
          <a:ext cx="11149012" cy="4737100"/>
        </p:xfrm>
        <a:graphic>
          <a:graphicData uri="http://schemas.openxmlformats.org/presentationml/2006/ole">
            <mc:AlternateContent xmlns:mc="http://schemas.openxmlformats.org/markup-compatibility/2006">
              <mc:Choice xmlns:v="urn:schemas-microsoft-com:vml" Requires="v">
                <p:oleObj spid="_x0000_s51219" name="文档" r:id="rId3" imgW="11212583" imgH="4750994" progId="Word.Document.12">
                  <p:embed/>
                </p:oleObj>
              </mc:Choice>
              <mc:Fallback>
                <p:oleObj name="文档" r:id="rId3" imgW="11212583" imgH="4750994" progId="Word.Document.12">
                  <p:embed/>
                  <p:pic>
                    <p:nvPicPr>
                      <p:cNvPr id="0" name=""/>
                      <p:cNvPicPr/>
                      <p:nvPr/>
                    </p:nvPicPr>
                    <p:blipFill>
                      <a:blip r:embed="rId4"/>
                      <a:stretch>
                        <a:fillRect/>
                      </a:stretch>
                    </p:blipFill>
                    <p:spPr>
                      <a:xfrm>
                        <a:off x="481013" y="409575"/>
                        <a:ext cx="11149012" cy="4737100"/>
                      </a:xfrm>
                      <a:prstGeom prst="rect">
                        <a:avLst/>
                      </a:prstGeom>
                    </p:spPr>
                  </p:pic>
                </p:oleObj>
              </mc:Fallback>
            </mc:AlternateContent>
          </a:graphicData>
        </a:graphic>
      </p:graphicFrame>
      <p:sp>
        <p:nvSpPr>
          <p:cNvPr id="8" name="矩形 7"/>
          <p:cNvSpPr/>
          <p:nvPr/>
        </p:nvSpPr>
        <p:spPr>
          <a:xfrm>
            <a:off x="10415686" y="2637706"/>
            <a:ext cx="881973" cy="738664"/>
          </a:xfrm>
          <a:prstGeom prst="rect">
            <a:avLst/>
          </a:prstGeom>
        </p:spPr>
        <p:txBody>
          <a:bodyPr wrap="none">
            <a:spAutoFit/>
          </a:bodyPr>
          <a:lstStyle/>
          <a:p>
            <a:pPr algn="just">
              <a:lnSpc>
                <a:spcPct val="150000"/>
              </a:lnSpc>
              <a:spcAft>
                <a:spcPts val="0"/>
              </a:spcAft>
              <a:tabLst>
                <a:tab pos="2070735" algn="l"/>
              </a:tabLst>
            </a:pPr>
            <a:r>
              <a:rPr lang="en-US" altLang="zh-CN" sz="2800" i="1" kern="100" dirty="0" smtClean="0">
                <a:solidFill>
                  <a:srgbClr val="C00000"/>
                </a:solidFill>
                <a:latin typeface="Times New Roman"/>
                <a:ea typeface="华文细黑"/>
                <a:cs typeface="Courier New"/>
              </a:rPr>
              <a:t>x</a:t>
            </a:r>
            <a:r>
              <a:rPr lang="zh-CN" altLang="zh-CN" sz="2800" kern="100" dirty="0">
                <a:solidFill>
                  <a:srgbClr val="C00000"/>
                </a:solidFill>
                <a:latin typeface="Times New Roman"/>
                <a:ea typeface="华文细黑"/>
                <a:cs typeface="Times New Roman"/>
              </a:rPr>
              <a:t>＝</a:t>
            </a:r>
            <a:r>
              <a:rPr lang="en-US" altLang="zh-CN" sz="2800" i="1" kern="100" dirty="0">
                <a:solidFill>
                  <a:srgbClr val="C00000"/>
                </a:solidFill>
                <a:latin typeface="Times New Roman"/>
                <a:ea typeface="华文细黑"/>
                <a:cs typeface="Courier New"/>
              </a:rPr>
              <a:t>a</a:t>
            </a:r>
            <a:endParaRPr lang="zh-CN" altLang="zh-CN" sz="2800" kern="100" dirty="0">
              <a:solidFill>
                <a:srgbClr val="C00000"/>
              </a:solidFill>
              <a:effectLst/>
              <a:latin typeface="宋体"/>
              <a:cs typeface="Courier New"/>
            </a:endParaRPr>
          </a:p>
        </p:txBody>
      </p:sp>
    </p:spTree>
    <p:extLst>
      <p:ext uri="{BB962C8B-B14F-4D97-AF65-F5344CB8AC3E}">
        <p14:creationId xmlns:p14="http://schemas.microsoft.com/office/powerpoint/2010/main" val="32295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270670" y="1"/>
            <a:ext cx="10919743" cy="63484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20" name="组合 19"/>
          <p:cNvGrpSpPr/>
          <p:nvPr/>
        </p:nvGrpSpPr>
        <p:grpSpPr>
          <a:xfrm>
            <a:off x="1" y="-2"/>
            <a:ext cx="2710829" cy="634848"/>
            <a:chOff x="0" y="-2"/>
            <a:chExt cx="1377891" cy="634701"/>
          </a:xfrm>
          <a:solidFill>
            <a:srgbClr val="00CCFF"/>
          </a:solidFill>
        </p:grpSpPr>
        <p:sp>
          <p:nvSpPr>
            <p:cNvPr id="21" name="矩形 2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2" name="直角三角形 2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3" name="矩形 22"/>
          <p:cNvSpPr/>
          <p:nvPr/>
        </p:nvSpPr>
        <p:spPr>
          <a:xfrm>
            <a:off x="-25475" y="36707"/>
            <a:ext cx="12529393" cy="584775"/>
          </a:xfrm>
          <a:prstGeom prst="rect">
            <a:avLst/>
          </a:prstGeom>
        </p:spPr>
        <p:txBody>
          <a:bodyPr wrap="square">
            <a:spAutoFit/>
          </a:bodyPr>
          <a:lstStyle/>
          <a:p>
            <a:pPr>
              <a:defRPr/>
            </a:pPr>
            <a:r>
              <a:rPr lang="zh-CN" altLang="en-US" sz="3200" b="1" dirty="0" smtClean="0">
                <a:solidFill>
                  <a:schemeClr val="bg1"/>
                </a:solidFill>
                <a:latin typeface="微软雅黑" pitchFamily="34" charset="-122"/>
                <a:ea typeface="微软雅黑" pitchFamily="34" charset="-122"/>
              </a:rPr>
              <a:t>  </a:t>
            </a:r>
            <a:r>
              <a:rPr lang="en-US" altLang="zh-CN" sz="3200" b="1" dirty="0" smtClean="0">
                <a:solidFill>
                  <a:schemeClr val="bg1"/>
                </a:solidFill>
                <a:latin typeface="微软雅黑" pitchFamily="34" charset="-122"/>
                <a:ea typeface="微软雅黑" pitchFamily="34" charset="-122"/>
              </a:rPr>
              <a:t>					   </a:t>
            </a:r>
            <a:r>
              <a:rPr lang="zh-CN" altLang="en-US" sz="3200" b="1" dirty="0" smtClean="0">
                <a:solidFill>
                  <a:schemeClr val="bg1"/>
                </a:solidFill>
                <a:latin typeface="微软雅黑" pitchFamily="34" charset="-122"/>
                <a:ea typeface="微软雅黑" pitchFamily="34" charset="-122"/>
              </a:rPr>
              <a:t>　　　　</a:t>
            </a:r>
            <a:r>
              <a:rPr lang="zh-CN" altLang="en-US" sz="2400" dirty="0" smtClean="0">
                <a:solidFill>
                  <a:schemeClr val="tx2">
                    <a:lumMod val="40000"/>
                    <a:lumOff val="60000"/>
                  </a:schemeClr>
                </a:solidFill>
                <a:latin typeface="微软雅黑" pitchFamily="34" charset="-122"/>
                <a:ea typeface="微软雅黑" pitchFamily="34" charset="-122"/>
              </a:rPr>
              <a:t>  </a:t>
            </a:r>
            <a:endParaRPr lang="zh-CN" altLang="en-US" sz="2400" dirty="0">
              <a:solidFill>
                <a:schemeClr val="tx2">
                  <a:lumMod val="40000"/>
                  <a:lumOff val="60000"/>
                </a:schemeClr>
              </a:solidFill>
              <a:latin typeface="微软雅黑" pitchFamily="34" charset="-122"/>
              <a:ea typeface="微软雅黑" pitchFamily="34" charset="-122"/>
            </a:endParaRPr>
          </a:p>
        </p:txBody>
      </p:sp>
      <p:sp>
        <p:nvSpPr>
          <p:cNvPr id="15" name="TextBox 14"/>
          <p:cNvSpPr txBox="1"/>
          <p:nvPr/>
        </p:nvSpPr>
        <p:spPr>
          <a:xfrm>
            <a:off x="262558" y="876951"/>
            <a:ext cx="11457545" cy="769417"/>
          </a:xfrm>
          <a:prstGeom prst="rect">
            <a:avLst/>
          </a:prstGeom>
          <a:noFill/>
        </p:spPr>
        <p:txBody>
          <a:bodyPr wrap="square" lIns="121898" tIns="60948" rIns="121898" bIns="60948" rtlCol="0">
            <a:spAutoFit/>
          </a:bodyPr>
          <a:lstStyle/>
          <a:p>
            <a:pPr algn="just">
              <a:lnSpc>
                <a:spcPct val="150000"/>
              </a:lnSpc>
              <a:spcAft>
                <a:spcPts val="0"/>
              </a:spcAft>
              <a:tabLst>
                <a:tab pos="1890395" algn="l"/>
              </a:tabLst>
            </a:pPr>
            <a:r>
              <a:rPr lang="zh-CN" altLang="en-US" sz="2800" b="1" kern="100" dirty="0">
                <a:solidFill>
                  <a:srgbClr val="C00000"/>
                </a:solidFill>
                <a:latin typeface="Times New Roman"/>
                <a:ea typeface="微软雅黑"/>
                <a:cs typeface="Times New Roman"/>
              </a:rPr>
              <a:t>类型一　</a:t>
            </a:r>
            <a:r>
              <a:rPr lang="zh-CN" altLang="en-US" sz="2800" b="1" kern="100" dirty="0" smtClean="0">
                <a:solidFill>
                  <a:srgbClr val="C00000"/>
                </a:solidFill>
                <a:latin typeface="Times New Roman"/>
                <a:ea typeface="微软雅黑"/>
                <a:cs typeface="Times New Roman"/>
              </a:rPr>
              <a:t>奇偶性的应用</a:t>
            </a:r>
            <a:endParaRPr lang="zh-CN" altLang="zh-CN" sz="2800" b="1" kern="100" dirty="0">
              <a:solidFill>
                <a:srgbClr val="C00000"/>
              </a:solidFill>
              <a:latin typeface="Times New Roman"/>
              <a:ea typeface="微软雅黑"/>
              <a:cs typeface="Times New Roman"/>
            </a:endParaRPr>
          </a:p>
        </p:txBody>
      </p:sp>
      <p:sp>
        <p:nvSpPr>
          <p:cNvPr id="19" name="矩形 18"/>
          <p:cNvSpPr/>
          <p:nvPr/>
        </p:nvSpPr>
        <p:spPr>
          <a:xfrm>
            <a:off x="326293" y="1570002"/>
            <a:ext cx="11161240" cy="133393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例</a:t>
            </a:r>
            <a:r>
              <a:rPr lang="en-US" altLang="zh-CN" sz="2800" b="1" kern="100" dirty="0">
                <a:solidFill>
                  <a:srgbClr val="0000FF"/>
                </a:solidFill>
                <a:latin typeface="Times New Roman"/>
                <a:ea typeface="微软雅黑"/>
                <a:cs typeface="Courier New"/>
              </a:rPr>
              <a:t>1</a:t>
            </a:r>
            <a:r>
              <a:rPr lang="zh-CN" altLang="zh-CN" sz="2800" b="1" kern="100" dirty="0">
                <a:solidFill>
                  <a:srgbClr val="0000FF"/>
                </a:solidFill>
                <a:latin typeface="Times New Roman"/>
                <a:ea typeface="微软雅黑"/>
                <a:cs typeface="Times New Roman"/>
              </a:rPr>
              <a:t>　</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是定义域为</a:t>
            </a:r>
            <a:r>
              <a:rPr lang="en-US" altLang="zh-CN" sz="2800" b="1" kern="100" dirty="0">
                <a:latin typeface="Times New Roman"/>
                <a:ea typeface="华文细黑"/>
                <a:cs typeface="Courier New"/>
              </a:rPr>
              <a:t>R</a:t>
            </a:r>
            <a:r>
              <a:rPr lang="zh-CN" altLang="zh-CN" sz="2800" kern="100" dirty="0">
                <a:latin typeface="Times New Roman"/>
                <a:ea typeface="华文细黑"/>
                <a:cs typeface="Times New Roman"/>
              </a:rPr>
              <a:t>的奇函数，当</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&gt;0</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，求当</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的解析式；</a:t>
            </a:r>
            <a:endParaRPr lang="zh-CN" altLang="zh-CN" sz="1050" kern="100" dirty="0">
              <a:effectLst/>
              <a:latin typeface="宋体"/>
              <a:cs typeface="Courier New"/>
            </a:endParaRPr>
          </a:p>
        </p:txBody>
      </p:sp>
      <p:sp>
        <p:nvSpPr>
          <p:cNvPr id="14" name="矩形 13"/>
          <p:cNvSpPr/>
          <p:nvPr/>
        </p:nvSpPr>
        <p:spPr>
          <a:xfrm>
            <a:off x="334566" y="2965183"/>
            <a:ext cx="11161240" cy="32729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解　</a:t>
            </a:r>
            <a:r>
              <a:rPr lang="zh-CN" altLang="zh-CN" sz="2800" kern="100" dirty="0">
                <a:latin typeface="Times New Roman"/>
                <a:ea typeface="华文细黑"/>
                <a:cs typeface="Times New Roman"/>
              </a:rPr>
              <a:t>设</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&gt;0</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函数</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是定义域为</a:t>
            </a:r>
            <a:r>
              <a:rPr lang="en-US" altLang="zh-CN" sz="2800" b="1" kern="100" dirty="0">
                <a:latin typeface="Times New Roman"/>
                <a:ea typeface="华文细黑"/>
                <a:cs typeface="Courier New"/>
              </a:rPr>
              <a:t>R</a:t>
            </a:r>
            <a:r>
              <a:rPr lang="zh-CN" altLang="zh-CN" sz="2800" kern="100" dirty="0">
                <a:latin typeface="Times New Roman"/>
                <a:ea typeface="华文细黑"/>
                <a:cs typeface="Times New Roman"/>
              </a:rPr>
              <a:t>的奇函数，</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endParaRPr lang="zh-CN" altLang="zh-CN" sz="1050" kern="100" dirty="0">
              <a:effectLst/>
              <a:latin typeface="宋体"/>
              <a:cs typeface="Courier New"/>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2882629300"/>
              </p:ext>
            </p:extLst>
          </p:nvPr>
        </p:nvGraphicFramePr>
        <p:xfrm>
          <a:off x="406574" y="333450"/>
          <a:ext cx="10104437" cy="4325938"/>
        </p:xfrm>
        <a:graphic>
          <a:graphicData uri="http://schemas.openxmlformats.org/presentationml/2006/ole">
            <mc:AlternateContent xmlns:mc="http://schemas.openxmlformats.org/markup-compatibility/2006">
              <mc:Choice xmlns:v="urn:schemas-microsoft-com:vml" Requires="v">
                <p:oleObj spid="_x0000_s52230" name="Document" r:id="rId3" imgW="10264523" imgH="4385505" progId="Word.Document.8">
                  <p:embed/>
                </p:oleObj>
              </mc:Choice>
              <mc:Fallback>
                <p:oleObj name="Document" r:id="rId3" imgW="10264523" imgH="4385505" progId="Word.Document.8">
                  <p:embed/>
                  <p:pic>
                    <p:nvPicPr>
                      <p:cNvPr id="0" name=""/>
                      <p:cNvPicPr>
                        <a:picLocks noChangeAspect="1" noChangeArrowheads="1"/>
                      </p:cNvPicPr>
                      <p:nvPr/>
                    </p:nvPicPr>
                    <p:blipFill>
                      <a:blip r:embed="rId4"/>
                      <a:srcRect/>
                      <a:stretch>
                        <a:fillRect/>
                      </a:stretch>
                    </p:blipFill>
                    <p:spPr bwMode="auto">
                      <a:xfrm>
                        <a:off x="406574" y="333450"/>
                        <a:ext cx="10104437" cy="432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86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8582" y="1644765"/>
            <a:ext cx="11161240" cy="133393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Times New Roman"/>
                <a:ea typeface="微软雅黑"/>
                <a:cs typeface="Times New Roman"/>
              </a:rPr>
              <a:t>解　</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是偶函数，</a:t>
            </a:r>
            <a:r>
              <a:rPr lang="en-US" altLang="zh-CN" sz="2800" i="1" kern="100" dirty="0">
                <a:latin typeface="Times New Roman"/>
                <a:ea typeface="华文细黑"/>
                <a:cs typeface="Courier New"/>
              </a:rPr>
              <a:t>g</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是奇函数，</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f</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g</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g</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691637257"/>
              </p:ext>
            </p:extLst>
          </p:nvPr>
        </p:nvGraphicFramePr>
        <p:xfrm>
          <a:off x="514006" y="26368"/>
          <a:ext cx="11182350" cy="2276475"/>
        </p:xfrm>
        <a:graphic>
          <a:graphicData uri="http://schemas.openxmlformats.org/presentationml/2006/ole">
            <mc:AlternateContent xmlns:mc="http://schemas.openxmlformats.org/markup-compatibility/2006">
              <mc:Choice xmlns:v="urn:schemas-microsoft-com:vml" Requires="v">
                <p:oleObj spid="_x0000_s36980" name="文档" r:id="rId3" imgW="11269943" imgH="2270917" progId="Word.Document.12">
                  <p:embed/>
                </p:oleObj>
              </mc:Choice>
              <mc:Fallback>
                <p:oleObj name="文档" r:id="rId3" imgW="11269943" imgH="2270917" progId="Word.Document.12">
                  <p:embed/>
                  <p:pic>
                    <p:nvPicPr>
                      <p:cNvPr id="0" name=""/>
                      <p:cNvPicPr/>
                      <p:nvPr/>
                    </p:nvPicPr>
                    <p:blipFill>
                      <a:blip r:embed="rId4"/>
                      <a:stretch>
                        <a:fillRect/>
                      </a:stretch>
                    </p:blipFill>
                    <p:spPr>
                      <a:xfrm>
                        <a:off x="514006" y="26368"/>
                        <a:ext cx="11182350" cy="2276475"/>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33971696"/>
              </p:ext>
            </p:extLst>
          </p:nvPr>
        </p:nvGraphicFramePr>
        <p:xfrm>
          <a:off x="602679" y="3050704"/>
          <a:ext cx="7724775" cy="1562100"/>
        </p:xfrm>
        <a:graphic>
          <a:graphicData uri="http://schemas.openxmlformats.org/presentationml/2006/ole">
            <mc:AlternateContent xmlns:mc="http://schemas.openxmlformats.org/markup-compatibility/2006">
              <mc:Choice xmlns:v="urn:schemas-microsoft-com:vml" Requires="v">
                <p:oleObj spid="_x0000_s36981" name="文档" r:id="rId5" imgW="7728140" imgH="1568966" progId="Word.Document.12">
                  <p:embed/>
                </p:oleObj>
              </mc:Choice>
              <mc:Fallback>
                <p:oleObj name="文档" r:id="rId5" imgW="7728140" imgH="1568966" progId="Word.Document.12">
                  <p:embed/>
                  <p:pic>
                    <p:nvPicPr>
                      <p:cNvPr id="0" name=""/>
                      <p:cNvPicPr/>
                      <p:nvPr/>
                    </p:nvPicPr>
                    <p:blipFill>
                      <a:blip r:embed="rId6"/>
                      <a:stretch>
                        <a:fillRect/>
                      </a:stretch>
                    </p:blipFill>
                    <p:spPr>
                      <a:xfrm>
                        <a:off x="602679" y="3050704"/>
                        <a:ext cx="7724775" cy="15621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11636179"/>
              </p:ext>
            </p:extLst>
          </p:nvPr>
        </p:nvGraphicFramePr>
        <p:xfrm>
          <a:off x="550590" y="4008884"/>
          <a:ext cx="7724775" cy="1562100"/>
        </p:xfrm>
        <a:graphic>
          <a:graphicData uri="http://schemas.openxmlformats.org/presentationml/2006/ole">
            <mc:AlternateContent xmlns:mc="http://schemas.openxmlformats.org/markup-compatibility/2006">
              <mc:Choice xmlns:v="urn:schemas-microsoft-com:vml" Requires="v">
                <p:oleObj spid="_x0000_s36982" name="文档" r:id="rId7" imgW="7728140" imgH="1566082" progId="Word.Document.12">
                  <p:embed/>
                </p:oleObj>
              </mc:Choice>
              <mc:Fallback>
                <p:oleObj name="文档" r:id="rId7" imgW="7728140" imgH="1566082" progId="Word.Document.12">
                  <p:embed/>
                  <p:pic>
                    <p:nvPicPr>
                      <p:cNvPr id="0" name=""/>
                      <p:cNvPicPr/>
                      <p:nvPr/>
                    </p:nvPicPr>
                    <p:blipFill>
                      <a:blip r:embed="rId8"/>
                      <a:stretch>
                        <a:fillRect/>
                      </a:stretch>
                    </p:blipFill>
                    <p:spPr>
                      <a:xfrm>
                        <a:off x="550590" y="4008884"/>
                        <a:ext cx="7724775" cy="15621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64848632"/>
              </p:ext>
            </p:extLst>
          </p:nvPr>
        </p:nvGraphicFramePr>
        <p:xfrm>
          <a:off x="478582" y="4760590"/>
          <a:ext cx="7696200" cy="1314450"/>
        </p:xfrm>
        <a:graphic>
          <a:graphicData uri="http://schemas.openxmlformats.org/presentationml/2006/ole">
            <mc:AlternateContent xmlns:mc="http://schemas.openxmlformats.org/markup-compatibility/2006">
              <mc:Choice xmlns:v="urn:schemas-microsoft-com:vml" Requires="v">
                <p:oleObj spid="_x0000_s36983" name="文档" r:id="rId9" imgW="7699714" imgH="1316244" progId="Word.Document.12">
                  <p:embed/>
                </p:oleObj>
              </mc:Choice>
              <mc:Fallback>
                <p:oleObj name="文档" r:id="rId9" imgW="7699714" imgH="1316244" progId="Word.Document.12">
                  <p:embed/>
                  <p:pic>
                    <p:nvPicPr>
                      <p:cNvPr id="0" name=""/>
                      <p:cNvPicPr/>
                      <p:nvPr/>
                    </p:nvPicPr>
                    <p:blipFill>
                      <a:blip r:embed="rId10"/>
                      <a:stretch>
                        <a:fillRect/>
                      </a:stretch>
                    </p:blipFill>
                    <p:spPr>
                      <a:xfrm>
                        <a:off x="478582" y="4760590"/>
                        <a:ext cx="7696200" cy="13144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093256025"/>
              </p:ext>
            </p:extLst>
          </p:nvPr>
        </p:nvGraphicFramePr>
        <p:xfrm>
          <a:off x="550590" y="5677644"/>
          <a:ext cx="7334250" cy="1333500"/>
        </p:xfrm>
        <a:graphic>
          <a:graphicData uri="http://schemas.openxmlformats.org/presentationml/2006/ole">
            <mc:AlternateContent xmlns:mc="http://schemas.openxmlformats.org/markup-compatibility/2006">
              <mc:Choice xmlns:v="urn:schemas-microsoft-com:vml" Requires="v">
                <p:oleObj spid="_x0000_s36984" name="文档" r:id="rId11" imgW="7337721" imgH="1335352" progId="Word.Document.12">
                  <p:embed/>
                </p:oleObj>
              </mc:Choice>
              <mc:Fallback>
                <p:oleObj name="文档" r:id="rId11" imgW="7337721" imgH="1335352" progId="Word.Document.12">
                  <p:embed/>
                  <p:pic>
                    <p:nvPicPr>
                      <p:cNvPr id="0" name=""/>
                      <p:cNvPicPr/>
                      <p:nvPr/>
                    </p:nvPicPr>
                    <p:blipFill>
                      <a:blip r:embed="rId12"/>
                      <a:stretch>
                        <a:fillRect/>
                      </a:stretch>
                    </p:blipFill>
                    <p:spPr>
                      <a:xfrm>
                        <a:off x="550590" y="5677644"/>
                        <a:ext cx="7334250" cy="13335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065401702"/>
              </p:ext>
            </p:extLst>
          </p:nvPr>
        </p:nvGraphicFramePr>
        <p:xfrm>
          <a:off x="5231110" y="5730602"/>
          <a:ext cx="5124450" cy="1352550"/>
        </p:xfrm>
        <a:graphic>
          <a:graphicData uri="http://schemas.openxmlformats.org/presentationml/2006/ole">
            <mc:AlternateContent xmlns:mc="http://schemas.openxmlformats.org/markup-compatibility/2006">
              <mc:Choice xmlns:v="urn:schemas-microsoft-com:vml" Requires="v">
                <p:oleObj spid="_x0000_s36985" name="文档" r:id="rId13" imgW="5129064" imgH="1354459" progId="Word.Document.12">
                  <p:embed/>
                </p:oleObj>
              </mc:Choice>
              <mc:Fallback>
                <p:oleObj name="文档" r:id="rId13" imgW="5129064" imgH="1354459" progId="Word.Document.12">
                  <p:embed/>
                  <p:pic>
                    <p:nvPicPr>
                      <p:cNvPr id="0" name=""/>
                      <p:cNvPicPr/>
                      <p:nvPr/>
                    </p:nvPicPr>
                    <p:blipFill>
                      <a:blip r:embed="rId14"/>
                      <a:stretch>
                        <a:fillRect/>
                      </a:stretch>
                    </p:blipFill>
                    <p:spPr>
                      <a:xfrm>
                        <a:off x="5231110" y="5730602"/>
                        <a:ext cx="5124450" cy="1352550"/>
                      </a:xfrm>
                      <a:prstGeom prst="rect">
                        <a:avLst/>
                      </a:prstGeom>
                    </p:spPr>
                  </p:pic>
                </p:oleObj>
              </mc:Fallback>
            </mc:AlternateContent>
          </a:graphicData>
        </a:graphic>
      </p:graphicFrame>
    </p:spTree>
    <p:extLst>
      <p:ext uri="{BB962C8B-B14F-4D97-AF65-F5344CB8AC3E}">
        <p14:creationId xmlns:p14="http://schemas.microsoft.com/office/powerpoint/2010/main" val="269808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367967314"/>
              </p:ext>
            </p:extLst>
          </p:nvPr>
        </p:nvGraphicFramePr>
        <p:xfrm>
          <a:off x="478582" y="477466"/>
          <a:ext cx="10409238" cy="4208463"/>
        </p:xfrm>
        <a:graphic>
          <a:graphicData uri="http://schemas.openxmlformats.org/presentationml/2006/ole">
            <mc:AlternateContent xmlns:mc="http://schemas.openxmlformats.org/markup-compatibility/2006">
              <mc:Choice xmlns:v="urn:schemas-microsoft-com:vml" Requires="v">
                <p:oleObj spid="_x0000_s53254" name="Document" r:id="rId3" imgW="10896563" imgH="4380114" progId="Word.Document.8">
                  <p:embed/>
                </p:oleObj>
              </mc:Choice>
              <mc:Fallback>
                <p:oleObj name="Document" r:id="rId3" imgW="10896563" imgH="4380114" progId="Word.Document.8">
                  <p:embed/>
                  <p:pic>
                    <p:nvPicPr>
                      <p:cNvPr id="0" name=""/>
                      <p:cNvPicPr>
                        <a:picLocks noChangeAspect="1" noChangeArrowheads="1"/>
                      </p:cNvPicPr>
                      <p:nvPr/>
                    </p:nvPicPr>
                    <p:blipFill>
                      <a:blip r:embed="rId4"/>
                      <a:srcRect/>
                      <a:stretch>
                        <a:fillRect/>
                      </a:stretch>
                    </p:blipFill>
                    <p:spPr bwMode="auto">
                      <a:xfrm>
                        <a:off x="478582" y="477466"/>
                        <a:ext cx="10409238" cy="420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41585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5768</TotalTime>
  <Words>572</Words>
  <Application>Microsoft Office PowerPoint</Application>
  <PresentationFormat>自定义</PresentationFormat>
  <Paragraphs>103</Paragraphs>
  <Slides>23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40" baseType="lpstr">
      <vt:lpstr>IPAPANNEW</vt:lpstr>
      <vt:lpstr>黑体</vt:lpstr>
      <vt:lpstr>华文细黑</vt:lpstr>
      <vt:lpstr>经典繁仿黑</vt:lpstr>
      <vt:lpstr>楷体</vt:lpstr>
      <vt:lpstr>宋体</vt:lpstr>
      <vt:lpstr>微软雅黑</vt:lpstr>
      <vt:lpstr>Arial</vt:lpstr>
      <vt:lpstr>Broadway</vt:lpstr>
      <vt:lpstr>Calibri</vt:lpstr>
      <vt:lpstr>Courier New</vt:lpstr>
      <vt:lpstr>Times New Roman</vt:lpstr>
      <vt:lpstr>6_Office 主题</vt:lpstr>
      <vt:lpstr>文档</vt:lpstr>
      <vt:lpstr>Document</vt:lpstr>
      <vt:lpstr>Microsoft Word 97 - 2003 文档</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965</cp:revision>
  <dcterms:created xsi:type="dcterms:W3CDTF">2014-11-27T01:03:08Z</dcterms:created>
  <dcterms:modified xsi:type="dcterms:W3CDTF">2016-09-22T12:24:18Z</dcterms:modified>
</cp:coreProperties>
</file>