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25"/>
  </p:notesMasterIdLst>
  <p:handoutMasterIdLst>
    <p:handoutMasterId r:id="rId26"/>
  </p:handoutMasterIdLst>
  <p:sldIdLst>
    <p:sldId id="931" r:id="rId2"/>
    <p:sldId id="985" r:id="rId3"/>
    <p:sldId id="995" r:id="rId4"/>
    <p:sldId id="986" r:id="rId5"/>
    <p:sldId id="836" r:id="rId6"/>
    <p:sldId id="956" r:id="rId7"/>
    <p:sldId id="989" r:id="rId8"/>
    <p:sldId id="958" r:id="rId9"/>
    <p:sldId id="841" r:id="rId10"/>
    <p:sldId id="858" r:id="rId11"/>
    <p:sldId id="974" r:id="rId12"/>
    <p:sldId id="951" r:id="rId13"/>
    <p:sldId id="978" r:id="rId14"/>
    <p:sldId id="990" r:id="rId15"/>
    <p:sldId id="992" r:id="rId16"/>
    <p:sldId id="980" r:id="rId17"/>
    <p:sldId id="984" r:id="rId18"/>
    <p:sldId id="993" r:id="rId19"/>
    <p:sldId id="510" r:id="rId20"/>
    <p:sldId id="827" r:id="rId21"/>
    <p:sldId id="969" r:id="rId22"/>
    <p:sldId id="994" r:id="rId23"/>
    <p:sldId id="930" r:id="rId24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9038"/>
    <a:srgbClr val="FF6600"/>
    <a:srgbClr val="0066FF"/>
    <a:srgbClr val="03EB5B"/>
    <a:srgbClr val="FFFFFF"/>
    <a:srgbClr val="00CCFF"/>
    <a:srgbClr val="0000CC"/>
    <a:srgbClr val="0033CC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2254" autoAdjust="0"/>
  </p:normalViewPr>
  <p:slideViewPr>
    <p:cSldViewPr>
      <p:cViewPr varScale="1">
        <p:scale>
          <a:sx n="68" d="100"/>
          <a:sy n="68" d="100"/>
        </p:scale>
        <p:origin x="66" y="972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12" Type="http://schemas.openxmlformats.org/officeDocument/2006/relationships/image" Target="../media/image15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2016-09-25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2016-09-25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6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3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2061642"/>
            <a:ext cx="12190413" cy="24601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0478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2" r:id="rId2"/>
    <p:sldLayoutId id="2147483813" r:id="rId3"/>
    <p:sldLayoutId id="2147483817" r:id="rId4"/>
    <p:sldLayoutId id="2147483815" r:id="rId5"/>
    <p:sldLayoutId id="2147483816" r:id="rId6"/>
    <p:sldLayoutId id="2147483818" r:id="rId7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14.bin"/><Relationship Id="rId7" Type="http://schemas.openxmlformats.org/officeDocument/2006/relationships/package" Target="../embeddings/Microsoft_Word___10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__9.docx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package" Target="../embeddings/Microsoft_Word___14.docx"/><Relationship Id="rId3" Type="http://schemas.openxmlformats.org/officeDocument/2006/relationships/oleObject" Target="../embeddings/oleObject16.bin"/><Relationship Id="rId7" Type="http://schemas.openxmlformats.org/officeDocument/2006/relationships/package" Target="../embeddings/Microsoft_Word___12.docx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33.emf"/><Relationship Id="rId2" Type="http://schemas.openxmlformats.org/officeDocument/2006/relationships/slideLayout" Target="../slideLayouts/slideLayout3.xml"/><Relationship Id="rId16" Type="http://schemas.openxmlformats.org/officeDocument/2006/relationships/package" Target="../embeddings/Microsoft_Word___15.docx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31.emf"/><Relationship Id="rId5" Type="http://schemas.openxmlformats.org/officeDocument/2006/relationships/image" Target="../media/image29.emf"/><Relationship Id="rId15" Type="http://schemas.openxmlformats.org/officeDocument/2006/relationships/oleObject" Target="../embeddings/oleObject20.bin"/><Relationship Id="rId10" Type="http://schemas.openxmlformats.org/officeDocument/2006/relationships/package" Target="../embeddings/Microsoft_Word___13.docx"/><Relationship Id="rId4" Type="http://schemas.openxmlformats.org/officeDocument/2006/relationships/package" Target="../embeddings/Microsoft_Word___11.docx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3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emf"/><Relationship Id="rId5" Type="http://schemas.openxmlformats.org/officeDocument/2006/relationships/package" Target="../embeddings/Microsoft_Word___16.docx"/><Relationship Id="rId4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package" Target="../embeddings/Microsoft_Word___20.docx"/><Relationship Id="rId18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package" Target="../embeddings/Microsoft_Word___18.docx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40.emf"/><Relationship Id="rId2" Type="http://schemas.openxmlformats.org/officeDocument/2006/relationships/slideLayout" Target="../slideLayouts/slideLayout3.xml"/><Relationship Id="rId16" Type="http://schemas.openxmlformats.org/officeDocument/2006/relationships/package" Target="../embeddings/Microsoft_Word___21.docx"/><Relationship Id="rId20" Type="http://schemas.openxmlformats.org/officeDocument/2006/relationships/image" Target="../media/image41.e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8.emf"/><Relationship Id="rId5" Type="http://schemas.openxmlformats.org/officeDocument/2006/relationships/image" Target="../media/image36.emf"/><Relationship Id="rId15" Type="http://schemas.openxmlformats.org/officeDocument/2006/relationships/oleObject" Target="../embeddings/oleObject26.bin"/><Relationship Id="rId10" Type="http://schemas.openxmlformats.org/officeDocument/2006/relationships/package" Target="../embeddings/Microsoft_Word___19.docx"/><Relationship Id="rId19" Type="http://schemas.openxmlformats.org/officeDocument/2006/relationships/package" Target="../embeddings/Microsoft_Word___22.docx"/><Relationship Id="rId4" Type="http://schemas.openxmlformats.org/officeDocument/2006/relationships/package" Target="../embeddings/Microsoft_Word___17.docx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2.emf"/><Relationship Id="rId4" Type="http://schemas.openxmlformats.org/officeDocument/2006/relationships/oleObject" Target="../embeddings/Microsoft_Word_97_-_2003___18.do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3.emf"/><Relationship Id="rId4" Type="http://schemas.openxmlformats.org/officeDocument/2006/relationships/oleObject" Target="../embeddings/Microsoft_Word_97_-_2003___19.doc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30.bin"/><Relationship Id="rId7" Type="http://schemas.openxmlformats.org/officeDocument/2006/relationships/package" Target="../embeddings/Microsoft_Word___24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46.emf"/><Relationship Id="rId5" Type="http://schemas.openxmlformats.org/officeDocument/2006/relationships/image" Target="../media/image44.emf"/><Relationship Id="rId10" Type="http://schemas.openxmlformats.org/officeDocument/2006/relationships/package" Target="../embeddings/Microsoft_Word___25.docx"/><Relationship Id="rId4" Type="http://schemas.openxmlformats.org/officeDocument/2006/relationships/package" Target="../embeddings/Microsoft_Word___23.docx"/><Relationship Id="rId9" Type="http://schemas.openxmlformats.org/officeDocument/2006/relationships/oleObject" Target="../embeddings/oleObject3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__26.docx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Microsoft_Word_97_-_2003___21.doc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8.emf"/><Relationship Id="rId4" Type="http://schemas.openxmlformats.org/officeDocument/2006/relationships/oleObject" Target="../embeddings/Microsoft_Word_97_-_2003___20.doc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slide" Target="slide19.xml"/><Relationship Id="rId7" Type="http://schemas.openxmlformats.org/officeDocument/2006/relationships/image" Target="../media/image5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package" Target="../embeddings/Microsoft_Word___27.docx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51.emf"/><Relationship Id="rId4" Type="http://schemas.openxmlformats.org/officeDocument/2006/relationships/slide" Target="slide20.xml"/><Relationship Id="rId9" Type="http://schemas.openxmlformats.org/officeDocument/2006/relationships/package" Target="../embeddings/Microsoft_Word___28.docx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Microsoft_Word_97_-_2003___1.doc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oleObject38.bin"/><Relationship Id="rId7" Type="http://schemas.openxmlformats.org/officeDocument/2006/relationships/package" Target="../embeddings/Microsoft_Word___3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__29.docx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Microsoft_Word_97_-_2003___22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__31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56.emf"/><Relationship Id="rId4" Type="http://schemas.openxmlformats.org/officeDocument/2006/relationships/oleObject" Target="../embeddings/Microsoft_Word_97_-_2003___23.doc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7.emf"/><Relationship Id="rId5" Type="http://schemas.openxmlformats.org/officeDocument/2006/relationships/package" Target="../embeddings/Microsoft_Word___32.docx"/><Relationship Id="rId4" Type="http://schemas.openxmlformats.org/officeDocument/2006/relationships/oleObject" Target="../embeddings/oleObject4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Microsoft_Word_97_-_2003___8.doc"/><Relationship Id="rId18" Type="http://schemas.openxmlformats.org/officeDocument/2006/relationships/image" Target="../media/image11.emf"/><Relationship Id="rId26" Type="http://schemas.openxmlformats.org/officeDocument/2006/relationships/image" Target="../media/image15.emf"/><Relationship Id="rId3" Type="http://schemas.openxmlformats.org/officeDocument/2006/relationships/oleObject" Target="../embeddings/Microsoft_Word_97_-_2003___3.doc"/><Relationship Id="rId21" Type="http://schemas.openxmlformats.org/officeDocument/2006/relationships/oleObject" Target="../embeddings/Microsoft_Word_97_-_2003___12.doc"/><Relationship Id="rId7" Type="http://schemas.openxmlformats.org/officeDocument/2006/relationships/oleObject" Target="../embeddings/Microsoft_Word_97_-_2003___5.doc"/><Relationship Id="rId12" Type="http://schemas.openxmlformats.org/officeDocument/2006/relationships/image" Target="../media/image8.emf"/><Relationship Id="rId17" Type="http://schemas.openxmlformats.org/officeDocument/2006/relationships/oleObject" Target="../embeddings/Microsoft_Word_97_-_2003___10.doc"/><Relationship Id="rId25" Type="http://schemas.openxmlformats.org/officeDocument/2006/relationships/oleObject" Target="../embeddings/Microsoft_Word_97_-_2003___14.doc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emf"/><Relationship Id="rId20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11" Type="http://schemas.openxmlformats.org/officeDocument/2006/relationships/oleObject" Target="../embeddings/Microsoft_Word_97_-_2003___7.doc"/><Relationship Id="rId24" Type="http://schemas.openxmlformats.org/officeDocument/2006/relationships/image" Target="../media/image14.emf"/><Relationship Id="rId5" Type="http://schemas.openxmlformats.org/officeDocument/2006/relationships/oleObject" Target="../embeddings/Microsoft_Word_97_-_2003___4.doc"/><Relationship Id="rId15" Type="http://schemas.openxmlformats.org/officeDocument/2006/relationships/oleObject" Target="../embeddings/Microsoft_Word_97_-_2003___9.doc"/><Relationship Id="rId23" Type="http://schemas.openxmlformats.org/officeDocument/2006/relationships/oleObject" Target="../embeddings/Microsoft_Word_97_-_2003___13.doc"/><Relationship Id="rId10" Type="http://schemas.openxmlformats.org/officeDocument/2006/relationships/image" Target="../media/image7.emf"/><Relationship Id="rId19" Type="http://schemas.openxmlformats.org/officeDocument/2006/relationships/oleObject" Target="../embeddings/Microsoft_Word_97_-_2003___11.doc"/><Relationship Id="rId4" Type="http://schemas.openxmlformats.org/officeDocument/2006/relationships/image" Target="../media/image4.emf"/><Relationship Id="rId9" Type="http://schemas.openxmlformats.org/officeDocument/2006/relationships/oleObject" Target="../embeddings/Microsoft_Word_97_-_2003___6.doc"/><Relationship Id="rId14" Type="http://schemas.openxmlformats.org/officeDocument/2006/relationships/image" Target="../media/image9.emf"/><Relationship Id="rId22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Microsoft_Word_97_-_2003___1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6.emf"/><Relationship Id="rId4" Type="http://schemas.openxmlformats.org/officeDocument/2006/relationships/oleObject" Target="../embeddings/Microsoft_Word_97_-_2003___15.doc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5.bin"/><Relationship Id="rId7" Type="http://schemas.openxmlformats.org/officeDocument/2006/relationships/package" Target="../embeddings/Microsoft_Word___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__1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emf"/><Relationship Id="rId4" Type="http://schemas.openxmlformats.org/officeDocument/2006/relationships/oleObject" Target="../embeddings/Microsoft_Word_97_-_2003___17.doc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__3.docx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package" Target="../embeddings/Microsoft_Word___7.docx"/><Relationship Id="rId3" Type="http://schemas.openxmlformats.org/officeDocument/2006/relationships/oleObject" Target="../embeddings/oleObject9.bin"/><Relationship Id="rId7" Type="http://schemas.openxmlformats.org/officeDocument/2006/relationships/package" Target="../embeddings/Microsoft_Word___5.docx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26.emf"/><Relationship Id="rId2" Type="http://schemas.openxmlformats.org/officeDocument/2006/relationships/slideLayout" Target="../slideLayouts/slideLayout3.xml"/><Relationship Id="rId16" Type="http://schemas.openxmlformats.org/officeDocument/2006/relationships/package" Target="../embeddings/Microsoft_Word___8.docx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4.emf"/><Relationship Id="rId5" Type="http://schemas.openxmlformats.org/officeDocument/2006/relationships/image" Target="../media/image22.emf"/><Relationship Id="rId15" Type="http://schemas.openxmlformats.org/officeDocument/2006/relationships/oleObject" Target="../embeddings/oleObject13.bin"/><Relationship Id="rId10" Type="http://schemas.openxmlformats.org/officeDocument/2006/relationships/package" Target="../embeddings/Microsoft_Word___6.docx"/><Relationship Id="rId4" Type="http://schemas.openxmlformats.org/officeDocument/2006/relationships/package" Target="../embeddings/Microsoft_Word___4.docx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574926" y="2493690"/>
            <a:ext cx="771878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50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2</a:t>
            </a:r>
            <a:r>
              <a:rPr lang="zh-CN" altLang="en-US" sz="50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．</a:t>
            </a:r>
            <a:r>
              <a:rPr lang="en-US" altLang="zh-CN" sz="50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1.1</a:t>
            </a:r>
            <a:r>
              <a:rPr lang="zh-CN" altLang="en-US" sz="50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　指数与指数幂的</a:t>
            </a:r>
            <a:r>
              <a:rPr lang="zh-CN" altLang="en-US" sz="5000" b="1" dirty="0" smtClean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运</a:t>
            </a:r>
            <a:endParaRPr lang="en-US" altLang="zh-CN" sz="5000" b="1" dirty="0" smtClean="0">
              <a:solidFill>
                <a:schemeClr val="bg1"/>
              </a:solidFill>
              <a:latin typeface="Times New Roman" pitchFamily="18" charset="0"/>
              <a:ea typeface="微软雅黑"/>
              <a:cs typeface="Times New Roman" pitchFamily="18" charset="0"/>
            </a:endParaRPr>
          </a:p>
          <a:p>
            <a:pPr lvl="0"/>
            <a:r>
              <a:rPr lang="en-US" altLang="zh-CN" sz="50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 </a:t>
            </a:r>
            <a:r>
              <a:rPr lang="en-US" altLang="zh-CN" sz="5000" b="1" dirty="0" smtClean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              </a:t>
            </a:r>
            <a:r>
              <a:rPr lang="zh-CN" altLang="en-US" sz="5000" b="1" dirty="0" smtClean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算</a:t>
            </a:r>
            <a:r>
              <a:rPr lang="en-US" altLang="zh-CN" sz="50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(</a:t>
            </a:r>
            <a:r>
              <a:rPr lang="zh-CN" altLang="en-US" sz="50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一</a:t>
            </a:r>
            <a:r>
              <a:rPr lang="en-US" altLang="zh-CN" sz="50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)</a:t>
            </a:r>
            <a:endParaRPr lang="zh-CN" altLang="en-US" sz="5000" b="1" dirty="0">
              <a:solidFill>
                <a:schemeClr val="bg1"/>
              </a:solidFill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091" y="1597125"/>
            <a:ext cx="30748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第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二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章　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 § 2.1    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指数函数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  <p:pic>
        <p:nvPicPr>
          <p:cNvPr id="6" name="Picture 2" descr="E:\步步高   英语  人教必修5全国\图\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6"/>
          <a:stretch/>
        </p:blipFill>
        <p:spPr bwMode="auto">
          <a:xfrm>
            <a:off x="0" y="2051252"/>
            <a:ext cx="3372282" cy="245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21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4199" y="2383582"/>
            <a:ext cx="11161240" cy="171095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518679"/>
              </p:ext>
            </p:extLst>
          </p:nvPr>
        </p:nvGraphicFramePr>
        <p:xfrm>
          <a:off x="590550" y="693490"/>
          <a:ext cx="1096327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7" name="文档" r:id="rId4" imgW="10965201" imgH="1354459" progId="Word.Document.12">
                  <p:embed/>
                </p:oleObj>
              </mc:Choice>
              <mc:Fallback>
                <p:oleObj name="文档" r:id="rId4" imgW="10965201" imgH="13544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0550" y="693490"/>
                        <a:ext cx="10963275" cy="135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508314"/>
              </p:ext>
            </p:extLst>
          </p:nvPr>
        </p:nvGraphicFramePr>
        <p:xfrm>
          <a:off x="622598" y="1707679"/>
          <a:ext cx="1096327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8" name="文档" r:id="rId7" imgW="10965201" imgH="1355901" progId="Word.Document.12">
                  <p:embed/>
                </p:oleObj>
              </mc:Choice>
              <mc:Fallback>
                <p:oleObj name="文档" r:id="rId7" imgW="10965201" imgH="13559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2598" y="1707679"/>
                        <a:ext cx="10963275" cy="135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207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0040" y="261442"/>
            <a:ext cx="11457545" cy="693051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类型二　利用根式的性质化简或求值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0064" y="838993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化简：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179195"/>
              </p:ext>
            </p:extLst>
          </p:nvPr>
        </p:nvGraphicFramePr>
        <p:xfrm>
          <a:off x="498192" y="1564742"/>
          <a:ext cx="108966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0" name="文档" r:id="rId4" imgW="10898632" imgH="1487850" progId="Word.Document.12">
                  <p:embed/>
                </p:oleObj>
              </mc:Choice>
              <mc:Fallback>
                <p:oleObj name="文档" r:id="rId4" imgW="10898632" imgH="14878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8192" y="1564742"/>
                        <a:ext cx="10896600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578385"/>
              </p:ext>
            </p:extLst>
          </p:nvPr>
        </p:nvGraphicFramePr>
        <p:xfrm>
          <a:off x="430064" y="2782293"/>
          <a:ext cx="108966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1" name="文档" r:id="rId7" imgW="10898632" imgH="1489653" progId="Word.Document.12">
                  <p:embed/>
                </p:oleObj>
              </mc:Choice>
              <mc:Fallback>
                <p:oleObj name="文档" r:id="rId7" imgW="10898632" imgH="14896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0064" y="2782293"/>
                        <a:ext cx="10896600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251189"/>
              </p:ext>
            </p:extLst>
          </p:nvPr>
        </p:nvGraphicFramePr>
        <p:xfrm>
          <a:off x="3358902" y="1496918"/>
          <a:ext cx="108966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2" name="文档" r:id="rId10" imgW="10898632" imgH="1489653" progId="Word.Document.12">
                  <p:embed/>
                </p:oleObj>
              </mc:Choice>
              <mc:Fallback>
                <p:oleObj name="文档" r:id="rId10" imgW="10898632" imgH="14896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58902" y="1496918"/>
                        <a:ext cx="10896600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804035"/>
              </p:ext>
            </p:extLst>
          </p:nvPr>
        </p:nvGraphicFramePr>
        <p:xfrm>
          <a:off x="3646934" y="2626091"/>
          <a:ext cx="108966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3" name="文档" r:id="rId13" imgW="10898632" imgH="1491095" progId="Word.Document.12">
                  <p:embed/>
                </p:oleObj>
              </mc:Choice>
              <mc:Fallback>
                <p:oleObj name="文档" r:id="rId13" imgW="10898632" imgH="14910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46934" y="2626091"/>
                        <a:ext cx="10896600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191372"/>
              </p:ext>
            </p:extLst>
          </p:nvPr>
        </p:nvGraphicFramePr>
        <p:xfrm>
          <a:off x="430064" y="3494542"/>
          <a:ext cx="108966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4" name="文档" r:id="rId16" imgW="10926506" imgH="1488189" progId="Word.Document.12">
                  <p:embed/>
                </p:oleObj>
              </mc:Choice>
              <mc:Fallback>
                <p:oleObj name="文档" r:id="rId16" imgW="10926506" imgH="148818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64" y="3494542"/>
                        <a:ext cx="108966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457122" y="4163634"/>
            <a:ext cx="11161240" cy="25727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由题意知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原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式＝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|1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453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404754" y="-26590"/>
            <a:ext cx="2831170" cy="880109"/>
            <a:chOff x="11613" y="920823"/>
            <a:chExt cx="1652255" cy="733424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55282" y="1059225"/>
              <a:ext cx="16085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反思与感悟</a:t>
              </a:r>
            </a:p>
          </p:txBody>
        </p:sp>
      </p:grp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640675"/>
              </p:ext>
            </p:extLst>
          </p:nvPr>
        </p:nvGraphicFramePr>
        <p:xfrm>
          <a:off x="590550" y="1197546"/>
          <a:ext cx="11182350" cy="421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3" name="文档" r:id="rId5" imgW="11183980" imgH="4215876" progId="Word.Document.12">
                  <p:embed/>
                </p:oleObj>
              </mc:Choice>
              <mc:Fallback>
                <p:oleObj name="文档" r:id="rId5" imgW="11183980" imgH="42158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0550" y="1197546"/>
                        <a:ext cx="11182350" cy="421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371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5845" y="125493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跟踪训练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求下列各式的值：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975612"/>
              </p:ext>
            </p:extLst>
          </p:nvPr>
        </p:nvGraphicFramePr>
        <p:xfrm>
          <a:off x="622598" y="886226"/>
          <a:ext cx="11039475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4" name="文档" r:id="rId4" imgW="11069725" imgH="1705254" progId="Word.Document.12">
                  <p:embed/>
                </p:oleObj>
              </mc:Choice>
              <mc:Fallback>
                <p:oleObj name="文档" r:id="rId4" imgW="11069725" imgH="17052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598" y="886226"/>
                        <a:ext cx="11039475" cy="170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29572"/>
              </p:ext>
            </p:extLst>
          </p:nvPr>
        </p:nvGraphicFramePr>
        <p:xfrm>
          <a:off x="623800" y="2741352"/>
          <a:ext cx="11039475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5" name="文档" r:id="rId7" imgW="11041486" imgH="1710649" progId="Word.Document.12">
                  <p:embed/>
                </p:oleObj>
              </mc:Choice>
              <mc:Fallback>
                <p:oleObj name="文档" r:id="rId7" imgW="11041486" imgH="17106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3800" y="2741352"/>
                        <a:ext cx="11039475" cy="170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958520"/>
              </p:ext>
            </p:extLst>
          </p:nvPr>
        </p:nvGraphicFramePr>
        <p:xfrm>
          <a:off x="554340" y="1916767"/>
          <a:ext cx="11039475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6" name="文档" r:id="rId10" imgW="11041486" imgH="1710649" progId="Word.Document.12">
                  <p:embed/>
                </p:oleObj>
              </mc:Choice>
              <mc:Fallback>
                <p:oleObj name="文档" r:id="rId10" imgW="11041486" imgH="17106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4340" y="1916767"/>
                        <a:ext cx="11039475" cy="170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231977"/>
              </p:ext>
            </p:extLst>
          </p:nvPr>
        </p:nvGraphicFramePr>
        <p:xfrm>
          <a:off x="622598" y="3695487"/>
          <a:ext cx="11039475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7" name="文档" r:id="rId13" imgW="11041486" imgH="1713894" progId="Word.Document.12">
                  <p:embed/>
                </p:oleObj>
              </mc:Choice>
              <mc:Fallback>
                <p:oleObj name="文档" r:id="rId13" imgW="11041486" imgH="17138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2598" y="3695487"/>
                        <a:ext cx="11039475" cy="170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222394"/>
              </p:ext>
            </p:extLst>
          </p:nvPr>
        </p:nvGraphicFramePr>
        <p:xfrm>
          <a:off x="622598" y="4484631"/>
          <a:ext cx="111823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8" name="文档" r:id="rId16" imgW="11241444" imgH="2274152" progId="Word.Document.12">
                  <p:embed/>
                </p:oleObj>
              </mc:Choice>
              <mc:Fallback>
                <p:oleObj name="文档" r:id="rId16" imgW="11241444" imgH="22741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22598" y="4484631"/>
                        <a:ext cx="11182350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137293"/>
              </p:ext>
            </p:extLst>
          </p:nvPr>
        </p:nvGraphicFramePr>
        <p:xfrm>
          <a:off x="659042" y="5475374"/>
          <a:ext cx="111823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9" name="文档" r:id="rId19" imgW="11183980" imgH="2286033" progId="Word.Document.12">
                  <p:embed/>
                </p:oleObj>
              </mc:Choice>
              <mc:Fallback>
                <p:oleObj name="文档" r:id="rId19" imgW="11183980" imgH="22860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59042" y="5475374"/>
                        <a:ext cx="11182350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258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975233"/>
              </p:ext>
            </p:extLst>
          </p:nvPr>
        </p:nvGraphicFramePr>
        <p:xfrm>
          <a:off x="-23813" y="328613"/>
          <a:ext cx="9413876" cy="520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0" name="Document" r:id="rId4" imgW="9710405" imgH="5345407" progId="Word.Document.8">
                  <p:embed/>
                </p:oleObj>
              </mc:Choice>
              <mc:Fallback>
                <p:oleObj name="Document" r:id="rId4" imgW="9710405" imgH="53454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3813" y="328613"/>
                        <a:ext cx="9413876" cy="520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203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795425"/>
              </p:ext>
            </p:extLst>
          </p:nvPr>
        </p:nvGraphicFramePr>
        <p:xfrm>
          <a:off x="117475" y="1055688"/>
          <a:ext cx="7970838" cy="522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8" name="Document" r:id="rId4" imgW="8218328" imgH="5377032" progId="Word.Document.8">
                  <p:embed/>
                </p:oleObj>
              </mc:Choice>
              <mc:Fallback>
                <p:oleObj name="Document" r:id="rId4" imgW="8218328" imgH="53770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1055688"/>
                        <a:ext cx="7970838" cy="5227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7"/>
          <p:cNvSpPr txBox="1"/>
          <p:nvPr/>
        </p:nvSpPr>
        <p:spPr>
          <a:xfrm>
            <a:off x="470309" y="189434"/>
            <a:ext cx="11457545" cy="769417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类型三　</a:t>
            </a:r>
            <a:r>
              <a:rPr lang="zh-CN" altLang="en-US" sz="2800" b="1" kern="100" dirty="0" smtClean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根式的运算技巧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08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0309" y="189434"/>
            <a:ext cx="11457545" cy="769417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类型四</a:t>
            </a:r>
            <a:r>
              <a:rPr lang="zh-CN" altLang="en-US" sz="2800" b="1" kern="100" dirty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　有限制条件的根式的化简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856350"/>
              </p:ext>
            </p:extLst>
          </p:nvPr>
        </p:nvGraphicFramePr>
        <p:xfrm>
          <a:off x="600075" y="1023939"/>
          <a:ext cx="111442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7" name="文档" r:id="rId4" imgW="11203204" imgH="1348750" progId="Word.Document.12">
                  <p:embed/>
                </p:oleObj>
              </mc:Choice>
              <mc:Fallback>
                <p:oleObj name="文档" r:id="rId4" imgW="11203204" imgH="13487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0075" y="1023939"/>
                        <a:ext cx="11144250" cy="135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421569"/>
              </p:ext>
            </p:extLst>
          </p:nvPr>
        </p:nvGraphicFramePr>
        <p:xfrm>
          <a:off x="626956" y="1860651"/>
          <a:ext cx="111442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8" name="文档" r:id="rId7" imgW="11146197" imgH="1355901" progId="Word.Document.12">
                  <p:embed/>
                </p:oleObj>
              </mc:Choice>
              <mc:Fallback>
                <p:oleObj name="文档" r:id="rId7" imgW="11146197" imgH="13559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6956" y="1860651"/>
                        <a:ext cx="11144250" cy="135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494056" y="2436715"/>
            <a:ext cx="11161240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∵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3&lt;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&lt;3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当－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3&lt;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时，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原式＝－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&lt;3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时，原式＝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031436"/>
              </p:ext>
            </p:extLst>
          </p:nvPr>
        </p:nvGraphicFramePr>
        <p:xfrm>
          <a:off x="622598" y="5302002"/>
          <a:ext cx="111442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9" name="文档" r:id="rId10" imgW="11146197" imgH="1411781" progId="Word.Document.12">
                  <p:embed/>
                </p:oleObj>
              </mc:Choice>
              <mc:Fallback>
                <p:oleObj name="文档" r:id="rId10" imgW="11146197" imgH="14117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2598" y="5302002"/>
                        <a:ext cx="11144250" cy="135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695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6574" y="404404"/>
            <a:ext cx="10832990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跟踪</a:t>
            </a: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训练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dirty="0"/>
              <a:t>(1)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中，若将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3&lt;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&lt;3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变为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，则结果又是什么？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196387"/>
              </p:ext>
            </p:extLst>
          </p:nvPr>
        </p:nvGraphicFramePr>
        <p:xfrm>
          <a:off x="590550" y="1881581"/>
          <a:ext cx="1109662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4" name="文档" r:id="rId4" imgW="11098340" imgH="1239815" progId="Word.Document.12">
                  <p:embed/>
                </p:oleObj>
              </mc:Choice>
              <mc:Fallback>
                <p:oleObj name="文档" r:id="rId4" imgW="11098340" imgH="12398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0550" y="1881581"/>
                        <a:ext cx="11096625" cy="123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18800" y="2601661"/>
            <a:ext cx="10832990" cy="19802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1&lt;0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原式＝－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2827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638496"/>
              </p:ext>
            </p:extLst>
          </p:nvPr>
        </p:nvGraphicFramePr>
        <p:xfrm>
          <a:off x="406574" y="2205658"/>
          <a:ext cx="10293350" cy="505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6" name="Document" r:id="rId4" imgW="10890070" imgH="5334266" progId="Word.Document.8">
                  <p:embed/>
                </p:oleObj>
              </mc:Choice>
              <mc:Fallback>
                <p:oleObj name="Document" r:id="rId4" imgW="10890070" imgH="53342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574" y="2205658"/>
                        <a:ext cx="10293350" cy="505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319667"/>
              </p:ext>
            </p:extLst>
          </p:nvPr>
        </p:nvGraphicFramePr>
        <p:xfrm>
          <a:off x="623268" y="261442"/>
          <a:ext cx="9859962" cy="528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7" name="Document" r:id="rId7" imgW="10043742" imgH="5364454" progId="Word.Document.8">
                  <p:embed/>
                </p:oleObj>
              </mc:Choice>
              <mc:Fallback>
                <p:oleObj name="Document" r:id="rId7" imgW="10043742" imgH="53644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268" y="261442"/>
                        <a:ext cx="9859962" cy="528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808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endParaRPr lang="en-US" altLang="zh-CN" sz="2000" dirty="0">
              <a:solidFill>
                <a:schemeClr val="accent6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endParaRPr lang="en-US" altLang="zh-CN" sz="2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11" name="矩形 10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直角三角形 11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-25475" y="36707"/>
            <a:ext cx="12529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达标检测 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 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</a:t>
            </a:r>
            <a:endParaRPr lang="zh-CN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endParaRPr lang="en-US" altLang="zh-CN" sz="2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719581"/>
              </p:ext>
            </p:extLst>
          </p:nvPr>
        </p:nvGraphicFramePr>
        <p:xfrm>
          <a:off x="241811" y="909062"/>
          <a:ext cx="11182350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0" name="文档" r:id="rId6" imgW="11183980" imgH="2739202" progId="Word.Document.12">
                  <p:embed/>
                </p:oleObj>
              </mc:Choice>
              <mc:Fallback>
                <p:oleObj name="文档" r:id="rId6" imgW="11183980" imgH="27392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1811" y="909062"/>
                        <a:ext cx="11182350" cy="273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150990" y="765498"/>
            <a:ext cx="423514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B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380985"/>
              </p:ext>
            </p:extLst>
          </p:nvPr>
        </p:nvGraphicFramePr>
        <p:xfrm>
          <a:off x="115570" y="3615878"/>
          <a:ext cx="1118235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1" name="文档" r:id="rId9" imgW="11183980" imgH="2755785" progId="Word.Document.12">
                  <p:embed/>
                </p:oleObj>
              </mc:Choice>
              <mc:Fallback>
                <p:oleObj name="文档" r:id="rId9" imgW="11183980" imgH="27557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5570" y="3615878"/>
                        <a:ext cx="1118235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7319342" y="3464591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C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377933"/>
              </p:ext>
            </p:extLst>
          </p:nvPr>
        </p:nvGraphicFramePr>
        <p:xfrm>
          <a:off x="539750" y="831850"/>
          <a:ext cx="10761663" cy="478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6" name="Document" r:id="rId4" imgW="11093895" imgH="4922417" progId="Word.Document.8">
                  <p:embed/>
                </p:oleObj>
              </mc:Choice>
              <mc:Fallback>
                <p:oleObj name="Document" r:id="rId4" imgW="11093895" imgH="49224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831850"/>
                        <a:ext cx="10761663" cy="478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569236"/>
              </p:ext>
            </p:extLst>
          </p:nvPr>
        </p:nvGraphicFramePr>
        <p:xfrm>
          <a:off x="827087" y="4595019"/>
          <a:ext cx="10186987" cy="203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7" name="Document" r:id="rId7" imgW="10344971" imgH="2067509" progId="Word.Document.8">
                  <p:embed/>
                </p:oleObj>
              </mc:Choice>
              <mc:Fallback>
                <p:oleObj name="Document" r:id="rId7" imgW="10344971" imgH="20675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7" y="4595019"/>
                        <a:ext cx="10186987" cy="203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726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779109"/>
              </p:ext>
            </p:extLst>
          </p:nvPr>
        </p:nvGraphicFramePr>
        <p:xfrm>
          <a:off x="441964" y="189001"/>
          <a:ext cx="11182350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name="文档" r:id="rId4" imgW="11183980" imgH="2543441" progId="Word.Document.12">
                  <p:embed/>
                </p:oleObj>
              </mc:Choice>
              <mc:Fallback>
                <p:oleObj name="文档" r:id="rId4" imgW="11183980" imgH="25434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1964" y="189001"/>
                        <a:ext cx="11182350" cy="253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934966" y="290681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A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610549"/>
              </p:ext>
            </p:extLst>
          </p:nvPr>
        </p:nvGraphicFramePr>
        <p:xfrm>
          <a:off x="441964" y="2722651"/>
          <a:ext cx="11182350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9" name="文档" r:id="rId7" imgW="11183980" imgH="2758669" progId="Word.Document.12">
                  <p:embed/>
                </p:oleObj>
              </mc:Choice>
              <mc:Fallback>
                <p:oleObj name="文档" r:id="rId7" imgW="11183980" imgH="27586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1964" y="2722651"/>
                        <a:ext cx="11182350" cy="275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2926854" y="2901393"/>
            <a:ext cx="423514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B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286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521402" y="620393"/>
            <a:ext cx="576064" cy="55397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C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418181"/>
              </p:ext>
            </p:extLst>
          </p:nvPr>
        </p:nvGraphicFramePr>
        <p:xfrm>
          <a:off x="506291" y="603006"/>
          <a:ext cx="11182350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3" name="文档" r:id="rId4" imgW="11241444" imgH="2467138" progId="Word.Document.12">
                  <p:embed/>
                </p:oleObj>
              </mc:Choice>
              <mc:Fallback>
                <p:oleObj name="文档" r:id="rId4" imgW="11241444" imgH="24671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6291" y="603006"/>
                        <a:ext cx="11182350" cy="246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067568"/>
              </p:ext>
            </p:extLst>
          </p:nvPr>
        </p:nvGraphicFramePr>
        <p:xfrm>
          <a:off x="-97482" y="3069981"/>
          <a:ext cx="8112125" cy="530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4" name="Document" r:id="rId7" imgW="8218328" imgH="5386735" progId="Word.Document.8">
                  <p:embed/>
                </p:oleObj>
              </mc:Choice>
              <mc:Fallback>
                <p:oleObj name="Document" r:id="rId7" imgW="8218328" imgH="53867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7482" y="3069981"/>
                        <a:ext cx="8112125" cy="530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6097466" y="2942021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C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46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643069"/>
              </p:ext>
            </p:extLst>
          </p:nvPr>
        </p:nvGraphicFramePr>
        <p:xfrm>
          <a:off x="481013" y="328613"/>
          <a:ext cx="7970837" cy="524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name="Document" r:id="rId4" imgW="8218328" imgH="5386735" progId="Word.Document.8">
                  <p:embed/>
                </p:oleObj>
              </mc:Choice>
              <mc:Fallback>
                <p:oleObj name="Document" r:id="rId4" imgW="8218328" imgH="53867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328613"/>
                        <a:ext cx="7970837" cy="5240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574926" y="837506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D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137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404754" y="-26590"/>
            <a:ext cx="2472670" cy="880109"/>
            <a:chOff x="11613" y="920823"/>
            <a:chExt cx="1443037" cy="733424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55282" y="1059225"/>
              <a:ext cx="12303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规律</a:t>
              </a:r>
              <a:r>
                <a:rPr lang="zh-CN" altLang="en-US" sz="3000" dirty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与方法</a:t>
              </a:r>
            </a:p>
          </p:txBody>
        </p:sp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60596"/>
              </p:ext>
            </p:extLst>
          </p:nvPr>
        </p:nvGraphicFramePr>
        <p:xfrm>
          <a:off x="409575" y="1053530"/>
          <a:ext cx="11096625" cy="528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name="文档" r:id="rId5" imgW="11098340" imgH="5293819" progId="Word.Document.12">
                  <p:embed/>
                </p:oleObj>
              </mc:Choice>
              <mc:Fallback>
                <p:oleObj name="文档" r:id="rId5" imgW="11098340" imgH="52938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9575" y="1053530"/>
                        <a:ext cx="11096625" cy="5286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60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374655"/>
              </p:ext>
            </p:extLst>
          </p:nvPr>
        </p:nvGraphicFramePr>
        <p:xfrm>
          <a:off x="481013" y="481013"/>
          <a:ext cx="11336337" cy="478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4" name="Document" r:id="rId3" imgW="11684449" imgH="4906605" progId="Word.Document.8">
                  <p:embed/>
                </p:oleObj>
              </mc:Choice>
              <mc:Fallback>
                <p:oleObj name="Document" r:id="rId3" imgW="11684449" imgH="49066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481013"/>
                        <a:ext cx="11336337" cy="478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248656"/>
              </p:ext>
            </p:extLst>
          </p:nvPr>
        </p:nvGraphicFramePr>
        <p:xfrm>
          <a:off x="8831510" y="1053530"/>
          <a:ext cx="172561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5" name="Document" r:id="rId5" imgW="1812417" imgH="593335" progId="Word.Document.8">
                  <p:embed/>
                </p:oleObj>
              </mc:Choice>
              <mc:Fallback>
                <p:oleObj name="Document" r:id="rId5" imgW="1812417" imgH="593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1510" y="1053530"/>
                        <a:ext cx="172561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606650"/>
              </p:ext>
            </p:extLst>
          </p:nvPr>
        </p:nvGraphicFramePr>
        <p:xfrm>
          <a:off x="984250" y="1700213"/>
          <a:ext cx="17113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6" name="Document" r:id="rId7" imgW="1812417" imgH="593335" progId="Word.Document.8">
                  <p:embed/>
                </p:oleObj>
              </mc:Choice>
              <mc:Fallback>
                <p:oleObj name="Document" r:id="rId7" imgW="1812417" imgH="593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1700213"/>
                        <a:ext cx="17113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170914"/>
              </p:ext>
            </p:extLst>
          </p:nvPr>
        </p:nvGraphicFramePr>
        <p:xfrm>
          <a:off x="481013" y="2355030"/>
          <a:ext cx="7927975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7" name="Document" r:id="rId9" imgW="8076191" imgH="4928527" progId="Word.Document.8">
                  <p:embed/>
                </p:oleObj>
              </mc:Choice>
              <mc:Fallback>
                <p:oleObj name="Document" r:id="rId9" imgW="8076191" imgH="49285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2355030"/>
                        <a:ext cx="7927975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223506"/>
              </p:ext>
            </p:extLst>
          </p:nvPr>
        </p:nvGraphicFramePr>
        <p:xfrm>
          <a:off x="2916237" y="2963160"/>
          <a:ext cx="172561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8" name="Document" r:id="rId11" imgW="1812417" imgH="593335" progId="Word.Document.8">
                  <p:embed/>
                </p:oleObj>
              </mc:Choice>
              <mc:Fallback>
                <p:oleObj name="Document" r:id="rId11" imgW="1812417" imgH="593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7" y="2963160"/>
                        <a:ext cx="1725613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083470"/>
              </p:ext>
            </p:extLst>
          </p:nvPr>
        </p:nvGraphicFramePr>
        <p:xfrm>
          <a:off x="2494806" y="3813649"/>
          <a:ext cx="172561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9" name="Document" r:id="rId13" imgW="1812417" imgH="593335" progId="Word.Document.8">
                  <p:embed/>
                </p:oleObj>
              </mc:Choice>
              <mc:Fallback>
                <p:oleObj name="Document" r:id="rId13" imgW="1812417" imgH="593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4806" y="3813649"/>
                        <a:ext cx="1725612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199892"/>
              </p:ext>
            </p:extLst>
          </p:nvPr>
        </p:nvGraphicFramePr>
        <p:xfrm>
          <a:off x="2719388" y="4664139"/>
          <a:ext cx="1725612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0" name="Document" r:id="rId15" imgW="1812417" imgH="593335" progId="Word.Document.8">
                  <p:embed/>
                </p:oleObj>
              </mc:Choice>
              <mc:Fallback>
                <p:oleObj name="Document" r:id="rId15" imgW="1812417" imgH="593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4664139"/>
                        <a:ext cx="1725612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794256"/>
              </p:ext>
            </p:extLst>
          </p:nvPr>
        </p:nvGraphicFramePr>
        <p:xfrm>
          <a:off x="2916237" y="5356284"/>
          <a:ext cx="17113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1" name="Document" r:id="rId17" imgW="1812417" imgH="593335" progId="Word.Document.8">
                  <p:embed/>
                </p:oleObj>
              </mc:Choice>
              <mc:Fallback>
                <p:oleObj name="Document" r:id="rId17" imgW="1812417" imgH="593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7" y="5356284"/>
                        <a:ext cx="17113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734629"/>
              </p:ext>
            </p:extLst>
          </p:nvPr>
        </p:nvGraphicFramePr>
        <p:xfrm>
          <a:off x="5033169" y="2918649"/>
          <a:ext cx="7831137" cy="479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2" name="Document" r:id="rId19" imgW="8076191" imgH="4920621" progId="Word.Document.8">
                  <p:embed/>
                </p:oleObj>
              </mc:Choice>
              <mc:Fallback>
                <p:oleObj name="Document" r:id="rId19" imgW="8076191" imgH="49206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169" y="2918649"/>
                        <a:ext cx="7831137" cy="479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147985"/>
              </p:ext>
            </p:extLst>
          </p:nvPr>
        </p:nvGraphicFramePr>
        <p:xfrm>
          <a:off x="7239001" y="2776219"/>
          <a:ext cx="170973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3" name="Document" r:id="rId21" imgW="1812417" imgH="790994" progId="Word.Document.8">
                  <p:embed/>
                </p:oleObj>
              </mc:Choice>
              <mc:Fallback>
                <p:oleObj name="Document" r:id="rId21" imgW="1812417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1" y="2776219"/>
                        <a:ext cx="1709737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71703"/>
              </p:ext>
            </p:extLst>
          </p:nvPr>
        </p:nvGraphicFramePr>
        <p:xfrm>
          <a:off x="6880072" y="3855442"/>
          <a:ext cx="170973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4" name="Document" r:id="rId23" imgW="1812417" imgH="790634" progId="Word.Document.8">
                  <p:embed/>
                </p:oleObj>
              </mc:Choice>
              <mc:Fallback>
                <p:oleObj name="Document" r:id="rId23" imgW="1812417" imgH="7906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0072" y="3855442"/>
                        <a:ext cx="170973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765373"/>
              </p:ext>
            </p:extLst>
          </p:nvPr>
        </p:nvGraphicFramePr>
        <p:xfrm>
          <a:off x="7105626" y="4354987"/>
          <a:ext cx="170973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5" name="Document" r:id="rId25" imgW="1812417" imgH="790994" progId="Word.Document.8">
                  <p:embed/>
                </p:oleObj>
              </mc:Choice>
              <mc:Fallback>
                <p:oleObj name="Document" r:id="rId25" imgW="1812417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626" y="4354987"/>
                        <a:ext cx="1709737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333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718884"/>
              </p:ext>
            </p:extLst>
          </p:nvPr>
        </p:nvGraphicFramePr>
        <p:xfrm>
          <a:off x="406574" y="0"/>
          <a:ext cx="11218863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0" name="Document" r:id="rId4" imgW="11563957" imgH="4982434" progId="Word.Document.8">
                  <p:embed/>
                </p:oleObj>
              </mc:Choice>
              <mc:Fallback>
                <p:oleObj name="Document" r:id="rId4" imgW="11563957" imgH="49824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574" y="0"/>
                        <a:ext cx="11218863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929383"/>
              </p:ext>
            </p:extLst>
          </p:nvPr>
        </p:nvGraphicFramePr>
        <p:xfrm>
          <a:off x="468313" y="2566988"/>
          <a:ext cx="10761662" cy="463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1" name="Document" r:id="rId7" imgW="11389713" imgH="4884323" progId="Word.Document.8">
                  <p:embed/>
                </p:oleObj>
              </mc:Choice>
              <mc:Fallback>
                <p:oleObj name="Document" r:id="rId7" imgW="11389713" imgH="48843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566988"/>
                        <a:ext cx="10761662" cy="463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41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78582" y="280546"/>
            <a:ext cx="11145783" cy="72632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知识点一　</a:t>
            </a:r>
            <a:r>
              <a:rPr lang="en-US" altLang="zh-CN" sz="2800" b="1" i="1" kern="100" dirty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n</a:t>
            </a:r>
            <a:r>
              <a:rPr lang="zh-CN" altLang="en-US" sz="2800" b="1" kern="100" dirty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次方根，</a:t>
            </a:r>
            <a:r>
              <a:rPr lang="en-US" altLang="zh-CN" sz="2800" b="1" i="1" kern="100" dirty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n</a:t>
            </a:r>
            <a:r>
              <a:rPr lang="zh-CN" altLang="en-US" sz="2800" b="1" kern="100" dirty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次根式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4902" y="1028664"/>
            <a:ext cx="11161240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一般地，有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次方根定义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如果</a:t>
            </a:r>
            <a:r>
              <a:rPr lang="en-US" altLang="zh-CN" sz="2800" i="1" u="sng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那么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叫做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次方根，其中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6694" y="1827557"/>
            <a:ext cx="1002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 dirty="0" err="1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i="1" kern="100" baseline="30000" dirty="0" err="1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58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8582" y="254796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</a:rPr>
              <a:t>(2)</a:t>
            </a:r>
            <a:r>
              <a:rPr lang="en-US" altLang="zh-CN" sz="2800" i="1" kern="1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i="1" kern="100" dirty="0">
                <a:latin typeface="Times New Roman"/>
                <a:ea typeface="华文细黑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次方根的表示</a:t>
            </a:r>
            <a:endParaRPr lang="zh-CN" altLang="zh-CN" sz="1050" kern="100" dirty="0">
              <a:effectLst/>
              <a:latin typeface="宋体"/>
              <a:ea typeface="华文细黑" pitchFamily="2" charset="-122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537572"/>
              </p:ext>
            </p:extLst>
          </p:nvPr>
        </p:nvGraphicFramePr>
        <p:xfrm>
          <a:off x="-25474" y="1196727"/>
          <a:ext cx="11420475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6" name="文档" r:id="rId4" imgW="11422909" imgH="4130073" progId="Word.Document.12">
                  <p:embed/>
                </p:oleObj>
              </mc:Choice>
              <mc:Fallback>
                <p:oleObj name="文档" r:id="rId4" imgW="11422909" imgH="41300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5474" y="1196727"/>
                        <a:ext cx="11420475" cy="412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478582" y="4077866"/>
            <a:ext cx="11161240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根式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式子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叫做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根式，这里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叫做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叫做被开方数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898080"/>
              </p:ext>
            </p:extLst>
          </p:nvPr>
        </p:nvGraphicFramePr>
        <p:xfrm>
          <a:off x="1468388" y="4540002"/>
          <a:ext cx="13144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7" name="文档" r:id="rId7" imgW="1320948" imgH="791470" progId="Word.Document.12">
                  <p:embed/>
                </p:oleObj>
              </mc:Choice>
              <mc:Fallback>
                <p:oleObj name="文档" r:id="rId7" imgW="1320948" imgH="7914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68388" y="4540002"/>
                        <a:ext cx="131445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437961" y="477889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根指数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50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102737"/>
              </p:ext>
            </p:extLst>
          </p:nvPr>
        </p:nvGraphicFramePr>
        <p:xfrm>
          <a:off x="339725" y="481013"/>
          <a:ext cx="11242675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Document" r:id="rId4" imgW="11737119" imgH="4914511" progId="Word.Document.8">
                  <p:embed/>
                </p:oleObj>
              </mc:Choice>
              <mc:Fallback>
                <p:oleObj name="Document" r:id="rId4" imgW="11737119" imgH="49145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481013"/>
                        <a:ext cx="11242675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042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33813" y="1577975"/>
            <a:ext cx="1219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06974" y="386408"/>
            <a:ext cx="576064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solidFill>
                  <a:srgbClr val="C00000"/>
                </a:solidFill>
                <a:latin typeface="Times New Roman"/>
                <a:ea typeface="华文细黑" pitchFamily="2" charset="-122"/>
                <a:cs typeface="Times New Roman"/>
              </a:rPr>
              <a:t>0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ea typeface="华文细黑" pitchFamily="2" charset="-122"/>
              <a:cs typeface="Courier New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5006"/>
              </p:ext>
            </p:extLst>
          </p:nvPr>
        </p:nvGraphicFramePr>
        <p:xfrm>
          <a:off x="590550" y="333450"/>
          <a:ext cx="11182350" cy="451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文档" r:id="rId4" imgW="11183980" imgH="4523035" progId="Word.Document.12">
                  <p:embed/>
                </p:oleObj>
              </mc:Choice>
              <mc:Fallback>
                <p:oleObj name="文档" r:id="rId4" imgW="11183980" imgH="45230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0550" y="333450"/>
                        <a:ext cx="11182350" cy="451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2782838" y="3221545"/>
            <a:ext cx="576064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i="1" dirty="0">
                <a:solidFill>
                  <a:srgbClr val="C00000"/>
                </a:solidFill>
                <a:latin typeface="Times New Roman"/>
                <a:ea typeface="华文细黑"/>
              </a:rPr>
              <a:t>a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ea typeface="华文细黑" pitchFamily="2" charset="-122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78199" y="1351087"/>
            <a:ext cx="576064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i="1" dirty="0">
                <a:solidFill>
                  <a:srgbClr val="C00000"/>
                </a:solidFill>
                <a:latin typeface="Times New Roman"/>
                <a:ea typeface="华文细黑"/>
              </a:rPr>
              <a:t>a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ea typeface="华文细黑" pitchFamily="2" charset="-122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82838" y="3797609"/>
            <a:ext cx="576064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i="1" dirty="0" smtClean="0">
                <a:solidFill>
                  <a:srgbClr val="C00000"/>
                </a:solidFill>
                <a:latin typeface="Times New Roman"/>
                <a:ea typeface="华文细黑"/>
              </a:rPr>
              <a:t>-a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ea typeface="华文细黑" pitchFamily="2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9088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21" name="矩形 20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直角三角形 21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-25475" y="36707"/>
            <a:ext cx="12529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 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</a:t>
            </a:r>
            <a:endParaRPr lang="zh-CN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2558" y="909514"/>
            <a:ext cx="11457545" cy="693051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类型一　根式的意义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530052"/>
              </p:ext>
            </p:extLst>
          </p:nvPr>
        </p:nvGraphicFramePr>
        <p:xfrm>
          <a:off x="334566" y="1701602"/>
          <a:ext cx="1134427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" name="文档" r:id="rId4" imgW="11345905" imgH="1535438" progId="Word.Document.12">
                  <p:embed/>
                </p:oleObj>
              </mc:Choice>
              <mc:Fallback>
                <p:oleObj name="文档" r:id="rId4" imgW="11345905" imgH="15354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566" y="1701602"/>
                        <a:ext cx="11344275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51268"/>
              </p:ext>
            </p:extLst>
          </p:nvPr>
        </p:nvGraphicFramePr>
        <p:xfrm>
          <a:off x="334566" y="2688357"/>
          <a:ext cx="1134427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" name="文档" r:id="rId7" imgW="11345905" imgH="1537241" progId="Word.Document.12">
                  <p:embed/>
                </p:oleObj>
              </mc:Choice>
              <mc:Fallback>
                <p:oleObj name="文档" r:id="rId7" imgW="11345905" imgH="15372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4566" y="2688357"/>
                        <a:ext cx="11344275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38683"/>
              </p:ext>
            </p:extLst>
          </p:nvPr>
        </p:nvGraphicFramePr>
        <p:xfrm>
          <a:off x="334566" y="3552453"/>
          <a:ext cx="1134427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7" name="文档" r:id="rId10" imgW="11345905" imgH="1539043" progId="Word.Document.12">
                  <p:embed/>
                </p:oleObj>
              </mc:Choice>
              <mc:Fallback>
                <p:oleObj name="文档" r:id="rId10" imgW="11345905" imgH="1539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4566" y="3552453"/>
                        <a:ext cx="11344275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965752"/>
              </p:ext>
            </p:extLst>
          </p:nvPr>
        </p:nvGraphicFramePr>
        <p:xfrm>
          <a:off x="405655" y="4293890"/>
          <a:ext cx="1130617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" name="文档" r:id="rId13" imgW="11307762" imgH="1201600" progId="Word.Document.12">
                  <p:embed/>
                </p:oleObj>
              </mc:Choice>
              <mc:Fallback>
                <p:oleObj name="文档" r:id="rId13" imgW="11307762" imgH="1201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5655" y="4293890"/>
                        <a:ext cx="11306175" cy="120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74691"/>
              </p:ext>
            </p:extLst>
          </p:nvPr>
        </p:nvGraphicFramePr>
        <p:xfrm>
          <a:off x="419372" y="5078338"/>
          <a:ext cx="1122045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" name="文档" r:id="rId16" imgW="11222122" imgH="1451438" progId="Word.Document.12">
                  <p:embed/>
                </p:oleObj>
              </mc:Choice>
              <mc:Fallback>
                <p:oleObj name="文档" r:id="rId16" imgW="11222122" imgH="14514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9372" y="5078338"/>
                        <a:ext cx="11220450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802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5761</TotalTime>
  <Words>179</Words>
  <Application>Microsoft Office PowerPoint</Application>
  <PresentationFormat>自定义</PresentationFormat>
  <Paragraphs>46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黑体</vt:lpstr>
      <vt:lpstr>华文细黑</vt:lpstr>
      <vt:lpstr>经典繁仿黑</vt:lpstr>
      <vt:lpstr>楷体</vt:lpstr>
      <vt:lpstr>宋体</vt:lpstr>
      <vt:lpstr>微软雅黑</vt:lpstr>
      <vt:lpstr>Arial</vt:lpstr>
      <vt:lpstr>Broadway</vt:lpstr>
      <vt:lpstr>Calibri</vt:lpstr>
      <vt:lpstr>Courier New</vt:lpstr>
      <vt:lpstr>Times New Roman</vt:lpstr>
      <vt:lpstr>6_Office 主题</vt:lpstr>
      <vt:lpstr>文档</vt:lpstr>
      <vt:lpstr>Document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970</cp:revision>
  <dcterms:created xsi:type="dcterms:W3CDTF">2014-11-27T01:03:08Z</dcterms:created>
  <dcterms:modified xsi:type="dcterms:W3CDTF">2016-09-25T14:25:36Z</dcterms:modified>
</cp:coreProperties>
</file>