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6"/>
  </p:notesMasterIdLst>
  <p:handoutMasterIdLst>
    <p:handoutMasterId r:id="rId27"/>
  </p:handoutMasterIdLst>
  <p:sldIdLst>
    <p:sldId id="931" r:id="rId2"/>
    <p:sldId id="836" r:id="rId3"/>
    <p:sldId id="956" r:id="rId4"/>
    <p:sldId id="957" r:id="rId5"/>
    <p:sldId id="958" r:id="rId6"/>
    <p:sldId id="986" r:id="rId7"/>
    <p:sldId id="987" r:id="rId8"/>
    <p:sldId id="841" r:id="rId9"/>
    <p:sldId id="858" r:id="rId10"/>
    <p:sldId id="974" r:id="rId11"/>
    <p:sldId id="978" r:id="rId12"/>
    <p:sldId id="980" r:id="rId13"/>
    <p:sldId id="981" r:id="rId14"/>
    <p:sldId id="984" r:id="rId15"/>
    <p:sldId id="985" r:id="rId16"/>
    <p:sldId id="988" r:id="rId17"/>
    <p:sldId id="989" r:id="rId18"/>
    <p:sldId id="510" r:id="rId19"/>
    <p:sldId id="690" r:id="rId20"/>
    <p:sldId id="968" r:id="rId21"/>
    <p:sldId id="969" r:id="rId22"/>
    <p:sldId id="990" r:id="rId23"/>
    <p:sldId id="930" r:id="rId24"/>
    <p:sldId id="971" r:id="rId25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__4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3.docx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7.emf"/><Relationship Id="rId3" Type="http://schemas.openxmlformats.org/officeDocument/2006/relationships/package" Target="../embeddings/Microsoft_Word___5.docx"/><Relationship Id="rId7" Type="http://schemas.openxmlformats.org/officeDocument/2006/relationships/image" Target="../media/image15.emf"/><Relationship Id="rId12" Type="http://schemas.openxmlformats.org/officeDocument/2006/relationships/package" Target="../embeddings/Microsoft_Word___8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__6.docx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6.emf"/><Relationship Id="rId4" Type="http://schemas.openxmlformats.org/officeDocument/2006/relationships/image" Target="../media/image14.emf"/><Relationship Id="rId9" Type="http://schemas.openxmlformats.org/officeDocument/2006/relationships/package" Target="../embeddings/Microsoft_Word___7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package" Target="../embeddings/Microsoft_Word___12.docx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__10.docx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package" Target="../embeddings/Microsoft_Word___11.docx"/><Relationship Id="rId4" Type="http://schemas.openxmlformats.org/officeDocument/2006/relationships/package" Target="../embeddings/Microsoft_Word___9.docx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__13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5.wmf"/><Relationship Id="rId12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24.emf"/><Relationship Id="rId10" Type="http://schemas.openxmlformats.org/officeDocument/2006/relationships/image" Target="../media/image26.emf"/><Relationship Id="rId4" Type="http://schemas.openxmlformats.org/officeDocument/2006/relationships/package" Target="../embeddings/Microsoft_Word___14.docx"/><Relationship Id="rId9" Type="http://schemas.openxmlformats.org/officeDocument/2006/relationships/package" Target="../embeddings/Microsoft_Word___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Word_97_-_2003___6.doc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__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__18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__7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__1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&#24120;&#20808;&#24179;\&#24120;&#20808;&#24179;\2016\&#21516;&#27493;\&#27493;&#27493;&#39640;\&#25968;&#23398;\RA2-1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D:\&#24120;&#20808;&#24179;\&#24120;&#20808;&#24179;\2016\&#21516;&#27493;\&#27493;&#27493;&#39640;\&#25968;&#23398;\RA2-2.TI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3.doc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74926" y="2856052"/>
            <a:ext cx="830547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2.1.2</a:t>
            </a:r>
            <a:r>
              <a:rPr lang="zh-CN" altLang="en-US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指数函数及其性质</a:t>
            </a:r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(</a:t>
            </a:r>
            <a:r>
              <a:rPr lang="zh-CN" altLang="en-US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一</a:t>
            </a:r>
            <a:r>
              <a:rPr lang="en-US" altLang="zh-CN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)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8" name="Picture 2" descr="E:\步步高   英语  人教必修5全国\图\1_1280x80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4"/>
          <a:stretch/>
        </p:blipFill>
        <p:spPr bwMode="auto">
          <a:xfrm>
            <a:off x="-1794" y="2049450"/>
            <a:ext cx="3298869" cy="248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091" y="1597125"/>
            <a:ext cx="3074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二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章　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§ 2.1  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指数函数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096520"/>
              </p:ext>
            </p:extLst>
          </p:nvPr>
        </p:nvGraphicFramePr>
        <p:xfrm>
          <a:off x="502426" y="5090965"/>
          <a:ext cx="109061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文档" r:id="rId4" imgW="10907988" imgH="1249549" progId="Word.Document.12">
                  <p:embed/>
                </p:oleObj>
              </mc:Choice>
              <mc:Fallback>
                <p:oleObj name="文档" r:id="rId4" imgW="10907988" imgH="12495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426" y="5090965"/>
                        <a:ext cx="10906125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256" y="-26590"/>
            <a:ext cx="11457545" cy="76941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指数函数图象的应用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6386" y="737717"/>
            <a:ext cx="11614431" cy="16004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与函数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en-US" altLang="zh-CN" sz="32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1|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图象有两个公共点，求实数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32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21638"/>
              </p:ext>
            </p:extLst>
          </p:nvPr>
        </p:nvGraphicFramePr>
        <p:xfrm>
          <a:off x="502426" y="1964200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文档" r:id="rId7" imgW="11183980" imgH="2282788" progId="Word.Document.12">
                  <p:embed/>
                </p:oleObj>
              </mc:Choice>
              <mc:Fallback>
                <p:oleObj name="文档" r:id="rId7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426" y="1964200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13423" y="2695997"/>
            <a:ext cx="11614431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图象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9949" name="Picture 13" descr="RA2-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41" y="1660712"/>
            <a:ext cx="4354579" cy="34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502426" y="3776655"/>
            <a:ext cx="11614431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由图可知，要使直线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1|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图象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两个公共点，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566" y="477466"/>
            <a:ext cx="11161240" cy="86175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训练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32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3200" kern="100" baseline="300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3200" i="1" kern="100" baseline="30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3200" kern="100" baseline="300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&gt;1)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的图象是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32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3020" name="Picture 12" descr="RA2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5" y="1316782"/>
            <a:ext cx="5007238" cy="235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3" descr="RA2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82" y="1388790"/>
            <a:ext cx="4960576" cy="221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34566" y="382128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是偶函数，当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由已知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91350" y="579918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4566" y="189434"/>
            <a:ext cx="11457545" cy="76941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类型四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求指数函数与其他函数复合所得函数的定义域、值域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839" y="79005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求下列函数的定义域、值域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0284"/>
              </p:ext>
            </p:extLst>
          </p:nvPr>
        </p:nvGraphicFramePr>
        <p:xfrm>
          <a:off x="492125" y="1441450"/>
          <a:ext cx="1097280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文档" r:id="rId3" imgW="11031485" imgH="1370672" progId="Word.Document.12">
                  <p:embed/>
                </p:oleObj>
              </mc:Choice>
              <mc:Fallback>
                <p:oleObj name="文档" r:id="rId3" imgW="11031485" imgH="13706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125" y="1441450"/>
                        <a:ext cx="10972800" cy="136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42839" y="230579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函数的定义域为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对一切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R,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25897"/>
              </p:ext>
            </p:extLst>
          </p:nvPr>
        </p:nvGraphicFramePr>
        <p:xfrm>
          <a:off x="478582" y="3029200"/>
          <a:ext cx="110013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文档" r:id="rId6" imgW="11003344" imgH="1375009" progId="Word.Document.12">
                  <p:embed/>
                </p:oleObj>
              </mc:Choice>
              <mc:Fallback>
                <p:oleObj name="文档" r:id="rId6" imgW="11003344" imgH="1375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582" y="3029200"/>
                        <a:ext cx="110013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34566" y="403731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&gt;0,1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059039"/>
              </p:ext>
            </p:extLst>
          </p:nvPr>
        </p:nvGraphicFramePr>
        <p:xfrm>
          <a:off x="478582" y="4794498"/>
          <a:ext cx="110013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文档" r:id="rId9" imgW="11003344" imgH="1376811" progId="Word.Document.12">
                  <p:embed/>
                </p:oleObj>
              </mc:Choice>
              <mc:Fallback>
                <p:oleObj name="文档" r:id="rId9" imgW="11003344" imgH="13768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582" y="4794498"/>
                        <a:ext cx="110013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08173"/>
              </p:ext>
            </p:extLst>
          </p:nvPr>
        </p:nvGraphicFramePr>
        <p:xfrm>
          <a:off x="334566" y="5799537"/>
          <a:ext cx="110013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文档" r:id="rId12" imgW="11003344" imgH="1378253" progId="Word.Document.12">
                  <p:embed/>
                </p:oleObj>
              </mc:Choice>
              <mc:Fallback>
                <p:oleObj name="文档" r:id="rId12" imgW="11003344" imgH="1378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4566" y="5799537"/>
                        <a:ext cx="110013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405458"/>
            <a:ext cx="11161240" cy="7682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32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32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91096"/>
              </p:ext>
            </p:extLst>
          </p:nvPr>
        </p:nvGraphicFramePr>
        <p:xfrm>
          <a:off x="553863" y="2208684"/>
          <a:ext cx="112299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文档" r:id="rId4" imgW="11231838" imgH="1583387" progId="Word.Document.12">
                  <p:embed/>
                </p:oleObj>
              </mc:Choice>
              <mc:Fallback>
                <p:oleObj name="文档" r:id="rId4" imgW="11231838" imgH="1583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863" y="2208684"/>
                        <a:ext cx="11229975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06574" y="119754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定义域为</a:t>
            </a:r>
            <a:r>
              <a:rPr lang="en-US" altLang="zh-CN" sz="2800" b="1" kern="100">
                <a:latin typeface="Times New Roman"/>
                <a:ea typeface="华文细黑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</a:rPr>
              <a:t>(2</a:t>
            </a:r>
            <a:r>
              <a:rPr lang="en-US" altLang="zh-CN" sz="2800" i="1" kern="100" baseline="300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en-US" altLang="zh-CN" sz="2800" kern="100" baseline="30000">
                <a:latin typeface="Times New Roman"/>
                <a:ea typeface="华文细黑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</a:rPr>
              <a:t>2</a:t>
            </a:r>
            <a:r>
              <a:rPr lang="en-US" altLang="zh-CN" sz="2800" i="1" kern="100" baseline="30000">
                <a:latin typeface="Times New Roman"/>
                <a:ea typeface="华文细黑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</a:rPr>
              <a:t>1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04808"/>
              </p:ext>
            </p:extLst>
          </p:nvPr>
        </p:nvGraphicFramePr>
        <p:xfrm>
          <a:off x="550590" y="3072780"/>
          <a:ext cx="112299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文档" r:id="rId7" imgW="11231838" imgH="1584829" progId="Word.Document.12">
                  <p:embed/>
                </p:oleObj>
              </mc:Choice>
              <mc:Fallback>
                <p:oleObj name="文档" r:id="rId7" imgW="11231838" imgH="1584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90" y="3072780"/>
                        <a:ext cx="11229975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013967"/>
              </p:ext>
            </p:extLst>
          </p:nvPr>
        </p:nvGraphicFramePr>
        <p:xfrm>
          <a:off x="550590" y="4152900"/>
          <a:ext cx="112299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文档" r:id="rId10" imgW="11231838" imgH="1586631" progId="Word.Document.12">
                  <p:embed/>
                </p:oleObj>
              </mc:Choice>
              <mc:Fallback>
                <p:oleObj name="文档" r:id="rId10" imgW="11231838" imgH="15866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590" y="4152900"/>
                        <a:ext cx="11229975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60898"/>
              </p:ext>
            </p:extLst>
          </p:nvPr>
        </p:nvGraphicFramePr>
        <p:xfrm>
          <a:off x="548530" y="5086722"/>
          <a:ext cx="11163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文档" r:id="rId13" imgW="11165268" imgH="1297137" progId="Word.Document.12">
                  <p:embed/>
                </p:oleObj>
              </mc:Choice>
              <mc:Fallback>
                <p:oleObj name="文档" r:id="rId13" imgW="11165268" imgH="1297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530" y="5086722"/>
                        <a:ext cx="111633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6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405458"/>
            <a:ext cx="1116124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求下列函数的定义域、值域：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08099"/>
              </p:ext>
            </p:extLst>
          </p:nvPr>
        </p:nvGraphicFramePr>
        <p:xfrm>
          <a:off x="581297" y="3604270"/>
          <a:ext cx="110585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文档" r:id="rId4" imgW="11060557" imgH="1411421" progId="Word.Document.12">
                  <p:embed/>
                </p:oleObj>
              </mc:Choice>
              <mc:Fallback>
                <p:oleObj name="文档" r:id="rId4" imgW="11060557" imgH="1411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1297" y="3604270"/>
                        <a:ext cx="11058525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-7200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092913"/>
              </p:ext>
            </p:extLst>
          </p:nvPr>
        </p:nvGraphicFramePr>
        <p:xfrm>
          <a:off x="550590" y="1157658"/>
          <a:ext cx="2387887" cy="102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6" imgW="812520" imgH="355320" progId="Equation.DSMT4">
                  <p:embed/>
                </p:oleObj>
              </mc:Choice>
              <mc:Fallback>
                <p:oleObj name="Equation" r:id="rId6" imgW="812520" imgH="355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1157658"/>
                        <a:ext cx="2387887" cy="10273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78582" y="2054315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所以函数定义域为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1}.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4614402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所以函数值域为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1}.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82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911510"/>
              </p:ext>
            </p:extLst>
          </p:nvPr>
        </p:nvGraphicFramePr>
        <p:xfrm>
          <a:off x="653305" y="1320205"/>
          <a:ext cx="11058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文档" r:id="rId4" imgW="11060557" imgH="1535438" progId="Word.Document.12">
                  <p:embed/>
                </p:oleObj>
              </mc:Choice>
              <mc:Fallback>
                <p:oleObj name="文档" r:id="rId4" imgW="11060557" imgH="1535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305" y="1320205"/>
                        <a:ext cx="11058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292222"/>
              </p:ext>
            </p:extLst>
          </p:nvPr>
        </p:nvGraphicFramePr>
        <p:xfrm>
          <a:off x="580881" y="504777"/>
          <a:ext cx="2605199" cy="90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6" imgW="825480" imgH="279360" progId="Equation.DSMT4">
                  <p:embed/>
                </p:oleObj>
              </mc:Choice>
              <mc:Fallback>
                <p:oleObj name="Equation" r:id="rId6" imgW="825480" imgH="279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81" y="504777"/>
                        <a:ext cx="2605199" cy="908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707464"/>
              </p:ext>
            </p:extLst>
          </p:nvPr>
        </p:nvGraphicFramePr>
        <p:xfrm>
          <a:off x="622598" y="2184301"/>
          <a:ext cx="11058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文档" r:id="rId9" imgW="11060557" imgH="1537241" progId="Word.Document.12">
                  <p:embed/>
                </p:oleObj>
              </mc:Choice>
              <mc:Fallback>
                <p:oleObj name="文档" r:id="rId9" imgW="11060557" imgH="1537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2598" y="2184301"/>
                        <a:ext cx="11058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46595"/>
              </p:ext>
            </p:extLst>
          </p:nvPr>
        </p:nvGraphicFramePr>
        <p:xfrm>
          <a:off x="550590" y="3285778"/>
          <a:ext cx="11058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文档" r:id="rId12" imgW="11060557" imgH="1539043" progId="Word.Document.12">
                  <p:embed/>
                </p:oleObj>
              </mc:Choice>
              <mc:Fallback>
                <p:oleObj name="文档" r:id="rId12" imgW="11060557" imgH="1539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0590" y="3285778"/>
                        <a:ext cx="11058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2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334566" y="189434"/>
            <a:ext cx="11457545" cy="133829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类型五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指数函数</a:t>
            </a: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图象的分布规律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91777"/>
              </p:ext>
            </p:extLst>
          </p:nvPr>
        </p:nvGraphicFramePr>
        <p:xfrm>
          <a:off x="550863" y="1055688"/>
          <a:ext cx="11406187" cy="632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3" imgW="11756239" imgH="6510874" progId="Word.Document.8">
                  <p:embed/>
                </p:oleObj>
              </mc:Choice>
              <mc:Fallback>
                <p:oleObj name="Document" r:id="rId3" imgW="11756239" imgH="65108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055688"/>
                        <a:ext cx="11406187" cy="632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8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8308"/>
              </p:ext>
            </p:extLst>
          </p:nvPr>
        </p:nvGraphicFramePr>
        <p:xfrm>
          <a:off x="481013" y="117475"/>
          <a:ext cx="11312525" cy="645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Document" r:id="rId3" imgW="12118075" imgH="6721829" progId="Word.Document.8">
                  <p:embed/>
                </p:oleObj>
              </mc:Choice>
              <mc:Fallback>
                <p:oleObj name="Document" r:id="rId3" imgW="12118075" imgH="67218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17475"/>
                        <a:ext cx="11312525" cy="645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994566"/>
              </p:ext>
            </p:extLst>
          </p:nvPr>
        </p:nvGraphicFramePr>
        <p:xfrm>
          <a:off x="481013" y="3575050"/>
          <a:ext cx="8064500" cy="528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Document" r:id="rId5" imgW="8218328" imgH="5367688" progId="Word.Document.8">
                  <p:embed/>
                </p:oleObj>
              </mc:Choice>
              <mc:Fallback>
                <p:oleObj name="Document" r:id="rId5" imgW="8218328" imgH="53676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575050"/>
                        <a:ext cx="8064500" cy="528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4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87615"/>
              </p:ext>
            </p:extLst>
          </p:nvPr>
        </p:nvGraphicFramePr>
        <p:xfrm>
          <a:off x="475858" y="1234083"/>
          <a:ext cx="1118235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文档" r:id="rId4" imgW="11183980" imgH="2580214" progId="Word.Document.12">
                  <p:embed/>
                </p:oleObj>
              </mc:Choice>
              <mc:Fallback>
                <p:oleObj name="文档" r:id="rId4" imgW="11183980" imgH="2580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5858" y="1234083"/>
                        <a:ext cx="11182350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951190" y="1125538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394758"/>
              </p:ext>
            </p:extLst>
          </p:nvPr>
        </p:nvGraphicFramePr>
        <p:xfrm>
          <a:off x="478582" y="1074068"/>
          <a:ext cx="111823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文档" r:id="rId4" imgW="11183980" imgH="2580214" progId="Word.Document.12">
                  <p:embed/>
                </p:oleObj>
              </mc:Choice>
              <mc:Fallback>
                <p:oleObj name="文档" r:id="rId4" imgW="11183980" imgH="2580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1074068"/>
                        <a:ext cx="11182350" cy="257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712524" y="105353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问题导学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新知探究  点点落实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883" y="909514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指数函数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6249" y="1485578"/>
            <a:ext cx="11385581" cy="19844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细胞分裂时，第一次由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个分裂成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个，第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次由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个分裂成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个，第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次由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个分裂成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个，如此下去，如果第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次分裂得到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个细胞，那么细胞个数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与次数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的函数关系式是什么？这个函数式与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有什么不同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566" y="3501802"/>
            <a:ext cx="11385581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它的底为常数，自变量为指数，而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恰好反过来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6249" y="4365898"/>
            <a:ext cx="1138558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叫做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指数函数，其中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是自变量，函数的定义域是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694" y="4382561"/>
            <a:ext cx="3943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1)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8582" y="1020967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，则这样的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存在且只有一个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存在且不只一个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存在且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根本不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存在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7054" y="1044041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8582" y="981522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若集合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，则下列结论错误的是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B.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D.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702" y="1637972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91634"/>
              </p:ext>
            </p:extLst>
          </p:nvPr>
        </p:nvGraphicFramePr>
        <p:xfrm>
          <a:off x="550590" y="549474"/>
          <a:ext cx="7972425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4" imgW="8218328" imgH="5377032" progId="Word.Document.8">
                  <p:embed/>
                </p:oleObj>
              </mc:Choice>
              <mc:Fallback>
                <p:oleObj name="Document" r:id="rId4" imgW="8218328" imgH="53770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549474"/>
                        <a:ext cx="7972425" cy="522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4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1094716"/>
            <a:ext cx="1116124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判断一个函数是不是指数函数，关键是看解析式是否符合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这一结构形式，即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的系数是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，指数是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且系数为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指数函数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的性质分底数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1,0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两种情况，但不论哪种情况，指数函数都是单调的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由于指数函数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，所以函数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的定义域相同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74" y="659186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求函数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的值域的方法如下：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换元，令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，并求出函数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的定义域；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的值域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利用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的单调性求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上的值域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34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40545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指数函数定义中为什么规定了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1?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10396"/>
              </p:ext>
            </p:extLst>
          </p:nvPr>
        </p:nvGraphicFramePr>
        <p:xfrm>
          <a:off x="446534" y="1341562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文档" r:id="rId4" imgW="11183980" imgH="2282788" progId="Word.Document.12">
                  <p:embed/>
                </p:oleObj>
              </mc:Choice>
              <mc:Fallback>
                <p:oleObj name="文档" r:id="rId4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534" y="1341562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75816"/>
              </p:ext>
            </p:extLst>
          </p:nvPr>
        </p:nvGraphicFramePr>
        <p:xfrm>
          <a:off x="478582" y="3097535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文档" r:id="rId7" imgW="11183980" imgH="2286033" progId="Word.Document.12">
                  <p:embed/>
                </p:oleObj>
              </mc:Choice>
              <mc:Fallback>
                <p:oleObj name="文档" r:id="rId7" imgW="11183980" imgH="2286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82" y="3097535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34566" y="432534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，是个常数函数，没有研究的必要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6574" y="477466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指数函数的图象和性质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574" y="111347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函数的性质包括哪些？如何探索指数函数的性质？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842999"/>
            <a:ext cx="11050733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函数性质通常包括定义域、值域、特殊点、单调性、最值、奇偶性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可以通过描点作图，先研究具体的指数函数性质，再推广至一般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566" y="34041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指数函数</a:t>
            </a:r>
            <a:r>
              <a:rPr lang="en-US" altLang="zh-CN" sz="2800" i="1" kern="100">
                <a:latin typeface="Times New Roman"/>
                <a:ea typeface="华文细黑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</a:rPr>
              <a:t>a</a:t>
            </a:r>
            <a:r>
              <a:rPr lang="en-US" altLang="zh-CN" sz="2800" kern="100">
                <a:latin typeface="Times New Roman"/>
                <a:ea typeface="华文细黑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>
                <a:latin typeface="Times New Roman"/>
                <a:ea typeface="华文细黑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的图象和性质：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64878"/>
              </p:ext>
            </p:extLst>
          </p:nvPr>
        </p:nvGraphicFramePr>
        <p:xfrm>
          <a:off x="478581" y="1197546"/>
          <a:ext cx="10945217" cy="4817569"/>
        </p:xfrm>
        <a:graphic>
          <a:graphicData uri="http://schemas.openxmlformats.org/drawingml/2006/table">
            <a:tbl>
              <a:tblPr/>
              <a:tblGrid>
                <a:gridCol w="2160240"/>
                <a:gridCol w="3888432"/>
                <a:gridCol w="4896545"/>
              </a:tblGrid>
              <a:tr h="27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0&lt;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&lt;1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3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图象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endParaRPr lang="en-US" sz="2800" kern="10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endParaRPr lang="en-US" sz="2800" kern="100">
                        <a:effectLst/>
                        <a:latin typeface="Times New Roman"/>
                        <a:ea typeface="华文细黑"/>
                        <a:cs typeface="宋体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定义域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b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R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值域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，＋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∞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649" name="Picture 25" descr="D:\常先平\常先平\2016\同步\步步高\数学\RA2-1.T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75" y="2133649"/>
            <a:ext cx="2930409" cy="225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8" name="Picture 24" descr="D:\常先平\常先平\2016\同步\步步高\数学\RA2-2.T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26" y="2061641"/>
            <a:ext cx="2990751" cy="23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30007"/>
              </p:ext>
            </p:extLst>
          </p:nvPr>
        </p:nvGraphicFramePr>
        <p:xfrm>
          <a:off x="478581" y="1326765"/>
          <a:ext cx="10945217" cy="2751101"/>
        </p:xfrm>
        <a:graphic>
          <a:graphicData uri="http://schemas.openxmlformats.org/drawingml/2006/table">
            <a:tbl>
              <a:tblPr/>
              <a:tblGrid>
                <a:gridCol w="1171273"/>
                <a:gridCol w="2429127"/>
                <a:gridCol w="4176464"/>
                <a:gridCol w="3168353"/>
              </a:tblGrid>
              <a:tr h="55390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性质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过定点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过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点</a:t>
                      </a:r>
                      <a:r>
                        <a:rPr lang="en-US" sz="2800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即</a:t>
                      </a:r>
                      <a:r>
                        <a:rPr lang="en-US" sz="2800" i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时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en-US" sz="2800" i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078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函数值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endParaRPr lang="en-US" altLang="zh-CN" sz="2800" kern="10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变化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当</a:t>
                      </a:r>
                      <a:r>
                        <a:rPr lang="en-US" sz="2800" i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&gt;0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时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en-US" sz="2800" i="1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       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；</a:t>
                      </a:r>
                      <a:endParaRPr lang="en-US" altLang="zh-CN" sz="2800" kern="100" dirty="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当</a:t>
                      </a:r>
                      <a:r>
                        <a:rPr lang="en-US" sz="2800" i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&lt;0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时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en-US" sz="2800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		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当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时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en-US" sz="2800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          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；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当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&lt;0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时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en-US" alt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8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单调性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是</a:t>
                      </a:r>
                      <a:r>
                        <a:rPr lang="en-US" sz="2800" b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R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上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	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是</a:t>
                      </a:r>
                      <a:r>
                        <a:rPr lang="en-US" sz="2800" b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R</a:t>
                      </a: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上</a:t>
                      </a:r>
                      <a:r>
                        <a:rPr 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的</a:t>
                      </a:r>
                      <a:r>
                        <a:rPr lang="en-US" altLang="zh-CN" sz="28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735165" y="1398773"/>
            <a:ext cx="873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(0,1)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11429" y="140399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51483" y="145161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en-US" sz="2800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1536" y="1974837"/>
            <a:ext cx="745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&gt;1</a:t>
            </a:r>
            <a:endParaRPr lang="zh-CN" altLang="en-US" sz="2800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8933" y="2637706"/>
            <a:ext cx="110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&lt;1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85356" y="2027681"/>
            <a:ext cx="110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&lt;1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69897" y="2637767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&gt;1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13442" y="337678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增函数</a:t>
            </a:r>
          </a:p>
        </p:txBody>
      </p:sp>
      <p:sp>
        <p:nvSpPr>
          <p:cNvPr id="25" name="矩形 24"/>
          <p:cNvSpPr/>
          <p:nvPr/>
        </p:nvSpPr>
        <p:spPr>
          <a:xfrm>
            <a:off x="9839621" y="341499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减函数</a:t>
            </a:r>
          </a:p>
        </p:txBody>
      </p:sp>
    </p:spTree>
    <p:extLst>
      <p:ext uri="{BB962C8B-B14F-4D97-AF65-F5344CB8AC3E}">
        <p14:creationId xmlns:p14="http://schemas.microsoft.com/office/powerpoint/2010/main" val="39287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2" grpId="0"/>
      <p:bldP spid="12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重点难点  个个击破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50" y="678157"/>
            <a:ext cx="11457545" cy="774419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32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</a:t>
            </a:r>
            <a:r>
              <a:rPr lang="zh-CN" altLang="en-US" sz="32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指数函数的概念</a:t>
            </a:r>
            <a:endParaRPr lang="zh-CN" altLang="zh-CN" sz="32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2" name="Rectangle 5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57083"/>
              </p:ext>
            </p:extLst>
          </p:nvPr>
        </p:nvGraphicFramePr>
        <p:xfrm>
          <a:off x="-92833" y="1629594"/>
          <a:ext cx="11453813" cy="576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3" imgW="12126372" imgH="6064884" progId="Word.Document.8">
                  <p:embed/>
                </p:oleObj>
              </mc:Choice>
              <mc:Fallback>
                <p:oleObj name="Document" r:id="rId3" imgW="12126372" imgH="6064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2833" y="1629594"/>
                        <a:ext cx="11453813" cy="576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3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重点难点  个个击破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558" y="1008551"/>
            <a:ext cx="11457545" cy="76941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求指数函数的解析式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6293" y="1798390"/>
            <a:ext cx="11161240" cy="16004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已知指数函数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的图象过点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π)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，求函数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的解析式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32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Rectangle 5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40270"/>
              </p:ext>
            </p:extLst>
          </p:nvPr>
        </p:nvGraphicFramePr>
        <p:xfrm>
          <a:off x="481013" y="409575"/>
          <a:ext cx="11312525" cy="471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3" imgW="11993615" imgH="4912355" progId="Word.Document.8">
                  <p:embed/>
                </p:oleObj>
              </mc:Choice>
              <mc:Fallback>
                <p:oleObj name="Document" r:id="rId3" imgW="11993615" imgH="49123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409575"/>
                        <a:ext cx="11312525" cy="471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979557"/>
              </p:ext>
            </p:extLst>
          </p:nvPr>
        </p:nvGraphicFramePr>
        <p:xfrm>
          <a:off x="766614" y="1413570"/>
          <a:ext cx="7691437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Document" r:id="rId6" imgW="8035426" imgH="3276820" progId="Word.Document.8">
                  <p:embed/>
                </p:oleObj>
              </mc:Choice>
              <mc:Fallback>
                <p:oleObj name="Document" r:id="rId6" imgW="8035426" imgH="3276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1413570"/>
                        <a:ext cx="7691437" cy="3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473</Words>
  <Application>Microsoft Office PowerPoint</Application>
  <PresentationFormat>自定义</PresentationFormat>
  <Paragraphs>88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MS Mincho</vt:lpstr>
      <vt:lpstr>黑体</vt:lpstr>
      <vt:lpstr>华文细黑</vt:lpstr>
      <vt:lpstr>宋体</vt:lpstr>
      <vt:lpstr>微软雅黑</vt:lpstr>
      <vt:lpstr>Arial</vt:lpstr>
      <vt:lpstr>Calibri</vt:lpstr>
      <vt:lpstr>Courier New</vt:lpstr>
      <vt:lpstr>Times New Roman</vt:lpstr>
      <vt:lpstr>6_Office 主题</vt:lpstr>
      <vt:lpstr>Document</vt:lpstr>
      <vt:lpstr>文档</vt:lpstr>
      <vt:lpstr>Microsoft Word 97 - 2003 文档</vt:lpstr>
      <vt:lpstr>Microsoft Word 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964</cp:revision>
  <dcterms:created xsi:type="dcterms:W3CDTF">2014-11-27T01:03:08Z</dcterms:created>
  <dcterms:modified xsi:type="dcterms:W3CDTF">2016-09-28T07:27:34Z</dcterms:modified>
</cp:coreProperties>
</file>