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34"/>
  </p:notesMasterIdLst>
  <p:handoutMasterIdLst>
    <p:handoutMasterId r:id="rId35"/>
  </p:handoutMasterIdLst>
  <p:sldIdLst>
    <p:sldId id="931" r:id="rId2"/>
    <p:sldId id="836" r:id="rId3"/>
    <p:sldId id="956" r:id="rId4"/>
    <p:sldId id="957" r:id="rId5"/>
    <p:sldId id="958" r:id="rId6"/>
    <p:sldId id="959" r:id="rId7"/>
    <p:sldId id="960" r:id="rId8"/>
    <p:sldId id="986" r:id="rId9"/>
    <p:sldId id="987" r:id="rId10"/>
    <p:sldId id="841" r:id="rId11"/>
    <p:sldId id="972" r:id="rId12"/>
    <p:sldId id="973" r:id="rId13"/>
    <p:sldId id="858" r:id="rId14"/>
    <p:sldId id="975" r:id="rId15"/>
    <p:sldId id="974" r:id="rId16"/>
    <p:sldId id="976" r:id="rId17"/>
    <p:sldId id="978" r:id="rId18"/>
    <p:sldId id="980" r:id="rId19"/>
    <p:sldId id="984" r:id="rId20"/>
    <p:sldId id="988" r:id="rId21"/>
    <p:sldId id="990" r:id="rId22"/>
    <p:sldId id="991" r:id="rId23"/>
    <p:sldId id="992" r:id="rId24"/>
    <p:sldId id="993" r:id="rId25"/>
    <p:sldId id="994" r:id="rId26"/>
    <p:sldId id="995" r:id="rId27"/>
    <p:sldId id="510" r:id="rId28"/>
    <p:sldId id="690" r:id="rId29"/>
    <p:sldId id="827" r:id="rId30"/>
    <p:sldId id="968" r:id="rId31"/>
    <p:sldId id="969" r:id="rId32"/>
    <p:sldId id="930" r:id="rId33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9038"/>
    <a:srgbClr val="FF6600"/>
    <a:srgbClr val="0066FF"/>
    <a:srgbClr val="03EB5B"/>
    <a:srgbClr val="FFFFFF"/>
    <a:srgbClr val="00CCFF"/>
    <a:srgbClr val="0000CC"/>
    <a:srgbClr val="0033CC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2254" autoAdjust="0"/>
  </p:normalViewPr>
  <p:slideViewPr>
    <p:cSldViewPr>
      <p:cViewPr varScale="1">
        <p:scale>
          <a:sx n="82" d="100"/>
          <a:sy n="82" d="100"/>
        </p:scale>
        <p:origin x="114" y="678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4" Type="http://schemas.openxmlformats.org/officeDocument/2006/relationships/image" Target="../media/image4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2061642"/>
            <a:ext cx="12190413" cy="24601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478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2" r:id="rId2"/>
    <p:sldLayoutId id="2147483813" r:id="rId3"/>
    <p:sldLayoutId id="2147483817" r:id="rId4"/>
    <p:sldLayoutId id="2147483815" r:id="rId5"/>
    <p:sldLayoutId id="2147483816" r:id="rId6"/>
    <p:sldLayoutId id="2147483818" r:id="rId7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7.bin"/><Relationship Id="rId7" Type="http://schemas.openxmlformats.org/officeDocument/2006/relationships/package" Target="../embeddings/Microsoft_Word___7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__6.doc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package" Target="../embeddings/Microsoft_Word___11.docx"/><Relationship Id="rId3" Type="http://schemas.openxmlformats.org/officeDocument/2006/relationships/oleObject" Target="../embeddings/oleObject19.bin"/><Relationship Id="rId7" Type="http://schemas.openxmlformats.org/officeDocument/2006/relationships/package" Target="../embeddings/Microsoft_Word___9.docx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6.emf"/><Relationship Id="rId5" Type="http://schemas.openxmlformats.org/officeDocument/2006/relationships/image" Target="../media/image14.emf"/><Relationship Id="rId10" Type="http://schemas.openxmlformats.org/officeDocument/2006/relationships/package" Target="../embeddings/Microsoft_Word___10.docx"/><Relationship Id="rId4" Type="http://schemas.openxmlformats.org/officeDocument/2006/relationships/package" Target="../embeddings/Microsoft_Word___8.docx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23.bin"/><Relationship Id="rId7" Type="http://schemas.openxmlformats.org/officeDocument/2006/relationships/package" Target="../embeddings/Microsoft_Word___13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__12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25.bin"/><Relationship Id="rId7" Type="http://schemas.openxmlformats.org/officeDocument/2006/relationships/package" Target="../embeddings/Microsoft_Word___15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__14.docx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package" Target="../embeddings/Microsoft_Word___19.docx"/><Relationship Id="rId3" Type="http://schemas.openxmlformats.org/officeDocument/2006/relationships/oleObject" Target="../embeddings/oleObject27.bin"/><Relationship Id="rId7" Type="http://schemas.openxmlformats.org/officeDocument/2006/relationships/package" Target="../embeddings/Microsoft_Word___17.docx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4.emf"/><Relationship Id="rId5" Type="http://schemas.openxmlformats.org/officeDocument/2006/relationships/image" Target="../media/image22.emf"/><Relationship Id="rId10" Type="http://schemas.openxmlformats.org/officeDocument/2006/relationships/package" Target="../embeddings/Microsoft_Word___18.docx"/><Relationship Id="rId4" Type="http://schemas.openxmlformats.org/officeDocument/2006/relationships/package" Target="../embeddings/Microsoft_Word___16.docx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6.emf"/><Relationship Id="rId4" Type="http://schemas.openxmlformats.org/officeDocument/2006/relationships/oleObject" Target="../embeddings/Microsoft_Word_97_-_2003___1.doc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7.emf"/><Relationship Id="rId4" Type="http://schemas.openxmlformats.org/officeDocument/2006/relationships/oleObject" Target="../embeddings/Microsoft_Word_97_-_2003___2.doc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8.emf"/><Relationship Id="rId4" Type="http://schemas.openxmlformats.org/officeDocument/2006/relationships/oleObject" Target="../embeddings/Microsoft_Word_97_-_2003___3.doc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29.emf"/><Relationship Id="rId4" Type="http://schemas.openxmlformats.org/officeDocument/2006/relationships/oleObject" Target="../embeddings/Microsoft_Word_97_-_2003___4.doc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2.emf"/><Relationship Id="rId4" Type="http://schemas.openxmlformats.org/officeDocument/2006/relationships/oleObject" Target="../embeddings/Microsoft_Word_97_-_2003___5.doc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Microsoft_Word_97_-_2003___7.doc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3.emf"/><Relationship Id="rId4" Type="http://schemas.openxmlformats.org/officeDocument/2006/relationships/oleObject" Target="../embeddings/Microsoft_Word_97_-_2003___6.doc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oleObject" Target="../embeddings/oleObject42.bin"/><Relationship Id="rId3" Type="http://schemas.openxmlformats.org/officeDocument/2006/relationships/slide" Target="slide27.xml"/><Relationship Id="rId7" Type="http://schemas.openxmlformats.org/officeDocument/2006/relationships/slide" Target="slide31.xml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slide" Target="slide30.xml"/><Relationship Id="rId11" Type="http://schemas.openxmlformats.org/officeDocument/2006/relationships/oleObject" Target="../embeddings/oleObject41.bin"/><Relationship Id="rId5" Type="http://schemas.openxmlformats.org/officeDocument/2006/relationships/slide" Target="slide29.xml"/><Relationship Id="rId10" Type="http://schemas.openxmlformats.org/officeDocument/2006/relationships/image" Target="../media/image35.emf"/><Relationship Id="rId4" Type="http://schemas.openxmlformats.org/officeDocument/2006/relationships/slide" Target="slide28.xml"/><Relationship Id="rId9" Type="http://schemas.openxmlformats.org/officeDocument/2006/relationships/package" Target="../embeddings/Microsoft_Word___20.docx"/><Relationship Id="rId14" Type="http://schemas.openxmlformats.org/officeDocument/2006/relationships/image" Target="../media/image3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39.emf"/><Relationship Id="rId3" Type="http://schemas.openxmlformats.org/officeDocument/2006/relationships/slide" Target="slide27.xml"/><Relationship Id="rId7" Type="http://schemas.openxmlformats.org/officeDocument/2006/relationships/slide" Target="slide31.xml"/><Relationship Id="rId12" Type="http://schemas.openxmlformats.org/officeDocument/2006/relationships/package" Target="../embeddings/Microsoft_Word___2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slide" Target="slide30.xml"/><Relationship Id="rId11" Type="http://schemas.openxmlformats.org/officeDocument/2006/relationships/oleObject" Target="../embeddings/oleObject44.bin"/><Relationship Id="rId5" Type="http://schemas.openxmlformats.org/officeDocument/2006/relationships/slide" Target="slide29.xml"/><Relationship Id="rId10" Type="http://schemas.openxmlformats.org/officeDocument/2006/relationships/image" Target="../media/image38.emf"/><Relationship Id="rId4" Type="http://schemas.openxmlformats.org/officeDocument/2006/relationships/slide" Target="slide28.xml"/><Relationship Id="rId9" Type="http://schemas.openxmlformats.org/officeDocument/2006/relationships/package" Target="../embeddings/Microsoft_Word___21.docx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slide" Target="slide27.xml"/><Relationship Id="rId7" Type="http://schemas.openxmlformats.org/officeDocument/2006/relationships/slide" Target="slide3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slide" Target="slide30.xml"/><Relationship Id="rId11" Type="http://schemas.openxmlformats.org/officeDocument/2006/relationships/image" Target="../media/image41.wmf"/><Relationship Id="rId5" Type="http://schemas.openxmlformats.org/officeDocument/2006/relationships/slide" Target="slide29.xml"/><Relationship Id="rId10" Type="http://schemas.openxmlformats.org/officeDocument/2006/relationships/oleObject" Target="../embeddings/oleObject46.bin"/><Relationship Id="rId4" Type="http://schemas.openxmlformats.org/officeDocument/2006/relationships/slide" Target="slide28.xml"/><Relationship Id="rId9" Type="http://schemas.openxmlformats.org/officeDocument/2006/relationships/image" Target="../media/image4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__1.docx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43.emf"/><Relationship Id="rId18" Type="http://schemas.openxmlformats.org/officeDocument/2006/relationships/package" Target="../embeddings/Microsoft_Word___26.docx"/><Relationship Id="rId3" Type="http://schemas.openxmlformats.org/officeDocument/2006/relationships/slide" Target="slide27.xml"/><Relationship Id="rId7" Type="http://schemas.openxmlformats.org/officeDocument/2006/relationships/slide" Target="slide31.xml"/><Relationship Id="rId12" Type="http://schemas.openxmlformats.org/officeDocument/2006/relationships/package" Target="../embeddings/Microsoft_Word___24.docx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4.emf"/><Relationship Id="rId1" Type="http://schemas.openxmlformats.org/officeDocument/2006/relationships/vmlDrawing" Target="../drawings/vmlDrawing20.vml"/><Relationship Id="rId6" Type="http://schemas.openxmlformats.org/officeDocument/2006/relationships/slide" Target="slide30.xml"/><Relationship Id="rId11" Type="http://schemas.openxmlformats.org/officeDocument/2006/relationships/oleObject" Target="../embeddings/oleObject48.bin"/><Relationship Id="rId5" Type="http://schemas.openxmlformats.org/officeDocument/2006/relationships/slide" Target="slide29.xml"/><Relationship Id="rId15" Type="http://schemas.openxmlformats.org/officeDocument/2006/relationships/package" Target="../embeddings/Microsoft_Word___25.docx"/><Relationship Id="rId10" Type="http://schemas.openxmlformats.org/officeDocument/2006/relationships/image" Target="../media/image42.emf"/><Relationship Id="rId19" Type="http://schemas.openxmlformats.org/officeDocument/2006/relationships/image" Target="../media/image45.emf"/><Relationship Id="rId4" Type="http://schemas.openxmlformats.org/officeDocument/2006/relationships/slide" Target="slide28.xml"/><Relationship Id="rId9" Type="http://schemas.openxmlformats.org/officeDocument/2006/relationships/package" Target="../embeddings/Microsoft_Word___23.docx"/><Relationship Id="rId14" Type="http://schemas.openxmlformats.org/officeDocument/2006/relationships/oleObject" Target="../embeddings/oleObject4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48.wmf"/><Relationship Id="rId3" Type="http://schemas.openxmlformats.org/officeDocument/2006/relationships/slide" Target="slide27.xml"/><Relationship Id="rId7" Type="http://schemas.openxmlformats.org/officeDocument/2006/relationships/slide" Target="slide31.xml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slide" Target="slide30.xml"/><Relationship Id="rId11" Type="http://schemas.openxmlformats.org/officeDocument/2006/relationships/image" Target="../media/image47.wmf"/><Relationship Id="rId5" Type="http://schemas.openxmlformats.org/officeDocument/2006/relationships/slide" Target="slide29.xml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52.bin"/><Relationship Id="rId4" Type="http://schemas.openxmlformats.org/officeDocument/2006/relationships/slide" Target="slide28.xml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54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7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2.docx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package" Target="../embeddings/Microsoft_Word___3.docx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4.wmf"/><Relationship Id="rId9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2.bin"/><Relationship Id="rId7" Type="http://schemas.openxmlformats.org/officeDocument/2006/relationships/package" Target="../embeddings/Microsoft_Word___5.docx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8.emf"/><Relationship Id="rId10" Type="http://schemas.openxmlformats.org/officeDocument/2006/relationships/image" Target="../media/image10.wmf"/><Relationship Id="rId4" Type="http://schemas.openxmlformats.org/officeDocument/2006/relationships/package" Target="../embeddings/Microsoft_Word___4.docx"/><Relationship Id="rId9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502918" y="2781722"/>
            <a:ext cx="830547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2.1.2</a:t>
            </a:r>
            <a:r>
              <a:rPr lang="zh-CN" altLang="en-US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　指数函数及其性质</a:t>
            </a:r>
            <a:r>
              <a:rPr lang="en-US" altLang="zh-CN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(</a:t>
            </a:r>
            <a:r>
              <a:rPr lang="zh-CN" altLang="en-US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二</a:t>
            </a:r>
            <a:r>
              <a:rPr lang="en-US" altLang="zh-CN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)</a:t>
            </a:r>
            <a:endParaRPr lang="zh-CN" altLang="en-US" sz="5000" b="1" dirty="0">
              <a:solidFill>
                <a:schemeClr val="bg1"/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pic>
        <p:nvPicPr>
          <p:cNvPr id="8" name="Picture 2" descr="E:\步步高   英语  人教必修5全国\图\1A40I105-1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79"/>
          <a:stretch/>
        </p:blipFill>
        <p:spPr bwMode="auto">
          <a:xfrm>
            <a:off x="-32396" y="2057486"/>
            <a:ext cx="3394986" cy="247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-1091" y="1597125"/>
            <a:ext cx="30748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第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二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章　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 § 2.1    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指数函数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2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21" name="矩形 20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直角三角形 21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题型探究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r>
              <a:rPr lang="zh-CN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重点难点  个个击破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8301" y="864535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类型一　比较大小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8301" y="1602565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比较下列各题中两个值的大小：</a:t>
            </a:r>
            <a:endParaRPr lang="zh-CN" altLang="zh-CN" sz="1050" kern="10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>
                <a:latin typeface="Times New Roman"/>
                <a:ea typeface="华文细黑"/>
              </a:rPr>
              <a:t>(1)1.7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smtClean="0">
                <a:latin typeface="Times New Roman"/>
                <a:ea typeface="华文细黑"/>
              </a:rPr>
              <a:t>2.5</a:t>
            </a:r>
            <a:r>
              <a:rPr lang="en-US" altLang="zh-CN" sz="2800" kern="100" smtClean="0">
                <a:latin typeface="Times New Roman"/>
                <a:ea typeface="华文细黑"/>
              </a:rPr>
              <a:t> ,1.7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8582" y="3008421"/>
            <a:ext cx="11161240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1.7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1.7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上是增函数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∵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2.5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1.7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2.5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1.7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580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6574" y="333450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2)1.7</a:t>
            </a:r>
            <a:r>
              <a:rPr lang="en-US" altLang="zh-CN" sz="2800" kern="100" baseline="30000" smtClean="0">
                <a:latin typeface="Times New Roman"/>
                <a:ea typeface="华文细黑"/>
                <a:cs typeface="Courier New"/>
              </a:rPr>
              <a:t>0.3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 ,1.5</a:t>
            </a:r>
            <a:r>
              <a:rPr lang="en-US" altLang="zh-CN" sz="2800" kern="100" baseline="30000" smtClean="0">
                <a:latin typeface="Times New Roman"/>
                <a:ea typeface="华文细黑"/>
                <a:cs typeface="Courier New"/>
              </a:rPr>
              <a:t>0.3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851853"/>
              </p:ext>
            </p:extLst>
          </p:nvPr>
        </p:nvGraphicFramePr>
        <p:xfrm>
          <a:off x="547389" y="3301380"/>
          <a:ext cx="1102042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6" name="文档" r:id="rId4" imgW="11022415" imgH="1354459" progId="Word.Document.12">
                  <p:embed/>
                </p:oleObj>
              </mc:Choice>
              <mc:Fallback>
                <p:oleObj name="文档" r:id="rId4" imgW="11022415" imgH="13544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7389" y="3301380"/>
                        <a:ext cx="11020425" cy="135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06574" y="1125538"/>
            <a:ext cx="11161240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方法一　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1.7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1.5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mtClean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1.7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的图象位于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1.5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的图象的上方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1.7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0.3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1.5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0.3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02287"/>
              </p:ext>
            </p:extLst>
          </p:nvPr>
        </p:nvGraphicFramePr>
        <p:xfrm>
          <a:off x="550590" y="4237484"/>
          <a:ext cx="1102042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name="文档" r:id="rId7" imgW="11022415" imgH="1355901" progId="Word.Document.12">
                  <p:embed/>
                </p:oleObj>
              </mc:Choice>
              <mc:Fallback>
                <p:oleObj name="文档" r:id="rId7" imgW="11022415" imgH="13559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590" y="4237484"/>
                        <a:ext cx="11020425" cy="135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406574" y="5046450"/>
            <a:ext cx="11161240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1.7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0.3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1.5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0.3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808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10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78582" y="646262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3)1.7</a:t>
            </a:r>
            <a:r>
              <a:rPr lang="en-US" altLang="zh-CN" sz="2800" kern="100" baseline="30000" smtClean="0">
                <a:latin typeface="Times New Roman"/>
                <a:ea typeface="华文细黑"/>
                <a:cs typeface="Courier New"/>
              </a:rPr>
              <a:t>0.3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 ,0.8</a:t>
            </a:r>
            <a:r>
              <a:rPr lang="en-US" altLang="zh-CN" sz="2800" kern="100" baseline="30000" smtClean="0">
                <a:latin typeface="Times New Roman"/>
                <a:ea typeface="华文细黑"/>
                <a:cs typeface="Courier New"/>
              </a:rPr>
              <a:t>3.1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582" y="1447791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1.7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0.3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1.7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1,0.8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3.1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0.8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1.7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0.3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0.8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3.1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0832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78582" y="419320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跟踪训练</a:t>
            </a:r>
            <a:r>
              <a:rPr lang="en-US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比较下列各题中的两个值的大小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0590" y="1114620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</a:rPr>
              <a:t>(1)0.8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smtClean="0">
                <a:latin typeface="Times New Roman"/>
                <a:ea typeface="华文细黑"/>
              </a:rPr>
              <a:t>0.1</a:t>
            </a:r>
            <a:r>
              <a:rPr lang="en-US" altLang="zh-CN" sz="2800" kern="100" smtClean="0">
                <a:latin typeface="Times New Roman"/>
                <a:ea typeface="华文细黑"/>
              </a:rPr>
              <a:t> ,1.25</a:t>
            </a:r>
            <a:r>
              <a:rPr lang="en-US" altLang="zh-CN" sz="2800" kern="100" baseline="30000" smtClean="0">
                <a:latin typeface="Times New Roman"/>
                <a:ea typeface="华文细黑"/>
              </a:rPr>
              <a:t>0.2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0590" y="1947262"/>
            <a:ext cx="11161240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0.8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0.8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b="1" kern="10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上是减函数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∵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0.1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0.8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0.2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0.8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0.1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0.8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0.1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1.25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0.2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4207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242756"/>
              </p:ext>
            </p:extLst>
          </p:nvPr>
        </p:nvGraphicFramePr>
        <p:xfrm>
          <a:off x="550590" y="693490"/>
          <a:ext cx="110109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8" name="文档" r:id="rId4" imgW="11012699" imgH="1258922" progId="Word.Document.12">
                  <p:embed/>
                </p:oleObj>
              </mc:Choice>
              <mc:Fallback>
                <p:oleObj name="文档" r:id="rId4" imgW="11012699" imgH="12589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0590" y="693490"/>
                        <a:ext cx="110109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282368"/>
              </p:ext>
            </p:extLst>
          </p:nvPr>
        </p:nvGraphicFramePr>
        <p:xfrm>
          <a:off x="550590" y="1596430"/>
          <a:ext cx="110109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9" name="文档" r:id="rId7" imgW="11012699" imgH="1260725" progId="Word.Document.12">
                  <p:embed/>
                </p:oleObj>
              </mc:Choice>
              <mc:Fallback>
                <p:oleObj name="文档" r:id="rId7" imgW="11012699" imgH="12607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590" y="1596430"/>
                        <a:ext cx="110109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694496"/>
              </p:ext>
            </p:extLst>
          </p:nvPr>
        </p:nvGraphicFramePr>
        <p:xfrm>
          <a:off x="550590" y="2676550"/>
          <a:ext cx="110109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0" name="文档" r:id="rId10" imgW="11012699" imgH="1262167" progId="Word.Document.12">
                  <p:embed/>
                </p:oleObj>
              </mc:Choice>
              <mc:Fallback>
                <p:oleObj name="文档" r:id="rId10" imgW="11012699" imgH="12621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0590" y="2676550"/>
                        <a:ext cx="110109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489043"/>
              </p:ext>
            </p:extLst>
          </p:nvPr>
        </p:nvGraphicFramePr>
        <p:xfrm>
          <a:off x="550590" y="3809628"/>
          <a:ext cx="110109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1" name="文档" r:id="rId13" imgW="11012699" imgH="1263970" progId="Word.Document.12">
                  <p:embed/>
                </p:oleObj>
              </mc:Choice>
              <mc:Fallback>
                <p:oleObj name="文档" r:id="rId13" imgW="11012699" imgH="12639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0590" y="3809628"/>
                        <a:ext cx="11010900" cy="127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251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6293" y="317004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类型二　解指数方程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2827" y="1009303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解下列关于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的方程：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444678"/>
              </p:ext>
            </p:extLst>
          </p:nvPr>
        </p:nvGraphicFramePr>
        <p:xfrm>
          <a:off x="499764" y="1885603"/>
          <a:ext cx="1106805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8" name="文档" r:id="rId4" imgW="11069913" imgH="1402047" progId="Word.Document.12">
                  <p:embed/>
                </p:oleObj>
              </mc:Choice>
              <mc:Fallback>
                <p:oleObj name="文档" r:id="rId4" imgW="11069913" imgH="14020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9764" y="1885603"/>
                        <a:ext cx="11068050" cy="140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151565"/>
              </p:ext>
            </p:extLst>
          </p:nvPr>
        </p:nvGraphicFramePr>
        <p:xfrm>
          <a:off x="550590" y="2893715"/>
          <a:ext cx="1106805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9" name="文档" r:id="rId7" imgW="11069913" imgH="1403850" progId="Word.Document.12">
                  <p:embed/>
                </p:oleObj>
              </mc:Choice>
              <mc:Fallback>
                <p:oleObj name="文档" r:id="rId7" imgW="11069913" imgH="14038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590" y="2893715"/>
                        <a:ext cx="11068050" cy="140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406574" y="3789834"/>
            <a:ext cx="11161240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2(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53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78582" y="508920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(2)2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048178"/>
              </p:ext>
            </p:extLst>
          </p:nvPr>
        </p:nvGraphicFramePr>
        <p:xfrm>
          <a:off x="550590" y="3363863"/>
          <a:ext cx="1069657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3" name="文档" r:id="rId4" imgW="10698565" imgH="1363833" progId="Word.Document.12">
                  <p:embed/>
                </p:oleObj>
              </mc:Choice>
              <mc:Fallback>
                <p:oleObj name="文档" r:id="rId4" imgW="10698565" imgH="13638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0590" y="3363863"/>
                        <a:ext cx="10696575" cy="136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78582" y="1250851"/>
            <a:ext cx="11161240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，则方程可化为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007825"/>
              </p:ext>
            </p:extLst>
          </p:nvPr>
        </p:nvGraphicFramePr>
        <p:xfrm>
          <a:off x="478582" y="4221882"/>
          <a:ext cx="1069657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4" name="文档" r:id="rId7" imgW="10698565" imgH="1365635" progId="Word.Document.12">
                  <p:embed/>
                </p:oleObj>
              </mc:Choice>
              <mc:Fallback>
                <p:oleObj name="文档" r:id="rId7" imgW="10698565" imgH="13656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8582" y="4221882"/>
                        <a:ext cx="10696575" cy="136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3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50590" y="189434"/>
            <a:ext cx="11161240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跟踪训练</a:t>
            </a:r>
            <a:r>
              <a:rPr lang="en-US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ax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b="1" kern="10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，若</a:t>
            </a:r>
            <a:r>
              <a:rPr lang="en-US" altLang="zh-CN" sz="2800" i="1" kern="100" smtClean="0">
                <a:latin typeface="Times New Roman"/>
                <a:ea typeface="华文细黑"/>
                <a:cs typeface="Courier New"/>
              </a:rPr>
              <a:t>f </a:t>
            </a:r>
            <a:r>
              <a:rPr lang="en-US" altLang="zh-CN" sz="2800" kern="100" smtClean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A.1  	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			B.2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C.3  	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			D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582" y="2637706"/>
            <a:ext cx="11161240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smtClean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ax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mtClean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 smtClean="0">
                <a:latin typeface="Times New Roman"/>
                <a:ea typeface="华文细黑"/>
                <a:cs typeface="Courier New"/>
              </a:rPr>
              <a:t>f </a:t>
            </a:r>
            <a:r>
              <a:rPr lang="en-US" altLang="zh-CN" sz="2800" kern="100" smtClean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1|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1|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34766" y="886793"/>
            <a:ext cx="444352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A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258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3" grpId="0"/>
      <p:bldP spid="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0309" y="549474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类型三　解指数不等式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4056" y="1341562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解关于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的不等式：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1).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0590" y="2102828"/>
            <a:ext cx="11161240" cy="39192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，解得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≥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6.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，解得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≤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6.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综上所述，当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时，不等式的解集为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≥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6}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时，不等式的解集为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≤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6}.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8695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582" y="285428"/>
            <a:ext cx="11161240" cy="1560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跟踪训练</a:t>
            </a:r>
            <a:r>
              <a:rPr lang="en-US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28567"/>
              </p:ext>
            </p:extLst>
          </p:nvPr>
        </p:nvGraphicFramePr>
        <p:xfrm>
          <a:off x="539628" y="2061642"/>
          <a:ext cx="1111567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1" name="文档" r:id="rId4" imgW="11145844" imgH="1484955" progId="Word.Document.12">
                  <p:embed/>
                </p:oleObj>
              </mc:Choice>
              <mc:Fallback>
                <p:oleObj name="文档" r:id="rId4" imgW="11145844" imgH="14849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628" y="2061642"/>
                        <a:ext cx="11115675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124082"/>
              </p:ext>
            </p:extLst>
          </p:nvPr>
        </p:nvGraphicFramePr>
        <p:xfrm>
          <a:off x="524147" y="3069754"/>
          <a:ext cx="1111567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2" name="文档" r:id="rId7" imgW="11117411" imgH="1489653" progId="Word.Document.12">
                  <p:embed/>
                </p:oleObj>
              </mc:Choice>
              <mc:Fallback>
                <p:oleObj name="文档" r:id="rId7" imgW="11117411" imgH="14896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4147" y="3069754"/>
                        <a:ext cx="11115675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442619"/>
              </p:ext>
            </p:extLst>
          </p:nvPr>
        </p:nvGraphicFramePr>
        <p:xfrm>
          <a:off x="596155" y="4005858"/>
          <a:ext cx="1111567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3" name="文档" r:id="rId10" imgW="11117411" imgH="1491095" progId="Word.Document.12">
                  <p:embed/>
                </p:oleObj>
              </mc:Choice>
              <mc:Fallback>
                <p:oleObj name="文档" r:id="rId10" imgW="11117411" imgH="14910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6155" y="4005858"/>
                        <a:ext cx="11115675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140127"/>
              </p:ext>
            </p:extLst>
          </p:nvPr>
        </p:nvGraphicFramePr>
        <p:xfrm>
          <a:off x="622598" y="861492"/>
          <a:ext cx="25146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4" name="文档" r:id="rId13" imgW="2520273" imgH="1198532" progId="Word.Document.12">
                  <p:embed/>
                </p:oleObj>
              </mc:Choice>
              <mc:Fallback>
                <p:oleObj name="文档" r:id="rId13" imgW="2520273" imgH="11985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2598" y="861492"/>
                        <a:ext cx="2514600" cy="120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827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25" name="矩形 24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问题导学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r>
              <a:rPr lang="zh-CN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新知探究  点点落实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6574" y="944505"/>
            <a:ext cx="11161240" cy="683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知识点一　不同底指数函数图象的相对位置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6574" y="1664585"/>
            <a:ext cx="11161240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思考　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都是增函数，都过点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(0,1)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，在同一坐标系内如何确定它们两个的相对位置？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6574" y="3069754"/>
            <a:ext cx="11161240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经描点观察，在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轴右侧，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图象在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上方，经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(0,1)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点交叉，位置在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轴左侧反转，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图象上方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85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6574" y="333450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类型四　与指数函数复合的单调性问题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899637"/>
              </p:ext>
            </p:extLst>
          </p:nvPr>
        </p:nvGraphicFramePr>
        <p:xfrm>
          <a:off x="478582" y="1269554"/>
          <a:ext cx="7737475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7" name="Document" r:id="rId4" imgW="7976263" imgH="4385145" progId="Word.Document.8">
                  <p:embed/>
                </p:oleObj>
              </mc:Choice>
              <mc:Fallback>
                <p:oleObj name="Document" r:id="rId4" imgW="7976263" imgH="43851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582" y="1269554"/>
                        <a:ext cx="7737475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395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77383"/>
              </p:ext>
            </p:extLst>
          </p:nvPr>
        </p:nvGraphicFramePr>
        <p:xfrm>
          <a:off x="409575" y="0"/>
          <a:ext cx="9790113" cy="465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7" name="Document" r:id="rId4" imgW="10353629" imgH="4892230" progId="Word.Document.8">
                  <p:embed/>
                </p:oleObj>
              </mc:Choice>
              <mc:Fallback>
                <p:oleObj name="Document" r:id="rId4" imgW="10353629" imgH="48922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0"/>
                        <a:ext cx="9790113" cy="465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1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395759"/>
              </p:ext>
            </p:extLst>
          </p:nvPr>
        </p:nvGraphicFramePr>
        <p:xfrm>
          <a:off x="762000" y="481013"/>
          <a:ext cx="11090275" cy="425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Document" r:id="rId4" imgW="11436251" imgH="4372208" progId="Word.Document.8">
                  <p:embed/>
                </p:oleObj>
              </mc:Choice>
              <mc:Fallback>
                <p:oleObj name="Document" r:id="rId4" imgW="11436251" imgH="43722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1013"/>
                        <a:ext cx="11090275" cy="425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1862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367671" y="189434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类型五   </a:t>
            </a:r>
            <a:r>
              <a:rPr lang="zh-CN" altLang="zh-CN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指数函数图象的变换</a:t>
            </a:r>
            <a:r>
              <a:rPr lang="zh-CN" altLang="en-US" sz="2800" b="1" kern="100" dirty="0" smtClean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　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406619"/>
              </p:ext>
            </p:extLst>
          </p:nvPr>
        </p:nvGraphicFramePr>
        <p:xfrm>
          <a:off x="568768" y="882485"/>
          <a:ext cx="11055350" cy="425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" name="Document" r:id="rId4" imgW="11399814" imgH="4380474" progId="Word.Document.8">
                  <p:embed/>
                </p:oleObj>
              </mc:Choice>
              <mc:Fallback>
                <p:oleObj name="Document" r:id="rId4" imgW="11399814" imgH="43804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768" y="882485"/>
                        <a:ext cx="11055350" cy="425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109539"/>
              </p:ext>
            </p:extLst>
          </p:nvPr>
        </p:nvGraphicFramePr>
        <p:xfrm>
          <a:off x="1702718" y="3213770"/>
          <a:ext cx="6486525" cy="344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文档" r:id="rId6" imgW="6615960" imgH="3506526" progId="Word.Document.8">
                  <p:embed/>
                </p:oleObj>
              </mc:Choice>
              <mc:Fallback>
                <p:oleObj name="文档" r:id="rId6" imgW="6615960" imgH="35065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2718" y="3213770"/>
                        <a:ext cx="6486525" cy="344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3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489711"/>
              </p:ext>
            </p:extLst>
          </p:nvPr>
        </p:nvGraphicFramePr>
        <p:xfrm>
          <a:off x="1126654" y="693490"/>
          <a:ext cx="8806606" cy="5429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5" name="文档" r:id="rId3" imgW="7194046" imgH="4433559" progId="Word.Document.8">
                  <p:embed/>
                </p:oleObj>
              </mc:Choice>
              <mc:Fallback>
                <p:oleObj name="文档" r:id="rId3" imgW="7194046" imgH="44335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654" y="693490"/>
                        <a:ext cx="8806606" cy="5429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72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919386"/>
              </p:ext>
            </p:extLst>
          </p:nvPr>
        </p:nvGraphicFramePr>
        <p:xfrm>
          <a:off x="694606" y="621482"/>
          <a:ext cx="10299029" cy="720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9" name="Document" r:id="rId4" imgW="8030015" imgH="5607035" progId="Word.Document.8">
                  <p:embed/>
                </p:oleObj>
              </mc:Choice>
              <mc:Fallback>
                <p:oleObj name="Document" r:id="rId4" imgW="8030015" imgH="5607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06" y="621482"/>
                        <a:ext cx="10299029" cy="7207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117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861595"/>
              </p:ext>
            </p:extLst>
          </p:nvPr>
        </p:nvGraphicFramePr>
        <p:xfrm>
          <a:off x="406574" y="-386630"/>
          <a:ext cx="10879138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4" name="Document" r:id="rId4" imgW="11339569" imgH="4903370" progId="Word.Document.8">
                  <p:embed/>
                </p:oleObj>
              </mc:Choice>
              <mc:Fallback>
                <p:oleObj name="Document" r:id="rId4" imgW="11339569" imgH="49033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74" y="-386630"/>
                        <a:ext cx="10879138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727701"/>
              </p:ext>
            </p:extLst>
          </p:nvPr>
        </p:nvGraphicFramePr>
        <p:xfrm>
          <a:off x="910630" y="1773610"/>
          <a:ext cx="10714037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5" name="Document" r:id="rId7" imgW="11320809" imgH="5285750" progId="Word.Document.8">
                  <p:embed/>
                </p:oleObj>
              </mc:Choice>
              <mc:Fallback>
                <p:oleObj name="Document" r:id="rId7" imgW="11320809" imgH="52857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630" y="1773610"/>
                        <a:ext cx="10714037" cy="491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846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11" name="矩形 10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达标检测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4566" y="929127"/>
            <a:ext cx="11161240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                           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的大小关系是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			B.</a:t>
            </a:r>
            <a:r>
              <a:rPr lang="en-US" altLang="zh-CN" sz="2800" i="1" kern="10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			D.</a:t>
            </a:r>
            <a:r>
              <a:rPr lang="en-US" altLang="zh-CN" sz="2800" i="1" kern="10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388280"/>
              </p:ext>
            </p:extLst>
          </p:nvPr>
        </p:nvGraphicFramePr>
        <p:xfrm>
          <a:off x="409575" y="3213770"/>
          <a:ext cx="1116330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7" name="文档" r:id="rId9" imgW="11183980" imgH="1392313" progId="Word.Document.12">
                  <p:embed/>
                </p:oleObj>
              </mc:Choice>
              <mc:Fallback>
                <p:oleObj name="文档" r:id="rId9" imgW="11183980" imgH="13923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9575" y="3213770"/>
                        <a:ext cx="11163300" cy="139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0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55518"/>
              </p:ext>
            </p:extLst>
          </p:nvPr>
        </p:nvGraphicFramePr>
        <p:xfrm>
          <a:off x="1054646" y="909514"/>
          <a:ext cx="3214507" cy="64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8" name="Equation" r:id="rId11" imgW="1663700" imgH="330200" progId="Equation.DSMT4">
                  <p:embed/>
                </p:oleObj>
              </mc:Choice>
              <mc:Fallback>
                <p:oleObj name="Equation" r:id="rId11" imgW="1663700" imgH="3302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646" y="909514"/>
                        <a:ext cx="3214507" cy="642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6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78695"/>
              </p:ext>
            </p:extLst>
          </p:nvPr>
        </p:nvGraphicFramePr>
        <p:xfrm>
          <a:off x="406574" y="4180615"/>
          <a:ext cx="3069170" cy="761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9" name="Equation" r:id="rId13" imgW="1231366" imgH="304668" progId="Equation.DSMT4">
                  <p:embed/>
                </p:oleObj>
              </mc:Choice>
              <mc:Fallback>
                <p:oleObj name="Equation" r:id="rId13" imgW="1231366" imgH="304668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74" y="4180615"/>
                        <a:ext cx="3069170" cy="7613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8183438" y="981522"/>
            <a:ext cx="423514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B</a:t>
            </a:r>
            <a:endParaRPr lang="zh-CN" altLang="zh-CN" sz="2800" b="1" kern="10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482399"/>
              </p:ext>
            </p:extLst>
          </p:nvPr>
        </p:nvGraphicFramePr>
        <p:xfrm>
          <a:off x="514350" y="1011188"/>
          <a:ext cx="1118235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1" name="文档" r:id="rId9" imgW="11183980" imgH="2445020" progId="Word.Document.12">
                  <p:embed/>
                </p:oleObj>
              </mc:Choice>
              <mc:Fallback>
                <p:oleObj name="文档" r:id="rId9" imgW="11183980" imgH="24450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4350" y="1011188"/>
                        <a:ext cx="1118235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950339"/>
              </p:ext>
            </p:extLst>
          </p:nvPr>
        </p:nvGraphicFramePr>
        <p:xfrm>
          <a:off x="461664" y="3560837"/>
          <a:ext cx="1110615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文档" r:id="rId12" imgW="11108055" imgH="1382940" progId="Word.Document.12">
                  <p:embed/>
                </p:oleObj>
              </mc:Choice>
              <mc:Fallback>
                <p:oleObj name="文档" r:id="rId12" imgW="11108055" imgH="13829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1664" y="3560837"/>
                        <a:ext cx="11106150" cy="138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439022" y="896379"/>
            <a:ext cx="423514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B</a:t>
            </a:r>
            <a:endParaRPr lang="zh-CN" altLang="zh-CN" sz="2800" b="1" kern="10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058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6574" y="788169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，则关于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不等式</a:t>
            </a:r>
            <a:r>
              <a:rPr lang="en-US" altLang="zh-CN" sz="2800" kern="100" smtClean="0">
                <a:latin typeface="Times New Roman"/>
                <a:ea typeface="华文细黑"/>
                <a:cs typeface="Times New Roman"/>
              </a:rPr>
              <a:t>                            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的解集为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620786"/>
              </p:ext>
            </p:extLst>
          </p:nvPr>
        </p:nvGraphicFramePr>
        <p:xfrm>
          <a:off x="5375126" y="887513"/>
          <a:ext cx="2812228" cy="548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Equation" r:id="rId8" imgW="1168400" imgH="228600" progId="Equation.DSMT4">
                  <p:embed/>
                </p:oleObj>
              </mc:Choice>
              <mc:Fallback>
                <p:oleObj name="Equation" r:id="rId8" imgW="1168400" imgH="2286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126" y="887513"/>
                        <a:ext cx="2812228" cy="5487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478582" y="1652265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b="1" kern="10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上是减函数，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8582" y="2732385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∵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4" name="Rectangle 60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844076"/>
              </p:ext>
            </p:extLst>
          </p:nvPr>
        </p:nvGraphicFramePr>
        <p:xfrm>
          <a:off x="1547143" y="2868101"/>
          <a:ext cx="2675855" cy="564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Equation" r:id="rId10" imgW="1218671" imgH="253890" progId="Equation.DSMT4">
                  <p:embed/>
                </p:oleObj>
              </mc:Choice>
              <mc:Fallback>
                <p:oleObj name="Equation" r:id="rId10" imgW="1218671" imgH="25389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143" y="2868101"/>
                        <a:ext cx="2675855" cy="5644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5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78582" y="3668489"/>
            <a:ext cx="11161240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kern="100" smtClean="0">
                <a:latin typeface="Times New Roman" pitchFamily="18" charset="0"/>
                <a:ea typeface="华文细黑"/>
                <a:cs typeface="Times New Roman" pitchFamily="18" charset="0"/>
              </a:rPr>
              <a:t>2</a:t>
            </a:r>
            <a:r>
              <a:rPr lang="en-US" altLang="zh-CN" sz="2800" i="1" kern="100">
                <a:latin typeface="Times New Roman" pitchFamily="18" charset="0"/>
                <a:ea typeface="华文细黑"/>
                <a:cs typeface="Times New Roman" pitchFamily="18" charset="0"/>
              </a:rPr>
              <a:t>x</a:t>
            </a:r>
            <a:r>
              <a:rPr lang="en-US" altLang="zh-CN" sz="2800" kern="100" baseline="30000">
                <a:latin typeface="Times New Roman" pitchFamily="18" charset="0"/>
                <a:ea typeface="华文细黑"/>
                <a:cs typeface="Times New Roman" pitchFamily="18" charset="0"/>
              </a:rPr>
              <a:t>2</a:t>
            </a:r>
            <a:r>
              <a:rPr lang="zh-CN" altLang="en-US" sz="2800" kern="100" smtClean="0">
                <a:latin typeface="Times New Roman" pitchFamily="18" charset="0"/>
                <a:ea typeface="华文细黑"/>
                <a:cs typeface="Times New Roman" pitchFamily="18" charset="0"/>
              </a:rPr>
              <a:t>－</a:t>
            </a:r>
            <a:r>
              <a:rPr lang="en-US" altLang="zh-CN" sz="2800" kern="100" smtClean="0">
                <a:latin typeface="Times New Roman" pitchFamily="18" charset="0"/>
                <a:ea typeface="华文细黑"/>
                <a:cs typeface="Times New Roman" pitchFamily="18" charset="0"/>
              </a:rPr>
              <a:t>3</a:t>
            </a:r>
            <a:r>
              <a:rPr lang="en-US" altLang="zh-CN" sz="2800" i="1" kern="100" smtClean="0">
                <a:latin typeface="Times New Roman" pitchFamily="18" charset="0"/>
                <a:ea typeface="华文细黑"/>
                <a:cs typeface="Times New Roman" pitchFamily="18" charset="0"/>
              </a:rPr>
              <a:t>x</a:t>
            </a:r>
            <a:r>
              <a:rPr lang="en-US" altLang="zh-CN" sz="2800" kern="100" smtClean="0">
                <a:latin typeface="Times New Roman" pitchFamily="18" charset="0"/>
                <a:ea typeface="华文细黑"/>
                <a:cs typeface="Times New Roman" pitchFamily="18" charset="0"/>
              </a:rPr>
              <a:t>+2</a:t>
            </a:r>
            <a:r>
              <a:rPr lang="zh-CN" altLang="zh-CN" sz="2800" kern="100">
                <a:latin typeface="Times New Roman" pitchFamily="18" charset="0"/>
                <a:ea typeface="华文细黑"/>
                <a:cs typeface="Times New Roman" pitchFamily="18" charset="0"/>
              </a:rPr>
              <a:t> </a:t>
            </a:r>
            <a:r>
              <a:rPr lang="zh-CN" altLang="zh-CN" sz="2800" kern="100" smtClean="0">
                <a:latin typeface="Times New Roman" pitchFamily="18" charset="0"/>
                <a:ea typeface="华文细黑"/>
                <a:cs typeface="Times New Roman" pitchFamily="18" charset="0"/>
              </a:rPr>
              <a:t>＜</a:t>
            </a:r>
            <a:r>
              <a:rPr lang="en-US" altLang="zh-CN" sz="2800" kern="100">
                <a:latin typeface="Times New Roman" pitchFamily="18" charset="0"/>
                <a:ea typeface="华文细黑"/>
                <a:cs typeface="Times New Roman" pitchFamily="18" charset="0"/>
              </a:rPr>
              <a:t> </a:t>
            </a:r>
            <a:r>
              <a:rPr lang="en-US" altLang="zh-CN" sz="2800" kern="100" smtClean="0">
                <a:latin typeface="Times New Roman" pitchFamily="18" charset="0"/>
                <a:ea typeface="华文细黑"/>
                <a:cs typeface="Times New Roman" pitchFamily="18" charset="0"/>
              </a:rPr>
              <a:t>2</a:t>
            </a:r>
            <a:r>
              <a:rPr lang="en-US" altLang="zh-CN" sz="2800" i="1" kern="100" smtClean="0">
                <a:latin typeface="Times New Roman" pitchFamily="18" charset="0"/>
                <a:ea typeface="华文细黑"/>
                <a:cs typeface="Times New Roman" pitchFamily="18" charset="0"/>
              </a:rPr>
              <a:t>x</a:t>
            </a:r>
            <a:r>
              <a:rPr lang="en-US" altLang="zh-CN" sz="2800" kern="100" baseline="30000" smtClean="0">
                <a:latin typeface="Times New Roman" pitchFamily="18" charset="0"/>
                <a:ea typeface="华文细黑"/>
                <a:cs typeface="Times New Roman" pitchFamily="18" charset="0"/>
              </a:rPr>
              <a:t>2</a:t>
            </a:r>
            <a:r>
              <a:rPr lang="en-US" altLang="zh-CN" sz="2800" kern="100" smtClean="0">
                <a:latin typeface="Times New Roman" pitchFamily="18" charset="0"/>
                <a:ea typeface="华文细黑"/>
                <a:cs typeface="Times New Roman" pitchFamily="18" charset="0"/>
              </a:rPr>
              <a:t>+2</a:t>
            </a:r>
            <a:r>
              <a:rPr lang="en-US" altLang="zh-CN" sz="2800" i="1" kern="100" smtClean="0">
                <a:latin typeface="Times New Roman" pitchFamily="18" charset="0"/>
                <a:ea typeface="华文细黑"/>
                <a:cs typeface="Times New Roman" pitchFamily="18" charset="0"/>
              </a:rPr>
              <a:t>x</a:t>
            </a:r>
            <a:r>
              <a:rPr lang="zh-CN" altLang="en-US" sz="2800" kern="100" smtClean="0">
                <a:latin typeface="Times New Roman" pitchFamily="18" charset="0"/>
                <a:ea typeface="华文细黑"/>
                <a:cs typeface="Times New Roman" pitchFamily="18" charset="0"/>
              </a:rPr>
              <a:t>－</a:t>
            </a:r>
            <a:r>
              <a:rPr lang="en-US" altLang="zh-CN" sz="2800" kern="100" smtClean="0">
                <a:latin typeface="Times New Roman" pitchFamily="18" charset="0"/>
                <a:ea typeface="华文细黑"/>
                <a:cs typeface="Times New Roman" pitchFamily="18" charset="0"/>
              </a:rPr>
              <a:t>3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解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79582" y="870872"/>
            <a:ext cx="1681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Times New Roman"/>
                <a:ea typeface="华文细黑"/>
              </a:rPr>
              <a:t>(1</a:t>
            </a:r>
            <a:r>
              <a:rPr lang="zh-CN" altLang="zh-CN" sz="2800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800" kern="10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800" kern="100">
                <a:solidFill>
                  <a:srgbClr val="C00000"/>
                </a:solidFill>
                <a:latin typeface="Times New Roman"/>
                <a:ea typeface="华文细黑"/>
              </a:rPr>
              <a:t>)</a:t>
            </a:r>
            <a:endParaRPr lang="zh-CN" altLang="en-US" sz="28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8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  <p:bldP spid="20" grpId="0"/>
      <p:bldP spid="20" grpId="1"/>
      <p:bldP spid="20" grpId="2"/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574" y="522040"/>
            <a:ext cx="11161240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一般地，在同一坐标系中有多个指数函数图象时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图象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的相对位置与底数大小有如下关系：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轴右侧，图象从上到下相应的底数由大变小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轴左侧，图象从下到上相应的底数由大变小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即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无论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轴的左侧还是右侧，底数按逆时针方向变大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这一性质可通过令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去理解，如图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357434"/>
              </p:ext>
            </p:extLst>
          </p:nvPr>
        </p:nvGraphicFramePr>
        <p:xfrm>
          <a:off x="433089" y="4457700"/>
          <a:ext cx="111347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文档" r:id="rId4" imgW="11136482" imgH="1278030" progId="Word.Document.12">
                  <p:embed/>
                </p:oleObj>
              </mc:Choice>
              <mc:Fallback>
                <p:oleObj name="文档" r:id="rId4" imgW="11136482" imgH="12780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3089" y="4457700"/>
                        <a:ext cx="11134725" cy="127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22" name="Picture 22" descr="RA2-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288" y="693490"/>
            <a:ext cx="2929542" cy="237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50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6574" y="278677"/>
            <a:ext cx="11161240" cy="171095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若指数函数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1,1]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上的最大值与最小值的差是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，则底数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07696"/>
              </p:ext>
            </p:extLst>
          </p:nvPr>
        </p:nvGraphicFramePr>
        <p:xfrm>
          <a:off x="478582" y="2924572"/>
          <a:ext cx="1117282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2" name="文档" r:id="rId9" imgW="11183980" imgH="1659456" progId="Word.Document.12">
                  <p:embed/>
                </p:oleObj>
              </mc:Choice>
              <mc:Fallback>
                <p:oleObj name="文档" r:id="rId9" imgW="11183980" imgH="16594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8582" y="2924572"/>
                        <a:ext cx="11172825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406574" y="1989634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6574" y="3861842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987236"/>
              </p:ext>
            </p:extLst>
          </p:nvPr>
        </p:nvGraphicFramePr>
        <p:xfrm>
          <a:off x="466997" y="4653930"/>
          <a:ext cx="1117282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3" name="文档" r:id="rId12" imgW="11183980" imgH="1661258" progId="Word.Document.12">
                  <p:embed/>
                </p:oleObj>
              </mc:Choice>
              <mc:Fallback>
                <p:oleObj name="文档" r:id="rId12" imgW="11183980" imgH="16612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6997" y="4653930"/>
                        <a:ext cx="11172825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364806"/>
              </p:ext>
            </p:extLst>
          </p:nvPr>
        </p:nvGraphicFramePr>
        <p:xfrm>
          <a:off x="539005" y="5519192"/>
          <a:ext cx="1117282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4" name="文档" r:id="rId15" imgW="11183980" imgH="1663061" progId="Word.Document.12">
                  <p:embed/>
                </p:oleObj>
              </mc:Choice>
              <mc:Fallback>
                <p:oleObj name="文档" r:id="rId15" imgW="11183980" imgH="16630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9005" y="5519192"/>
                        <a:ext cx="11172825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839876"/>
              </p:ext>
            </p:extLst>
          </p:nvPr>
        </p:nvGraphicFramePr>
        <p:xfrm>
          <a:off x="766614" y="1001316"/>
          <a:ext cx="124777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5" name="文档" r:id="rId18" imgW="1254019" imgH="1274766" progId="Word.Document.12">
                  <p:embed/>
                </p:oleObj>
              </mc:Choice>
              <mc:Fallback>
                <p:oleObj name="文档" r:id="rId18" imgW="1254019" imgH="12747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66614" y="1001316"/>
                        <a:ext cx="1247775" cy="127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790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6574" y="724944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用函数单调性定义证明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是增函数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6574" y="1517032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证明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b="1" kern="10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，并令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6574" y="2340574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则有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2" name="Rectangle 4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479098"/>
              </p:ext>
            </p:extLst>
          </p:nvPr>
        </p:nvGraphicFramePr>
        <p:xfrm>
          <a:off x="1414686" y="2453136"/>
          <a:ext cx="4753832" cy="54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" name="Equation" r:id="rId8" imgW="2006600" imgH="228600" progId="Equation.DSMT4">
                  <p:embed/>
                </p:oleObj>
              </mc:Choice>
              <mc:Fallback>
                <p:oleObj name="Equation" r:id="rId8" imgW="2006600" imgH="2286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686" y="2453136"/>
                        <a:ext cx="4753832" cy="5432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478582" y="3132662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964302"/>
              </p:ext>
            </p:extLst>
          </p:nvPr>
        </p:nvGraphicFramePr>
        <p:xfrm>
          <a:off x="555407" y="3980188"/>
          <a:ext cx="2725622" cy="575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8" name="Equation" r:id="rId10" imgW="1040948" imgH="215806" progId="Equation.DSMT4">
                  <p:embed/>
                </p:oleObj>
              </mc:Choice>
              <mc:Fallback>
                <p:oleObj name="Equation" r:id="rId10" imgW="1040948" imgH="215806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407" y="3980188"/>
                        <a:ext cx="2725622" cy="575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291395"/>
              </p:ext>
            </p:extLst>
          </p:nvPr>
        </p:nvGraphicFramePr>
        <p:xfrm>
          <a:off x="504698" y="4812792"/>
          <a:ext cx="2082634" cy="520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9" name="Equation" r:id="rId12" imgW="875920" imgH="215806" progId="Equation.DSMT4">
                  <p:embed/>
                </p:oleObj>
              </mc:Choice>
              <mc:Fallback>
                <p:oleObj name="Equation" r:id="rId12" imgW="875920" imgH="215806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98" y="4812792"/>
                        <a:ext cx="2082634" cy="520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2638822" y="481023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即</a:t>
            </a:r>
            <a:endParaRPr lang="zh-CN" altLang="en-US" sz="2800"/>
          </a:p>
        </p:txBody>
      </p:sp>
      <p:sp>
        <p:nvSpPr>
          <p:cNvPr id="10" name="Rectangle 48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050609"/>
              </p:ext>
            </p:extLst>
          </p:nvPr>
        </p:nvGraphicFramePr>
        <p:xfrm>
          <a:off x="3214886" y="4801644"/>
          <a:ext cx="14351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0" name="Equation" r:id="rId14" imgW="571320" imgH="228600" progId="Equation.DSMT4">
                  <p:embed/>
                </p:oleObj>
              </mc:Choice>
              <mc:Fallback>
                <p:oleObj name="Equation" r:id="rId14" imgW="571320" imgH="2286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886" y="4801644"/>
                        <a:ext cx="1435100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478582" y="5333456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b="1" kern="10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上的增函数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846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  <p:bldP spid="22" grpId="0"/>
      <p:bldP spid="22" grpId="1"/>
      <p:bldP spid="9" grpId="0"/>
      <p:bldP spid="9" grpId="1"/>
      <p:bldP spid="26" grpId="0"/>
      <p:bldP spid="26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404754" y="-26590"/>
            <a:ext cx="2472670" cy="880109"/>
            <a:chOff x="11613" y="920823"/>
            <a:chExt cx="1443037" cy="733424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5282" y="1059225"/>
              <a:ext cx="1230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规律</a:t>
              </a:r>
              <a:r>
                <a:rPr lang="zh-CN" altLang="en-US" sz="3000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与方法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406574" y="513684"/>
            <a:ext cx="11161240" cy="608446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比较两个指数式值的大小的主要方法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比较形如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的大小，可运用指数函数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的单调性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比较形如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i="1" kern="100" baseline="30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的大小，一般找一个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中间值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i="1" kern="100" baseline="30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i="1" kern="100" baseline="30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i="1" kern="100" baseline="30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解简单指数不等式问题的注意点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形如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的不等式，可借助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的单调性求解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如果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的值不确定，需分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两种情况进行讨论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lvl="0" algn="just">
              <a:lnSpc>
                <a:spcPct val="14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形如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的不等式，注意将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化为以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为底的指数幂的形式，再借助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的单调性求解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形如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i="1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i="1" kern="100" baseline="300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的不等式，可借助图象求解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560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78582" y="477466"/>
            <a:ext cx="11161240" cy="683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知识点二　比较幂的大小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582" y="1229000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思考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大小关系如何？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2" name="Rectangle 3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984634"/>
              </p:ext>
            </p:extLst>
          </p:nvPr>
        </p:nvGraphicFramePr>
        <p:xfrm>
          <a:off x="3727672" y="1438725"/>
          <a:ext cx="413567" cy="413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7" name="Equation" r:id="rId3" imgW="203024" imgH="203024" progId="Equation.DSMT4">
                  <p:embed/>
                </p:oleObj>
              </mc:Choice>
              <mc:Fallback>
                <p:oleObj name="Equation" r:id="rId3" imgW="203024" imgH="203024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672" y="1438725"/>
                        <a:ext cx="413567" cy="4135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270982"/>
              </p:ext>
            </p:extLst>
          </p:nvPr>
        </p:nvGraphicFramePr>
        <p:xfrm>
          <a:off x="4727054" y="1430412"/>
          <a:ext cx="462062" cy="421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8" name="Equation" r:id="rId5" imgW="215713" imgH="203024" progId="Equation.DSMT4">
                  <p:embed/>
                </p:oleObj>
              </mc:Choice>
              <mc:Fallback>
                <p:oleObj name="Equation" r:id="rId5" imgW="215713" imgH="203024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054" y="1430412"/>
                        <a:ext cx="462062" cy="421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478582" y="2165104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b="1" kern="10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上为增函数，所以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477424"/>
              </p:ext>
            </p:extLst>
          </p:nvPr>
        </p:nvGraphicFramePr>
        <p:xfrm>
          <a:off x="7463358" y="2327601"/>
          <a:ext cx="413567" cy="413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9" name="Equation" r:id="rId7" imgW="203024" imgH="203024" progId="Equation.DSMT4">
                  <p:embed/>
                </p:oleObj>
              </mc:Choice>
              <mc:Fallback>
                <p:oleObj name="Equation" r:id="rId7" imgW="203024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3358" y="2327601"/>
                        <a:ext cx="413567" cy="4135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499074"/>
              </p:ext>
            </p:extLst>
          </p:nvPr>
        </p:nvGraphicFramePr>
        <p:xfrm>
          <a:off x="8297440" y="2381128"/>
          <a:ext cx="462062" cy="421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0" name="Equation" r:id="rId8" imgW="215713" imgH="203024" progId="Equation.DSMT4">
                  <p:embed/>
                </p:oleObj>
              </mc:Choice>
              <mc:Fallback>
                <p:oleObj name="Equation" r:id="rId8" imgW="215713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7440" y="2381128"/>
                        <a:ext cx="462062" cy="421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550590" y="3069754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>
                <a:latin typeface="Times New Roman"/>
                <a:ea typeface="华文细黑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>
                <a:latin typeface="Times New Roman"/>
                <a:ea typeface="华文细黑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i="1" kern="100">
                <a:latin typeface="Times New Roman"/>
                <a:ea typeface="华文细黑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b="1" kern="100">
                <a:latin typeface="Times New Roman"/>
                <a:ea typeface="华文细黑"/>
              </a:rPr>
              <a:t>R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上为减函数，所以</a:t>
            </a:r>
            <a:r>
              <a:rPr lang="en-US" altLang="zh-CN" sz="2800" kern="100">
                <a:latin typeface="Times New Roman"/>
                <a:ea typeface="华文细黑"/>
              </a:rPr>
              <a:t> </a:t>
            </a:r>
            <a:r>
              <a:rPr lang="en-US" altLang="zh-CN" sz="2800" kern="100" smtClean="0">
                <a:latin typeface="Times New Roman"/>
                <a:ea typeface="华文细黑"/>
              </a:rPr>
              <a:t>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en-US" altLang="zh-CN" sz="2800" kern="100" smtClean="0">
                <a:latin typeface="Times New Roman"/>
                <a:ea typeface="华文细黑"/>
              </a:rPr>
              <a:t> </a:t>
            </a:r>
            <a:r>
              <a:rPr lang="en-US" altLang="zh-CN" sz="2800" kern="100">
                <a:latin typeface="Times New Roman"/>
                <a:ea typeface="华文细黑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901558"/>
              </p:ext>
            </p:extLst>
          </p:nvPr>
        </p:nvGraphicFramePr>
        <p:xfrm>
          <a:off x="6905775" y="3285778"/>
          <a:ext cx="413567" cy="413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1" name="Equation" r:id="rId9" imgW="203024" imgH="203024" progId="Equation.DSMT4">
                  <p:embed/>
                </p:oleObj>
              </mc:Choice>
              <mc:Fallback>
                <p:oleObj name="Equation" r:id="rId9" imgW="203024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775" y="3285778"/>
                        <a:ext cx="413567" cy="4135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762151"/>
              </p:ext>
            </p:extLst>
          </p:nvPr>
        </p:nvGraphicFramePr>
        <p:xfrm>
          <a:off x="7649368" y="3295946"/>
          <a:ext cx="462062" cy="421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2" name="Equation" r:id="rId10" imgW="215713" imgH="203024" progId="Equation.DSMT4">
                  <p:embed/>
                </p:oleObj>
              </mc:Choice>
              <mc:Fallback>
                <p:oleObj name="Equation" r:id="rId10" imgW="215713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9368" y="3295946"/>
                        <a:ext cx="462062" cy="421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75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6" grpId="0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33813" y="1577975"/>
            <a:ext cx="1219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6574" y="508843"/>
            <a:ext cx="11161240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一般地，比较幂大小的方法有：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对于同底数不同指数的两个幂的大小，利用指数函数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性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来判断；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对于底数不同指数相同的两个幂的大小，利用指数函数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变化规律来判断；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对于底数不同指数也不同的两个幂的大小，则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通过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判断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12875" y="1240581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单调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11630" y="246471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图象</a:t>
            </a:r>
            <a:endParaRPr lang="zh-CN" altLang="en-US" sz="2800" kern="10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49746" y="371782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中间值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088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06574" y="405458"/>
            <a:ext cx="11161240" cy="683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知识点三　解指数方程、不等式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4566" y="1053530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思考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大小关系如何？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2" name="Rectangle 41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187678"/>
              </p:ext>
            </p:extLst>
          </p:nvPr>
        </p:nvGraphicFramePr>
        <p:xfrm>
          <a:off x="1918742" y="1197546"/>
          <a:ext cx="519921" cy="519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9" name="Equation" r:id="rId3" imgW="203024" imgH="203024" progId="Equation.DSMT4">
                  <p:embed/>
                </p:oleObj>
              </mc:Choice>
              <mc:Fallback>
                <p:oleObj name="Equation" r:id="rId3" imgW="203024" imgH="203024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742" y="1197546"/>
                        <a:ext cx="519921" cy="5199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3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440399"/>
              </p:ext>
            </p:extLst>
          </p:nvPr>
        </p:nvGraphicFramePr>
        <p:xfrm>
          <a:off x="2704683" y="1231153"/>
          <a:ext cx="515509" cy="470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0" name="Equation" r:id="rId5" imgW="215713" imgH="203024" progId="Equation.DSMT4">
                  <p:embed/>
                </p:oleObj>
              </mc:Choice>
              <mc:Fallback>
                <p:oleObj name="Equation" r:id="rId5" imgW="215713" imgH="203024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4683" y="1231153"/>
                        <a:ext cx="515509" cy="470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620616"/>
              </p:ext>
            </p:extLst>
          </p:nvPr>
        </p:nvGraphicFramePr>
        <p:xfrm>
          <a:off x="433486" y="4149874"/>
          <a:ext cx="99822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" name="文档" r:id="rId8" imgW="9984655" imgH="1211334" progId="Word.Document.12">
                  <p:embed/>
                </p:oleObj>
              </mc:Choice>
              <mc:Fallback>
                <p:oleObj name="文档" r:id="rId8" imgW="9984655" imgH="12113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3486" y="4149874"/>
                        <a:ext cx="998220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371475" y="1917626"/>
            <a:ext cx="10959223" cy="13031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上单调递增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减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时，若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>
                <a:latin typeface="Cambria Math"/>
                <a:ea typeface="华文细黑"/>
                <a:cs typeface="Cambria Math"/>
              </a:rPr>
              <a:t>⇔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280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999927"/>
              </p:ext>
            </p:extLst>
          </p:nvPr>
        </p:nvGraphicFramePr>
        <p:xfrm>
          <a:off x="406574" y="3357786"/>
          <a:ext cx="1012507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" name="文档" r:id="rId11" imgW="10127509" imgH="1287403" progId="Word.Document.12">
                  <p:embed/>
                </p:oleObj>
              </mc:Choice>
              <mc:Fallback>
                <p:oleObj name="文档" r:id="rId11" imgW="10127509" imgH="12874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6574" y="3357786"/>
                        <a:ext cx="1012507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320558" y="4933188"/>
            <a:ext cx="10959223" cy="6568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此原理可用于解指数方程、指数不等式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6915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4" grpId="0"/>
      <p:bldP spid="1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6574" y="588919"/>
            <a:ext cx="11161240" cy="32729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简单指数不等式的解法：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形如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的不等式，可借助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	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求解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形如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的不等式，可将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化为以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为底数的指数幂的形式，再借助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	    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求解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形如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的不等式，可借助两函数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的图象求解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03318" y="132239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单调性</a:t>
            </a:r>
            <a:endParaRPr lang="zh-CN" altLang="en-US" sz="2800" kern="10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34766" y="2618542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单调性</a:t>
            </a:r>
            <a:endParaRPr lang="zh-CN" altLang="en-US" sz="2800" kern="10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97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34566" y="127676"/>
            <a:ext cx="11161240" cy="683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知识点四　与指数函数复合的函数单调性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064870"/>
              </p:ext>
            </p:extLst>
          </p:nvPr>
        </p:nvGraphicFramePr>
        <p:xfrm>
          <a:off x="453280" y="765498"/>
          <a:ext cx="11258550" cy="26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5" name="文档" r:id="rId4" imgW="11260264" imgH="2651596" progId="Word.Document.12">
                  <p:embed/>
                </p:oleObj>
              </mc:Choice>
              <mc:Fallback>
                <p:oleObj name="文档" r:id="rId4" imgW="11260264" imgH="26515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3280" y="765498"/>
                        <a:ext cx="11258550" cy="263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066560"/>
              </p:ext>
            </p:extLst>
          </p:nvPr>
        </p:nvGraphicFramePr>
        <p:xfrm>
          <a:off x="432047" y="2708970"/>
          <a:ext cx="11258550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6" name="文档" r:id="rId7" imgW="11260264" imgH="4472203" progId="Word.Document.12">
                  <p:embed/>
                </p:oleObj>
              </mc:Choice>
              <mc:Fallback>
                <p:oleObj name="文档" r:id="rId7" imgW="11260264" imgH="44722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2047" y="2708970"/>
                        <a:ext cx="11258550" cy="443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021400"/>
              </p:ext>
            </p:extLst>
          </p:nvPr>
        </p:nvGraphicFramePr>
        <p:xfrm>
          <a:off x="4187766" y="4843364"/>
          <a:ext cx="1635443" cy="894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7" name="Equation" r:id="rId9" imgW="799753" imgH="444307" progId="Equation.DSMT4">
                  <p:embed/>
                </p:oleObj>
              </mc:Choice>
              <mc:Fallback>
                <p:oleObj name="Equation" r:id="rId9" imgW="799753" imgH="4443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766" y="4843364"/>
                        <a:ext cx="1635443" cy="8946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78694"/>
              </p:ext>
            </p:extLst>
          </p:nvPr>
        </p:nvGraphicFramePr>
        <p:xfrm>
          <a:off x="8064895" y="2747120"/>
          <a:ext cx="10763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8" name="Equation" r:id="rId11" imgW="558800" imgH="419100" progId="Equation.DSMT4">
                  <p:embed/>
                </p:oleObj>
              </mc:Choice>
              <mc:Fallback>
                <p:oleObj name="Equation" r:id="rId11" imgW="5588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895" y="2747120"/>
                        <a:ext cx="10763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432038"/>
              </p:ext>
            </p:extLst>
          </p:nvPr>
        </p:nvGraphicFramePr>
        <p:xfrm>
          <a:off x="3960439" y="3789140"/>
          <a:ext cx="11144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9" name="Equation" r:id="rId13" imgW="558800" imgH="419100" progId="Equation.DSMT4">
                  <p:embed/>
                </p:oleObj>
              </mc:Choice>
              <mc:Fallback>
                <p:oleObj name="Equation" r:id="rId13" imgW="558800" imgH="419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439" y="3789140"/>
                        <a:ext cx="11144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807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6574" y="588919"/>
            <a:ext cx="11161240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一般地，有：形如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函数的性质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定义域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具有</a:t>
            </a:r>
            <a:r>
              <a:rPr lang="en-US" altLang="zh-CN" sz="2800" u="sng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单调性；当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单调性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 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84383" y="137899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相同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83238" y="197047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相同</a:t>
            </a:r>
            <a:endParaRPr lang="zh-CN" altLang="en-US" sz="2800" kern="10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03118" y="256569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相反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403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12" grpId="0"/>
      <p:bldP spid="12" grpId="1"/>
    </p:bld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5790</TotalTime>
  <Words>690</Words>
  <Application>Microsoft Office PowerPoint</Application>
  <PresentationFormat>自定义</PresentationFormat>
  <Paragraphs>147</Paragraphs>
  <Slides>32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IPAPANNEW</vt:lpstr>
      <vt:lpstr>黑体</vt:lpstr>
      <vt:lpstr>华文细黑</vt:lpstr>
      <vt:lpstr>经典繁仿黑</vt:lpstr>
      <vt:lpstr>楷体</vt:lpstr>
      <vt:lpstr>宋体</vt:lpstr>
      <vt:lpstr>微软雅黑</vt:lpstr>
      <vt:lpstr>Arial</vt:lpstr>
      <vt:lpstr>Broadway</vt:lpstr>
      <vt:lpstr>Calibri</vt:lpstr>
      <vt:lpstr>Cambria Math</vt:lpstr>
      <vt:lpstr>Courier New</vt:lpstr>
      <vt:lpstr>Times New Roman</vt:lpstr>
      <vt:lpstr>6_Office 主题</vt:lpstr>
      <vt:lpstr>文档</vt:lpstr>
      <vt:lpstr>Equation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977</cp:revision>
  <dcterms:created xsi:type="dcterms:W3CDTF">2014-11-27T01:03:08Z</dcterms:created>
  <dcterms:modified xsi:type="dcterms:W3CDTF">2016-09-28T10:02:25Z</dcterms:modified>
</cp:coreProperties>
</file>