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4"/>
  </p:notesMasterIdLst>
  <p:handoutMasterIdLst>
    <p:handoutMasterId r:id="rId25"/>
  </p:handoutMasterIdLst>
  <p:sldIdLst>
    <p:sldId id="931" r:id="rId2"/>
    <p:sldId id="987" r:id="rId3"/>
    <p:sldId id="988" r:id="rId4"/>
    <p:sldId id="989" r:id="rId5"/>
    <p:sldId id="956" r:id="rId6"/>
    <p:sldId id="957" r:id="rId7"/>
    <p:sldId id="958" r:id="rId8"/>
    <p:sldId id="841" r:id="rId9"/>
    <p:sldId id="858" r:id="rId10"/>
    <p:sldId id="974" r:id="rId11"/>
    <p:sldId id="986" r:id="rId12"/>
    <p:sldId id="978" r:id="rId13"/>
    <p:sldId id="980" r:id="rId14"/>
    <p:sldId id="981" r:id="rId15"/>
    <p:sldId id="984" r:id="rId16"/>
    <p:sldId id="985" r:id="rId17"/>
    <p:sldId id="510" r:id="rId18"/>
    <p:sldId id="690" r:id="rId19"/>
    <p:sldId id="827" r:id="rId20"/>
    <p:sldId id="968" r:id="rId21"/>
    <p:sldId id="969" r:id="rId22"/>
    <p:sldId id="930" r:id="rId2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9038"/>
    <a:srgbClr val="FF6600"/>
    <a:srgbClr val="0066FF"/>
    <a:srgbClr val="03EB5B"/>
    <a:srgbClr val="FFFFFF"/>
    <a:srgbClr val="00CCFF"/>
    <a:srgbClr val="0000CC"/>
    <a:srgbClr val="0033CC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2254" autoAdjust="0"/>
  </p:normalViewPr>
  <p:slideViewPr>
    <p:cSldViewPr>
      <p:cViewPr varScale="1">
        <p:scale>
          <a:sx n="82" d="100"/>
          <a:sy n="82" d="100"/>
        </p:scale>
        <p:origin x="114" y="6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e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e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2061642"/>
            <a:ext cx="12190413" cy="24601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4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2" r:id="rId2"/>
    <p:sldLayoutId id="2147483813" r:id="rId3"/>
    <p:sldLayoutId id="2147483817" r:id="rId4"/>
    <p:sldLayoutId id="2147483815" r:id="rId5"/>
    <p:sldLayoutId id="2147483816" r:id="rId6"/>
    <p:sldLayoutId id="2147483818" r:id="rId7"/>
  </p:sldLayoutIdLst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package" Target="../embeddings/Microsoft_Word___5.docx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6.docx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package" Target="../embeddings/Microsoft_Word___8.docx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9.wmf"/><Relationship Id="rId3" Type="http://schemas.openxmlformats.org/officeDocument/2006/relationships/package" Target="../embeddings/Microsoft_Word___9.docx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.e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5" Type="http://schemas.openxmlformats.org/officeDocument/2006/relationships/package" Target="../embeddings/Microsoft_Word___11.docx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2.emf"/><Relationship Id="rId9" Type="http://schemas.openxmlformats.org/officeDocument/2006/relationships/package" Target="../embeddings/Microsoft_Word___10.docx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package" Target="../embeddings/Microsoft_Word___15.docx"/><Relationship Id="rId3" Type="http://schemas.openxmlformats.org/officeDocument/2006/relationships/package" Target="../embeddings/Microsoft_Word___12.docx"/><Relationship Id="rId7" Type="http://schemas.openxmlformats.org/officeDocument/2006/relationships/package" Target="../embeddings/Microsoft_Word___13.docx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package" Target="../embeddings/Microsoft_Word___14.docx"/><Relationship Id="rId1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9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slide" Target="slide20.xml"/><Relationship Id="rId11" Type="http://schemas.openxmlformats.org/officeDocument/2006/relationships/image" Target="../media/image42.wmf"/><Relationship Id="rId5" Type="http://schemas.openxmlformats.org/officeDocument/2006/relationships/slide" Target="slide19.xml"/><Relationship Id="rId10" Type="http://schemas.openxmlformats.org/officeDocument/2006/relationships/oleObject" Target="../embeddings/oleObject19.bin"/><Relationship Id="rId4" Type="http://schemas.openxmlformats.org/officeDocument/2006/relationships/slide" Target="slide18.xml"/><Relationship Id="rId9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Relationship Id="rId9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Microsoft_Word_97_-_2003___4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package" Target="../embeddings/Microsoft_Word___2.docx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3.docx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00442" y="2856052"/>
            <a:ext cx="49936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1</a:t>
            </a:r>
            <a:r>
              <a:rPr lang="zh-CN" altLang="en-US" sz="5000" b="1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课时　对　数</a:t>
            </a:r>
            <a:endParaRPr lang="zh-CN" altLang="en-US" sz="50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5474" y="1701602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第二章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　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 2.2.1   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对数与对数运算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pic>
        <p:nvPicPr>
          <p:cNvPr id="8" name="Picture 2" descr="E:\步步高   英语  人教必修5全国\图\2fg40v2z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85"/>
          <a:stretch/>
        </p:blipFill>
        <p:spPr bwMode="auto">
          <a:xfrm>
            <a:off x="0" y="2061642"/>
            <a:ext cx="3319531" cy="24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522" y="103243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类型二　对数式与指数式的互化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566" y="108498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将下列指数式写成对数式：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39188"/>
              </p:ext>
            </p:extLst>
          </p:nvPr>
        </p:nvGraphicFramePr>
        <p:xfrm>
          <a:off x="478582" y="2966950"/>
          <a:ext cx="112966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文档" r:id="rId3" imgW="11298407" imgH="1421155" progId="Word.Document.12">
                  <p:embed/>
                </p:oleObj>
              </mc:Choice>
              <mc:Fallback>
                <p:oleObj name="文档" r:id="rId3" imgW="11298407" imgH="1421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582" y="2966950"/>
                        <a:ext cx="11296650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82827" y="19896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>
                <a:latin typeface="Times New Roman"/>
                <a:ea typeface="华文细黑"/>
              </a:rPr>
              <a:t>5</a:t>
            </a:r>
            <a:r>
              <a:rPr lang="en-US" altLang="zh-CN" sz="2800" kern="100" baseline="30000">
                <a:latin typeface="Times New Roman"/>
                <a:ea typeface="华文细黑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625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0910" y="2031555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625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77758"/>
              </p:ext>
            </p:extLst>
          </p:nvPr>
        </p:nvGraphicFramePr>
        <p:xfrm>
          <a:off x="3525161" y="3141762"/>
          <a:ext cx="112966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文档" r:id="rId5" imgW="11298407" imgH="1422957" progId="Word.Document.12">
                  <p:embed/>
                </p:oleObj>
              </mc:Choice>
              <mc:Fallback>
                <p:oleObj name="文档" r:id="rId5" imgW="11298407" imgH="14229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5161" y="3141762"/>
                        <a:ext cx="11296650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84331" y="411913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</a:rPr>
              <a:t>3</a:t>
            </a:r>
            <a:r>
              <a:rPr lang="en-US" altLang="zh-CN" sz="2800" i="1" kern="100" baseline="30000" dirty="0">
                <a:latin typeface="Times New Roman"/>
                <a:ea typeface="华文细黑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27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30910" y="421667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64301"/>
              </p:ext>
            </p:extLst>
          </p:nvPr>
        </p:nvGraphicFramePr>
        <p:xfrm>
          <a:off x="478582" y="5287359"/>
          <a:ext cx="111061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文档" r:id="rId7" imgW="11108055" imgH="1650082" progId="Word.Document.12">
                  <p:embed/>
                </p:oleObj>
              </mc:Choice>
              <mc:Fallback>
                <p:oleObj name="文档" r:id="rId7" imgW="11108055" imgH="1650082" progId="Word.Document.12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582" y="5287359"/>
                        <a:ext cx="11106150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430910" y="5251190"/>
            <a:ext cx="1116124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31957"/>
              </p:ext>
            </p:extLst>
          </p:nvPr>
        </p:nvGraphicFramePr>
        <p:xfrm>
          <a:off x="4170501" y="5363543"/>
          <a:ext cx="1979614" cy="783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9" imgW="863225" imgH="342751" progId="Equation.DSMT4">
                  <p:embed/>
                </p:oleObj>
              </mc:Choice>
              <mc:Fallback>
                <p:oleObj name="Equation" r:id="rId9" imgW="863225" imgH="342751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501" y="5363543"/>
                        <a:ext cx="1979614" cy="783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26144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求下列各式中的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的值：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5923"/>
              </p:ext>
            </p:extLst>
          </p:nvPr>
        </p:nvGraphicFramePr>
        <p:xfrm>
          <a:off x="562247" y="1183669"/>
          <a:ext cx="110775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文档" r:id="rId3" imgW="11079268" imgH="1316244" progId="Word.Document.12">
                  <p:embed/>
                </p:oleObj>
              </mc:Choice>
              <mc:Fallback>
                <p:oleObj name="文档" r:id="rId3" imgW="11079268" imgH="1316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247" y="1183669"/>
                        <a:ext cx="1107757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41579" y="250879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</a:rPr>
              <a:t>log</a:t>
            </a:r>
            <a:r>
              <a:rPr lang="en-US" altLang="zh-CN" sz="2800" i="1" kern="100" baseline="-25000" dirty="0">
                <a:latin typeface="Times New Roman"/>
                <a:ea typeface="华文细黑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4926" y="1249277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64445"/>
              </p:ext>
            </p:extLst>
          </p:nvPr>
        </p:nvGraphicFramePr>
        <p:xfrm>
          <a:off x="4583038" y="1223534"/>
          <a:ext cx="4098242" cy="91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5" imgW="1892300" imgH="419100" progId="Equation.DSMT4">
                  <p:embed/>
                </p:oleObj>
              </mc:Choice>
              <mc:Fallback>
                <p:oleObj name="Equation" r:id="rId5" imgW="1892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38" y="1223534"/>
                        <a:ext cx="4098242" cy="910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569128" y="255148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68040"/>
              </p:ext>
            </p:extLst>
          </p:nvPr>
        </p:nvGraphicFramePr>
        <p:xfrm>
          <a:off x="4583038" y="2465236"/>
          <a:ext cx="5708593" cy="775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7" imgW="2730500" imgH="368300" progId="Equation.DSMT4">
                  <p:embed/>
                </p:oleObj>
              </mc:Choice>
              <mc:Fallback>
                <p:oleObj name="Equation" r:id="rId7" imgW="27305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38" y="2465236"/>
                        <a:ext cx="5708593" cy="775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41579" y="375806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err="1">
                <a:latin typeface="Times New Roman"/>
                <a:ea typeface="华文细黑"/>
              </a:rPr>
              <a:t>lg</a:t>
            </a:r>
            <a:r>
              <a:rPr lang="en-US" altLang="zh-CN" sz="2800" kern="100" dirty="0">
                <a:latin typeface="Times New Roman"/>
                <a:ea typeface="华文细黑"/>
              </a:rPr>
              <a:t> 100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64631" y="3702770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，于是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582" y="5006907"/>
            <a:ext cx="11085984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ln 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4631" y="4882591"/>
            <a:ext cx="11161240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ln 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，得－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ln 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69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582" y="33419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</a:rPr>
              <a:t>2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计算：</a:t>
            </a:r>
            <a:r>
              <a:rPr lang="en-US" altLang="zh-CN" sz="2800" kern="100">
                <a:latin typeface="Times New Roman"/>
                <a:ea typeface="华文细黑"/>
              </a:rPr>
              <a:t>(1)log</a:t>
            </a:r>
            <a:r>
              <a:rPr lang="en-US" altLang="zh-CN" sz="2800" kern="100" baseline="-25000">
                <a:latin typeface="Times New Roman"/>
                <a:ea typeface="华文细黑"/>
              </a:rPr>
              <a:t>9</a:t>
            </a:r>
            <a:r>
              <a:rPr lang="en-US" altLang="zh-CN" sz="2800" kern="100">
                <a:latin typeface="Times New Roman"/>
                <a:ea typeface="华文细黑"/>
              </a:rPr>
              <a:t>27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09548"/>
              </p:ext>
            </p:extLst>
          </p:nvPr>
        </p:nvGraphicFramePr>
        <p:xfrm>
          <a:off x="647700" y="1198290"/>
          <a:ext cx="11068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文档" r:id="rId3" imgW="11069913" imgH="1297137" progId="Word.Document.12">
                  <p:embed/>
                </p:oleObj>
              </mc:Choice>
              <mc:Fallback>
                <p:oleObj name="文档" r:id="rId3" imgW="11069913" imgH="12971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" y="1198290"/>
                        <a:ext cx="110680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3490"/>
              </p:ext>
            </p:extLst>
          </p:nvPr>
        </p:nvGraphicFramePr>
        <p:xfrm>
          <a:off x="615667" y="2278410"/>
          <a:ext cx="1735123" cy="58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2" name="Equation" r:id="rId5" imgW="787058" imgH="266584" progId="Equation.DSMT4">
                  <p:embed/>
                </p:oleObj>
              </mc:Choice>
              <mc:Fallback>
                <p:oleObj name="Equation" r:id="rId5" imgW="787058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67" y="2278410"/>
                        <a:ext cx="1735123" cy="585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04003"/>
              </p:ext>
            </p:extLst>
          </p:nvPr>
        </p:nvGraphicFramePr>
        <p:xfrm>
          <a:off x="622598" y="4222626"/>
          <a:ext cx="1828141" cy="60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" name="Equation" r:id="rId7" imgW="863225" imgH="279279" progId="Equation.DSMT4">
                  <p:embed/>
                </p:oleObj>
              </mc:Choice>
              <mc:Fallback>
                <p:oleObj name="Equation" r:id="rId7" imgW="863225" imgH="27927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4222626"/>
                        <a:ext cx="1828141" cy="602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37538"/>
              </p:ext>
            </p:extLst>
          </p:nvPr>
        </p:nvGraphicFramePr>
        <p:xfrm>
          <a:off x="643780" y="3071242"/>
          <a:ext cx="11068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文档" r:id="rId9" imgW="11072155" imgH="1300027" progId="Word.Document.12">
                  <p:embed/>
                </p:oleObj>
              </mc:Choice>
              <mc:Fallback>
                <p:oleObj name="文档" r:id="rId9" imgW="11072155" imgH="1300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780" y="3071242"/>
                        <a:ext cx="110680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466264"/>
              </p:ext>
            </p:extLst>
          </p:nvPr>
        </p:nvGraphicFramePr>
        <p:xfrm>
          <a:off x="1779588" y="3198813"/>
          <a:ext cx="2020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name="Equation" r:id="rId11" imgW="799920" imgH="253800" progId="Equation.DSMT4">
                  <p:embed/>
                </p:oleObj>
              </mc:Choice>
              <mc:Fallback>
                <p:oleObj name="Equation" r:id="rId11" imgW="79992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198813"/>
                        <a:ext cx="20208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94026"/>
              </p:ext>
            </p:extLst>
          </p:nvPr>
        </p:nvGraphicFramePr>
        <p:xfrm>
          <a:off x="6292180" y="3031654"/>
          <a:ext cx="2218475" cy="71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Equation" r:id="rId13" imgW="977476" imgH="317362" progId="Equation.DSMT4">
                  <p:embed/>
                </p:oleObj>
              </mc:Choice>
              <mc:Fallback>
                <p:oleObj name="Equation" r:id="rId13" imgW="977476" imgH="31736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180" y="3031654"/>
                        <a:ext cx="2218475" cy="710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3711"/>
              </p:ext>
            </p:extLst>
          </p:nvPr>
        </p:nvGraphicFramePr>
        <p:xfrm>
          <a:off x="694606" y="5014714"/>
          <a:ext cx="110680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文档" r:id="rId15" imgW="11072155" imgH="1302906" progId="Word.Document.12">
                  <p:embed/>
                </p:oleObj>
              </mc:Choice>
              <mc:Fallback>
                <p:oleObj name="文档" r:id="rId15" imgW="11072155" imgH="1302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606" y="5014714"/>
                        <a:ext cx="110680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90030"/>
              </p:ext>
            </p:extLst>
          </p:nvPr>
        </p:nvGraphicFramePr>
        <p:xfrm>
          <a:off x="1760984" y="5146675"/>
          <a:ext cx="18859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Equation" r:id="rId17" imgW="876240" imgH="266400" progId="Equation.DSMT4">
                  <p:embed/>
                </p:oleObj>
              </mc:Choice>
              <mc:Fallback>
                <p:oleObj name="Equation" r:id="rId17" imgW="876240" imgH="266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984" y="5146675"/>
                        <a:ext cx="188595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43210"/>
              </p:ext>
            </p:extLst>
          </p:nvPr>
        </p:nvGraphicFramePr>
        <p:xfrm>
          <a:off x="6751550" y="4915515"/>
          <a:ext cx="2271601" cy="74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Equation" r:id="rId19" imgW="952200" imgH="317160" progId="Equation.DSMT4">
                  <p:embed/>
                </p:oleObj>
              </mc:Choice>
              <mc:Fallback>
                <p:oleObj name="Equation" r:id="rId19" imgW="952200" imgH="3171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550" y="4915515"/>
                        <a:ext cx="2271601" cy="746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309" y="223655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类型三　应用对数的基本性质求值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056" y="871727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求下列各式中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的值：</a:t>
            </a:r>
            <a:endParaRPr lang="zh-CN" altLang="zh-CN" sz="1050" kern="10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>
                <a:latin typeface="Times New Roman"/>
                <a:ea typeface="华文细黑"/>
              </a:rPr>
              <a:t>(1)log</a:t>
            </a:r>
            <a:r>
              <a:rPr lang="en-US" altLang="zh-CN" sz="2800" kern="100" baseline="-25000">
                <a:latin typeface="Times New Roman"/>
                <a:ea typeface="华文细黑"/>
              </a:rPr>
              <a:t>2</a:t>
            </a:r>
            <a:r>
              <a:rPr lang="en-US" altLang="zh-CN" sz="2800" kern="100">
                <a:latin typeface="Times New Roman"/>
                <a:ea typeface="华文细黑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</a:rPr>
              <a:t>5</a:t>
            </a:r>
            <a:r>
              <a:rPr lang="en-US" altLang="zh-CN" sz="2800" i="1" kern="100">
                <a:latin typeface="Times New Roman"/>
                <a:ea typeface="华文细黑"/>
              </a:rPr>
              <a:t>x</a:t>
            </a:r>
            <a:r>
              <a:rPr lang="en-US" altLang="zh-CN" sz="2800" kern="100">
                <a:latin typeface="Times New Roman"/>
                <a:ea typeface="华文细黑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3750306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(lg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0590" y="2311887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5.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590" y="4392051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(lg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1 000.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69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331723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67477"/>
              </p:ext>
            </p:extLst>
          </p:nvPr>
        </p:nvGraphicFramePr>
        <p:xfrm>
          <a:off x="518542" y="70545"/>
          <a:ext cx="10953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文档" r:id="rId3" imgW="10955486" imgH="1344725" progId="Word.Document.12">
                  <p:embed/>
                </p:oleObj>
              </mc:Choice>
              <mc:Fallback>
                <p:oleObj name="文档" r:id="rId3" imgW="10955486" imgH="13447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542" y="70545"/>
                        <a:ext cx="10953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52212"/>
              </p:ext>
            </p:extLst>
          </p:nvPr>
        </p:nvGraphicFramePr>
        <p:xfrm>
          <a:off x="504406" y="4343491"/>
          <a:ext cx="1774376" cy="52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Equation" r:id="rId5" imgW="863225" imgH="253890" progId="Equation.DSMT4">
                  <p:embed/>
                </p:oleObj>
              </mc:Choice>
              <mc:Fallback>
                <p:oleObj name="Equation" r:id="rId5" imgW="863225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06" y="4343491"/>
                        <a:ext cx="1774376" cy="52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568"/>
              </p:ext>
            </p:extLst>
          </p:nvPr>
        </p:nvGraphicFramePr>
        <p:xfrm>
          <a:off x="550590" y="1150665"/>
          <a:ext cx="10953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文档" r:id="rId7" imgW="10955486" imgH="1346528" progId="Word.Document.12">
                  <p:embed/>
                </p:oleObj>
              </mc:Choice>
              <mc:Fallback>
                <p:oleObj name="文档" r:id="rId7" imgW="10955486" imgH="1346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90" y="1150665"/>
                        <a:ext cx="10953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670013"/>
              </p:ext>
            </p:extLst>
          </p:nvPr>
        </p:nvGraphicFramePr>
        <p:xfrm>
          <a:off x="550590" y="2230785"/>
          <a:ext cx="109537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文档" r:id="rId9" imgW="10955486" imgH="1347970" progId="Word.Document.12">
                  <p:embed/>
                </p:oleObj>
              </mc:Choice>
              <mc:Fallback>
                <p:oleObj name="文档" r:id="rId9" imgW="10955486" imgH="13479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590" y="2230785"/>
                        <a:ext cx="109537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78582" y="497341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18561"/>
              </p:ext>
            </p:extLst>
          </p:nvPr>
        </p:nvGraphicFramePr>
        <p:xfrm>
          <a:off x="1486694" y="5157986"/>
          <a:ext cx="3794708" cy="51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Equation" r:id="rId11" imgW="1625400" imgH="215640" progId="Equation.DSMT4">
                  <p:embed/>
                </p:oleObj>
              </mc:Choice>
              <mc:Fallback>
                <p:oleObj name="Equation" r:id="rId11" imgW="162540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694" y="5157986"/>
                        <a:ext cx="3794708" cy="510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0" y="21907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80212"/>
              </p:ext>
            </p:extLst>
          </p:nvPr>
        </p:nvGraphicFramePr>
        <p:xfrm>
          <a:off x="561206" y="5673452"/>
          <a:ext cx="3733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文档" r:id="rId13" imgW="3739028" imgH="1426875" progId="Word.Document.12">
                  <p:embed/>
                </p:oleObj>
              </mc:Choice>
              <mc:Fallback>
                <p:oleObj name="文档" r:id="rId13" imgW="3739028" imgH="142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206" y="5673452"/>
                        <a:ext cx="3733800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405458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跟踪训练</a:t>
            </a:r>
            <a:r>
              <a:rPr lang="en-US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的值为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A.9  	B.8  	C.7  	D.6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582" y="2521584"/>
            <a:ext cx="1116124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同理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2.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9.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702" y="1067165"/>
            <a:ext cx="444352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A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78582" y="54947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                           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的值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800" b="1" kern="10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800" kern="100" baseline="-2500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且不等于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0).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20941"/>
              </p:ext>
            </p:extLst>
          </p:nvPr>
        </p:nvGraphicFramePr>
        <p:xfrm>
          <a:off x="1454150" y="677863"/>
          <a:ext cx="24844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77863"/>
                        <a:ext cx="2484438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50590" y="1532806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解　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27911"/>
              </p:ext>
            </p:extLst>
          </p:nvPr>
        </p:nvGraphicFramePr>
        <p:xfrm>
          <a:off x="1444625" y="1590675"/>
          <a:ext cx="51784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5" imgW="1955520" imgH="228600" progId="Equation.DSMT4">
                  <p:embed/>
                </p:oleObj>
              </mc:Choice>
              <mc:Fallback>
                <p:oleObj name="Equation" r:id="rId5" imgW="195552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590675"/>
                        <a:ext cx="51784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47020"/>
              </p:ext>
            </p:extLst>
          </p:nvPr>
        </p:nvGraphicFramePr>
        <p:xfrm>
          <a:off x="622598" y="2684934"/>
          <a:ext cx="2020457" cy="530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7" imgW="761669" imgH="203112" progId="Equation.DSMT4">
                  <p:embed/>
                </p:oleObj>
              </mc:Choice>
              <mc:Fallback>
                <p:oleObj name="Equation" r:id="rId7" imgW="761669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2684934"/>
                        <a:ext cx="2020457" cy="530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2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11" name="矩形 1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达标检测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334566" y="1161501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1.log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对应的指数式是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		B.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  			D.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i="1" kern="100" baseline="3000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5908" y="1208729"/>
            <a:ext cx="42351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B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4607287" y="81233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36627"/>
              </p:ext>
            </p:extLst>
          </p:nvPr>
        </p:nvGraphicFramePr>
        <p:xfrm>
          <a:off x="-292680" y="837506"/>
          <a:ext cx="10244286" cy="497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Document" r:id="rId8" imgW="8775975" imgH="4729611" progId="Word.Document.8">
                  <p:embed/>
                </p:oleObj>
              </mc:Choice>
              <mc:Fallback>
                <p:oleObj name="Document" r:id="rId8" imgW="8775975" imgH="4729611" progId="Word.Documen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92680" y="837506"/>
                        <a:ext cx="10244286" cy="4975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3" name="矩形 12"/>
          <p:cNvSpPr/>
          <p:nvPr/>
        </p:nvSpPr>
        <p:spPr>
          <a:xfrm>
            <a:off x="478582" y="765498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下列指数式与对数式互化不正确的一组是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A.e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ln 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2" name="Rectangle 5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146505"/>
              </p:ext>
            </p:extLst>
          </p:nvPr>
        </p:nvGraphicFramePr>
        <p:xfrm>
          <a:off x="550590" y="2352016"/>
          <a:ext cx="3386634" cy="91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8" imgW="1549400" imgH="419100" progId="Equation.DSMT4">
                  <p:embed/>
                </p:oleObj>
              </mc:Choice>
              <mc:Fallback>
                <p:oleObj name="Equation" r:id="rId8" imgW="1549400" imgH="4191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2352016"/>
                        <a:ext cx="3386634" cy="919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49353"/>
              </p:ext>
            </p:extLst>
          </p:nvPr>
        </p:nvGraphicFramePr>
        <p:xfrm>
          <a:off x="610695" y="3418505"/>
          <a:ext cx="2964231" cy="76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0" imgW="1320227" imgH="342751" progId="Equation.DSMT4">
                  <p:embed/>
                </p:oleObj>
              </mc:Choice>
              <mc:Fallback>
                <p:oleObj name="Equation" r:id="rId10" imgW="1320227" imgH="342751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95" y="3418505"/>
                        <a:ext cx="2964231" cy="767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50590" y="4326370"/>
            <a:ext cx="11161240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D.log</a:t>
            </a:r>
            <a:r>
              <a:rPr lang="en-US" altLang="zh-CN" sz="2800" kern="100" baseline="-250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800" kern="100" baseline="300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7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63358" y="83750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26899"/>
              </p:ext>
            </p:extLst>
          </p:nvPr>
        </p:nvGraphicFramePr>
        <p:xfrm>
          <a:off x="188913" y="479425"/>
          <a:ext cx="7735887" cy="473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Document" r:id="rId3" imgW="8059609" imgH="4936911" progId="Word.Document.8">
                  <p:embed/>
                </p:oleObj>
              </mc:Choice>
              <mc:Fallback>
                <p:oleObj name="Document" r:id="rId3" imgW="8059609" imgH="4936911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479425"/>
                        <a:ext cx="7735887" cy="473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932397"/>
              </p:ext>
            </p:extLst>
          </p:nvPr>
        </p:nvGraphicFramePr>
        <p:xfrm>
          <a:off x="188913" y="4293890"/>
          <a:ext cx="7801113" cy="477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Document" r:id="rId5" imgW="8059609" imgH="4936911" progId="Word.Document.8">
                  <p:embed/>
                </p:oleObj>
              </mc:Choice>
              <mc:Fallback>
                <p:oleObj name="Document" r:id="rId5" imgW="8059609" imgH="4936911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4293890"/>
                        <a:ext cx="7801113" cy="4772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1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2826"/>
              </p:ext>
            </p:extLst>
          </p:nvPr>
        </p:nvGraphicFramePr>
        <p:xfrm>
          <a:off x="-169490" y="639050"/>
          <a:ext cx="7997825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Document" r:id="rId8" imgW="8201455" imgH="5395899" progId="Word.Document.8">
                  <p:embed/>
                </p:oleObj>
              </mc:Choice>
              <mc:Fallback>
                <p:oleObj name="Document" r:id="rId8" imgW="8201455" imgH="5395899" progId="Word.Document.8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490" y="639050"/>
                        <a:ext cx="7997825" cy="525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031310" y="477466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9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83638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16350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849062" y="45615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97920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730632" y="45418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3" name="矩形 12"/>
          <p:cNvSpPr/>
          <p:nvPr/>
        </p:nvSpPr>
        <p:spPr>
          <a:xfrm>
            <a:off x="406574" y="837506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lg 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的值等于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A.10  			B.0.01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C.100  			D.1 000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1110" y="896379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C</a:t>
            </a:r>
            <a:endParaRPr lang="zh-CN" altLang="zh-CN" sz="2800" b="1" kern="10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04754" y="-26590"/>
            <a:ext cx="2472670" cy="880109"/>
            <a:chOff x="11613" y="920823"/>
            <a:chExt cx="1443037" cy="733424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5282" y="1059225"/>
              <a:ext cx="1230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规律与方法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26610" y="727254"/>
            <a:ext cx="11161240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对数概念与指数概念有关，指数式和对数式是互逆的，即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err="1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，据此可得两个常用恒等式：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的运算称为求幂运算；而如果已知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求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的运算就是对数运算，两个式子实质相同而形式不同，互为逆运算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610" y="4456865"/>
            <a:ext cx="1108923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指数式与对数式的互化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9" name="Picture 25" descr="RA2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5226282"/>
            <a:ext cx="5900438" cy="144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0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98533"/>
              </p:ext>
            </p:extLst>
          </p:nvPr>
        </p:nvGraphicFramePr>
        <p:xfrm>
          <a:off x="262558" y="333450"/>
          <a:ext cx="11207750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Document" r:id="rId3" imgW="11527882" imgH="4922417" progId="Word.Document.8">
                  <p:embed/>
                </p:oleObj>
              </mc:Choice>
              <mc:Fallback>
                <p:oleObj name="Document" r:id="rId3" imgW="11527882" imgH="492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333450"/>
                        <a:ext cx="11207750" cy="4896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201903"/>
              </p:ext>
            </p:extLst>
          </p:nvPr>
        </p:nvGraphicFramePr>
        <p:xfrm>
          <a:off x="192708" y="3429794"/>
          <a:ext cx="1127760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Document" r:id="rId5" imgW="11599672" imgH="4922417" progId="Word.Document.8">
                  <p:embed/>
                </p:oleObj>
              </mc:Choice>
              <mc:Fallback>
                <p:oleObj name="Document" r:id="rId5" imgW="11599672" imgH="4922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8" y="3429794"/>
                        <a:ext cx="11277600" cy="479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64576"/>
              </p:ext>
            </p:extLst>
          </p:nvPr>
        </p:nvGraphicFramePr>
        <p:xfrm>
          <a:off x="5447134" y="3285778"/>
          <a:ext cx="1711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Document" r:id="rId7" imgW="1812417" imgH="593335" progId="Word.Document.8">
                  <p:embed/>
                </p:oleObj>
              </mc:Choice>
              <mc:Fallback>
                <p:oleObj name="Document" r:id="rId7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34" y="3285778"/>
                        <a:ext cx="1711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40074"/>
              </p:ext>
            </p:extLst>
          </p:nvPr>
        </p:nvGraphicFramePr>
        <p:xfrm>
          <a:off x="766614" y="3954139"/>
          <a:ext cx="1711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Document" r:id="rId9" imgW="1812417" imgH="593335" progId="Word.Document.8">
                  <p:embed/>
                </p:oleObj>
              </mc:Choice>
              <mc:Fallback>
                <p:oleObj name="Document" r:id="rId9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3954139"/>
                        <a:ext cx="1711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78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18548"/>
              </p:ext>
            </p:extLst>
          </p:nvPr>
        </p:nvGraphicFramePr>
        <p:xfrm>
          <a:off x="262558" y="549474"/>
          <a:ext cx="10983912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Document" r:id="rId3" imgW="11298803" imgH="6210433" progId="Word.Document.8">
                  <p:embed/>
                </p:oleObj>
              </mc:Choice>
              <mc:Fallback>
                <p:oleObj name="Document" r:id="rId3" imgW="11298803" imgH="62104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58" y="549474"/>
                        <a:ext cx="10983912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68500"/>
              </p:ext>
            </p:extLst>
          </p:nvPr>
        </p:nvGraphicFramePr>
        <p:xfrm>
          <a:off x="5375126" y="3141762"/>
          <a:ext cx="1711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Document" r:id="rId5" imgW="1812417" imgH="593335" progId="Word.Document.8">
                  <p:embed/>
                </p:oleObj>
              </mc:Choice>
              <mc:Fallback>
                <p:oleObj name="Document" r:id="rId5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26" y="3141762"/>
                        <a:ext cx="1711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106568"/>
              </p:ext>
            </p:extLst>
          </p:nvPr>
        </p:nvGraphicFramePr>
        <p:xfrm>
          <a:off x="6455246" y="3789834"/>
          <a:ext cx="1711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Document" r:id="rId7" imgW="1812417" imgH="593335" progId="Word.Document.8">
                  <p:embed/>
                </p:oleObj>
              </mc:Choice>
              <mc:Fallback>
                <p:oleObj name="Document" r:id="rId7" imgW="1812417" imgH="5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246" y="3789834"/>
                        <a:ext cx="1711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1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1383672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对数的概念：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，那么数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	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，记作</a:t>
            </a:r>
            <a:endParaRPr lang="en-US" altLang="zh-CN" sz="28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u="sng" kern="100" dirty="0"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，其中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        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叫做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    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常用对数与自然对数：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通常将以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为底的对数叫做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为底的对数称为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可简记为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简记为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4075" y="2063686"/>
            <a:ext cx="2757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为底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的对数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7517" y="26580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对数的底数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46160" y="26555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真数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052" y="394748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常用对数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08417" y="465393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lgN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flipH="1">
            <a:off x="6849473" y="4634244"/>
            <a:ext cx="864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1561" y="3972766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ln </a:t>
            </a:r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6357" y="2655568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0550" y="369603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知识点一　对数的概念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55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  <p:bldP spid="17" grpId="0"/>
      <p:bldP spid="1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78582" y="430238"/>
            <a:ext cx="11161240" cy="683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知识点二　对数与指数的关系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1294334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思考　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等于？</a:t>
            </a:r>
            <a:endParaRPr lang="zh-CN" altLang="zh-CN" sz="1050" kern="10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582" y="2087795"/>
            <a:ext cx="1116124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因为是一个新符号，所以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一时难以理解，</a:t>
            </a:r>
            <a:endParaRPr lang="en-US" altLang="zh-CN" sz="2800" kern="10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但若设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，化为指数式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则不难求得</a:t>
            </a:r>
            <a:r>
              <a:rPr lang="en-US" altLang="zh-CN" sz="2800" i="1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7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33813" y="1577975"/>
            <a:ext cx="1219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582" y="477466"/>
            <a:ext cx="1116124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一般地，有对数与指数的关系：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err="1">
                <a:latin typeface="Cambria Math"/>
                <a:ea typeface="华文细黑"/>
                <a:cs typeface="Cambria Math"/>
              </a:rPr>
              <a:t>⇔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u="sng" kern="100" dirty="0">
                <a:latin typeface="Times New Roman"/>
                <a:ea typeface="华文细黑"/>
                <a:cs typeface="Courier New"/>
              </a:rPr>
              <a:t>	 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对数恒等式：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u="sng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i="1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u="sng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对数的性质：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的对数为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零和负数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	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5206" y="125039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6974" y="1898462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5858" y="1898462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x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9139" y="30697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零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8977" y="377414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没有对数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/>
      <p:bldP spid="9" grpId="1"/>
      <p:bldP spid="12" grpId="0"/>
      <p:bldP spid="12" grpId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70670" y="1"/>
            <a:ext cx="10919743" cy="634846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" y="-2"/>
            <a:ext cx="2710829" cy="634848"/>
            <a:chOff x="0" y="-2"/>
            <a:chExt cx="1377891" cy="634701"/>
          </a:xfrm>
          <a:solidFill>
            <a:srgbClr val="00CCFF"/>
          </a:solidFill>
        </p:grpSpPr>
        <p:sp>
          <p:nvSpPr>
            <p:cNvPr id="21" name="矩形 20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-25475" y="36707"/>
            <a:ext cx="12529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题型探究 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　　</a:t>
            </a:r>
            <a:endParaRPr lang="zh-CN" altLang="en-US" sz="2400" dirty="0">
              <a:solidFill>
                <a:schemeClr val="tx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566" y="900498"/>
            <a:ext cx="11457545" cy="693051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>
                <a:solidFill>
                  <a:srgbClr val="C00000"/>
                </a:solidFill>
                <a:latin typeface="Times New Roman"/>
                <a:ea typeface="微软雅黑"/>
                <a:cs typeface="Times New Roman"/>
              </a:rPr>
              <a:t>类型一　对数的概念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301" y="1665557"/>
            <a:ext cx="11161240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(5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i="1" kern="100" baseline="-250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中，实数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&gt;5  	              B.2&lt;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&lt;5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C.4&lt;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&lt;5  			D.2&lt;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86319"/>
              </p:ext>
            </p:extLst>
          </p:nvPr>
        </p:nvGraphicFramePr>
        <p:xfrm>
          <a:off x="637779" y="3645818"/>
          <a:ext cx="111823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文档" r:id="rId3" imgW="11183980" imgH="2282788" progId="Word.Document.12">
                  <p:embed/>
                </p:oleObj>
              </mc:Choice>
              <mc:Fallback>
                <p:oleObj name="文档" r:id="rId3" imgW="11183980" imgH="228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779" y="3645818"/>
                        <a:ext cx="11182350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387158" y="170160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D</a:t>
            </a:r>
            <a:endParaRPr lang="zh-CN" altLang="zh-CN" sz="2800" b="1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493" y="5356012"/>
            <a:ext cx="11161240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注意：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由于对数式中的底数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就是指数式中的底数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≠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；由于在指数式中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i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&gt;0.</a:t>
            </a:r>
            <a:endParaRPr lang="zh-CN" altLang="zh-CN" sz="105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74" y="3677272"/>
            <a:ext cx="11161240" cy="68862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>
                <a:latin typeface="Times New Roman"/>
                <a:ea typeface="华文细黑"/>
                <a:cs typeface="Times New Roman"/>
              </a:rPr>
              <a:t>解得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800" i="1" kern="10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>
                <a:latin typeface="Times New Roman"/>
                <a:ea typeface="华文细黑"/>
                <a:cs typeface="Courier New"/>
              </a:rPr>
              <a:t>&lt;1.</a:t>
            </a:r>
            <a:endParaRPr lang="zh-CN" altLang="zh-CN" sz="1050" kern="10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2225"/>
              </p:ext>
            </p:extLst>
          </p:nvPr>
        </p:nvGraphicFramePr>
        <p:xfrm>
          <a:off x="518542" y="502171"/>
          <a:ext cx="111061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文档" r:id="rId3" imgW="11108055" imgH="1688297" progId="Word.Document.12">
                  <p:embed/>
                </p:oleObj>
              </mc:Choice>
              <mc:Fallback>
                <p:oleObj name="文档" r:id="rId3" imgW="11108055" imgH="1688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542" y="502171"/>
                        <a:ext cx="111061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263042"/>
              </p:ext>
            </p:extLst>
          </p:nvPr>
        </p:nvGraphicFramePr>
        <p:xfrm>
          <a:off x="478582" y="1560215"/>
          <a:ext cx="109632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文档" r:id="rId5" imgW="10955486" imgH="2737399" progId="Word.Document.12">
                  <p:embed/>
                </p:oleObj>
              </mc:Choice>
              <mc:Fallback>
                <p:oleObj name="文档" r:id="rId5" imgW="10955486" imgH="27373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82" y="1560215"/>
                        <a:ext cx="1096327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27869"/>
              </p:ext>
            </p:extLst>
          </p:nvPr>
        </p:nvGraphicFramePr>
        <p:xfrm>
          <a:off x="487957" y="4748014"/>
          <a:ext cx="107918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文档" r:id="rId7" imgW="10793920" imgH="1564279" progId="Word.Document.12">
                  <p:embed/>
                </p:oleObj>
              </mc:Choice>
              <mc:Fallback>
                <p:oleObj name="文档" r:id="rId7" imgW="10793920" imgH="15642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957" y="4748014"/>
                        <a:ext cx="10791825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0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444</Words>
  <Application>Microsoft Office PowerPoint</Application>
  <PresentationFormat>自定义</PresentationFormat>
  <Paragraphs>121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黑体</vt:lpstr>
      <vt:lpstr>华文细黑</vt:lpstr>
      <vt:lpstr>经典繁仿黑</vt:lpstr>
      <vt:lpstr>楷体</vt:lpstr>
      <vt:lpstr>宋体</vt:lpstr>
      <vt:lpstr>微软雅黑</vt:lpstr>
      <vt:lpstr>Arial</vt:lpstr>
      <vt:lpstr>Broadway</vt:lpstr>
      <vt:lpstr>Calibri</vt:lpstr>
      <vt:lpstr>Cambria Math</vt:lpstr>
      <vt:lpstr>Courier New</vt:lpstr>
      <vt:lpstr>Times New Roman</vt:lpstr>
      <vt:lpstr>6_Office 主题</vt:lpstr>
      <vt:lpstr>Document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976</cp:revision>
  <dcterms:created xsi:type="dcterms:W3CDTF">2014-11-27T01:03:08Z</dcterms:created>
  <dcterms:modified xsi:type="dcterms:W3CDTF">2016-10-13T00:37:54Z</dcterms:modified>
</cp:coreProperties>
</file>