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5" r:id="rId3"/>
    <p:sldId id="256" r:id="rId4"/>
    <p:sldId id="259" r:id="rId5"/>
    <p:sldId id="288" r:id="rId6"/>
    <p:sldId id="272" r:id="rId7"/>
    <p:sldId id="289" r:id="rId8"/>
    <p:sldId id="261" r:id="rId9"/>
    <p:sldId id="266" r:id="rId10"/>
    <p:sldId id="267" r:id="rId11"/>
    <p:sldId id="290" r:id="rId12"/>
    <p:sldId id="268" r:id="rId13"/>
    <p:sldId id="271" r:id="rId14"/>
    <p:sldId id="281" r:id="rId15"/>
    <p:sldId id="277" r:id="rId16"/>
    <p:sldId id="282" r:id="rId17"/>
    <p:sldId id="262" r:id="rId18"/>
    <p:sldId id="263" r:id="rId19"/>
    <p:sldId id="264" r:id="rId20"/>
    <p:sldId id="260" r:id="rId21"/>
    <p:sldId id="265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99CC"/>
    <a:srgbClr val="66FF66"/>
    <a:srgbClr val="800000"/>
    <a:srgbClr val="993366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987" autoAdjust="0"/>
  </p:normalViewPr>
  <p:slideViewPr>
    <p:cSldViewPr>
      <p:cViewPr varScale="1">
        <p:scale>
          <a:sx n="72" d="100"/>
          <a:sy n="72" d="100"/>
        </p:scale>
        <p:origin x="-82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654F3-A5B5-48A6-8231-15C350CFE1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85D33-C946-4CD9-985E-8D4A7E575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2130-2967-4A73-A4CF-EAD4BCC8A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AA511-6F25-441D-85C7-C67AAB33D2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708A-03BE-42EA-B36B-CE9E1BB64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1AFB-5E72-44F3-869B-D49B285D2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AFB6E-0326-4671-AA76-02392F548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168F-9609-4750-8578-86E4C054A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1C7DF-EB6D-4AC2-949D-E26DC903D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3AA3-B7FE-4580-A15D-D28A71D60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E8BDE-C6BC-47E5-9F06-2DC47BC26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>
              <a:defRPr/>
            </a:pPr>
            <a:fld id="{07A87E36-41BC-4E45-AD0D-B2247723E7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http://www.sanfan.cn/xuekbm/huaxue2/xiangguanzl/16.files/image0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338243"/>
            <a:ext cx="2154757" cy="301932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500298" y="464746"/>
            <a:ext cx="63579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       伍德沃德</a:t>
            </a:r>
            <a:endParaRPr lang="en-US" altLang="zh-CN" sz="2800" dirty="0" smtClean="0"/>
          </a:p>
          <a:p>
            <a:r>
              <a:rPr lang="en-US" altLang="zh-CN" dirty="0" smtClean="0"/>
              <a:t>(</a:t>
            </a:r>
            <a:r>
              <a:rPr lang="en-US" dirty="0" smtClean="0"/>
              <a:t>Robert Burns Woodward，1917—1979) </a:t>
            </a:r>
            <a:r>
              <a:rPr lang="zh-CN" altLang="en-US" dirty="0" smtClean="0"/>
              <a:t>美国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28926" y="1428736"/>
            <a:ext cx="6072230" cy="4370336"/>
            <a:chOff x="2857488" y="1555205"/>
            <a:chExt cx="6072230" cy="4370336"/>
          </a:xfrm>
        </p:grpSpPr>
        <p:pic>
          <p:nvPicPr>
            <p:cNvPr id="33794" name="Picture 2" descr="维生素B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0694" y="1555205"/>
              <a:ext cx="3429024" cy="3445431"/>
            </a:xfrm>
            <a:prstGeom prst="rect">
              <a:avLst/>
            </a:prstGeom>
            <a:noFill/>
          </p:spPr>
        </p:pic>
        <p:pic>
          <p:nvPicPr>
            <p:cNvPr id="33798" name="Picture 6" descr="http://img.cooco.net.cn/files/down/test/img/20090428/2009042811231100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7488" y="2786058"/>
              <a:ext cx="2643206" cy="3139483"/>
            </a:xfrm>
            <a:prstGeom prst="rect">
              <a:avLst/>
            </a:prstGeom>
            <a:noFill/>
          </p:spPr>
        </p:pic>
      </p:grpSp>
      <p:sp>
        <p:nvSpPr>
          <p:cNvPr id="10" name="矩形 9"/>
          <p:cNvSpPr/>
          <p:nvPr/>
        </p:nvSpPr>
        <p:spPr>
          <a:xfrm>
            <a:off x="214282" y="40719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1965</a:t>
            </a:r>
            <a:r>
              <a:rPr lang="zh-CN" altLang="en-US" dirty="0" smtClean="0"/>
              <a:t>年诺贝尔奖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72264" y="5896293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维生素</a:t>
            </a:r>
            <a:r>
              <a:rPr lang="en-US" dirty="0" smtClean="0"/>
              <a:t>B</a:t>
            </a:r>
            <a:r>
              <a:rPr lang="en-US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3643306" y="592933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叶绿素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85750" y="285728"/>
            <a:ext cx="6000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/>
              <a:t>2、引入卤原子的三种方法举例</a:t>
            </a:r>
            <a:r>
              <a:rPr lang="en-US" altLang="zh-CN" sz="2800" dirty="0"/>
              <a:t>：</a:t>
            </a:r>
            <a:endParaRPr lang="en-US" altLang="zh-CN" sz="2800" b="0" dirty="0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85786" y="1142984"/>
            <a:ext cx="4002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dirty="0" smtClean="0">
                <a:solidFill>
                  <a:srgbClr val="000066"/>
                </a:solidFill>
              </a:rPr>
              <a:t>(1).</a:t>
            </a:r>
            <a:r>
              <a:rPr kumimoji="0" lang="zh-CN" altLang="en-US" dirty="0" smtClean="0">
                <a:solidFill>
                  <a:srgbClr val="000066"/>
                </a:solidFill>
              </a:rPr>
              <a:t>烯、炔、二烯烃的</a:t>
            </a:r>
            <a:r>
              <a:rPr kumimoji="0" lang="zh-CN" altLang="en-US" dirty="0">
                <a:solidFill>
                  <a:srgbClr val="000066"/>
                </a:solidFill>
              </a:rPr>
              <a:t>加成</a:t>
            </a:r>
          </a:p>
        </p:txBody>
      </p: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838200" y="1657366"/>
            <a:ext cx="5414963" cy="654050"/>
            <a:chOff x="528" y="884"/>
            <a:chExt cx="3411" cy="412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528" y="1008"/>
              <a:ext cx="34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+</a:t>
              </a:r>
              <a:r>
                <a:rPr lang="en-US" altLang="zh-CN" dirty="0" err="1"/>
                <a:t>HCl</a:t>
              </a:r>
              <a:r>
                <a:rPr lang="en-US" altLang="zh-CN" dirty="0"/>
                <a:t>                      CH</a:t>
              </a:r>
              <a:r>
                <a:rPr lang="en-US" altLang="zh-CN" sz="1200" dirty="0"/>
                <a:t>3</a:t>
              </a:r>
              <a:r>
                <a:rPr lang="en-US" altLang="zh-CN" dirty="0"/>
                <a:t>CH</a:t>
              </a:r>
              <a:r>
                <a:rPr lang="en-US" altLang="zh-CN" sz="16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Cl 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1930" y="117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016" y="88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催化剂</a:t>
              </a:r>
            </a:p>
          </p:txBody>
        </p:sp>
      </p:grpSp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755576" y="2636912"/>
            <a:ext cx="6713543" cy="461963"/>
            <a:chOff x="528" y="1008"/>
            <a:chExt cx="4229" cy="2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28" y="1008"/>
              <a:ext cx="4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CH=CH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 +Br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                    CH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CH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Br</a:t>
              </a:r>
              <a:r>
                <a:rPr lang="en-US" altLang="zh-CN" dirty="0" smtClean="0"/>
                <a:t>CH</a:t>
              </a:r>
              <a:r>
                <a:rPr lang="en-US" altLang="zh-CN" sz="1600" dirty="0" smtClean="0"/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Br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2215" y="117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827584" y="3212976"/>
            <a:ext cx="5667375" cy="658813"/>
            <a:chOff x="470" y="2206"/>
            <a:chExt cx="3570" cy="415"/>
          </a:xfrm>
        </p:grpSpPr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70" y="2330"/>
              <a:ext cx="35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CH=CH +  </a:t>
              </a:r>
              <a:r>
                <a:rPr lang="en-US" altLang="zh-CN" dirty="0" err="1" smtClean="0"/>
                <a:t>HCl</a:t>
              </a:r>
              <a:r>
                <a:rPr lang="en-US" altLang="zh-CN" dirty="0" smtClean="0"/>
                <a:t>                       CH</a:t>
              </a:r>
              <a:r>
                <a:rPr lang="en-US" altLang="zh-CN" sz="1200" dirty="0" smtClean="0"/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</a:t>
              </a:r>
              <a:r>
                <a:rPr lang="en-US" altLang="zh-CN" dirty="0" err="1" smtClean="0"/>
                <a:t>CHCl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816" y="24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872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1958" y="220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催化剂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3568" y="4047455"/>
            <a:ext cx="8064896" cy="533673"/>
            <a:chOff x="683568" y="3933056"/>
            <a:chExt cx="8064896" cy="533673"/>
          </a:xfrm>
        </p:grpSpPr>
        <p:sp>
          <p:nvSpPr>
            <p:cNvPr id="44" name="TextBox 43"/>
            <p:cNvSpPr txBox="1"/>
            <p:nvPr/>
          </p:nvSpPr>
          <p:spPr>
            <a:xfrm>
              <a:off x="683568" y="4005064"/>
              <a:ext cx="658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=CH-CH=CH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 + Br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      </a:t>
              </a:r>
              <a:endParaRPr lang="zh-CN" alt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067945" y="4293096"/>
              <a:ext cx="566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4008" y="3933056"/>
              <a:ext cx="4104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BrCH=CHCH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Br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>
            <a:spLocks noChangeArrowheads="1"/>
          </p:cNvSpPr>
          <p:nvPr/>
        </p:nvSpPr>
        <p:spPr bwMode="auto">
          <a:xfrm>
            <a:off x="785786" y="404664"/>
            <a:ext cx="4290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dirty="0" smtClean="0">
                <a:solidFill>
                  <a:srgbClr val="000066"/>
                </a:solidFill>
              </a:rPr>
              <a:t>(2)</a:t>
            </a:r>
            <a:r>
              <a:rPr kumimoji="0" lang="zh-CN" altLang="en-US" dirty="0" smtClean="0">
                <a:solidFill>
                  <a:srgbClr val="000066"/>
                </a:solidFill>
              </a:rPr>
              <a:t>烷烃、芳香烃的</a:t>
            </a:r>
            <a:r>
              <a:rPr kumimoji="0" lang="zh-CN" altLang="en-US" dirty="0">
                <a:solidFill>
                  <a:srgbClr val="000066"/>
                </a:solidFill>
              </a:rPr>
              <a:t>取代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12901" y="958140"/>
            <a:ext cx="5075323" cy="683888"/>
            <a:chOff x="720" y="1584"/>
            <a:chExt cx="3187" cy="384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720" y="1680"/>
              <a:ext cx="31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4 </a:t>
              </a:r>
              <a:r>
                <a:rPr lang="en-US" altLang="zh-CN" dirty="0"/>
                <a:t>+ Cl</a:t>
              </a:r>
              <a:r>
                <a:rPr lang="en-US" altLang="zh-CN" baseline="-25000" dirty="0"/>
                <a:t>2                                     </a:t>
              </a:r>
              <a:r>
                <a:rPr lang="en-US" altLang="zh-CN" dirty="0"/>
                <a:t>CH</a:t>
              </a:r>
              <a:r>
                <a:rPr lang="en-US" altLang="zh-CN" baseline="-25000" dirty="0"/>
                <a:t>3</a:t>
              </a:r>
              <a:r>
                <a:rPr lang="en-US" altLang="zh-CN" dirty="0">
                  <a:solidFill>
                    <a:srgbClr val="FF0000"/>
                  </a:solidFill>
                </a:rPr>
                <a:t>Cl</a:t>
              </a:r>
              <a:r>
                <a:rPr lang="en-US" altLang="zh-CN" dirty="0"/>
                <a:t> + </a:t>
              </a:r>
              <a:r>
                <a:rPr lang="en-US" altLang="zh-CN" dirty="0" err="1"/>
                <a:t>HCl</a:t>
              </a:r>
              <a:endParaRPr lang="en-US" altLang="zh-CN" baseline="-25000" dirty="0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728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872" y="158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光照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571603" y="1644662"/>
            <a:ext cx="5725065" cy="940346"/>
            <a:chOff x="768" y="1968"/>
            <a:chExt cx="3505" cy="528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921" y="2238"/>
              <a:ext cx="9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190" y="2138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+  </a:t>
              </a:r>
              <a:r>
                <a:rPr lang="en-US" altLang="zh-CN"/>
                <a:t>Br</a:t>
              </a:r>
              <a:r>
                <a:rPr lang="en-US" altLang="zh-CN" baseline="-25000"/>
                <a:t>2 </a:t>
              </a:r>
              <a:r>
                <a:rPr lang="en-US" altLang="zh-CN"/>
                <a:t>                    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968" y="23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102" y="199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Fe</a:t>
              </a: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2832" y="2112"/>
              <a:ext cx="384" cy="38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976" y="2235"/>
              <a:ext cx="9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12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312" y="196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3590" y="2090"/>
              <a:ext cx="6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+  </a:t>
              </a:r>
              <a:r>
                <a:rPr lang="en-US" altLang="zh-CN"/>
                <a:t>HBr</a:t>
              </a:r>
            </a:p>
          </p:txBody>
        </p:sp>
      </p:grp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714348" y="2996952"/>
            <a:ext cx="3857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dirty="0" smtClean="0">
                <a:solidFill>
                  <a:srgbClr val="000066"/>
                </a:solidFill>
              </a:rPr>
              <a:t>(3).</a:t>
            </a:r>
            <a:r>
              <a:rPr kumimoji="0" lang="zh-CN" altLang="en-US" dirty="0" smtClean="0">
                <a:solidFill>
                  <a:srgbClr val="000066"/>
                </a:solidFill>
              </a:rPr>
              <a:t>醇、酚的</a:t>
            </a:r>
            <a:r>
              <a:rPr kumimoji="0" lang="zh-CN" altLang="en-US" dirty="0">
                <a:solidFill>
                  <a:srgbClr val="000066"/>
                </a:solidFill>
              </a:rPr>
              <a:t>取代反应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85786" y="3473960"/>
            <a:ext cx="7416310" cy="730193"/>
            <a:chOff x="614" y="2064"/>
            <a:chExt cx="4657" cy="410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14" y="2186"/>
              <a:ext cx="46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OH   +  </a:t>
              </a:r>
              <a:r>
                <a:rPr lang="en-US" altLang="zh-CN" dirty="0" err="1"/>
                <a:t>HBr</a:t>
              </a:r>
              <a:r>
                <a:rPr lang="en-US" altLang="zh-CN" dirty="0"/>
                <a:t>                            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CH</a:t>
              </a:r>
              <a:r>
                <a:rPr lang="en-US" altLang="zh-CN" baseline="-250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Br</a:t>
              </a:r>
              <a:r>
                <a:rPr lang="en-US" altLang="zh-CN" dirty="0"/>
                <a:t> + 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2592" y="23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832" y="2064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△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971600" y="4365104"/>
            <a:ext cx="7393632" cy="1570509"/>
            <a:chOff x="672" y="719"/>
            <a:chExt cx="4283" cy="886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200" y="100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 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400" b="1">
                  <a:latin typeface="Times New Roman" pitchFamily="18" charset="0"/>
                </a:rPr>
                <a:t>Br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112" y="120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32"/>
            <p:cNvGrpSpPr>
              <a:grpSpLocks/>
            </p:cNvGrpSpPr>
            <p:nvPr/>
          </p:nvGrpSpPr>
          <p:grpSpPr bwMode="auto">
            <a:xfrm>
              <a:off x="3072" y="719"/>
              <a:ext cx="832" cy="886"/>
              <a:chOff x="3072" y="719"/>
              <a:chExt cx="832" cy="886"/>
            </a:xfrm>
          </p:grpSpPr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3330" y="1104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3350" y="1115"/>
                <a:ext cx="1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3330" y="1256"/>
                <a:ext cx="131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flipV="1">
                <a:off x="3461" y="1256"/>
                <a:ext cx="131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 flipV="1">
                <a:off x="3461" y="1245"/>
                <a:ext cx="112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flipV="1">
                <a:off x="3592" y="1104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H="1" flipV="1">
                <a:off x="3461" y="1029"/>
                <a:ext cx="131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H="1" flipV="1">
                <a:off x="3461" y="1051"/>
                <a:ext cx="112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flipV="1">
                <a:off x="3330" y="1029"/>
                <a:ext cx="131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flipV="1">
                <a:off x="3461" y="936"/>
                <a:ext cx="1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 flipV="1">
                <a:off x="3592" y="1056"/>
                <a:ext cx="10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3461" y="1333"/>
                <a:ext cx="1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 flipH="1" flipV="1">
                <a:off x="3243" y="1018"/>
                <a:ext cx="87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21"/>
              <p:cNvSpPr>
                <a:spLocks noChangeArrowheads="1"/>
              </p:cNvSpPr>
              <p:nvPr/>
            </p:nvSpPr>
            <p:spPr bwMode="auto">
              <a:xfrm>
                <a:off x="3405" y="719"/>
                <a:ext cx="1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57" name="Rectangle 22"/>
              <p:cNvSpPr>
                <a:spLocks noChangeArrowheads="1"/>
              </p:cNvSpPr>
              <p:nvPr/>
            </p:nvSpPr>
            <p:spPr bwMode="auto">
              <a:xfrm>
                <a:off x="3540" y="719"/>
                <a:ext cx="1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kumimoji="1" lang="en-US" altLang="zh-CN" sz="2800" dirty="0">
                  <a:latin typeface="Times New Roman" pitchFamily="18" charset="0"/>
                </a:endParaRPr>
              </a:p>
            </p:txBody>
          </p:sp>
          <p:sp>
            <p:nvSpPr>
              <p:cNvPr id="58" name="Rectangle 23"/>
              <p:cNvSpPr>
                <a:spLocks noChangeArrowheads="1"/>
              </p:cNvSpPr>
              <p:nvPr/>
            </p:nvSpPr>
            <p:spPr bwMode="auto">
              <a:xfrm>
                <a:off x="3744" y="912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latin typeface="Times New Roman" pitchFamily="18" charset="0"/>
                  </a:rPr>
                  <a:t>Br</a:t>
                </a:r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3406" y="1432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latin typeface="Times New Roman" pitchFamily="18" charset="0"/>
                  </a:rPr>
                  <a:t>Br</a:t>
                </a:r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3072" y="809"/>
                <a:ext cx="1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latin typeface="Times New Roman" pitchFamily="18" charset="0"/>
                  </a:rPr>
                  <a:t>Br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672" y="719"/>
              <a:ext cx="322" cy="633"/>
              <a:chOff x="978" y="671"/>
              <a:chExt cx="322" cy="633"/>
            </a:xfrm>
          </p:grpSpPr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978" y="1075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998" y="1086"/>
                <a:ext cx="1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978" y="1227"/>
                <a:ext cx="131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 flipV="1">
                <a:off x="1109" y="1227"/>
                <a:ext cx="131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 flipV="1">
                <a:off x="1109" y="1216"/>
                <a:ext cx="112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flipV="1">
                <a:off x="1240" y="1075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H="1" flipV="1">
                <a:off x="1109" y="1000"/>
                <a:ext cx="131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 flipH="1" flipV="1">
                <a:off x="1109" y="1022"/>
                <a:ext cx="112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2"/>
              <p:cNvSpPr>
                <a:spLocks noChangeShapeType="1"/>
              </p:cNvSpPr>
              <p:nvPr/>
            </p:nvSpPr>
            <p:spPr bwMode="auto">
              <a:xfrm flipV="1">
                <a:off x="978" y="1000"/>
                <a:ext cx="131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 flipV="1">
                <a:off x="1109" y="907"/>
                <a:ext cx="1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47"/>
              <p:cNvSpPr>
                <a:spLocks noChangeArrowheads="1"/>
              </p:cNvSpPr>
              <p:nvPr/>
            </p:nvSpPr>
            <p:spPr bwMode="auto">
              <a:xfrm>
                <a:off x="1053" y="671"/>
                <a:ext cx="1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42" name="Rectangle 48"/>
              <p:cNvSpPr>
                <a:spLocks noChangeArrowheads="1"/>
              </p:cNvSpPr>
              <p:nvPr/>
            </p:nvSpPr>
            <p:spPr bwMode="auto">
              <a:xfrm>
                <a:off x="1188" y="671"/>
                <a:ext cx="1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29" name="Text Box 53"/>
            <p:cNvSpPr txBox="1">
              <a:spLocks noChangeArrowheads="1"/>
            </p:cNvSpPr>
            <p:nvPr/>
          </p:nvSpPr>
          <p:spPr bwMode="auto">
            <a:xfrm>
              <a:off x="4272" y="1104"/>
              <a:ext cx="6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+3HBr</a:t>
              </a: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4080" y="1008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85750" y="285728"/>
            <a:ext cx="51435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/>
              <a:t>3、引入羟基的四种方法举例</a:t>
            </a:r>
            <a:r>
              <a:rPr lang="en-US" altLang="zh-CN" sz="2800" dirty="0"/>
              <a:t>：</a:t>
            </a:r>
            <a:endParaRPr lang="en-US" altLang="zh-CN" sz="2800" b="0" dirty="0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85720" y="1000108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dirty="0">
                <a:solidFill>
                  <a:schemeClr val="folHlink"/>
                </a:solidFill>
              </a:rPr>
              <a:t>烯烃与水的加成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03327" y="1489066"/>
            <a:ext cx="5540375" cy="654050"/>
            <a:chOff x="528" y="884"/>
            <a:chExt cx="3490" cy="412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528" y="1008"/>
              <a:ext cx="3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+H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                      CH</a:t>
              </a:r>
              <a:r>
                <a:rPr lang="en-US" altLang="zh-CN" sz="1200" dirty="0"/>
                <a:t>3</a:t>
              </a:r>
              <a:r>
                <a:rPr lang="en-US" altLang="zh-CN" dirty="0"/>
                <a:t>CH</a:t>
              </a:r>
              <a:r>
                <a:rPr lang="en-US" altLang="zh-CN" sz="16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OH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1930" y="117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016" y="88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催化剂</a:t>
              </a:r>
            </a:p>
          </p:txBody>
        </p:sp>
      </p:grp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285720" y="2285992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dirty="0">
                <a:solidFill>
                  <a:schemeClr val="folHlink"/>
                </a:solidFill>
              </a:rPr>
              <a:t>卤代烃的水解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1071586" y="2601914"/>
            <a:ext cx="6929438" cy="969962"/>
            <a:chOff x="384" y="1453"/>
            <a:chExt cx="4365" cy="611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84" y="1632"/>
              <a:ext cx="4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dirty="0"/>
                <a:t>CH</a:t>
              </a:r>
              <a:r>
                <a:rPr lang="en-US" altLang="zh-CN" sz="1400" dirty="0"/>
                <a:t>3</a:t>
              </a:r>
              <a:r>
                <a:rPr lang="en-US" altLang="zh-CN" dirty="0"/>
                <a:t>CH</a:t>
              </a:r>
              <a:r>
                <a:rPr lang="en-US" altLang="zh-CN" sz="1400" dirty="0"/>
                <a:t>2</a:t>
              </a:r>
              <a:r>
                <a:rPr lang="en-US" altLang="zh-CN" dirty="0"/>
                <a:t>Cl + </a:t>
              </a:r>
              <a:r>
                <a:rPr lang="en-US" altLang="zh-CN" dirty="0" err="1"/>
                <a:t>NaOH</a:t>
              </a:r>
              <a:r>
                <a:rPr lang="en-US" altLang="zh-CN" dirty="0"/>
                <a:t>                  CH</a:t>
              </a:r>
              <a:r>
                <a:rPr lang="en-US" altLang="zh-CN" sz="1200" dirty="0"/>
                <a:t>3</a:t>
              </a:r>
              <a:r>
                <a:rPr lang="en-US" altLang="zh-CN" dirty="0"/>
                <a:t>CH</a:t>
              </a:r>
              <a:r>
                <a:rPr lang="en-US" altLang="zh-CN" sz="16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OH</a:t>
              </a:r>
              <a:r>
                <a:rPr lang="en-US" altLang="zh-CN" dirty="0"/>
                <a:t>   + </a:t>
              </a:r>
              <a:r>
                <a:rPr lang="en-US" altLang="zh-CN" dirty="0" err="1"/>
                <a:t>NaCl</a:t>
              </a:r>
              <a:endParaRPr lang="en-US" altLang="zh-CN" dirty="0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211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2256" y="1453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  <a:r>
                <a:rPr lang="en-US" altLang="zh-CN" baseline="-25000"/>
                <a:t>2</a:t>
              </a:r>
              <a:r>
                <a:rPr lang="en-US" altLang="zh-CN"/>
                <a:t>O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256" y="177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△</a:t>
              </a:r>
            </a:p>
          </p:txBody>
        </p: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5720" y="3505200"/>
            <a:ext cx="25003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dirty="0" smtClean="0">
                <a:solidFill>
                  <a:schemeClr val="folHlink"/>
                </a:solidFill>
              </a:rPr>
              <a:t>醛、酮的</a:t>
            </a:r>
            <a:r>
              <a:rPr kumimoji="0" lang="zh-CN" altLang="en-US" dirty="0">
                <a:solidFill>
                  <a:schemeClr val="folHlink"/>
                </a:solidFill>
              </a:rPr>
              <a:t>还原</a:t>
            </a:r>
          </a:p>
        </p:txBody>
      </p:sp>
      <p:grpSp>
        <p:nvGrpSpPr>
          <p:cNvPr id="52" name="Group 24"/>
          <p:cNvGrpSpPr>
            <a:grpSpLocks/>
          </p:cNvGrpSpPr>
          <p:nvPr/>
        </p:nvGrpSpPr>
        <p:grpSpPr bwMode="auto">
          <a:xfrm>
            <a:off x="1142976" y="3857631"/>
            <a:ext cx="5751513" cy="658813"/>
            <a:chOff x="422" y="2206"/>
            <a:chExt cx="3623" cy="415"/>
          </a:xfrm>
        </p:grpSpPr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422" y="2330"/>
              <a:ext cx="36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CHO + H</a:t>
              </a:r>
              <a:r>
                <a:rPr lang="en-US" altLang="zh-CN" baseline="-25000" dirty="0"/>
                <a:t>2                                        </a:t>
              </a:r>
              <a:r>
                <a:rPr lang="en-US" altLang="zh-CN" dirty="0" smtClean="0"/>
                <a:t>CH</a:t>
              </a:r>
              <a:r>
                <a:rPr lang="en-US" altLang="zh-CN" sz="1200" dirty="0" smtClean="0"/>
                <a:t>3</a:t>
              </a:r>
              <a:r>
                <a:rPr lang="en-US" altLang="zh-CN" dirty="0" smtClean="0"/>
                <a:t>CH</a:t>
              </a:r>
              <a:r>
                <a:rPr lang="en-US" altLang="zh-CN" sz="1600" dirty="0" smtClean="0"/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OH</a:t>
              </a:r>
              <a:endParaRPr lang="en-US" altLang="zh-C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1872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1910" y="220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催化剂</a:t>
              </a:r>
            </a:p>
          </p:txBody>
        </p:sp>
      </p:grp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85720" y="521495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dirty="0">
                <a:solidFill>
                  <a:schemeClr val="folHlink"/>
                </a:solidFill>
              </a:rPr>
              <a:t>酯的水解</a:t>
            </a:r>
          </a:p>
        </p:txBody>
      </p:sp>
      <p:grpSp>
        <p:nvGrpSpPr>
          <p:cNvPr id="57" name="Group 25"/>
          <p:cNvGrpSpPr>
            <a:grpSpLocks/>
          </p:cNvGrpSpPr>
          <p:nvPr/>
        </p:nvGrpSpPr>
        <p:grpSpPr bwMode="auto">
          <a:xfrm>
            <a:off x="422305" y="5602309"/>
            <a:ext cx="8507413" cy="969963"/>
            <a:chOff x="86" y="2797"/>
            <a:chExt cx="5359" cy="611"/>
          </a:xfrm>
        </p:grpSpPr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86" y="2976"/>
              <a:ext cx="53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COOCH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 + 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                    CH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COOH + </a:t>
              </a:r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OH</a:t>
              </a:r>
              <a:endParaRPr lang="en-US" altLang="zh-C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241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>
              <a:off x="2410" y="31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2352" y="279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稀硫酸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554" y="3120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△</a:t>
              </a:r>
            </a:p>
          </p:txBody>
        </p:sp>
      </p:grp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1071538" y="4341825"/>
            <a:ext cx="6384927" cy="730251"/>
            <a:chOff x="332" y="2206"/>
            <a:chExt cx="4022" cy="460"/>
          </a:xfrm>
        </p:grpSpPr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32" y="2375"/>
              <a:ext cx="40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CH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CO CH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+ </a:t>
              </a:r>
              <a:r>
                <a:rPr lang="en-US" altLang="zh-CN" dirty="0"/>
                <a:t>H</a:t>
              </a:r>
              <a:r>
                <a:rPr lang="en-US" altLang="zh-CN" baseline="-25000" dirty="0"/>
                <a:t>2                                 </a:t>
              </a:r>
              <a:r>
                <a:rPr lang="en-US" altLang="zh-CN" dirty="0" smtClean="0"/>
                <a:t>CH</a:t>
              </a:r>
              <a:r>
                <a:rPr lang="en-US" altLang="zh-CN" sz="1200" dirty="0" smtClean="0"/>
                <a:t>3</a:t>
              </a:r>
              <a:r>
                <a:rPr lang="en-US" altLang="zh-CN" dirty="0" smtClean="0"/>
                <a:t>CH(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OH</a:t>
              </a:r>
              <a:r>
                <a:rPr lang="en-US" altLang="zh-CN" dirty="0" smtClean="0"/>
                <a:t>)CH</a:t>
              </a:r>
              <a:r>
                <a:rPr lang="en-US" altLang="zh-CN" baseline="-25000" dirty="0" smtClean="0"/>
                <a:t>3</a:t>
              </a:r>
              <a:endParaRPr lang="en-US" altLang="zh-CN" baseline="-25000" dirty="0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991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1910" y="220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催化剂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 autoUpdateAnimBg="0"/>
      <p:bldP spid="45" grpId="0" autoUpdateAnimBg="0"/>
      <p:bldP spid="51" grpId="0" autoUpdateAnimBg="0"/>
      <p:bldP spid="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ww.jb1000.co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" y="642938"/>
            <a:ext cx="88582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428604"/>
            <a:ext cx="6670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Calibri" pitchFamily="34" charset="0"/>
                <a:cs typeface="Times New Roman" pitchFamily="18" charset="0"/>
              </a:rPr>
              <a:t>二、有机合成</a:t>
            </a:r>
            <a:r>
              <a:rPr lang="zh-CN" altLang="en-US" sz="3600" dirty="0" smtClean="0"/>
              <a:t>路线的分析</a:t>
            </a:r>
            <a:r>
              <a:rPr lang="zh-CN" altLang="en-US" sz="3600" dirty="0" smtClean="0">
                <a:latin typeface="Calibri" pitchFamily="34" charset="0"/>
                <a:cs typeface="Times New Roman" pitchFamily="18" charset="0"/>
              </a:rPr>
              <a:t>的方法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42910" y="2214554"/>
            <a:ext cx="82153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采用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正向思维方法，从已知原料入手，找出合成所需要的直接和间接的中间产物，逐步推向目标合成有机物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428736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libri" pitchFamily="34" charset="0"/>
                <a:cs typeface="Times New Roman" pitchFamily="18" charset="0"/>
              </a:rPr>
              <a:t>1</a:t>
            </a:r>
            <a:r>
              <a:rPr lang="zh-CN" altLang="en-US" sz="3200" dirty="0" smtClean="0">
                <a:latin typeface="Calibri" pitchFamily="34" charset="0"/>
                <a:cs typeface="Times New Roman" pitchFamily="18" charset="0"/>
              </a:rPr>
              <a:t>、直推法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42910" y="4214818"/>
            <a:ext cx="82153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基础原料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→中间产物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…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→中间产物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→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目标生成物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5214950"/>
            <a:ext cx="61436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例：由石油化工原料合成乙二酸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72717" y="681062"/>
            <a:ext cx="1487908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=CH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zh-CN" altLang="en-US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46991" y="5753160"/>
            <a:ext cx="939360" cy="1033426"/>
            <a:chOff x="7072330" y="4592646"/>
            <a:chExt cx="939360" cy="1033426"/>
          </a:xfrm>
        </p:grpSpPr>
        <p:sp>
          <p:nvSpPr>
            <p:cNvPr id="9" name="矩形 8"/>
            <p:cNvSpPr/>
            <p:nvPr/>
          </p:nvSpPr>
          <p:spPr>
            <a:xfrm>
              <a:off x="7072330" y="4592646"/>
              <a:ext cx="939360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COOH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5072074"/>
              <a:ext cx="939360" cy="55399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COOH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 rot="5400000">
              <a:off x="7082649" y="5141131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组合 17"/>
          <p:cNvGrpSpPr/>
          <p:nvPr/>
        </p:nvGrpSpPr>
        <p:grpSpPr>
          <a:xfrm>
            <a:off x="2708785" y="1609756"/>
            <a:ext cx="1415772" cy="1104607"/>
            <a:chOff x="3357554" y="1214422"/>
            <a:chExt cx="1415772" cy="1104607"/>
          </a:xfrm>
        </p:grpSpPr>
        <p:sp>
          <p:nvSpPr>
            <p:cNvPr id="12" name="矩形 11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87620" y="1857364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0562" y="1857364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  <a:endParaRPr lang="zh-CN" altLang="en-US" sz="2800" dirty="0"/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rot="5400000">
              <a:off x="3464711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2708785" y="2967078"/>
            <a:ext cx="1415772" cy="1104607"/>
            <a:chOff x="3357554" y="1214422"/>
            <a:chExt cx="1415772" cy="1104607"/>
          </a:xfrm>
        </p:grpSpPr>
        <p:sp>
          <p:nvSpPr>
            <p:cNvPr id="20" name="矩形 19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87620" y="1857364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30562" y="1857364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zh-CN" altLang="en-US" sz="2800" dirty="0"/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 rot="5400000">
              <a:off x="3464711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矩形 25"/>
          <p:cNvSpPr/>
          <p:nvPr/>
        </p:nvSpPr>
        <p:spPr>
          <a:xfrm>
            <a:off x="2572530" y="4610152"/>
            <a:ext cx="168828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OHC-CH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16274" y="1235104"/>
            <a:ext cx="549821" cy="516734"/>
            <a:chOff x="4129860" y="839770"/>
            <a:chExt cx="549821" cy="516734"/>
          </a:xfrm>
        </p:grpSpPr>
        <p:cxnSp>
          <p:nvCxnSpPr>
            <p:cNvPr id="32" name="直接箭头连接符 31"/>
            <p:cNvCxnSpPr/>
            <p:nvPr/>
          </p:nvCxnSpPr>
          <p:spPr bwMode="auto">
            <a:xfrm rot="5400000">
              <a:off x="3916340" y="1142190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214810" y="839770"/>
              <a:ext cx="464871" cy="3505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溴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水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16274" y="2609888"/>
            <a:ext cx="1365052" cy="499272"/>
            <a:chOff x="4129860" y="2214554"/>
            <a:chExt cx="1365052" cy="499272"/>
          </a:xfrm>
        </p:grpSpPr>
        <p:cxnSp>
          <p:nvCxnSpPr>
            <p:cNvPr id="34" name="直接箭头连接符 33"/>
            <p:cNvCxnSpPr/>
            <p:nvPr/>
          </p:nvCxnSpPr>
          <p:spPr bwMode="auto">
            <a:xfrm rot="5400000">
              <a:off x="3916340" y="2499512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矩形 37"/>
            <p:cNvSpPr/>
            <p:nvPr/>
          </p:nvSpPr>
          <p:spPr>
            <a:xfrm>
              <a:off x="4286248" y="2214554"/>
              <a:ext cx="1208664" cy="36574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NaOH+H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16274" y="4110086"/>
            <a:ext cx="1153456" cy="499272"/>
            <a:chOff x="4129860" y="3714752"/>
            <a:chExt cx="1153456" cy="499272"/>
          </a:xfrm>
        </p:grpSpPr>
        <p:cxnSp>
          <p:nvCxnSpPr>
            <p:cNvPr id="35" name="直接箭头连接符 34"/>
            <p:cNvCxnSpPr/>
            <p:nvPr/>
          </p:nvCxnSpPr>
          <p:spPr bwMode="auto">
            <a:xfrm rot="5400000">
              <a:off x="3916340" y="3999710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86248" y="3714752"/>
              <a:ext cx="997068" cy="3629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err="1" smtClean="0">
                  <a:solidFill>
                    <a:srgbClr val="000000"/>
                  </a:solidFill>
                  <a:latin typeface="Times New Roman" pitchFamily="18" charset="0"/>
                </a:rPr>
                <a:t>CuO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加热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16274" y="5181656"/>
            <a:ext cx="2247401" cy="499272"/>
            <a:chOff x="4129860" y="4786322"/>
            <a:chExt cx="2247401" cy="499272"/>
          </a:xfrm>
        </p:grpSpPr>
        <p:cxnSp>
          <p:nvCxnSpPr>
            <p:cNvPr id="36" name="直接箭头连接符 35"/>
            <p:cNvCxnSpPr/>
            <p:nvPr/>
          </p:nvCxnSpPr>
          <p:spPr bwMode="auto">
            <a:xfrm rot="5400000">
              <a:off x="3916340" y="5071280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矩形 39"/>
            <p:cNvSpPr/>
            <p:nvPr/>
          </p:nvSpPr>
          <p:spPr>
            <a:xfrm>
              <a:off x="4214810" y="4786322"/>
              <a:ext cx="2162451" cy="41549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Cu(OH)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加热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再酸化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57290" y="1038252"/>
            <a:ext cx="1286678" cy="5216562"/>
            <a:chOff x="1642248" y="642918"/>
            <a:chExt cx="1286678" cy="5216562"/>
          </a:xfrm>
        </p:grpSpPr>
        <p:cxnSp>
          <p:nvCxnSpPr>
            <p:cNvPr id="41" name="直接连接符 40"/>
            <p:cNvCxnSpPr/>
            <p:nvPr/>
          </p:nvCxnSpPr>
          <p:spPr bwMode="auto">
            <a:xfrm rot="10800000">
              <a:off x="1643042" y="642918"/>
              <a:ext cx="1285884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rot="5400000">
              <a:off x="-964445" y="3250405"/>
              <a:ext cx="5214974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rot="10800000">
              <a:off x="1643042" y="5857892"/>
              <a:ext cx="1285884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715934" y="5981766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/>
              <a:t>目标化合物</a:t>
            </a:r>
          </a:p>
        </p:txBody>
      </p:sp>
      <p:sp>
        <p:nvSpPr>
          <p:cNvPr id="47" name="AutoShape 29"/>
          <p:cNvSpPr>
            <a:spLocks noChangeArrowheads="1"/>
          </p:cNvSpPr>
          <p:nvPr/>
        </p:nvSpPr>
        <p:spPr bwMode="auto">
          <a:xfrm>
            <a:off x="6715934" y="2254287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中间体</a:t>
            </a:r>
          </a:p>
        </p:txBody>
      </p:sp>
      <p:sp>
        <p:nvSpPr>
          <p:cNvPr id="48" name="AutoShape 32"/>
          <p:cNvSpPr>
            <a:spLocks noChangeArrowheads="1"/>
          </p:cNvSpPr>
          <p:nvPr/>
        </p:nvSpPr>
        <p:spPr bwMode="auto">
          <a:xfrm>
            <a:off x="6715934" y="3813221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中间体</a:t>
            </a:r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6715934" y="838231"/>
            <a:ext cx="1192212" cy="700087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/>
              <a:t>基础原料</a:t>
            </a: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auto">
          <a:xfrm>
            <a:off x="7235840" y="1558164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" name="AutoShape 40"/>
          <p:cNvSpPr>
            <a:spLocks noChangeArrowheads="1"/>
          </p:cNvSpPr>
          <p:nvPr/>
        </p:nvSpPr>
        <p:spPr bwMode="auto">
          <a:xfrm>
            <a:off x="7235840" y="3117098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" name="AutoShape 41"/>
          <p:cNvSpPr>
            <a:spLocks noChangeArrowheads="1"/>
          </p:cNvSpPr>
          <p:nvPr/>
        </p:nvSpPr>
        <p:spPr bwMode="auto">
          <a:xfrm>
            <a:off x="7204883" y="4676032"/>
            <a:ext cx="214314" cy="1143008"/>
          </a:xfrm>
          <a:prstGeom prst="downArrow">
            <a:avLst>
              <a:gd name="adj1" fmla="val 50000"/>
              <a:gd name="adj2" fmla="val 87500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42910" y="47130"/>
            <a:ext cx="61436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例：由石油化工原料合成乙二酸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5286381" y="4214818"/>
            <a:ext cx="1897063" cy="1835150"/>
            <a:chOff x="2352" y="908"/>
            <a:chExt cx="1195" cy="1156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2352" y="1200"/>
              <a:ext cx="11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C-OCH</a:t>
              </a:r>
              <a:r>
                <a:rPr lang="en-US" altLang="zh-CN" sz="1600"/>
                <a:t>2</a:t>
              </a:r>
              <a:r>
                <a:rPr lang="en-US" altLang="zh-CN"/>
                <a:t>CH</a:t>
              </a:r>
              <a:r>
                <a:rPr lang="en-US" altLang="zh-CN" sz="1800"/>
                <a:t>3</a:t>
              </a: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2364" y="1518"/>
              <a:ext cx="11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C-OCH</a:t>
              </a:r>
              <a:r>
                <a:rPr lang="en-US" altLang="zh-CN" sz="1600" dirty="0"/>
                <a:t>2</a:t>
              </a:r>
              <a:r>
                <a:rPr lang="en-US" altLang="zh-CN" dirty="0"/>
                <a:t>CH</a:t>
              </a:r>
              <a:r>
                <a:rPr lang="en-US" altLang="zh-CN" sz="1600" dirty="0"/>
                <a:t>3</a:t>
              </a: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249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V="1">
              <a:off x="2469" y="115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2502" y="116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48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51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2438" y="9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4348" y="428604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[</a:t>
            </a:r>
            <a:r>
              <a:rPr lang="zh-CN" altLang="en-US" sz="3200" dirty="0" smtClean="0"/>
              <a:t>练习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4348" y="1214422"/>
            <a:ext cx="46987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a typeface="华文行楷" pitchFamily="2" charset="-122"/>
              </a:rPr>
              <a:t>由溴乙烷合成</a:t>
            </a:r>
            <a:r>
              <a:rPr lang="zh-CN" altLang="en-US" sz="3200" dirty="0">
                <a:ea typeface="华文行楷" pitchFamily="2" charset="-122"/>
              </a:rPr>
              <a:t>草酸二乙</a:t>
            </a:r>
            <a:r>
              <a:rPr lang="zh-CN" altLang="en-US" sz="3200" dirty="0" smtClean="0">
                <a:ea typeface="华文行楷" pitchFamily="2" charset="-122"/>
              </a:rPr>
              <a:t>酯</a:t>
            </a:r>
            <a:endParaRPr lang="zh-CN" altLang="en-US" sz="3200" dirty="0"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2143116"/>
            <a:ext cx="1487908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=CH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zh-CN" altLang="en-US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60900" y="3214686"/>
            <a:ext cx="939360" cy="1033426"/>
            <a:chOff x="7072330" y="4592646"/>
            <a:chExt cx="939360" cy="1033426"/>
          </a:xfrm>
        </p:grpSpPr>
        <p:sp>
          <p:nvSpPr>
            <p:cNvPr id="6" name="矩形 5"/>
            <p:cNvSpPr/>
            <p:nvPr/>
          </p:nvSpPr>
          <p:spPr>
            <a:xfrm>
              <a:off x="7072330" y="4592646"/>
              <a:ext cx="939360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COOH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72330" y="5072074"/>
              <a:ext cx="939360" cy="55399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COOH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rot="5400000">
              <a:off x="7082649" y="5141131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2500298" y="2143116"/>
            <a:ext cx="1415772" cy="1104607"/>
            <a:chOff x="3357554" y="1214422"/>
            <a:chExt cx="1415772" cy="1104607"/>
          </a:xfrm>
        </p:grpSpPr>
        <p:sp>
          <p:nvSpPr>
            <p:cNvPr id="10" name="矩形 9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87620" y="1857364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30562" y="1857364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  <a:endParaRPr lang="zh-CN" altLang="en-US" sz="2800" dirty="0"/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rot="5400000">
              <a:off x="3464711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4643438" y="2181517"/>
            <a:ext cx="1415772" cy="1104607"/>
            <a:chOff x="3357554" y="1214422"/>
            <a:chExt cx="1415772" cy="1104607"/>
          </a:xfrm>
        </p:grpSpPr>
        <p:sp>
          <p:nvSpPr>
            <p:cNvPr id="16" name="矩形 15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87620" y="1857364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30562" y="1857364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zh-CN" altLang="en-US" sz="2800" dirty="0"/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rot="5400000">
              <a:off x="3464711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矩形 20"/>
          <p:cNvSpPr/>
          <p:nvPr/>
        </p:nvSpPr>
        <p:spPr>
          <a:xfrm>
            <a:off x="6741369" y="2206091"/>
            <a:ext cx="168828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OHC-CH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71670" y="2156165"/>
            <a:ext cx="427834" cy="345729"/>
            <a:chOff x="2071670" y="2156165"/>
            <a:chExt cx="427834" cy="345729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071670" y="2500306"/>
              <a:ext cx="427834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2082233" y="2156165"/>
              <a:ext cx="359073" cy="27270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溴</a:t>
              </a:r>
              <a:r>
                <a:rPr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水</a:t>
              </a:r>
              <a:endParaRPr lang="zh-CN" altLang="en-US" sz="14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44954" y="2857496"/>
            <a:ext cx="988178" cy="427834"/>
            <a:chOff x="6644954" y="2857496"/>
            <a:chExt cx="988178" cy="427834"/>
          </a:xfrm>
        </p:grpSpPr>
        <p:cxnSp>
          <p:nvCxnSpPr>
            <p:cNvPr id="25" name="直接箭头连接符 24"/>
            <p:cNvCxnSpPr/>
            <p:nvPr/>
          </p:nvCxnSpPr>
          <p:spPr bwMode="auto">
            <a:xfrm rot="5400000">
              <a:off x="7418818" y="3071016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6644954" y="2992894"/>
              <a:ext cx="856004" cy="2217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Times New Roman" pitchFamily="18" charset="0"/>
                </a:rPr>
                <a:t>Cu(OH)</a:t>
              </a:r>
              <a:r>
                <a:rPr lang="en-US" altLang="zh-CN" sz="110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1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100" dirty="0" smtClean="0">
                  <a:solidFill>
                    <a:srgbClr val="000000"/>
                  </a:solidFill>
                  <a:latin typeface="Times New Roman" pitchFamily="18" charset="0"/>
                </a:rPr>
                <a:t>加热</a:t>
              </a:r>
              <a:endParaRPr lang="zh-CN" altLang="en-US" sz="11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57620" y="2256521"/>
            <a:ext cx="807913" cy="316811"/>
            <a:chOff x="3857620" y="2256521"/>
            <a:chExt cx="807913" cy="316811"/>
          </a:xfrm>
        </p:grpSpPr>
        <p:sp>
          <p:nvSpPr>
            <p:cNvPr id="27" name="矩形 26"/>
            <p:cNvSpPr/>
            <p:nvPr/>
          </p:nvSpPr>
          <p:spPr>
            <a:xfrm>
              <a:off x="3857620" y="2256521"/>
              <a:ext cx="807913" cy="2437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NaOH+H</a:t>
              </a:r>
              <a:r>
                <a:rPr lang="en-US" altLang="zh-CN" sz="120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zh-CN" altLang="en-US" sz="12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>
              <a:off x="4000496" y="2571744"/>
              <a:ext cx="427834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6072198" y="2258380"/>
            <a:ext cx="662041" cy="314952"/>
            <a:chOff x="6072198" y="2258380"/>
            <a:chExt cx="662041" cy="314952"/>
          </a:xfrm>
        </p:grpSpPr>
        <p:sp>
          <p:nvSpPr>
            <p:cNvPr id="28" name="矩形 27"/>
            <p:cNvSpPr/>
            <p:nvPr/>
          </p:nvSpPr>
          <p:spPr>
            <a:xfrm>
              <a:off x="6072198" y="2258380"/>
              <a:ext cx="662041" cy="2419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err="1" smtClean="0">
                  <a:solidFill>
                    <a:srgbClr val="000000"/>
                  </a:solidFill>
                  <a:latin typeface="Times New Roman" pitchFamily="18" charset="0"/>
                </a:rPr>
                <a:t>CuO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Times New Roman" pitchFamily="18" charset="0"/>
                </a:rPr>
                <a:t>加热</a:t>
              </a:r>
              <a:endParaRPr lang="zh-CN" altLang="en-US" sz="12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215074" y="2571744"/>
              <a:ext cx="427834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5" name="矩形 54"/>
          <p:cNvSpPr/>
          <p:nvPr/>
        </p:nvSpPr>
        <p:spPr>
          <a:xfrm>
            <a:off x="642910" y="596773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基础原料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197890" y="600076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目标生成物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71472" y="4786322"/>
            <a:ext cx="1415772" cy="1104607"/>
            <a:chOff x="3357554" y="1214422"/>
            <a:chExt cx="1415772" cy="1104607"/>
          </a:xfrm>
        </p:grpSpPr>
        <p:sp>
          <p:nvSpPr>
            <p:cNvPr id="60" name="矩形 59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030562" y="1857364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  <a:endParaRPr lang="zh-CN" altLang="en-US" sz="2800" dirty="0"/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组合 73"/>
          <p:cNvGrpSpPr/>
          <p:nvPr/>
        </p:nvGrpSpPr>
        <p:grpSpPr>
          <a:xfrm>
            <a:off x="1356496" y="2786852"/>
            <a:ext cx="1313862" cy="2143140"/>
            <a:chOff x="1356496" y="2786852"/>
            <a:chExt cx="1313862" cy="2143140"/>
          </a:xfrm>
        </p:grpSpPr>
        <p:cxnSp>
          <p:nvCxnSpPr>
            <p:cNvPr id="64" name="直接连接符 63"/>
            <p:cNvCxnSpPr/>
            <p:nvPr/>
          </p:nvCxnSpPr>
          <p:spPr bwMode="auto">
            <a:xfrm rot="5400000" flipH="1" flipV="1">
              <a:off x="285720" y="3857628"/>
              <a:ext cx="214314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1500166" y="3714752"/>
              <a:ext cx="11701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NaOH+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Times New Roman" pitchFamily="18" charset="0"/>
                </a:rPr>
                <a:t>乙醇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Times New Roman" pitchFamily="18" charset="0"/>
                </a:rPr>
                <a:t>加热</a:t>
              </a:r>
              <a:endParaRPr lang="zh-CN" altLang="en-US" sz="12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76" name="直接箭头连接符 75"/>
          <p:cNvCxnSpPr/>
          <p:nvPr/>
        </p:nvCxnSpPr>
        <p:spPr bwMode="auto">
          <a:xfrm>
            <a:off x="2143108" y="5143512"/>
            <a:ext cx="2928958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4214810" y="3500438"/>
            <a:ext cx="3143272" cy="713586"/>
            <a:chOff x="4214810" y="3500438"/>
            <a:chExt cx="3143272" cy="713586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V="1">
              <a:off x="4214810" y="3785396"/>
              <a:ext cx="928694" cy="357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10800000">
              <a:off x="5143504" y="3786190"/>
              <a:ext cx="221457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5787240" y="3999710"/>
              <a:ext cx="427834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500694" y="3500438"/>
              <a:ext cx="114300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浓</a:t>
              </a:r>
              <a:r>
                <a:rPr lang="en-US" altLang="zh-CN" sz="1200" dirty="0" smtClean="0"/>
                <a:t>H</a:t>
              </a:r>
              <a:r>
                <a:rPr lang="en-US" altLang="zh-CN" sz="1200" baseline="-25000" dirty="0" smtClean="0"/>
                <a:t>2</a:t>
              </a:r>
              <a:r>
                <a:rPr lang="en-US" altLang="zh-CN" sz="1200" dirty="0" smtClean="0"/>
                <a:t>SO</a:t>
              </a:r>
              <a:r>
                <a:rPr lang="en-US" altLang="zh-CN" sz="1200" baseline="-25000" dirty="0" smtClean="0"/>
                <a:t>4</a:t>
              </a:r>
              <a:r>
                <a:rPr lang="en-US" altLang="zh-CN" sz="1200" dirty="0" smtClean="0"/>
                <a:t>,</a:t>
              </a:r>
              <a:r>
                <a:rPr lang="zh-CN" altLang="en-US" sz="1200" dirty="0" smtClean="0"/>
                <a:t>加热</a:t>
              </a:r>
              <a:endParaRPr lang="zh-CN" altLang="en-US" sz="12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86050" y="3643314"/>
            <a:ext cx="1415772" cy="1104607"/>
            <a:chOff x="3357554" y="1214422"/>
            <a:chExt cx="1415772" cy="1104607"/>
          </a:xfrm>
        </p:grpSpPr>
        <p:sp>
          <p:nvSpPr>
            <p:cNvPr id="62" name="矩形 61"/>
            <p:cNvSpPr/>
            <p:nvPr/>
          </p:nvSpPr>
          <p:spPr>
            <a:xfrm>
              <a:off x="3357554" y="1214422"/>
              <a:ext cx="1415772" cy="57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-CH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030562" y="1857364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zh-CN" altLang="en-US" sz="2800" dirty="0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 rot="5400000">
              <a:off x="4107653" y="1821645"/>
              <a:ext cx="2143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1714480" y="4357694"/>
            <a:ext cx="1571636" cy="642942"/>
            <a:chOff x="1714480" y="4357694"/>
            <a:chExt cx="1571636" cy="642942"/>
          </a:xfrm>
        </p:grpSpPr>
        <p:cxnSp>
          <p:nvCxnSpPr>
            <p:cNvPr id="73" name="直接箭头连接符 72"/>
            <p:cNvCxnSpPr/>
            <p:nvPr/>
          </p:nvCxnSpPr>
          <p:spPr bwMode="auto">
            <a:xfrm rot="10800000" flipV="1">
              <a:off x="1714480" y="4357694"/>
              <a:ext cx="1571636" cy="6429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79" name="矩形 78"/>
            <p:cNvSpPr/>
            <p:nvPr/>
          </p:nvSpPr>
          <p:spPr>
            <a:xfrm>
              <a:off x="2000232" y="4429132"/>
              <a:ext cx="807913" cy="2437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NaOH+H</a:t>
              </a:r>
              <a:r>
                <a:rPr lang="en-US" altLang="zh-CN" sz="120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zh-CN" altLang="en-US" sz="12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4506" y="3071810"/>
            <a:ext cx="87566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      在日常生活中，饮料、糖果中常常添加一些有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水果香味的酯类香料，例如具有苹果香味的</a:t>
            </a:r>
            <a:r>
              <a:rPr lang="zh-CN" altLang="en-US" sz="2800" dirty="0">
                <a:solidFill>
                  <a:srgbClr val="000066"/>
                </a:solidFill>
              </a:rPr>
              <a:t>戊酸戊酯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你能利用</a:t>
            </a:r>
            <a:r>
              <a:rPr lang="zh-CN" altLang="en-US" sz="2800" dirty="0">
                <a:solidFill>
                  <a:srgbClr val="000066"/>
                </a:solidFill>
              </a:rPr>
              <a:t>1-戊烯</a:t>
            </a:r>
            <a:r>
              <a:rPr lang="zh-CN" altLang="en-US" sz="2800" dirty="0">
                <a:solidFill>
                  <a:schemeClr val="accent2"/>
                </a:solidFill>
              </a:rPr>
              <a:t>为原料合成</a:t>
            </a:r>
            <a:r>
              <a:rPr lang="zh-CN" altLang="en-US" sz="2800" dirty="0">
                <a:solidFill>
                  <a:srgbClr val="000066"/>
                </a:solidFill>
              </a:rPr>
              <a:t>戊酸戊酯</a:t>
            </a:r>
            <a:r>
              <a:rPr lang="zh-CN" altLang="en-US" sz="2800" dirty="0">
                <a:solidFill>
                  <a:schemeClr val="accent2"/>
                </a:solidFill>
              </a:rPr>
              <a:t>这种香料吗？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54106" y="4981589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戊酸戊酯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71831" y="4448189"/>
            <a:ext cx="4911725" cy="1042988"/>
            <a:chOff x="2006" y="1632"/>
            <a:chExt cx="3094" cy="657"/>
          </a:xfrm>
        </p:grpSpPr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2006" y="1962"/>
              <a:ext cx="30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CH</a:t>
              </a:r>
              <a:r>
                <a:rPr lang="en-US" altLang="zh-CN" sz="1800"/>
                <a:t>3</a:t>
              </a:r>
              <a:r>
                <a:rPr lang="en-US" altLang="zh-CN" sz="2800"/>
                <a:t>(CH</a:t>
              </a:r>
              <a:r>
                <a:rPr lang="en-US" altLang="zh-CN" sz="1800"/>
                <a:t>2</a:t>
              </a:r>
              <a:r>
                <a:rPr lang="en-US" altLang="zh-CN" sz="2800"/>
                <a:t>)</a:t>
              </a:r>
              <a:r>
                <a:rPr lang="en-US" altLang="zh-CN" sz="1800"/>
                <a:t>3</a:t>
              </a:r>
              <a:r>
                <a:rPr lang="en-US" altLang="zh-CN" sz="2800"/>
                <a:t>C-O-CH</a:t>
              </a:r>
              <a:r>
                <a:rPr lang="en-US" altLang="zh-CN" sz="1800"/>
                <a:t>2</a:t>
              </a:r>
              <a:r>
                <a:rPr lang="en-US" altLang="zh-CN" sz="2800"/>
                <a:t>(CH</a:t>
              </a:r>
              <a:r>
                <a:rPr lang="en-US" altLang="zh-CN" sz="1800"/>
                <a:t>2</a:t>
              </a:r>
              <a:r>
                <a:rPr lang="en-US" altLang="zh-CN" sz="2800"/>
                <a:t>)</a:t>
              </a:r>
              <a:r>
                <a:rPr lang="en-US" altLang="zh-CN" sz="1800"/>
                <a:t>3</a:t>
              </a:r>
              <a:r>
                <a:rPr lang="en-US" altLang="zh-CN" sz="2800"/>
                <a:t>CH</a:t>
              </a:r>
              <a:r>
                <a:rPr lang="en-US" altLang="zh-CN" sz="2000"/>
                <a:t>3</a:t>
              </a:r>
            </a:p>
          </p:txBody>
        </p:sp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>
              <a:off x="3138" y="19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3180" y="19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3024" y="1632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O</a:t>
              </a:r>
            </a:p>
          </p:txBody>
        </p:sp>
      </p:grp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006506" y="5838845"/>
            <a:ext cx="119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1-戊烯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987706" y="5762645"/>
            <a:ext cx="402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CH</a:t>
            </a:r>
            <a:r>
              <a:rPr lang="en-US" altLang="zh-CN" sz="1800"/>
              <a:t>2</a:t>
            </a:r>
            <a:r>
              <a:rPr lang="en-US" altLang="zh-CN" sz="2800"/>
              <a:t>=CH-CH</a:t>
            </a:r>
            <a:r>
              <a:rPr lang="en-US" altLang="zh-CN" sz="1800"/>
              <a:t>2</a:t>
            </a:r>
            <a:r>
              <a:rPr lang="en-US" altLang="zh-CN" sz="2800"/>
              <a:t>CH</a:t>
            </a:r>
            <a:r>
              <a:rPr lang="en-US" altLang="zh-CN" sz="1800"/>
              <a:t>2</a:t>
            </a:r>
            <a:r>
              <a:rPr lang="en-US" altLang="zh-CN" sz="2800"/>
              <a:t>CH</a:t>
            </a:r>
            <a:r>
              <a:rPr lang="en-US" altLang="zh-CN" sz="2000"/>
              <a:t>3     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7158" y="285728"/>
            <a:ext cx="22701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+mj-ea"/>
                <a:ea typeface="+mj-ea"/>
              </a:rPr>
              <a:t>2</a:t>
            </a:r>
            <a:r>
              <a:rPr lang="zh-CN" altLang="en-US" sz="3600" dirty="0" smtClean="0">
                <a:latin typeface="+mj-ea"/>
                <a:ea typeface="+mj-ea"/>
              </a:rPr>
              <a:t>、逆推法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472" y="930646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所谓“</a:t>
            </a:r>
            <a:r>
              <a:rPr lang="zh-CN" altLang="en-US" sz="2800" dirty="0" smtClean="0">
                <a:solidFill>
                  <a:srgbClr val="800000"/>
                </a:solidFill>
                <a:ea typeface="华文行楷" pitchFamily="2" charset="-122"/>
              </a:rPr>
              <a:t>逆推法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”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就是采取从产物逆推出原料，设计合理的合成路线的方法。基本原则是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：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596" y="2285992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目标生成物→</a:t>
            </a:r>
            <a:r>
              <a:rPr lang="zh-CN" altLang="en-US" sz="2800" dirty="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中间产物 </a:t>
            </a:r>
            <a:r>
              <a:rPr lang="en-US" altLang="zh-CN" sz="2800" dirty="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…</a:t>
            </a:r>
            <a:r>
              <a:rPr lang="zh-CN" altLang="en-US" sz="2800" dirty="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→中间产物</a:t>
            </a:r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→基础原料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10249" grpId="0" autoUpdateAnimBg="0"/>
      <p:bldP spid="10250" grpId="0" autoUpdateAnimBg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22475" y="914400"/>
            <a:ext cx="4222750" cy="981075"/>
            <a:chOff x="1274" y="752"/>
            <a:chExt cx="2660" cy="618"/>
          </a:xfrm>
        </p:grpSpPr>
        <p:sp>
          <p:nvSpPr>
            <p:cNvPr id="14360" name="Text Box 3"/>
            <p:cNvSpPr txBox="1">
              <a:spLocks noChangeArrowheads="1"/>
            </p:cNvSpPr>
            <p:nvPr/>
          </p:nvSpPr>
          <p:spPr bwMode="auto">
            <a:xfrm>
              <a:off x="1274" y="1082"/>
              <a:ext cx="2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</a:t>
              </a:r>
              <a:r>
                <a:rPr lang="en-US" altLang="zh-CN" sz="1400"/>
                <a:t>3</a:t>
              </a:r>
              <a:r>
                <a:rPr lang="en-US" altLang="zh-CN"/>
                <a:t>(CH</a:t>
              </a:r>
              <a:r>
                <a:rPr lang="en-US" altLang="zh-CN" sz="1400"/>
                <a:t>2</a:t>
              </a:r>
              <a:r>
                <a:rPr lang="en-US" altLang="zh-CN"/>
                <a:t>)</a:t>
              </a:r>
              <a:r>
                <a:rPr lang="en-US" altLang="zh-CN" sz="1600"/>
                <a:t>3</a:t>
              </a:r>
              <a:r>
                <a:rPr lang="en-US" altLang="zh-CN"/>
                <a:t>C-O-CH</a:t>
              </a:r>
              <a:r>
                <a:rPr lang="en-US" altLang="zh-CN" sz="1600"/>
                <a:t>2</a:t>
              </a:r>
              <a:r>
                <a:rPr lang="en-US" altLang="zh-CN"/>
                <a:t>(CH</a:t>
              </a:r>
              <a:r>
                <a:rPr lang="en-US" altLang="zh-CN" sz="1600"/>
                <a:t>2</a:t>
              </a:r>
              <a:r>
                <a:rPr lang="en-US" altLang="zh-CN"/>
                <a:t>)</a:t>
              </a:r>
              <a:r>
                <a:rPr lang="en-US" altLang="zh-CN" sz="1600"/>
                <a:t>3</a:t>
              </a:r>
              <a:r>
                <a:rPr lang="en-US" altLang="zh-CN"/>
                <a:t>CH</a:t>
              </a:r>
              <a:r>
                <a:rPr lang="en-US" altLang="zh-CN" sz="1600"/>
                <a:t>3</a:t>
              </a:r>
            </a:p>
          </p:txBody>
        </p:sp>
        <p:sp>
          <p:nvSpPr>
            <p:cNvPr id="14361" name="Line 4"/>
            <p:cNvSpPr>
              <a:spLocks noChangeShapeType="1"/>
            </p:cNvSpPr>
            <p:nvPr/>
          </p:nvSpPr>
          <p:spPr bwMode="auto">
            <a:xfrm>
              <a:off x="2258" y="9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5"/>
            <p:cNvSpPr>
              <a:spLocks noChangeShapeType="1"/>
            </p:cNvSpPr>
            <p:nvPr/>
          </p:nvSpPr>
          <p:spPr bwMode="auto">
            <a:xfrm>
              <a:off x="2300" y="9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6"/>
            <p:cNvSpPr txBox="1">
              <a:spLocks noChangeArrowheads="1"/>
            </p:cNvSpPr>
            <p:nvPr/>
          </p:nvSpPr>
          <p:spPr bwMode="auto">
            <a:xfrm>
              <a:off x="2144" y="75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</p:grp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038600" y="19050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57200" y="2590800"/>
            <a:ext cx="380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CH</a:t>
            </a:r>
            <a:r>
              <a:rPr lang="en-US" altLang="zh-CN" sz="1600"/>
              <a:t>3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COOH      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191000" y="2590800"/>
            <a:ext cx="398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HO-CH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800"/>
              <a:t>3  </a:t>
            </a:r>
            <a:r>
              <a:rPr lang="en-US" altLang="zh-CN"/>
              <a:t>    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879850" y="2605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+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2209800" y="29718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57200" y="4286256"/>
            <a:ext cx="390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CH</a:t>
            </a:r>
            <a:r>
              <a:rPr lang="en-US" altLang="zh-CN" sz="1600" dirty="0"/>
              <a:t>3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OH      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2209800" y="3886200"/>
            <a:ext cx="147622" cy="400056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762000" y="5214950"/>
            <a:ext cx="304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CH</a:t>
            </a:r>
            <a:r>
              <a:rPr lang="en-US" altLang="zh-CN" sz="1600" dirty="0"/>
              <a:t>3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CH</a:t>
            </a:r>
            <a:r>
              <a:rPr lang="en-US" altLang="zh-CN" sz="1600" dirty="0"/>
              <a:t>2</a:t>
            </a:r>
            <a:r>
              <a:rPr lang="en-US" altLang="zh-CN" dirty="0"/>
              <a:t>CH=CH</a:t>
            </a:r>
            <a:r>
              <a:rPr lang="en-US" altLang="zh-CN" sz="1600" dirty="0"/>
              <a:t>2</a:t>
            </a:r>
            <a:endParaRPr lang="en-US" altLang="zh-CN" dirty="0"/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7772400" y="1143000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目标化合物</a:t>
            </a: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7772400" y="2500306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/>
              <a:t>中间体</a:t>
            </a: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7696200" y="3714752"/>
            <a:ext cx="1192213" cy="700088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中间体</a:t>
            </a: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7723188" y="5072074"/>
            <a:ext cx="1192212" cy="700087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/>
              <a:t>基础原料</a:t>
            </a:r>
          </a:p>
        </p:txBody>
      </p:sp>
      <p:sp>
        <p:nvSpPr>
          <p:cNvPr id="11300" name="WordArt 36"/>
          <p:cNvSpPr>
            <a:spLocks noChangeArrowheads="1" noChangeShapeType="1" noTextEdit="1"/>
          </p:cNvSpPr>
          <p:nvPr/>
        </p:nvSpPr>
        <p:spPr bwMode="auto">
          <a:xfrm>
            <a:off x="304800" y="9906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思路：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87375" y="3429000"/>
            <a:ext cx="311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CH</a:t>
            </a:r>
            <a:r>
              <a:rPr lang="en-US" altLang="zh-CN" sz="1600"/>
              <a:t>3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600"/>
              <a:t>2</a:t>
            </a:r>
            <a:r>
              <a:rPr lang="en-US" altLang="zh-CN"/>
              <a:t>CHO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8305800" y="19812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304" name="AutoShape 40"/>
          <p:cNvSpPr>
            <a:spLocks noChangeArrowheads="1"/>
          </p:cNvSpPr>
          <p:nvPr/>
        </p:nvSpPr>
        <p:spPr bwMode="auto">
          <a:xfrm>
            <a:off x="8305800" y="3214686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305" name="AutoShape 41"/>
          <p:cNvSpPr>
            <a:spLocks noChangeArrowheads="1"/>
          </p:cNvSpPr>
          <p:nvPr/>
        </p:nvSpPr>
        <p:spPr bwMode="auto">
          <a:xfrm>
            <a:off x="8305800" y="450057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" name="AutoShape 38"/>
          <p:cNvSpPr>
            <a:spLocks noChangeArrowheads="1"/>
          </p:cNvSpPr>
          <p:nvPr/>
        </p:nvSpPr>
        <p:spPr bwMode="auto">
          <a:xfrm>
            <a:off x="2214546" y="4786322"/>
            <a:ext cx="147622" cy="404826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75" grpId="0" autoUpdateAnimBg="0"/>
      <p:bldP spid="11278" grpId="0" autoUpdateAnimBg="0"/>
      <p:bldP spid="11279" grpId="0" autoUpdateAnimBg="0"/>
      <p:bldP spid="11280" grpId="0" animBg="1"/>
      <p:bldP spid="11282" grpId="0" autoUpdateAnimBg="0"/>
      <p:bldP spid="11283" grpId="0" animBg="1"/>
      <p:bldP spid="11284" grpId="0" autoUpdateAnimBg="0"/>
      <p:bldP spid="11301" grpId="0" autoUpdateAnimBg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28688" y="976299"/>
            <a:ext cx="63161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800000"/>
                </a:solidFill>
                <a:ea typeface="华文行楷" pitchFamily="2" charset="-122"/>
              </a:rPr>
              <a:t>试用</a:t>
            </a:r>
            <a:r>
              <a:rPr lang="zh-CN" altLang="en-US" sz="2800" dirty="0" smtClean="0">
                <a:solidFill>
                  <a:schemeClr val="tx2"/>
                </a:solidFill>
                <a:ea typeface="华文行楷" pitchFamily="2" charset="-122"/>
              </a:rPr>
              <a:t>逆推法</a:t>
            </a:r>
            <a:r>
              <a:rPr lang="zh-CN" altLang="en-US" sz="2800" dirty="0">
                <a:solidFill>
                  <a:srgbClr val="800000"/>
                </a:solidFill>
                <a:ea typeface="华文行楷" pitchFamily="2" charset="-122"/>
              </a:rPr>
              <a:t>研究合成</a:t>
            </a:r>
            <a:r>
              <a:rPr lang="zh-CN" altLang="en-US" sz="2800" dirty="0">
                <a:solidFill>
                  <a:srgbClr val="000066"/>
                </a:solidFill>
                <a:ea typeface="华文行楷" pitchFamily="2" charset="-122"/>
              </a:rPr>
              <a:t>草酸二乙酯</a:t>
            </a:r>
            <a:r>
              <a:rPr lang="zh-CN" altLang="en-US" sz="2800" dirty="0">
                <a:solidFill>
                  <a:srgbClr val="800000"/>
                </a:solidFill>
                <a:ea typeface="华文行楷" pitchFamily="2" charset="-122"/>
              </a:rPr>
              <a:t>的路线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62072" y="1517650"/>
            <a:ext cx="1879600" cy="1835150"/>
            <a:chOff x="2352" y="908"/>
            <a:chExt cx="1184" cy="1156"/>
          </a:xfrm>
        </p:grpSpPr>
        <p:sp>
          <p:nvSpPr>
            <p:cNvPr id="16428" name="Text Box 5"/>
            <p:cNvSpPr txBox="1">
              <a:spLocks noChangeArrowheads="1"/>
            </p:cNvSpPr>
            <p:nvPr/>
          </p:nvSpPr>
          <p:spPr bwMode="auto">
            <a:xfrm>
              <a:off x="2352" y="1200"/>
              <a:ext cx="1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C-OCH</a:t>
              </a:r>
              <a:r>
                <a:rPr lang="en-US" altLang="zh-CN" sz="1600"/>
                <a:t>2</a:t>
              </a:r>
              <a:r>
                <a:rPr lang="en-US" altLang="zh-CN"/>
                <a:t>CH</a:t>
              </a:r>
              <a:r>
                <a:rPr lang="en-US" altLang="zh-CN" sz="1800"/>
                <a:t>3</a:t>
              </a:r>
            </a:p>
          </p:txBody>
        </p:sp>
        <p:sp>
          <p:nvSpPr>
            <p:cNvPr id="16429" name="Text Box 7"/>
            <p:cNvSpPr txBox="1">
              <a:spLocks noChangeArrowheads="1"/>
            </p:cNvSpPr>
            <p:nvPr/>
          </p:nvSpPr>
          <p:spPr bwMode="auto">
            <a:xfrm>
              <a:off x="2364" y="1518"/>
              <a:ext cx="11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C-OCH</a:t>
              </a:r>
              <a:r>
                <a:rPr lang="en-US" altLang="zh-CN" sz="1600"/>
                <a:t>2</a:t>
              </a:r>
              <a:r>
                <a:rPr lang="en-US" altLang="zh-CN"/>
                <a:t>CH</a:t>
              </a:r>
              <a:r>
                <a:rPr lang="en-US" altLang="zh-CN" sz="1600"/>
                <a:t>3</a:t>
              </a:r>
            </a:p>
          </p:txBody>
        </p:sp>
        <p:sp>
          <p:nvSpPr>
            <p:cNvPr id="16430" name="Line 8"/>
            <p:cNvSpPr>
              <a:spLocks noChangeShapeType="1"/>
            </p:cNvSpPr>
            <p:nvPr/>
          </p:nvSpPr>
          <p:spPr bwMode="auto">
            <a:xfrm>
              <a:off x="249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9"/>
            <p:cNvSpPr>
              <a:spLocks noChangeShapeType="1"/>
            </p:cNvSpPr>
            <p:nvPr/>
          </p:nvSpPr>
          <p:spPr bwMode="auto">
            <a:xfrm flipV="1">
              <a:off x="2469" y="115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10"/>
            <p:cNvSpPr>
              <a:spLocks noChangeShapeType="1"/>
            </p:cNvSpPr>
            <p:nvPr/>
          </p:nvSpPr>
          <p:spPr bwMode="auto">
            <a:xfrm flipV="1">
              <a:off x="2502" y="116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13"/>
            <p:cNvSpPr>
              <a:spLocks noChangeShapeType="1"/>
            </p:cNvSpPr>
            <p:nvPr/>
          </p:nvSpPr>
          <p:spPr bwMode="auto">
            <a:xfrm>
              <a:off x="248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14"/>
            <p:cNvSpPr>
              <a:spLocks noChangeShapeType="1"/>
            </p:cNvSpPr>
            <p:nvPr/>
          </p:nvSpPr>
          <p:spPr bwMode="auto">
            <a:xfrm>
              <a:off x="251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Text Box 15"/>
            <p:cNvSpPr txBox="1">
              <a:spLocks noChangeArrowheads="1"/>
            </p:cNvSpPr>
            <p:nvPr/>
          </p:nvSpPr>
          <p:spPr bwMode="auto">
            <a:xfrm>
              <a:off x="2438" y="9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  <p:sp>
          <p:nvSpPr>
            <p:cNvPr id="16436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</p:grp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3117872" y="2362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625872" y="1524000"/>
            <a:ext cx="998538" cy="1835150"/>
            <a:chOff x="2352" y="908"/>
            <a:chExt cx="629" cy="1156"/>
          </a:xfrm>
        </p:grpSpPr>
        <p:sp>
          <p:nvSpPr>
            <p:cNvPr id="16419" name="Text Box 20"/>
            <p:cNvSpPr txBox="1">
              <a:spLocks noChangeArrowheads="1"/>
            </p:cNvSpPr>
            <p:nvPr/>
          </p:nvSpPr>
          <p:spPr bwMode="auto">
            <a:xfrm>
              <a:off x="2352" y="1200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C-OH</a:t>
              </a:r>
              <a:endParaRPr lang="en-US" altLang="zh-CN" sz="1800"/>
            </a:p>
          </p:txBody>
        </p:sp>
        <p:sp>
          <p:nvSpPr>
            <p:cNvPr id="16420" name="Text Box 21"/>
            <p:cNvSpPr txBox="1">
              <a:spLocks noChangeArrowheads="1"/>
            </p:cNvSpPr>
            <p:nvPr/>
          </p:nvSpPr>
          <p:spPr bwMode="auto">
            <a:xfrm>
              <a:off x="2364" y="1518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C-OH</a:t>
              </a:r>
              <a:endParaRPr lang="en-US" altLang="zh-CN" sz="1600"/>
            </a:p>
          </p:txBody>
        </p:sp>
        <p:sp>
          <p:nvSpPr>
            <p:cNvPr id="16421" name="Line 22"/>
            <p:cNvSpPr>
              <a:spLocks noChangeShapeType="1"/>
            </p:cNvSpPr>
            <p:nvPr/>
          </p:nvSpPr>
          <p:spPr bwMode="auto">
            <a:xfrm>
              <a:off x="249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23"/>
            <p:cNvSpPr>
              <a:spLocks noChangeShapeType="1"/>
            </p:cNvSpPr>
            <p:nvPr/>
          </p:nvSpPr>
          <p:spPr bwMode="auto">
            <a:xfrm flipV="1">
              <a:off x="2469" y="115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24"/>
            <p:cNvSpPr>
              <a:spLocks noChangeShapeType="1"/>
            </p:cNvSpPr>
            <p:nvPr/>
          </p:nvSpPr>
          <p:spPr bwMode="auto">
            <a:xfrm flipV="1">
              <a:off x="2502" y="116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25"/>
            <p:cNvSpPr>
              <a:spLocks noChangeShapeType="1"/>
            </p:cNvSpPr>
            <p:nvPr/>
          </p:nvSpPr>
          <p:spPr bwMode="auto">
            <a:xfrm>
              <a:off x="248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26"/>
            <p:cNvSpPr>
              <a:spLocks noChangeShapeType="1"/>
            </p:cNvSpPr>
            <p:nvPr/>
          </p:nvSpPr>
          <p:spPr bwMode="auto">
            <a:xfrm>
              <a:off x="2514" y="174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27"/>
            <p:cNvSpPr txBox="1">
              <a:spLocks noChangeArrowheads="1"/>
            </p:cNvSpPr>
            <p:nvPr/>
          </p:nvSpPr>
          <p:spPr bwMode="auto">
            <a:xfrm>
              <a:off x="2438" y="9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  <p:sp>
          <p:nvSpPr>
            <p:cNvPr id="16427" name="Text Box 28"/>
            <p:cNvSpPr txBox="1">
              <a:spLocks noChangeArrowheads="1"/>
            </p:cNvSpPr>
            <p:nvPr/>
          </p:nvSpPr>
          <p:spPr bwMode="auto">
            <a:xfrm>
              <a:off x="2448" y="177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</p:grp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1466872" y="1828800"/>
            <a:ext cx="152400" cy="609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 flipV="1">
            <a:off x="1500166" y="2643182"/>
            <a:ext cx="142876" cy="319086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972072" y="21336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+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353072" y="2057400"/>
            <a:ext cx="214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r>
              <a:rPr lang="en-US" altLang="zh-CN"/>
              <a:t> HO-CH</a:t>
            </a:r>
            <a:r>
              <a:rPr lang="en-US" altLang="zh-CN" sz="1600"/>
              <a:t>2</a:t>
            </a:r>
            <a:r>
              <a:rPr lang="en-US" altLang="zh-CN"/>
              <a:t>CH</a:t>
            </a:r>
            <a:r>
              <a:rPr lang="en-US" altLang="zh-CN" sz="1800"/>
              <a:t>3</a:t>
            </a:r>
            <a:endParaRPr lang="zh-CN" altLang="en-US" sz="1800"/>
          </a:p>
        </p:txBody>
      </p:sp>
      <p:sp>
        <p:nvSpPr>
          <p:cNvPr id="12322" name="AutoShape 34"/>
          <p:cNvSpPr>
            <a:spLocks noChangeArrowheads="1"/>
          </p:cNvSpPr>
          <p:nvPr/>
        </p:nvSpPr>
        <p:spPr bwMode="auto">
          <a:xfrm>
            <a:off x="4057672" y="3200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617935" y="3581400"/>
            <a:ext cx="896937" cy="962025"/>
            <a:chOff x="2779" y="2404"/>
            <a:chExt cx="565" cy="606"/>
          </a:xfrm>
        </p:grpSpPr>
        <p:sp>
          <p:nvSpPr>
            <p:cNvPr id="16416" name="Text Box 36"/>
            <p:cNvSpPr txBox="1">
              <a:spLocks noChangeArrowheads="1"/>
            </p:cNvSpPr>
            <p:nvPr/>
          </p:nvSpPr>
          <p:spPr bwMode="auto">
            <a:xfrm>
              <a:off x="2779" y="2404"/>
              <a:ext cx="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CHO</a:t>
              </a:r>
              <a:endParaRPr lang="en-US" altLang="zh-CN" sz="1800"/>
            </a:p>
          </p:txBody>
        </p:sp>
        <p:sp>
          <p:nvSpPr>
            <p:cNvPr id="16417" name="Text Box 37"/>
            <p:cNvSpPr txBox="1">
              <a:spLocks noChangeArrowheads="1"/>
            </p:cNvSpPr>
            <p:nvPr/>
          </p:nvSpPr>
          <p:spPr bwMode="auto">
            <a:xfrm>
              <a:off x="2791" y="2722"/>
              <a:ext cx="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CHO</a:t>
              </a:r>
              <a:endParaRPr lang="en-US" altLang="zh-CN" sz="1600"/>
            </a:p>
          </p:txBody>
        </p:sp>
        <p:sp>
          <p:nvSpPr>
            <p:cNvPr id="16418" name="Line 38"/>
            <p:cNvSpPr>
              <a:spLocks noChangeShapeType="1"/>
            </p:cNvSpPr>
            <p:nvPr/>
          </p:nvSpPr>
          <p:spPr bwMode="auto">
            <a:xfrm>
              <a:off x="2923" y="26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AutoShape 45"/>
          <p:cNvSpPr>
            <a:spLocks noChangeArrowheads="1"/>
          </p:cNvSpPr>
          <p:nvPr/>
        </p:nvSpPr>
        <p:spPr bwMode="auto">
          <a:xfrm>
            <a:off x="4057672" y="45720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371872" y="5029200"/>
            <a:ext cx="1349375" cy="962025"/>
            <a:chOff x="2779" y="2404"/>
            <a:chExt cx="850" cy="606"/>
          </a:xfrm>
        </p:grpSpPr>
        <p:sp>
          <p:nvSpPr>
            <p:cNvPr id="16413" name="Text Box 49"/>
            <p:cNvSpPr txBox="1">
              <a:spLocks noChangeArrowheads="1"/>
            </p:cNvSpPr>
            <p:nvPr/>
          </p:nvSpPr>
          <p:spPr bwMode="auto">
            <a:xfrm>
              <a:off x="2779" y="2404"/>
              <a:ext cx="8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</a:t>
              </a:r>
              <a:r>
                <a:rPr lang="en-US" altLang="zh-CN" sz="1800"/>
                <a:t>2</a:t>
              </a:r>
              <a:r>
                <a:rPr lang="en-US" altLang="zh-CN"/>
                <a:t>-OH</a:t>
              </a:r>
              <a:endParaRPr lang="zh-CN" altLang="en-US" sz="1800"/>
            </a:p>
          </p:txBody>
        </p:sp>
        <p:sp>
          <p:nvSpPr>
            <p:cNvPr id="16414" name="Text Box 50"/>
            <p:cNvSpPr txBox="1">
              <a:spLocks noChangeArrowheads="1"/>
            </p:cNvSpPr>
            <p:nvPr/>
          </p:nvSpPr>
          <p:spPr bwMode="auto">
            <a:xfrm>
              <a:off x="2791" y="2722"/>
              <a:ext cx="8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</a:t>
              </a:r>
              <a:r>
                <a:rPr lang="en-US" altLang="zh-CN" sz="1800"/>
                <a:t>2</a:t>
              </a:r>
              <a:r>
                <a:rPr lang="en-US" altLang="zh-CN"/>
                <a:t>-OH</a:t>
              </a:r>
              <a:endParaRPr lang="en-US" altLang="zh-CN" sz="1600"/>
            </a:p>
          </p:txBody>
        </p:sp>
        <p:sp>
          <p:nvSpPr>
            <p:cNvPr id="16415" name="Line 51"/>
            <p:cNvSpPr>
              <a:spLocks noChangeShapeType="1"/>
            </p:cNvSpPr>
            <p:nvPr/>
          </p:nvSpPr>
          <p:spPr bwMode="auto">
            <a:xfrm>
              <a:off x="2923" y="26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0" name="AutoShape 52"/>
          <p:cNvSpPr>
            <a:spLocks noChangeArrowheads="1"/>
          </p:cNvSpPr>
          <p:nvPr/>
        </p:nvSpPr>
        <p:spPr bwMode="auto">
          <a:xfrm>
            <a:off x="4743472" y="5410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5124472" y="5029200"/>
            <a:ext cx="1155700" cy="962025"/>
            <a:chOff x="2779" y="2404"/>
            <a:chExt cx="728" cy="606"/>
          </a:xfrm>
        </p:grpSpPr>
        <p:sp>
          <p:nvSpPr>
            <p:cNvPr id="16410" name="Text Box 54"/>
            <p:cNvSpPr txBox="1">
              <a:spLocks noChangeArrowheads="1"/>
            </p:cNvSpPr>
            <p:nvPr/>
          </p:nvSpPr>
          <p:spPr bwMode="auto">
            <a:xfrm>
              <a:off x="2779" y="2404"/>
              <a:ext cx="7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</a:t>
              </a:r>
              <a:r>
                <a:rPr lang="en-US" altLang="zh-CN" sz="1800"/>
                <a:t>2-</a:t>
              </a:r>
              <a:r>
                <a:rPr lang="en-US" altLang="zh-CN"/>
                <a:t>Cl</a:t>
              </a:r>
              <a:endParaRPr lang="en-US" altLang="zh-CN" sz="1800"/>
            </a:p>
          </p:txBody>
        </p:sp>
        <p:sp>
          <p:nvSpPr>
            <p:cNvPr id="16411" name="Text Box 55"/>
            <p:cNvSpPr txBox="1">
              <a:spLocks noChangeArrowheads="1"/>
            </p:cNvSpPr>
            <p:nvPr/>
          </p:nvSpPr>
          <p:spPr bwMode="auto">
            <a:xfrm>
              <a:off x="2791" y="2722"/>
              <a:ext cx="7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CH</a:t>
              </a:r>
              <a:r>
                <a:rPr lang="en-US" altLang="zh-CN" sz="1800"/>
                <a:t>2-</a:t>
              </a:r>
              <a:r>
                <a:rPr lang="en-US" altLang="zh-CN"/>
                <a:t>Cl</a:t>
              </a:r>
              <a:endParaRPr lang="en-US" altLang="zh-CN" sz="1600"/>
            </a:p>
          </p:txBody>
        </p:sp>
        <p:sp>
          <p:nvSpPr>
            <p:cNvPr id="16412" name="Line 56"/>
            <p:cNvSpPr>
              <a:spLocks noChangeShapeType="1"/>
            </p:cNvSpPr>
            <p:nvPr/>
          </p:nvSpPr>
          <p:spPr bwMode="auto">
            <a:xfrm>
              <a:off x="2923" y="26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6953272" y="2743200"/>
            <a:ext cx="0" cy="2362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711972" y="5029200"/>
            <a:ext cx="774700" cy="962025"/>
            <a:chOff x="3984" y="3264"/>
            <a:chExt cx="488" cy="606"/>
          </a:xfrm>
        </p:grpSpPr>
        <p:grpSp>
          <p:nvGrpSpPr>
            <p:cNvPr id="16405" name="Group 61"/>
            <p:cNvGrpSpPr>
              <a:grpSpLocks/>
            </p:cNvGrpSpPr>
            <p:nvPr/>
          </p:nvGrpSpPr>
          <p:grpSpPr bwMode="auto">
            <a:xfrm>
              <a:off x="3984" y="3264"/>
              <a:ext cx="488" cy="606"/>
              <a:chOff x="2779" y="2404"/>
              <a:chExt cx="488" cy="606"/>
            </a:xfrm>
          </p:grpSpPr>
          <p:sp>
            <p:nvSpPr>
              <p:cNvPr id="16407" name="Text Box 62"/>
              <p:cNvSpPr txBox="1">
                <a:spLocks noChangeArrowheads="1"/>
              </p:cNvSpPr>
              <p:nvPr/>
            </p:nvSpPr>
            <p:spPr bwMode="auto">
              <a:xfrm>
                <a:off x="2779" y="2404"/>
                <a:ext cx="4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sz="1800" dirty="0"/>
                  <a:t>2</a:t>
                </a:r>
              </a:p>
            </p:txBody>
          </p:sp>
          <p:sp>
            <p:nvSpPr>
              <p:cNvPr id="16408" name="Text Box 63"/>
              <p:cNvSpPr txBox="1">
                <a:spLocks noChangeArrowheads="1"/>
              </p:cNvSpPr>
              <p:nvPr/>
            </p:nvSpPr>
            <p:spPr bwMode="auto">
              <a:xfrm>
                <a:off x="2791" y="2722"/>
                <a:ext cx="4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sz="1800" dirty="0"/>
                  <a:t>2</a:t>
                </a:r>
                <a:endParaRPr lang="en-US" altLang="zh-CN" sz="1600" dirty="0"/>
              </a:p>
            </p:txBody>
          </p:sp>
          <p:sp>
            <p:nvSpPr>
              <p:cNvPr id="16409" name="Line 64"/>
              <p:cNvSpPr>
                <a:spLocks noChangeShapeType="1"/>
              </p:cNvSpPr>
              <p:nvPr/>
            </p:nvSpPr>
            <p:spPr bwMode="auto">
              <a:xfrm>
                <a:off x="2923" y="26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6" name="Line 65"/>
            <p:cNvSpPr>
              <a:spLocks noChangeShapeType="1"/>
            </p:cNvSpPr>
            <p:nvPr/>
          </p:nvSpPr>
          <p:spPr bwMode="auto">
            <a:xfrm>
              <a:off x="4080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54" name="AutoShape 66"/>
          <p:cNvSpPr>
            <a:spLocks noChangeArrowheads="1"/>
          </p:cNvSpPr>
          <p:nvPr/>
        </p:nvSpPr>
        <p:spPr bwMode="auto">
          <a:xfrm>
            <a:off x="6267472" y="5486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>
            <a:off x="6572272" y="4876800"/>
            <a:ext cx="1143000" cy="13716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6556397" y="5964238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</a:rPr>
              <a:t>原材料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348" y="428604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[</a:t>
            </a:r>
            <a:r>
              <a:rPr lang="zh-CN" altLang="en-US" sz="3200" dirty="0" smtClean="0"/>
              <a:t>练习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 animBg="1"/>
      <p:bldP spid="12318" grpId="0" animBg="1"/>
      <p:bldP spid="12319" grpId="0" animBg="1"/>
      <p:bldP spid="12320" grpId="0" autoUpdateAnimBg="0"/>
      <p:bldP spid="12321" grpId="0" autoUpdateAnimBg="0"/>
      <p:bldP spid="12322" grpId="0" animBg="1"/>
      <p:bldP spid="12333" grpId="0" animBg="1"/>
      <p:bldP spid="12340" grpId="0" animBg="1"/>
      <p:bldP spid="12347" grpId="0" animBg="1"/>
      <p:bldP spid="12354" grpId="0" animBg="1"/>
      <p:bldP spid="12355" grpId="0" animBg="1"/>
      <p:bldP spid="123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t2.gstatic.com/images?q=tbn:ANd9GcQLLVIG4MXy4wMs5XFCEFaPdOQYOhkFyJZ1S0gK3jL0nzhmbn90"/>
          <p:cNvPicPr>
            <a:picLocks noChangeAspect="1" noChangeArrowheads="1"/>
          </p:cNvPicPr>
          <p:nvPr/>
        </p:nvPicPr>
        <p:blipFill>
          <a:blip r:embed="rId2" cstate="print"/>
          <a:srcRect r="5455" b="11852"/>
          <a:stretch>
            <a:fillRect/>
          </a:stretch>
        </p:blipFill>
        <p:spPr bwMode="auto">
          <a:xfrm>
            <a:off x="214282" y="285728"/>
            <a:ext cx="3714776" cy="5000660"/>
          </a:xfrm>
          <a:prstGeom prst="rect">
            <a:avLst/>
          </a:prstGeom>
          <a:noFill/>
        </p:spPr>
      </p:pic>
      <p:pic>
        <p:nvPicPr>
          <p:cNvPr id="5" name="Picture 8" descr="http://lh4.ggpht.com/_BWgMh9a4FhM/SbF-2ZPtTUI/AAAAAAAAAEY/bdgjtNU7NxM/s512/qh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43050"/>
            <a:ext cx="3143272" cy="326441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71472" y="5467665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青蒿素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拯救数百万人生命，使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亿多人受益的“中国神药”，</a:t>
            </a:r>
            <a:r>
              <a:rPr lang="zh-CN" altLang="en-US" dirty="0" smtClean="0">
                <a:solidFill>
                  <a:srgbClr val="000000"/>
                </a:solidFill>
              </a:rPr>
              <a:t>屠呦呦</a:t>
            </a:r>
            <a:r>
              <a:rPr lang="zh-CN" altLang="en-US" dirty="0" smtClean="0"/>
              <a:t>发明用乙醚提取青蒿素。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6248" y="11429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年度拉斯克临床医学奖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6248" y="642918"/>
            <a:ext cx="2846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中国科学家屠呦呦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57148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想一想：结合生产实际，同学们，你认为在选择原料和合成途径时，你应该注意一些什么问题？</a:t>
            </a:r>
          </a:p>
        </p:txBody>
      </p:sp>
      <p:sp>
        <p:nvSpPr>
          <p:cNvPr id="7" name="矩形 6"/>
          <p:cNvSpPr/>
          <p:nvPr/>
        </p:nvSpPr>
        <p:spPr>
          <a:xfrm>
            <a:off x="1000100" y="1928802"/>
            <a:ext cx="2548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原理正确；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3361544"/>
            <a:ext cx="2548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原料价廉；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0101" y="2645173"/>
            <a:ext cx="5572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途径简便，</a:t>
            </a:r>
            <a:r>
              <a:rPr lang="zh-CN" altLang="en-US" sz="280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条件温和，产率高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0101" y="4077915"/>
            <a:ext cx="4076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产品易于分离，</a:t>
            </a:r>
            <a:endParaRPr lang="en-US" altLang="zh-CN" sz="28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1" y="4794286"/>
            <a:ext cx="5400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增强“绿色”合成意识，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0101" y="5510658"/>
            <a:ext cx="3856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提高“原子经济率”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9200" y="1219200"/>
            <a:ext cx="19240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800000"/>
                </a:solidFill>
                <a:ea typeface="华文行楷" pitchFamily="2" charset="-122"/>
              </a:rPr>
              <a:t>小  结：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743200" y="2362200"/>
            <a:ext cx="56959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>
                <a:solidFill>
                  <a:srgbClr val="000066"/>
                </a:solidFill>
                <a:ea typeface="华文行楷" pitchFamily="2" charset="-122"/>
              </a:rPr>
              <a:t>本节我们要重点掌握：</a:t>
            </a:r>
          </a:p>
          <a:p>
            <a:r>
              <a:rPr lang="zh-CN" altLang="en-US" sz="2800" b="0">
                <a:solidFill>
                  <a:srgbClr val="000066"/>
                </a:solidFill>
                <a:ea typeface="华文行楷" pitchFamily="2" charset="-122"/>
              </a:rPr>
              <a:t>1、一些常见官能团引入的方法</a:t>
            </a:r>
          </a:p>
          <a:p>
            <a:r>
              <a:rPr lang="zh-CN" altLang="en-US" sz="2800" b="0">
                <a:solidFill>
                  <a:srgbClr val="000066"/>
                </a:solidFill>
                <a:ea typeface="华文行楷" pitchFamily="2" charset="-122"/>
              </a:rPr>
              <a:t>2、在有机合成中应用逆合成分析法</a:t>
            </a:r>
          </a:p>
        </p:txBody>
      </p:sp>
      <p:sp>
        <p:nvSpPr>
          <p:cNvPr id="13316" name="WordArt 4"/>
          <p:cNvSpPr>
            <a:spLocks noChangeArrowheads="1" noChangeShapeType="1" noTextEdit="1"/>
          </p:cNvSpPr>
          <p:nvPr/>
        </p:nvSpPr>
        <p:spPr bwMode="auto">
          <a:xfrm>
            <a:off x="609600" y="4397375"/>
            <a:ext cx="1371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作业：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360edu.com/tongbu/gaoer/8916/g2hxj916.files/image017.g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971654"/>
            <a:ext cx="785818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500034" y="4942871"/>
            <a:ext cx="7786742" cy="1415087"/>
            <a:chOff x="500034" y="4471259"/>
            <a:chExt cx="7786742" cy="1415087"/>
          </a:xfrm>
        </p:grpSpPr>
        <p:sp>
          <p:nvSpPr>
            <p:cNvPr id="48129" name="Rectangle 1"/>
            <p:cNvSpPr>
              <a:spLocks noChangeArrowheads="1"/>
            </p:cNvSpPr>
            <p:nvPr/>
          </p:nvSpPr>
          <p:spPr bwMode="auto">
            <a:xfrm>
              <a:off x="500034" y="4471259"/>
              <a:ext cx="7786742" cy="746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3200" b="1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总产率＝</a:t>
              </a:r>
              <a:r>
                <a:rPr kumimoji="1" lang="en-US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93.0%×81.7%×90.0%×85.6%</a:t>
              </a:r>
              <a:endParaRPr kumimoji="1" lang="en-US" altLang="zh-CN" sz="7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1318" y="5301571"/>
              <a:ext cx="16321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Calibri" pitchFamily="34" charset="0"/>
                  <a:cs typeface="Times New Roman" pitchFamily="18" charset="0"/>
                </a:rPr>
                <a:t>=58.54%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71472" y="428604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Calibri" pitchFamily="34" charset="0"/>
                <a:cs typeface="Times New Roman" pitchFamily="18" charset="0"/>
              </a:rPr>
              <a:t>三、有机合成产率的计算</a:t>
            </a:r>
            <a:endParaRPr lang="zh-CN" altLang="en-US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1928794" y="2557466"/>
            <a:ext cx="4786346" cy="1371600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latin typeface="黑体" pitchFamily="49" charset="-122"/>
                <a:ea typeface="黑体" pitchFamily="49" charset="-122"/>
              </a:rPr>
              <a:t>有机合成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40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42910" y="2185998"/>
            <a:ext cx="7608888" cy="2743200"/>
            <a:chOff x="642910" y="1843247"/>
            <a:chExt cx="7608888" cy="2743200"/>
          </a:xfrm>
        </p:grpSpPr>
        <p:sp>
          <p:nvSpPr>
            <p:cNvPr id="7190" name="AutoShape 22"/>
            <p:cNvSpPr>
              <a:spLocks noChangeArrowheads="1"/>
            </p:cNvSpPr>
            <p:nvPr/>
          </p:nvSpPr>
          <p:spPr bwMode="auto">
            <a:xfrm>
              <a:off x="1496985" y="2757647"/>
              <a:ext cx="1192213" cy="700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/>
                <a:t>基础原料</a:t>
              </a:r>
            </a:p>
          </p:txBody>
        </p:sp>
        <p:sp>
          <p:nvSpPr>
            <p:cNvPr id="7192" name="AutoShape 24"/>
            <p:cNvSpPr>
              <a:spLocks noChangeArrowheads="1"/>
            </p:cNvSpPr>
            <p:nvPr/>
          </p:nvSpPr>
          <p:spPr bwMode="auto">
            <a:xfrm>
              <a:off x="7059585" y="2757647"/>
              <a:ext cx="1192213" cy="700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dirty="0"/>
                <a:t>目标化合物</a:t>
              </a:r>
            </a:p>
          </p:txBody>
        </p:sp>
        <p:sp>
          <p:nvSpPr>
            <p:cNvPr id="7199" name="AutoShape 31"/>
            <p:cNvSpPr>
              <a:spLocks noChangeArrowheads="1"/>
            </p:cNvSpPr>
            <p:nvPr/>
          </p:nvSpPr>
          <p:spPr bwMode="auto">
            <a:xfrm>
              <a:off x="6373785" y="2986247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42910" y="3519647"/>
              <a:ext cx="1419225" cy="1000125"/>
              <a:chOff x="1127125" y="4343400"/>
              <a:chExt cx="1419225" cy="1000125"/>
            </a:xfrm>
            <a:noFill/>
          </p:grpSpPr>
          <p:sp>
            <p:nvSpPr>
              <p:cNvPr id="7201" name="Text Box 33"/>
              <p:cNvSpPr txBox="1">
                <a:spLocks noChangeArrowheads="1"/>
              </p:cNvSpPr>
              <p:nvPr/>
            </p:nvSpPr>
            <p:spPr bwMode="auto">
              <a:xfrm>
                <a:off x="1127125" y="4876800"/>
                <a:ext cx="1419225" cy="4667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辅助原料</a:t>
                </a:r>
              </a:p>
            </p:txBody>
          </p:sp>
          <p:sp>
            <p:nvSpPr>
              <p:cNvPr id="7204" name="Line 36"/>
              <p:cNvSpPr>
                <a:spLocks noChangeShapeType="1"/>
              </p:cNvSpPr>
              <p:nvPr/>
            </p:nvSpPr>
            <p:spPr bwMode="auto">
              <a:xfrm flipV="1">
                <a:off x="1981200" y="4343400"/>
                <a:ext cx="304800" cy="5334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868585" y="3519647"/>
              <a:ext cx="1419225" cy="1066800"/>
              <a:chOff x="3352800" y="4343400"/>
              <a:chExt cx="1419225" cy="1066800"/>
            </a:xfrm>
            <a:noFill/>
          </p:grpSpPr>
          <p:sp>
            <p:nvSpPr>
              <p:cNvPr id="7205" name="Text Box 37"/>
              <p:cNvSpPr txBox="1">
                <a:spLocks noChangeArrowheads="1"/>
              </p:cNvSpPr>
              <p:nvPr/>
            </p:nvSpPr>
            <p:spPr bwMode="auto">
              <a:xfrm>
                <a:off x="3352800" y="4943475"/>
                <a:ext cx="1419225" cy="4667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辅助原料</a:t>
                </a:r>
              </a:p>
            </p:txBody>
          </p:sp>
          <p:sp>
            <p:nvSpPr>
              <p:cNvPr id="7206" name="Line 38"/>
              <p:cNvSpPr>
                <a:spLocks noChangeShapeType="1"/>
              </p:cNvSpPr>
              <p:nvPr/>
            </p:nvSpPr>
            <p:spPr bwMode="auto">
              <a:xfrm flipV="1">
                <a:off x="4206875" y="4343400"/>
                <a:ext cx="304800" cy="53340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802160" y="3519647"/>
              <a:ext cx="1419225" cy="1066800"/>
              <a:chOff x="5286375" y="4343400"/>
              <a:chExt cx="1419225" cy="1066800"/>
            </a:xfrm>
            <a:noFill/>
          </p:grpSpPr>
          <p:sp>
            <p:nvSpPr>
              <p:cNvPr id="7207" name="Text Box 39"/>
              <p:cNvSpPr txBox="1">
                <a:spLocks noChangeArrowheads="1"/>
              </p:cNvSpPr>
              <p:nvPr/>
            </p:nvSpPr>
            <p:spPr bwMode="auto">
              <a:xfrm>
                <a:off x="5286375" y="4943475"/>
                <a:ext cx="1419225" cy="4667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辅助原料</a:t>
                </a:r>
              </a:p>
            </p:txBody>
          </p:sp>
          <p:sp>
            <p:nvSpPr>
              <p:cNvPr id="7208" name="Line 40"/>
              <p:cNvSpPr>
                <a:spLocks noChangeShapeType="1"/>
              </p:cNvSpPr>
              <p:nvPr/>
            </p:nvSpPr>
            <p:spPr bwMode="auto">
              <a:xfrm flipV="1">
                <a:off x="6111875" y="4343400"/>
                <a:ext cx="304800" cy="53340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716185" y="1843247"/>
              <a:ext cx="1878013" cy="1614488"/>
              <a:chOff x="3200400" y="2667000"/>
              <a:chExt cx="1878013" cy="1614488"/>
            </a:xfrm>
            <a:noFill/>
          </p:grpSpPr>
          <p:grpSp>
            <p:nvGrpSpPr>
              <p:cNvPr id="45" name="组合 44"/>
              <p:cNvGrpSpPr/>
              <p:nvPr/>
            </p:nvGrpSpPr>
            <p:grpSpPr>
              <a:xfrm>
                <a:off x="3200400" y="3581400"/>
                <a:ext cx="1878013" cy="700088"/>
                <a:chOff x="3200400" y="3581400"/>
                <a:chExt cx="1878013" cy="700088"/>
              </a:xfrm>
              <a:grpFill/>
            </p:grpSpPr>
            <p:sp>
              <p:nvSpPr>
                <p:cNvPr id="7193" name="AutoShape 25"/>
                <p:cNvSpPr>
                  <a:spLocks noChangeArrowheads="1"/>
                </p:cNvSpPr>
                <p:nvPr/>
              </p:nvSpPr>
              <p:spPr bwMode="auto">
                <a:xfrm>
                  <a:off x="3886200" y="3581400"/>
                  <a:ext cx="1192213" cy="7000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dirty="0">
                      <a:solidFill>
                        <a:srgbClr val="FF0000"/>
                      </a:solidFill>
                    </a:rPr>
                    <a:t>中间体</a:t>
                  </a:r>
                </a:p>
              </p:txBody>
            </p:sp>
            <p:sp>
              <p:nvSpPr>
                <p:cNvPr id="7198" name="AutoShape 30"/>
                <p:cNvSpPr>
                  <a:spLocks noChangeArrowheads="1"/>
                </p:cNvSpPr>
                <p:nvPr/>
              </p:nvSpPr>
              <p:spPr bwMode="auto">
                <a:xfrm>
                  <a:off x="3200400" y="3810000"/>
                  <a:ext cx="685800" cy="228600"/>
                </a:xfrm>
                <a:prstGeom prst="rightArrow">
                  <a:avLst>
                    <a:gd name="adj1" fmla="val 50000"/>
                    <a:gd name="adj2" fmla="val 75000"/>
                  </a:avLst>
                </a:prstGeom>
                <a:grp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810000" y="2667000"/>
                <a:ext cx="1112838" cy="914400"/>
                <a:chOff x="3810000" y="2667000"/>
                <a:chExt cx="1112838" cy="914400"/>
              </a:xfrm>
              <a:grpFill/>
            </p:grpSpPr>
            <p:sp>
              <p:nvSpPr>
                <p:cNvPr id="720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343400" y="3200400"/>
                  <a:ext cx="228600" cy="381000"/>
                </a:xfrm>
                <a:prstGeom prst="line">
                  <a:avLst/>
                </a:prstGeom>
                <a:grpFill/>
                <a:ln w="381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21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810000" y="2667000"/>
                  <a:ext cx="1112838" cy="46672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副产品</a:t>
                  </a:r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4529110" y="1843247"/>
              <a:ext cx="1890713" cy="1614488"/>
              <a:chOff x="5013325" y="2667000"/>
              <a:chExt cx="1890713" cy="1614488"/>
            </a:xfrm>
            <a:no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5013325" y="3571875"/>
                <a:ext cx="1741488" cy="709613"/>
                <a:chOff x="5013325" y="3571875"/>
                <a:chExt cx="1741488" cy="709613"/>
              </a:xfrm>
              <a:grpFill/>
            </p:grpSpPr>
            <p:sp>
              <p:nvSpPr>
                <p:cNvPr id="7194" name="AutoShape 2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1192213" cy="7000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dirty="0">
                      <a:solidFill>
                        <a:srgbClr val="FF0000"/>
                      </a:solidFill>
                    </a:rPr>
                    <a:t>中间体</a:t>
                  </a:r>
                </a:p>
              </p:txBody>
            </p:sp>
            <p:sp>
              <p:nvSpPr>
                <p:cNvPr id="72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13325" y="3571875"/>
                  <a:ext cx="628650" cy="5191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rgbClr val="FF0000"/>
                      </a:solidFill>
                    </a:rPr>
                    <a:t>….</a:t>
                  </a: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5791200" y="2667000"/>
                <a:ext cx="1112838" cy="914400"/>
                <a:chOff x="5791200" y="2667000"/>
                <a:chExt cx="1112838" cy="914400"/>
              </a:xfrm>
              <a:grpFill/>
            </p:grpSpPr>
            <p:sp>
              <p:nvSpPr>
                <p:cNvPr id="72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172200" y="3200400"/>
                  <a:ext cx="152400" cy="381000"/>
                </a:xfrm>
                <a:prstGeom prst="line">
                  <a:avLst/>
                </a:prstGeom>
                <a:grpFill/>
                <a:ln w="381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2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791200" y="2667000"/>
                  <a:ext cx="1112838" cy="46672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副产品</a:t>
                  </a:r>
                </a:p>
              </p:txBody>
            </p:sp>
          </p:grpSp>
        </p:grpSp>
      </p:grpSp>
      <p:sp>
        <p:nvSpPr>
          <p:cNvPr id="51" name="矩形 50"/>
          <p:cNvSpPr/>
          <p:nvPr/>
        </p:nvSpPr>
        <p:spPr>
          <a:xfrm>
            <a:off x="285720" y="357166"/>
            <a:ext cx="857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有机合成</a:t>
            </a:r>
            <a:r>
              <a:rPr lang="zh-CN" altLang="en-US" sz="2800" dirty="0">
                <a:solidFill>
                  <a:srgbClr val="444444"/>
                </a:solidFill>
                <a:latin typeface="Calibri" pitchFamily="34" charset="0"/>
                <a:cs typeface="Times New Roman" pitchFamily="18" charset="0"/>
              </a:rPr>
              <a:t>：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利用简单易得的原料，通过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有机反应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，生成具有特定结构和功能的有机化合物。</a:t>
            </a:r>
            <a:endParaRPr lang="en-US" altLang="zh-CN" sz="28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71480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有机合成的关键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143108" y="1500174"/>
            <a:ext cx="3794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/>
              <a:t>碳的骨架的建构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43108" y="2285992"/>
            <a:ext cx="4721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/>
              <a:t>官能团的引入和消去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143108" y="3286124"/>
            <a:ext cx="3794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/>
              <a:t>合成路线的选择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57158" y="4286256"/>
            <a:ext cx="8501122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熟练</a:t>
            </a:r>
            <a:r>
              <a:rPr lang="zh-CN" altLang="en-US" sz="2800" dirty="0">
                <a:latin typeface="Calibri" pitchFamily="34" charset="0"/>
                <a:cs typeface="Times New Roman" pitchFamily="18" charset="0"/>
              </a:rPr>
              <a:t>掌握好各类有机物的组成、结构、性质及相互衍生关系以及重要官能团的引进和消去等基础知识。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0034" y="571480"/>
            <a:ext cx="8143932" cy="5165561"/>
            <a:chOff x="500034" y="428604"/>
            <a:chExt cx="8143932" cy="5165561"/>
          </a:xfrm>
        </p:grpSpPr>
        <p:grpSp>
          <p:nvGrpSpPr>
            <p:cNvPr id="19" name="组合 18"/>
            <p:cNvGrpSpPr/>
            <p:nvPr/>
          </p:nvGrpSpPr>
          <p:grpSpPr>
            <a:xfrm>
              <a:off x="500034" y="428604"/>
              <a:ext cx="8143932" cy="5165561"/>
              <a:chOff x="500034" y="857232"/>
              <a:chExt cx="8143932" cy="5165561"/>
            </a:xfrm>
          </p:grpSpPr>
          <p:pic>
            <p:nvPicPr>
              <p:cNvPr id="4" name="图片 3" descr="图片1.jp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00034" y="857232"/>
                <a:ext cx="8143932" cy="457877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428728" y="3786190"/>
                <a:ext cx="674865" cy="24622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 smtClean="0"/>
                  <a:t>C</a:t>
                </a:r>
                <a:r>
                  <a:rPr lang="en-US" altLang="zh-CN" sz="1600" baseline="-25000" dirty="0" smtClean="0"/>
                  <a:t>n</a:t>
                </a:r>
                <a:r>
                  <a:rPr lang="en-US" altLang="zh-CN" sz="1600" dirty="0" smtClean="0"/>
                  <a:t>H</a:t>
                </a:r>
                <a:r>
                  <a:rPr lang="en-US" altLang="zh-CN" sz="1600" baseline="-25000" dirty="0" smtClean="0"/>
                  <a:t>2n+2</a:t>
                </a:r>
                <a:endParaRPr lang="zh-CN" altLang="en-US" sz="1600" baseline="-25000" dirty="0"/>
              </a:p>
            </p:txBody>
          </p:sp>
          <p:cxnSp>
            <p:nvCxnSpPr>
              <p:cNvPr id="7" name="直接箭头连接符 6"/>
              <p:cNvCxnSpPr/>
              <p:nvPr/>
            </p:nvCxnSpPr>
            <p:spPr bwMode="auto">
              <a:xfrm rot="16200000" flipV="1">
                <a:off x="1964513" y="4179099"/>
                <a:ext cx="500066" cy="42862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直接箭头连接符 8"/>
              <p:cNvCxnSpPr>
                <a:stCxn id="5" idx="0"/>
              </p:cNvCxnSpPr>
              <p:nvPr/>
            </p:nvCxnSpPr>
            <p:spPr bwMode="auto">
              <a:xfrm rot="16200000" flipV="1">
                <a:off x="1311693" y="3331721"/>
                <a:ext cx="571504" cy="33743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3428992" y="5715016"/>
                <a:ext cx="801501" cy="30777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C</a:t>
                </a:r>
                <a:r>
                  <a:rPr lang="en-US" altLang="zh-CN" sz="2000" baseline="-25000" dirty="0" smtClean="0"/>
                  <a:t>n</a:t>
                </a:r>
                <a:r>
                  <a:rPr lang="en-US" altLang="zh-CN" sz="2000" dirty="0" smtClean="0"/>
                  <a:t>H</a:t>
                </a:r>
                <a:r>
                  <a:rPr lang="en-US" altLang="zh-CN" sz="2000" baseline="-25000" dirty="0" smtClean="0"/>
                  <a:t>2n-2</a:t>
                </a:r>
                <a:endParaRPr lang="zh-CN" altLang="en-US" sz="2000" baseline="-25000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rot="16200000" flipV="1">
                <a:off x="3178959" y="5179231"/>
                <a:ext cx="500066" cy="42862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直接连接符 12"/>
              <p:cNvCxnSpPr>
                <a:stCxn id="10" idx="1"/>
              </p:cNvCxnSpPr>
              <p:nvPr/>
            </p:nvCxnSpPr>
            <p:spPr bwMode="auto">
              <a:xfrm rot="10800000">
                <a:off x="571472" y="5857893"/>
                <a:ext cx="2857520" cy="1101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 flipH="1" flipV="1">
                <a:off x="-750131" y="4536289"/>
                <a:ext cx="264320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 flipH="1" flipV="1">
                <a:off x="3250397" y="4536289"/>
                <a:ext cx="264320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" name="直接连接符 17"/>
              <p:cNvCxnSpPr>
                <a:stCxn id="10" idx="3"/>
              </p:cNvCxnSpPr>
              <p:nvPr/>
            </p:nvCxnSpPr>
            <p:spPr bwMode="auto">
              <a:xfrm flipV="1">
                <a:off x="4230493" y="5857892"/>
                <a:ext cx="341507" cy="1101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TextBox 24"/>
            <p:cNvSpPr txBox="1"/>
            <p:nvPr/>
          </p:nvSpPr>
          <p:spPr>
            <a:xfrm>
              <a:off x="3386130" y="476568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不完全加成</a:t>
              </a:r>
              <a:endParaRPr lang="zh-CN" altLang="en-US" sz="1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371475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000000"/>
                  </a:solidFill>
                </a:rPr>
                <a:t>加成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643042" y="285749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 smtClean="0">
                  <a:solidFill>
                    <a:srgbClr val="000000"/>
                  </a:solidFill>
                </a:rPr>
                <a:t>卤代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43042" y="514351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000000"/>
                  </a:solidFill>
                </a:rPr>
                <a:t>加成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407194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水化</a:t>
              </a:r>
              <a:endParaRPr lang="zh-CN" altLang="en-US" sz="1200" dirty="0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071546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有机合</a:t>
            </a:r>
            <a:r>
              <a:rPr lang="zh-CN" altLang="en-US" sz="3600" smtClean="0"/>
              <a:t>成的关键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143108" y="2214554"/>
            <a:ext cx="3794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/>
              <a:t>碳的骨架的建构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43108" y="3357562"/>
            <a:ext cx="4721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>
                <a:solidFill>
                  <a:srgbClr val="FF0000"/>
                </a:solidFill>
              </a:rPr>
              <a:t>官能团的引入和消去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08" y="4497181"/>
            <a:ext cx="3794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dirty="0" smtClean="0">
                <a:solidFill>
                  <a:srgbClr val="FF0000"/>
                </a:solidFill>
              </a:rPr>
              <a:t>合成路线的选择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0" y="1214422"/>
            <a:ext cx="7758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a typeface="华文行楷" pitchFamily="2" charset="-122"/>
              </a:rPr>
              <a:t>让我们来归纳研究一些常用官能团引入的方法：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928802"/>
            <a:ext cx="4204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1、</a:t>
            </a:r>
            <a:r>
              <a:rPr lang="zh-CN" altLang="en-US" dirty="0">
                <a:hlinkClick r:id="rId2" action="ppaction://hlinksldjump"/>
              </a:rPr>
              <a:t>引入碳碳</a:t>
            </a:r>
            <a:r>
              <a:rPr lang="zh-CN" altLang="en-US" dirty="0" smtClean="0">
                <a:hlinkClick r:id="rId2" action="ppaction://hlinksldjump"/>
              </a:rPr>
              <a:t>双键有几种方法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14400" y="2487602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卤代烃的消去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428992" y="2487602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醇的消去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643570" y="2487602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炔烃的不完全加成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69925" y="3214686"/>
            <a:ext cx="3895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2、</a:t>
            </a:r>
            <a:r>
              <a:rPr lang="zh-CN" altLang="en-US" dirty="0">
                <a:hlinkClick r:id="rId3" action="ppaction://hlinksldjump"/>
              </a:rPr>
              <a:t>引入卤</a:t>
            </a:r>
            <a:r>
              <a:rPr lang="zh-CN" altLang="en-US" dirty="0" smtClean="0">
                <a:hlinkClick r:id="rId3" action="ppaction://hlinksldjump"/>
              </a:rPr>
              <a:t>原子有几种方法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643570" y="3925877"/>
            <a:ext cx="253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醇(酚</a:t>
            </a:r>
            <a:r>
              <a:rPr lang="en-US" altLang="zh-CN" dirty="0">
                <a:solidFill>
                  <a:srgbClr val="800000"/>
                </a:solidFill>
              </a:rPr>
              <a:t>)</a:t>
            </a:r>
            <a:r>
              <a:rPr lang="zh-CN" altLang="en-US" dirty="0">
                <a:solidFill>
                  <a:srgbClr val="800000"/>
                </a:solidFill>
              </a:rPr>
              <a:t>的取代反应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581406" y="3935402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烯(炔</a:t>
            </a:r>
            <a:r>
              <a:rPr lang="en-US" altLang="zh-CN" dirty="0">
                <a:solidFill>
                  <a:srgbClr val="800000"/>
                </a:solidFill>
              </a:rPr>
              <a:t>)</a:t>
            </a:r>
            <a:r>
              <a:rPr lang="zh-CN" altLang="en-US" dirty="0">
                <a:solidFill>
                  <a:srgbClr val="800000"/>
                </a:solidFill>
              </a:rPr>
              <a:t>的加成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40728" y="3925877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800000"/>
                </a:solidFill>
              </a:rPr>
              <a:t>烷烃、芳烃的</a:t>
            </a:r>
            <a:r>
              <a:rPr lang="zh-CN" altLang="en-US" dirty="0">
                <a:solidFill>
                  <a:srgbClr val="800000"/>
                </a:solidFill>
              </a:rPr>
              <a:t>取代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746125" y="4662477"/>
            <a:ext cx="358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3、</a:t>
            </a:r>
            <a:r>
              <a:rPr lang="zh-CN" altLang="en-US" dirty="0">
                <a:hlinkClick r:id="rId4" action="ppaction://hlinksldjump"/>
              </a:rPr>
              <a:t>引入</a:t>
            </a:r>
            <a:r>
              <a:rPr lang="zh-CN" altLang="en-US" dirty="0" smtClean="0">
                <a:hlinkClick r:id="rId4" action="ppaction://hlinksldjump"/>
              </a:rPr>
              <a:t>羟基有几种方法</a:t>
            </a:r>
            <a:r>
              <a:rPr lang="en-US" altLang="zh-CN" dirty="0" smtClean="0"/>
              <a:t>?</a:t>
            </a:r>
            <a:endParaRPr lang="zh-CN" altLang="en-US" u="sng" dirty="0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14400" y="5211762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烯烃与水的加成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286116" y="5211762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卤代烃的水解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500694" y="5211762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酯的水解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7072330" y="5211762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800000"/>
                </a:solidFill>
              </a:rPr>
              <a:t>醛酮的</a:t>
            </a:r>
            <a:r>
              <a:rPr lang="zh-CN" altLang="en-US" dirty="0">
                <a:solidFill>
                  <a:srgbClr val="800000"/>
                </a:solidFill>
              </a:rPr>
              <a:t>还原</a:t>
            </a:r>
          </a:p>
        </p:txBody>
      </p:sp>
      <p:sp>
        <p:nvSpPr>
          <p:cNvPr id="19" name="动作按钮: 前进或下一项 18">
            <a:hlinkClick r:id="rId5" action="ppaction://hlinksldjump" highlightClick="1"/>
          </p:cNvPr>
          <p:cNvSpPr/>
          <p:nvPr/>
        </p:nvSpPr>
        <p:spPr bwMode="auto">
          <a:xfrm>
            <a:off x="7072330" y="5929330"/>
            <a:ext cx="928694" cy="642942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10" y="357166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一、官能团的引入方法</a:t>
            </a:r>
            <a:endParaRPr lang="zh-CN" altLang="en-US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5" grpId="0" autoUpdateAnimBg="0"/>
      <p:bldP spid="9227" grpId="0" autoUpdateAnimBg="0"/>
      <p:bldP spid="9228" grpId="0" autoUpdateAnimBg="0"/>
      <p:bldP spid="9229" grpId="0"/>
      <p:bldP spid="9230" grpId="0" autoUpdateAnimBg="0"/>
      <p:bldP spid="9231" grpId="0" autoUpdateAnimBg="0"/>
      <p:bldP spid="9232" grpId="0" autoUpdateAnimBg="0"/>
      <p:bldP spid="9233" grpId="0"/>
      <p:bldP spid="9234" grpId="0" autoUpdateAnimBg="0"/>
      <p:bldP spid="9235" grpId="0" autoUpdateAnimBg="0"/>
      <p:bldP spid="9236" grpId="0" autoUpdateAnimBg="0"/>
      <p:bldP spid="923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2938" y="533400"/>
            <a:ext cx="607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/>
              <a:t>1、引入碳碳双键的三种方法举例</a:t>
            </a:r>
            <a:r>
              <a:rPr lang="en-US" altLang="zh-CN" sz="2800" dirty="0"/>
              <a:t>：</a:t>
            </a:r>
            <a:endParaRPr lang="en-US" altLang="zh-CN" sz="2800" b="0" dirty="0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71472" y="142875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hlink"/>
                </a:solidFill>
              </a:rPr>
              <a:t>卤代烃的消去</a:t>
            </a:r>
            <a:endParaRPr lang="zh-CN" altLang="en-US" b="0">
              <a:solidFill>
                <a:schemeClr val="hlink"/>
              </a:solidFill>
            </a:endParaRPr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1142976" y="1917716"/>
            <a:ext cx="7067551" cy="990600"/>
            <a:chOff x="384" y="720"/>
            <a:chExt cx="4452" cy="624"/>
          </a:xfrm>
        </p:grpSpPr>
        <p:grpSp>
          <p:nvGrpSpPr>
            <p:cNvPr id="29" name="Group 10"/>
            <p:cNvGrpSpPr>
              <a:grpSpLocks/>
            </p:cNvGrpSpPr>
            <p:nvPr/>
          </p:nvGrpSpPr>
          <p:grpSpPr bwMode="auto">
            <a:xfrm>
              <a:off x="384" y="720"/>
              <a:ext cx="4452" cy="624"/>
              <a:chOff x="384" y="720"/>
              <a:chExt cx="4452" cy="624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4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CH</a:t>
                </a:r>
                <a:r>
                  <a:rPr lang="en-US" altLang="zh-CN" sz="1400" dirty="0"/>
                  <a:t>3</a:t>
                </a:r>
                <a:r>
                  <a:rPr lang="en-US" altLang="zh-CN" dirty="0"/>
                  <a:t>CH</a:t>
                </a:r>
                <a:r>
                  <a:rPr lang="en-US" altLang="zh-CN" sz="1400" dirty="0"/>
                  <a:t>2</a:t>
                </a:r>
                <a:r>
                  <a:rPr lang="en-US" altLang="zh-CN" dirty="0"/>
                  <a:t>Cl + </a:t>
                </a:r>
                <a:r>
                  <a:rPr lang="en-US" altLang="zh-CN" dirty="0" err="1"/>
                  <a:t>NaOH</a:t>
                </a:r>
                <a:r>
                  <a:rPr lang="en-US" altLang="zh-CN" dirty="0"/>
                  <a:t>                </a:t>
                </a:r>
                <a:r>
                  <a:rPr lang="en-US" altLang="zh-CN" dirty="0" smtClean="0"/>
                  <a:t>CH</a:t>
                </a:r>
                <a:r>
                  <a:rPr lang="en-US" altLang="zh-CN" sz="1600" dirty="0" smtClean="0"/>
                  <a:t>2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dirty="0" smtClean="0"/>
                  <a:t>CH</a:t>
                </a:r>
                <a:r>
                  <a:rPr lang="en-US" altLang="zh-CN" sz="14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NaCl+H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O</a:t>
                </a:r>
                <a:endParaRPr lang="en-US" altLang="zh-CN" dirty="0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2256" y="72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醇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2256" y="105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△</a:t>
                </a:r>
              </a:p>
            </p:txBody>
          </p:sp>
        </p:grp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V="1">
              <a:off x="3669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71472" y="29257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hlink"/>
                </a:solidFill>
              </a:rPr>
              <a:t>醇的消去</a:t>
            </a:r>
            <a:endParaRPr lang="zh-CN" altLang="en-US" b="0">
              <a:solidFill>
                <a:schemeClr val="hlink"/>
              </a:solidFill>
            </a:endParaRPr>
          </a:p>
        </p:txBody>
      </p: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1600223" y="3573479"/>
            <a:ext cx="5591175" cy="701675"/>
            <a:chOff x="432" y="1504"/>
            <a:chExt cx="3522" cy="442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32" y="1584"/>
              <a:ext cx="35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</a:t>
              </a:r>
              <a:r>
                <a:rPr lang="en-US" altLang="zh-CN" sz="1400" dirty="0"/>
                <a:t>3</a:t>
              </a:r>
              <a:r>
                <a:rPr lang="en-US" altLang="zh-CN" dirty="0"/>
                <a:t>CH</a:t>
              </a:r>
              <a:r>
                <a:rPr lang="en-US" altLang="zh-CN" sz="1400" dirty="0"/>
                <a:t>2</a:t>
              </a:r>
              <a:r>
                <a:rPr lang="en-US" altLang="zh-CN" dirty="0"/>
                <a:t>OH                     CH</a:t>
              </a:r>
              <a:r>
                <a:rPr lang="en-US" altLang="zh-CN" sz="12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  <a:r>
                <a:rPr lang="en-US" altLang="zh-CN" dirty="0"/>
                <a:t>CH</a:t>
              </a:r>
              <a:r>
                <a:rPr lang="en-US" altLang="zh-CN" sz="1600" dirty="0"/>
                <a:t>2</a:t>
              </a:r>
              <a:r>
                <a:rPr lang="en-US" altLang="zh-CN" dirty="0"/>
                <a:t>  + 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584" y="172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651" y="1504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浓硫酸</a:t>
              </a:r>
            </a:p>
            <a:p>
              <a:r>
                <a:rPr lang="zh-CN" altLang="en-US" sz="2000"/>
                <a:t>170</a:t>
              </a:r>
              <a:r>
                <a:rPr lang="zh-CN" altLang="en-US" sz="2000">
                  <a:cs typeface="Times New Roman" charset="0"/>
                </a:rPr>
                <a:t>°</a:t>
              </a:r>
              <a:endParaRPr lang="zh-CN" altLang="en-US" sz="2000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V="1">
              <a:off x="3312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539552" y="4437112"/>
            <a:ext cx="2928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hlink"/>
                </a:solidFill>
              </a:rPr>
              <a:t>炔烃的不完全加成</a:t>
            </a:r>
            <a:endParaRPr lang="zh-CN" altLang="en-US" b="0">
              <a:solidFill>
                <a:schemeClr val="hlink"/>
              </a:solidFill>
            </a:endParaRPr>
          </a:p>
        </p:txBody>
      </p:sp>
      <p:grpSp>
        <p:nvGrpSpPr>
          <p:cNvPr id="47" name="Group 27"/>
          <p:cNvGrpSpPr>
            <a:grpSpLocks/>
          </p:cNvGrpSpPr>
          <p:nvPr/>
        </p:nvGrpSpPr>
        <p:grpSpPr bwMode="auto">
          <a:xfrm>
            <a:off x="1660548" y="5132404"/>
            <a:ext cx="5105400" cy="654050"/>
            <a:chOff x="470" y="2206"/>
            <a:chExt cx="3216" cy="412"/>
          </a:xfrm>
        </p:grpSpPr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470" y="2330"/>
              <a:ext cx="3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CH=CH +  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                      CH</a:t>
              </a:r>
              <a:r>
                <a:rPr lang="en-US" altLang="zh-CN" sz="1200" dirty="0"/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  <a:r>
                <a:rPr lang="en-US" altLang="zh-CN" dirty="0"/>
                <a:t>CH</a:t>
              </a:r>
              <a:r>
                <a:rPr lang="en-US" altLang="zh-CN" sz="1600" dirty="0"/>
                <a:t>2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816" y="24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1872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958" y="220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催化剂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 autoUpdateAnimBg="0"/>
      <p:bldP spid="40" grpId="0" autoUpdateAnimBg="0"/>
      <p:bldP spid="4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841</Words>
  <Application>Microsoft Office PowerPoint</Application>
  <PresentationFormat>全屏显示(4:3)</PresentationFormat>
  <Paragraphs>221</Paragraphs>
  <Slides>22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180</cp:revision>
  <dcterms:created xsi:type="dcterms:W3CDTF">1601-01-01T00:00:00Z</dcterms:created>
  <dcterms:modified xsi:type="dcterms:W3CDTF">2015-01-21T01:54:35Z</dcterms:modified>
</cp:coreProperties>
</file>