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048-A5D5-47D3-B334-6A426DBAC774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FE8-32D8-4604-8BBB-55CBF7A4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1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048-A5D5-47D3-B334-6A426DBAC774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FE8-32D8-4604-8BBB-55CBF7A4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9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048-A5D5-47D3-B334-6A426DBAC774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FE8-32D8-4604-8BBB-55CBF7A4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5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048-A5D5-47D3-B334-6A426DBAC774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FE8-32D8-4604-8BBB-55CBF7A4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048-A5D5-47D3-B334-6A426DBAC774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FE8-32D8-4604-8BBB-55CBF7A4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4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048-A5D5-47D3-B334-6A426DBAC774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FE8-32D8-4604-8BBB-55CBF7A4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048-A5D5-47D3-B334-6A426DBAC774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FE8-32D8-4604-8BBB-55CBF7A4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79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048-A5D5-47D3-B334-6A426DBAC774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FE8-32D8-4604-8BBB-55CBF7A4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048-A5D5-47D3-B334-6A426DBAC774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FE8-32D8-4604-8BBB-55CBF7A4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3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048-A5D5-47D3-B334-6A426DBAC774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FE8-32D8-4604-8BBB-55CBF7A4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F048-A5D5-47D3-B334-6A426DBAC774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DFE8-32D8-4604-8BBB-55CBF7A4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3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F048-A5D5-47D3-B334-6A426DBAC774}" type="datetimeFigureOut">
              <a:rPr lang="zh-CN" altLang="en-US" smtClean="0"/>
              <a:t>2016-06-08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FDFE8-32D8-4604-8BBB-55CBF7A4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9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简单的线性规划</a:t>
            </a:r>
            <a:r>
              <a:rPr lang="en-US" altLang="zh-C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7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7" name="Text Box 103"/>
          <p:cNvSpPr txBox="1">
            <a:spLocks noChangeArrowheads="1"/>
          </p:cNvSpPr>
          <p:nvPr/>
        </p:nvSpPr>
        <p:spPr bwMode="auto">
          <a:xfrm>
            <a:off x="3641725" y="3478213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0066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8772525" y="5734050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x+3y=27</a:t>
            </a:r>
          </a:p>
        </p:txBody>
      </p:sp>
      <p:sp>
        <p:nvSpPr>
          <p:cNvPr id="26626" name="Freeform 2"/>
          <p:cNvSpPr>
            <a:spLocks/>
          </p:cNvSpPr>
          <p:nvPr/>
        </p:nvSpPr>
        <p:spPr bwMode="auto">
          <a:xfrm>
            <a:off x="2767013" y="1163638"/>
            <a:ext cx="7169150" cy="4551362"/>
          </a:xfrm>
          <a:custGeom>
            <a:avLst/>
            <a:gdLst>
              <a:gd name="T0" fmla="*/ 0 w 3720"/>
              <a:gd name="T1" fmla="*/ 0 h 2040"/>
              <a:gd name="T2" fmla="*/ 0 w 3720"/>
              <a:gd name="T3" fmla="*/ 1194629896 h 2040"/>
              <a:gd name="T4" fmla="*/ 1604475042 w 3720"/>
              <a:gd name="T5" fmla="*/ 2147483646 h 2040"/>
              <a:gd name="T6" fmla="*/ 2147483646 w 3720"/>
              <a:gd name="T7" fmla="*/ 2147483646 h 2040"/>
              <a:gd name="T8" fmla="*/ 2147483646 w 3720"/>
              <a:gd name="T9" fmla="*/ 2147483646 h 2040"/>
              <a:gd name="T10" fmla="*/ 2147483646 w 3720"/>
              <a:gd name="T11" fmla="*/ 0 h 2040"/>
              <a:gd name="T12" fmla="*/ 0 w 3720"/>
              <a:gd name="T13" fmla="*/ 0 h 20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20" h="2040">
                <a:moveTo>
                  <a:pt x="0" y="0"/>
                </a:moveTo>
                <a:lnTo>
                  <a:pt x="0" y="240"/>
                </a:lnTo>
                <a:lnTo>
                  <a:pt x="432" y="1048"/>
                </a:lnTo>
                <a:lnTo>
                  <a:pt x="3240" y="2040"/>
                </a:lnTo>
                <a:lnTo>
                  <a:pt x="3720" y="2040"/>
                </a:lnTo>
                <a:lnTo>
                  <a:pt x="37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725" name="Group 101"/>
          <p:cNvGrpSpPr>
            <a:grpSpLocks/>
          </p:cNvGrpSpPr>
          <p:nvPr/>
        </p:nvGrpSpPr>
        <p:grpSpPr bwMode="auto">
          <a:xfrm>
            <a:off x="2373314" y="166688"/>
            <a:ext cx="8294687" cy="6248400"/>
            <a:chOff x="535" y="105"/>
            <a:chExt cx="5225" cy="3936"/>
          </a:xfrm>
        </p:grpSpPr>
        <p:sp>
          <p:nvSpPr>
            <p:cNvPr id="28747" name="Freeform 4"/>
            <p:cNvSpPr>
              <a:spLocks/>
            </p:cNvSpPr>
            <p:nvPr/>
          </p:nvSpPr>
          <p:spPr bwMode="auto">
            <a:xfrm>
              <a:off x="535" y="3584"/>
              <a:ext cx="5129" cy="9"/>
            </a:xfrm>
            <a:custGeom>
              <a:avLst/>
              <a:gdLst>
                <a:gd name="T0" fmla="*/ 0 w 5129"/>
                <a:gd name="T1" fmla="*/ 9 h 9"/>
                <a:gd name="T2" fmla="*/ 5129 w 5129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29" h="9">
                  <a:moveTo>
                    <a:pt x="0" y="9"/>
                  </a:moveTo>
                  <a:lnTo>
                    <a:pt x="5129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8" name="Freeform 5"/>
            <p:cNvSpPr>
              <a:spLocks/>
            </p:cNvSpPr>
            <p:nvPr/>
          </p:nvSpPr>
          <p:spPr bwMode="auto">
            <a:xfrm>
              <a:off x="795" y="208"/>
              <a:ext cx="13" cy="3833"/>
            </a:xfrm>
            <a:custGeom>
              <a:avLst/>
              <a:gdLst>
                <a:gd name="T0" fmla="*/ 0 w 13"/>
                <a:gd name="T1" fmla="*/ 3833 h 3833"/>
                <a:gd name="T2" fmla="*/ 13 w 13"/>
                <a:gd name="T3" fmla="*/ 0 h 383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3833">
                  <a:moveTo>
                    <a:pt x="0" y="3833"/>
                  </a:moveTo>
                  <a:lnTo>
                    <a:pt x="13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9" name="Text Box 6"/>
            <p:cNvSpPr txBox="1">
              <a:spLocks noChangeArrowheads="1"/>
            </p:cNvSpPr>
            <p:nvPr/>
          </p:nvSpPr>
          <p:spPr bwMode="auto">
            <a:xfrm>
              <a:off x="5469" y="3312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8750" name="Text Box 7"/>
            <p:cNvSpPr txBox="1">
              <a:spLocks noChangeArrowheads="1"/>
            </p:cNvSpPr>
            <p:nvPr/>
          </p:nvSpPr>
          <p:spPr bwMode="auto">
            <a:xfrm>
              <a:off x="621" y="3560"/>
              <a:ext cx="29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751" name="Text Box 8"/>
            <p:cNvSpPr txBox="1">
              <a:spLocks noChangeArrowheads="1"/>
            </p:cNvSpPr>
            <p:nvPr/>
          </p:nvSpPr>
          <p:spPr bwMode="auto">
            <a:xfrm>
              <a:off x="816" y="105"/>
              <a:ext cx="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667001" y="1417639"/>
            <a:ext cx="2036763" cy="455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003676" y="5867400"/>
            <a:ext cx="129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2x+y=15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2593975" y="3052763"/>
            <a:ext cx="6807200" cy="279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 flipV="1">
            <a:off x="2390775" y="2981325"/>
            <a:ext cx="4991100" cy="2967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6954838" y="5867400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x+2y=18</a:t>
            </a:r>
          </a:p>
        </p:txBody>
      </p:sp>
      <p:grpSp>
        <p:nvGrpSpPr>
          <p:cNvPr id="26639" name="Group 15"/>
          <p:cNvGrpSpPr>
            <a:grpSpLocks/>
          </p:cNvGrpSpPr>
          <p:nvPr/>
        </p:nvGrpSpPr>
        <p:grpSpPr bwMode="auto">
          <a:xfrm>
            <a:off x="2786064" y="990600"/>
            <a:ext cx="7424737" cy="4800600"/>
            <a:chOff x="1432" y="1517"/>
            <a:chExt cx="3773" cy="2107"/>
          </a:xfrm>
        </p:grpSpPr>
        <p:sp>
          <p:nvSpPr>
            <p:cNvPr id="28694" name="Line 16"/>
            <p:cNvSpPr>
              <a:spLocks noChangeShapeType="1"/>
            </p:cNvSpPr>
            <p:nvPr/>
          </p:nvSpPr>
          <p:spPr bwMode="auto">
            <a:xfrm flipV="1">
              <a:off x="2880" y="1532"/>
              <a:ext cx="0" cy="20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695" name="Group 17"/>
            <p:cNvGrpSpPr>
              <a:grpSpLocks/>
            </p:cNvGrpSpPr>
            <p:nvPr/>
          </p:nvGrpSpPr>
          <p:grpSpPr bwMode="auto">
            <a:xfrm>
              <a:off x="1432" y="1517"/>
              <a:ext cx="3773" cy="2107"/>
              <a:chOff x="1432" y="1517"/>
              <a:chExt cx="3773" cy="2107"/>
            </a:xfrm>
          </p:grpSpPr>
          <p:grpSp>
            <p:nvGrpSpPr>
              <p:cNvPr id="28696" name="Group 18"/>
              <p:cNvGrpSpPr>
                <a:grpSpLocks/>
              </p:cNvGrpSpPr>
              <p:nvPr/>
            </p:nvGrpSpPr>
            <p:grpSpPr bwMode="auto">
              <a:xfrm>
                <a:off x="1572" y="1517"/>
                <a:ext cx="3472" cy="2107"/>
                <a:chOff x="1572" y="1517"/>
                <a:chExt cx="3472" cy="2107"/>
              </a:xfrm>
            </p:grpSpPr>
            <p:sp>
              <p:nvSpPr>
                <p:cNvPr id="2871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808" y="1537"/>
                  <a:ext cx="0" cy="205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928" y="1545"/>
                  <a:ext cx="0" cy="205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9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764" y="1531"/>
                  <a:ext cx="0" cy="206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004" y="1554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116" y="1528"/>
                  <a:ext cx="0" cy="20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244" y="1523"/>
                  <a:ext cx="0" cy="207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364" y="1517"/>
                  <a:ext cx="0" cy="208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880" y="1574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644" y="1558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524" y="1562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416" y="1550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164" y="1558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2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048" y="1552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284" y="1554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692" y="1546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572" y="1562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476" y="1554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604" y="1562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5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716" y="1554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3852" y="1546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964" y="1546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076" y="1554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4204" y="1554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4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332" y="1546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4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444" y="1546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4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564" y="1538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4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4676" y="1554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4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804" y="1570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4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4916" y="1570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46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5044" y="1568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7" name="Group 49"/>
              <p:cNvGrpSpPr>
                <a:grpSpLocks/>
              </p:cNvGrpSpPr>
              <p:nvPr/>
            </p:nvGrpSpPr>
            <p:grpSpPr bwMode="auto">
              <a:xfrm>
                <a:off x="1432" y="1558"/>
                <a:ext cx="3773" cy="2052"/>
                <a:chOff x="1432" y="1558"/>
                <a:chExt cx="3773" cy="2052"/>
              </a:xfrm>
            </p:grpSpPr>
            <p:sp>
              <p:nvSpPr>
                <p:cNvPr id="28698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435" y="3474"/>
                  <a:ext cx="375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8699" name="Group 51"/>
                <p:cNvGrpSpPr>
                  <a:grpSpLocks/>
                </p:cNvGrpSpPr>
                <p:nvPr/>
              </p:nvGrpSpPr>
              <p:grpSpPr bwMode="auto">
                <a:xfrm>
                  <a:off x="1432" y="1558"/>
                  <a:ext cx="3773" cy="1796"/>
                  <a:chOff x="1432" y="1558"/>
                  <a:chExt cx="3773" cy="1796"/>
                </a:xfrm>
              </p:grpSpPr>
              <p:sp>
                <p:nvSpPr>
                  <p:cNvPr id="28701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38" y="3354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2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6" y="3239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3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34" y="3118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4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1" y="3002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5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38" y="2874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6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39" y="2756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7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6" y="2636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8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37" y="2514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9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2395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0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32" y="2280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1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38" y="2158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2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36" y="2039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3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36" y="1911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4" name="Line 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36" y="1798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5" name="Line 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32" y="1683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6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40" y="1558"/>
                    <a:ext cx="3759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870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156" y="1560"/>
                  <a:ext cx="0" cy="20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6693" name="Line 69"/>
          <p:cNvSpPr>
            <a:spLocks noChangeShapeType="1"/>
          </p:cNvSpPr>
          <p:nvPr/>
        </p:nvSpPr>
        <p:spPr bwMode="auto">
          <a:xfrm>
            <a:off x="1876425" y="4681538"/>
            <a:ext cx="1747838" cy="196215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4" name="Text Box 70"/>
          <p:cNvSpPr txBox="1">
            <a:spLocks noChangeArrowheads="1"/>
          </p:cNvSpPr>
          <p:nvPr/>
        </p:nvSpPr>
        <p:spPr bwMode="auto">
          <a:xfrm>
            <a:off x="3581401" y="6340475"/>
            <a:ext cx="17256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x+y =0</a:t>
            </a:r>
          </a:p>
        </p:txBody>
      </p:sp>
      <p:sp>
        <p:nvSpPr>
          <p:cNvPr id="26696" name="Line 72"/>
          <p:cNvSpPr>
            <a:spLocks noChangeShapeType="1"/>
          </p:cNvSpPr>
          <p:nvPr/>
        </p:nvSpPr>
        <p:spPr bwMode="auto">
          <a:xfrm>
            <a:off x="2286001" y="2057401"/>
            <a:ext cx="3446463" cy="38131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2" name="Text Box 88"/>
          <p:cNvSpPr txBox="1">
            <a:spLocks noChangeArrowheads="1"/>
          </p:cNvSpPr>
          <p:nvPr/>
        </p:nvSpPr>
        <p:spPr bwMode="auto">
          <a:xfrm>
            <a:off x="3257550" y="2538413"/>
            <a:ext cx="163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Arial Black" panose="020B0A04020102020204" pitchFamily="34" charset="0"/>
              </a:rPr>
              <a:t>B(3,9)</a:t>
            </a:r>
          </a:p>
        </p:txBody>
      </p:sp>
      <p:sp>
        <p:nvSpPr>
          <p:cNvPr id="26713" name="Oval 89"/>
          <p:cNvSpPr>
            <a:spLocks noChangeArrowheads="1"/>
          </p:cNvSpPr>
          <p:nvPr/>
        </p:nvSpPr>
        <p:spPr bwMode="auto">
          <a:xfrm>
            <a:off x="3479801" y="3192463"/>
            <a:ext cx="92075" cy="106362"/>
          </a:xfrm>
          <a:prstGeom prst="ellipse">
            <a:avLst/>
          </a:prstGeom>
          <a:solidFill>
            <a:srgbClr val="FF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715" name="Text Box 91"/>
          <p:cNvSpPr txBox="1">
            <a:spLocks noChangeArrowheads="1"/>
          </p:cNvSpPr>
          <p:nvPr/>
        </p:nvSpPr>
        <p:spPr bwMode="auto">
          <a:xfrm>
            <a:off x="3721101" y="3032125"/>
            <a:ext cx="116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Arial Black" panose="020B0A04020102020204" pitchFamily="34" charset="0"/>
              </a:rPr>
              <a:t>C(4,8)</a:t>
            </a:r>
          </a:p>
        </p:txBody>
      </p:sp>
      <p:sp>
        <p:nvSpPr>
          <p:cNvPr id="26716" name="Oval 92"/>
          <p:cNvSpPr>
            <a:spLocks noChangeArrowheads="1"/>
          </p:cNvSpPr>
          <p:nvPr/>
        </p:nvSpPr>
        <p:spPr bwMode="auto">
          <a:xfrm>
            <a:off x="3711576" y="3463926"/>
            <a:ext cx="92075" cy="1063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720" name="Text Box 96"/>
          <p:cNvSpPr txBox="1">
            <a:spLocks noChangeArrowheads="1"/>
          </p:cNvSpPr>
          <p:nvPr/>
        </p:nvSpPr>
        <p:spPr bwMode="auto">
          <a:xfrm>
            <a:off x="4679951" y="0"/>
            <a:ext cx="348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打网格线法</a:t>
            </a:r>
          </a:p>
        </p:txBody>
      </p:sp>
      <p:sp>
        <p:nvSpPr>
          <p:cNvPr id="26726" name="Line 102"/>
          <p:cNvSpPr>
            <a:spLocks noChangeShapeType="1"/>
          </p:cNvSpPr>
          <p:nvPr/>
        </p:nvSpPr>
        <p:spPr bwMode="auto">
          <a:xfrm>
            <a:off x="1828800" y="4633913"/>
            <a:ext cx="1747838" cy="196215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28" name="Oval 104"/>
          <p:cNvSpPr>
            <a:spLocks noChangeArrowheads="1"/>
          </p:cNvSpPr>
          <p:nvPr/>
        </p:nvSpPr>
        <p:spPr bwMode="auto">
          <a:xfrm>
            <a:off x="3529014" y="3429000"/>
            <a:ext cx="90487" cy="76200"/>
          </a:xfrm>
          <a:prstGeom prst="ellipse">
            <a:avLst/>
          </a:prstGeom>
          <a:solidFill>
            <a:srgbClr val="CC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29566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46821E-6 L 0.09618 -0.3183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6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-15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 -0.07375 L -0.0448 -0.0959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6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" grpId="0"/>
      <p:bldP spid="26636" grpId="0"/>
      <p:bldP spid="26626" grpId="0" animBg="1"/>
      <p:bldP spid="26633" grpId="0" animBg="1"/>
      <p:bldP spid="26634" grpId="0"/>
      <p:bldP spid="26635" grpId="0" animBg="1"/>
      <p:bldP spid="26637" grpId="0" animBg="1"/>
      <p:bldP spid="26638" grpId="0"/>
      <p:bldP spid="26693" grpId="0" animBg="1"/>
      <p:bldP spid="26694" grpId="0"/>
      <p:bldP spid="26696" grpId="0" animBg="1"/>
      <p:bldP spid="26696" grpId="1" animBg="1"/>
      <p:bldP spid="26712" grpId="0"/>
      <p:bldP spid="26713" grpId="0" animBg="1"/>
      <p:bldP spid="26715" grpId="0"/>
      <p:bldP spid="26716" grpId="0" animBg="1"/>
      <p:bldP spid="26720" grpId="0"/>
      <p:bldP spid="26726" grpId="0" animBg="1"/>
      <p:bldP spid="26726" grpId="1" animBg="1"/>
      <p:bldP spid="267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2"/>
          <p:cNvSpPr>
            <a:spLocks/>
          </p:cNvSpPr>
          <p:nvPr/>
        </p:nvSpPr>
        <p:spPr bwMode="auto">
          <a:xfrm>
            <a:off x="4598988" y="668338"/>
            <a:ext cx="5905500" cy="3238500"/>
          </a:xfrm>
          <a:custGeom>
            <a:avLst/>
            <a:gdLst>
              <a:gd name="T0" fmla="*/ 0 w 3720"/>
              <a:gd name="T1" fmla="*/ 0 h 2040"/>
              <a:gd name="T2" fmla="*/ 0 w 3720"/>
              <a:gd name="T3" fmla="*/ 604837500 h 2040"/>
              <a:gd name="T4" fmla="*/ 1088707500 w 3720"/>
              <a:gd name="T5" fmla="*/ 2147483646 h 2040"/>
              <a:gd name="T6" fmla="*/ 2147483646 w 3720"/>
              <a:gd name="T7" fmla="*/ 2147483646 h 2040"/>
              <a:gd name="T8" fmla="*/ 2147483646 w 3720"/>
              <a:gd name="T9" fmla="*/ 2147483646 h 2040"/>
              <a:gd name="T10" fmla="*/ 2147483646 w 3720"/>
              <a:gd name="T11" fmla="*/ 0 h 2040"/>
              <a:gd name="T12" fmla="*/ 0 w 3720"/>
              <a:gd name="T13" fmla="*/ 0 h 20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20" h="2040">
                <a:moveTo>
                  <a:pt x="0" y="0"/>
                </a:moveTo>
                <a:lnTo>
                  <a:pt x="0" y="240"/>
                </a:lnTo>
                <a:lnTo>
                  <a:pt x="432" y="1048"/>
                </a:lnTo>
                <a:lnTo>
                  <a:pt x="3240" y="2040"/>
                </a:lnTo>
                <a:lnTo>
                  <a:pt x="3720" y="2040"/>
                </a:lnTo>
                <a:lnTo>
                  <a:pt x="37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4522788" y="874713"/>
            <a:ext cx="1668462" cy="3213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746751" y="4025900"/>
            <a:ext cx="129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2x+y=15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 flipV="1">
            <a:off x="4410076" y="2011363"/>
            <a:ext cx="5680075" cy="1987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9336088" y="3922713"/>
            <a:ext cx="1363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x+3y=27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 flipV="1">
            <a:off x="4368800" y="2036764"/>
            <a:ext cx="4008438" cy="2035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8143876" y="3973513"/>
            <a:ext cx="129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x+2y=18</a:t>
            </a:r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3689350" y="3008313"/>
            <a:ext cx="1377950" cy="135890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3157538" y="2708276"/>
            <a:ext cx="1066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x+y =0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990975" y="1063625"/>
            <a:ext cx="3149600" cy="309245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4003675" y="969963"/>
            <a:ext cx="3149600" cy="30924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631950" y="5734051"/>
            <a:ext cx="9323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直线</a:t>
            </a:r>
            <a:r>
              <a:rPr kumimoji="1"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x+y=12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经过的整点是</a:t>
            </a:r>
            <a:r>
              <a:rPr kumimoji="1"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B(3,9)</a:t>
            </a:r>
            <a:r>
              <a:rPr kumimoji="1"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C(4,8)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，它们是最优解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1" lang="en-US" altLang="zh-CN" sz="280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1703389" y="4221163"/>
            <a:ext cx="466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作出一组平行直线</a:t>
            </a:r>
            <a:r>
              <a:rPr kumimoji="1"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kumimoji="1" lang="en-US" altLang="zh-CN" sz="280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kumimoji="1" lang="en-US" altLang="zh-CN" sz="280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x+y</a:t>
            </a:r>
            <a:r>
              <a:rPr kumimoji="1" lang="zh-CN" altLang="en-US" sz="280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</p:txBody>
      </p:sp>
      <p:grpSp>
        <p:nvGrpSpPr>
          <p:cNvPr id="21527" name="Group 23"/>
          <p:cNvGrpSpPr>
            <a:grpSpLocks/>
          </p:cNvGrpSpPr>
          <p:nvPr/>
        </p:nvGrpSpPr>
        <p:grpSpPr bwMode="auto">
          <a:xfrm>
            <a:off x="4997451" y="1673225"/>
            <a:ext cx="1349375" cy="781050"/>
            <a:chOff x="1672" y="2213"/>
            <a:chExt cx="850" cy="492"/>
          </a:xfrm>
        </p:grpSpPr>
        <p:grpSp>
          <p:nvGrpSpPr>
            <p:cNvPr id="29725" name="Group 24"/>
            <p:cNvGrpSpPr>
              <a:grpSpLocks/>
            </p:cNvGrpSpPr>
            <p:nvPr/>
          </p:nvGrpSpPr>
          <p:grpSpPr bwMode="auto">
            <a:xfrm>
              <a:off x="1672" y="2213"/>
              <a:ext cx="850" cy="324"/>
              <a:chOff x="1680" y="2208"/>
              <a:chExt cx="850" cy="324"/>
            </a:xfrm>
          </p:grpSpPr>
          <p:sp>
            <p:nvSpPr>
              <p:cNvPr id="29729" name="Text Box 25"/>
              <p:cNvSpPr txBox="1">
                <a:spLocks noChangeArrowheads="1"/>
              </p:cNvSpPr>
              <p:nvPr/>
            </p:nvSpPr>
            <p:spPr bwMode="auto">
              <a:xfrm>
                <a:off x="1680" y="2208"/>
                <a:ext cx="8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84C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B(3,9)</a:t>
                </a:r>
              </a:p>
            </p:txBody>
          </p:sp>
          <p:sp>
            <p:nvSpPr>
              <p:cNvPr id="29730" name="Oval 26"/>
              <p:cNvSpPr>
                <a:spLocks noChangeArrowheads="1"/>
              </p:cNvSpPr>
              <p:nvPr/>
            </p:nvSpPr>
            <p:spPr bwMode="auto">
              <a:xfrm>
                <a:off x="1782" y="2484"/>
                <a:ext cx="48" cy="48"/>
              </a:xfrm>
              <a:prstGeom prst="ellipse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9726" name="Group 27"/>
            <p:cNvGrpSpPr>
              <a:grpSpLocks/>
            </p:cNvGrpSpPr>
            <p:nvPr/>
          </p:nvGrpSpPr>
          <p:grpSpPr bwMode="auto">
            <a:xfrm>
              <a:off x="1877" y="2453"/>
              <a:ext cx="607" cy="252"/>
              <a:chOff x="1885" y="2448"/>
              <a:chExt cx="607" cy="252"/>
            </a:xfrm>
          </p:grpSpPr>
          <p:sp>
            <p:nvSpPr>
              <p:cNvPr id="29727" name="Text Box 28"/>
              <p:cNvSpPr txBox="1">
                <a:spLocks noChangeArrowheads="1"/>
              </p:cNvSpPr>
              <p:nvPr/>
            </p:nvSpPr>
            <p:spPr bwMode="auto">
              <a:xfrm>
                <a:off x="1885" y="2448"/>
                <a:ext cx="6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F84C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C(4,8)</a:t>
                </a:r>
              </a:p>
            </p:txBody>
          </p:sp>
          <p:sp>
            <p:nvSpPr>
              <p:cNvPr id="29728" name="Oval 29"/>
              <p:cNvSpPr>
                <a:spLocks noChangeArrowheads="1"/>
              </p:cNvSpPr>
              <p:nvPr/>
            </p:nvSpPr>
            <p:spPr bwMode="auto">
              <a:xfrm>
                <a:off x="1908" y="261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4181476" y="2284414"/>
            <a:ext cx="1262063" cy="307975"/>
            <a:chOff x="1174" y="2592"/>
            <a:chExt cx="795" cy="194"/>
          </a:xfrm>
        </p:grpSpPr>
        <p:sp>
          <p:nvSpPr>
            <p:cNvPr id="29723" name="Oval 31"/>
            <p:cNvSpPr>
              <a:spLocks noChangeArrowheads="1"/>
            </p:cNvSpPr>
            <p:nvPr/>
          </p:nvSpPr>
          <p:spPr bwMode="auto">
            <a:xfrm>
              <a:off x="1837" y="2592"/>
              <a:ext cx="47" cy="4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24" name="Text Box 32"/>
            <p:cNvSpPr txBox="1">
              <a:spLocks noChangeArrowheads="1"/>
            </p:cNvSpPr>
            <p:nvPr/>
          </p:nvSpPr>
          <p:spPr bwMode="auto">
            <a:xfrm>
              <a:off x="1174" y="2592"/>
              <a:ext cx="79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4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A(18/5,39/5)</a:t>
              </a:r>
            </a:p>
          </p:txBody>
        </p:sp>
      </p:grp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1703389" y="4724400"/>
            <a:ext cx="8353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当直线经过点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z=x+y=11.4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但它不是最优整数解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作直线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x+y=12</a:t>
            </a:r>
          </a:p>
        </p:txBody>
      </p:sp>
      <p:sp>
        <p:nvSpPr>
          <p:cNvPr id="29714" name="Text Box 34"/>
          <p:cNvSpPr txBox="1">
            <a:spLocks noChangeArrowheads="1"/>
          </p:cNvSpPr>
          <p:nvPr/>
        </p:nvSpPr>
        <p:spPr bwMode="auto">
          <a:xfrm>
            <a:off x="6888164" y="3983038"/>
            <a:ext cx="1157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x+y=12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4367213" y="5157788"/>
            <a:ext cx="5688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解得交点</a:t>
            </a:r>
            <a:r>
              <a:rPr kumimoji="1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B,C</a:t>
            </a:r>
            <a:r>
              <a:rPr kumimoji="1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的坐标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B(3,9)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C(4,8)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6096001" y="-26988"/>
            <a:ext cx="310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调整优值法</a:t>
            </a:r>
          </a:p>
        </p:txBody>
      </p:sp>
      <p:grpSp>
        <p:nvGrpSpPr>
          <p:cNvPr id="29717" name="Group 46"/>
          <p:cNvGrpSpPr>
            <a:grpSpLocks/>
          </p:cNvGrpSpPr>
          <p:nvPr/>
        </p:nvGrpSpPr>
        <p:grpSpPr bwMode="auto">
          <a:xfrm>
            <a:off x="3216275" y="260351"/>
            <a:ext cx="7620000" cy="3960813"/>
            <a:chOff x="720" y="1056"/>
            <a:chExt cx="4800" cy="2928"/>
          </a:xfrm>
        </p:grpSpPr>
        <p:sp>
          <p:nvSpPr>
            <p:cNvPr id="29718" name="Line 47"/>
            <p:cNvSpPr>
              <a:spLocks noChangeShapeType="1"/>
            </p:cNvSpPr>
            <p:nvPr/>
          </p:nvSpPr>
          <p:spPr bwMode="auto">
            <a:xfrm>
              <a:off x="720" y="3600"/>
              <a:ext cx="47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Line 48"/>
            <p:cNvSpPr>
              <a:spLocks noChangeShapeType="1"/>
            </p:cNvSpPr>
            <p:nvPr/>
          </p:nvSpPr>
          <p:spPr bwMode="auto">
            <a:xfrm flipV="1">
              <a:off x="1440" y="1200"/>
              <a:ext cx="0" cy="2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Text Box 49"/>
            <p:cNvSpPr txBox="1">
              <a:spLocks noChangeArrowheads="1"/>
            </p:cNvSpPr>
            <p:nvPr/>
          </p:nvSpPr>
          <p:spPr bwMode="auto">
            <a:xfrm>
              <a:off x="5280" y="3314"/>
              <a:ext cx="24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29721" name="Text Box 50"/>
            <p:cNvSpPr txBox="1">
              <a:spLocks noChangeArrowheads="1"/>
            </p:cNvSpPr>
            <p:nvPr/>
          </p:nvSpPr>
          <p:spPr bwMode="auto">
            <a:xfrm>
              <a:off x="1200" y="3513"/>
              <a:ext cx="24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29722" name="Text Box 51"/>
            <p:cNvSpPr txBox="1">
              <a:spLocks noChangeArrowheads="1"/>
            </p:cNvSpPr>
            <p:nvPr/>
          </p:nvSpPr>
          <p:spPr bwMode="auto">
            <a:xfrm>
              <a:off x="1488" y="1056"/>
              <a:ext cx="24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69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 animBg="1"/>
      <p:bldP spid="21517" grpId="0" animBg="1"/>
      <p:bldP spid="21518" grpId="0" autoUpdateAnimBg="0"/>
      <p:bldP spid="21519" grpId="0" autoUpdateAnimBg="0"/>
      <p:bldP spid="21537" grpId="0" autoUpdateAnimBg="0"/>
      <p:bldP spid="21539" grpId="0" autoUpdateAnimBg="0"/>
      <p:bldP spid="2154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09800" y="1219201"/>
            <a:ext cx="7543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1" lang="zh-CN" alt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求线性规划问题的最优整数解时，常用打网格线和调整优值的方法，这要求作图必须精确，线性目标函数对应的直线斜率与其他直线的斜率关系要把握准确。</a:t>
            </a:r>
          </a:p>
        </p:txBody>
      </p:sp>
    </p:spTree>
    <p:extLst>
      <p:ext uri="{BB962C8B-B14F-4D97-AF65-F5344CB8AC3E}">
        <p14:creationId xmlns:p14="http://schemas.microsoft.com/office/powerpoint/2010/main" val="3707545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774826" y="765176"/>
          <a:ext cx="7908925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336800" imgH="673100" progId="Equation.DSMT4">
                  <p:embed/>
                </p:oleObj>
              </mc:Choice>
              <mc:Fallback>
                <p:oleObj name="Equation" r:id="rId3" imgW="2336800" imgH="673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765176"/>
                        <a:ext cx="7908925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519739" y="2278063"/>
            <a:ext cx="1800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48241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0" y="60325"/>
            <a:ext cx="91440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一个化肥厂生产甲、乙两种混合肥料，生产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车皮甲种肥料的主要原料是磷酸盐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4t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、硝酸盐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18t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；生产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车皮乙种肥料需要的主要原料是磷酸盐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1t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、硝酸盐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15t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。现库存磷酸盐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10t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、硝酸盐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66t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，在此基础上生产这两种混合肥料。若生产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车皮甲种肥料的利润为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10000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元，生产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车皮甲种肥料的利润为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5000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元，计算生产甲、乙两种肥料各多少车皮，能够产生最大的利润？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361CF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解：设</a:t>
            </a:r>
            <a:r>
              <a:rPr kumimoji="1" lang="en-US" altLang="zh-CN" sz="2800">
                <a:solidFill>
                  <a:srgbClr val="361CF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800">
                <a:solidFill>
                  <a:srgbClr val="361CF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800">
                <a:solidFill>
                  <a:srgbClr val="361CF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zh-CN" altLang="en-US" sz="2800">
                <a:solidFill>
                  <a:srgbClr val="361CF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分别为计划生产甲、乙两种混合肥料的车皮数，利润为</a:t>
            </a:r>
            <a:r>
              <a:rPr kumimoji="1" lang="en-US" altLang="zh-CN" sz="2800">
                <a:solidFill>
                  <a:srgbClr val="361CF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kumimoji="1" lang="zh-CN" altLang="en-US" sz="2800">
                <a:solidFill>
                  <a:srgbClr val="361CF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万元，则由题意得：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1976438" y="4038601"/>
          <a:ext cx="4195762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206500" imgH="914400" progId="Equation.DSMT4">
                  <p:embed/>
                </p:oleObj>
              </mc:Choice>
              <mc:Fallback>
                <p:oleObj name="Equation" r:id="rId3" imgW="12065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038601"/>
                        <a:ext cx="4195762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4495801"/>
            <a:ext cx="3849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目标函数为</a:t>
            </a:r>
            <a:r>
              <a:rPr kumimoji="1"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kumimoji="1"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kumimoji="1"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kumimoji="1"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0.5y</a:t>
            </a:r>
          </a:p>
        </p:txBody>
      </p:sp>
    </p:spTree>
    <p:extLst>
      <p:ext uri="{BB962C8B-B14F-4D97-AF65-F5344CB8AC3E}">
        <p14:creationId xmlns:p14="http://schemas.microsoft.com/office/powerpoint/2010/main" val="1575996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1524000" y="152400"/>
            <a:ext cx="4191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由图可以看出，当直线经过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可行域上的点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时，截距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最大。</a:t>
            </a:r>
            <a:r>
              <a:rPr kumimoji="1"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1600200" y="4419600"/>
            <a:ext cx="906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生产甲种、乙种肥料各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车皮，能够产生最大利润，最大利润为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万元。</a:t>
            </a:r>
            <a:endParaRPr kumimoji="1"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6705600" y="428625"/>
            <a:ext cx="2057400" cy="2667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6248400" y="1143000"/>
            <a:ext cx="2057400" cy="2667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1676401" y="3581401"/>
            <a:ext cx="460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kumimoji="1" lang="en-US" altLang="zh-CN" sz="28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1×2+0.5×2=3</a:t>
            </a:r>
          </a:p>
        </p:txBody>
      </p:sp>
      <p:grpSp>
        <p:nvGrpSpPr>
          <p:cNvPr id="10262" name="Group 22"/>
          <p:cNvGrpSpPr>
            <a:grpSpLocks/>
          </p:cNvGrpSpPr>
          <p:nvPr/>
        </p:nvGrpSpPr>
        <p:grpSpPr bwMode="auto">
          <a:xfrm>
            <a:off x="6477001" y="228600"/>
            <a:ext cx="3656013" cy="2971800"/>
            <a:chOff x="3456" y="2304"/>
            <a:chExt cx="2303" cy="1872"/>
          </a:xfrm>
        </p:grpSpPr>
        <p:sp>
          <p:nvSpPr>
            <p:cNvPr id="21523" name="Line 23"/>
            <p:cNvSpPr>
              <a:spLocks noChangeShapeType="1"/>
            </p:cNvSpPr>
            <p:nvPr/>
          </p:nvSpPr>
          <p:spPr bwMode="auto">
            <a:xfrm>
              <a:off x="3456" y="3792"/>
              <a:ext cx="21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Text Box 24"/>
            <p:cNvSpPr txBox="1">
              <a:spLocks noChangeArrowheads="1"/>
            </p:cNvSpPr>
            <p:nvPr/>
          </p:nvSpPr>
          <p:spPr bwMode="auto">
            <a:xfrm>
              <a:off x="5328" y="3504"/>
              <a:ext cx="4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21525" name="Line 25"/>
            <p:cNvSpPr>
              <a:spLocks noChangeShapeType="1"/>
            </p:cNvSpPr>
            <p:nvPr/>
          </p:nvSpPr>
          <p:spPr bwMode="auto">
            <a:xfrm flipV="1">
              <a:off x="4032" y="2304"/>
              <a:ext cx="0" cy="1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Text Box 26"/>
            <p:cNvSpPr txBox="1">
              <a:spLocks noChangeArrowheads="1"/>
            </p:cNvSpPr>
            <p:nvPr/>
          </p:nvSpPr>
          <p:spPr bwMode="auto">
            <a:xfrm>
              <a:off x="4128" y="23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21527" name="Text Box 27"/>
            <p:cNvSpPr txBox="1">
              <a:spLocks noChangeArrowheads="1"/>
            </p:cNvSpPr>
            <p:nvPr/>
          </p:nvSpPr>
          <p:spPr bwMode="auto">
            <a:xfrm>
              <a:off x="4032" y="384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o</a:t>
              </a:r>
            </a:p>
          </p:txBody>
        </p:sp>
      </p:grpSp>
      <p:sp>
        <p:nvSpPr>
          <p:cNvPr id="10268" name="Freeform 28"/>
          <p:cNvSpPr>
            <a:spLocks/>
          </p:cNvSpPr>
          <p:nvPr/>
        </p:nvSpPr>
        <p:spPr bwMode="auto">
          <a:xfrm>
            <a:off x="7391400" y="1524000"/>
            <a:ext cx="685800" cy="1066800"/>
          </a:xfrm>
          <a:custGeom>
            <a:avLst/>
            <a:gdLst>
              <a:gd name="T0" fmla="*/ 0 w 432"/>
              <a:gd name="T1" fmla="*/ 0 h 672"/>
              <a:gd name="T2" fmla="*/ 0 w 432"/>
              <a:gd name="T3" fmla="*/ 1693545000 h 672"/>
              <a:gd name="T4" fmla="*/ 1088707500 w 432"/>
              <a:gd name="T5" fmla="*/ 1693545000 h 672"/>
              <a:gd name="T6" fmla="*/ 725805000 w 432"/>
              <a:gd name="T7" fmla="*/ 604837500 h 672"/>
              <a:gd name="T8" fmla="*/ 0 w 43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672">
                <a:moveTo>
                  <a:pt x="0" y="0"/>
                </a:moveTo>
                <a:lnTo>
                  <a:pt x="0" y="672"/>
                </a:lnTo>
                <a:lnTo>
                  <a:pt x="432" y="672"/>
                </a:lnTo>
                <a:lnTo>
                  <a:pt x="288" y="24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9" name="Freeform 29"/>
          <p:cNvSpPr>
            <a:spLocks/>
          </p:cNvSpPr>
          <p:nvPr/>
        </p:nvSpPr>
        <p:spPr bwMode="auto">
          <a:xfrm>
            <a:off x="7391400" y="1524000"/>
            <a:ext cx="685800" cy="1066800"/>
          </a:xfrm>
          <a:custGeom>
            <a:avLst/>
            <a:gdLst>
              <a:gd name="T0" fmla="*/ 0 w 432"/>
              <a:gd name="T1" fmla="*/ 0 h 672"/>
              <a:gd name="T2" fmla="*/ 0 w 432"/>
              <a:gd name="T3" fmla="*/ 1693545000 h 672"/>
              <a:gd name="T4" fmla="*/ 1088707500 w 432"/>
              <a:gd name="T5" fmla="*/ 1693545000 h 672"/>
              <a:gd name="T6" fmla="*/ 725805000 w 432"/>
              <a:gd name="T7" fmla="*/ 604837500 h 672"/>
              <a:gd name="T8" fmla="*/ 0 w 432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672">
                <a:moveTo>
                  <a:pt x="0" y="0"/>
                </a:moveTo>
                <a:lnTo>
                  <a:pt x="0" y="672"/>
                </a:lnTo>
                <a:lnTo>
                  <a:pt x="432" y="672"/>
                </a:lnTo>
                <a:lnTo>
                  <a:pt x="288" y="24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7348538" y="381000"/>
            <a:ext cx="9144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6781801" y="976313"/>
            <a:ext cx="2105025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7543800" y="3070225"/>
            <a:ext cx="10033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4x+y=10</a:t>
            </a: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8305800" y="2743200"/>
            <a:ext cx="1354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18x+15y=66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8001000" y="160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7805739" y="1828801"/>
            <a:ext cx="109537" cy="13811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1676400" y="1511300"/>
          <a:ext cx="4267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1447800" imgH="469900" progId="Equation.3">
                  <p:embed/>
                </p:oleObj>
              </mc:Choice>
              <mc:Fallback>
                <p:oleObj name="公式" r:id="rId3" imgW="1447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11300"/>
                        <a:ext cx="42672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1752601" y="2909888"/>
            <a:ext cx="415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点的坐标为（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1" lang="zh-CN" altLang="en-US" sz="1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7832726" y="3748089"/>
            <a:ext cx="11207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x+0.5y=0</a:t>
            </a:r>
          </a:p>
        </p:txBody>
      </p:sp>
    </p:spTree>
    <p:extLst>
      <p:ext uri="{BB962C8B-B14F-4D97-AF65-F5344CB8AC3E}">
        <p14:creationId xmlns:p14="http://schemas.microsoft.com/office/powerpoint/2010/main" val="1381645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autoUpdateAnimBg="0"/>
      <p:bldP spid="10254" grpId="0" autoUpdateAnimBg="0"/>
      <p:bldP spid="10257" grpId="0" animBg="1"/>
      <p:bldP spid="10259" grpId="0" animBg="1"/>
      <p:bldP spid="10261" grpId="0" autoUpdateAnimBg="0"/>
      <p:bldP spid="10268" grpId="0" animBg="1"/>
      <p:bldP spid="10269" grpId="0" animBg="1"/>
      <p:bldP spid="10270" grpId="0" animBg="1"/>
      <p:bldP spid="10271" grpId="0" animBg="1"/>
      <p:bldP spid="10272" grpId="0"/>
      <p:bldP spid="10273" grpId="0"/>
      <p:bldP spid="10255" grpId="0"/>
      <p:bldP spid="10260" grpId="0" animBg="1"/>
      <p:bldP spid="10276" grpId="0" autoUpdateAnimBg="0"/>
      <p:bldP spid="102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524000" y="76200"/>
            <a:ext cx="91440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、制定投资计划时，不仅要考虑可能获得的盈利，而且要考虑可能出现的亏损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某投资人打算投资甲、乙两个项目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根据预测，甲、乙项目可能的最大盈利率分别为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100﹪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50﹪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，可能的最大亏损率分别为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30﹪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10﹪. 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投资人计划投资金额不超过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万元，要求确保可能的资金亏损不超过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1.8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万元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问投资人对甲、乙两个项目各投资多少万元，才能使可能的盈利最大？</a:t>
            </a: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703389" y="4797425"/>
            <a:ext cx="8713787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zh-CN" altLang="en-US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解题回顾</a:t>
            </a:r>
            <a:r>
              <a:rPr kumimoji="1" lang="en-US" altLang="zh-CN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kumimoji="1"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要能从实际问题中，建构有关线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性规划问题的数学模型</a:t>
            </a:r>
            <a:r>
              <a:rPr kumimoji="1"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1"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关键求约束条件和目标函数</a:t>
            </a:r>
            <a:r>
              <a:rPr kumimoji="1"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896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703388" y="176213"/>
            <a:ext cx="89646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解：设投资方对甲、乙两个项目各投资</a:t>
            </a:r>
            <a:r>
              <a:rPr kumimoji="1"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万元，利润为</a:t>
            </a:r>
            <a:r>
              <a:rPr kumimoji="1"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Z</a:t>
            </a: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，由题意得：</a:t>
            </a:r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1981200" y="1120776"/>
          <a:ext cx="296545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1168400" imgH="927100" progId="Equation.3">
                  <p:embed/>
                </p:oleObj>
              </mc:Choice>
              <mc:Fallback>
                <p:oleObj name="公式" r:id="rId3" imgW="11684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20776"/>
                        <a:ext cx="296545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5257800" y="1550988"/>
            <a:ext cx="3900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目标函数</a:t>
            </a:r>
            <a:r>
              <a:rPr kumimoji="1" lang="zh-CN" altLang="en-US" sz="2800" b="1">
                <a:latin typeface="华文新魏" panose="02010800040101010101" pitchFamily="2" charset="-122"/>
                <a:ea typeface="华文中宋" panose="02010600040101010101" pitchFamily="2" charset="-122"/>
              </a:rPr>
              <a:t>为：</a:t>
            </a:r>
            <a:r>
              <a:rPr kumimoji="1" lang="en-US" altLang="zh-CN" sz="2800" b="1">
                <a:latin typeface="华文新魏" panose="02010800040101010101" pitchFamily="2" charset="-122"/>
                <a:ea typeface="华文中宋" panose="02010600040101010101" pitchFamily="2" charset="-122"/>
              </a:rPr>
              <a:t>z=x+o.5y</a:t>
            </a:r>
          </a:p>
        </p:txBody>
      </p:sp>
      <p:sp>
        <p:nvSpPr>
          <p:cNvPr id="23557" name="Rectangle 10"/>
          <p:cNvSpPr>
            <a:spLocks noChangeArrowheads="1"/>
          </p:cNvSpPr>
          <p:nvPr/>
        </p:nvSpPr>
        <p:spPr bwMode="auto">
          <a:xfrm>
            <a:off x="1676400" y="3443288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由图可知直线</a:t>
            </a:r>
            <a:r>
              <a:rPr kumimoji="1"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Z=x+0.5y</a:t>
            </a: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通过点</a:t>
            </a:r>
            <a:r>
              <a:rPr kumimoji="1"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时利润最大 </a:t>
            </a:r>
          </a:p>
        </p:txBody>
      </p:sp>
      <p:graphicFrame>
        <p:nvGraphicFramePr>
          <p:cNvPr id="23558" name="Object 13"/>
          <p:cNvGraphicFramePr>
            <a:graphicFrameLocks noChangeAspect="1"/>
          </p:cNvGraphicFramePr>
          <p:nvPr/>
        </p:nvGraphicFramePr>
        <p:xfrm>
          <a:off x="1676400" y="3930650"/>
          <a:ext cx="38862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5" imgW="1459866" imgH="469696" progId="Equation.3">
                  <p:embed/>
                </p:oleObj>
              </mc:Choice>
              <mc:Fallback>
                <p:oleObj name="公式" r:id="rId5" imgW="145986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30650"/>
                        <a:ext cx="38862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4"/>
          <p:cNvGraphicFramePr>
            <a:graphicFrameLocks noChangeAspect="1"/>
          </p:cNvGraphicFramePr>
          <p:nvPr/>
        </p:nvGraphicFramePr>
        <p:xfrm>
          <a:off x="6019800" y="4191001"/>
          <a:ext cx="19446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7" imgW="571252" imgH="215806" progId="Equation.3">
                  <p:embed/>
                </p:oleObj>
              </mc:Choice>
              <mc:Fallback>
                <p:oleObj name="公式" r:id="rId7" imgW="57125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91001"/>
                        <a:ext cx="19446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0" name="Group 15"/>
          <p:cNvGrpSpPr>
            <a:grpSpLocks/>
          </p:cNvGrpSpPr>
          <p:nvPr/>
        </p:nvGrpSpPr>
        <p:grpSpPr bwMode="auto">
          <a:xfrm>
            <a:off x="1752601" y="5284788"/>
            <a:ext cx="4653691" cy="582612"/>
            <a:chOff x="286" y="3649"/>
            <a:chExt cx="2751" cy="325"/>
          </a:xfrm>
        </p:grpSpPr>
        <p:graphicFrame>
          <p:nvGraphicFramePr>
            <p:cNvPr id="23562" name="Object 16"/>
            <p:cNvGraphicFramePr>
              <a:graphicFrameLocks noChangeAspect="1"/>
            </p:cNvGraphicFramePr>
            <p:nvPr/>
          </p:nvGraphicFramePr>
          <p:xfrm>
            <a:off x="286" y="3649"/>
            <a:ext cx="2059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公式" r:id="rId9" imgW="1447800" imgH="228600" progId="Equation.3">
                    <p:embed/>
                  </p:oleObj>
                </mc:Choice>
                <mc:Fallback>
                  <p:oleObj name="公式" r:id="rId9" imgW="1447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" y="3649"/>
                          <a:ext cx="2059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3" name="Rectangle 17"/>
            <p:cNvSpPr>
              <a:spLocks noChangeArrowheads="1"/>
            </p:cNvSpPr>
            <p:nvPr/>
          </p:nvSpPr>
          <p:spPr bwMode="auto">
            <a:xfrm>
              <a:off x="2200" y="3650"/>
              <a:ext cx="837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（万元）</a:t>
              </a:r>
            </a:p>
          </p:txBody>
        </p:sp>
      </p:grpSp>
      <p:sp>
        <p:nvSpPr>
          <p:cNvPr id="23561" name="Rectangle 18"/>
          <p:cNvSpPr>
            <a:spLocks noChangeArrowheads="1"/>
          </p:cNvSpPr>
          <p:nvPr/>
        </p:nvSpPr>
        <p:spPr bwMode="auto">
          <a:xfrm>
            <a:off x="1905001" y="6019801"/>
            <a:ext cx="396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答：利润最大为</a:t>
            </a:r>
            <a:r>
              <a:rPr kumimoji="1"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万元。</a:t>
            </a:r>
          </a:p>
        </p:txBody>
      </p:sp>
    </p:spTree>
    <p:extLst>
      <p:ext uri="{BB962C8B-B14F-4D97-AF65-F5344CB8AC3E}">
        <p14:creationId xmlns:p14="http://schemas.microsoft.com/office/powerpoint/2010/main" val="1257220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-76200"/>
            <a:ext cx="3048000" cy="76200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609601"/>
            <a:ext cx="9144000" cy="2303463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某厂拟生产甲、乙两种适销产品，每件销售收入分别为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元、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2000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元，甲、乙产品都需要在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两种设备上加工，在每台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上加工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件甲所需工时分别为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1h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2h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，加工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件乙所需工时分别为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2h,1h.A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两种设备每月有效使用台时数分别为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400h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500h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。如何安排生产可使收入最大？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0" y="2819401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设每月生产甲产品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件，生产乙产品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件，每月收入为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千元，由题意得：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905000" y="3886201"/>
          <a:ext cx="410845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028700" imgH="914400" progId="Equation.DSMT4">
                  <p:embed/>
                </p:oleObj>
              </mc:Choice>
              <mc:Fallback>
                <p:oleObj name="Equation" r:id="rId3" imgW="1028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86201"/>
                        <a:ext cx="4108450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246814" y="4572001"/>
            <a:ext cx="3735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目标函数为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3x</a:t>
            </a:r>
            <a:r>
              <a:rPr kumimoji="1"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kumimoji="1"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2y</a:t>
            </a:r>
          </a:p>
        </p:txBody>
      </p:sp>
    </p:spTree>
    <p:extLst>
      <p:ext uri="{BB962C8B-B14F-4D97-AF65-F5344CB8AC3E}">
        <p14:creationId xmlns:p14="http://schemas.microsoft.com/office/powerpoint/2010/main" val="300293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6096000" y="5791200"/>
            <a:ext cx="358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 flipV="1">
            <a:off x="6600826" y="2636838"/>
            <a:ext cx="28575" cy="3611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9296400" y="5334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600825" y="24669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338888" y="566737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8839200" y="5867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400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791200" y="4495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5715000" y="4191000"/>
            <a:ext cx="41910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7924800" y="5943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250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715000" y="2819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5791200" y="2971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500</a:t>
            </a: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6383338" y="2590800"/>
            <a:ext cx="213360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Freeform 17"/>
          <p:cNvSpPr>
            <a:spLocks/>
          </p:cNvSpPr>
          <p:nvPr/>
        </p:nvSpPr>
        <p:spPr bwMode="auto">
          <a:xfrm>
            <a:off x="6629400" y="4648200"/>
            <a:ext cx="1524000" cy="1143000"/>
          </a:xfrm>
          <a:custGeom>
            <a:avLst/>
            <a:gdLst>
              <a:gd name="T0" fmla="*/ 0 w 960"/>
              <a:gd name="T1" fmla="*/ 0 h 720"/>
              <a:gd name="T2" fmla="*/ 0 w 960"/>
              <a:gd name="T3" fmla="*/ 1814512500 h 720"/>
              <a:gd name="T4" fmla="*/ 2147483646 w 960"/>
              <a:gd name="T5" fmla="*/ 1814512500 h 720"/>
              <a:gd name="T6" fmla="*/ 1935480000 w 960"/>
              <a:gd name="T7" fmla="*/ 967740000 h 720"/>
              <a:gd name="T8" fmla="*/ 0 w 960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0" h="720">
                <a:moveTo>
                  <a:pt x="0" y="0"/>
                </a:moveTo>
                <a:lnTo>
                  <a:pt x="0" y="720"/>
                </a:lnTo>
                <a:lnTo>
                  <a:pt x="960" y="720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solidFill>
            <a:srgbClr val="66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Freeform 18"/>
          <p:cNvSpPr>
            <a:spLocks/>
          </p:cNvSpPr>
          <p:nvPr/>
        </p:nvSpPr>
        <p:spPr bwMode="auto">
          <a:xfrm>
            <a:off x="6629400" y="4648200"/>
            <a:ext cx="1524000" cy="1143000"/>
          </a:xfrm>
          <a:custGeom>
            <a:avLst/>
            <a:gdLst>
              <a:gd name="T0" fmla="*/ 0 w 960"/>
              <a:gd name="T1" fmla="*/ 0 h 720"/>
              <a:gd name="T2" fmla="*/ 0 w 960"/>
              <a:gd name="T3" fmla="*/ 1814512500 h 720"/>
              <a:gd name="T4" fmla="*/ 2147483646 w 960"/>
              <a:gd name="T5" fmla="*/ 1814512500 h 720"/>
              <a:gd name="T6" fmla="*/ 1935480000 w 960"/>
              <a:gd name="T7" fmla="*/ 967740000 h 720"/>
              <a:gd name="T8" fmla="*/ 0 w 960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0" h="720">
                <a:moveTo>
                  <a:pt x="0" y="0"/>
                </a:moveTo>
                <a:lnTo>
                  <a:pt x="0" y="720"/>
                </a:lnTo>
                <a:lnTo>
                  <a:pt x="960" y="720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solidFill>
            <a:srgbClr val="66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1524000" y="1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当直线经过点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时，截距最大，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最大。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7848600" y="480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5867400" y="2819400"/>
            <a:ext cx="3048000" cy="3733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5943600" y="3810000"/>
            <a:ext cx="2514600" cy="3048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5181600" y="3962400"/>
            <a:ext cx="2324100" cy="2895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828800" y="8382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解方程组</a:t>
            </a:r>
          </a:p>
        </p:txBody>
      </p:sp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3394075" y="439739"/>
          <a:ext cx="2508250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3" imgW="914400" imgH="469900" progId="Equation.3">
                  <p:embed/>
                </p:oleObj>
              </mc:Choice>
              <mc:Fallback>
                <p:oleObj name="公式" r:id="rId3" imgW="914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439739"/>
                        <a:ext cx="2508250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6172200" y="762001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可得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24000" y="1828801"/>
            <a:ext cx="840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Z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的最大值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Zmax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3x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2y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800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（千元）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524000" y="2514600"/>
            <a:ext cx="35052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答：生产甲产品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件，乙产品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件，收入最大，为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万元。</a:t>
            </a:r>
          </a:p>
        </p:txBody>
      </p:sp>
    </p:spTree>
    <p:extLst>
      <p:ext uri="{BB962C8B-B14F-4D97-AF65-F5344CB8AC3E}">
        <p14:creationId xmlns:p14="http://schemas.microsoft.com/office/powerpoint/2010/main" val="4299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  <p:bldP spid="14342" grpId="0" animBg="1"/>
      <p:bldP spid="14343" grpId="0" autoUpdateAnimBg="0"/>
      <p:bldP spid="14344" grpId="0" autoUpdateAnimBg="0"/>
      <p:bldP spid="14345" grpId="0" autoUpdateAnimBg="0"/>
      <p:bldP spid="14346" grpId="0" autoUpdateAnimBg="0"/>
      <p:bldP spid="14347" grpId="0" autoUpdateAnimBg="0"/>
      <p:bldP spid="14348" grpId="0" animBg="1"/>
      <p:bldP spid="14349" grpId="0" autoUpdateAnimBg="0"/>
      <p:bldP spid="14350" grpId="0" autoUpdateAnimBg="0"/>
      <p:bldP spid="14351" grpId="0" autoUpdateAnimBg="0"/>
      <p:bldP spid="14352" grpId="0" animBg="1"/>
      <p:bldP spid="14353" grpId="0" animBg="1"/>
      <p:bldP spid="14354" grpId="0" animBg="1"/>
      <p:bldP spid="14355" grpId="0" autoUpdateAnimBg="0"/>
      <p:bldP spid="14356" grpId="0" autoUpdateAnimBg="0"/>
      <p:bldP spid="14357" grpId="0" animBg="1"/>
      <p:bldP spid="14359" grpId="0" animBg="1"/>
      <p:bldP spid="14360" grpId="0" animBg="1"/>
      <p:bldP spid="14361" grpId="0" autoUpdateAnimBg="0"/>
      <p:bldP spid="14363" grpId="0" autoUpdateAnimBg="0"/>
      <p:bldP spid="14364" grpId="0" autoUpdateAnimBg="0"/>
      <p:bldP spid="1436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0" y="46039"/>
            <a:ext cx="91440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例、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要将两种大小不同规格的钢板截成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、    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三种规格，每张钢板可同时截得三种规格的小钢板的块数如下表所示 ： 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752600" y="1828801"/>
            <a:ext cx="8839200" cy="2117725"/>
            <a:chOff x="1392" y="1152"/>
            <a:chExt cx="3744" cy="1028"/>
          </a:xfrm>
        </p:grpSpPr>
        <p:sp>
          <p:nvSpPr>
            <p:cNvPr id="26630" name="Line 4"/>
            <p:cNvSpPr>
              <a:spLocks noChangeShapeType="1"/>
            </p:cNvSpPr>
            <p:nvPr/>
          </p:nvSpPr>
          <p:spPr bwMode="auto">
            <a:xfrm>
              <a:off x="1392" y="1152"/>
              <a:ext cx="0" cy="100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Line 5"/>
            <p:cNvSpPr>
              <a:spLocks noChangeShapeType="1"/>
            </p:cNvSpPr>
            <p:nvPr/>
          </p:nvSpPr>
          <p:spPr bwMode="auto">
            <a:xfrm>
              <a:off x="2592" y="1152"/>
              <a:ext cx="0" cy="100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Line 6"/>
            <p:cNvSpPr>
              <a:spLocks noChangeShapeType="1"/>
            </p:cNvSpPr>
            <p:nvPr/>
          </p:nvSpPr>
          <p:spPr bwMode="auto">
            <a:xfrm>
              <a:off x="3456" y="1152"/>
              <a:ext cx="0" cy="100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Line 7"/>
            <p:cNvSpPr>
              <a:spLocks noChangeShapeType="1"/>
            </p:cNvSpPr>
            <p:nvPr/>
          </p:nvSpPr>
          <p:spPr bwMode="auto">
            <a:xfrm>
              <a:off x="4320" y="1152"/>
              <a:ext cx="0" cy="100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8"/>
            <p:cNvSpPr>
              <a:spLocks noChangeShapeType="1"/>
            </p:cNvSpPr>
            <p:nvPr/>
          </p:nvSpPr>
          <p:spPr bwMode="auto">
            <a:xfrm>
              <a:off x="5040" y="1152"/>
              <a:ext cx="0" cy="100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9"/>
            <p:cNvSpPr>
              <a:spLocks noChangeShapeType="1"/>
            </p:cNvSpPr>
            <p:nvPr/>
          </p:nvSpPr>
          <p:spPr bwMode="auto">
            <a:xfrm>
              <a:off x="1392" y="1152"/>
              <a:ext cx="364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10"/>
            <p:cNvSpPr>
              <a:spLocks noChangeShapeType="1"/>
            </p:cNvSpPr>
            <p:nvPr/>
          </p:nvSpPr>
          <p:spPr bwMode="auto">
            <a:xfrm>
              <a:off x="1392" y="1488"/>
              <a:ext cx="364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11"/>
            <p:cNvSpPr>
              <a:spLocks noChangeShapeType="1"/>
            </p:cNvSpPr>
            <p:nvPr/>
          </p:nvSpPr>
          <p:spPr bwMode="auto">
            <a:xfrm>
              <a:off x="1392" y="1824"/>
              <a:ext cx="364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2"/>
            <p:cNvSpPr>
              <a:spLocks noChangeShapeType="1"/>
            </p:cNvSpPr>
            <p:nvPr/>
          </p:nvSpPr>
          <p:spPr bwMode="auto">
            <a:xfrm>
              <a:off x="1392" y="2160"/>
              <a:ext cx="364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13"/>
            <p:cNvSpPr>
              <a:spLocks noChangeShapeType="1"/>
            </p:cNvSpPr>
            <p:nvPr/>
          </p:nvSpPr>
          <p:spPr bwMode="auto">
            <a:xfrm>
              <a:off x="1392" y="1152"/>
              <a:ext cx="120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Text Box 14"/>
            <p:cNvSpPr txBox="1">
              <a:spLocks noChangeArrowheads="1"/>
            </p:cNvSpPr>
            <p:nvPr/>
          </p:nvSpPr>
          <p:spPr bwMode="auto">
            <a:xfrm>
              <a:off x="1968" y="1152"/>
              <a:ext cx="72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>
                  <a:latin typeface="黑体" panose="02010609060101010101" pitchFamily="49" charset="-122"/>
                  <a:ea typeface="黑体" panose="02010609060101010101" pitchFamily="49" charset="-122"/>
                </a:rPr>
                <a:t>规格类型</a:t>
              </a:r>
            </a:p>
          </p:txBody>
        </p:sp>
        <p:sp>
          <p:nvSpPr>
            <p:cNvPr id="26641" name="Text Box 15"/>
            <p:cNvSpPr txBox="1">
              <a:spLocks noChangeArrowheads="1"/>
            </p:cNvSpPr>
            <p:nvPr/>
          </p:nvSpPr>
          <p:spPr bwMode="auto">
            <a:xfrm>
              <a:off x="1392" y="1296"/>
              <a:ext cx="672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>
                  <a:latin typeface="黑体" panose="02010609060101010101" pitchFamily="49" charset="-122"/>
                  <a:ea typeface="黑体" panose="02010609060101010101" pitchFamily="49" charset="-122"/>
                </a:rPr>
                <a:t>钢板类型</a:t>
              </a:r>
            </a:p>
          </p:txBody>
        </p:sp>
        <p:sp>
          <p:nvSpPr>
            <p:cNvPr id="26642" name="Text Box 16"/>
            <p:cNvSpPr txBox="1">
              <a:spLocks noChangeArrowheads="1"/>
            </p:cNvSpPr>
            <p:nvPr/>
          </p:nvSpPr>
          <p:spPr bwMode="auto">
            <a:xfrm>
              <a:off x="1488" y="1536"/>
              <a:ext cx="10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第一种钢板</a:t>
              </a:r>
            </a:p>
          </p:txBody>
        </p:sp>
        <p:sp>
          <p:nvSpPr>
            <p:cNvPr id="26643" name="Text Box 17"/>
            <p:cNvSpPr txBox="1">
              <a:spLocks noChangeArrowheads="1"/>
            </p:cNvSpPr>
            <p:nvPr/>
          </p:nvSpPr>
          <p:spPr bwMode="auto">
            <a:xfrm>
              <a:off x="1488" y="1920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第二种钢板</a:t>
              </a:r>
            </a:p>
          </p:txBody>
        </p:sp>
        <p:sp>
          <p:nvSpPr>
            <p:cNvPr id="26644" name="Text Box 18"/>
            <p:cNvSpPr txBox="1">
              <a:spLocks noChangeArrowheads="1"/>
            </p:cNvSpPr>
            <p:nvPr/>
          </p:nvSpPr>
          <p:spPr bwMode="auto">
            <a:xfrm>
              <a:off x="2784" y="1200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规格</a:t>
              </a:r>
            </a:p>
          </p:txBody>
        </p:sp>
        <p:sp>
          <p:nvSpPr>
            <p:cNvPr id="26645" name="Text Box 19"/>
            <p:cNvSpPr txBox="1">
              <a:spLocks noChangeArrowheads="1"/>
            </p:cNvSpPr>
            <p:nvPr/>
          </p:nvSpPr>
          <p:spPr bwMode="auto">
            <a:xfrm>
              <a:off x="3648" y="1200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规格</a:t>
              </a:r>
            </a:p>
          </p:txBody>
        </p:sp>
        <p:sp>
          <p:nvSpPr>
            <p:cNvPr id="26646" name="Text Box 20"/>
            <p:cNvSpPr txBox="1">
              <a:spLocks noChangeArrowheads="1"/>
            </p:cNvSpPr>
            <p:nvPr/>
          </p:nvSpPr>
          <p:spPr bwMode="auto">
            <a:xfrm>
              <a:off x="4416" y="1200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规格</a:t>
              </a:r>
            </a:p>
          </p:txBody>
        </p:sp>
        <p:sp>
          <p:nvSpPr>
            <p:cNvPr id="26647" name="Text Box 21"/>
            <p:cNvSpPr txBox="1">
              <a:spLocks noChangeArrowheads="1"/>
            </p:cNvSpPr>
            <p:nvPr/>
          </p:nvSpPr>
          <p:spPr bwMode="auto">
            <a:xfrm>
              <a:off x="2928" y="1516"/>
              <a:ext cx="57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6648" name="Text Box 22"/>
            <p:cNvSpPr txBox="1">
              <a:spLocks noChangeArrowheads="1"/>
            </p:cNvSpPr>
            <p:nvPr/>
          </p:nvSpPr>
          <p:spPr bwMode="auto">
            <a:xfrm>
              <a:off x="2928" y="1872"/>
              <a:ext cx="57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6649" name="Text Box 23"/>
            <p:cNvSpPr txBox="1">
              <a:spLocks noChangeArrowheads="1"/>
            </p:cNvSpPr>
            <p:nvPr/>
          </p:nvSpPr>
          <p:spPr bwMode="auto">
            <a:xfrm>
              <a:off x="3792" y="1872"/>
              <a:ext cx="57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6650" name="Text Box 24"/>
            <p:cNvSpPr txBox="1">
              <a:spLocks noChangeArrowheads="1"/>
            </p:cNvSpPr>
            <p:nvPr/>
          </p:nvSpPr>
          <p:spPr bwMode="auto">
            <a:xfrm>
              <a:off x="4560" y="1536"/>
              <a:ext cx="57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6651" name="Text Box 25"/>
            <p:cNvSpPr txBox="1">
              <a:spLocks noChangeArrowheads="1"/>
            </p:cNvSpPr>
            <p:nvPr/>
          </p:nvSpPr>
          <p:spPr bwMode="auto">
            <a:xfrm>
              <a:off x="4560" y="1872"/>
              <a:ext cx="57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6652" name="Text Box 26"/>
            <p:cNvSpPr txBox="1">
              <a:spLocks noChangeArrowheads="1"/>
            </p:cNvSpPr>
            <p:nvPr/>
          </p:nvSpPr>
          <p:spPr bwMode="auto">
            <a:xfrm>
              <a:off x="3792" y="1536"/>
              <a:ext cx="57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graphicFrame>
          <p:nvGraphicFramePr>
            <p:cNvPr id="26653" name="Object 27"/>
            <p:cNvGraphicFramePr>
              <a:graphicFrameLocks noChangeAspect="1"/>
            </p:cNvGraphicFramePr>
            <p:nvPr/>
          </p:nvGraphicFramePr>
          <p:xfrm>
            <a:off x="3036" y="2044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114151" imgH="215619" progId="Equation.3">
                    <p:embed/>
                  </p:oleObj>
                </mc:Choice>
                <mc:Fallback>
                  <p:oleObj name="Equation" r:id="rId3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2044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8" name="Text Box 28"/>
          <p:cNvSpPr txBox="1">
            <a:spLocks noChangeArrowheads="1"/>
          </p:cNvSpPr>
          <p:nvPr/>
        </p:nvSpPr>
        <p:spPr bwMode="auto">
          <a:xfrm>
            <a:off x="1524000" y="4008439"/>
            <a:ext cx="91440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今需要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A,B,C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三种规格的成品分别为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块，问各截这两种钢板多少张可得所需三种规格成品，且使所用钢板张数最少。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1524000" y="55626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361CF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解：设需截第一种钢板</a:t>
            </a:r>
            <a:r>
              <a:rPr kumimoji="1" lang="en-US" altLang="zh-CN">
                <a:solidFill>
                  <a:srgbClr val="361CF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>
                <a:solidFill>
                  <a:srgbClr val="361CF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张、第二种钢板</a:t>
            </a:r>
            <a:r>
              <a:rPr kumimoji="1" lang="en-US" altLang="zh-CN">
                <a:solidFill>
                  <a:srgbClr val="361CF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1" lang="zh-CN" altLang="en-US">
                <a:solidFill>
                  <a:srgbClr val="361CF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张，钢板总数为</a:t>
            </a:r>
            <a:r>
              <a:rPr kumimoji="1" lang="en-US" altLang="zh-CN">
                <a:solidFill>
                  <a:srgbClr val="361CF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kumimoji="1" lang="zh-CN" altLang="en-US">
                <a:solidFill>
                  <a:srgbClr val="361CF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，由题意可得</a:t>
            </a:r>
          </a:p>
        </p:txBody>
      </p:sp>
    </p:spTree>
    <p:extLst>
      <p:ext uri="{BB962C8B-B14F-4D97-AF65-F5344CB8AC3E}">
        <p14:creationId xmlns:p14="http://schemas.microsoft.com/office/powerpoint/2010/main" val="794650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1600200" y="5105400"/>
            <a:ext cx="9067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经过可行域内的整点</a:t>
            </a:r>
            <a:r>
              <a:rPr kumimoji="1"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B(3,9)</a:t>
            </a:r>
            <a:r>
              <a:rPr kumimoji="1"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C(4,8)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且和原点距离最近的直线是</a:t>
            </a:r>
            <a:r>
              <a:rPr kumimoji="1"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x+y=12</a:t>
            </a:r>
            <a:r>
              <a:rPr kumimoji="1" lang="zh-CN" altLang="en-US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它们是最优解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2001838" y="6172200"/>
            <a:ext cx="1731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答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:(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略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7652" name="Text Box 86"/>
          <p:cNvSpPr txBox="1">
            <a:spLocks noChangeArrowheads="1"/>
          </p:cNvSpPr>
          <p:nvPr/>
        </p:nvSpPr>
        <p:spPr bwMode="auto">
          <a:xfrm>
            <a:off x="4800600" y="1630364"/>
            <a:ext cx="434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目标函数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z=x+y</a:t>
            </a:r>
          </a:p>
        </p:txBody>
      </p:sp>
      <p:sp>
        <p:nvSpPr>
          <p:cNvPr id="20585" name="Text Box 105"/>
          <p:cNvSpPr txBox="1">
            <a:spLocks noChangeArrowheads="1"/>
          </p:cNvSpPr>
          <p:nvPr/>
        </p:nvSpPr>
        <p:spPr bwMode="auto">
          <a:xfrm>
            <a:off x="1600201" y="4038600"/>
            <a:ext cx="9115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当直线经过点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en-US" altLang="zh-CN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z=x+y=11.4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但它不是最优整数解，</a:t>
            </a:r>
          </a:p>
        </p:txBody>
      </p:sp>
      <p:sp>
        <p:nvSpPr>
          <p:cNvPr id="20586" name="Text Box 106"/>
          <p:cNvSpPr txBox="1">
            <a:spLocks noChangeArrowheads="1"/>
          </p:cNvSpPr>
          <p:nvPr/>
        </p:nvSpPr>
        <p:spPr bwMode="auto">
          <a:xfrm>
            <a:off x="2667000" y="4572000"/>
            <a:ext cx="632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将直线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x+y=11.4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继续向上平移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</p:txBody>
      </p:sp>
      <p:graphicFrame>
        <p:nvGraphicFramePr>
          <p:cNvPr id="27655" name="Object 107"/>
          <p:cNvGraphicFramePr>
            <a:graphicFrameLocks noChangeAspect="1"/>
          </p:cNvGraphicFramePr>
          <p:nvPr/>
        </p:nvGraphicFramePr>
        <p:xfrm>
          <a:off x="1981200" y="76200"/>
          <a:ext cx="2325688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812800" imgH="1384300" progId="Equation.3">
                  <p:embed/>
                </p:oleObj>
              </mc:Choice>
              <mc:Fallback>
                <p:oleObj name="公式" r:id="rId3" imgW="812800" imgH="1384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6200"/>
                        <a:ext cx="2325688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022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3" grpId="0" autoUpdateAnimBg="0"/>
      <p:bldP spid="20564" grpId="0" autoUpdateAnimBg="0"/>
      <p:bldP spid="20585" grpId="0" autoUpdateAnimBg="0"/>
      <p:bldP spid="20586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Microsoft Office PowerPoint</Application>
  <PresentationFormat>宽屏</PresentationFormat>
  <Paragraphs>91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黑体</vt:lpstr>
      <vt:lpstr>华文新魏</vt:lpstr>
      <vt:lpstr>华文中宋</vt:lpstr>
      <vt:lpstr>宋体</vt:lpstr>
      <vt:lpstr>微软雅黑</vt:lpstr>
      <vt:lpstr>Arial</vt:lpstr>
      <vt:lpstr>Arial Black</vt:lpstr>
      <vt:lpstr>Calibri</vt:lpstr>
      <vt:lpstr>Calibri Light</vt:lpstr>
      <vt:lpstr>Times New Roman</vt:lpstr>
      <vt:lpstr>Office 主题</vt:lpstr>
      <vt:lpstr>MathType 5.0 Equation</vt:lpstr>
      <vt:lpstr>Microsoft 公式 3.0</vt:lpstr>
      <vt:lpstr>简单的线性规划2</vt:lpstr>
      <vt:lpstr>PowerPoint 演示文稿</vt:lpstr>
      <vt:lpstr>PowerPoint 演示文稿</vt:lpstr>
      <vt:lpstr>PowerPoint 演示文稿</vt:lpstr>
      <vt:lpstr>PowerPoint 演示文稿</vt:lpstr>
      <vt:lpstr>练习题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简单的线性规划2</dc:title>
  <dc:creator>USER</dc:creator>
  <cp:lastModifiedBy>USER</cp:lastModifiedBy>
  <cp:revision>1</cp:revision>
  <dcterms:created xsi:type="dcterms:W3CDTF">2016-06-07T23:48:21Z</dcterms:created>
  <dcterms:modified xsi:type="dcterms:W3CDTF">2016-06-07T23:48:38Z</dcterms:modified>
</cp:coreProperties>
</file>