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9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D552-3255-48B2-973D-E41D9BC0E426}" type="datetimeFigureOut">
              <a:rPr lang="zh-CN" altLang="en-US" smtClean="0"/>
              <a:t>2016-06-15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E89-4D21-4D24-A647-6FC9327B4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17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D552-3255-48B2-973D-E41D9BC0E426}" type="datetimeFigureOut">
              <a:rPr lang="zh-CN" altLang="en-US" smtClean="0"/>
              <a:t>2016-06-15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E89-4D21-4D24-A647-6FC9327B4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072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D552-3255-48B2-973D-E41D9BC0E426}" type="datetimeFigureOut">
              <a:rPr lang="zh-CN" altLang="en-US" smtClean="0"/>
              <a:t>2016-06-15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E89-4D21-4D24-A647-6FC9327B4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54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D552-3255-48B2-973D-E41D9BC0E426}" type="datetimeFigureOut">
              <a:rPr lang="zh-CN" altLang="en-US" smtClean="0"/>
              <a:t>2016-06-15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E89-4D21-4D24-A647-6FC9327B4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1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D552-3255-48B2-973D-E41D9BC0E426}" type="datetimeFigureOut">
              <a:rPr lang="zh-CN" altLang="en-US" smtClean="0"/>
              <a:t>2016-06-15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E89-4D21-4D24-A647-6FC9327B4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48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D552-3255-48B2-973D-E41D9BC0E426}" type="datetimeFigureOut">
              <a:rPr lang="zh-CN" altLang="en-US" smtClean="0"/>
              <a:t>2016-06-15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E89-4D21-4D24-A647-6FC9327B4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32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D552-3255-48B2-973D-E41D9BC0E426}" type="datetimeFigureOut">
              <a:rPr lang="zh-CN" altLang="en-US" smtClean="0"/>
              <a:t>2016-06-15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E89-4D21-4D24-A647-6FC9327B4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755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D552-3255-48B2-973D-E41D9BC0E426}" type="datetimeFigureOut">
              <a:rPr lang="zh-CN" altLang="en-US" smtClean="0"/>
              <a:t>2016-06-15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E89-4D21-4D24-A647-6FC9327B4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01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D552-3255-48B2-973D-E41D9BC0E426}" type="datetimeFigureOut">
              <a:rPr lang="zh-CN" altLang="en-US" smtClean="0"/>
              <a:t>2016-06-15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E89-4D21-4D24-A647-6FC9327B4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91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D552-3255-48B2-973D-E41D9BC0E426}" type="datetimeFigureOut">
              <a:rPr lang="zh-CN" altLang="en-US" smtClean="0"/>
              <a:t>2016-06-15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E89-4D21-4D24-A647-6FC9327B4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95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D552-3255-48B2-973D-E41D9BC0E426}" type="datetimeFigureOut">
              <a:rPr lang="zh-CN" altLang="en-US" smtClean="0"/>
              <a:t>2016-06-15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E89-4D21-4D24-A647-6FC9327B4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46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9D552-3255-48B2-973D-E41D9BC0E426}" type="datetimeFigureOut">
              <a:rPr lang="zh-CN" altLang="en-US" smtClean="0"/>
              <a:t>2016-06-15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12E89-4D21-4D24-A647-6FC9327B4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37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e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7.w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54873" y="2170104"/>
            <a:ext cx="6585479" cy="110799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6600" b="1" kern="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3.4</a:t>
            </a:r>
            <a:r>
              <a:rPr lang="zh-CN" altLang="en-US" sz="6600" b="1" kern="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基本</a:t>
            </a:r>
            <a:r>
              <a:rPr lang="zh-CN" altLang="en-US" sz="6600" b="1" kern="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不等式</a:t>
            </a:r>
            <a:r>
              <a:rPr lang="en-US" altLang="zh-CN" sz="6600" b="1" kern="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2</a:t>
            </a:r>
            <a:endParaRPr lang="zh-CN" altLang="en-US" sz="6600" b="1" kern="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282" y="142852"/>
            <a:ext cx="572614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kern="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3.4</a:t>
            </a:r>
            <a:r>
              <a:rPr lang="zh-CN" altLang="en-US" sz="2800" b="1" kern="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基本</a:t>
            </a:r>
            <a:r>
              <a:rPr lang="zh-CN" altLang="en-US" sz="2800" b="1" kern="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不等式</a:t>
            </a:r>
            <a:r>
              <a:rPr lang="en-US" altLang="zh-CN" sz="2800" b="1" kern="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2</a:t>
            </a:r>
            <a:endParaRPr lang="zh-CN" altLang="en-US" sz="2800" b="1" kern="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0" y="714375"/>
            <a:ext cx="9144000" cy="1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5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608015"/>
              </p:ext>
            </p:extLst>
          </p:nvPr>
        </p:nvGraphicFramePr>
        <p:xfrm>
          <a:off x="539750" y="1470025"/>
          <a:ext cx="8275638" cy="315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3" imgW="2819535" imgH="1066682" progId="Equation.DSMT4">
                  <p:embed/>
                </p:oleObj>
              </mc:Choice>
              <mc:Fallback>
                <p:oleObj name="Equation" r:id="rId3" imgW="2819535" imgH="106668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470025"/>
                        <a:ext cx="8275638" cy="315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593725" y="971550"/>
            <a:ext cx="3951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2060"/>
                </a:solidFill>
                <a:latin typeface="华文中宋" pitchFamily="2" charset="-122"/>
                <a:ea typeface="华文中宋" pitchFamily="2" charset="-122"/>
              </a:rPr>
              <a:t>1.</a:t>
            </a:r>
            <a:r>
              <a:rPr kumimoji="1" lang="zh-CN" altLang="en-US" sz="2800" b="1">
                <a:solidFill>
                  <a:srgbClr val="002060"/>
                </a:solidFill>
                <a:latin typeface="华文中宋" pitchFamily="2" charset="-122"/>
                <a:ea typeface="华文中宋" pitchFamily="2" charset="-122"/>
              </a:rPr>
              <a:t>求解下面的问题：</a:t>
            </a:r>
          </a:p>
        </p:txBody>
      </p:sp>
      <p:sp>
        <p:nvSpPr>
          <p:cNvPr id="7" name="矩形 6"/>
          <p:cNvSpPr/>
          <p:nvPr/>
        </p:nvSpPr>
        <p:spPr>
          <a:xfrm>
            <a:off x="214282" y="142852"/>
            <a:ext cx="572614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kern="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3.4</a:t>
            </a:r>
            <a:r>
              <a:rPr lang="zh-CN" altLang="en-US" sz="2800" b="1" kern="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基本</a:t>
            </a:r>
            <a:r>
              <a:rPr lang="zh-CN" altLang="en-US" sz="2800" b="1" kern="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不等式</a:t>
            </a:r>
            <a:r>
              <a:rPr lang="en-US" altLang="zh-CN" sz="2800" b="1" kern="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2</a:t>
            </a:r>
            <a:endParaRPr lang="zh-CN" altLang="en-US" sz="2800" b="1" kern="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714375"/>
            <a:ext cx="9144000" cy="1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5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685800" y="2444750"/>
          <a:ext cx="7707313" cy="350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3" imgW="3098800" imgH="1409700" progId="Equation.DSMT4">
                  <p:embed/>
                </p:oleObj>
              </mc:Choice>
              <mc:Fallback>
                <p:oleObj name="Equation" r:id="rId3" imgW="3098800" imgH="140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444750"/>
                        <a:ext cx="7707313" cy="350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472328"/>
              </p:ext>
            </p:extLst>
          </p:nvPr>
        </p:nvGraphicFramePr>
        <p:xfrm>
          <a:off x="558800" y="966788"/>
          <a:ext cx="7307263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公式" r:id="rId5" imgW="3238200" imgH="393480" progId="Equation.3">
                  <p:embed/>
                </p:oleObj>
              </mc:Choice>
              <mc:Fallback>
                <p:oleObj name="公式" r:id="rId5" imgW="3238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966788"/>
                        <a:ext cx="7307263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14282" y="142852"/>
            <a:ext cx="572614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kern="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3.4</a:t>
            </a:r>
            <a:r>
              <a:rPr lang="zh-CN" altLang="en-US" sz="2800" b="1" kern="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基本</a:t>
            </a:r>
            <a:r>
              <a:rPr lang="zh-CN" altLang="en-US" sz="2800" b="1" kern="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不等式</a:t>
            </a:r>
            <a:r>
              <a:rPr lang="en-US" altLang="zh-CN" sz="2800" b="1" kern="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2</a:t>
            </a:r>
            <a:endParaRPr lang="zh-CN" altLang="en-US" sz="2800" b="1" kern="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714375"/>
            <a:ext cx="9144000" cy="1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89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 decel="100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8"/>
          <p:cNvGrpSpPr>
            <a:grpSpLocks/>
          </p:cNvGrpSpPr>
          <p:nvPr/>
        </p:nvGrpSpPr>
        <p:grpSpPr bwMode="auto">
          <a:xfrm>
            <a:off x="900113" y="1196975"/>
            <a:ext cx="7920037" cy="1057275"/>
            <a:chOff x="567" y="754"/>
            <a:chExt cx="4989" cy="666"/>
          </a:xfrm>
        </p:grpSpPr>
        <p:sp>
          <p:nvSpPr>
            <p:cNvPr id="23572" name="Text Box 4"/>
            <p:cNvSpPr txBox="1">
              <a:spLocks noChangeArrowheads="1"/>
            </p:cNvSpPr>
            <p:nvPr/>
          </p:nvSpPr>
          <p:spPr bwMode="auto">
            <a:xfrm>
              <a:off x="567" y="888"/>
              <a:ext cx="148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200">
                  <a:solidFill>
                    <a:schemeClr val="accent2"/>
                  </a:solidFill>
                  <a:latin typeface="华文中宋" pitchFamily="2" charset="-122"/>
                  <a:ea typeface="华文中宋" pitchFamily="2" charset="-122"/>
                </a:rPr>
                <a:t>例</a:t>
              </a:r>
              <a:r>
                <a:rPr kumimoji="1" lang="en-US" altLang="zh-CN" sz="3200">
                  <a:solidFill>
                    <a:schemeClr val="accent2"/>
                  </a:solidFill>
                  <a:latin typeface="华文中宋" pitchFamily="2" charset="-122"/>
                  <a:ea typeface="华文中宋" pitchFamily="2" charset="-122"/>
                </a:rPr>
                <a:t>3. </a:t>
              </a:r>
              <a:r>
                <a:rPr kumimoji="1" lang="zh-CN" altLang="en-US" sz="3200">
                  <a:solidFill>
                    <a:schemeClr val="accent2"/>
                  </a:solidFill>
                  <a:latin typeface="华文中宋" pitchFamily="2" charset="-122"/>
                  <a:ea typeface="华文中宋" pitchFamily="2" charset="-122"/>
                </a:rPr>
                <a:t>已知</a:t>
              </a:r>
            </a:p>
          </p:txBody>
        </p:sp>
        <p:graphicFrame>
          <p:nvGraphicFramePr>
            <p:cNvPr id="23573" name="Object 5"/>
            <p:cNvGraphicFramePr>
              <a:graphicFrameLocks noChangeAspect="1"/>
            </p:cNvGraphicFramePr>
            <p:nvPr/>
          </p:nvGraphicFramePr>
          <p:xfrm>
            <a:off x="1701" y="754"/>
            <a:ext cx="1009" cy="6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6" name="Equation" r:id="rId3" imgW="590449" imgH="380958" progId="Equation.DSMT4">
                    <p:embed/>
                  </p:oleObj>
                </mc:Choice>
                <mc:Fallback>
                  <p:oleObj name="Equation" r:id="rId3" imgW="590449" imgH="38095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754"/>
                          <a:ext cx="1009" cy="6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4" name="Text Box 6"/>
            <p:cNvSpPr txBox="1">
              <a:spLocks noChangeArrowheads="1"/>
            </p:cNvSpPr>
            <p:nvPr/>
          </p:nvSpPr>
          <p:spPr bwMode="auto">
            <a:xfrm>
              <a:off x="2667" y="874"/>
              <a:ext cx="288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200">
                  <a:solidFill>
                    <a:schemeClr val="accent2"/>
                  </a:solidFill>
                  <a:latin typeface="华文中宋" pitchFamily="2" charset="-122"/>
                  <a:ea typeface="华文中宋" pitchFamily="2" charset="-122"/>
                </a:rPr>
                <a:t>，求             的最大值</a:t>
              </a:r>
            </a:p>
          </p:txBody>
        </p:sp>
        <p:graphicFrame>
          <p:nvGraphicFramePr>
            <p:cNvPr id="23575" name="Object 7"/>
            <p:cNvGraphicFramePr>
              <a:graphicFrameLocks noChangeAspect="1"/>
            </p:cNvGraphicFramePr>
            <p:nvPr/>
          </p:nvGraphicFramePr>
          <p:xfrm>
            <a:off x="3198" y="890"/>
            <a:ext cx="1146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7" name="Equation" r:id="rId5" imgW="561857" imgH="190479" progId="Equation.DSMT4">
                    <p:embed/>
                  </p:oleObj>
                </mc:Choice>
                <mc:Fallback>
                  <p:oleObj name="Equation" r:id="rId5" imgW="561857" imgH="1904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890"/>
                          <a:ext cx="1146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55" name="Rectangle 9"/>
          <p:cNvSpPr>
            <a:spLocks noChangeArrowheads="1"/>
          </p:cNvSpPr>
          <p:nvPr/>
        </p:nvSpPr>
        <p:spPr bwMode="auto">
          <a:xfrm>
            <a:off x="898525" y="2511425"/>
            <a:ext cx="7777163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例</a:t>
            </a:r>
            <a:r>
              <a:rPr lang="en-US" altLang="zh-CN" sz="3200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4. </a:t>
            </a:r>
            <a:r>
              <a:rPr lang="zh-CN" altLang="en-US" sz="3200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将一块边长为</a:t>
            </a:r>
            <a:r>
              <a:rPr lang="en-US" altLang="zh-CN" sz="3200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a</a:t>
            </a:r>
            <a:r>
              <a:rPr lang="zh-CN" altLang="en-US" sz="3200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的正方形铁皮，剪去四个角（四个全等的正方形），作成一个无盖的铁盒，要使其容积最大，剪去的小正方形的边长为多少？最大容积是多少？</a:t>
            </a:r>
          </a:p>
        </p:txBody>
      </p:sp>
      <p:grpSp>
        <p:nvGrpSpPr>
          <p:cNvPr id="13322" name="Group 10"/>
          <p:cNvGrpSpPr>
            <a:grpSpLocks/>
          </p:cNvGrpSpPr>
          <p:nvPr/>
        </p:nvGrpSpPr>
        <p:grpSpPr bwMode="auto">
          <a:xfrm>
            <a:off x="6804025" y="4508500"/>
            <a:ext cx="1655763" cy="1841500"/>
            <a:chOff x="2109" y="2270"/>
            <a:chExt cx="1043" cy="1160"/>
          </a:xfrm>
        </p:grpSpPr>
        <p:grpSp>
          <p:nvGrpSpPr>
            <p:cNvPr id="23561" name="Group 11"/>
            <p:cNvGrpSpPr>
              <a:grpSpLocks/>
            </p:cNvGrpSpPr>
            <p:nvPr/>
          </p:nvGrpSpPr>
          <p:grpSpPr bwMode="auto">
            <a:xfrm>
              <a:off x="2109" y="2432"/>
              <a:ext cx="1033" cy="998"/>
              <a:chOff x="6861" y="4688"/>
              <a:chExt cx="2400" cy="2184"/>
            </a:xfrm>
          </p:grpSpPr>
          <p:sp>
            <p:nvSpPr>
              <p:cNvPr id="23563" name="Rectangle 12"/>
              <p:cNvSpPr>
                <a:spLocks noChangeArrowheads="1"/>
              </p:cNvSpPr>
              <p:nvPr/>
            </p:nvSpPr>
            <p:spPr bwMode="auto">
              <a:xfrm>
                <a:off x="6861" y="4688"/>
                <a:ext cx="2400" cy="2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4" name="Line 13"/>
              <p:cNvSpPr>
                <a:spLocks noChangeShapeType="1"/>
              </p:cNvSpPr>
              <p:nvPr/>
            </p:nvSpPr>
            <p:spPr bwMode="auto">
              <a:xfrm>
                <a:off x="6861" y="5104"/>
                <a:ext cx="24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5" name="Line 14"/>
              <p:cNvSpPr>
                <a:spLocks noChangeShapeType="1"/>
              </p:cNvSpPr>
              <p:nvPr/>
            </p:nvSpPr>
            <p:spPr bwMode="auto">
              <a:xfrm>
                <a:off x="6861" y="6456"/>
                <a:ext cx="24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6" name="Line 15"/>
              <p:cNvSpPr>
                <a:spLocks noChangeShapeType="1"/>
              </p:cNvSpPr>
              <p:nvPr/>
            </p:nvSpPr>
            <p:spPr bwMode="auto">
              <a:xfrm>
                <a:off x="7218" y="4688"/>
                <a:ext cx="0" cy="21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7" name="Line 16"/>
              <p:cNvSpPr>
                <a:spLocks noChangeShapeType="1"/>
              </p:cNvSpPr>
              <p:nvPr/>
            </p:nvSpPr>
            <p:spPr bwMode="auto">
              <a:xfrm>
                <a:off x="8901" y="4688"/>
                <a:ext cx="0" cy="21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8" name="Rectangle 17" descr="深色上对角线"/>
              <p:cNvSpPr>
                <a:spLocks noChangeArrowheads="1"/>
              </p:cNvSpPr>
              <p:nvPr/>
            </p:nvSpPr>
            <p:spPr bwMode="auto">
              <a:xfrm>
                <a:off x="6861" y="4688"/>
                <a:ext cx="360" cy="416"/>
              </a:xfrm>
              <a:prstGeom prst="rect">
                <a:avLst/>
              </a:prstGeom>
              <a:pattFill prst="dk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9" name="Rectangle 18" descr="深色上对角线"/>
              <p:cNvSpPr>
                <a:spLocks noChangeArrowheads="1"/>
              </p:cNvSpPr>
              <p:nvPr/>
            </p:nvSpPr>
            <p:spPr bwMode="auto">
              <a:xfrm>
                <a:off x="8901" y="6456"/>
                <a:ext cx="360" cy="416"/>
              </a:xfrm>
              <a:prstGeom prst="rect">
                <a:avLst/>
              </a:prstGeom>
              <a:pattFill prst="dk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0" name="Rectangle 19" descr="深色上对角线"/>
              <p:cNvSpPr>
                <a:spLocks noChangeArrowheads="1"/>
              </p:cNvSpPr>
              <p:nvPr/>
            </p:nvSpPr>
            <p:spPr bwMode="auto">
              <a:xfrm>
                <a:off x="6861" y="6456"/>
                <a:ext cx="360" cy="416"/>
              </a:xfrm>
              <a:prstGeom prst="rect">
                <a:avLst/>
              </a:prstGeom>
              <a:pattFill prst="dk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1" name="Rectangle 20" descr="深色上对角线"/>
              <p:cNvSpPr>
                <a:spLocks noChangeArrowheads="1"/>
              </p:cNvSpPr>
              <p:nvPr/>
            </p:nvSpPr>
            <p:spPr bwMode="auto">
              <a:xfrm>
                <a:off x="8901" y="4688"/>
                <a:ext cx="360" cy="416"/>
              </a:xfrm>
              <a:prstGeom prst="rect">
                <a:avLst/>
              </a:prstGeom>
              <a:pattFill prst="dk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3562" name="Object 21"/>
            <p:cNvGraphicFramePr>
              <a:graphicFrameLocks noChangeAspect="1"/>
            </p:cNvGraphicFramePr>
            <p:nvPr/>
          </p:nvGraphicFramePr>
          <p:xfrm>
            <a:off x="2988" y="2270"/>
            <a:ext cx="164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8" name="公式" r:id="rId7" imgW="126835" imgH="139518" progId="Equation.3">
                    <p:embed/>
                  </p:oleObj>
                </mc:Choice>
                <mc:Fallback>
                  <p:oleObj name="公式" r:id="rId7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8" y="2270"/>
                          <a:ext cx="164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34" name="Object 22"/>
          <p:cNvGraphicFramePr>
            <a:graphicFrameLocks noChangeAspect="1"/>
          </p:cNvGraphicFramePr>
          <p:nvPr/>
        </p:nvGraphicFramePr>
        <p:xfrm>
          <a:off x="7018338" y="5532438"/>
          <a:ext cx="11525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公式" r:id="rId9" imgW="418918" imgH="177723" progId="Equation.3">
                  <p:embed/>
                </p:oleObj>
              </mc:Choice>
              <mc:Fallback>
                <p:oleObj name="公式" r:id="rId9" imgW="418918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8338" y="5532438"/>
                        <a:ext cx="115252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5" name="Object 23"/>
          <p:cNvGraphicFramePr>
            <a:graphicFrameLocks noChangeAspect="1"/>
          </p:cNvGraphicFramePr>
          <p:nvPr/>
        </p:nvGraphicFramePr>
        <p:xfrm>
          <a:off x="7451725" y="6048375"/>
          <a:ext cx="32543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公式" r:id="rId11" imgW="126835" imgH="139518" progId="Equation.3">
                  <p:embed/>
                </p:oleObj>
              </mc:Choice>
              <mc:Fallback>
                <p:oleObj name="公式" r:id="rId11" imgW="126835" imgH="1395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6048375"/>
                        <a:ext cx="325438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/>
          <p:nvPr/>
        </p:nvSpPr>
        <p:spPr>
          <a:xfrm>
            <a:off x="214282" y="142852"/>
            <a:ext cx="572614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kern="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3.4</a:t>
            </a:r>
            <a:r>
              <a:rPr lang="zh-CN" altLang="en-US" sz="2800" b="1" kern="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基本</a:t>
            </a:r>
            <a:r>
              <a:rPr lang="zh-CN" altLang="en-US" sz="2800" b="1" kern="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不等式</a:t>
            </a:r>
            <a:r>
              <a:rPr lang="en-US" altLang="zh-CN" sz="2800" b="1" kern="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2</a:t>
            </a:r>
            <a:endParaRPr lang="zh-CN" altLang="en-US" sz="2800" b="1" kern="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714375"/>
            <a:ext cx="9144000" cy="1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72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3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3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4"/>
          <p:cNvGraphicFramePr>
            <a:graphicFrameLocks noChangeAspect="1"/>
          </p:cNvGraphicFramePr>
          <p:nvPr/>
        </p:nvGraphicFramePr>
        <p:xfrm>
          <a:off x="755650" y="836613"/>
          <a:ext cx="76327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公式" r:id="rId3" imgW="3429000" imgH="419100" progId="Equation.3">
                  <p:embed/>
                </p:oleObj>
              </mc:Choice>
              <mc:Fallback>
                <p:oleObj name="公式" r:id="rId3" imgW="3429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836613"/>
                        <a:ext cx="76327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5"/>
          <p:cNvGraphicFramePr>
            <a:graphicFrameLocks noChangeAspect="1"/>
          </p:cNvGraphicFramePr>
          <p:nvPr/>
        </p:nvGraphicFramePr>
        <p:xfrm>
          <a:off x="763588" y="1631950"/>
          <a:ext cx="503237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公式" r:id="rId5" imgW="2260600" imgH="419100" progId="Equation.3">
                  <p:embed/>
                </p:oleObj>
              </mc:Choice>
              <mc:Fallback>
                <p:oleObj name="公式" r:id="rId5" imgW="2260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1631950"/>
                        <a:ext cx="5032375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6"/>
          <p:cNvGraphicFramePr>
            <a:graphicFrameLocks noChangeAspect="1"/>
          </p:cNvGraphicFramePr>
          <p:nvPr/>
        </p:nvGraphicFramePr>
        <p:xfrm>
          <a:off x="787400" y="2636838"/>
          <a:ext cx="68421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公式" r:id="rId7" imgW="3073400" imgH="419100" progId="Equation.3">
                  <p:embed/>
                </p:oleObj>
              </mc:Choice>
              <mc:Fallback>
                <p:oleObj name="公式" r:id="rId7" imgW="3073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2636838"/>
                        <a:ext cx="6842125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7"/>
          <p:cNvGraphicFramePr>
            <a:graphicFrameLocks noChangeAspect="1"/>
          </p:cNvGraphicFramePr>
          <p:nvPr/>
        </p:nvGraphicFramePr>
        <p:xfrm>
          <a:off x="800100" y="3573463"/>
          <a:ext cx="774700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公式" r:id="rId9" imgW="3479800" imgH="393700" progId="Equation.3">
                  <p:embed/>
                </p:oleObj>
              </mc:Choice>
              <mc:Fallback>
                <p:oleObj name="公式" r:id="rId9" imgW="3479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3573463"/>
                        <a:ext cx="7747000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8"/>
          <p:cNvGraphicFramePr>
            <a:graphicFrameLocks noChangeAspect="1"/>
          </p:cNvGraphicFramePr>
          <p:nvPr/>
        </p:nvGraphicFramePr>
        <p:xfrm>
          <a:off x="784225" y="4476750"/>
          <a:ext cx="780415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公式" r:id="rId11" imgW="3505200" imgH="660400" progId="Equation.3">
                  <p:embed/>
                </p:oleObj>
              </mc:Choice>
              <mc:Fallback>
                <p:oleObj name="公式" r:id="rId11" imgW="35052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4476750"/>
                        <a:ext cx="780415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14282" y="142852"/>
            <a:ext cx="572614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kern="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3.4</a:t>
            </a:r>
            <a:r>
              <a:rPr lang="zh-CN" altLang="en-US" sz="2800" b="1" kern="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基本</a:t>
            </a:r>
            <a:r>
              <a:rPr lang="zh-CN" altLang="en-US" sz="2800" b="1" kern="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不等式</a:t>
            </a:r>
            <a:r>
              <a:rPr lang="en-US" altLang="zh-CN" sz="2800" b="1" kern="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2</a:t>
            </a:r>
            <a:endParaRPr lang="zh-CN" altLang="en-US" sz="2800" b="1" kern="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714375"/>
            <a:ext cx="9144000" cy="1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84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4282" y="142852"/>
            <a:ext cx="572614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kern="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3.4</a:t>
            </a:r>
            <a:r>
              <a:rPr lang="zh-CN" altLang="en-US" sz="2800" b="1" kern="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基本</a:t>
            </a:r>
            <a:r>
              <a:rPr lang="zh-CN" altLang="en-US" sz="2800" b="1" kern="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不等式</a:t>
            </a:r>
            <a:r>
              <a:rPr lang="en-US" altLang="zh-CN" sz="2800" b="1" kern="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2</a:t>
            </a:r>
            <a:endParaRPr lang="zh-CN" altLang="en-US" sz="2800" b="1" kern="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714375"/>
            <a:ext cx="9144000" cy="1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7158" y="857232"/>
            <a:ext cx="1851789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教材例题</a:t>
            </a:r>
            <a:endParaRPr lang="en-US" altLang="zh-CN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zh-CN" altLang="en-US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1500174"/>
            <a:ext cx="7786742" cy="206210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1.</a:t>
            </a:r>
          </a:p>
          <a:p>
            <a:pPr>
              <a:defRPr/>
            </a:pPr>
            <a:r>
              <a:rPr lang="zh-CN" altLang="en-US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⑴用篱笆围一个面积为</a:t>
            </a:r>
            <a:r>
              <a:rPr lang="en-US" altLang="zh-CN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100m</a:t>
            </a:r>
            <a:r>
              <a:rPr lang="en-US" altLang="zh-CN" sz="3200" b="1" spc="50" baseline="3000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的矩形菜园，问这个矩形的长、宽各为多少时，所用篱笆最短，最短的篱笆是多少？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5786" y="3510037"/>
            <a:ext cx="7786742" cy="206210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US" altLang="zh-CN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⑵一段长为</a:t>
            </a:r>
            <a:r>
              <a:rPr lang="en-US" altLang="zh-CN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36m</a:t>
            </a:r>
            <a:r>
              <a:rPr lang="zh-CN" altLang="en-US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的篱笆围成一个矩形菜园，问这个矩形的长、宽各为多少时，菜园的面积最大</a:t>
            </a:r>
            <a:r>
              <a:rPr lang="en-US" altLang="zh-CN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最大面积是多少？</a:t>
            </a:r>
          </a:p>
        </p:txBody>
      </p:sp>
      <p:sp>
        <p:nvSpPr>
          <p:cNvPr id="13319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7667625" y="6165850"/>
            <a:ext cx="217488" cy="142875"/>
          </a:xfrm>
          <a:prstGeom prst="actionButtonBlank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421531"/>
      </p:ext>
    </p:extLst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4282" y="142852"/>
            <a:ext cx="572614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kern="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3.4</a:t>
            </a:r>
            <a:r>
              <a:rPr lang="zh-CN" altLang="en-US" sz="2800" b="1" kern="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基本</a:t>
            </a:r>
            <a:r>
              <a:rPr lang="zh-CN" altLang="en-US" sz="2800" b="1" kern="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不等式</a:t>
            </a:r>
            <a:r>
              <a:rPr lang="en-US" altLang="zh-CN" sz="2800" b="1" kern="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2</a:t>
            </a:r>
            <a:endParaRPr lang="zh-CN" altLang="en-US" sz="2800" b="1" kern="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714375"/>
            <a:ext cx="9144000" cy="1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85786" y="1500174"/>
            <a:ext cx="7786742" cy="25545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某工厂要建造一个长方形无盖储水池，其容积为</a:t>
            </a:r>
            <a:r>
              <a:rPr lang="en-US" altLang="zh-CN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4800m</a:t>
            </a:r>
            <a:r>
              <a:rPr lang="en-US" altLang="zh-CN" sz="3200" b="1" spc="50" baseline="3000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，深为</a:t>
            </a:r>
            <a:r>
              <a:rPr lang="en-US" altLang="zh-CN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3m.</a:t>
            </a:r>
            <a:r>
              <a:rPr lang="zh-CN" altLang="en-US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如果池底每平方米造价</a:t>
            </a:r>
            <a:r>
              <a:rPr lang="en-US" altLang="zh-CN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150</a:t>
            </a:r>
            <a:r>
              <a:rPr lang="zh-CN" altLang="en-US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元，池壁每平方米造价</a:t>
            </a:r>
            <a:r>
              <a:rPr lang="en-US" altLang="zh-CN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120</a:t>
            </a:r>
            <a:r>
              <a:rPr lang="zh-CN" altLang="en-US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元，怎样设计水池能使总造价最低？最低总造价是多少？</a:t>
            </a:r>
            <a:endParaRPr lang="en-US" altLang="zh-CN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000099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0858498"/>
      </p:ext>
    </p:extLst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93700" y="1336675"/>
            <a:ext cx="762099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已知             ，求                的最大值</a:t>
            </a:r>
          </a:p>
          <a:p>
            <a:pPr>
              <a:defRPr/>
            </a:pPr>
            <a:endParaRPr lang="en-US" altLang="zh-CN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000099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363" name="Group 21"/>
          <p:cNvGrpSpPr>
            <a:grpSpLocks/>
          </p:cNvGrpSpPr>
          <p:nvPr/>
        </p:nvGrpSpPr>
        <p:grpSpPr bwMode="auto">
          <a:xfrm>
            <a:off x="1897063" y="1230313"/>
            <a:ext cx="4032250" cy="769937"/>
            <a:chOff x="1066" y="2115"/>
            <a:chExt cx="2540" cy="485"/>
          </a:xfrm>
        </p:grpSpPr>
        <p:pic>
          <p:nvPicPr>
            <p:cNvPr id="15367" name="Object 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" y="2251"/>
              <a:ext cx="907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8" name="Object 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7" y="2115"/>
              <a:ext cx="1089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14348" y="2214554"/>
            <a:ext cx="729719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构造和为定值，利用基本不等式求最值</a:t>
            </a:r>
          </a:p>
        </p:txBody>
      </p:sp>
      <p:sp>
        <p:nvSpPr>
          <p:cNvPr id="9" name="矩形 8"/>
          <p:cNvSpPr/>
          <p:nvPr/>
        </p:nvSpPr>
        <p:spPr>
          <a:xfrm>
            <a:off x="214282" y="142852"/>
            <a:ext cx="572614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kern="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3.4</a:t>
            </a:r>
            <a:r>
              <a:rPr lang="zh-CN" altLang="en-US" sz="2800" b="1" kern="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基本</a:t>
            </a:r>
            <a:r>
              <a:rPr lang="zh-CN" altLang="en-US" sz="2800" b="1" kern="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不等式</a:t>
            </a:r>
            <a:r>
              <a:rPr lang="en-US" altLang="zh-CN" sz="2800" b="1" kern="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2</a:t>
            </a:r>
            <a:endParaRPr lang="zh-CN" altLang="en-US" sz="2800" b="1" kern="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714375"/>
            <a:ext cx="9144000" cy="1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85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4282" y="142852"/>
            <a:ext cx="572614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kern="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3.4</a:t>
            </a:r>
            <a:r>
              <a:rPr lang="zh-CN" altLang="en-US" sz="2800" b="1" kern="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基本</a:t>
            </a:r>
            <a:r>
              <a:rPr lang="zh-CN" altLang="en-US" sz="2800" b="1" kern="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不等式</a:t>
            </a:r>
            <a:r>
              <a:rPr lang="en-US" altLang="zh-CN" sz="2800" b="1" kern="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2</a:t>
            </a:r>
            <a:endParaRPr lang="zh-CN" altLang="en-US" sz="2800" b="1" kern="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714375"/>
            <a:ext cx="9144000" cy="1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80"/>
          <p:cNvSpPr>
            <a:spLocks noChangeArrowheads="1"/>
          </p:cNvSpPr>
          <p:nvPr/>
        </p:nvSpPr>
        <p:spPr bwMode="auto">
          <a:xfrm>
            <a:off x="642910" y="2285992"/>
            <a:ext cx="792958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kumimoji="1"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注意</a:t>
            </a:r>
            <a:r>
              <a:rPr kumimoji="1"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eaLnBrk="0" hangingPunct="0">
              <a:defRPr/>
            </a:pPr>
            <a:r>
              <a:rPr kumimoji="1"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 ①两个重要不等式使用的条件；</a:t>
            </a:r>
          </a:p>
          <a:p>
            <a:pPr eaLnBrk="0" hangingPunct="0">
              <a:defRPr/>
            </a:pPr>
            <a:r>
              <a:rPr kumimoji="1"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 ②不等式中“</a:t>
            </a:r>
            <a:r>
              <a:rPr kumimoji="1" lang="en-US" altLang="zh-CN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=”</a:t>
            </a:r>
            <a:r>
              <a:rPr kumimoji="1"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号成立的条件． </a:t>
            </a:r>
          </a:p>
        </p:txBody>
      </p:sp>
    </p:spTree>
    <p:extLst>
      <p:ext uri="{BB962C8B-B14F-4D97-AF65-F5344CB8AC3E}">
        <p14:creationId xmlns:p14="http://schemas.microsoft.com/office/powerpoint/2010/main" val="266189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755650" y="908050"/>
          <a:ext cx="7994650" cy="481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3124200" imgH="1663700" progId="Equation.DSMT4">
                  <p:embed/>
                </p:oleObj>
              </mc:Choice>
              <mc:Fallback>
                <p:oleObj name="Equation" r:id="rId3" imgW="3124200" imgH="166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908050"/>
                        <a:ext cx="7994650" cy="481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14282" y="142852"/>
            <a:ext cx="572614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kern="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3.4</a:t>
            </a:r>
            <a:r>
              <a:rPr lang="zh-CN" altLang="en-US" sz="2800" b="1" kern="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基本</a:t>
            </a:r>
            <a:r>
              <a:rPr lang="zh-CN" altLang="en-US" sz="2800" b="1" kern="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不等式</a:t>
            </a:r>
            <a:r>
              <a:rPr lang="en-US" altLang="zh-CN" sz="2800" b="1" kern="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2</a:t>
            </a:r>
            <a:endParaRPr lang="zh-CN" altLang="en-US" sz="2800" b="1" kern="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714375"/>
            <a:ext cx="9144000" cy="1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0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684213" y="1700213"/>
          <a:ext cx="7932737" cy="23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2667000" imgH="800100" progId="Equation.DSMT4">
                  <p:embed/>
                </p:oleObj>
              </mc:Choice>
              <mc:Fallback>
                <p:oleObj name="Equation" r:id="rId3" imgW="2667000" imgH="800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700213"/>
                        <a:ext cx="7932737" cy="237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14282" y="142852"/>
            <a:ext cx="572614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kern="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3.4</a:t>
            </a:r>
            <a:r>
              <a:rPr lang="zh-CN" altLang="en-US" sz="2800" b="1" kern="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基本</a:t>
            </a:r>
            <a:r>
              <a:rPr lang="zh-CN" altLang="en-US" sz="2800" b="1" kern="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不等式</a:t>
            </a:r>
            <a:r>
              <a:rPr lang="en-US" altLang="zh-CN" sz="2800" b="1" kern="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2</a:t>
            </a:r>
            <a:endParaRPr lang="zh-CN" altLang="en-US" sz="2800" b="1" kern="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714375"/>
            <a:ext cx="9144000" cy="1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4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84213" y="822325"/>
            <a:ext cx="7843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2">
                    <a:lumMod val="50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定理的应用条件</a:t>
            </a:r>
            <a:r>
              <a:rPr kumimoji="1" lang="en-US" altLang="zh-CN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2">
                    <a:lumMod val="50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: </a:t>
            </a:r>
            <a:r>
              <a:rPr kumimoji="1" lang="zh-CN" altLang="en-US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一正二定三相等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611188" y="4005263"/>
            <a:ext cx="8043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2">
                    <a:lumMod val="50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定理的应用规则</a:t>
            </a:r>
            <a:r>
              <a:rPr kumimoji="1" lang="en-US" altLang="zh-CN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2">
                    <a:lumMod val="50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:</a:t>
            </a:r>
            <a:r>
              <a:rPr kumimoji="1" lang="zh-CN" altLang="en-US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和定积最大</a:t>
            </a:r>
            <a:r>
              <a:rPr kumimoji="1" lang="en-US" altLang="zh-CN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,</a:t>
            </a:r>
            <a:r>
              <a:rPr kumimoji="1" lang="zh-CN" altLang="en-US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积定和最小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658813" y="1473200"/>
            <a:ext cx="82343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2">
                    <a:lumMod val="50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正：条件（或目标）式中项必须都是</a:t>
            </a:r>
            <a:r>
              <a:rPr kumimoji="1" lang="zh-CN" altLang="en-US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正数</a:t>
            </a:r>
            <a:r>
              <a:rPr kumimoji="1" lang="zh-CN" altLang="en-US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2">
                    <a:lumMod val="50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； 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533400" y="2133600"/>
            <a:ext cx="83534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762000" algn="l"/>
              </a:tabLst>
            </a:pPr>
            <a:r>
              <a:rPr kumimoji="1" lang="en-US" altLang="zh-CN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2">
                    <a:lumMod val="50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2">
                    <a:lumMod val="50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定：目标式中含变数的各项的和或积必须是</a:t>
            </a:r>
          </a:p>
          <a:p>
            <a:pPr>
              <a:tabLst>
                <a:tab pos="762000" algn="l"/>
              </a:tabLst>
            </a:pPr>
            <a:r>
              <a:rPr kumimoji="1" lang="zh-CN" altLang="en-US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        定值</a:t>
            </a:r>
            <a:r>
              <a:rPr kumimoji="1" lang="zh-CN" altLang="en-US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2">
                    <a:lumMod val="50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（常数）； </a:t>
            </a:r>
          </a:p>
          <a:p>
            <a:pPr>
              <a:tabLst>
                <a:tab pos="762000" algn="l"/>
              </a:tabLst>
            </a:pPr>
            <a:endParaRPr kumimoji="1" lang="en-US" altLang="zh-CN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2">
                  <a:lumMod val="50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693738" y="3213100"/>
            <a:ext cx="7358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762000" algn="l"/>
              </a:tabLst>
            </a:pPr>
            <a:r>
              <a:rPr kumimoji="1" lang="zh-CN" altLang="en-US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2">
                    <a:lumMod val="50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等： </a:t>
            </a:r>
            <a:r>
              <a:rPr kumimoji="1" lang="zh-CN" altLang="en-US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等号成立</a:t>
            </a:r>
            <a:r>
              <a:rPr kumimoji="1" lang="zh-CN" altLang="en-US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2">
                    <a:lumMod val="50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的条件必须存在</a:t>
            </a:r>
            <a:r>
              <a:rPr kumimoji="1" lang="en-US" altLang="zh-CN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2">
                    <a:lumMod val="50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sp>
        <p:nvSpPr>
          <p:cNvPr id="9" name="矩形 8"/>
          <p:cNvSpPr/>
          <p:nvPr/>
        </p:nvSpPr>
        <p:spPr>
          <a:xfrm>
            <a:off x="214282" y="142852"/>
            <a:ext cx="572614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kern="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3.4</a:t>
            </a:r>
            <a:r>
              <a:rPr lang="zh-CN" altLang="en-US" sz="2800" b="1" kern="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基本</a:t>
            </a:r>
            <a:r>
              <a:rPr lang="zh-CN" altLang="en-US" sz="2800" b="1" kern="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不等式</a:t>
            </a:r>
            <a:r>
              <a:rPr lang="en-US" altLang="zh-CN" sz="2800" b="1" kern="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2</a:t>
            </a:r>
            <a:endParaRPr lang="zh-CN" altLang="en-US" sz="2800" b="1" kern="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714375"/>
            <a:ext cx="9144000" cy="1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03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/>
      <p:bldP spid="5124" grpId="0" autoUpdateAnimBg="0"/>
      <p:bldP spid="5125" grpId="0" autoUpdateAnimBg="0"/>
      <p:bldP spid="512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6" name="Group 12"/>
          <p:cNvGrpSpPr>
            <a:grpSpLocks/>
          </p:cNvGrpSpPr>
          <p:nvPr/>
        </p:nvGrpSpPr>
        <p:grpSpPr bwMode="auto">
          <a:xfrm>
            <a:off x="1074738" y="877888"/>
            <a:ext cx="6737350" cy="1903412"/>
            <a:chOff x="345" y="782"/>
            <a:chExt cx="4244" cy="1199"/>
          </a:xfrm>
        </p:grpSpPr>
        <p:sp>
          <p:nvSpPr>
            <p:cNvPr id="20495" name="Text Box 3"/>
            <p:cNvSpPr txBox="1">
              <a:spLocks noChangeArrowheads="1"/>
            </p:cNvSpPr>
            <p:nvPr/>
          </p:nvSpPr>
          <p:spPr bwMode="auto">
            <a:xfrm>
              <a:off x="345" y="979"/>
              <a:ext cx="6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rgbClr val="002060"/>
                  </a:solidFill>
                  <a:latin typeface="华文中宋" pitchFamily="2" charset="-122"/>
                  <a:ea typeface="华文中宋" pitchFamily="2" charset="-122"/>
                </a:rPr>
                <a:t>例</a:t>
              </a:r>
              <a:r>
                <a:rPr lang="en-US" altLang="zh-CN" sz="3200">
                  <a:solidFill>
                    <a:srgbClr val="002060"/>
                  </a:solidFill>
                  <a:latin typeface="华文中宋" pitchFamily="2" charset="-122"/>
                  <a:ea typeface="华文中宋" pitchFamily="2" charset="-122"/>
                </a:rPr>
                <a:t>1.</a:t>
              </a:r>
            </a:p>
          </p:txBody>
        </p:sp>
        <p:sp>
          <p:nvSpPr>
            <p:cNvPr id="20496" name="Rectangle 4"/>
            <p:cNvSpPr>
              <a:spLocks noChangeArrowheads="1"/>
            </p:cNvSpPr>
            <p:nvPr/>
          </p:nvSpPr>
          <p:spPr bwMode="auto">
            <a:xfrm>
              <a:off x="844" y="964"/>
              <a:ext cx="45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3200">
                  <a:solidFill>
                    <a:srgbClr val="002060"/>
                  </a:solidFill>
                  <a:latin typeface="华文中宋" pitchFamily="2" charset="-122"/>
                  <a:ea typeface="华文中宋" pitchFamily="2" charset="-122"/>
                </a:rPr>
                <a:t>若 </a:t>
              </a:r>
            </a:p>
          </p:txBody>
        </p:sp>
        <p:graphicFrame>
          <p:nvGraphicFramePr>
            <p:cNvPr id="20497" name="Object 5"/>
            <p:cNvGraphicFramePr>
              <a:graphicFrameLocks noChangeAspect="1"/>
            </p:cNvGraphicFramePr>
            <p:nvPr/>
          </p:nvGraphicFramePr>
          <p:xfrm>
            <a:off x="1116" y="1002"/>
            <a:ext cx="811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Equation" r:id="rId3" imgW="457200" imgH="190479" progId="Equation.DSMT4">
                    <p:embed/>
                  </p:oleObj>
                </mc:Choice>
                <mc:Fallback>
                  <p:oleObj name="Equation" r:id="rId3" imgW="457200" imgH="1904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6" y="1002"/>
                          <a:ext cx="811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8" name="Rectangle 6"/>
            <p:cNvSpPr>
              <a:spLocks noChangeArrowheads="1"/>
            </p:cNvSpPr>
            <p:nvPr/>
          </p:nvSpPr>
          <p:spPr bwMode="auto">
            <a:xfrm>
              <a:off x="1882" y="956"/>
              <a:ext cx="45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3200">
                  <a:solidFill>
                    <a:srgbClr val="002060"/>
                  </a:solidFill>
                  <a:latin typeface="华文中宋" pitchFamily="2" charset="-122"/>
                  <a:ea typeface="华文中宋" pitchFamily="2" charset="-122"/>
                </a:rPr>
                <a:t>则 </a:t>
              </a:r>
            </a:p>
          </p:txBody>
        </p:sp>
        <p:sp>
          <p:nvSpPr>
            <p:cNvPr id="20499" name="Rectangle 7"/>
            <p:cNvSpPr>
              <a:spLocks noChangeArrowheads="1"/>
            </p:cNvSpPr>
            <p:nvPr/>
          </p:nvSpPr>
          <p:spPr bwMode="auto">
            <a:xfrm>
              <a:off x="2381" y="960"/>
              <a:ext cx="122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3200">
                  <a:solidFill>
                    <a:srgbClr val="002060"/>
                  </a:solidFill>
                  <a:latin typeface="华文中宋" pitchFamily="2" charset="-122"/>
                  <a:ea typeface="华文中宋" pitchFamily="2" charset="-122"/>
                </a:rPr>
                <a:t>为何值时 </a:t>
              </a:r>
            </a:p>
          </p:txBody>
        </p:sp>
        <p:graphicFrame>
          <p:nvGraphicFramePr>
            <p:cNvPr id="20500" name="Object 8"/>
            <p:cNvGraphicFramePr>
              <a:graphicFrameLocks noChangeAspect="1"/>
            </p:cNvGraphicFramePr>
            <p:nvPr/>
          </p:nvGraphicFramePr>
          <p:xfrm>
            <a:off x="2193" y="1013"/>
            <a:ext cx="27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Equation" r:id="rId5" imgW="114367" imgH="133470" progId="Equation.DSMT4">
                    <p:embed/>
                  </p:oleObj>
                </mc:Choice>
                <mc:Fallback>
                  <p:oleObj name="Equation" r:id="rId5" imgW="114367" imgH="13347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3" y="1013"/>
                          <a:ext cx="275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1" name="Object 9"/>
            <p:cNvGraphicFramePr>
              <a:graphicFrameLocks noChangeAspect="1"/>
            </p:cNvGraphicFramePr>
            <p:nvPr/>
          </p:nvGraphicFramePr>
          <p:xfrm>
            <a:off x="3501" y="782"/>
            <a:ext cx="1088" cy="7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Equation" r:id="rId7" imgW="561857" imgH="380958" progId="Equation.DSMT4">
                    <p:embed/>
                  </p:oleObj>
                </mc:Choice>
                <mc:Fallback>
                  <p:oleObj name="Equation" r:id="rId7" imgW="561857" imgH="38095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1" y="782"/>
                          <a:ext cx="1088" cy="7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2" name="Rectangle 10"/>
            <p:cNvSpPr>
              <a:spLocks noChangeArrowheads="1"/>
            </p:cNvSpPr>
            <p:nvPr/>
          </p:nvSpPr>
          <p:spPr bwMode="auto">
            <a:xfrm>
              <a:off x="860" y="1616"/>
              <a:ext cx="29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3200">
                  <a:solidFill>
                    <a:srgbClr val="002060"/>
                  </a:solidFill>
                  <a:latin typeface="华文中宋" pitchFamily="2" charset="-122"/>
                  <a:ea typeface="华文中宋" pitchFamily="2" charset="-122"/>
                </a:rPr>
                <a:t>有最小值，</a:t>
              </a:r>
              <a:r>
                <a:rPr lang="zh-CN" altLang="en-US" sz="3200">
                  <a:solidFill>
                    <a:srgbClr val="002060"/>
                  </a:solidFill>
                  <a:ea typeface="华文中宋" pitchFamily="2" charset="-122"/>
                </a:rPr>
                <a:t>最小值为几？</a:t>
              </a:r>
            </a:p>
          </p:txBody>
        </p:sp>
      </p:grpSp>
      <p:grpSp>
        <p:nvGrpSpPr>
          <p:cNvPr id="6168" name="Group 24"/>
          <p:cNvGrpSpPr>
            <a:grpSpLocks/>
          </p:cNvGrpSpPr>
          <p:nvPr/>
        </p:nvGrpSpPr>
        <p:grpSpPr bwMode="auto">
          <a:xfrm>
            <a:off x="1116013" y="3068638"/>
            <a:ext cx="7129462" cy="1581150"/>
            <a:chOff x="657" y="1933"/>
            <a:chExt cx="4491" cy="996"/>
          </a:xfrm>
        </p:grpSpPr>
        <p:sp>
          <p:nvSpPr>
            <p:cNvPr id="20486" name="Text Box 14"/>
            <p:cNvSpPr txBox="1">
              <a:spLocks noChangeArrowheads="1"/>
            </p:cNvSpPr>
            <p:nvPr/>
          </p:nvSpPr>
          <p:spPr bwMode="auto">
            <a:xfrm>
              <a:off x="657" y="2067"/>
              <a:ext cx="6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rgbClr val="002060"/>
                  </a:solidFill>
                  <a:latin typeface="华文中宋" pitchFamily="2" charset="-122"/>
                  <a:ea typeface="华文中宋" pitchFamily="2" charset="-122"/>
                </a:rPr>
                <a:t>例</a:t>
              </a:r>
              <a:r>
                <a:rPr lang="en-US" altLang="zh-CN" sz="3200">
                  <a:solidFill>
                    <a:srgbClr val="002060"/>
                  </a:solidFill>
                  <a:latin typeface="华文中宋" pitchFamily="2" charset="-122"/>
                  <a:ea typeface="华文中宋" pitchFamily="2" charset="-122"/>
                </a:rPr>
                <a:t>2.</a:t>
              </a:r>
            </a:p>
          </p:txBody>
        </p:sp>
        <p:sp>
          <p:nvSpPr>
            <p:cNvPr id="20487" name="Rectangle 15"/>
            <p:cNvSpPr>
              <a:spLocks noChangeArrowheads="1"/>
            </p:cNvSpPr>
            <p:nvPr/>
          </p:nvSpPr>
          <p:spPr bwMode="auto">
            <a:xfrm>
              <a:off x="1169" y="2077"/>
              <a:ext cx="71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3200">
                  <a:solidFill>
                    <a:srgbClr val="002060"/>
                  </a:solidFill>
                  <a:latin typeface="华文中宋" pitchFamily="2" charset="-122"/>
                  <a:ea typeface="华文中宋" pitchFamily="2" charset="-122"/>
                </a:rPr>
                <a:t>已知 </a:t>
              </a:r>
            </a:p>
          </p:txBody>
        </p:sp>
        <p:graphicFrame>
          <p:nvGraphicFramePr>
            <p:cNvPr id="20488" name="Object 16"/>
            <p:cNvGraphicFramePr>
              <a:graphicFrameLocks noChangeAspect="1"/>
            </p:cNvGraphicFramePr>
            <p:nvPr/>
          </p:nvGraphicFramePr>
          <p:xfrm>
            <a:off x="1753" y="2031"/>
            <a:ext cx="1588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Equation" r:id="rId9" imgW="838335" imgH="219118" progId="Equation.DSMT4">
                    <p:embed/>
                  </p:oleObj>
                </mc:Choice>
                <mc:Fallback>
                  <p:oleObj name="Equation" r:id="rId9" imgW="838335" imgH="2191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3" y="2031"/>
                          <a:ext cx="1588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9" name="Rectangle 17"/>
            <p:cNvSpPr>
              <a:spLocks noChangeArrowheads="1"/>
            </p:cNvSpPr>
            <p:nvPr/>
          </p:nvSpPr>
          <p:spPr bwMode="auto">
            <a:xfrm>
              <a:off x="3267" y="2063"/>
              <a:ext cx="45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3200">
                  <a:solidFill>
                    <a:srgbClr val="002060"/>
                  </a:solidFill>
                  <a:latin typeface="华文中宋" pitchFamily="2" charset="-122"/>
                  <a:ea typeface="华文中宋" pitchFamily="2" charset="-122"/>
                </a:rPr>
                <a:t>且 </a:t>
              </a:r>
            </a:p>
          </p:txBody>
        </p:sp>
        <p:graphicFrame>
          <p:nvGraphicFramePr>
            <p:cNvPr id="20490" name="Object 18"/>
            <p:cNvGraphicFramePr>
              <a:graphicFrameLocks noChangeAspect="1"/>
            </p:cNvGraphicFramePr>
            <p:nvPr/>
          </p:nvGraphicFramePr>
          <p:xfrm>
            <a:off x="3606" y="1933"/>
            <a:ext cx="1134" cy="7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Equation" r:id="rId11" imgW="609600" imgH="409597" progId="Equation.DSMT4">
                    <p:embed/>
                  </p:oleObj>
                </mc:Choice>
                <mc:Fallback>
                  <p:oleObj name="Equation" r:id="rId11" imgW="609600" imgH="40959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1933"/>
                          <a:ext cx="1134" cy="7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1" name="Rectangle 19"/>
            <p:cNvSpPr>
              <a:spLocks noChangeArrowheads="1"/>
            </p:cNvSpPr>
            <p:nvPr/>
          </p:nvSpPr>
          <p:spPr bwMode="auto">
            <a:xfrm>
              <a:off x="4694" y="2024"/>
              <a:ext cx="45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3200">
                  <a:solidFill>
                    <a:srgbClr val="002060"/>
                  </a:solidFill>
                  <a:latin typeface="华文中宋" pitchFamily="2" charset="-122"/>
                  <a:ea typeface="华文中宋" pitchFamily="2" charset="-122"/>
                </a:rPr>
                <a:t>， </a:t>
              </a:r>
            </a:p>
          </p:txBody>
        </p:sp>
        <p:sp>
          <p:nvSpPr>
            <p:cNvPr id="20492" name="Rectangle 21"/>
            <p:cNvSpPr>
              <a:spLocks noChangeArrowheads="1"/>
            </p:cNvSpPr>
            <p:nvPr/>
          </p:nvSpPr>
          <p:spPr bwMode="auto">
            <a:xfrm>
              <a:off x="1115" y="2513"/>
              <a:ext cx="3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3200">
                  <a:solidFill>
                    <a:srgbClr val="002060"/>
                  </a:solidFill>
                  <a:latin typeface="华文中宋" pitchFamily="2" charset="-122"/>
                  <a:ea typeface="华文中宋" pitchFamily="2" charset="-122"/>
                  <a:cs typeface="Times New Roman" pitchFamily="18" charset="0"/>
                </a:rPr>
                <a:t>求</a:t>
              </a:r>
            </a:p>
          </p:txBody>
        </p:sp>
        <p:graphicFrame>
          <p:nvGraphicFramePr>
            <p:cNvPr id="20493" name="Object 22"/>
            <p:cNvGraphicFramePr>
              <a:graphicFrameLocks noChangeAspect="1"/>
            </p:cNvGraphicFramePr>
            <p:nvPr/>
          </p:nvGraphicFramePr>
          <p:xfrm>
            <a:off x="1457" y="2558"/>
            <a:ext cx="722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Equation" r:id="rId13" imgW="342833" imgH="171566" progId="Equation.DSMT4">
                    <p:embed/>
                  </p:oleObj>
                </mc:Choice>
                <mc:Fallback>
                  <p:oleObj name="Equation" r:id="rId13" imgW="342833" imgH="17156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7" y="2558"/>
                          <a:ext cx="722" cy="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4" name="Rectangle 23"/>
            <p:cNvSpPr>
              <a:spLocks noChangeArrowheads="1"/>
            </p:cNvSpPr>
            <p:nvPr/>
          </p:nvSpPr>
          <p:spPr bwMode="auto">
            <a:xfrm>
              <a:off x="1882" y="2523"/>
              <a:ext cx="138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3200">
                  <a:solidFill>
                    <a:srgbClr val="002060"/>
                  </a:solidFill>
                  <a:latin typeface="华文中宋" pitchFamily="2" charset="-122"/>
                  <a:ea typeface="华文中宋" pitchFamily="2" charset="-122"/>
                  <a:cs typeface="Times New Roman" pitchFamily="18" charset="0"/>
                </a:rPr>
                <a:t>   </a:t>
              </a:r>
              <a:r>
                <a:rPr lang="zh-CN" altLang="en-US" sz="3200">
                  <a:solidFill>
                    <a:srgbClr val="002060"/>
                  </a:solidFill>
                  <a:latin typeface="华文中宋" pitchFamily="2" charset="-122"/>
                  <a:ea typeface="华文中宋" pitchFamily="2" charset="-122"/>
                  <a:cs typeface="Times New Roman" pitchFamily="18" charset="0"/>
                </a:rPr>
                <a:t>的最小值</a:t>
              </a:r>
            </a:p>
          </p:txBody>
        </p:sp>
      </p:grpSp>
      <p:sp>
        <p:nvSpPr>
          <p:cNvPr id="23" name="矩形 22"/>
          <p:cNvSpPr/>
          <p:nvPr/>
        </p:nvSpPr>
        <p:spPr>
          <a:xfrm>
            <a:off x="214282" y="142852"/>
            <a:ext cx="572614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kern="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3.4</a:t>
            </a:r>
            <a:r>
              <a:rPr lang="zh-CN" altLang="en-US" sz="2800" b="1" kern="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基本</a:t>
            </a:r>
            <a:r>
              <a:rPr lang="zh-CN" altLang="en-US" sz="2800" b="1" kern="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不等式</a:t>
            </a:r>
            <a:r>
              <a:rPr lang="en-US" altLang="zh-CN" sz="2800" b="1" kern="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2</a:t>
            </a:r>
            <a:endParaRPr lang="zh-CN" altLang="en-US" sz="2800" b="1" kern="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0" y="714375"/>
            <a:ext cx="9144000" cy="1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35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399</Words>
  <Application>Microsoft Office PowerPoint</Application>
  <PresentationFormat>全屏显示(4:3)</PresentationFormat>
  <Paragraphs>46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华文中宋</vt:lpstr>
      <vt:lpstr>宋体</vt:lpstr>
      <vt:lpstr>微软雅黑</vt:lpstr>
      <vt:lpstr>Arial</vt:lpstr>
      <vt:lpstr>Calibri</vt:lpstr>
      <vt:lpstr>Times New Roman</vt:lpstr>
      <vt:lpstr>Office 主题​​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6</cp:revision>
  <dcterms:created xsi:type="dcterms:W3CDTF">2012-10-11T00:07:07Z</dcterms:created>
  <dcterms:modified xsi:type="dcterms:W3CDTF">2016-06-15T00:27:52Z</dcterms:modified>
</cp:coreProperties>
</file>