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4"/>
  </p:notesMasterIdLst>
  <p:handoutMasterIdLst>
    <p:handoutMasterId r:id="rId115"/>
  </p:handoutMasterIdLst>
  <p:sldIdLst>
    <p:sldId id="307" r:id="rId2"/>
    <p:sldId id="533" r:id="rId3"/>
    <p:sldId id="444" r:id="rId4"/>
    <p:sldId id="836" r:id="rId5"/>
    <p:sldId id="888" r:id="rId6"/>
    <p:sldId id="889" r:id="rId7"/>
    <p:sldId id="890" r:id="rId8"/>
    <p:sldId id="891" r:id="rId9"/>
    <p:sldId id="892" r:id="rId10"/>
    <p:sldId id="893" r:id="rId11"/>
    <p:sldId id="894" r:id="rId12"/>
    <p:sldId id="895" r:id="rId13"/>
    <p:sldId id="607" r:id="rId14"/>
    <p:sldId id="896" r:id="rId15"/>
    <p:sldId id="897" r:id="rId16"/>
    <p:sldId id="315" r:id="rId17"/>
    <p:sldId id="469" r:id="rId18"/>
    <p:sldId id="749" r:id="rId19"/>
    <p:sldId id="618" r:id="rId20"/>
    <p:sldId id="844" r:id="rId21"/>
    <p:sldId id="753" r:id="rId22"/>
    <p:sldId id="898" r:id="rId23"/>
    <p:sldId id="845" r:id="rId24"/>
    <p:sldId id="899" r:id="rId25"/>
    <p:sldId id="900" r:id="rId26"/>
    <p:sldId id="901" r:id="rId27"/>
    <p:sldId id="902" r:id="rId28"/>
    <p:sldId id="944" r:id="rId29"/>
    <p:sldId id="841" r:id="rId30"/>
    <p:sldId id="467" r:id="rId31"/>
    <p:sldId id="903" r:id="rId32"/>
    <p:sldId id="904" r:id="rId33"/>
    <p:sldId id="905" r:id="rId34"/>
    <p:sldId id="472" r:id="rId35"/>
    <p:sldId id="477" r:id="rId36"/>
    <p:sldId id="906" r:id="rId37"/>
    <p:sldId id="907" r:id="rId38"/>
    <p:sldId id="908" r:id="rId39"/>
    <p:sldId id="909" r:id="rId40"/>
    <p:sldId id="945" r:id="rId41"/>
    <p:sldId id="784" r:id="rId42"/>
    <p:sldId id="910" r:id="rId43"/>
    <p:sldId id="635" r:id="rId44"/>
    <p:sldId id="911" r:id="rId45"/>
    <p:sldId id="636" r:id="rId46"/>
    <p:sldId id="912" r:id="rId47"/>
    <p:sldId id="786" r:id="rId48"/>
    <p:sldId id="913" r:id="rId49"/>
    <p:sldId id="914" r:id="rId50"/>
    <p:sldId id="915" r:id="rId51"/>
    <p:sldId id="916" r:id="rId52"/>
    <p:sldId id="917" r:id="rId53"/>
    <p:sldId id="946" r:id="rId54"/>
    <p:sldId id="489" r:id="rId55"/>
    <p:sldId id="840" r:id="rId56"/>
    <p:sldId id="857" r:id="rId57"/>
    <p:sldId id="918" r:id="rId58"/>
    <p:sldId id="919" r:id="rId59"/>
    <p:sldId id="920" r:id="rId60"/>
    <p:sldId id="791" r:id="rId61"/>
    <p:sldId id="808" r:id="rId62"/>
    <p:sldId id="858" r:id="rId63"/>
    <p:sldId id="859" r:id="rId64"/>
    <p:sldId id="860" r:id="rId65"/>
    <p:sldId id="815" r:id="rId66"/>
    <p:sldId id="861" r:id="rId67"/>
    <p:sldId id="864" r:id="rId68"/>
    <p:sldId id="921" r:id="rId69"/>
    <p:sldId id="947" r:id="rId70"/>
    <p:sldId id="657" r:id="rId71"/>
    <p:sldId id="922" r:id="rId72"/>
    <p:sldId id="817" r:id="rId73"/>
    <p:sldId id="923" r:id="rId74"/>
    <p:sldId id="819" r:id="rId75"/>
    <p:sldId id="924" r:id="rId76"/>
    <p:sldId id="820" r:id="rId77"/>
    <p:sldId id="925" r:id="rId78"/>
    <p:sldId id="823" r:id="rId79"/>
    <p:sldId id="825" r:id="rId80"/>
    <p:sldId id="942" r:id="rId81"/>
    <p:sldId id="949" r:id="rId82"/>
    <p:sldId id="926" r:id="rId83"/>
    <p:sldId id="948" r:id="rId84"/>
    <p:sldId id="510" r:id="rId85"/>
    <p:sldId id="690" r:id="rId86"/>
    <p:sldId id="950" r:id="rId87"/>
    <p:sldId id="827" r:id="rId88"/>
    <p:sldId id="693" r:id="rId89"/>
    <p:sldId id="695" r:id="rId90"/>
    <p:sldId id="928" r:id="rId91"/>
    <p:sldId id="697" r:id="rId92"/>
    <p:sldId id="700" r:id="rId93"/>
    <p:sldId id="702" r:id="rId94"/>
    <p:sldId id="704" r:id="rId95"/>
    <p:sldId id="929" r:id="rId96"/>
    <p:sldId id="706" r:id="rId97"/>
    <p:sldId id="830" r:id="rId98"/>
    <p:sldId id="710" r:id="rId99"/>
    <p:sldId id="711" r:id="rId100"/>
    <p:sldId id="712" r:id="rId101"/>
    <p:sldId id="714" r:id="rId102"/>
    <p:sldId id="943" r:id="rId103"/>
    <p:sldId id="931" r:id="rId104"/>
    <p:sldId id="932" r:id="rId105"/>
    <p:sldId id="933" r:id="rId106"/>
    <p:sldId id="934" r:id="rId107"/>
    <p:sldId id="938" r:id="rId108"/>
    <p:sldId id="935" r:id="rId109"/>
    <p:sldId id="937" r:id="rId110"/>
    <p:sldId id="936" r:id="rId111"/>
    <p:sldId id="939" r:id="rId112"/>
    <p:sldId id="441" r:id="rId113"/>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7" autoAdjust="0"/>
    <p:restoredTop sz="92254" autoAdjust="0"/>
  </p:normalViewPr>
  <p:slideViewPr>
    <p:cSldViewPr>
      <p:cViewPr>
        <p:scale>
          <a:sx n="66" d="100"/>
          <a:sy n="66" d="100"/>
        </p:scale>
        <p:origin x="-2118" y="-1140"/>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a:ea typeface="微软雅黑"/>
              </a:rPr>
              <a:t>解题探究</a:t>
            </a:r>
            <a:endParaRPr kumimoji="0" lang="zh-CN" altLang="en-US" sz="32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33354134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FFFFFF"/>
                </a:solidFill>
                <a:effectLst/>
                <a:uLnTx/>
                <a:uFillTx/>
                <a:latin typeface="微软雅黑"/>
                <a:ea typeface="微软雅黑"/>
                <a:cs typeface="+mn-cs"/>
              </a:rPr>
              <a:t>方法技巧</a:t>
            </a:r>
            <a:endParaRPr kumimoji="0" lang="zh-CN" altLang="zh-CN" sz="3200" b="1" i="0" u="none" strike="noStrike" kern="0" cap="none" spc="0" normalizeH="0" baseline="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8125661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 lastClr="FFFFFF"/>
                </a:solidFill>
                <a:effectLst/>
                <a:uLnTx/>
                <a:uFillTx/>
                <a:latin typeface="微软雅黑"/>
                <a:ea typeface="微软雅黑"/>
                <a:cs typeface="+mn-cs"/>
              </a:rPr>
              <a:t>反思归纳</a:t>
            </a:r>
            <a:endParaRPr kumimoji="0" lang="zh-CN" altLang="en-US" sz="3200" b="1" i="0" u="none" strike="noStrike" kern="1200" cap="none" spc="0" normalizeH="0" baseline="0" noProof="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9129927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2" y="2216060"/>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1"/>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5" y="3429795"/>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053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245767" name="Picture 7" descr="C:\Users\Administrator\Desktop\一轮幻灯片用人教\1253126596316986708.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3713" b="13270"/>
          <a:stretch/>
        </p:blipFill>
        <p:spPr bwMode="auto">
          <a:xfrm>
            <a:off x="-1" y="0"/>
            <a:ext cx="12190413" cy="685958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25474" y="4083474"/>
            <a:ext cx="7272808" cy="1507854"/>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5474" y="4083474"/>
            <a:ext cx="936104" cy="1507853"/>
            <a:chOff x="1636272" y="4786031"/>
            <a:chExt cx="839787" cy="1212851"/>
          </a:xfrm>
        </p:grpSpPr>
        <p:sp>
          <p:nvSpPr>
            <p:cNvPr id="10" name="矩形 9"/>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0364119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1" y="-26589"/>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拓展视野</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5893816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12883397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26397797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2"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23461555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2"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a:ea typeface="微软雅黑"/>
              </a:rPr>
              <a:t>知识梳理</a:t>
            </a:r>
            <a:endParaRPr kumimoji="0" lang="zh-CN" altLang="en-US" sz="32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1452449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12" r:id="rId14"/>
    <p:sldLayoutId id="2147483813" r:id="rId15"/>
    <p:sldLayoutId id="2147483817" r:id="rId16"/>
    <p:sldLayoutId id="2147483815" r:id="rId17"/>
    <p:sldLayoutId id="2147483816" r:id="rId1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10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23" Type="http://schemas.openxmlformats.org/officeDocument/2006/relationships/slide" Target="slide102.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 Id="rId22" Type="http://schemas.openxmlformats.org/officeDocument/2006/relationships/image" Target="../media/image102.png"/></Relationships>
</file>

<file path=ppt/slides/_rels/slide10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103.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7.xml"/><Relationship Id="rId18" Type="http://schemas.openxmlformats.org/officeDocument/2006/relationships/slide" Target="slide104.xml"/><Relationship Id="rId3" Type="http://schemas.openxmlformats.org/officeDocument/2006/relationships/image" Target="../media/image104.png"/><Relationship Id="rId21" Type="http://schemas.openxmlformats.org/officeDocument/2006/relationships/slide" Target="slide107.xml"/><Relationship Id="rId7" Type="http://schemas.openxmlformats.org/officeDocument/2006/relationships/slide" Target="slide89.xml"/><Relationship Id="rId12" Type="http://schemas.openxmlformats.org/officeDocument/2006/relationships/slide" Target="slide96.xml"/><Relationship Id="rId17" Type="http://schemas.openxmlformats.org/officeDocument/2006/relationships/slide" Target="slide103.xml"/><Relationship Id="rId2" Type="http://schemas.openxmlformats.org/officeDocument/2006/relationships/image" Target="../media/image103.png"/><Relationship Id="rId16" Type="http://schemas.openxmlformats.org/officeDocument/2006/relationships/slide" Target="slide101.xml"/><Relationship Id="rId20" Type="http://schemas.openxmlformats.org/officeDocument/2006/relationships/slide" Target="slide106.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4.xml"/><Relationship Id="rId5" Type="http://schemas.openxmlformats.org/officeDocument/2006/relationships/slide" Target="slide85.xml"/><Relationship Id="rId15" Type="http://schemas.openxmlformats.org/officeDocument/2006/relationships/slide" Target="slide100.xml"/><Relationship Id="rId23" Type="http://schemas.openxmlformats.org/officeDocument/2006/relationships/slide" Target="slide110.xml"/><Relationship Id="rId10" Type="http://schemas.openxmlformats.org/officeDocument/2006/relationships/slide" Target="slide93.xml"/><Relationship Id="rId19" Type="http://schemas.openxmlformats.org/officeDocument/2006/relationships/slide" Target="slide105.xml"/><Relationship Id="rId4" Type="http://schemas.openxmlformats.org/officeDocument/2006/relationships/slide" Target="slide84.xml"/><Relationship Id="rId9" Type="http://schemas.openxmlformats.org/officeDocument/2006/relationships/slide" Target="slide92.xml"/><Relationship Id="rId14" Type="http://schemas.openxmlformats.org/officeDocument/2006/relationships/slide" Target="slide98.xml"/><Relationship Id="rId22" Type="http://schemas.openxmlformats.org/officeDocument/2006/relationships/slide" Target="slide108.xml"/></Relationships>
</file>

<file path=ppt/slides/_rels/slide10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105.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7.xml"/><Relationship Id="rId18" Type="http://schemas.openxmlformats.org/officeDocument/2006/relationships/slide" Target="slide104.xml"/><Relationship Id="rId3" Type="http://schemas.openxmlformats.org/officeDocument/2006/relationships/image" Target="../media/image106.png"/><Relationship Id="rId21" Type="http://schemas.openxmlformats.org/officeDocument/2006/relationships/slide" Target="slide107.xml"/><Relationship Id="rId7" Type="http://schemas.openxmlformats.org/officeDocument/2006/relationships/slide" Target="slide89.xml"/><Relationship Id="rId12" Type="http://schemas.openxmlformats.org/officeDocument/2006/relationships/slide" Target="slide96.xml"/><Relationship Id="rId17" Type="http://schemas.openxmlformats.org/officeDocument/2006/relationships/slide" Target="slide103.xml"/><Relationship Id="rId2" Type="http://schemas.openxmlformats.org/officeDocument/2006/relationships/image" Target="../media/image105.png"/><Relationship Id="rId16" Type="http://schemas.openxmlformats.org/officeDocument/2006/relationships/slide" Target="slide101.xml"/><Relationship Id="rId20" Type="http://schemas.openxmlformats.org/officeDocument/2006/relationships/slide" Target="slide106.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4.xml"/><Relationship Id="rId5" Type="http://schemas.openxmlformats.org/officeDocument/2006/relationships/slide" Target="slide85.xml"/><Relationship Id="rId15" Type="http://schemas.openxmlformats.org/officeDocument/2006/relationships/slide" Target="slide100.xml"/><Relationship Id="rId23" Type="http://schemas.openxmlformats.org/officeDocument/2006/relationships/slide" Target="slide110.xml"/><Relationship Id="rId10" Type="http://schemas.openxmlformats.org/officeDocument/2006/relationships/slide" Target="slide93.xml"/><Relationship Id="rId19" Type="http://schemas.openxmlformats.org/officeDocument/2006/relationships/slide" Target="slide105.xml"/><Relationship Id="rId4" Type="http://schemas.openxmlformats.org/officeDocument/2006/relationships/slide" Target="slide84.xml"/><Relationship Id="rId9" Type="http://schemas.openxmlformats.org/officeDocument/2006/relationships/slide" Target="slide92.xml"/><Relationship Id="rId14" Type="http://schemas.openxmlformats.org/officeDocument/2006/relationships/slide" Target="slide98.xml"/><Relationship Id="rId22" Type="http://schemas.openxmlformats.org/officeDocument/2006/relationships/slide" Target="slide108.xml"/></Relationships>
</file>

<file path=ppt/slides/_rels/slide10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107.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98.xml"/><Relationship Id="rId18" Type="http://schemas.openxmlformats.org/officeDocument/2006/relationships/slide" Target="slide105.xml"/><Relationship Id="rId3" Type="http://schemas.openxmlformats.org/officeDocument/2006/relationships/slide" Target="slide84.xml"/><Relationship Id="rId21" Type="http://schemas.openxmlformats.org/officeDocument/2006/relationships/slide" Target="slide108.xml"/><Relationship Id="rId7" Type="http://schemas.openxmlformats.org/officeDocument/2006/relationships/slide" Target="slide91.xml"/><Relationship Id="rId12" Type="http://schemas.openxmlformats.org/officeDocument/2006/relationships/slide" Target="slide97.xml"/><Relationship Id="rId17" Type="http://schemas.openxmlformats.org/officeDocument/2006/relationships/slide" Target="slide104.xml"/><Relationship Id="rId2" Type="http://schemas.openxmlformats.org/officeDocument/2006/relationships/image" Target="../media/image107.png"/><Relationship Id="rId16" Type="http://schemas.openxmlformats.org/officeDocument/2006/relationships/slide" Target="slide103.xml"/><Relationship Id="rId20" Type="http://schemas.openxmlformats.org/officeDocument/2006/relationships/slide" Target="slide107.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6.xml"/><Relationship Id="rId5" Type="http://schemas.openxmlformats.org/officeDocument/2006/relationships/slide" Target="slide87.xml"/><Relationship Id="rId15" Type="http://schemas.openxmlformats.org/officeDocument/2006/relationships/slide" Target="slide101.xml"/><Relationship Id="rId10" Type="http://schemas.openxmlformats.org/officeDocument/2006/relationships/slide" Target="slide94.xml"/><Relationship Id="rId19" Type="http://schemas.openxmlformats.org/officeDocument/2006/relationships/slide" Target="slide106.xml"/><Relationship Id="rId4" Type="http://schemas.openxmlformats.org/officeDocument/2006/relationships/slide" Target="slide85.xml"/><Relationship Id="rId9" Type="http://schemas.openxmlformats.org/officeDocument/2006/relationships/slide" Target="slide93.xml"/><Relationship Id="rId14" Type="http://schemas.openxmlformats.org/officeDocument/2006/relationships/slide" Target="slide100.xml"/><Relationship Id="rId22" Type="http://schemas.openxmlformats.org/officeDocument/2006/relationships/slide" Target="slide110.xml"/></Relationships>
</file>

<file path=ppt/slides/_rels/slide10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 Id="rId22" Type="http://schemas.openxmlformats.org/officeDocument/2006/relationships/slide" Target="slide109.xml"/></Relationships>
</file>

<file path=ppt/slides/_rels/slide10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23" Type="http://schemas.openxmlformats.org/officeDocument/2006/relationships/slide" Target="slide2.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 Id="rId22" Type="http://schemas.openxmlformats.org/officeDocument/2006/relationships/slide" Target="slide111.xml"/></Relationships>
</file>

<file path=ppt/slides/_rels/slide11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 Id="rId22" Type="http://schemas.openxmlformats.org/officeDocument/2006/relationships/slide" Target="slide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6.xml"/><Relationship Id="rId7" Type="http://schemas.openxmlformats.org/officeDocument/2006/relationships/slide" Target="slide21.xml"/><Relationship Id="rId12" Type="http://schemas.openxmlformats.org/officeDocument/2006/relationships/slide" Target="slide27.xml"/><Relationship Id="rId2" Type="http://schemas.openxmlformats.org/officeDocument/2006/relationships/slide" Target="slide17.xml"/><Relationship Id="rId1" Type="http://schemas.openxmlformats.org/officeDocument/2006/relationships/slideLayout" Target="../slideLayouts/slideLayout10.xml"/><Relationship Id="rId6" Type="http://schemas.openxmlformats.org/officeDocument/2006/relationships/slide" Target="slide20.xml"/><Relationship Id="rId11" Type="http://schemas.openxmlformats.org/officeDocument/2006/relationships/slide" Target="slide26.xml"/><Relationship Id="rId5" Type="http://schemas.openxmlformats.org/officeDocument/2006/relationships/slide" Target="slide19.xml"/><Relationship Id="rId10" Type="http://schemas.openxmlformats.org/officeDocument/2006/relationships/slide" Target="slide25.xml"/><Relationship Id="rId4" Type="http://schemas.openxmlformats.org/officeDocument/2006/relationships/slide" Target="slide18.xml"/><Relationship Id="rId9"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18.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19.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69.xml"/><Relationship Id="rId5" Type="http://schemas.openxmlformats.org/officeDocument/2006/relationships/slide" Target="slide53.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1.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4.xml"/><Relationship Id="rId3" Type="http://schemas.openxmlformats.org/officeDocument/2006/relationships/oleObject" Target="../embeddings/Microsoft_Word_97_-_2003___7.doc"/><Relationship Id="rId7" Type="http://schemas.openxmlformats.org/officeDocument/2006/relationships/slide" Target="slide16.xml"/><Relationship Id="rId12" Type="http://schemas.openxmlformats.org/officeDocument/2006/relationships/slide" Target="slide22.xml"/><Relationship Id="rId2" Type="http://schemas.openxmlformats.org/officeDocument/2006/relationships/slideLayout" Target="../slideLayouts/slideLayout15.xml"/><Relationship Id="rId16" Type="http://schemas.openxmlformats.org/officeDocument/2006/relationships/slide" Target="slide27.xml"/><Relationship Id="rId1" Type="http://schemas.openxmlformats.org/officeDocument/2006/relationships/vmlDrawing" Target="../drawings/vmlDrawing4.vml"/><Relationship Id="rId6" Type="http://schemas.openxmlformats.org/officeDocument/2006/relationships/image" Target="../media/image27.png"/><Relationship Id="rId11" Type="http://schemas.openxmlformats.org/officeDocument/2006/relationships/slide" Target="slide21.xml"/><Relationship Id="rId5" Type="http://schemas.openxmlformats.org/officeDocument/2006/relationships/image" Target="../media/image26.png"/><Relationship Id="rId15" Type="http://schemas.openxmlformats.org/officeDocument/2006/relationships/slide" Target="slide26.xml"/><Relationship Id="rId10" Type="http://schemas.openxmlformats.org/officeDocument/2006/relationships/slide" Target="slide20.xml"/><Relationship Id="rId4" Type="http://schemas.openxmlformats.org/officeDocument/2006/relationships/image" Target="../media/image25.emf"/><Relationship Id="rId9" Type="http://schemas.openxmlformats.org/officeDocument/2006/relationships/slide" Target="slide19.xml"/><Relationship Id="rId14" Type="http://schemas.openxmlformats.org/officeDocument/2006/relationships/slide" Target="slide25.xml"/></Relationships>
</file>

<file path=ppt/slides/_rels/slide2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4.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5.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6.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8.xml"/><Relationship Id="rId7"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27.xml"/><Relationship Id="rId5" Type="http://schemas.openxmlformats.org/officeDocument/2006/relationships/slide" Target="slide20.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5.xml"/></Relationships>
</file>

<file path=ppt/slides/_rels/slide2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6.xml"/><Relationship Id="rId7" Type="http://schemas.openxmlformats.org/officeDocument/2006/relationships/slide" Target="slide21.xml"/><Relationship Id="rId12"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15.xml"/><Relationship Id="rId6" Type="http://schemas.openxmlformats.org/officeDocument/2006/relationships/slide" Target="slide20.xml"/><Relationship Id="rId11" Type="http://schemas.openxmlformats.org/officeDocument/2006/relationships/slide" Target="slide26.xml"/><Relationship Id="rId5" Type="http://schemas.openxmlformats.org/officeDocument/2006/relationships/slide" Target="slide19.xml"/><Relationship Id="rId10" Type="http://schemas.openxmlformats.org/officeDocument/2006/relationships/slide" Target="slide25.xml"/><Relationship Id="rId4" Type="http://schemas.openxmlformats.org/officeDocument/2006/relationships/slide" Target="slide18.xml"/><Relationship Id="rId9" Type="http://schemas.openxmlformats.org/officeDocument/2006/relationships/slide" Target="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0.emf"/><Relationship Id="rId3" Type="http://schemas.openxmlformats.org/officeDocument/2006/relationships/image" Target="../media/image31.png"/><Relationship Id="rId7" Type="http://schemas.openxmlformats.org/officeDocument/2006/relationships/image" Target="file:///C:\Users\Administrator\Desktop\HX482.TIF" TargetMode="External"/><Relationship Id="rId12" Type="http://schemas.openxmlformats.org/officeDocument/2006/relationships/oleObject" Target="../embeddings/Microsoft_Word_97_-_2003___9.doc"/><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34.png"/><Relationship Id="rId11" Type="http://schemas.openxmlformats.org/officeDocument/2006/relationships/image" Target="../media/image29.emf"/><Relationship Id="rId5" Type="http://schemas.openxmlformats.org/officeDocument/2006/relationships/image" Target="../media/image33.png"/><Relationship Id="rId10" Type="http://schemas.openxmlformats.org/officeDocument/2006/relationships/oleObject" Target="../embeddings/Microsoft_Word_97_-_2003___8.doc"/><Relationship Id="rId4" Type="http://schemas.openxmlformats.org/officeDocument/2006/relationships/image" Target="../media/image32.png"/><Relationship Id="rId9" Type="http://schemas.openxmlformats.org/officeDocument/2006/relationships/image" Target="file:///C:\Users\Administrator\Desktop\HX483.TIF"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slide" Target="slide36.xml"/><Relationship Id="rId1" Type="http://schemas.openxmlformats.org/officeDocument/2006/relationships/slideLayout" Target="../slideLayouts/slideLayout10.xml"/><Relationship Id="rId6" Type="http://schemas.openxmlformats.org/officeDocument/2006/relationships/slide" Target="slide39.xml"/><Relationship Id="rId11" Type="http://schemas.openxmlformats.org/officeDocument/2006/relationships/slide" Target="slide47.xml"/><Relationship Id="rId5" Type="http://schemas.openxmlformats.org/officeDocument/2006/relationships/slide" Target="slide38.xml"/><Relationship Id="rId10" Type="http://schemas.openxmlformats.org/officeDocument/2006/relationships/slide" Target="slide45.xml"/><Relationship Id="rId4" Type="http://schemas.openxmlformats.org/officeDocument/2006/relationships/slide" Target="slide37.xml"/><Relationship Id="rId9" Type="http://schemas.openxmlformats.org/officeDocument/2006/relationships/slide" Target="slide43.xml"/></Relationships>
</file>

<file path=ppt/slides/_rels/slide36.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15.xml"/><Relationship Id="rId6" Type="http://schemas.openxmlformats.org/officeDocument/2006/relationships/slide" Target="slide41.xml"/><Relationship Id="rId5" Type="http://schemas.openxmlformats.org/officeDocument/2006/relationships/slide" Target="slide39.xml"/><Relationship Id="rId10" Type="http://schemas.openxmlformats.org/officeDocument/2006/relationships/slide" Target="slide47.xml"/><Relationship Id="rId4" Type="http://schemas.openxmlformats.org/officeDocument/2006/relationships/slide" Target="slide38.xml"/><Relationship Id="rId9" Type="http://schemas.openxmlformats.org/officeDocument/2006/relationships/slide" Target="slide45.xml"/></Relationships>
</file>

<file path=ppt/slides/_rels/slide37.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image" Target="../media/image43.png"/><Relationship Id="rId1" Type="http://schemas.openxmlformats.org/officeDocument/2006/relationships/slideLayout" Target="../slideLayouts/slideLayout15.xml"/><Relationship Id="rId6" Type="http://schemas.openxmlformats.org/officeDocument/2006/relationships/slide" Target="slide39.xml"/><Relationship Id="rId11" Type="http://schemas.openxmlformats.org/officeDocument/2006/relationships/slide" Target="slide47.xml"/><Relationship Id="rId5" Type="http://schemas.openxmlformats.org/officeDocument/2006/relationships/slide" Target="slide38.xml"/><Relationship Id="rId10" Type="http://schemas.openxmlformats.org/officeDocument/2006/relationships/slide" Target="slide45.xml"/><Relationship Id="rId4" Type="http://schemas.openxmlformats.org/officeDocument/2006/relationships/slide" Target="slide37.xml"/><Relationship Id="rId9" Type="http://schemas.openxmlformats.org/officeDocument/2006/relationships/slide" Target="slide43.xml"/></Relationships>
</file>

<file path=ppt/slides/_rels/slide38.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15.xml"/><Relationship Id="rId6" Type="http://schemas.openxmlformats.org/officeDocument/2006/relationships/slide" Target="slide41.xml"/><Relationship Id="rId5" Type="http://schemas.openxmlformats.org/officeDocument/2006/relationships/slide" Target="slide39.xml"/><Relationship Id="rId10" Type="http://schemas.openxmlformats.org/officeDocument/2006/relationships/slide" Target="slide47.xml"/><Relationship Id="rId4" Type="http://schemas.openxmlformats.org/officeDocument/2006/relationships/slide" Target="slide38.xml"/><Relationship Id="rId9" Type="http://schemas.openxmlformats.org/officeDocument/2006/relationships/slide" Target="slide45.xml"/></Relationships>
</file>

<file path=ppt/slides/_rels/slide39.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slide" Target="slide40.xml"/><Relationship Id="rId1" Type="http://schemas.openxmlformats.org/officeDocument/2006/relationships/slideLayout" Target="../slideLayouts/slideLayout15.xml"/><Relationship Id="rId6" Type="http://schemas.openxmlformats.org/officeDocument/2006/relationships/slide" Target="slide39.xml"/><Relationship Id="rId11" Type="http://schemas.openxmlformats.org/officeDocument/2006/relationships/slide" Target="slide47.xml"/><Relationship Id="rId5" Type="http://schemas.openxmlformats.org/officeDocument/2006/relationships/slide" Target="slide38.xml"/><Relationship Id="rId10" Type="http://schemas.openxmlformats.org/officeDocument/2006/relationships/slide" Target="slide45.xml"/><Relationship Id="rId4" Type="http://schemas.openxmlformats.org/officeDocument/2006/relationships/slide" Target="slide37.xml"/><Relationship Id="rId9" Type="http://schemas.openxmlformats.org/officeDocument/2006/relationships/slide" Target="slide4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43.xml"/><Relationship Id="rId3" Type="http://schemas.openxmlformats.org/officeDocument/2006/relationships/image" Target="../media/image45.png"/><Relationship Id="rId7" Type="http://schemas.openxmlformats.org/officeDocument/2006/relationships/slide" Target="slide35.xml"/><Relationship Id="rId12" Type="http://schemas.openxmlformats.org/officeDocument/2006/relationships/slide" Target="slide42.xml"/><Relationship Id="rId2" Type="http://schemas.openxmlformats.org/officeDocument/2006/relationships/image" Target="../media/image44.png"/><Relationship Id="rId1" Type="http://schemas.openxmlformats.org/officeDocument/2006/relationships/slideLayout" Target="../slideLayouts/slideLayout15.xml"/><Relationship Id="rId6" Type="http://schemas.openxmlformats.org/officeDocument/2006/relationships/image" Target="../media/image48.png"/><Relationship Id="rId11" Type="http://schemas.openxmlformats.org/officeDocument/2006/relationships/slide" Target="slide41.xml"/><Relationship Id="rId5" Type="http://schemas.openxmlformats.org/officeDocument/2006/relationships/image" Target="../media/image47.png"/><Relationship Id="rId15" Type="http://schemas.openxmlformats.org/officeDocument/2006/relationships/slide" Target="slide47.xml"/><Relationship Id="rId10" Type="http://schemas.openxmlformats.org/officeDocument/2006/relationships/slide" Target="slide39.xml"/><Relationship Id="rId4" Type="http://schemas.openxmlformats.org/officeDocument/2006/relationships/image" Target="../media/image46.png"/><Relationship Id="rId9" Type="http://schemas.openxmlformats.org/officeDocument/2006/relationships/slide" Target="slide38.xml"/><Relationship Id="rId14" Type="http://schemas.openxmlformats.org/officeDocument/2006/relationships/slide" Target="slide45.xml"/></Relationships>
</file>

<file path=ppt/slides/_rels/slide4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image" Target="../media/image50.png"/><Relationship Id="rId7" Type="http://schemas.openxmlformats.org/officeDocument/2006/relationships/slide" Target="slide39.xml"/><Relationship Id="rId12" Type="http://schemas.openxmlformats.org/officeDocument/2006/relationships/slide" Target="slide47.xml"/><Relationship Id="rId2" Type="http://schemas.openxmlformats.org/officeDocument/2006/relationships/image" Target="../media/image49.png"/><Relationship Id="rId1" Type="http://schemas.openxmlformats.org/officeDocument/2006/relationships/slideLayout" Target="../slideLayouts/slideLayout15.xml"/><Relationship Id="rId6" Type="http://schemas.openxmlformats.org/officeDocument/2006/relationships/slide" Target="slide38.xml"/><Relationship Id="rId11" Type="http://schemas.openxmlformats.org/officeDocument/2006/relationships/slide" Target="slide45.xml"/><Relationship Id="rId5" Type="http://schemas.openxmlformats.org/officeDocument/2006/relationships/slide" Target="slide37.xml"/><Relationship Id="rId10" Type="http://schemas.openxmlformats.org/officeDocument/2006/relationships/slide" Target="slide43.xml"/><Relationship Id="rId4" Type="http://schemas.openxmlformats.org/officeDocument/2006/relationships/slide" Target="slide35.xml"/><Relationship Id="rId9" Type="http://schemas.openxmlformats.org/officeDocument/2006/relationships/slide" Target="slide42.xml"/></Relationships>
</file>

<file path=ppt/slides/_rels/slide4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15.xml"/><Relationship Id="rId6" Type="http://schemas.openxmlformats.org/officeDocument/2006/relationships/slide" Target="slide41.xml"/><Relationship Id="rId5" Type="http://schemas.openxmlformats.org/officeDocument/2006/relationships/slide" Target="slide39.xml"/><Relationship Id="rId10" Type="http://schemas.openxmlformats.org/officeDocument/2006/relationships/slide" Target="slide47.xml"/><Relationship Id="rId4" Type="http://schemas.openxmlformats.org/officeDocument/2006/relationships/slide" Target="slide38.xml"/><Relationship Id="rId9" Type="http://schemas.openxmlformats.org/officeDocument/2006/relationships/slide" Target="slide45.xml"/></Relationships>
</file>

<file path=ppt/slides/_rels/slide43.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4.xml"/><Relationship Id="rId7" Type="http://schemas.openxmlformats.org/officeDocument/2006/relationships/slide" Target="slide39.xml"/><Relationship Id="rId12" Type="http://schemas.openxmlformats.org/officeDocument/2006/relationships/slide" Target="slide47.xml"/><Relationship Id="rId2" Type="http://schemas.openxmlformats.org/officeDocument/2006/relationships/image" Target="../media/image51.png"/><Relationship Id="rId1" Type="http://schemas.openxmlformats.org/officeDocument/2006/relationships/slideLayout" Target="../slideLayouts/slideLayout15.xml"/><Relationship Id="rId6" Type="http://schemas.openxmlformats.org/officeDocument/2006/relationships/slide" Target="slide38.xml"/><Relationship Id="rId11" Type="http://schemas.openxmlformats.org/officeDocument/2006/relationships/slide" Target="slide45.xml"/><Relationship Id="rId5" Type="http://schemas.openxmlformats.org/officeDocument/2006/relationships/slide" Target="slide37.xml"/><Relationship Id="rId10" Type="http://schemas.openxmlformats.org/officeDocument/2006/relationships/slide" Target="slide43.xml"/><Relationship Id="rId4" Type="http://schemas.openxmlformats.org/officeDocument/2006/relationships/slide" Target="slide35.xml"/><Relationship Id="rId9" Type="http://schemas.openxmlformats.org/officeDocument/2006/relationships/slide" Target="slide42.xml"/></Relationships>
</file>

<file path=ppt/slides/_rels/slide44.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15.xml"/><Relationship Id="rId6" Type="http://schemas.openxmlformats.org/officeDocument/2006/relationships/slide" Target="slide41.xml"/><Relationship Id="rId5" Type="http://schemas.openxmlformats.org/officeDocument/2006/relationships/slide" Target="slide39.xml"/><Relationship Id="rId10" Type="http://schemas.openxmlformats.org/officeDocument/2006/relationships/slide" Target="slide47.xml"/><Relationship Id="rId4" Type="http://schemas.openxmlformats.org/officeDocument/2006/relationships/slide" Target="slide38.xml"/><Relationship Id="rId9" Type="http://schemas.openxmlformats.org/officeDocument/2006/relationships/slide" Target="slide45.xml"/></Relationships>
</file>

<file path=ppt/slides/_rels/slide45.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5.xml"/><Relationship Id="rId3" Type="http://schemas.openxmlformats.org/officeDocument/2006/relationships/image" Target="../media/image53.png"/><Relationship Id="rId7" Type="http://schemas.openxmlformats.org/officeDocument/2006/relationships/slide" Target="slide37.xml"/><Relationship Id="rId12" Type="http://schemas.openxmlformats.org/officeDocument/2006/relationships/slide" Target="slide43.xml"/><Relationship Id="rId2" Type="http://schemas.openxmlformats.org/officeDocument/2006/relationships/image" Target="../media/image52.png"/><Relationship Id="rId1" Type="http://schemas.openxmlformats.org/officeDocument/2006/relationships/slideLayout" Target="../slideLayouts/slideLayout15.xml"/><Relationship Id="rId6" Type="http://schemas.openxmlformats.org/officeDocument/2006/relationships/slide" Target="slide35.xml"/><Relationship Id="rId11" Type="http://schemas.openxmlformats.org/officeDocument/2006/relationships/slide" Target="slide42.xml"/><Relationship Id="rId5" Type="http://schemas.openxmlformats.org/officeDocument/2006/relationships/slide" Target="slide46.xml"/><Relationship Id="rId10" Type="http://schemas.openxmlformats.org/officeDocument/2006/relationships/slide" Target="slide41.xml"/><Relationship Id="rId4" Type="http://schemas.openxmlformats.org/officeDocument/2006/relationships/image" Target="../media/image54.png"/><Relationship Id="rId9" Type="http://schemas.openxmlformats.org/officeDocument/2006/relationships/slide" Target="slide39.xml"/><Relationship Id="rId14" Type="http://schemas.openxmlformats.org/officeDocument/2006/relationships/slide" Target="slide47.xml"/></Relationships>
</file>

<file path=ppt/slides/_rels/slide46.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image" Target="../media/image55.png"/><Relationship Id="rId1" Type="http://schemas.openxmlformats.org/officeDocument/2006/relationships/slideLayout" Target="../slideLayouts/slideLayout15.xml"/><Relationship Id="rId6" Type="http://schemas.openxmlformats.org/officeDocument/2006/relationships/slide" Target="slide39.xml"/><Relationship Id="rId11" Type="http://schemas.openxmlformats.org/officeDocument/2006/relationships/slide" Target="slide47.xml"/><Relationship Id="rId5" Type="http://schemas.openxmlformats.org/officeDocument/2006/relationships/slide" Target="slide38.xml"/><Relationship Id="rId10" Type="http://schemas.openxmlformats.org/officeDocument/2006/relationships/slide" Target="slide45.xml"/><Relationship Id="rId4" Type="http://schemas.openxmlformats.org/officeDocument/2006/relationships/slide" Target="slide37.xml"/><Relationship Id="rId9" Type="http://schemas.openxmlformats.org/officeDocument/2006/relationships/slide" Target="slide43.xml"/></Relationships>
</file>

<file path=ppt/slides/_rels/slide47.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7.xml"/><Relationship Id="rId3" Type="http://schemas.openxmlformats.org/officeDocument/2006/relationships/image" Target="../media/image57.png"/><Relationship Id="rId7" Type="http://schemas.openxmlformats.org/officeDocument/2006/relationships/slide" Target="slide38.xml"/><Relationship Id="rId12" Type="http://schemas.openxmlformats.org/officeDocument/2006/relationships/slide" Target="slide45.xml"/><Relationship Id="rId2" Type="http://schemas.openxmlformats.org/officeDocument/2006/relationships/image" Target="../media/image56.png"/><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3.xml"/><Relationship Id="rId5" Type="http://schemas.openxmlformats.org/officeDocument/2006/relationships/slide" Target="slide35.xml"/><Relationship Id="rId10" Type="http://schemas.openxmlformats.org/officeDocument/2006/relationships/slide" Target="slide42.xml"/><Relationship Id="rId4" Type="http://schemas.openxmlformats.org/officeDocument/2006/relationships/slide" Target="slide48.xml"/><Relationship Id="rId9" Type="http://schemas.openxmlformats.org/officeDocument/2006/relationships/slide" Target="slide41.xml"/></Relationships>
</file>

<file path=ppt/slides/_rels/slide48.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5.xml"/><Relationship Id="rId7" Type="http://schemas.openxmlformats.org/officeDocument/2006/relationships/slide" Target="slide41.xml"/><Relationship Id="rId2" Type="http://schemas.openxmlformats.org/officeDocument/2006/relationships/image" Target="../media/image58.png"/><Relationship Id="rId1" Type="http://schemas.openxmlformats.org/officeDocument/2006/relationships/slideLayout" Target="../slideLayouts/slideLayout15.xml"/><Relationship Id="rId6" Type="http://schemas.openxmlformats.org/officeDocument/2006/relationships/slide" Target="slide39.xml"/><Relationship Id="rId11" Type="http://schemas.openxmlformats.org/officeDocument/2006/relationships/slide" Target="slide47.xml"/><Relationship Id="rId5" Type="http://schemas.openxmlformats.org/officeDocument/2006/relationships/slide" Target="slide38.xml"/><Relationship Id="rId10" Type="http://schemas.openxmlformats.org/officeDocument/2006/relationships/slide" Target="slide45.xml"/><Relationship Id="rId4" Type="http://schemas.openxmlformats.org/officeDocument/2006/relationships/slide" Target="slide37.xml"/><Relationship Id="rId9" Type="http://schemas.openxmlformats.org/officeDocument/2006/relationships/slide" Target="slide43.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5.xml"/><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file:///C:\Users\Administrator\Desktop\HX483A.TIF" TargetMode="External"/><Relationship Id="rId7" Type="http://schemas.openxmlformats.org/officeDocument/2006/relationships/image" Target="file:///C:\Users\Administrator\Desktop\HX483C.TIF" TargetMode="External"/><Relationship Id="rId2" Type="http://schemas.openxmlformats.org/officeDocument/2006/relationships/image" Target="../media/image64.png"/><Relationship Id="rId1" Type="http://schemas.openxmlformats.org/officeDocument/2006/relationships/slideLayout" Target="../slideLayouts/slideLayout15.xml"/><Relationship Id="rId6" Type="http://schemas.openxmlformats.org/officeDocument/2006/relationships/image" Target="../media/image66.png"/><Relationship Id="rId5" Type="http://schemas.openxmlformats.org/officeDocument/2006/relationships/image" Target="file:///C:\Users\Administrator\Desktop\HX483B.TIF" TargetMode="Externa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68.emf"/><Relationship Id="rId5" Type="http://schemas.openxmlformats.org/officeDocument/2006/relationships/package" Target="../embeddings/Microsoft_Word___1.docx"/><Relationship Id="rId4" Type="http://schemas.openxmlformats.org/officeDocument/2006/relationships/image" Target="../media/image67.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6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15.xml"/><Relationship Id="rId1" Type="http://schemas.openxmlformats.org/officeDocument/2006/relationships/vmlDrawing" Target="../drawings/vmlDrawing8.vml"/><Relationship Id="rId4" Type="http://schemas.openxmlformats.org/officeDocument/2006/relationships/image" Target="../media/image70.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Microsoft_Word_97_-_2003___2.doc"/><Relationship Id="rId5" Type="http://schemas.openxmlformats.org/officeDocument/2006/relationships/image" Target="../media/image8.emf"/><Relationship Id="rId4" Type="http://schemas.openxmlformats.org/officeDocument/2006/relationships/oleObject" Target="../embeddings/Microsoft_Word_97_-_2003___1.doc"/></Relationships>
</file>

<file path=ppt/slides/_rels/slide60.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60.xml"/><Relationship Id="rId7" Type="http://schemas.openxmlformats.org/officeDocument/2006/relationships/slide" Target="slide66.xml"/><Relationship Id="rId2" Type="http://schemas.openxmlformats.org/officeDocument/2006/relationships/slide" Target="slide61.xml"/><Relationship Id="rId1" Type="http://schemas.openxmlformats.org/officeDocument/2006/relationships/slideLayout" Target="../slideLayouts/slideLayout10.xml"/><Relationship Id="rId6" Type="http://schemas.openxmlformats.org/officeDocument/2006/relationships/slide" Target="slide64.xml"/><Relationship Id="rId5" Type="http://schemas.openxmlformats.org/officeDocument/2006/relationships/slide" Target="slide63.xml"/><Relationship Id="rId4" Type="http://schemas.openxmlformats.org/officeDocument/2006/relationships/slide" Target="slide62.xml"/></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7.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3.xml"/></Relationships>
</file>

<file path=ppt/slides/_rels/slide6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7.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3.xml"/></Relationships>
</file>

<file path=ppt/slides/_rels/slide63.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7.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3.xml"/></Relationships>
</file>

<file path=ppt/slides/_rels/slide6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65.xml"/><Relationship Id="rId3" Type="http://schemas.openxmlformats.org/officeDocument/2006/relationships/oleObject" Target="../embeddings/Microsoft_Word_97_-_2003___12.doc"/><Relationship Id="rId7" Type="http://schemas.openxmlformats.org/officeDocument/2006/relationships/slide" Target="slide60.xml"/><Relationship Id="rId12" Type="http://schemas.openxmlformats.org/officeDocument/2006/relationships/slide" Target="slide67.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image" Target="../media/image73.png"/><Relationship Id="rId11" Type="http://schemas.openxmlformats.org/officeDocument/2006/relationships/slide" Target="slide66.xml"/><Relationship Id="rId5" Type="http://schemas.openxmlformats.org/officeDocument/2006/relationships/image" Target="../media/image72.png"/><Relationship Id="rId10" Type="http://schemas.openxmlformats.org/officeDocument/2006/relationships/slide" Target="slide64.xml"/><Relationship Id="rId4" Type="http://schemas.openxmlformats.org/officeDocument/2006/relationships/image" Target="../media/image71.emf"/><Relationship Id="rId9" Type="http://schemas.openxmlformats.org/officeDocument/2006/relationships/slide" Target="slide63.xml"/></Relationships>
</file>

<file path=ppt/slides/_rels/slide65.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60.xml"/><Relationship Id="rId7" Type="http://schemas.openxmlformats.org/officeDocument/2006/relationships/slide" Target="slide66.xml"/><Relationship Id="rId2" Type="http://schemas.openxmlformats.org/officeDocument/2006/relationships/image" Target="../media/image74.png"/><Relationship Id="rId1" Type="http://schemas.openxmlformats.org/officeDocument/2006/relationships/slideLayout" Target="../slideLayouts/slideLayout15.xml"/><Relationship Id="rId6" Type="http://schemas.openxmlformats.org/officeDocument/2006/relationships/slide" Target="slide64.xml"/><Relationship Id="rId5" Type="http://schemas.openxmlformats.org/officeDocument/2006/relationships/slide" Target="slide63.xml"/><Relationship Id="rId4" Type="http://schemas.openxmlformats.org/officeDocument/2006/relationships/slide" Target="slide62.xml"/></Relationships>
</file>

<file path=ppt/slides/_rels/slide66.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7.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3.xml"/></Relationships>
</file>

<file path=ppt/slides/_rels/slide67.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image" Target="../media/image76.png"/><Relationship Id="rId7" Type="http://schemas.openxmlformats.org/officeDocument/2006/relationships/slide" Target="slide64.xml"/><Relationship Id="rId2" Type="http://schemas.openxmlformats.org/officeDocument/2006/relationships/image" Target="../media/image75.png"/><Relationship Id="rId1" Type="http://schemas.openxmlformats.org/officeDocument/2006/relationships/slideLayout" Target="../slideLayouts/slideLayout15.xml"/><Relationship Id="rId6" Type="http://schemas.openxmlformats.org/officeDocument/2006/relationships/slide" Target="slide63.xml"/><Relationship Id="rId5" Type="http://schemas.openxmlformats.org/officeDocument/2006/relationships/slide" Target="slide62.xml"/><Relationship Id="rId4" Type="http://schemas.openxmlformats.org/officeDocument/2006/relationships/slide" Target="slide60.xml"/><Relationship Id="rId9" Type="http://schemas.openxmlformats.org/officeDocument/2006/relationships/slide" Target="slide67.xml"/></Relationships>
</file>

<file path=ppt/slides/_rels/slide6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8.png"/><Relationship Id="rId7" Type="http://schemas.openxmlformats.org/officeDocument/2006/relationships/image" Target="file:///C:\Users\Administrator\Desktop\HX488.TIF" TargetMode="External"/><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image" Target="../media/image80.png"/><Relationship Id="rId11" Type="http://schemas.openxmlformats.org/officeDocument/2006/relationships/slide" Target="slide2.xml"/><Relationship Id="rId5" Type="http://schemas.openxmlformats.org/officeDocument/2006/relationships/image" Target="../media/image79.png"/><Relationship Id="rId10" Type="http://schemas.openxmlformats.org/officeDocument/2006/relationships/image" Target="../media/image77.emf"/><Relationship Id="rId4" Type="http://schemas.openxmlformats.org/officeDocument/2006/relationships/image" Target="file:///C:\Users\Administrator\Desktop\HX487.TIF" TargetMode="External"/><Relationship Id="rId9" Type="http://schemas.openxmlformats.org/officeDocument/2006/relationships/package" Target="../embeddings/Microsoft_Word___3.docx"/></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Microsoft_Word_97_-_2003___4.doc"/><Relationship Id="rId5" Type="http://schemas.openxmlformats.org/officeDocument/2006/relationships/image" Target="../media/image11.emf"/><Relationship Id="rId4" Type="http://schemas.openxmlformats.org/officeDocument/2006/relationships/oleObject" Target="../embeddings/Microsoft_Word_97_-_2003___3.doc"/></Relationships>
</file>

<file path=ppt/slides/_rels/slide70.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 Id="rId9" Type="http://schemas.openxmlformats.org/officeDocument/2006/relationships/slide" Target="slide71.xml"/></Relationships>
</file>

<file path=ppt/slides/_rels/slide71.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2.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 Id="rId9" Type="http://schemas.openxmlformats.org/officeDocument/2006/relationships/slide" Target="slide73.xml"/></Relationships>
</file>

<file path=ppt/slides/_rels/slide73.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10" Type="http://schemas.openxmlformats.org/officeDocument/2006/relationships/slide" Target="slide75.xml"/><Relationship Id="rId4" Type="http://schemas.openxmlformats.org/officeDocument/2006/relationships/slide" Target="slide74.xml"/><Relationship Id="rId9" Type="http://schemas.openxmlformats.org/officeDocument/2006/relationships/slide" Target="slide80.xml"/></Relationships>
</file>

<file path=ppt/slides/_rels/slide75.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6.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 Id="rId9" Type="http://schemas.openxmlformats.org/officeDocument/2006/relationships/slide" Target="slide77.xml"/></Relationships>
</file>

<file path=ppt/slides/_rels/slide77.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8.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s>
</file>

<file path=ppt/slides/_rels/slide79.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10" Type="http://schemas.openxmlformats.org/officeDocument/2006/relationships/slide" Target="slide80.xml"/><Relationship Id="rId4" Type="http://schemas.openxmlformats.org/officeDocument/2006/relationships/slide" Target="slide74.xml"/><Relationship Id="rId9" Type="http://schemas.openxmlformats.org/officeDocument/2006/relationships/image" Target="../media/image8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10" Type="http://schemas.openxmlformats.org/officeDocument/2006/relationships/slide" Target="slide2.xml"/><Relationship Id="rId4" Type="http://schemas.openxmlformats.org/officeDocument/2006/relationships/slide" Target="slide74.xml"/><Relationship Id="rId9" Type="http://schemas.openxmlformats.org/officeDocument/2006/relationships/slide" Target="slide81.xml"/></Relationships>
</file>

<file path=ppt/slides/_rels/slide81.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2.xml"/><Relationship Id="rId7" Type="http://schemas.openxmlformats.org/officeDocument/2006/relationships/slide" Target="slide79.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slide" Target="slide78.xml"/><Relationship Id="rId5" Type="http://schemas.openxmlformats.org/officeDocument/2006/relationships/slide" Target="slide76.xml"/><Relationship Id="rId4" Type="http://schemas.openxmlformats.org/officeDocument/2006/relationships/slide" Target="slide74.xml"/><Relationship Id="rId9" Type="http://schemas.openxmlformats.org/officeDocument/2006/relationships/slide" Target="slide82.xml"/></Relationships>
</file>

<file path=ppt/slides/_rels/slide82.xml.rels><?xml version="1.0" encoding="UTF-8" standalone="yes"?>
<Relationships xmlns="http://schemas.openxmlformats.org/package/2006/relationships"><Relationship Id="rId8" Type="http://schemas.openxmlformats.org/officeDocument/2006/relationships/slide" Target="slide72.xml"/><Relationship Id="rId13" Type="http://schemas.openxmlformats.org/officeDocument/2006/relationships/slide" Target="slide80.xml"/><Relationship Id="rId3" Type="http://schemas.openxmlformats.org/officeDocument/2006/relationships/image" Target="../media/image86.png"/><Relationship Id="rId7" Type="http://schemas.openxmlformats.org/officeDocument/2006/relationships/slide" Target="slide70.xml"/><Relationship Id="rId12" Type="http://schemas.openxmlformats.org/officeDocument/2006/relationships/slide" Target="slide79.xml"/><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11" Type="http://schemas.openxmlformats.org/officeDocument/2006/relationships/slide" Target="slide78.xml"/><Relationship Id="rId5" Type="http://schemas.openxmlformats.org/officeDocument/2006/relationships/image" Target="../media/image88.png"/><Relationship Id="rId15" Type="http://schemas.openxmlformats.org/officeDocument/2006/relationships/image" Target="../media/image90.png"/><Relationship Id="rId10" Type="http://schemas.openxmlformats.org/officeDocument/2006/relationships/slide" Target="slide76.xml"/><Relationship Id="rId4" Type="http://schemas.openxmlformats.org/officeDocument/2006/relationships/image" Target="../media/image87.png"/><Relationship Id="rId9" Type="http://schemas.openxmlformats.org/officeDocument/2006/relationships/slide" Target="slide74.xml"/><Relationship Id="rId14" Type="http://schemas.openxmlformats.org/officeDocument/2006/relationships/slide" Target="slide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85.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7.xml"/><Relationship Id="rId18" Type="http://schemas.openxmlformats.org/officeDocument/2006/relationships/slide" Target="slide104.xml"/><Relationship Id="rId3" Type="http://schemas.openxmlformats.org/officeDocument/2006/relationships/image" Target="../media/image92.png"/><Relationship Id="rId21" Type="http://schemas.openxmlformats.org/officeDocument/2006/relationships/slide" Target="slide107.xml"/><Relationship Id="rId7" Type="http://schemas.openxmlformats.org/officeDocument/2006/relationships/slide" Target="slide89.xml"/><Relationship Id="rId12" Type="http://schemas.openxmlformats.org/officeDocument/2006/relationships/slide" Target="slide96.xml"/><Relationship Id="rId17" Type="http://schemas.openxmlformats.org/officeDocument/2006/relationships/slide" Target="slide103.xml"/><Relationship Id="rId2" Type="http://schemas.openxmlformats.org/officeDocument/2006/relationships/image" Target="../media/image91.png"/><Relationship Id="rId16" Type="http://schemas.openxmlformats.org/officeDocument/2006/relationships/slide" Target="slide101.xml"/><Relationship Id="rId20" Type="http://schemas.openxmlformats.org/officeDocument/2006/relationships/slide" Target="slide106.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4.xml"/><Relationship Id="rId24" Type="http://schemas.openxmlformats.org/officeDocument/2006/relationships/slide" Target="slide86.xml"/><Relationship Id="rId5" Type="http://schemas.openxmlformats.org/officeDocument/2006/relationships/slide" Target="slide85.xml"/><Relationship Id="rId15" Type="http://schemas.openxmlformats.org/officeDocument/2006/relationships/slide" Target="slide100.xml"/><Relationship Id="rId23" Type="http://schemas.openxmlformats.org/officeDocument/2006/relationships/slide" Target="slide110.xml"/><Relationship Id="rId10" Type="http://schemas.openxmlformats.org/officeDocument/2006/relationships/slide" Target="slide93.xml"/><Relationship Id="rId19" Type="http://schemas.openxmlformats.org/officeDocument/2006/relationships/slide" Target="slide105.xml"/><Relationship Id="rId4" Type="http://schemas.openxmlformats.org/officeDocument/2006/relationships/slide" Target="slide84.xml"/><Relationship Id="rId9" Type="http://schemas.openxmlformats.org/officeDocument/2006/relationships/slide" Target="slide92.xml"/><Relationship Id="rId14" Type="http://schemas.openxmlformats.org/officeDocument/2006/relationships/slide" Target="slide98.xml"/><Relationship Id="rId22" Type="http://schemas.openxmlformats.org/officeDocument/2006/relationships/slide" Target="slide108.xml"/></Relationships>
</file>

<file path=ppt/slides/_rels/slide86.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7.xml"/><Relationship Id="rId18" Type="http://schemas.openxmlformats.org/officeDocument/2006/relationships/slide" Target="slide104.xml"/><Relationship Id="rId3" Type="http://schemas.openxmlformats.org/officeDocument/2006/relationships/image" Target="../media/image93.png"/><Relationship Id="rId21" Type="http://schemas.openxmlformats.org/officeDocument/2006/relationships/slide" Target="slide107.xml"/><Relationship Id="rId7" Type="http://schemas.openxmlformats.org/officeDocument/2006/relationships/slide" Target="slide89.xml"/><Relationship Id="rId12" Type="http://schemas.openxmlformats.org/officeDocument/2006/relationships/slide" Target="slide96.xml"/><Relationship Id="rId17" Type="http://schemas.openxmlformats.org/officeDocument/2006/relationships/slide" Target="slide103.xml"/><Relationship Id="rId2" Type="http://schemas.openxmlformats.org/officeDocument/2006/relationships/image" Target="../media/image91.png"/><Relationship Id="rId16" Type="http://schemas.openxmlformats.org/officeDocument/2006/relationships/slide" Target="slide101.xml"/><Relationship Id="rId20" Type="http://schemas.openxmlformats.org/officeDocument/2006/relationships/slide" Target="slide106.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4.xml"/><Relationship Id="rId24" Type="http://schemas.openxmlformats.org/officeDocument/2006/relationships/image" Target="../media/image94.png"/><Relationship Id="rId5" Type="http://schemas.openxmlformats.org/officeDocument/2006/relationships/slide" Target="slide85.xml"/><Relationship Id="rId15" Type="http://schemas.openxmlformats.org/officeDocument/2006/relationships/slide" Target="slide100.xml"/><Relationship Id="rId23" Type="http://schemas.openxmlformats.org/officeDocument/2006/relationships/slide" Target="slide110.xml"/><Relationship Id="rId10" Type="http://schemas.openxmlformats.org/officeDocument/2006/relationships/slide" Target="slide93.xml"/><Relationship Id="rId19" Type="http://schemas.openxmlformats.org/officeDocument/2006/relationships/slide" Target="slide105.xml"/><Relationship Id="rId4" Type="http://schemas.openxmlformats.org/officeDocument/2006/relationships/slide" Target="slide84.xml"/><Relationship Id="rId9" Type="http://schemas.openxmlformats.org/officeDocument/2006/relationships/slide" Target="slide92.xml"/><Relationship Id="rId14" Type="http://schemas.openxmlformats.org/officeDocument/2006/relationships/slide" Target="slide98.xml"/><Relationship Id="rId22" Type="http://schemas.openxmlformats.org/officeDocument/2006/relationships/slide" Target="slide108.xml"/></Relationships>
</file>

<file path=ppt/slides/_rels/slide87.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98.xml"/><Relationship Id="rId18" Type="http://schemas.openxmlformats.org/officeDocument/2006/relationships/slide" Target="slide105.xml"/><Relationship Id="rId3" Type="http://schemas.openxmlformats.org/officeDocument/2006/relationships/slide" Target="slide84.xml"/><Relationship Id="rId21" Type="http://schemas.openxmlformats.org/officeDocument/2006/relationships/slide" Target="slide108.xml"/><Relationship Id="rId7" Type="http://schemas.openxmlformats.org/officeDocument/2006/relationships/slide" Target="slide91.xml"/><Relationship Id="rId12" Type="http://schemas.openxmlformats.org/officeDocument/2006/relationships/slide" Target="slide97.xml"/><Relationship Id="rId17" Type="http://schemas.openxmlformats.org/officeDocument/2006/relationships/slide" Target="slide104.xml"/><Relationship Id="rId2" Type="http://schemas.openxmlformats.org/officeDocument/2006/relationships/image" Target="../media/image95.png"/><Relationship Id="rId16" Type="http://schemas.openxmlformats.org/officeDocument/2006/relationships/slide" Target="slide103.xml"/><Relationship Id="rId20" Type="http://schemas.openxmlformats.org/officeDocument/2006/relationships/slide" Target="slide107.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6.xml"/><Relationship Id="rId5" Type="http://schemas.openxmlformats.org/officeDocument/2006/relationships/slide" Target="slide87.xml"/><Relationship Id="rId15" Type="http://schemas.openxmlformats.org/officeDocument/2006/relationships/slide" Target="slide101.xml"/><Relationship Id="rId23" Type="http://schemas.openxmlformats.org/officeDocument/2006/relationships/slide" Target="slide88.xml"/><Relationship Id="rId10" Type="http://schemas.openxmlformats.org/officeDocument/2006/relationships/slide" Target="slide94.xml"/><Relationship Id="rId19" Type="http://schemas.openxmlformats.org/officeDocument/2006/relationships/slide" Target="slide106.xml"/><Relationship Id="rId4" Type="http://schemas.openxmlformats.org/officeDocument/2006/relationships/slide" Target="slide85.xml"/><Relationship Id="rId9" Type="http://schemas.openxmlformats.org/officeDocument/2006/relationships/slide" Target="slide93.xml"/><Relationship Id="rId14" Type="http://schemas.openxmlformats.org/officeDocument/2006/relationships/slide" Target="slide100.xml"/><Relationship Id="rId22" Type="http://schemas.openxmlformats.org/officeDocument/2006/relationships/slide" Target="slide110.xml"/></Relationships>
</file>

<file path=ppt/slides/_rels/slide8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8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 Id="rId22" Type="http://schemas.openxmlformats.org/officeDocument/2006/relationships/slide" Target="slide90.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Microsoft_Word_97_-_2003___5.doc"/><Relationship Id="rId7" Type="http://schemas.openxmlformats.org/officeDocument/2006/relationships/image" Target="../media/image20.e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Microsoft_Word_97_-_2003___6.doc"/><Relationship Id="rId5" Type="http://schemas.openxmlformats.org/officeDocument/2006/relationships/image" Target="../media/image21.png"/><Relationship Id="rId4" Type="http://schemas.openxmlformats.org/officeDocument/2006/relationships/image" Target="../media/image19.emf"/></Relationships>
</file>

<file path=ppt/slides/_rels/slide9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9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9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93.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6.xml"/><Relationship Id="rId18" Type="http://schemas.openxmlformats.org/officeDocument/2006/relationships/slide" Target="slide103.xml"/><Relationship Id="rId3" Type="http://schemas.openxmlformats.org/officeDocument/2006/relationships/package" Target="../embeddings/Microsoft_Word___4.docx"/><Relationship Id="rId21" Type="http://schemas.openxmlformats.org/officeDocument/2006/relationships/slide" Target="slide106.xml"/><Relationship Id="rId7" Type="http://schemas.openxmlformats.org/officeDocument/2006/relationships/slide" Target="slide87.xml"/><Relationship Id="rId12" Type="http://schemas.openxmlformats.org/officeDocument/2006/relationships/slide" Target="slide94.xml"/><Relationship Id="rId17" Type="http://schemas.openxmlformats.org/officeDocument/2006/relationships/slide" Target="slide101.xml"/><Relationship Id="rId2" Type="http://schemas.openxmlformats.org/officeDocument/2006/relationships/slideLayout" Target="../slideLayouts/slideLayout1.xml"/><Relationship Id="rId16" Type="http://schemas.openxmlformats.org/officeDocument/2006/relationships/slide" Target="slide100.xml"/><Relationship Id="rId20" Type="http://schemas.openxmlformats.org/officeDocument/2006/relationships/slide" Target="slide105.xml"/><Relationship Id="rId1" Type="http://schemas.openxmlformats.org/officeDocument/2006/relationships/vmlDrawing" Target="../drawings/vmlDrawing11.vml"/><Relationship Id="rId6" Type="http://schemas.openxmlformats.org/officeDocument/2006/relationships/slide" Target="slide85.xml"/><Relationship Id="rId11" Type="http://schemas.openxmlformats.org/officeDocument/2006/relationships/slide" Target="slide93.xml"/><Relationship Id="rId24" Type="http://schemas.openxmlformats.org/officeDocument/2006/relationships/slide" Target="slide110.xml"/><Relationship Id="rId5" Type="http://schemas.openxmlformats.org/officeDocument/2006/relationships/slide" Target="slide84.xml"/><Relationship Id="rId15" Type="http://schemas.openxmlformats.org/officeDocument/2006/relationships/slide" Target="slide98.xml"/><Relationship Id="rId23" Type="http://schemas.openxmlformats.org/officeDocument/2006/relationships/slide" Target="slide108.xml"/><Relationship Id="rId10" Type="http://schemas.openxmlformats.org/officeDocument/2006/relationships/slide" Target="slide92.xml"/><Relationship Id="rId19" Type="http://schemas.openxmlformats.org/officeDocument/2006/relationships/slide" Target="slide104.xml"/><Relationship Id="rId4" Type="http://schemas.openxmlformats.org/officeDocument/2006/relationships/image" Target="../media/image96.emf"/><Relationship Id="rId9" Type="http://schemas.openxmlformats.org/officeDocument/2006/relationships/slide" Target="slide91.xml"/><Relationship Id="rId14" Type="http://schemas.openxmlformats.org/officeDocument/2006/relationships/slide" Target="slide97.xml"/><Relationship Id="rId22" Type="http://schemas.openxmlformats.org/officeDocument/2006/relationships/slide" Target="slide107.xml"/></Relationships>
</file>

<file path=ppt/slides/_rels/slide9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 Id="rId22" Type="http://schemas.openxmlformats.org/officeDocument/2006/relationships/slide" Target="slide95.xml"/></Relationships>
</file>

<file path=ppt/slides/_rels/slide9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_rels/slide9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2.xml"/><Relationship Id="rId18" Type="http://schemas.openxmlformats.org/officeDocument/2006/relationships/slide" Target="slide98.xml"/><Relationship Id="rId26" Type="http://schemas.openxmlformats.org/officeDocument/2006/relationships/slide" Target="slide108.xml"/><Relationship Id="rId3" Type="http://schemas.openxmlformats.org/officeDocument/2006/relationships/package" Target="../embeddings/Microsoft_Word___5.docx"/><Relationship Id="rId21" Type="http://schemas.openxmlformats.org/officeDocument/2006/relationships/slide" Target="slide103.xml"/><Relationship Id="rId7" Type="http://schemas.openxmlformats.org/officeDocument/2006/relationships/image" Target="../media/image98.emf"/><Relationship Id="rId12" Type="http://schemas.openxmlformats.org/officeDocument/2006/relationships/slide" Target="slide91.xml"/><Relationship Id="rId17" Type="http://schemas.openxmlformats.org/officeDocument/2006/relationships/slide" Target="slide97.xml"/><Relationship Id="rId25" Type="http://schemas.openxmlformats.org/officeDocument/2006/relationships/slide" Target="slide107.xml"/><Relationship Id="rId2" Type="http://schemas.openxmlformats.org/officeDocument/2006/relationships/slideLayout" Target="../slideLayouts/slideLayout1.xml"/><Relationship Id="rId16" Type="http://schemas.openxmlformats.org/officeDocument/2006/relationships/slide" Target="slide96.xml"/><Relationship Id="rId20" Type="http://schemas.openxmlformats.org/officeDocument/2006/relationships/slide" Target="slide101.xml"/><Relationship Id="rId1" Type="http://schemas.openxmlformats.org/officeDocument/2006/relationships/vmlDrawing" Target="../drawings/vmlDrawing12.vml"/><Relationship Id="rId6" Type="http://schemas.openxmlformats.org/officeDocument/2006/relationships/package" Target="../embeddings/Microsoft_Word___6.docx"/><Relationship Id="rId11" Type="http://schemas.openxmlformats.org/officeDocument/2006/relationships/slide" Target="slide89.xml"/><Relationship Id="rId24" Type="http://schemas.openxmlformats.org/officeDocument/2006/relationships/slide" Target="slide106.xml"/><Relationship Id="rId5" Type="http://schemas.openxmlformats.org/officeDocument/2006/relationships/image" Target="../media/image99.png"/><Relationship Id="rId15" Type="http://schemas.openxmlformats.org/officeDocument/2006/relationships/slide" Target="slide94.xml"/><Relationship Id="rId23" Type="http://schemas.openxmlformats.org/officeDocument/2006/relationships/slide" Target="slide105.xml"/><Relationship Id="rId10" Type="http://schemas.openxmlformats.org/officeDocument/2006/relationships/slide" Target="slide87.xml"/><Relationship Id="rId19" Type="http://schemas.openxmlformats.org/officeDocument/2006/relationships/slide" Target="slide100.xml"/><Relationship Id="rId4" Type="http://schemas.openxmlformats.org/officeDocument/2006/relationships/image" Target="../media/image97.emf"/><Relationship Id="rId9" Type="http://schemas.openxmlformats.org/officeDocument/2006/relationships/slide" Target="slide85.xml"/><Relationship Id="rId14" Type="http://schemas.openxmlformats.org/officeDocument/2006/relationships/slide" Target="slide93.xml"/><Relationship Id="rId22" Type="http://schemas.openxmlformats.org/officeDocument/2006/relationships/slide" Target="slide104.xml"/><Relationship Id="rId27" Type="http://schemas.openxmlformats.org/officeDocument/2006/relationships/slide" Target="slide110.xml"/></Relationships>
</file>

<file path=ppt/slides/_rels/slide97.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98.xml"/><Relationship Id="rId18" Type="http://schemas.openxmlformats.org/officeDocument/2006/relationships/slide" Target="slide105.xml"/><Relationship Id="rId3" Type="http://schemas.openxmlformats.org/officeDocument/2006/relationships/slide" Target="slide84.xml"/><Relationship Id="rId21" Type="http://schemas.openxmlformats.org/officeDocument/2006/relationships/slide" Target="slide108.xml"/><Relationship Id="rId7" Type="http://schemas.openxmlformats.org/officeDocument/2006/relationships/slide" Target="slide91.xml"/><Relationship Id="rId12" Type="http://schemas.openxmlformats.org/officeDocument/2006/relationships/slide" Target="slide97.xml"/><Relationship Id="rId17" Type="http://schemas.openxmlformats.org/officeDocument/2006/relationships/slide" Target="slide104.xml"/><Relationship Id="rId2" Type="http://schemas.openxmlformats.org/officeDocument/2006/relationships/image" Target="../media/image100.png"/><Relationship Id="rId16" Type="http://schemas.openxmlformats.org/officeDocument/2006/relationships/slide" Target="slide103.xml"/><Relationship Id="rId20" Type="http://schemas.openxmlformats.org/officeDocument/2006/relationships/slide" Target="slide107.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6.xml"/><Relationship Id="rId5" Type="http://schemas.openxmlformats.org/officeDocument/2006/relationships/slide" Target="slide87.xml"/><Relationship Id="rId15" Type="http://schemas.openxmlformats.org/officeDocument/2006/relationships/slide" Target="slide101.xml"/><Relationship Id="rId10" Type="http://schemas.openxmlformats.org/officeDocument/2006/relationships/slide" Target="slide94.xml"/><Relationship Id="rId19" Type="http://schemas.openxmlformats.org/officeDocument/2006/relationships/slide" Target="slide106.xml"/><Relationship Id="rId4" Type="http://schemas.openxmlformats.org/officeDocument/2006/relationships/slide" Target="slide85.xml"/><Relationship Id="rId9" Type="http://schemas.openxmlformats.org/officeDocument/2006/relationships/slide" Target="slide93.xml"/><Relationship Id="rId14" Type="http://schemas.openxmlformats.org/officeDocument/2006/relationships/slide" Target="slide100.xml"/><Relationship Id="rId22" Type="http://schemas.openxmlformats.org/officeDocument/2006/relationships/slide" Target="slide110.xml"/></Relationships>
</file>

<file path=ppt/slides/_rels/slide98.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98.xml"/><Relationship Id="rId18" Type="http://schemas.openxmlformats.org/officeDocument/2006/relationships/slide" Target="slide105.xml"/><Relationship Id="rId3" Type="http://schemas.openxmlformats.org/officeDocument/2006/relationships/slide" Target="slide84.xml"/><Relationship Id="rId21" Type="http://schemas.openxmlformats.org/officeDocument/2006/relationships/slide" Target="slide108.xml"/><Relationship Id="rId7" Type="http://schemas.openxmlformats.org/officeDocument/2006/relationships/slide" Target="slide91.xml"/><Relationship Id="rId12" Type="http://schemas.openxmlformats.org/officeDocument/2006/relationships/slide" Target="slide97.xml"/><Relationship Id="rId17" Type="http://schemas.openxmlformats.org/officeDocument/2006/relationships/slide" Target="slide104.xml"/><Relationship Id="rId2" Type="http://schemas.openxmlformats.org/officeDocument/2006/relationships/image" Target="../media/image101.png"/><Relationship Id="rId16" Type="http://schemas.openxmlformats.org/officeDocument/2006/relationships/slide" Target="slide103.xml"/><Relationship Id="rId20" Type="http://schemas.openxmlformats.org/officeDocument/2006/relationships/slide" Target="slide107.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6.xml"/><Relationship Id="rId5" Type="http://schemas.openxmlformats.org/officeDocument/2006/relationships/slide" Target="slide87.xml"/><Relationship Id="rId15" Type="http://schemas.openxmlformats.org/officeDocument/2006/relationships/slide" Target="slide101.xml"/><Relationship Id="rId23" Type="http://schemas.openxmlformats.org/officeDocument/2006/relationships/slide" Target="slide99.xml"/><Relationship Id="rId10" Type="http://schemas.openxmlformats.org/officeDocument/2006/relationships/slide" Target="slide94.xml"/><Relationship Id="rId19" Type="http://schemas.openxmlformats.org/officeDocument/2006/relationships/slide" Target="slide106.xml"/><Relationship Id="rId4" Type="http://schemas.openxmlformats.org/officeDocument/2006/relationships/slide" Target="slide85.xml"/><Relationship Id="rId9" Type="http://schemas.openxmlformats.org/officeDocument/2006/relationships/slide" Target="slide93.xml"/><Relationship Id="rId14" Type="http://schemas.openxmlformats.org/officeDocument/2006/relationships/slide" Target="slide100.xml"/><Relationship Id="rId22" Type="http://schemas.openxmlformats.org/officeDocument/2006/relationships/slide" Target="slide110.xml"/></Relationships>
</file>

<file path=ppt/slides/_rels/slide9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0.xml"/><Relationship Id="rId18" Type="http://schemas.openxmlformats.org/officeDocument/2006/relationships/slide" Target="slide106.xml"/><Relationship Id="rId3" Type="http://schemas.openxmlformats.org/officeDocument/2006/relationships/slide" Target="slide85.xml"/><Relationship Id="rId21" Type="http://schemas.openxmlformats.org/officeDocument/2006/relationships/slide" Target="slide110.xml"/><Relationship Id="rId7" Type="http://schemas.openxmlformats.org/officeDocument/2006/relationships/slide" Target="slide92.xml"/><Relationship Id="rId12" Type="http://schemas.openxmlformats.org/officeDocument/2006/relationships/slide" Target="slide98.xml"/><Relationship Id="rId17" Type="http://schemas.openxmlformats.org/officeDocument/2006/relationships/slide" Target="slide105.xml"/><Relationship Id="rId2" Type="http://schemas.openxmlformats.org/officeDocument/2006/relationships/slide" Target="slide84.xml"/><Relationship Id="rId16" Type="http://schemas.openxmlformats.org/officeDocument/2006/relationships/slide" Target="slide104.xml"/><Relationship Id="rId20" Type="http://schemas.openxmlformats.org/officeDocument/2006/relationships/slide" Target="slide108.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7.xml"/><Relationship Id="rId5" Type="http://schemas.openxmlformats.org/officeDocument/2006/relationships/slide" Target="slide89.xml"/><Relationship Id="rId15" Type="http://schemas.openxmlformats.org/officeDocument/2006/relationships/slide" Target="slide103.xml"/><Relationship Id="rId10" Type="http://schemas.openxmlformats.org/officeDocument/2006/relationships/slide" Target="slide96.xml"/><Relationship Id="rId19" Type="http://schemas.openxmlformats.org/officeDocument/2006/relationships/slide" Target="slide107.xml"/><Relationship Id="rId4" Type="http://schemas.openxmlformats.org/officeDocument/2006/relationships/slide" Target="slide87.xml"/><Relationship Id="rId9" Type="http://schemas.openxmlformats.org/officeDocument/2006/relationships/slide" Target="slide94.xml"/><Relationship Id="rId14" Type="http://schemas.openxmlformats.org/officeDocument/2006/relationships/slide" Target="slide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532271" y="4260154"/>
            <a:ext cx="6787071"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3500" b="1" dirty="0" smtClean="0">
                <a:solidFill>
                  <a:schemeClr val="bg1">
                    <a:lumMod val="95000"/>
                  </a:schemeClr>
                </a:solidFill>
                <a:latin typeface="Times New Roman" pitchFamily="18" charset="0"/>
                <a:cs typeface="Times New Roman" pitchFamily="18" charset="0"/>
              </a:rPr>
              <a:t>第</a:t>
            </a:r>
            <a:r>
              <a:rPr lang="en-US" altLang="zh-CN" sz="3500" b="1" dirty="0" smtClean="0">
                <a:solidFill>
                  <a:schemeClr val="bg1">
                    <a:lumMod val="95000"/>
                  </a:schemeClr>
                </a:solidFill>
                <a:latin typeface="Times New Roman" pitchFamily="18" charset="0"/>
                <a:cs typeface="Times New Roman" pitchFamily="18" charset="0"/>
              </a:rPr>
              <a:t>31</a:t>
            </a:r>
            <a:r>
              <a:rPr lang="zh-CN" altLang="zh-CN" sz="3500" b="1" dirty="0">
                <a:solidFill>
                  <a:schemeClr val="bg1">
                    <a:lumMod val="95000"/>
                  </a:schemeClr>
                </a:solidFill>
                <a:latin typeface="Times New Roman" pitchFamily="18" charset="0"/>
                <a:cs typeface="Times New Roman" pitchFamily="18" charset="0"/>
              </a:rPr>
              <a:t>讲　</a:t>
            </a:r>
            <a:r>
              <a:rPr lang="zh-CN" altLang="en-US" sz="3500" b="1" dirty="0" smtClean="0">
                <a:solidFill>
                  <a:schemeClr val="bg1">
                    <a:lumMod val="95000"/>
                  </a:schemeClr>
                </a:solidFill>
                <a:latin typeface="Times New Roman" pitchFamily="18" charset="0"/>
                <a:cs typeface="Times New Roman" pitchFamily="18" charset="0"/>
              </a:rPr>
              <a:t>重要的烃   化石燃料</a:t>
            </a:r>
            <a:endParaRPr lang="zh-CN" altLang="en-US"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3102" y="1773610"/>
            <a:ext cx="9659696" cy="1953420"/>
          </a:xfrm>
          <a:prstGeom prst="rect">
            <a:avLst/>
          </a:prstGeom>
        </p:spPr>
        <p:txBody>
          <a:bodyPr wrap="none">
            <a:spAutoFit/>
          </a:bodyPr>
          <a:lstStyle/>
          <a:p>
            <a:pPr>
              <a:lnSpc>
                <a:spcPct val="150000"/>
              </a:lnSpc>
            </a:pPr>
            <a:r>
              <a:rPr lang="zh-CN" altLang="zh-CN" sz="2800" kern="100" dirty="0" smtClean="0">
                <a:latin typeface="Times New Roman"/>
                <a:ea typeface="华文细黑"/>
                <a:cs typeface="Times New Roman"/>
              </a:rPr>
              <a:t>苯的硝化反应：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加成反应：</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一定条件下与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加成</a:t>
            </a:r>
            <a:r>
              <a:rPr lang="zh-CN" altLang="zh-CN" sz="2800" kern="100" dirty="0" smtClean="0">
                <a:latin typeface="Times New Roman"/>
                <a:ea typeface="华文细黑"/>
                <a:cs typeface="Times New Roman"/>
              </a:rPr>
              <a:t>：</a:t>
            </a:r>
            <a:r>
              <a:rPr lang="en-US" altLang="zh-CN" sz="1050" u="sng" kern="100" dirty="0" smtClean="0">
                <a:latin typeface="宋体"/>
                <a:cs typeface="Courier New"/>
              </a:rPr>
              <a:t>		                          </a:t>
            </a:r>
            <a:r>
              <a:rPr lang="zh-CN" altLang="zh-CN" sz="2800" kern="100" dirty="0" smtClean="0">
                <a:latin typeface="Times New Roman"/>
                <a:ea typeface="华文细黑"/>
                <a:cs typeface="Times New Roman"/>
              </a:rPr>
              <a:t>。</a:t>
            </a:r>
            <a:endParaRPr lang="zh-CN" altLang="en-US" sz="2800" dirty="0"/>
          </a:p>
        </p:txBody>
      </p:sp>
      <p:pic>
        <p:nvPicPr>
          <p:cNvPr id="216066" name="图片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3331" y="1469896"/>
            <a:ext cx="6064203" cy="72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67" name="图片 6"/>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41867" y="2607851"/>
            <a:ext cx="4908412" cy="82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3981382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horizontal)">
                                      <p:cBhvr>
                                        <p:cTn id="7" dur="500"/>
                                        <p:tgtEl>
                                          <p:spTgt spid="216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gtEl>
                                        <p:attrNameLst>
                                          <p:attrName>style.visibility</p:attrName>
                                        </p:attrNameLst>
                                      </p:cBhvr>
                                      <p:to>
                                        <p:strVal val="visible"/>
                                      </p:to>
                                    </p:set>
                                    <p:animEffect transition="in" filter="blinds(horizontal)">
                                      <p:cBhvr>
                                        <p:cTn id="12" dur="500"/>
                                        <p:tgtEl>
                                          <p:spTgt spid="2160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16066"/>
                                        </p:tgtEl>
                                      </p:cBhvr>
                                    </p:animEffect>
                                    <p:set>
                                      <p:cBhvr>
                                        <p:cTn id="17" dur="1" fill="hold">
                                          <p:stCondLst>
                                            <p:cond delay="499"/>
                                          </p:stCondLst>
                                        </p:cTn>
                                        <p:tgtEl>
                                          <p:spTgt spid="21606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16067"/>
                                        </p:tgtEl>
                                      </p:cBhvr>
                                    </p:animEffect>
                                    <p:set>
                                      <p:cBhvr>
                                        <p:cTn id="20" dur="1" fill="hold">
                                          <p:stCondLst>
                                            <p:cond delay="499"/>
                                          </p:stCondLst>
                                        </p:cTn>
                                        <p:tgtEl>
                                          <p:spTgt spid="21606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9985" y="621482"/>
            <a:ext cx="10793813" cy="130317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12.</a:t>
            </a:r>
            <a:r>
              <a:rPr lang="zh-CN" altLang="zh-CN" sz="2800" kern="100" dirty="0">
                <a:latin typeface="Times New Roman"/>
                <a:ea typeface="华文细黑"/>
                <a:cs typeface="Times New Roman"/>
              </a:rPr>
              <a:t>根据下表中烃的分子式排列规律，判断空格中烃的同分异构体的数目是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6" name="表格 5"/>
          <p:cNvGraphicFramePr>
            <a:graphicFrameLocks noGrp="1"/>
          </p:cNvGraphicFramePr>
          <p:nvPr>
            <p:extLst>
              <p:ext uri="{D42A27DB-BD31-4B8C-83A1-F6EECF244321}">
                <p14:modId xmlns:p14="http://schemas.microsoft.com/office/powerpoint/2010/main" val="3148431618"/>
              </p:ext>
            </p:extLst>
          </p:nvPr>
        </p:nvGraphicFramePr>
        <p:xfrm>
          <a:off x="1846734" y="2042266"/>
          <a:ext cx="7300335" cy="1280160"/>
        </p:xfrm>
        <a:graphic>
          <a:graphicData uri="http://schemas.openxmlformats.org/drawingml/2006/table">
            <a:tbl>
              <a:tblPr/>
              <a:tblGrid>
                <a:gridCol w="859664"/>
                <a:gridCol w="939052"/>
                <a:gridCol w="939052"/>
                <a:gridCol w="939052"/>
                <a:gridCol w="568195"/>
                <a:gridCol w="1018440"/>
                <a:gridCol w="1018440"/>
                <a:gridCol w="1018440"/>
              </a:tblGrid>
              <a:tr h="216024">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1</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3</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5</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6</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7</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8</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483">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4</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8</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8</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6</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12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a:t>
                      </a:r>
                      <a:r>
                        <a:rPr lang="en-US" sz="2800" kern="100" baseline="-25000">
                          <a:effectLst/>
                          <a:latin typeface="Times New Roman"/>
                          <a:ea typeface="华文细黑"/>
                          <a:cs typeface="Courier New"/>
                        </a:rPr>
                        <a:t>7</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16</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a:t>
                      </a:r>
                      <a:r>
                        <a:rPr lang="en-US" sz="2800" kern="100" baseline="-25000" dirty="0">
                          <a:effectLst/>
                          <a:latin typeface="Times New Roman"/>
                          <a:ea typeface="华文细黑"/>
                          <a:cs typeface="Courier New"/>
                        </a:rPr>
                        <a:t>8</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16</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766614" y="3272418"/>
            <a:ext cx="10793813"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A.3  	</a:t>
            </a:r>
            <a:r>
              <a:rPr lang="en-US" altLang="zh-CN" sz="2800" kern="100" dirty="0" smtClean="0">
                <a:latin typeface="Times New Roman"/>
                <a:ea typeface="华文细黑"/>
              </a:rPr>
              <a:t>		B.4  </a:t>
            </a:r>
            <a:endParaRPr lang="en-US" altLang="zh-CN" sz="2800" kern="100" dirty="0">
              <a:latin typeface="Times New Roman"/>
              <a:ea typeface="华文细黑"/>
            </a:endParaRPr>
          </a:p>
          <a:p>
            <a:pPr algn="just">
              <a:lnSpc>
                <a:spcPct val="150000"/>
              </a:lnSpc>
              <a:spcAft>
                <a:spcPts val="0"/>
              </a:spcAft>
              <a:tabLst>
                <a:tab pos="2430780" algn="l"/>
              </a:tabLst>
            </a:pPr>
            <a:r>
              <a:rPr lang="en-US" altLang="zh-CN" sz="2800" kern="100" dirty="0">
                <a:latin typeface="Times New Roman"/>
                <a:ea typeface="华文细黑"/>
              </a:rPr>
              <a:t>C.5  	</a:t>
            </a:r>
            <a:r>
              <a:rPr lang="en-US" altLang="zh-CN" sz="2800" kern="100" dirty="0" smtClean="0">
                <a:latin typeface="Times New Roman"/>
                <a:ea typeface="华文细黑"/>
              </a:rPr>
              <a:t>		D.6</a:t>
            </a:r>
            <a:endParaRPr lang="en-US" altLang="zh-CN" sz="2800" kern="100" dirty="0">
              <a:latin typeface="Times New Roman"/>
              <a:ea typeface="华文细黑"/>
            </a:endParaRPr>
          </a:p>
          <a:p>
            <a:pPr lvl="0">
              <a:lnSpc>
                <a:spcPct val="150000"/>
              </a:lnSpc>
            </a:pPr>
            <a:r>
              <a:rPr lang="zh-CN" altLang="zh-CN" sz="2800" b="1" kern="100" dirty="0">
                <a:solidFill>
                  <a:srgbClr val="0000FF"/>
                </a:solidFill>
                <a:latin typeface="Times New Roman"/>
                <a:cs typeface="Times New Roman"/>
              </a:rPr>
              <a:t>解析　</a:t>
            </a:r>
            <a:r>
              <a:rPr lang="zh-CN" altLang="zh-CN" sz="2800" kern="100" dirty="0">
                <a:solidFill>
                  <a:prstClr val="black"/>
                </a:solidFill>
                <a:latin typeface="Times New Roman"/>
                <a:ea typeface="华文细黑"/>
                <a:cs typeface="Times New Roman"/>
              </a:rPr>
              <a:t>根据所给分子式知第</a:t>
            </a:r>
            <a:r>
              <a:rPr lang="en-US" altLang="zh-CN" sz="2800" kern="100" dirty="0">
                <a:solidFill>
                  <a:prstClr val="black"/>
                </a:solidFill>
                <a:latin typeface="Times New Roman"/>
                <a:ea typeface="华文细黑"/>
              </a:rPr>
              <a:t>5</a:t>
            </a:r>
            <a:r>
              <a:rPr lang="zh-CN" altLang="zh-CN" sz="2800" kern="100" dirty="0">
                <a:solidFill>
                  <a:prstClr val="black"/>
                </a:solidFill>
                <a:latin typeface="Times New Roman"/>
                <a:ea typeface="华文细黑"/>
                <a:cs typeface="Times New Roman"/>
              </a:rPr>
              <a:t>项分子中有</a:t>
            </a:r>
            <a:r>
              <a:rPr lang="en-US" altLang="zh-CN" sz="2800" kern="100" dirty="0">
                <a:solidFill>
                  <a:prstClr val="black"/>
                </a:solidFill>
                <a:latin typeface="Times New Roman"/>
                <a:ea typeface="华文细黑"/>
              </a:rPr>
              <a:t>5</a:t>
            </a:r>
            <a:r>
              <a:rPr lang="zh-CN" altLang="zh-CN" sz="2800" kern="100" dirty="0">
                <a:solidFill>
                  <a:prstClr val="black"/>
                </a:solidFill>
                <a:latin typeface="Times New Roman"/>
                <a:ea typeface="华文细黑"/>
                <a:cs typeface="Times New Roman"/>
              </a:rPr>
              <a:t>个碳原子，有</a:t>
            </a:r>
            <a:r>
              <a:rPr lang="en-US" altLang="zh-CN" sz="2800" kern="100" dirty="0">
                <a:solidFill>
                  <a:prstClr val="black"/>
                </a:solidFill>
                <a:latin typeface="Times New Roman"/>
                <a:ea typeface="华文细黑"/>
              </a:rPr>
              <a:t>12</a:t>
            </a:r>
            <a:r>
              <a:rPr lang="zh-CN" altLang="zh-CN" sz="2800" kern="100" dirty="0">
                <a:solidFill>
                  <a:prstClr val="black"/>
                </a:solidFill>
                <a:latin typeface="Times New Roman"/>
                <a:ea typeface="华文细黑"/>
                <a:cs typeface="Times New Roman"/>
              </a:rPr>
              <a:t>个氢原子，即分子式为</a:t>
            </a:r>
            <a:r>
              <a:rPr lang="en-US" altLang="zh-CN" sz="2800" kern="100" dirty="0">
                <a:solidFill>
                  <a:prstClr val="black"/>
                </a:solidFill>
                <a:latin typeface="Times New Roman"/>
                <a:ea typeface="华文细黑"/>
              </a:rPr>
              <a:t>C</a:t>
            </a:r>
            <a:r>
              <a:rPr lang="en-US" altLang="zh-CN" sz="2800" kern="100" baseline="-25000" dirty="0">
                <a:solidFill>
                  <a:prstClr val="black"/>
                </a:solidFill>
                <a:latin typeface="Times New Roman"/>
                <a:ea typeface="华文细黑"/>
              </a:rPr>
              <a:t>5</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12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C</a:t>
            </a:r>
            <a:r>
              <a:rPr lang="en-US" altLang="zh-CN" sz="2800" kern="100" baseline="-25000" dirty="0">
                <a:solidFill>
                  <a:prstClr val="black"/>
                </a:solidFill>
                <a:latin typeface="Times New Roman"/>
                <a:ea typeface="华文细黑"/>
              </a:rPr>
              <a:t>5</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12</a:t>
            </a:r>
            <a:r>
              <a:rPr lang="zh-CN" altLang="zh-CN" sz="2800" kern="100" dirty="0">
                <a:solidFill>
                  <a:prstClr val="black"/>
                </a:solidFill>
                <a:latin typeface="Times New Roman"/>
                <a:ea typeface="华文细黑"/>
                <a:cs typeface="Times New Roman"/>
              </a:rPr>
              <a:t>有</a:t>
            </a:r>
            <a:r>
              <a:rPr lang="en-US" altLang="zh-CN" sz="2800" kern="1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种同分异构体</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7" name="矩形 6"/>
          <p:cNvSpPr/>
          <p:nvPr/>
        </p:nvSpPr>
        <p:spPr>
          <a:xfrm>
            <a:off x="2050454" y="1420603"/>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44"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5"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6"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7"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8"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animEffect transition="in" filter="blinds(horizontal)">
                                      <p:cBhvr>
                                        <p:cTn id="7" dur="500"/>
                                        <p:tgtEl>
                                          <p:spTgt spid="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2">
                                            <p:txEl>
                                              <p:pRg st="2" end="2"/>
                                            </p:txEl>
                                          </p:spTgt>
                                        </p:tgtEl>
                                      </p:cBhvr>
                                    </p:animEffect>
                                    <p:set>
                                      <p:cBhvr>
                                        <p:cTn id="17" dur="1" fill="hold">
                                          <p:stCondLst>
                                            <p:cond delay="499"/>
                                          </p:stCondLst>
                                        </p:cTn>
                                        <p:tgtEl>
                                          <p:spTgt spid="22">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7" grpId="0"/>
      <p:bldP spid="7"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6377" y="837506"/>
            <a:ext cx="10476369" cy="3970318"/>
          </a:xfrm>
          <a:prstGeom prst="rect">
            <a:avLst/>
          </a:prstGeom>
        </p:spPr>
        <p:txBody>
          <a:bodyPr>
            <a:spAutoFit/>
          </a:bodyPr>
          <a:lstStyle/>
          <a:p>
            <a:pPr algn="just">
              <a:lnSpc>
                <a:spcPct val="150000"/>
              </a:lnSpc>
              <a:tabLst>
                <a:tab pos="2430780" algn="l"/>
              </a:tabLst>
            </a:pPr>
            <a:r>
              <a:rPr lang="en-US" altLang="zh-CN" sz="2800" kern="100" dirty="0">
                <a:latin typeface="Times New Roman" pitchFamily="18" charset="0"/>
                <a:ea typeface="华文细黑" pitchFamily="2" charset="-122"/>
                <a:cs typeface="Times New Roman" pitchFamily="18" charset="0"/>
              </a:rPr>
              <a:t>13</a:t>
            </a:r>
            <a:r>
              <a:rPr lang="zh-CN" altLang="zh-CN" sz="2800" kern="100" dirty="0">
                <a:latin typeface="Times New Roman" pitchFamily="18" charset="0"/>
                <a:ea typeface="华文细黑" pitchFamily="2" charset="-122"/>
                <a:cs typeface="Times New Roman" pitchFamily="18" charset="0"/>
              </a:rPr>
              <a:t>．阿斯巴甜具有清爽的甜味，其结构简式如图所示。下列关于阿斯巴甜的说法中，不正确的是</a:t>
            </a:r>
            <a:r>
              <a:rPr lang="en-US" altLang="zh-CN" sz="2800" kern="100" dirty="0">
                <a:latin typeface="Times New Roman" pitchFamily="18" charset="0"/>
                <a:ea typeface="华文细黑" pitchFamily="2" charset="-122"/>
                <a:cs typeface="Times New Roman" pitchFamily="18" charset="0"/>
              </a:rPr>
              <a:t>(</a:t>
            </a:r>
            <a:r>
              <a:rPr lang="zh-CN" altLang="zh-CN" sz="2800" kern="100" dirty="0">
                <a:latin typeface="Times New Roman" pitchFamily="18" charset="0"/>
                <a:ea typeface="华文细黑" pitchFamily="2" charset="-122"/>
                <a:cs typeface="Times New Roman" pitchFamily="18" charset="0"/>
              </a:rPr>
              <a:t>　　</a:t>
            </a:r>
            <a:r>
              <a:rPr lang="en-US" altLang="zh-CN" sz="2800" kern="100" dirty="0">
                <a:latin typeface="Times New Roman" pitchFamily="18" charset="0"/>
                <a:ea typeface="华文细黑" pitchFamily="2" charset="-122"/>
                <a:cs typeface="Times New Roman" pitchFamily="18" charset="0"/>
              </a:rPr>
              <a:t>)</a:t>
            </a:r>
          </a:p>
          <a:p>
            <a:pPr algn="just">
              <a:lnSpc>
                <a:spcPct val="150000"/>
              </a:lnSpc>
              <a:tabLst>
                <a:tab pos="2430780" algn="l"/>
              </a:tabLst>
            </a:pPr>
            <a:r>
              <a:rPr lang="en-US" altLang="zh-CN" sz="2800" kern="100" dirty="0">
                <a:latin typeface="Times New Roman" pitchFamily="18" charset="0"/>
                <a:ea typeface="华文细黑" pitchFamily="2" charset="-122"/>
                <a:cs typeface="Times New Roman" pitchFamily="18" charset="0"/>
              </a:rPr>
              <a:t>A</a:t>
            </a:r>
            <a:r>
              <a:rPr lang="zh-CN" altLang="zh-CN" sz="2800" kern="100" dirty="0">
                <a:latin typeface="Times New Roman" pitchFamily="18" charset="0"/>
                <a:ea typeface="华文细黑" pitchFamily="2" charset="-122"/>
                <a:cs typeface="Times New Roman" pitchFamily="18" charset="0"/>
              </a:rPr>
              <a:t>．一定条件下可以发生酯化反应和加成反应</a:t>
            </a:r>
          </a:p>
          <a:p>
            <a:pPr algn="just">
              <a:lnSpc>
                <a:spcPct val="150000"/>
              </a:lnSpc>
              <a:tabLst>
                <a:tab pos="2430780" algn="l"/>
              </a:tabLst>
            </a:pPr>
            <a:r>
              <a:rPr lang="en-US" altLang="zh-CN" sz="2800" kern="100" dirty="0">
                <a:latin typeface="Times New Roman" pitchFamily="18" charset="0"/>
                <a:ea typeface="华文细黑" pitchFamily="2" charset="-122"/>
                <a:cs typeface="Times New Roman" pitchFamily="18" charset="0"/>
              </a:rPr>
              <a:t>B</a:t>
            </a:r>
            <a:r>
              <a:rPr lang="zh-CN" altLang="zh-CN" sz="2800" kern="100" dirty="0">
                <a:latin typeface="Times New Roman" pitchFamily="18" charset="0"/>
                <a:ea typeface="华文细黑" pitchFamily="2" charset="-122"/>
                <a:cs typeface="Times New Roman" pitchFamily="18" charset="0"/>
              </a:rPr>
              <a:t>．一定条件下既能与酸反应，又能与碱反应</a:t>
            </a:r>
          </a:p>
          <a:p>
            <a:pPr algn="just">
              <a:lnSpc>
                <a:spcPct val="150000"/>
              </a:lnSpc>
              <a:tabLst>
                <a:tab pos="2430780" algn="l"/>
              </a:tabLst>
            </a:pPr>
            <a:r>
              <a:rPr lang="en-US" altLang="zh-CN" sz="2800" kern="100" dirty="0">
                <a:latin typeface="Times New Roman" pitchFamily="18" charset="0"/>
                <a:ea typeface="华文细黑" pitchFamily="2" charset="-122"/>
                <a:cs typeface="Times New Roman" pitchFamily="18" charset="0"/>
              </a:rPr>
              <a:t>C</a:t>
            </a:r>
            <a:r>
              <a:rPr lang="zh-CN" altLang="zh-CN" sz="2800" kern="100" dirty="0">
                <a:latin typeface="Times New Roman" pitchFamily="18" charset="0"/>
                <a:ea typeface="华文细黑" pitchFamily="2" charset="-122"/>
                <a:cs typeface="Times New Roman" pitchFamily="18" charset="0"/>
              </a:rPr>
              <a:t>．阿斯巴甜属于糖类化合物</a:t>
            </a:r>
          </a:p>
          <a:p>
            <a:pPr algn="just">
              <a:lnSpc>
                <a:spcPct val="150000"/>
              </a:lnSpc>
              <a:tabLst>
                <a:tab pos="2430780" algn="l"/>
              </a:tabLst>
            </a:pPr>
            <a:r>
              <a:rPr lang="en-US" altLang="zh-CN" sz="2800" kern="100" dirty="0">
                <a:latin typeface="Times New Roman" pitchFamily="18" charset="0"/>
                <a:ea typeface="华文细黑" pitchFamily="2" charset="-122"/>
                <a:cs typeface="Times New Roman" pitchFamily="18" charset="0"/>
              </a:rPr>
              <a:t>D</a:t>
            </a:r>
            <a:r>
              <a:rPr lang="zh-CN" altLang="zh-CN" sz="2800" kern="100" dirty="0">
                <a:latin typeface="Times New Roman" pitchFamily="18" charset="0"/>
                <a:ea typeface="华文细黑" pitchFamily="2" charset="-122"/>
                <a:cs typeface="Times New Roman" pitchFamily="18" charset="0"/>
              </a:rPr>
              <a:t>．在酸性条件下可以水解生成两种氨基酸</a:t>
            </a:r>
            <a:endParaRPr lang="en-US" altLang="zh-CN" sz="2800" kern="100" dirty="0">
              <a:latin typeface="Times New Roman" pitchFamily="18" charset="0"/>
              <a:ea typeface="华文细黑" pitchFamily="2" charset="-122"/>
              <a:cs typeface="Times New Roman" pitchFamily="18" charset="0"/>
            </a:endParaRPr>
          </a:p>
        </p:txBody>
      </p:sp>
      <p:sp>
        <p:nvSpPr>
          <p:cNvPr id="25"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2"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4"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5"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6"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7"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8"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pic>
        <p:nvPicPr>
          <p:cNvPr id="2" name="Picture 2" descr="\\王婧芬\f\乱11\源文件\2016一轮\化学\人教版化学\KL146A.TIF"/>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71470" y="2205658"/>
            <a:ext cx="3242997" cy="226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矩形 4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6" name="圆角矩形 45">
            <a:hlinkClick r:id="rId2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947429" y="1125538"/>
            <a:ext cx="10476369" cy="4616648"/>
          </a:xfrm>
          <a:prstGeom prst="rect">
            <a:avLst/>
          </a:prstGeom>
        </p:spPr>
        <p:txBody>
          <a:bodyPr>
            <a:spAutoFit/>
          </a:bodyPr>
          <a:lstStyle/>
          <a:p>
            <a:pPr algn="just">
              <a:lnSpc>
                <a:spcPct val="150000"/>
              </a:lnSpc>
              <a:tabLst>
                <a:tab pos="2430780" algn="l"/>
              </a:tabLst>
            </a:pPr>
            <a:r>
              <a:rPr lang="zh-CN" altLang="zh-CN" sz="2800" b="1" kern="100" dirty="0">
                <a:solidFill>
                  <a:srgbClr val="0000FF"/>
                </a:solidFill>
                <a:latin typeface="Times New Roman"/>
                <a:cs typeface="Times New Roman"/>
              </a:rPr>
              <a:t>解析</a:t>
            </a:r>
            <a:r>
              <a:rPr lang="zh-CN" altLang="zh-CN" sz="2800" kern="100" dirty="0">
                <a:latin typeface="Times New Roman"/>
                <a:cs typeface="Times New Roman"/>
              </a:rPr>
              <a:t>　</a:t>
            </a:r>
            <a:r>
              <a:rPr lang="zh-CN" altLang="zh-CN" sz="2800" kern="100" dirty="0">
                <a:latin typeface="Times New Roman" pitchFamily="18" charset="0"/>
                <a:ea typeface="华文细黑" pitchFamily="2" charset="-122"/>
                <a:cs typeface="Times New Roman" pitchFamily="18" charset="0"/>
              </a:rPr>
              <a:t>阿斯巴甜含有羧基，能发生酯化反应，含有苯环，能发生加成反应，</a:t>
            </a:r>
            <a:r>
              <a:rPr lang="en-US" altLang="zh-CN" sz="2800" kern="100" dirty="0">
                <a:latin typeface="Times New Roman" pitchFamily="18" charset="0"/>
                <a:ea typeface="华文细黑" pitchFamily="2" charset="-122"/>
                <a:cs typeface="Times New Roman" pitchFamily="18" charset="0"/>
              </a:rPr>
              <a:t>A</a:t>
            </a:r>
            <a:r>
              <a:rPr lang="zh-CN" altLang="zh-CN" sz="2800" kern="100" dirty="0">
                <a:latin typeface="Times New Roman" pitchFamily="18" charset="0"/>
                <a:ea typeface="华文细黑" pitchFamily="2" charset="-122"/>
                <a:cs typeface="Times New Roman" pitchFamily="18" charset="0"/>
              </a:rPr>
              <a:t>项对</a:t>
            </a:r>
            <a:r>
              <a:rPr lang="zh-CN" altLang="zh-CN" sz="2800" kern="100" dirty="0" smtClean="0">
                <a:latin typeface="Times New Roman" pitchFamily="18" charset="0"/>
                <a:ea typeface="华文细黑" pitchFamily="2" charset="-122"/>
                <a:cs typeface="Times New Roman" pitchFamily="18" charset="0"/>
              </a:rPr>
              <a:t>；</a:t>
            </a:r>
            <a:endParaRPr lang="en-US" altLang="zh-CN" sz="2800" kern="100" dirty="0" smtClean="0">
              <a:latin typeface="Times New Roman" pitchFamily="18" charset="0"/>
              <a:ea typeface="华文细黑" pitchFamily="2" charset="-122"/>
              <a:cs typeface="Times New Roman" pitchFamily="18" charset="0"/>
            </a:endParaRPr>
          </a:p>
          <a:p>
            <a:pPr algn="just">
              <a:lnSpc>
                <a:spcPct val="150000"/>
              </a:lnSpc>
              <a:tabLst>
                <a:tab pos="2430780" algn="l"/>
              </a:tabLst>
            </a:pPr>
            <a:r>
              <a:rPr lang="zh-CN" altLang="zh-CN" sz="2800" kern="100" dirty="0" smtClean="0">
                <a:latin typeface="Times New Roman" pitchFamily="18" charset="0"/>
                <a:ea typeface="华文细黑" pitchFamily="2" charset="-122"/>
                <a:cs typeface="Times New Roman" pitchFamily="18" charset="0"/>
              </a:rPr>
              <a:t>其</a:t>
            </a:r>
            <a:r>
              <a:rPr lang="zh-CN" altLang="zh-CN" sz="2800" kern="100" dirty="0">
                <a:latin typeface="Times New Roman" pitchFamily="18" charset="0"/>
                <a:ea typeface="华文细黑" pitchFamily="2" charset="-122"/>
                <a:cs typeface="Times New Roman" pitchFamily="18" charset="0"/>
              </a:rPr>
              <a:t>含有羧基，能与碱反应，含有氨基，能与酸反应，</a:t>
            </a:r>
            <a:r>
              <a:rPr lang="en-US" altLang="zh-CN" sz="2800" kern="100" dirty="0">
                <a:latin typeface="Times New Roman" pitchFamily="18" charset="0"/>
                <a:ea typeface="华文细黑" pitchFamily="2" charset="-122"/>
                <a:cs typeface="Times New Roman" pitchFamily="18" charset="0"/>
              </a:rPr>
              <a:t>B</a:t>
            </a:r>
            <a:r>
              <a:rPr lang="zh-CN" altLang="zh-CN" sz="2800" kern="100" dirty="0">
                <a:latin typeface="Times New Roman" pitchFamily="18" charset="0"/>
                <a:ea typeface="华文细黑" pitchFamily="2" charset="-122"/>
                <a:cs typeface="Times New Roman" pitchFamily="18" charset="0"/>
              </a:rPr>
              <a:t>项对</a:t>
            </a:r>
            <a:r>
              <a:rPr lang="zh-CN" altLang="zh-CN" sz="2800" kern="100" dirty="0" smtClean="0">
                <a:latin typeface="Times New Roman" pitchFamily="18" charset="0"/>
                <a:ea typeface="华文细黑" pitchFamily="2" charset="-122"/>
                <a:cs typeface="Times New Roman" pitchFamily="18" charset="0"/>
              </a:rPr>
              <a:t>；</a:t>
            </a:r>
            <a:endParaRPr lang="en-US" altLang="zh-CN" sz="2800" kern="100" dirty="0" smtClean="0">
              <a:latin typeface="Times New Roman" pitchFamily="18" charset="0"/>
              <a:ea typeface="华文细黑" pitchFamily="2" charset="-122"/>
              <a:cs typeface="Times New Roman" pitchFamily="18" charset="0"/>
            </a:endParaRPr>
          </a:p>
          <a:p>
            <a:pPr algn="just">
              <a:lnSpc>
                <a:spcPct val="150000"/>
              </a:lnSpc>
              <a:tabLst>
                <a:tab pos="2430780" algn="l"/>
              </a:tabLst>
            </a:pPr>
            <a:r>
              <a:rPr lang="zh-CN" altLang="zh-CN" sz="2800" kern="100" dirty="0" smtClean="0">
                <a:latin typeface="Times New Roman" pitchFamily="18" charset="0"/>
                <a:ea typeface="华文细黑" pitchFamily="2" charset="-122"/>
                <a:cs typeface="Times New Roman" pitchFamily="18" charset="0"/>
              </a:rPr>
              <a:t>糖类</a:t>
            </a:r>
            <a:r>
              <a:rPr lang="zh-CN" altLang="zh-CN" sz="2800" kern="100" dirty="0">
                <a:latin typeface="Times New Roman" pitchFamily="18" charset="0"/>
                <a:ea typeface="华文细黑" pitchFamily="2" charset="-122"/>
                <a:cs typeface="Times New Roman" pitchFamily="18" charset="0"/>
              </a:rPr>
              <a:t>物质是多羟基醛或多羟基酮，阿斯巴甜不属于糖类，</a:t>
            </a:r>
            <a:r>
              <a:rPr lang="en-US" altLang="zh-CN" sz="2800" kern="100" dirty="0">
                <a:latin typeface="Times New Roman" pitchFamily="18" charset="0"/>
                <a:ea typeface="华文细黑" pitchFamily="2" charset="-122"/>
                <a:cs typeface="Times New Roman" pitchFamily="18" charset="0"/>
              </a:rPr>
              <a:t>C</a:t>
            </a:r>
            <a:r>
              <a:rPr lang="zh-CN" altLang="zh-CN" sz="2800" kern="100" dirty="0">
                <a:latin typeface="Times New Roman" pitchFamily="18" charset="0"/>
                <a:ea typeface="华文细黑" pitchFamily="2" charset="-122"/>
                <a:cs typeface="Times New Roman" pitchFamily="18" charset="0"/>
              </a:rPr>
              <a:t>项错</a:t>
            </a:r>
            <a:r>
              <a:rPr lang="zh-CN" altLang="zh-CN" sz="2800" kern="100" dirty="0" smtClean="0">
                <a:latin typeface="Times New Roman" pitchFamily="18" charset="0"/>
                <a:ea typeface="华文细黑" pitchFamily="2" charset="-122"/>
                <a:cs typeface="Times New Roman" pitchFamily="18" charset="0"/>
              </a:rPr>
              <a:t>；</a:t>
            </a:r>
            <a:endParaRPr lang="en-US" altLang="zh-CN" sz="2800" kern="100" dirty="0" smtClean="0">
              <a:latin typeface="Times New Roman" pitchFamily="18" charset="0"/>
              <a:ea typeface="华文细黑" pitchFamily="2" charset="-122"/>
              <a:cs typeface="Times New Roman" pitchFamily="18" charset="0"/>
            </a:endParaRPr>
          </a:p>
          <a:p>
            <a:pPr algn="just">
              <a:lnSpc>
                <a:spcPct val="150000"/>
              </a:lnSpc>
              <a:tabLst>
                <a:tab pos="2430780" algn="l"/>
              </a:tabLst>
            </a:pPr>
            <a:r>
              <a:rPr lang="zh-CN" altLang="zh-CN" sz="2800" kern="100" dirty="0" smtClean="0">
                <a:latin typeface="Times New Roman" pitchFamily="18" charset="0"/>
                <a:ea typeface="华文细黑" pitchFamily="2" charset="-122"/>
                <a:cs typeface="Times New Roman" pitchFamily="18" charset="0"/>
              </a:rPr>
              <a:t>阿</a:t>
            </a:r>
            <a:r>
              <a:rPr lang="zh-CN" altLang="zh-CN" sz="2800" kern="100" dirty="0">
                <a:latin typeface="Times New Roman" pitchFamily="18" charset="0"/>
                <a:ea typeface="华文细黑" pitchFamily="2" charset="-122"/>
                <a:cs typeface="Times New Roman" pitchFamily="18" charset="0"/>
              </a:rPr>
              <a:t>斯巴甜在酸性条件下可以水解生成</a:t>
            </a:r>
            <a:r>
              <a:rPr lang="en-US" altLang="zh-CN" sz="2800" kern="100" dirty="0">
                <a:latin typeface="Times New Roman"/>
                <a:ea typeface="楷体_GB2312"/>
              </a:rPr>
              <a:t>COOHCOOHH</a:t>
            </a:r>
            <a:r>
              <a:rPr lang="en-US" altLang="zh-CN" sz="2800" kern="100" baseline="-25000" dirty="0">
                <a:latin typeface="Times New Roman"/>
                <a:ea typeface="楷体_GB2312"/>
              </a:rPr>
              <a:t>2</a:t>
            </a:r>
            <a:r>
              <a:rPr lang="en-US" altLang="zh-CN" sz="2800" kern="100" dirty="0">
                <a:latin typeface="Times New Roman"/>
                <a:ea typeface="楷体_GB2312"/>
              </a:rPr>
              <a:t>N</a:t>
            </a:r>
            <a:r>
              <a:rPr lang="zh-CN" altLang="zh-CN" sz="2800" kern="100" dirty="0">
                <a:latin typeface="Times New Roman" pitchFamily="18" charset="0"/>
                <a:ea typeface="华文细黑" pitchFamily="2" charset="-122"/>
                <a:cs typeface="Times New Roman" pitchFamily="18" charset="0"/>
              </a:rPr>
              <a:t>和</a:t>
            </a:r>
            <a:r>
              <a:rPr lang="en-US" altLang="zh-CN" sz="2800" kern="100" dirty="0">
                <a:latin typeface="Times New Roman"/>
                <a:ea typeface="楷体_GB2312"/>
              </a:rPr>
              <a:t>H</a:t>
            </a:r>
            <a:r>
              <a:rPr lang="en-US" altLang="zh-CN" sz="2800" kern="100" baseline="-25000" dirty="0">
                <a:latin typeface="Times New Roman"/>
                <a:ea typeface="楷体_GB2312"/>
              </a:rPr>
              <a:t>2</a:t>
            </a:r>
            <a:r>
              <a:rPr lang="en-US" altLang="zh-CN" sz="2800" kern="100" dirty="0">
                <a:latin typeface="Times New Roman"/>
                <a:ea typeface="楷体_GB2312"/>
              </a:rPr>
              <a:t>NCOOH</a:t>
            </a:r>
            <a:r>
              <a:rPr lang="zh-CN" altLang="zh-CN" sz="2800" kern="100" dirty="0">
                <a:latin typeface="Times New Roman" pitchFamily="18" charset="0"/>
                <a:ea typeface="华文细黑" pitchFamily="2" charset="-122"/>
                <a:cs typeface="Times New Roman" pitchFamily="18" charset="0"/>
              </a:rPr>
              <a:t>两种氨基酸，</a:t>
            </a:r>
            <a:r>
              <a:rPr lang="en-US" altLang="zh-CN" sz="2800" kern="100" dirty="0">
                <a:latin typeface="Times New Roman" pitchFamily="18" charset="0"/>
                <a:ea typeface="华文细黑" pitchFamily="2" charset="-122"/>
                <a:cs typeface="Times New Roman" pitchFamily="18" charset="0"/>
              </a:rPr>
              <a:t>D</a:t>
            </a:r>
            <a:r>
              <a:rPr lang="zh-CN" altLang="zh-CN" sz="2800" kern="100" dirty="0">
                <a:latin typeface="Times New Roman" pitchFamily="18" charset="0"/>
                <a:ea typeface="华文细黑" pitchFamily="2" charset="-122"/>
                <a:cs typeface="Times New Roman" pitchFamily="18" charset="0"/>
              </a:rPr>
              <a:t>项对。</a:t>
            </a:r>
            <a:endParaRPr lang="en-US" altLang="zh-CN" sz="2800" kern="100" dirty="0">
              <a:latin typeface="Times New Roman" pitchFamily="18" charset="0"/>
              <a:ea typeface="华文细黑" pitchFamily="2" charset="-122"/>
              <a:cs typeface="Times New Roman" pitchFamily="18" charset="0"/>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a:t>
            </a:r>
            <a:r>
              <a:rPr lang="zh-CN" altLang="zh-CN" sz="2800" kern="100" dirty="0">
                <a:latin typeface="Times New Roman" pitchFamily="18" charset="0"/>
                <a:ea typeface="华文细黑" pitchFamily="2" charset="-122"/>
                <a:cs typeface="Times New Roman" pitchFamily="18" charset="0"/>
              </a:rPr>
              <a:t>　</a:t>
            </a:r>
            <a:r>
              <a:rPr lang="en-US" altLang="zh-CN" sz="2800" kern="100" dirty="0">
                <a:solidFill>
                  <a:schemeClr val="accent6">
                    <a:lumMod val="75000"/>
                  </a:schemeClr>
                </a:solidFill>
                <a:latin typeface="Times New Roman" pitchFamily="18" charset="0"/>
                <a:ea typeface="华文细黑" pitchFamily="2" charset="-122"/>
                <a:cs typeface="Times New Roman" pitchFamily="18" charset="0"/>
              </a:rPr>
              <a:t>C</a:t>
            </a:r>
            <a:endParaRPr lang="zh-CN" altLang="zh-CN" sz="2800" kern="100" dirty="0">
              <a:solidFill>
                <a:schemeClr val="accent6">
                  <a:lumMod val="75000"/>
                </a:schemeClr>
              </a:solidFill>
              <a:latin typeface="Times New Roman" pitchFamily="18" charset="0"/>
              <a:ea typeface="华文细黑" pitchFamily="2" charset="-122"/>
              <a:cs typeface="Times New Roman" pitchFamily="18" charset="0"/>
            </a:endParaRPr>
          </a:p>
        </p:txBody>
      </p:sp>
      <p:sp>
        <p:nvSpPr>
          <p:cNvPr id="65"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6"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7"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8"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9"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0"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71"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72"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73"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4"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5"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6"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7"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8"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9"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0"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1"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2"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3"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4"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Tree>
    <p:extLst>
      <p:ext uri="{BB962C8B-B14F-4D97-AF65-F5344CB8AC3E}">
        <p14:creationId xmlns:p14="http://schemas.microsoft.com/office/powerpoint/2010/main" val="2457001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796631"/>
            <a:ext cx="11524006"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某烷烃的一种同分异构体只能生成一种一氯代物，则该烃的分子式不可能是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A.CH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6</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en-US" altLang="zh-CN" sz="2800" kern="100" dirty="0">
                <a:latin typeface="Times New Roman"/>
                <a:ea typeface="华文细黑"/>
              </a:rPr>
              <a:t>  	</a:t>
            </a:r>
            <a:r>
              <a:rPr lang="en-US" altLang="zh-CN" sz="2800" kern="100" dirty="0" smtClean="0">
                <a:latin typeface="Times New Roman"/>
                <a:ea typeface="华文细黑"/>
              </a:rPr>
              <a:t>		D.C</a:t>
            </a:r>
            <a:r>
              <a:rPr lang="en-US" altLang="zh-CN" sz="2800" kern="100" baseline="-25000" dirty="0" smtClean="0">
                <a:latin typeface="Times New Roman"/>
                <a:ea typeface="华文细黑"/>
              </a:rPr>
              <a:t>5</a:t>
            </a:r>
            <a:r>
              <a:rPr lang="en-US" altLang="zh-CN" sz="2800" kern="100" dirty="0" smtClean="0">
                <a:latin typeface="Times New Roman"/>
                <a:ea typeface="华文细黑"/>
              </a:rPr>
              <a:t>H</a:t>
            </a:r>
            <a:r>
              <a:rPr lang="en-US" altLang="zh-CN" sz="2800" kern="100" baseline="-25000" dirty="0" smtClean="0">
                <a:latin typeface="Times New Roman"/>
                <a:ea typeface="华文细黑"/>
              </a:rPr>
              <a:t>12</a:t>
            </a:r>
          </a:p>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CH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只有一种一氯代物，</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a:latin typeface="Times New Roman"/>
                <a:ea typeface="华文细黑"/>
                <a:cs typeface="Times New Roman"/>
              </a:rPr>
              <a:t>有两种同分异构体：</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zh-CN" altLang="zh-CN" sz="2800" kern="100" dirty="0">
                <a:latin typeface="Times New Roman"/>
                <a:ea typeface="华文细黑"/>
                <a:cs typeface="Times New Roman"/>
              </a:rPr>
              <a:t>一氯代物有</a:t>
            </a:r>
            <a:r>
              <a:rPr lang="en-US" altLang="zh-CN" sz="2800" kern="100" dirty="0">
                <a:latin typeface="Times New Roman"/>
                <a:ea typeface="华文细黑"/>
              </a:rPr>
              <a:t>2</a:t>
            </a:r>
            <a:r>
              <a:rPr lang="zh-CN" altLang="zh-CN" sz="2800" kern="100" dirty="0">
                <a:latin typeface="Times New Roman"/>
                <a:ea typeface="华文细黑"/>
                <a:cs typeface="Times New Roman"/>
              </a:rPr>
              <a:t>种</a:t>
            </a:r>
            <a:r>
              <a:rPr lang="en-US" altLang="zh-CN" sz="2800" kern="100" dirty="0">
                <a:latin typeface="Times New Roman"/>
                <a:ea typeface="华文细黑"/>
              </a:rPr>
              <a:t>)</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a:t>
            </a:r>
            <a:r>
              <a:rPr lang="zh-CN" altLang="zh-CN" sz="2800" kern="100" dirty="0">
                <a:latin typeface="Times New Roman"/>
                <a:ea typeface="华文细黑"/>
                <a:cs typeface="Times New Roman"/>
              </a:rPr>
              <a:t>一氯代物有</a:t>
            </a:r>
            <a:r>
              <a:rPr lang="en-US" altLang="zh-CN" sz="2800" kern="100" dirty="0">
                <a:latin typeface="Times New Roman"/>
                <a:ea typeface="华文细黑"/>
              </a:rPr>
              <a:t>2</a:t>
            </a:r>
            <a:r>
              <a:rPr lang="zh-CN" altLang="zh-CN" sz="2800" kern="100" dirty="0">
                <a:latin typeface="Times New Roman"/>
                <a:ea typeface="华文细黑"/>
                <a:cs typeface="Times New Roman"/>
              </a:rPr>
              <a:t>种</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endParaRPr lang="en-US" altLang="zh-CN" sz="2800" kern="100" dirty="0" smtClean="0">
              <a:latin typeface="Times New Roman"/>
              <a:ea typeface="华文细黑"/>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符合要求的</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endParaRPr>
          </a:p>
        </p:txBody>
      </p:sp>
      <p:pic>
        <p:nvPicPr>
          <p:cNvPr id="250882" name="图片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02" y="4036991"/>
            <a:ext cx="2216146" cy="132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3" name="图片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951" y="4727934"/>
            <a:ext cx="2610428" cy="196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02718" y="1588719"/>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21" name="Rectangle 21">
            <a:hlinkClick r:id="rId4"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5"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6"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7"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8"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9"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0"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1"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2"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3"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4"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5"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6"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7"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2"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3"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1" name="矩形 4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2" name="圆角矩形 4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529696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0882"/>
                                        </p:tgtEl>
                                        <p:attrNameLst>
                                          <p:attrName>style.visibility</p:attrName>
                                        </p:attrNameLst>
                                      </p:cBhvr>
                                      <p:to>
                                        <p:strVal val="visible"/>
                                      </p:to>
                                    </p:set>
                                    <p:animEffect transition="in" filter="blinds(horizontal)">
                                      <p:cBhvr>
                                        <p:cTn id="10" dur="500"/>
                                        <p:tgtEl>
                                          <p:spTgt spid="25088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0883"/>
                                        </p:tgtEl>
                                        <p:attrNameLst>
                                          <p:attrName>style.visibility</p:attrName>
                                        </p:attrNameLst>
                                      </p:cBhvr>
                                      <p:to>
                                        <p:strVal val="visible"/>
                                      </p:to>
                                    </p:set>
                                    <p:animEffect transition="in" filter="blinds(horizontal)">
                                      <p:cBhvr>
                                        <p:cTn id="18" dur="500"/>
                                        <p:tgtEl>
                                          <p:spTgt spid="25088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
                                            <p:txEl>
                                              <p:pRg st="3" end="3"/>
                                            </p:txEl>
                                          </p:spTgt>
                                        </p:tgtEl>
                                      </p:cBhvr>
                                    </p:animEffect>
                                    <p:set>
                                      <p:cBhvr>
                                        <p:cTn id="28" dur="1" fill="hold">
                                          <p:stCondLst>
                                            <p:cond delay="499"/>
                                          </p:stCondLst>
                                        </p:cTn>
                                        <p:tgtEl>
                                          <p:spTgt spid="5">
                                            <p:txEl>
                                              <p:pRg st="3" end="3"/>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
                                            <p:txEl>
                                              <p:pRg st="5" end="5"/>
                                            </p:txEl>
                                          </p:spTgt>
                                        </p:tgtEl>
                                      </p:cBhvr>
                                    </p:animEffect>
                                    <p:set>
                                      <p:cBhvr>
                                        <p:cTn id="31" dur="1" fill="hold">
                                          <p:stCondLst>
                                            <p:cond delay="499"/>
                                          </p:stCondLst>
                                        </p:cTn>
                                        <p:tgtEl>
                                          <p:spTgt spid="5">
                                            <p:txEl>
                                              <p:pRg st="5" end="5"/>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50882"/>
                                        </p:tgtEl>
                                      </p:cBhvr>
                                    </p:animEffect>
                                    <p:set>
                                      <p:cBhvr>
                                        <p:cTn id="34" dur="1" fill="hold">
                                          <p:stCondLst>
                                            <p:cond delay="499"/>
                                          </p:stCondLst>
                                        </p:cTn>
                                        <p:tgtEl>
                                          <p:spTgt spid="25088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50883"/>
                                        </p:tgtEl>
                                      </p:cBhvr>
                                    </p:animEffect>
                                    <p:set>
                                      <p:cBhvr>
                                        <p:cTn id="37" dur="1" fill="hold">
                                          <p:stCondLst>
                                            <p:cond delay="499"/>
                                          </p:stCondLst>
                                        </p:cTn>
                                        <p:tgtEl>
                                          <p:spTgt spid="25088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3" grpId="0"/>
      <p:bldP spid="3"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837506"/>
            <a:ext cx="11524006"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7</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，且分子中含有苯环的同分异构体有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不考虑立体结构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A.3</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B.4</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C.5</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D.6</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可以认为</a:t>
            </a:r>
            <a:r>
              <a:rPr lang="en-US" altLang="zh-CN" sz="2800" kern="100" dirty="0">
                <a:latin typeface="Times New Roman"/>
                <a:ea typeface="华文细黑"/>
              </a:rPr>
              <a:t>C</a:t>
            </a:r>
            <a:r>
              <a:rPr lang="en-US" altLang="zh-CN" sz="2800" kern="100" baseline="-25000" dirty="0">
                <a:latin typeface="Times New Roman"/>
                <a:ea typeface="华文细黑"/>
              </a:rPr>
              <a:t>7</a:t>
            </a:r>
            <a:r>
              <a:rPr lang="en-US" altLang="zh-CN" sz="2800" kern="100" dirty="0">
                <a:latin typeface="Times New Roman"/>
                <a:ea typeface="华文细黑"/>
              </a:rPr>
              <a:t>H</a:t>
            </a:r>
            <a:r>
              <a:rPr lang="en-US" altLang="zh-CN" sz="2800" kern="100" baseline="-25000" dirty="0">
                <a:latin typeface="Times New Roman"/>
                <a:ea typeface="华文细黑"/>
              </a:rPr>
              <a:t>7</a:t>
            </a:r>
            <a:r>
              <a:rPr lang="en-US" altLang="zh-CN" sz="2800" kern="100" dirty="0">
                <a:latin typeface="Times New Roman"/>
                <a:ea typeface="华文细黑"/>
              </a:rPr>
              <a:t>Cl</a:t>
            </a:r>
            <a:r>
              <a:rPr lang="zh-CN" altLang="zh-CN" sz="2800" kern="100" dirty="0">
                <a:latin typeface="Times New Roman"/>
                <a:ea typeface="华文细黑"/>
                <a:cs typeface="Times New Roman"/>
              </a:rPr>
              <a:t>由氯原子取代甲苯上的氢原子而得。氯原子取代苯环上的氢原子有邻、间、对</a:t>
            </a:r>
            <a:r>
              <a:rPr lang="en-US" altLang="zh-CN" sz="2800" kern="100" dirty="0">
                <a:latin typeface="Times New Roman"/>
                <a:ea typeface="华文细黑"/>
              </a:rPr>
              <a:t>3</a:t>
            </a:r>
            <a:r>
              <a:rPr lang="zh-CN" altLang="zh-CN" sz="2800" kern="100" dirty="0">
                <a:latin typeface="Times New Roman"/>
                <a:ea typeface="华文细黑"/>
                <a:cs typeface="Times New Roman"/>
              </a:rPr>
              <a:t>种结构，氯原子取代甲基上的氢原子有</a:t>
            </a:r>
            <a:r>
              <a:rPr lang="en-US" altLang="zh-CN" sz="2800" kern="100" dirty="0">
                <a:latin typeface="Times New Roman"/>
                <a:ea typeface="华文细黑"/>
              </a:rPr>
              <a:t>1</a:t>
            </a:r>
            <a:r>
              <a:rPr lang="zh-CN" altLang="zh-CN" sz="2800" kern="100" dirty="0">
                <a:latin typeface="Times New Roman"/>
                <a:ea typeface="华文细黑"/>
                <a:cs typeface="Times New Roman"/>
              </a:rPr>
              <a:t>种结构，共</a:t>
            </a:r>
            <a:r>
              <a:rPr lang="en-US" altLang="zh-CN" sz="2800" kern="100" dirty="0">
                <a:latin typeface="Times New Roman"/>
                <a:ea typeface="华文细黑"/>
              </a:rPr>
              <a:t>4</a:t>
            </a:r>
            <a:r>
              <a:rPr lang="zh-CN" altLang="zh-CN" sz="2800" kern="100" dirty="0">
                <a:latin typeface="Times New Roman"/>
                <a:ea typeface="华文细黑"/>
                <a:cs typeface="Times New Roman"/>
              </a:rPr>
              <a:t>种。</a:t>
            </a:r>
            <a:endParaRPr lang="zh-CN" altLang="zh-CN" sz="2800" b="1" kern="100" dirty="0">
              <a:solidFill>
                <a:schemeClr val="accent6">
                  <a:lumMod val="75000"/>
                </a:schemeClr>
              </a:solidFill>
              <a:latin typeface="Times New Roman"/>
              <a:ea typeface="华文细黑"/>
            </a:endParaRPr>
          </a:p>
        </p:txBody>
      </p:sp>
      <p:sp>
        <p:nvSpPr>
          <p:cNvPr id="2" name="矩形 1"/>
          <p:cNvSpPr/>
          <p:nvPr/>
        </p:nvSpPr>
        <p:spPr>
          <a:xfrm>
            <a:off x="1135188" y="1610430"/>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21"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1" name="矩形 4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2" name="圆角矩形 4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161860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3" end="3"/>
                                            </p:txEl>
                                          </p:spTgt>
                                        </p:tgtEl>
                                      </p:cBhvr>
                                    </p:animEffect>
                                    <p:set>
                                      <p:cBhvr>
                                        <p:cTn id="17" dur="1" fill="hold">
                                          <p:stCondLst>
                                            <p:cond delay="499"/>
                                          </p:stCondLst>
                                        </p:cTn>
                                        <p:tgtEl>
                                          <p:spTgt spid="5">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2" grpId="0"/>
      <p:bldP spid="2"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981522"/>
            <a:ext cx="11524006"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有机化学中化合物的结构可用键线式表示，如</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a:t>
            </a:r>
            <a:r>
              <a:rPr lang="zh-CN" altLang="zh-CN" sz="2800" kern="100" dirty="0">
                <a:latin typeface="Times New Roman"/>
                <a:ea typeface="华文细黑"/>
                <a:cs typeface="Times New Roman"/>
              </a:rPr>
              <a:t>可表示</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a:t>
            </a:r>
            <a:r>
              <a:rPr lang="zh-CN" altLang="zh-CN" sz="2800" kern="100" dirty="0" smtClean="0">
                <a:latin typeface="Times New Roman"/>
                <a:ea typeface="华文细黑"/>
                <a:cs typeface="Times New Roman"/>
              </a:rPr>
              <a:t>有机物</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二氯代物有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A.2</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B.3</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C.4</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D.5</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首先根据等效氢的概念</a:t>
            </a:r>
            <a:r>
              <a:rPr lang="zh-CN" altLang="zh-CN" sz="2800" kern="100" dirty="0" smtClean="0">
                <a:latin typeface="Times New Roman"/>
                <a:ea typeface="华文细黑"/>
                <a:cs typeface="Times New Roman"/>
              </a:rPr>
              <a:t>判断</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只有</a:t>
            </a:r>
            <a:r>
              <a:rPr lang="en-US" altLang="zh-CN" sz="2800" kern="100" dirty="0">
                <a:latin typeface="Times New Roman"/>
                <a:ea typeface="华文细黑"/>
              </a:rPr>
              <a:t>1</a:t>
            </a:r>
            <a:r>
              <a:rPr lang="zh-CN" altLang="zh-CN" sz="2800" kern="100" dirty="0">
                <a:latin typeface="Times New Roman"/>
                <a:ea typeface="华文细黑"/>
                <a:cs typeface="Times New Roman"/>
              </a:rPr>
              <a:t>种氢原子，有</a:t>
            </a:r>
            <a:r>
              <a:rPr lang="en-US" altLang="zh-CN" sz="2800" kern="100" dirty="0">
                <a:latin typeface="Times New Roman"/>
                <a:ea typeface="华文细黑"/>
              </a:rPr>
              <a:t>1</a:t>
            </a:r>
            <a:r>
              <a:rPr lang="zh-CN" altLang="zh-CN" sz="2800" kern="100" dirty="0">
                <a:latin typeface="Times New Roman"/>
                <a:ea typeface="华文细黑"/>
                <a:cs typeface="Times New Roman"/>
              </a:rPr>
              <a:t>种一氯代物，然后一氯代物中氢原子的种类有</a:t>
            </a:r>
            <a:r>
              <a:rPr lang="en-US" altLang="zh-CN" sz="2800" kern="100" dirty="0">
                <a:latin typeface="Times New Roman"/>
                <a:ea typeface="华文细黑"/>
              </a:rPr>
              <a:t>4</a:t>
            </a:r>
            <a:r>
              <a:rPr lang="zh-CN" altLang="zh-CN" sz="2800" kern="100" dirty="0">
                <a:latin typeface="Times New Roman"/>
                <a:ea typeface="华文细黑"/>
                <a:cs typeface="Times New Roman"/>
              </a:rPr>
              <a:t>种，则二氯代物有</a:t>
            </a:r>
            <a:r>
              <a:rPr lang="en-US" altLang="zh-CN" sz="2800" kern="100" dirty="0">
                <a:latin typeface="Times New Roman"/>
                <a:ea typeface="华文细黑"/>
              </a:rPr>
              <a:t>4</a:t>
            </a:r>
            <a:r>
              <a:rPr lang="zh-CN" altLang="zh-CN" sz="2800" kern="100" dirty="0">
                <a:latin typeface="Times New Roman"/>
                <a:ea typeface="华文细黑"/>
                <a:cs typeface="Times New Roman"/>
              </a:rPr>
              <a:t>种，选</a:t>
            </a:r>
            <a:r>
              <a:rPr lang="en-US" altLang="zh-CN" sz="2800" kern="100" dirty="0">
                <a:latin typeface="Times New Roman"/>
                <a:ea typeface="华文细黑"/>
              </a:rPr>
              <a:t>C</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endParaRPr>
          </a:p>
        </p:txBody>
      </p:sp>
      <p:sp>
        <p:nvSpPr>
          <p:cNvPr id="2" name="矩形 1"/>
          <p:cNvSpPr/>
          <p:nvPr/>
        </p:nvSpPr>
        <p:spPr>
          <a:xfrm>
            <a:off x="6932484" y="173993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pic>
        <p:nvPicPr>
          <p:cNvPr id="251906" name="Picture 2" descr="HX74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94" y="1701602"/>
            <a:ext cx="783574" cy="45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907" name="Picture 3" descr="HX7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6934" y="1845618"/>
            <a:ext cx="718024" cy="34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descr="HX7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964" y="3789834"/>
            <a:ext cx="718024" cy="34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1">
            <a:hlinkClick r:id="rId4"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5"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6"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7"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8"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9"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0"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1"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2"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3"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4"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5"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6"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7"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2"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3"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1" name="矩形 4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2" name="圆角矩形 4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983805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3" end="3"/>
                                            </p:txEl>
                                          </p:spTgt>
                                        </p:tgtEl>
                                      </p:cBhvr>
                                    </p:animEffect>
                                    <p:set>
                                      <p:cBhvr>
                                        <p:cTn id="20" dur="1" fill="hold">
                                          <p:stCondLst>
                                            <p:cond delay="499"/>
                                          </p:stCondLst>
                                        </p:cTn>
                                        <p:tgtEl>
                                          <p:spTgt spid="5">
                                            <p:txEl>
                                              <p:pRg st="3" end="3"/>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2" grpId="0"/>
      <p:bldP spid="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981522"/>
            <a:ext cx="11524006"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甲苯与氢气完全加成后产物的一氯代物的种类数是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A.2</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B.4</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C.5</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D.7</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甲苯的一氯代物有</a:t>
            </a:r>
            <a:r>
              <a:rPr lang="en-US" altLang="zh-CN" sz="2800" kern="100" dirty="0">
                <a:latin typeface="Times New Roman"/>
                <a:ea typeface="华文细黑"/>
              </a:rPr>
              <a:t>4</a:t>
            </a:r>
            <a:r>
              <a:rPr lang="zh-CN" altLang="zh-CN" sz="2800" kern="100" dirty="0">
                <a:latin typeface="Times New Roman"/>
                <a:ea typeface="华文细黑"/>
                <a:cs typeface="Times New Roman"/>
              </a:rPr>
              <a:t>种，这说明分子中有</a:t>
            </a:r>
            <a:r>
              <a:rPr lang="en-US" altLang="zh-CN" sz="2800" kern="100" dirty="0">
                <a:latin typeface="Times New Roman"/>
                <a:ea typeface="华文细黑"/>
              </a:rPr>
              <a:t>4</a:t>
            </a:r>
            <a:r>
              <a:rPr lang="zh-CN" altLang="zh-CN" sz="2800" kern="100" dirty="0">
                <a:latin typeface="Times New Roman"/>
                <a:ea typeface="华文细黑"/>
                <a:cs typeface="Times New Roman"/>
              </a:rPr>
              <a:t>类等效氢原子。甲苯与氢气完全加成后产物是甲基环己烷，氢原子分为</a:t>
            </a:r>
            <a:r>
              <a:rPr lang="en-US" altLang="zh-CN" sz="2800" kern="100" dirty="0">
                <a:latin typeface="Times New Roman"/>
                <a:ea typeface="华文细黑"/>
              </a:rPr>
              <a:t>5</a:t>
            </a:r>
            <a:r>
              <a:rPr lang="zh-CN" altLang="zh-CN" sz="2800" kern="100" dirty="0">
                <a:latin typeface="Times New Roman"/>
                <a:ea typeface="华文细黑"/>
                <a:cs typeface="Times New Roman"/>
              </a:rPr>
              <a:t>类，所以一氯代物的种类数是</a:t>
            </a:r>
            <a:r>
              <a:rPr lang="en-US" altLang="zh-CN" sz="2800" kern="100" dirty="0">
                <a:latin typeface="Times New Roman"/>
                <a:ea typeface="华文细黑"/>
              </a:rPr>
              <a:t>5</a:t>
            </a:r>
            <a:r>
              <a:rPr lang="zh-CN" altLang="zh-CN" sz="2800" kern="100" dirty="0">
                <a:latin typeface="Times New Roman"/>
                <a:ea typeface="华文细黑"/>
                <a:cs typeface="Times New Roman"/>
              </a:rPr>
              <a:t>种，答案选</a:t>
            </a:r>
            <a:r>
              <a:rPr lang="en-US" altLang="zh-CN" sz="2800" kern="100" dirty="0">
                <a:latin typeface="Times New Roman"/>
                <a:ea typeface="华文细黑"/>
              </a:rPr>
              <a:t>C</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endParaRPr>
          </a:p>
        </p:txBody>
      </p:sp>
      <p:sp>
        <p:nvSpPr>
          <p:cNvPr id="2" name="矩形 1"/>
          <p:cNvSpPr/>
          <p:nvPr/>
        </p:nvSpPr>
        <p:spPr>
          <a:xfrm>
            <a:off x="8963222" y="112553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21"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1" name="矩形 4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2" name="圆角矩形 4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453157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5">
                                            <p:txEl>
                                              <p:pRg st="3" end="3"/>
                                            </p:txEl>
                                          </p:spTgt>
                                        </p:tgtEl>
                                      </p:cBhvr>
                                    </p:animEffect>
                                    <p:set>
                                      <p:cBhvr>
                                        <p:cTn id="15"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2" grpId="0"/>
      <p:bldP spid="2"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765498"/>
            <a:ext cx="11524006"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某烷烃相对分子质量为</a:t>
            </a:r>
            <a:r>
              <a:rPr lang="en-US" altLang="zh-CN" sz="2800" kern="100" dirty="0">
                <a:latin typeface="Times New Roman"/>
                <a:ea typeface="华文细黑"/>
                <a:cs typeface="Courier New"/>
              </a:rPr>
              <a:t>86</a:t>
            </a:r>
            <a:r>
              <a:rPr lang="zh-CN" altLang="zh-CN" sz="2800" kern="100" dirty="0">
                <a:latin typeface="Times New Roman"/>
                <a:ea typeface="华文细黑"/>
                <a:cs typeface="Times New Roman"/>
              </a:rPr>
              <a:t>，如果分子中含有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个</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则该结构的烃的一氯取代物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不考虑立体异构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最多可能有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A.9</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B.6</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C.5</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D.4</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根据烷烃的通式</a:t>
            </a:r>
            <a:r>
              <a:rPr lang="en-US" altLang="zh-CN" sz="2800" kern="100" dirty="0">
                <a:latin typeface="Times New Roman"/>
                <a:ea typeface="华文细黑"/>
              </a:rPr>
              <a:t>C</a:t>
            </a:r>
            <a:r>
              <a:rPr lang="en-US" altLang="zh-CN" sz="2800" i="1" kern="100" baseline="-25000" dirty="0">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i="1" kern="100" baseline="-25000" dirty="0">
                <a:latin typeface="Times New Roman"/>
                <a:ea typeface="华文细黑"/>
              </a:rPr>
              <a:t>n</a:t>
            </a:r>
            <a:r>
              <a:rPr lang="zh-CN" altLang="zh-CN" sz="2800" kern="100" baseline="-25000" dirty="0">
                <a:latin typeface="Times New Roman"/>
                <a:ea typeface="华文细黑"/>
                <a:cs typeface="Times New Roman"/>
              </a:rPr>
              <a:t>＋</a:t>
            </a:r>
            <a:r>
              <a:rPr lang="en-US" altLang="zh-CN" sz="2800" kern="100" baseline="-25000" dirty="0" smtClean="0">
                <a:latin typeface="Times New Roman"/>
                <a:ea typeface="华文细黑"/>
              </a:rPr>
              <a:t>2   </a:t>
            </a:r>
            <a:r>
              <a:rPr lang="en-US" altLang="zh-CN" sz="2800" kern="100" dirty="0" smtClean="0">
                <a:latin typeface="Times New Roman"/>
                <a:ea typeface="华文细黑"/>
              </a:rPr>
              <a:t>,</a:t>
            </a:r>
            <a:r>
              <a:rPr lang="en-US" altLang="zh-CN" sz="2800" kern="100" dirty="0">
                <a:latin typeface="Times New Roman"/>
                <a:ea typeface="华文细黑"/>
              </a:rPr>
              <a:t>14</a:t>
            </a:r>
            <a:r>
              <a:rPr lang="en-US" altLang="zh-CN" sz="2800" i="1"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86</a:t>
            </a:r>
            <a:r>
              <a:rPr lang="zh-CN" altLang="zh-CN" sz="2800" kern="100" dirty="0">
                <a:latin typeface="Times New Roman"/>
                <a:ea typeface="华文细黑"/>
                <a:cs typeface="Times New Roman"/>
              </a:rPr>
              <a:t>，解得</a:t>
            </a:r>
            <a:r>
              <a:rPr lang="en-US" altLang="zh-CN" sz="2800" i="1"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6</a:t>
            </a:r>
            <a:r>
              <a:rPr lang="zh-CN" altLang="zh-CN" sz="2800" kern="100" dirty="0">
                <a:latin typeface="Times New Roman"/>
                <a:ea typeface="华文细黑"/>
                <a:cs typeface="Times New Roman"/>
              </a:rPr>
              <a:t>，该分子是己烷，含有上述基团的分子有</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分子是不对称分子，一氯代物有</a:t>
            </a:r>
            <a:r>
              <a:rPr lang="en-US" altLang="zh-CN" sz="2800" kern="100" dirty="0">
                <a:latin typeface="Times New Roman"/>
                <a:ea typeface="华文细黑"/>
              </a:rPr>
              <a:t>5</a:t>
            </a:r>
            <a:r>
              <a:rPr lang="zh-CN" altLang="zh-CN" sz="2800" kern="100" dirty="0">
                <a:latin typeface="Times New Roman"/>
                <a:ea typeface="华文细黑"/>
                <a:cs typeface="Times New Roman"/>
              </a:rPr>
              <a:t>种，</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分子是对称分子，一氯代物有</a:t>
            </a:r>
            <a:r>
              <a:rPr lang="en-US" altLang="zh-CN" sz="2800" kern="100" dirty="0">
                <a:latin typeface="Times New Roman"/>
                <a:ea typeface="华文细黑"/>
              </a:rPr>
              <a:t>4</a:t>
            </a:r>
            <a:r>
              <a:rPr lang="zh-CN" altLang="zh-CN" sz="2800" kern="100" dirty="0">
                <a:latin typeface="Times New Roman"/>
                <a:ea typeface="华文细黑"/>
                <a:cs typeface="Times New Roman"/>
              </a:rPr>
              <a:t>种，共</a:t>
            </a:r>
            <a:r>
              <a:rPr lang="en-US" altLang="zh-CN" sz="2800" kern="100" dirty="0">
                <a:latin typeface="Times New Roman"/>
                <a:ea typeface="华文细黑"/>
              </a:rPr>
              <a:t>9</a:t>
            </a:r>
            <a:r>
              <a:rPr lang="zh-CN" altLang="zh-CN" sz="2800" kern="100" dirty="0">
                <a:latin typeface="Times New Roman"/>
                <a:ea typeface="华文细黑"/>
                <a:cs typeface="Times New Roman"/>
              </a:rPr>
              <a:t>种，选</a:t>
            </a:r>
            <a:r>
              <a:rPr lang="en-US" altLang="zh-CN" sz="2800" kern="100" dirty="0">
                <a:latin typeface="Times New Roman"/>
                <a:ea typeface="华文细黑"/>
              </a:rPr>
              <a:t>A</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endParaRPr>
          </a:p>
        </p:txBody>
      </p:sp>
      <p:sp>
        <p:nvSpPr>
          <p:cNvPr id="2" name="矩形 1"/>
          <p:cNvSpPr/>
          <p:nvPr/>
        </p:nvSpPr>
        <p:spPr>
          <a:xfrm>
            <a:off x="622598" y="218649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pic>
        <p:nvPicPr>
          <p:cNvPr id="253954" name="图片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654" y="1341562"/>
            <a:ext cx="1386727" cy="97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8"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0"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1"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2"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3"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4"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5"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6"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7"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8"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9"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20"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1"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2"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387859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2" end="2"/>
                                            </p:txEl>
                                          </p:spTgt>
                                        </p:tgtEl>
                                      </p:cBhvr>
                                    </p:animEffect>
                                    <p:set>
                                      <p:cBhvr>
                                        <p:cTn id="17" dur="1" fill="hold">
                                          <p:stCondLst>
                                            <p:cond delay="499"/>
                                          </p:stCondLst>
                                        </p:cTn>
                                        <p:tgtEl>
                                          <p:spTgt spid="5">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2" grpId="0"/>
      <p:bldP spid="2"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909514"/>
            <a:ext cx="11524006"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下列对有机物结构或性质的描述中错误的是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将溴水加入苯中，溴水的颜色变浅，这是由于发生了加成反应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苯分子中的</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个碳原子之间的键完全相同，是一种介于碳碳单键和碳</a:t>
            </a:r>
            <a:r>
              <a:rPr lang="zh-CN" altLang="zh-CN" sz="2800" kern="100" dirty="0" smtClean="0">
                <a:latin typeface="Times New Roman"/>
                <a:ea typeface="华文细黑"/>
                <a:cs typeface="Times New Roman"/>
              </a:rPr>
              <a:t>碳</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双键</a:t>
            </a:r>
            <a:r>
              <a:rPr lang="zh-CN" altLang="zh-CN" sz="2800" kern="100" dirty="0">
                <a:latin typeface="Times New Roman"/>
                <a:ea typeface="华文细黑"/>
                <a:cs typeface="Times New Roman"/>
              </a:rPr>
              <a:t>之间的独特的键</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乙烷和丙烯的物质的量共</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，完全燃烧生成</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一定条件下，</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可在甲苯的苯环或侧链上发生取代反应</a:t>
            </a:r>
            <a:endParaRPr lang="zh-CN" altLang="zh-CN"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513099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46354" y="852020"/>
            <a:ext cx="11524006" cy="5417893"/>
          </a:xfrm>
          <a:prstGeom prst="rect">
            <a:avLst/>
          </a:prstGeom>
        </p:spPr>
        <p:txBody>
          <a:bodyPr>
            <a:spAutoFit/>
          </a:bodyPr>
          <a:lstStyle/>
          <a:p>
            <a:pPr>
              <a:lnSpc>
                <a:spcPct val="150000"/>
              </a:lnSpc>
            </a:pPr>
            <a:r>
              <a:rPr lang="zh-CN" altLang="zh-CN" sz="2600" b="1" kern="100" dirty="0" smtClean="0">
                <a:solidFill>
                  <a:srgbClr val="0000FF"/>
                </a:solidFill>
                <a:latin typeface="Times New Roman"/>
                <a:cs typeface="Times New Roman"/>
              </a:rPr>
              <a:t>解析</a:t>
            </a:r>
            <a:r>
              <a:rPr lang="zh-CN" altLang="zh-CN" sz="2600" b="1" kern="100" dirty="0">
                <a:solidFill>
                  <a:srgbClr val="0000FF"/>
                </a:solidFill>
                <a:latin typeface="Times New Roman"/>
                <a:cs typeface="Times New Roman"/>
              </a:rPr>
              <a:t>　</a:t>
            </a:r>
            <a:r>
              <a:rPr lang="zh-CN" altLang="zh-CN" sz="2600" kern="100" dirty="0">
                <a:latin typeface="Times New Roman"/>
                <a:ea typeface="华文细黑"/>
                <a:cs typeface="Times New Roman"/>
              </a:rPr>
              <a:t>将溴水加入苯中，由于溴在苯中的溶解度比在水中的溶解度大，故发生萃取，水层颜色变浅，是物理变化，</a:t>
            </a:r>
            <a:r>
              <a:rPr lang="en-US" altLang="zh-CN" sz="2600" kern="100" dirty="0">
                <a:latin typeface="Times New Roman"/>
                <a:ea typeface="华文细黑"/>
              </a:rPr>
              <a:t>A</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苯</a:t>
            </a:r>
            <a:r>
              <a:rPr lang="zh-CN" altLang="zh-CN" sz="2600" kern="100" dirty="0">
                <a:latin typeface="Times New Roman"/>
                <a:ea typeface="华文细黑"/>
                <a:cs typeface="Times New Roman"/>
              </a:rPr>
              <a:t>分子中不存在碳碳单键、碳碳双键，而是存在一种介于碳碳单键和碳碳双键之间的独特的键，</a:t>
            </a:r>
            <a:r>
              <a:rPr lang="en-US" altLang="zh-CN" sz="2600" kern="100" dirty="0">
                <a:latin typeface="Times New Roman"/>
                <a:ea typeface="华文细黑"/>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乙烷</a:t>
            </a:r>
            <a:r>
              <a:rPr lang="zh-CN" altLang="zh-CN" sz="2600" kern="100" dirty="0">
                <a:latin typeface="Times New Roman"/>
                <a:ea typeface="华文细黑"/>
                <a:cs typeface="Times New Roman"/>
              </a:rPr>
              <a:t>和丙烯的每个分子中都含有</a:t>
            </a:r>
            <a:r>
              <a:rPr lang="en-US" altLang="zh-CN" sz="2600" kern="100" dirty="0">
                <a:latin typeface="Times New Roman"/>
                <a:ea typeface="华文细黑"/>
              </a:rPr>
              <a:t>6</a:t>
            </a:r>
            <a:r>
              <a:rPr lang="zh-CN" altLang="zh-CN" sz="2600" kern="100" dirty="0">
                <a:latin typeface="Times New Roman"/>
                <a:ea typeface="华文细黑"/>
                <a:cs typeface="Times New Roman"/>
              </a:rPr>
              <a:t>个氢原子，</a:t>
            </a:r>
            <a:r>
              <a:rPr lang="en-US" altLang="zh-CN" sz="2600" kern="100" dirty="0">
                <a:latin typeface="Times New Roman"/>
                <a:ea typeface="华文细黑"/>
              </a:rPr>
              <a:t>1 </a:t>
            </a:r>
            <a:r>
              <a:rPr lang="en-US" altLang="zh-CN" sz="2600" kern="100" dirty="0" err="1">
                <a:latin typeface="Times New Roman"/>
                <a:ea typeface="华文细黑"/>
              </a:rPr>
              <a:t>mol</a:t>
            </a:r>
            <a:r>
              <a:rPr lang="zh-CN" altLang="zh-CN" sz="2600" kern="100" dirty="0">
                <a:latin typeface="Times New Roman"/>
                <a:ea typeface="华文细黑"/>
                <a:cs typeface="Times New Roman"/>
              </a:rPr>
              <a:t>混合物中含</a:t>
            </a:r>
            <a:r>
              <a:rPr lang="en-US" altLang="zh-CN" sz="2600" kern="100" dirty="0">
                <a:latin typeface="Times New Roman"/>
                <a:ea typeface="华文细黑"/>
              </a:rPr>
              <a:t>6 </a:t>
            </a:r>
            <a:r>
              <a:rPr lang="en-US" altLang="zh-CN" sz="2600" kern="100" dirty="0" err="1">
                <a:latin typeface="Times New Roman"/>
                <a:ea typeface="华文细黑"/>
              </a:rPr>
              <a:t>mol</a:t>
            </a:r>
            <a:r>
              <a:rPr lang="zh-CN" altLang="zh-CN" sz="2600" kern="100" dirty="0">
                <a:latin typeface="Times New Roman"/>
                <a:ea typeface="华文细黑"/>
                <a:cs typeface="Times New Roman"/>
              </a:rPr>
              <a:t>氢原子，完全燃烧生成</a:t>
            </a:r>
            <a:r>
              <a:rPr lang="en-US" altLang="zh-CN" sz="2600" kern="100" dirty="0">
                <a:latin typeface="Times New Roman"/>
                <a:ea typeface="华文细黑"/>
              </a:rPr>
              <a:t>3 </a:t>
            </a:r>
            <a:r>
              <a:rPr lang="en-US" altLang="zh-CN" sz="2600" kern="100" dirty="0" err="1">
                <a:latin typeface="Times New Roman"/>
                <a:ea typeface="华文细黑"/>
              </a:rPr>
              <a:t>mol</a:t>
            </a:r>
            <a:r>
              <a:rPr lang="en-US" altLang="zh-CN" sz="2600" kern="100" dirty="0">
                <a:latin typeface="Times New Roman"/>
                <a:ea typeface="华文细黑"/>
              </a:rPr>
              <a:t> 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C</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苯环</a:t>
            </a:r>
            <a:r>
              <a:rPr lang="zh-CN" altLang="zh-CN" sz="2600" kern="100" dirty="0">
                <a:latin typeface="Times New Roman"/>
                <a:ea typeface="华文细黑"/>
                <a:cs typeface="Times New Roman"/>
              </a:rPr>
              <a:t>上的氢原子在催化剂作用下能被氯原子取代，苯环侧链上的氢原子在光照时可被氯原子取代，</a:t>
            </a:r>
            <a:r>
              <a:rPr lang="en-US" altLang="zh-CN" sz="2600" kern="100" dirty="0">
                <a:latin typeface="Times New Roman"/>
                <a:ea typeface="华文细黑"/>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50000"/>
              </a:lnSpc>
              <a:tabLst>
                <a:tab pos="2430780" algn="l"/>
              </a:tabLst>
            </a:pPr>
            <a:r>
              <a:rPr lang="zh-CN" altLang="zh-CN" sz="2600" b="1" kern="100" dirty="0">
                <a:solidFill>
                  <a:srgbClr val="0000FF"/>
                </a:solidFill>
                <a:latin typeface="Times New Roman"/>
                <a:cs typeface="Times New Roman"/>
              </a:rPr>
              <a:t>答案　</a:t>
            </a:r>
            <a:r>
              <a:rPr lang="en-US" altLang="zh-CN" sz="2600" b="1" kern="100" dirty="0">
                <a:solidFill>
                  <a:schemeClr val="accent6">
                    <a:lumMod val="75000"/>
                  </a:schemeClr>
                </a:solidFill>
                <a:latin typeface="Times New Roman"/>
                <a:ea typeface="华文细黑"/>
              </a:rPr>
              <a:t>A</a:t>
            </a:r>
            <a:endParaRPr lang="zh-CN" altLang="zh-CN" sz="2600" b="1" kern="100" dirty="0">
              <a:solidFill>
                <a:schemeClr val="accent6">
                  <a:lumMod val="75000"/>
                </a:schemeClr>
              </a:solidFill>
              <a:latin typeface="Times New Roman"/>
              <a:ea typeface="华文细黑"/>
            </a:endParaRPr>
          </a:p>
        </p:txBody>
      </p:sp>
      <p:sp>
        <p:nvSpPr>
          <p:cNvPr id="38"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9"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0"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1"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2"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3"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4"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5"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6"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7"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8"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Tree>
    <p:extLst>
      <p:ext uri="{BB962C8B-B14F-4D97-AF65-F5344CB8AC3E}">
        <p14:creationId xmlns:p14="http://schemas.microsoft.com/office/powerpoint/2010/main" val="3375517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27430"/>
            <a:ext cx="10793813" cy="1133580"/>
          </a:xfrm>
          <a:prstGeom prst="rect">
            <a:avLst/>
          </a:prstGeom>
        </p:spPr>
        <p:txBody>
          <a:bodyPr>
            <a:spAutoFit/>
          </a:bodyPr>
          <a:lstStyle/>
          <a:p>
            <a:pPr algn="just">
              <a:lnSpc>
                <a:spcPct val="150000"/>
              </a:lnSpc>
              <a:spcAft>
                <a:spcPts val="0"/>
              </a:spcAft>
              <a:tabLst>
                <a:tab pos="2430780" algn="l"/>
              </a:tabLst>
            </a:pPr>
            <a:r>
              <a:rPr lang="en-US" altLang="zh-CN" kern="100" dirty="0" smtClean="0">
                <a:latin typeface="Times New Roman"/>
                <a:ea typeface="华文细黑"/>
                <a:cs typeface="Courier New"/>
              </a:rPr>
              <a:t>3</a:t>
            </a:r>
            <a:r>
              <a:rPr lang="en-US" altLang="zh-CN" kern="100" dirty="0" smtClean="0">
                <a:latin typeface="Times New Roman"/>
                <a:ea typeface="华文细黑"/>
                <a:cs typeface="Times New Roman"/>
              </a:rPr>
              <a:t>.</a:t>
            </a:r>
            <a:r>
              <a:rPr lang="zh-CN" altLang="zh-CN" kern="100" dirty="0" smtClean="0">
                <a:latin typeface="Times New Roman"/>
                <a:ea typeface="华文细黑"/>
                <a:cs typeface="Times New Roman"/>
              </a:rPr>
              <a:t>烷烃</a:t>
            </a:r>
            <a:endParaRPr lang="zh-CN" altLang="zh-CN" kern="100" dirty="0">
              <a:latin typeface="宋体"/>
              <a:cs typeface="Courier New"/>
            </a:endParaRPr>
          </a:p>
          <a:p>
            <a:pPr>
              <a:lnSpc>
                <a:spcPct val="150000"/>
              </a:lnSpc>
            </a:pPr>
            <a:r>
              <a:rPr lang="en-US" altLang="zh-CN" kern="100" dirty="0">
                <a:latin typeface="Times New Roman"/>
                <a:ea typeface="华文细黑"/>
              </a:rPr>
              <a:t>(1)</a:t>
            </a:r>
            <a:r>
              <a:rPr lang="zh-CN" altLang="zh-CN" kern="100" dirty="0">
                <a:latin typeface="Times New Roman"/>
                <a:ea typeface="华文细黑"/>
                <a:cs typeface="Times New Roman"/>
              </a:rPr>
              <a:t>烷烃的结构与性质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18200028"/>
              </p:ext>
            </p:extLst>
          </p:nvPr>
        </p:nvGraphicFramePr>
        <p:xfrm>
          <a:off x="694606" y="1179558"/>
          <a:ext cx="10225136" cy="5036796"/>
        </p:xfrm>
        <a:graphic>
          <a:graphicData uri="http://schemas.openxmlformats.org/drawingml/2006/table">
            <a:tbl>
              <a:tblPr/>
              <a:tblGrid>
                <a:gridCol w="1368152"/>
                <a:gridCol w="8856984"/>
              </a:tblGrid>
              <a:tr h="227992">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通式</a:t>
                      </a:r>
                      <a:endParaRPr lang="zh-CN" sz="24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C</a:t>
                      </a:r>
                      <a:r>
                        <a:rPr lang="en-US" sz="2400" i="1" kern="100" baseline="-25000">
                          <a:effectLst/>
                          <a:latin typeface="Times New Roman"/>
                          <a:ea typeface="华文细黑"/>
                          <a:cs typeface="Courier New"/>
                        </a:rPr>
                        <a:t>n</a:t>
                      </a:r>
                      <a:r>
                        <a:rPr lang="en-US" sz="2400" kern="100">
                          <a:effectLst/>
                          <a:latin typeface="Times New Roman"/>
                          <a:ea typeface="华文细黑"/>
                          <a:cs typeface="Courier New"/>
                        </a:rPr>
                        <a:t>H</a:t>
                      </a:r>
                      <a:r>
                        <a:rPr lang="en-US" sz="2400" kern="100" baseline="-25000">
                          <a:effectLst/>
                          <a:latin typeface="Times New Roman"/>
                          <a:ea typeface="华文细黑"/>
                          <a:cs typeface="Courier New"/>
                        </a:rPr>
                        <a:t>2</a:t>
                      </a:r>
                      <a:r>
                        <a:rPr lang="en-US" sz="2400" i="1" kern="100" baseline="-25000">
                          <a:effectLst/>
                          <a:latin typeface="Times New Roman"/>
                          <a:ea typeface="华文细黑"/>
                          <a:cs typeface="Courier New"/>
                        </a:rPr>
                        <a:t>n</a:t>
                      </a:r>
                      <a:r>
                        <a:rPr lang="zh-CN" sz="2400" kern="100" baseline="-25000">
                          <a:effectLst/>
                          <a:latin typeface="Times New Roman"/>
                          <a:ea typeface="华文细黑"/>
                          <a:cs typeface="Times New Roman"/>
                        </a:rPr>
                        <a:t>＋</a:t>
                      </a:r>
                      <a:r>
                        <a:rPr lang="en-US" sz="2400" kern="100" baseline="-25000">
                          <a:effectLst/>
                          <a:latin typeface="Times New Roman"/>
                          <a:ea typeface="华文细黑"/>
                          <a:cs typeface="Courier New"/>
                        </a:rPr>
                        <a:t>2</a:t>
                      </a:r>
                      <a:r>
                        <a:rPr lang="en-US" sz="2400" kern="100">
                          <a:effectLst/>
                          <a:latin typeface="Times New Roman"/>
                          <a:ea typeface="华文细黑"/>
                          <a:cs typeface="Courier New"/>
                        </a:rPr>
                        <a:t>(</a:t>
                      </a:r>
                      <a:r>
                        <a:rPr lang="en-US" sz="2400" i="1" kern="100">
                          <a:effectLst/>
                          <a:latin typeface="Times New Roman"/>
                          <a:ea typeface="华文细黑"/>
                          <a:cs typeface="Courier New"/>
                        </a:rPr>
                        <a:t>n</a:t>
                      </a:r>
                      <a:r>
                        <a:rPr lang="en-US" sz="2400" kern="100">
                          <a:effectLst/>
                          <a:latin typeface="宋体"/>
                          <a:ea typeface="华文细黑"/>
                          <a:cs typeface="Times New Roman"/>
                        </a:rPr>
                        <a:t>≥</a:t>
                      </a:r>
                      <a:r>
                        <a:rPr lang="en-US" sz="2400" kern="100">
                          <a:effectLst/>
                          <a:latin typeface="Times New Roman"/>
                          <a:ea typeface="华文细黑"/>
                          <a:cs typeface="Courier New"/>
                        </a:rPr>
                        <a:t>1)</a:t>
                      </a:r>
                      <a:endParaRPr lang="zh-CN" sz="24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3567">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结构</a:t>
                      </a:r>
                      <a:endParaRPr lang="zh-CN" sz="24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dirty="0">
                          <a:effectLst/>
                          <a:latin typeface="Times New Roman"/>
                          <a:ea typeface="华文细黑"/>
                          <a:cs typeface="Times New Roman"/>
                        </a:rPr>
                        <a:t>链状</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可带支链</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分子中碳原子呈锯齿状排列；碳原子间以单键相连，其余价键均被氢原子饱和</a:t>
                      </a:r>
                      <a:endParaRPr lang="zh-CN" sz="24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7401">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特点</a:t>
                      </a:r>
                      <a:endParaRPr lang="zh-CN" sz="24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dirty="0">
                          <a:effectLst/>
                          <a:latin typeface="Times New Roman"/>
                          <a:ea typeface="华文细黑"/>
                          <a:cs typeface="Times New Roman"/>
                        </a:rPr>
                        <a:t>一个碳原子与相邻四个原子构成四面体结构；</a:t>
                      </a:r>
                      <a:r>
                        <a:rPr lang="en-US" sz="2400" kern="100" dirty="0">
                          <a:effectLst/>
                          <a:latin typeface="Times New Roman"/>
                          <a:ea typeface="华文细黑"/>
                          <a:cs typeface="Courier New"/>
                        </a:rPr>
                        <a:t>1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C</a:t>
                      </a:r>
                      <a:r>
                        <a:rPr lang="en-US" sz="2400" i="1" kern="100" baseline="-25000" dirty="0">
                          <a:effectLst/>
                          <a:latin typeface="Times New Roman"/>
                          <a:ea typeface="华文细黑"/>
                          <a:cs typeface="Courier New"/>
                        </a:rPr>
                        <a:t>n</a:t>
                      </a:r>
                      <a:r>
                        <a:rPr lang="en-US" sz="2400" kern="100" dirty="0">
                          <a:effectLst/>
                          <a:latin typeface="Times New Roman"/>
                          <a:ea typeface="华文细黑"/>
                          <a:cs typeface="Courier New"/>
                        </a:rPr>
                        <a:t>H</a:t>
                      </a:r>
                      <a:r>
                        <a:rPr lang="en-US" sz="2400" kern="100" baseline="-25000" dirty="0">
                          <a:effectLst/>
                          <a:latin typeface="Times New Roman"/>
                          <a:ea typeface="华文细黑"/>
                          <a:cs typeface="Courier New"/>
                        </a:rPr>
                        <a:t>2</a:t>
                      </a:r>
                      <a:r>
                        <a:rPr lang="en-US" sz="2400" i="1" kern="100" baseline="-25000" dirty="0">
                          <a:effectLst/>
                          <a:latin typeface="Times New Roman"/>
                          <a:ea typeface="华文细黑"/>
                          <a:cs typeface="Courier New"/>
                        </a:rPr>
                        <a:t>n</a:t>
                      </a:r>
                      <a:r>
                        <a:rPr lang="zh-CN" sz="2400" kern="100" baseline="-25000" dirty="0">
                          <a:effectLst/>
                          <a:latin typeface="Times New Roman"/>
                          <a:ea typeface="华文细黑"/>
                          <a:cs typeface="Times New Roman"/>
                        </a:rPr>
                        <a:t>＋</a:t>
                      </a:r>
                      <a:r>
                        <a:rPr lang="en-US" sz="2400" kern="100" baseline="-25000" dirty="0">
                          <a:effectLst/>
                          <a:latin typeface="Times New Roman"/>
                          <a:ea typeface="华文细黑"/>
                          <a:cs typeface="Courier New"/>
                        </a:rPr>
                        <a:t>2</a:t>
                      </a:r>
                      <a:r>
                        <a:rPr lang="zh-CN" sz="2400" kern="100" dirty="0">
                          <a:effectLst/>
                          <a:latin typeface="Times New Roman"/>
                          <a:ea typeface="华文细黑"/>
                          <a:cs typeface="Times New Roman"/>
                        </a:rPr>
                        <a:t>含共价键的数目是</a:t>
                      </a:r>
                      <a:r>
                        <a:rPr lang="en-US" sz="2400" kern="100" dirty="0">
                          <a:effectLst/>
                          <a:latin typeface="Times New Roman"/>
                          <a:ea typeface="华文细黑"/>
                          <a:cs typeface="Courier New"/>
                        </a:rPr>
                        <a:t>(3</a:t>
                      </a:r>
                      <a:r>
                        <a:rPr lang="en-US" sz="2400" i="1" kern="100" dirty="0">
                          <a:effectLst/>
                          <a:latin typeface="Times New Roman"/>
                          <a:ea typeface="华文细黑"/>
                          <a:cs typeface="Courier New"/>
                        </a:rPr>
                        <a:t>n</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1)</a:t>
                      </a:r>
                      <a:r>
                        <a:rPr lang="en-US" sz="2400" i="1" kern="100" dirty="0">
                          <a:effectLst/>
                          <a:latin typeface="Times New Roman"/>
                          <a:ea typeface="华文细黑"/>
                          <a:cs typeface="Courier New"/>
                        </a:rPr>
                        <a:t>N</a:t>
                      </a:r>
                      <a:r>
                        <a:rPr lang="en-US" sz="2400" kern="100" baseline="-25000" dirty="0">
                          <a:effectLst/>
                          <a:latin typeface="Times New Roman"/>
                          <a:ea typeface="华文细黑"/>
                          <a:cs typeface="Courier New"/>
                        </a:rPr>
                        <a:t>A</a:t>
                      </a:r>
                      <a:endParaRPr lang="zh-CN" sz="24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3300">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物理性质</a:t>
                      </a:r>
                      <a:endParaRPr lang="zh-CN" sz="24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dirty="0">
                          <a:effectLst/>
                          <a:latin typeface="Times New Roman"/>
                          <a:ea typeface="华文细黑"/>
                          <a:cs typeface="Times New Roman"/>
                        </a:rPr>
                        <a:t>密度：随着分子中的碳原子数的增加而增大，但都小于水的密度</a:t>
                      </a:r>
                      <a:endParaRPr lang="zh-CN" sz="2400" kern="100" dirty="0">
                        <a:effectLst/>
                        <a:latin typeface="宋体"/>
                        <a:cs typeface="Courier New"/>
                      </a:endParaRPr>
                    </a:p>
                    <a:p>
                      <a:pPr algn="l">
                        <a:lnSpc>
                          <a:spcPct val="150000"/>
                        </a:lnSpc>
                        <a:spcAft>
                          <a:spcPts val="0"/>
                        </a:spcAft>
                        <a:tabLst>
                          <a:tab pos="2430780" algn="l"/>
                        </a:tabLst>
                      </a:pPr>
                      <a:r>
                        <a:rPr lang="zh-CN" sz="2400" kern="100" dirty="0">
                          <a:effectLst/>
                          <a:latin typeface="Times New Roman"/>
                          <a:ea typeface="华文细黑"/>
                          <a:cs typeface="Times New Roman"/>
                        </a:rPr>
                        <a:t>熔沸点：随分子中的碳原子数的增加而</a:t>
                      </a:r>
                      <a:r>
                        <a:rPr lang="zh-CN" sz="2400" kern="100" dirty="0" smtClean="0">
                          <a:effectLst/>
                          <a:latin typeface="Times New Roman"/>
                          <a:ea typeface="华文细黑"/>
                          <a:cs typeface="Times New Roman"/>
                        </a:rPr>
                        <a:t>升高</a:t>
                      </a:r>
                      <a:endParaRPr lang="en-US" altLang="zh-CN" sz="2400" kern="100" dirty="0" smtClean="0">
                        <a:effectLst/>
                        <a:latin typeface="Times New Roman"/>
                        <a:ea typeface="华文细黑"/>
                        <a:cs typeface="Times New Roman"/>
                      </a:endParaRPr>
                    </a:p>
                    <a:p>
                      <a:pPr algn="l">
                        <a:lnSpc>
                          <a:spcPct val="150000"/>
                        </a:lnSpc>
                        <a:spcAft>
                          <a:spcPts val="0"/>
                        </a:spcAft>
                        <a:tabLst>
                          <a:tab pos="2430780" algn="l"/>
                        </a:tabLst>
                      </a:pPr>
                      <a:r>
                        <a:rPr lang="zh-CN" sz="2400" kern="100" dirty="0" smtClean="0">
                          <a:effectLst/>
                          <a:latin typeface="Times New Roman"/>
                          <a:ea typeface="华文细黑"/>
                          <a:cs typeface="Times New Roman"/>
                        </a:rPr>
                        <a:t>状态</a:t>
                      </a:r>
                      <a:r>
                        <a:rPr lang="zh-CN" sz="2400" kern="100" dirty="0">
                          <a:effectLst/>
                          <a:latin typeface="Times New Roman"/>
                          <a:ea typeface="华文细黑"/>
                          <a:cs typeface="Times New Roman"/>
                        </a:rPr>
                        <a:t>：气态</a:t>
                      </a:r>
                      <a:r>
                        <a:rPr lang="en-US" sz="2400" kern="100" dirty="0">
                          <a:effectLst/>
                          <a:latin typeface="宋体"/>
                          <a:ea typeface="华文细黑"/>
                          <a:cs typeface="Times New Roman"/>
                        </a:rPr>
                        <a:t>→</a:t>
                      </a:r>
                      <a:r>
                        <a:rPr lang="zh-CN" sz="2400" kern="100" dirty="0">
                          <a:effectLst/>
                          <a:latin typeface="Times New Roman"/>
                          <a:ea typeface="华文细黑"/>
                          <a:cs typeface="Times New Roman"/>
                        </a:rPr>
                        <a:t>液态</a:t>
                      </a:r>
                      <a:r>
                        <a:rPr lang="en-US" sz="2400" kern="100" dirty="0">
                          <a:effectLst/>
                          <a:latin typeface="宋体"/>
                          <a:ea typeface="华文细黑"/>
                          <a:cs typeface="Times New Roman"/>
                        </a:rPr>
                        <a:t>→</a:t>
                      </a:r>
                      <a:r>
                        <a:rPr lang="zh-CN" sz="2400" kern="100" dirty="0">
                          <a:effectLst/>
                          <a:latin typeface="Times New Roman"/>
                          <a:ea typeface="华文细黑"/>
                          <a:cs typeface="Times New Roman"/>
                        </a:rPr>
                        <a:t>固态，碳原子数小于</a:t>
                      </a:r>
                      <a:r>
                        <a:rPr lang="en-US" sz="2400" kern="100" dirty="0">
                          <a:effectLst/>
                          <a:latin typeface="Times New Roman"/>
                          <a:ea typeface="华文细黑"/>
                          <a:cs typeface="Courier New"/>
                        </a:rPr>
                        <a:t>5</a:t>
                      </a:r>
                      <a:r>
                        <a:rPr lang="zh-CN" sz="2400" kern="100" dirty="0">
                          <a:effectLst/>
                          <a:latin typeface="Times New Roman"/>
                          <a:ea typeface="华文细黑"/>
                          <a:cs typeface="Times New Roman"/>
                        </a:rPr>
                        <a:t>的</a:t>
                      </a:r>
                      <a:r>
                        <a:rPr lang="zh-CN" sz="2400" kern="100" dirty="0" smtClean="0">
                          <a:effectLst/>
                          <a:latin typeface="Times New Roman"/>
                          <a:ea typeface="华文细黑"/>
                          <a:cs typeface="Times New Roman"/>
                        </a:rPr>
                        <a:t>烷烃</a:t>
                      </a:r>
                      <a:r>
                        <a:rPr lang="zh-CN" sz="2400" kern="100" dirty="0">
                          <a:effectLst/>
                          <a:latin typeface="Times New Roman"/>
                          <a:ea typeface="华文细黑"/>
                          <a:cs typeface="Times New Roman"/>
                        </a:rPr>
                        <a:t>常温下呈</a:t>
                      </a:r>
                      <a:r>
                        <a:rPr lang="zh-CN" sz="2400" kern="100" dirty="0" smtClean="0">
                          <a:effectLst/>
                          <a:latin typeface="Times New Roman"/>
                          <a:ea typeface="华文细黑"/>
                          <a:cs typeface="Times New Roman"/>
                        </a:rPr>
                        <a:t>气态</a:t>
                      </a:r>
                      <a:r>
                        <a:rPr lang="en-US" sz="2400" kern="100" dirty="0">
                          <a:effectLst/>
                          <a:latin typeface="Times New Roman"/>
                          <a:ea typeface="华文细黑"/>
                          <a:cs typeface="Courier New"/>
                        </a:rPr>
                        <a:t> </a:t>
                      </a:r>
                      <a:endParaRPr lang="zh-CN" sz="24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676">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化学性质</a:t>
                      </a:r>
                      <a:endParaRPr lang="zh-CN" sz="24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取代反应；氧化反应</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燃烧</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；分解反应</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高温裂解</a:t>
                      </a:r>
                      <a:r>
                        <a:rPr lang="en-US" sz="2400" kern="100" dirty="0">
                          <a:effectLst/>
                          <a:latin typeface="Times New Roman"/>
                          <a:ea typeface="华文细黑"/>
                          <a:cs typeface="Courier New"/>
                        </a:rPr>
                        <a:t>)</a:t>
                      </a:r>
                      <a:endParaRPr lang="zh-CN" sz="24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90069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6671" y="808478"/>
            <a:ext cx="11074344"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20.150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时，将</a:t>
            </a:r>
            <a:r>
              <a:rPr lang="en-US" altLang="zh-CN" sz="2800" kern="100" dirty="0">
                <a:latin typeface="Times New Roman"/>
                <a:ea typeface="华文细黑"/>
                <a:cs typeface="Courier New"/>
              </a:rPr>
              <a:t>1 L</a:t>
            </a:r>
            <a:r>
              <a:rPr lang="zh-CN" altLang="zh-CN" sz="2800" kern="100" dirty="0">
                <a:latin typeface="Times New Roman"/>
                <a:ea typeface="华文细黑"/>
                <a:cs typeface="Times New Roman"/>
              </a:rPr>
              <a:t>混合烃与</a:t>
            </a:r>
            <a:r>
              <a:rPr lang="en-US" altLang="zh-CN" sz="2800" kern="100" dirty="0">
                <a:latin typeface="Times New Roman"/>
                <a:ea typeface="华文细黑"/>
                <a:cs typeface="Courier New"/>
              </a:rPr>
              <a:t>9 L</a:t>
            </a:r>
            <a:r>
              <a:rPr lang="zh-CN" altLang="zh-CN" sz="2800" kern="100" dirty="0">
                <a:latin typeface="Times New Roman"/>
                <a:ea typeface="华文细黑"/>
                <a:cs typeface="Times New Roman"/>
              </a:rPr>
              <a:t>氧气混合，在密闭容器内充分燃烧，当恢复至</a:t>
            </a:r>
            <a:r>
              <a:rPr lang="en-US" altLang="zh-CN" sz="2800" kern="100" dirty="0">
                <a:latin typeface="Times New Roman"/>
                <a:ea typeface="华文细黑"/>
                <a:cs typeface="Courier New"/>
              </a:rPr>
              <a:t>150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，体积恒定时，容器内压强增大</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，则该混合烃的组成是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甲烷与乙烷体积比是</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丙炔与乙炔体积比是</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乙烯与丁烷体积比是</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乙烯与丁烯体积比是</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4</a:t>
            </a:r>
            <a:endParaRPr lang="zh-CN" altLang="zh-CN"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a:hlinkClick r:id="rId22" action="ppaction://hlinksldjump"/>
          </p:cNvPr>
          <p:cNvSpPr/>
          <p:nvPr/>
        </p:nvSpPr>
        <p:spPr>
          <a:xfrm>
            <a:off x="9839622"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41" name="圆角矩形 40">
            <a:hlinkClick r:id="rId2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5488456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30860" y="981522"/>
            <a:ext cx="11296938" cy="4616648"/>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根据烃燃烧的化学方程式：</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err="1">
                <a:latin typeface="Times New Roman"/>
                <a:ea typeface="华文细黑"/>
                <a:cs typeface="Courier New"/>
              </a:rPr>
              <a:t>C</a:t>
            </a:r>
            <a:r>
              <a:rPr lang="en-US" altLang="zh-CN" sz="2800" i="1" kern="100" baseline="-25000" dirty="0" err="1">
                <a:latin typeface="Times New Roman"/>
                <a:ea typeface="华文细黑"/>
                <a:cs typeface="Courier New"/>
              </a:rPr>
              <a:t>x</a:t>
            </a:r>
            <a:r>
              <a:rPr lang="en-US" altLang="zh-CN" sz="2800" kern="100" dirty="0" err="1">
                <a:latin typeface="Times New Roman"/>
                <a:ea typeface="华文细黑"/>
                <a:cs typeface="Courier New"/>
              </a:rPr>
              <a:t>H</a:t>
            </a:r>
            <a:r>
              <a:rPr lang="en-US" altLang="zh-CN" sz="2800" i="1" kern="100" baseline="-250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y</a:t>
            </a:r>
            <a:r>
              <a:rPr lang="en-US" altLang="zh-CN" sz="2800" kern="100" dirty="0" smtClean="0">
                <a:latin typeface="IPAPANNEW"/>
                <a:ea typeface="华文细黑"/>
                <a:cs typeface="Times New Roman"/>
              </a:rPr>
              <a:t>/4)O</a:t>
            </a:r>
            <a:r>
              <a:rPr lang="en-US" altLang="zh-CN" sz="2800" kern="100" baseline="-25000" dirty="0" smtClean="0">
                <a:latin typeface="IPAPANNEW"/>
                <a:ea typeface="华文细黑"/>
                <a:cs typeface="Times New Roman"/>
              </a:rPr>
              <a:t>2</a:t>
            </a:r>
            <a:r>
              <a:rPr lang="en-US" altLang="zh-CN" sz="2800" kern="100" spc="-600" dirty="0">
                <a:latin typeface="宋体"/>
                <a:ea typeface="华文细黑"/>
                <a:cs typeface="Times New Roman"/>
              </a:rPr>
              <a:t> ―→</a:t>
            </a:r>
            <a:r>
              <a:rPr lang="en-US" altLang="zh-CN" sz="2800" kern="100" spc="-600" dirty="0">
                <a:latin typeface="Times New Roman"/>
                <a:ea typeface="华文细黑"/>
              </a:rPr>
              <a:t> </a:t>
            </a:r>
            <a:r>
              <a:rPr lang="en-US" altLang="zh-CN" sz="2800" i="1" kern="100" dirty="0">
                <a:latin typeface="Times New Roman" pitchFamily="18" charset="0"/>
                <a:ea typeface="华文细黑"/>
                <a:cs typeface="Times New Roman" pitchFamily="18" charset="0"/>
              </a:rPr>
              <a:t>x</a:t>
            </a:r>
            <a:r>
              <a:rPr lang="en-US" altLang="zh-CN" sz="2800" kern="100" dirty="0" smtClean="0">
                <a:latin typeface="IPAPANNEW"/>
                <a:ea typeface="华文细黑"/>
                <a:cs typeface="Times New Roman"/>
              </a:rPr>
              <a:t>CO</a:t>
            </a:r>
            <a:r>
              <a:rPr lang="en-US" altLang="zh-CN" sz="2800" kern="100" baseline="-25000" dirty="0" smtClean="0">
                <a:latin typeface="IPAPANNEW"/>
                <a:ea typeface="华文细黑"/>
                <a:cs typeface="Times New Roman"/>
              </a:rPr>
              <a:t>2</a:t>
            </a:r>
            <a:r>
              <a:rPr lang="zh-CN"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y</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V</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en-US" altLang="zh-CN" sz="2800" kern="100" dirty="0">
                <a:latin typeface="IPAPANNEW"/>
                <a:ea typeface="华文细黑"/>
                <a:cs typeface="Times New Roman"/>
              </a:rPr>
              <a:t>/4)</a:t>
            </a:r>
            <a:r>
              <a:rPr lang="en-US" altLang="zh-CN" sz="2800" kern="100" dirty="0" err="1">
                <a:latin typeface="IPAPANNEW"/>
                <a:ea typeface="华文细黑"/>
                <a:cs typeface="Times New Roman"/>
              </a:rPr>
              <a:t>mol</a:t>
            </a: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en-US" altLang="zh-CN" sz="2800" i="1" kern="100" dirty="0">
                <a:latin typeface="Times New Roman" pitchFamily="18" charset="0"/>
                <a:ea typeface="华文细黑"/>
                <a:cs typeface="Times New Roman" pitchFamily="18" charset="0"/>
              </a:rPr>
              <a:t>x</a:t>
            </a:r>
            <a:r>
              <a:rPr lang="en-US" altLang="zh-CN" sz="2800" kern="100" dirty="0">
                <a:latin typeface="IPAPANNEW"/>
                <a:ea typeface="华文细黑"/>
                <a:cs typeface="Times New Roman"/>
              </a:rPr>
              <a:t> </a:t>
            </a:r>
            <a:r>
              <a:rPr lang="en-US" altLang="zh-CN" sz="2800" kern="100" dirty="0" err="1">
                <a:latin typeface="IPAPANNEW"/>
                <a:ea typeface="华文细黑"/>
                <a:cs typeface="Times New Roman"/>
              </a:rPr>
              <a:t>mol</a:t>
            </a: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en-US" altLang="zh-CN" sz="2800" i="1" kern="100" dirty="0" smtClean="0">
                <a:latin typeface="Times New Roman" pitchFamily="18" charset="0"/>
                <a:ea typeface="华文细黑"/>
                <a:cs typeface="Times New Roman" pitchFamily="18" charset="0"/>
              </a:rPr>
              <a:t>y</a:t>
            </a:r>
            <a:r>
              <a:rPr lang="en-US" altLang="zh-CN" sz="2800" kern="100" dirty="0" smtClean="0">
                <a:latin typeface="IPAPANNEW"/>
                <a:ea typeface="华文细黑"/>
                <a:cs typeface="Times New Roman"/>
              </a:rPr>
              <a:t>/</a:t>
            </a:r>
            <a:r>
              <a:rPr lang="en-US" altLang="zh-CN" sz="2800" kern="100" dirty="0" smtClean="0">
                <a:latin typeface="Times New Roman"/>
                <a:ea typeface="华文细黑"/>
                <a:cs typeface="Courier New"/>
              </a:rPr>
              <a:t>2mol         </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tabLst>
                <a:tab pos="2364105" algn="l"/>
              </a:tabLst>
            </a:pPr>
            <a:r>
              <a:rPr lang="en-US" altLang="zh-CN" sz="2800" kern="100" dirty="0">
                <a:latin typeface="Times New Roman"/>
                <a:ea typeface="华文细黑"/>
                <a:cs typeface="Courier New"/>
              </a:rPr>
              <a:t>1 L  	</a:t>
            </a:r>
            <a:r>
              <a:rPr lang="en-US" altLang="zh-CN" sz="2800" kern="100" dirty="0" smtClean="0">
                <a:latin typeface="Times New Roman"/>
                <a:ea typeface="华文细黑"/>
                <a:cs typeface="Courier New"/>
              </a:rPr>
              <a:t>		                0.8 </a:t>
            </a:r>
            <a:r>
              <a:rPr lang="en-US" altLang="zh-CN" sz="2800" kern="100" dirty="0">
                <a:latin typeface="Times New Roman"/>
                <a:ea typeface="华文细黑"/>
                <a:cs typeface="Courier New"/>
              </a:rPr>
              <a:t>L</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可得</a:t>
            </a:r>
            <a:r>
              <a:rPr lang="en-US" altLang="zh-CN" sz="2800" i="1"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7.2</a:t>
            </a:r>
            <a:r>
              <a:rPr lang="zh-CN" altLang="zh-CN" sz="2800" kern="100" dirty="0">
                <a:latin typeface="Times New Roman"/>
                <a:ea typeface="华文细黑"/>
                <a:cs typeface="Times New Roman"/>
              </a:rPr>
              <a:t>，如果是乙烯与丁烷，则乙烯与丁烷体积比是</a:t>
            </a:r>
            <a:r>
              <a:rPr lang="en-US" altLang="zh-CN" sz="2800" kern="100" dirty="0">
                <a:latin typeface="Times New Roman"/>
                <a:ea typeface="华文细黑"/>
              </a:rPr>
              <a:t>7</a:t>
            </a:r>
            <a:r>
              <a:rPr lang="en-US" altLang="zh-CN" sz="2800" kern="100" dirty="0">
                <a:latin typeface="宋体"/>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；如果是乙烯与丁烯，则乙烯与丁烯体积比是</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4</a:t>
            </a:r>
            <a:r>
              <a:rPr lang="zh-CN" altLang="zh-CN" sz="2800" kern="100" dirty="0">
                <a:latin typeface="Times New Roman"/>
                <a:ea typeface="华文细黑"/>
                <a:cs typeface="Times New Roman"/>
              </a:rPr>
              <a:t>，故正确选项为</a:t>
            </a:r>
            <a:r>
              <a:rPr lang="en-US" altLang="zh-CN" sz="2800" kern="100" dirty="0">
                <a:latin typeface="Times New Roman"/>
                <a:ea typeface="华文细黑"/>
              </a:rPr>
              <a:t>D</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sp>
        <p:nvSpPr>
          <p:cNvPr id="38"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9"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0"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1"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2"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3"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4"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5"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6"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7"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8"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a:hlinkClick r:id="rId2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69833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7666" y="1053530"/>
            <a:ext cx="10793813" cy="4381221"/>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烷烃的习惯命名法</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当碳原子数</a:t>
            </a:r>
            <a:r>
              <a:rPr lang="en-US" altLang="zh-CN" sz="2800" i="1" kern="100" dirty="0">
                <a:latin typeface="Times New Roman"/>
                <a:ea typeface="华文细黑"/>
                <a:cs typeface="Courier New"/>
              </a:rPr>
              <a:t>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时，用甲、乙、丙、丁、戊、己、庚、辛、壬、癸表示；当</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时，用汉字数字表示。</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当碳原子数</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相同时，用正、异、新来区别。</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如：</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称为正戊烷，</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称为异戊烷，</a:t>
            </a:r>
            <a:r>
              <a:rPr lang="en-US" altLang="zh-CN" sz="2800" kern="100" dirty="0">
                <a:latin typeface="Times New Roman"/>
                <a:ea typeface="华文细黑"/>
              </a:rPr>
              <a:t>C(CH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称为新戊烷。</a:t>
            </a:r>
            <a:endParaRPr lang="zh-CN" altLang="en-US" sz="2800" dirty="0"/>
          </a:p>
        </p:txBody>
      </p:sp>
    </p:spTree>
    <p:extLst>
      <p:ext uri="{BB962C8B-B14F-4D97-AF65-F5344CB8AC3E}">
        <p14:creationId xmlns:p14="http://schemas.microsoft.com/office/powerpoint/2010/main" val="1614931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7694" y="909514"/>
            <a:ext cx="11388152" cy="4647402"/>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怎样用实验证明甲烷是由碳、氢两种元素形成的？</a:t>
            </a:r>
            <a:endParaRPr lang="zh-CN" altLang="zh-CN" sz="2800" kern="100" dirty="0">
              <a:latin typeface="宋体"/>
              <a:cs typeface="Courier New"/>
            </a:endParaRPr>
          </a:p>
          <a:p>
            <a:pPr>
              <a:lnSpc>
                <a:spcPct val="150000"/>
              </a:lnSpc>
            </a:pPr>
            <a:r>
              <a:rPr lang="zh-CN" altLang="zh-CN" sz="2800" b="1" kern="100" dirty="0" smtClean="0">
                <a:solidFill>
                  <a:srgbClr val="0000FF"/>
                </a:solidFill>
                <a:latin typeface="Times New Roman"/>
                <a:cs typeface="Times New Roman"/>
              </a:rPr>
              <a:t>答案</a:t>
            </a:r>
            <a:r>
              <a:rPr lang="zh-CN" altLang="zh-CN" sz="2800" b="1" kern="100" dirty="0" smtClean="0">
                <a:solidFill>
                  <a:srgbClr val="00B050"/>
                </a:solidFill>
                <a:latin typeface="Times New Roman"/>
                <a:cs typeface="Times New Roman"/>
              </a:rPr>
              <a:t>　</a:t>
            </a:r>
            <a:r>
              <a:rPr lang="zh-CN" altLang="zh-CN" sz="2800" kern="100" dirty="0" smtClean="0">
                <a:solidFill>
                  <a:schemeClr val="accent6">
                    <a:lumMod val="75000"/>
                  </a:schemeClr>
                </a:solidFill>
                <a:latin typeface="Times New Roman"/>
                <a:ea typeface="华文细黑"/>
                <a:cs typeface="Times New Roman"/>
              </a:rPr>
              <a:t>在空气中点燃甲烷，在火焰的上方罩一个干燥、洁净的烧杯，发现烧杯内壁有水珠凝结，证明甲烷中有氢元素，然后迅速将烧杯倒转过来，向烧杯中滴入少量澄清石灰水，石灰水变浑浊，证明甲烷中含有碳元素。</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借题发挥　</a:t>
            </a:r>
            <a:r>
              <a:rPr lang="zh-CN" altLang="zh-CN" sz="2800" kern="100" dirty="0">
                <a:latin typeface="Times New Roman"/>
                <a:ea typeface="华文细黑"/>
                <a:cs typeface="Times New Roman"/>
              </a:rPr>
              <a:t>燃烧法不仅能检验有机物中含有</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dirty="0">
                <a:latin typeface="Times New Roman"/>
                <a:ea typeface="华文细黑"/>
                <a:cs typeface="Times New Roman"/>
              </a:rPr>
              <a:t>元素，还能通过计算确定其是否含有其他元素。</a:t>
            </a:r>
            <a:endParaRPr lang="zh-CN" altLang="zh-CN" sz="2800" kern="100" dirty="0">
              <a:effectLst/>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6" name="文本框 3"/>
          <p:cNvSpPr txBox="1"/>
          <p:nvPr/>
        </p:nvSpPr>
        <p:spPr bwMode="auto">
          <a:xfrm>
            <a:off x="406574" y="33345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xEl>
                                              <p:pRg st="1" end="1"/>
                                            </p:txEl>
                                          </p:spTgt>
                                        </p:tgtEl>
                                      </p:cBhvr>
                                    </p:animEffect>
                                    <p:set>
                                      <p:cBhvr>
                                        <p:cTn id="17" dur="1" fill="hold">
                                          <p:stCondLst>
                                            <p:cond delay="499"/>
                                          </p:stCondLst>
                                        </p:cTn>
                                        <p:tgtEl>
                                          <p:spTgt spid="8">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8">
                                            <p:txEl>
                                              <p:pRg st="2" end="2"/>
                                            </p:txEl>
                                          </p:spTgt>
                                        </p:tgtEl>
                                      </p:cBhvr>
                                    </p:animEffect>
                                    <p:set>
                                      <p:cBhvr>
                                        <p:cTn id="20" dur="1" fill="hold">
                                          <p:stCondLst>
                                            <p:cond delay="499"/>
                                          </p:stCondLst>
                                        </p:cTn>
                                        <p:tgtEl>
                                          <p:spTgt spid="8">
                                            <p:txEl>
                                              <p:pRg st="2" end="2"/>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765498"/>
            <a:ext cx="10793813"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乙烯使溴水、酸性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溶液褪色的原理是否相同？能否用酸性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溶液鉴别</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褪色原理不相同，前者是发生了加成反应，后者是被酸性高锰酸钾溶液氧化。由于</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与酸性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溶液不发生反应，而</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2</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CH</a:t>
            </a:r>
            <a:r>
              <a:rPr lang="en-US" altLang="zh-CN" sz="2800" kern="100" baseline="-25000" dirty="0" smtClean="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能使酸性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溶液褪色，因此可以用酸性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溶液鉴别二者。</a:t>
            </a:r>
            <a:endParaRPr lang="zh-CN" altLang="en-US" sz="2800"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6337264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693490"/>
            <a:ext cx="10793813"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结合苯的物理性质探究如何用简单实验来证明分液漏斗内苯与水的混合物中哪一层为苯层？</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a:t>
            </a:r>
            <a:r>
              <a:rPr lang="zh-CN" altLang="zh-CN" sz="2800" b="1" kern="100" dirty="0">
                <a:solidFill>
                  <a:schemeClr val="accent6">
                    <a:lumMod val="75000"/>
                  </a:schemeClr>
                </a:solidFill>
                <a:latin typeface="Times New Roman"/>
                <a:cs typeface="Times New Roman"/>
              </a:rPr>
              <a:t>　</a:t>
            </a:r>
            <a:r>
              <a:rPr lang="zh-CN" altLang="zh-CN" sz="2800" kern="100" dirty="0">
                <a:solidFill>
                  <a:schemeClr val="accent6">
                    <a:lumMod val="75000"/>
                  </a:schemeClr>
                </a:solidFill>
                <a:latin typeface="Times New Roman"/>
                <a:ea typeface="华文细黑"/>
                <a:cs typeface="Times New Roman"/>
              </a:rPr>
              <a:t>取分液漏斗内下层液体适量于一小试管中，然后向小试管中加入少量水，若液体不分层，证明分液漏斗内下层液体为水，上层液体为苯；若液体分层，则分液漏斗内下层液体为苯。</a:t>
            </a:r>
            <a:endParaRPr lang="zh-CN" altLang="en-US" sz="2800"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507763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800" y="909514"/>
            <a:ext cx="11617054" cy="4647402"/>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有机化合物的</a:t>
            </a:r>
            <a:r>
              <a:rPr lang="zh-CN" altLang="en-US" sz="2800" b="1" dirty="0" smtClean="0">
                <a:solidFill>
                  <a:srgbClr val="0000FF"/>
                </a:solidFill>
                <a:latin typeface="黑体" pitchFamily="2" charset="-122"/>
                <a:ea typeface="黑体" pitchFamily="2" charset="-122"/>
              </a:rPr>
              <a:t>通性</a:t>
            </a:r>
            <a:endParaRPr lang="en-US" altLang="zh-CN" sz="2800" b="1" dirty="0" smtClean="0">
              <a:solidFill>
                <a:srgbClr val="0000FF"/>
              </a:solidFill>
              <a:latin typeface="黑体" pitchFamily="2" charset="-122"/>
              <a:ea typeface="黑体" pitchFamily="2" charset="-122"/>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下面列举的是某化合物的组成和性质，能说明该物质肯定是有机物的是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仅由碳、氢两种元素组成</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仅由碳、氢、氧三种元素组成</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在氧气中燃烧只生成二氧化碳</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熔点低而且难溶于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3"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2"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07666" y="1485578"/>
            <a:ext cx="10793813"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烃都是有机化合物，</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碳酸</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en-US" altLang="zh-CN" sz="2800" kern="100" dirty="0">
                <a:latin typeface="Times New Roman"/>
                <a:ea typeface="华文细黑"/>
              </a:rPr>
              <a:t>)</a:t>
            </a:r>
            <a:r>
              <a:rPr lang="zh-CN" altLang="zh-CN" sz="2800" kern="100" dirty="0">
                <a:latin typeface="Times New Roman"/>
                <a:ea typeface="华文细黑"/>
                <a:cs typeface="Times New Roman"/>
              </a:rPr>
              <a:t>不属于有机物，</a:t>
            </a:r>
            <a:r>
              <a:rPr lang="en-US" altLang="zh-CN" sz="2800" kern="100" dirty="0">
                <a:latin typeface="Times New Roman"/>
                <a:ea typeface="华文细黑"/>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单质</a:t>
            </a:r>
            <a:r>
              <a:rPr lang="zh-CN" altLang="zh-CN" sz="2800" kern="100" dirty="0">
                <a:latin typeface="Times New Roman"/>
                <a:ea typeface="华文细黑"/>
                <a:cs typeface="Times New Roman"/>
              </a:rPr>
              <a:t>碳、一氧化碳在氧气中燃烧只生成二氧化碳，它们均不属于有机物，</a:t>
            </a:r>
            <a:r>
              <a:rPr lang="en-US" altLang="zh-CN" sz="2800" kern="100" dirty="0">
                <a:latin typeface="Times New Roman"/>
                <a:ea typeface="华文细黑"/>
              </a:rPr>
              <a:t>C</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1125538"/>
            <a:ext cx="10942851" cy="327292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下列关于有机物的说法中正确的是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凡是含碳元素的化合物都属于有机化合物</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易溶于汽油、酒精、苯等有机溶剂的物质一定是有机化合物</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所有的有机化合物都很容易燃烧</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有机化合物的同分异构现象是有机化合物种类繁多的重要原因之一</a:t>
            </a:r>
            <a:endParaRPr lang="zh-CN" altLang="zh-CN" sz="1100" kern="100" dirty="0">
              <a:effectLst/>
              <a:latin typeface="宋体"/>
              <a:cs typeface="Courier New"/>
            </a:endParaRPr>
          </a:p>
        </p:txBody>
      </p:sp>
      <p:sp>
        <p:nvSpPr>
          <p:cNvPr id="3" name="矩形 2"/>
          <p:cNvSpPr/>
          <p:nvPr/>
        </p:nvSpPr>
        <p:spPr>
          <a:xfrm>
            <a:off x="6527254" y="129276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618" y="333450"/>
            <a:ext cx="10948412" cy="6044523"/>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600" b="1" kern="100" dirty="0">
                <a:solidFill>
                  <a:srgbClr val="0000FF"/>
                </a:solidFill>
                <a:latin typeface="Times New Roman"/>
                <a:cs typeface="Times New Roman"/>
              </a:rPr>
              <a:t>题组二　几种重要烃的性质和反应类型的</a:t>
            </a:r>
            <a:r>
              <a:rPr lang="zh-CN" altLang="en-US" sz="2600" b="1" kern="100" dirty="0" smtClean="0">
                <a:solidFill>
                  <a:srgbClr val="0000FF"/>
                </a:solidFill>
                <a:latin typeface="Times New Roman"/>
                <a:cs typeface="Times New Roman"/>
              </a:rPr>
              <a:t>判断</a:t>
            </a:r>
            <a:endParaRPr lang="en-US" altLang="zh-CN" sz="2600" b="1" kern="100" dirty="0" smtClean="0">
              <a:solidFill>
                <a:srgbClr val="0000FF"/>
              </a:solidFill>
              <a:latin typeface="Times New Roman"/>
              <a:cs typeface="Times New Roman"/>
            </a:endParaRPr>
          </a:p>
          <a:p>
            <a:pPr algn="just">
              <a:lnSpc>
                <a:spcPct val="150000"/>
              </a:lnSpc>
              <a:spcAft>
                <a:spcPts val="0"/>
              </a:spcAft>
              <a:tabLst>
                <a:tab pos="2430780"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下列关于几种有机物的性质的描述正确的是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乙烯与</a:t>
            </a:r>
            <a:r>
              <a:rPr lang="en-US" altLang="zh-CN" sz="2600" kern="100" dirty="0">
                <a:latin typeface="Times New Roman"/>
                <a:ea typeface="华文细黑"/>
                <a:cs typeface="Courier New"/>
              </a:rPr>
              <a:t>Br</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发生加成反应生成</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CHBr</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乙烯使溴水和酸性高锰酸钾溶液褪色的反应类型相同</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乙烷和丙烯的物质的量共</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，完全燃烧生成</a:t>
            </a:r>
            <a:r>
              <a:rPr lang="en-US" altLang="zh-CN" sz="2600" kern="100" dirty="0">
                <a:latin typeface="Times New Roman"/>
                <a:ea typeface="华文细黑"/>
                <a:cs typeface="Courier New"/>
              </a:rPr>
              <a:t>3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苯中无碳碳双键，化学性质稳定，不能发生氧化</a:t>
            </a:r>
            <a:r>
              <a:rPr lang="zh-CN" altLang="zh-CN" sz="2600" kern="100" dirty="0" smtClean="0">
                <a:latin typeface="Times New Roman"/>
                <a:ea typeface="华文细黑"/>
                <a:cs typeface="Times New Roman"/>
              </a:rPr>
              <a:t>反应</a:t>
            </a:r>
            <a:endParaRPr lang="en-US" altLang="zh-CN" sz="2600" kern="100" dirty="0" smtClean="0">
              <a:latin typeface="Times New Roman"/>
              <a:ea typeface="华文细黑"/>
              <a:cs typeface="Times New Roman"/>
            </a:endParaRPr>
          </a:p>
          <a:p>
            <a:pPr>
              <a:lnSpc>
                <a:spcPct val="150000"/>
              </a:lnSpc>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rPr>
              <a:t>A</a:t>
            </a:r>
            <a:r>
              <a:rPr lang="zh-CN" altLang="zh-CN" sz="2600" kern="100" dirty="0">
                <a:latin typeface="Times New Roman"/>
                <a:ea typeface="华文细黑"/>
                <a:cs typeface="Times New Roman"/>
              </a:rPr>
              <a:t>项，应生成</a:t>
            </a:r>
            <a:r>
              <a:rPr lang="en-US" altLang="zh-CN" sz="2600" kern="100" dirty="0">
                <a:latin typeface="Times New Roman"/>
                <a:ea typeface="华文细黑"/>
              </a:rPr>
              <a:t>CH</a:t>
            </a:r>
            <a:r>
              <a:rPr lang="en-US" altLang="zh-CN" sz="2600" kern="100" baseline="-25000" dirty="0">
                <a:latin typeface="Times New Roman"/>
                <a:ea typeface="华文细黑"/>
              </a:rPr>
              <a:t>2</a:t>
            </a:r>
            <a:r>
              <a:rPr lang="en-US" altLang="zh-CN" sz="2600" kern="100" dirty="0">
                <a:latin typeface="Times New Roman"/>
                <a:ea typeface="华文细黑"/>
              </a:rPr>
              <a:t>BrCH</a:t>
            </a:r>
            <a:r>
              <a:rPr lang="en-US" altLang="zh-CN" sz="2600" kern="100" baseline="-25000" dirty="0">
                <a:latin typeface="Times New Roman"/>
                <a:ea typeface="华文细黑"/>
              </a:rPr>
              <a:t>2</a:t>
            </a:r>
            <a:r>
              <a:rPr lang="en-US" altLang="zh-CN" sz="2600" kern="100" dirty="0">
                <a:latin typeface="Times New Roman"/>
                <a:ea typeface="华文细黑"/>
              </a:rPr>
              <a:t>Br</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项，乙烯与溴水发生加成反应，与</a:t>
            </a:r>
            <a:r>
              <a:rPr lang="en-US" altLang="zh-CN" sz="2600" kern="100" dirty="0">
                <a:latin typeface="Times New Roman"/>
                <a:ea typeface="华文细黑"/>
              </a:rPr>
              <a:t>KMnO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发生氧化反应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项，乙烷和丙烯中都含有</a:t>
            </a:r>
            <a:r>
              <a:rPr lang="en-US" altLang="zh-CN" sz="2600" kern="100" dirty="0">
                <a:latin typeface="Times New Roman"/>
                <a:ea typeface="华文细黑"/>
              </a:rPr>
              <a:t>6</a:t>
            </a:r>
            <a:r>
              <a:rPr lang="zh-CN" altLang="zh-CN" sz="2600" kern="100" dirty="0">
                <a:latin typeface="Times New Roman"/>
                <a:ea typeface="华文细黑"/>
                <a:cs typeface="Times New Roman"/>
              </a:rPr>
              <a:t>个氢原子，依据氢原子守恒可判断，</a:t>
            </a:r>
            <a:r>
              <a:rPr lang="en-US" altLang="zh-CN" sz="2600" kern="100" dirty="0">
                <a:latin typeface="Times New Roman"/>
                <a:ea typeface="华文细黑"/>
              </a:rPr>
              <a:t>C</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D</a:t>
            </a:r>
            <a:r>
              <a:rPr lang="zh-CN" altLang="zh-CN" sz="2600" kern="100" dirty="0">
                <a:latin typeface="Times New Roman"/>
                <a:ea typeface="华文细黑"/>
                <a:cs typeface="Times New Roman"/>
              </a:rPr>
              <a:t>项，苯燃烧是氧化反应。</a:t>
            </a:r>
            <a:endParaRPr lang="zh-CN" altLang="zh-CN" sz="2600" kern="100" dirty="0">
              <a:latin typeface="宋体"/>
              <a:cs typeface="Courier New"/>
            </a:endParaRPr>
          </a:p>
        </p:txBody>
      </p:sp>
      <p:sp>
        <p:nvSpPr>
          <p:cNvPr id="4" name="矩形 3"/>
          <p:cNvSpPr/>
          <p:nvPr/>
        </p:nvSpPr>
        <p:spPr>
          <a:xfrm>
            <a:off x="7463358" y="1053530"/>
            <a:ext cx="425116" cy="492443"/>
          </a:xfrm>
          <a:prstGeom prst="rect">
            <a:avLst/>
          </a:prstGeom>
        </p:spPr>
        <p:txBody>
          <a:bodyPr wrap="none">
            <a:spAutoFit/>
          </a:bodyPr>
          <a:lstStyle/>
          <a:p>
            <a:r>
              <a:rPr lang="en-US" altLang="zh-CN" sz="2600" b="1" kern="100" dirty="0">
                <a:solidFill>
                  <a:schemeClr val="accent6">
                    <a:lumMod val="75000"/>
                  </a:schemeClr>
                </a:solidFill>
                <a:latin typeface="Times New Roman"/>
                <a:ea typeface="华文细黑"/>
              </a:rPr>
              <a:t>C</a:t>
            </a:r>
            <a:endParaRPr lang="zh-CN" altLang="en-US" sz="2600" b="1" kern="100" dirty="0">
              <a:solidFill>
                <a:schemeClr val="accent6">
                  <a:lumMod val="75000"/>
                </a:schemeClr>
              </a:solidFill>
              <a:latin typeface="Times New Roman"/>
              <a:ea typeface="华文细黑"/>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6" end="6"/>
                                            </p:txEl>
                                          </p:spTgt>
                                        </p:tgtEl>
                                      </p:cBhvr>
                                    </p:animEffect>
                                    <p:set>
                                      <p:cBhvr>
                                        <p:cTn id="32" dur="1" fill="hold">
                                          <p:stCondLst>
                                            <p:cond delay="499"/>
                                          </p:stCondLst>
                                        </p:cTn>
                                        <p:tgtEl>
                                          <p:spTgt spid="3">
                                            <p:txEl>
                                              <p:pRg st="6" end="6"/>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7" end="7"/>
                                            </p:txEl>
                                          </p:spTgt>
                                        </p:tgtEl>
                                      </p:cBhvr>
                                    </p:animEffect>
                                    <p:set>
                                      <p:cBhvr>
                                        <p:cTn id="35" dur="1" fill="hold">
                                          <p:stCondLst>
                                            <p:cond delay="499"/>
                                          </p:stCondLst>
                                        </p:cTn>
                                        <p:tgtEl>
                                          <p:spTgt spid="3">
                                            <p:txEl>
                                              <p:pRg st="7" end="7"/>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8" end="8"/>
                                            </p:txEl>
                                          </p:spTgt>
                                        </p:tgtEl>
                                      </p:cBhvr>
                                    </p:animEffect>
                                    <p:set>
                                      <p:cBhvr>
                                        <p:cTn id="38" dur="1" fill="hold">
                                          <p:stCondLst>
                                            <p:cond delay="499"/>
                                          </p:stCondLst>
                                        </p:cTn>
                                        <p:tgtEl>
                                          <p:spTgt spid="3">
                                            <p:txEl>
                                              <p:pRg st="8" end="8"/>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9" end="9"/>
                                            </p:txEl>
                                          </p:spTgt>
                                        </p:tgtEl>
                                      </p:cBhvr>
                                    </p:animEffect>
                                    <p:set>
                                      <p:cBhvr>
                                        <p:cTn id="41" dur="1" fill="hold">
                                          <p:stCondLst>
                                            <p:cond delay="499"/>
                                          </p:stCondLst>
                                        </p:cTn>
                                        <p:tgtEl>
                                          <p:spTgt spid="3">
                                            <p:txEl>
                                              <p:pRg st="9" end="9"/>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1230928" y="1413570"/>
            <a:ext cx="9688814" cy="355312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spcAft>
                <a:spcPts val="0"/>
              </a:spcAft>
              <a:tabLst>
                <a:tab pos="1890395" algn="l"/>
              </a:tabLst>
            </a:pPr>
            <a:r>
              <a:rPr lang="en-US" altLang="zh-CN" sz="2800" b="0" kern="100" dirty="0">
                <a:latin typeface="Times New Roman"/>
                <a:ea typeface="华文细黑"/>
              </a:rPr>
              <a:t>1.</a:t>
            </a:r>
            <a:r>
              <a:rPr lang="zh-CN" altLang="en-US" sz="2800" b="0" kern="100" dirty="0">
                <a:latin typeface="Times New Roman"/>
                <a:ea typeface="华文细黑"/>
              </a:rPr>
              <a:t>了解甲烷、乙烯、苯等有机化合物的主要性质及发生反应的类型。</a:t>
            </a:r>
            <a:endParaRPr lang="en-US" altLang="zh-CN" sz="2800" b="0" kern="100" dirty="0">
              <a:latin typeface="Times New Roman"/>
              <a:ea typeface="华文细黑"/>
            </a:endParaRPr>
          </a:p>
          <a:p>
            <a:pPr algn="just">
              <a:lnSpc>
                <a:spcPts val="5500"/>
              </a:lnSpc>
              <a:spcAft>
                <a:spcPts val="0"/>
              </a:spcAft>
              <a:tabLst>
                <a:tab pos="1890395" algn="l"/>
              </a:tabLst>
            </a:pPr>
            <a:r>
              <a:rPr lang="en-US" altLang="zh-CN" sz="2800" b="0" kern="100" dirty="0">
                <a:latin typeface="Times New Roman"/>
                <a:ea typeface="华文细黑"/>
              </a:rPr>
              <a:t>2.</a:t>
            </a:r>
            <a:r>
              <a:rPr lang="zh-CN" altLang="en-US" sz="2800" b="0" kern="100" dirty="0">
                <a:latin typeface="Times New Roman"/>
                <a:ea typeface="华文细黑"/>
              </a:rPr>
              <a:t>了解有机化合物中碳的成键特征。</a:t>
            </a:r>
            <a:endParaRPr lang="en-US" altLang="zh-CN" sz="2800" b="0" kern="100" dirty="0">
              <a:latin typeface="Times New Roman"/>
              <a:ea typeface="华文细黑"/>
            </a:endParaRPr>
          </a:p>
          <a:p>
            <a:pPr algn="just">
              <a:lnSpc>
                <a:spcPts val="5500"/>
              </a:lnSpc>
              <a:spcAft>
                <a:spcPts val="0"/>
              </a:spcAft>
              <a:tabLst>
                <a:tab pos="1890395" algn="l"/>
              </a:tabLst>
            </a:pPr>
            <a:r>
              <a:rPr lang="en-US" altLang="zh-CN" sz="2800" b="0" kern="100" dirty="0">
                <a:latin typeface="Times New Roman"/>
                <a:ea typeface="华文细黑"/>
              </a:rPr>
              <a:t>3.</a:t>
            </a:r>
            <a:r>
              <a:rPr lang="zh-CN" altLang="en-US" sz="2800" b="0" kern="100" dirty="0">
                <a:latin typeface="Times New Roman"/>
                <a:ea typeface="华文细黑"/>
              </a:rPr>
              <a:t>了解煤、石油、天然气综合利用的意义。</a:t>
            </a:r>
            <a:endParaRPr lang="en-US" altLang="zh-CN" sz="2800" b="0" kern="100" dirty="0">
              <a:latin typeface="Times New Roman"/>
              <a:ea typeface="华文细黑"/>
            </a:endParaRPr>
          </a:p>
          <a:p>
            <a:pPr algn="just">
              <a:lnSpc>
                <a:spcPts val="5500"/>
              </a:lnSpc>
              <a:spcAft>
                <a:spcPts val="0"/>
              </a:spcAft>
              <a:tabLst>
                <a:tab pos="1890395" algn="l"/>
              </a:tabLst>
            </a:pPr>
            <a:r>
              <a:rPr lang="en-US" altLang="zh-CN" sz="2800" b="0" kern="100" dirty="0">
                <a:latin typeface="Times New Roman"/>
                <a:ea typeface="华文细黑"/>
              </a:rPr>
              <a:t>4.</a:t>
            </a:r>
            <a:r>
              <a:rPr lang="zh-CN" altLang="en-US" sz="2800" b="0" kern="100" dirty="0">
                <a:latin typeface="Times New Roman"/>
                <a:ea typeface="华文细黑"/>
              </a:rPr>
              <a:t>了解常见高分子材料的合成反应及重要应用。</a:t>
            </a:r>
            <a:endParaRPr lang="zh-CN" altLang="zh-CN" sz="2800" b="0" kern="100" dirty="0">
              <a:latin typeface="宋体"/>
              <a:cs typeface="Courier New"/>
            </a:endParaRPr>
          </a:p>
        </p:txBody>
      </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8" name="矩形 7">
            <a:hlinkClick r:id="rId5"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9" name="矩形 8">
            <a:hlinkClick r:id="rId6"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7"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685369"/>
            <a:ext cx="9854557" cy="5293733"/>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下列现象中，因发生加成反应而产生的是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使酸性高锰酸钾溶液褪色</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将苯滴入溴水中，振荡后水层接近无色</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乙烯使溴的四氯化碳溶液褪色</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甲烷与氯气混合，光照一段时间后黄绿色</a:t>
            </a:r>
            <a:r>
              <a:rPr lang="zh-CN" altLang="zh-CN" sz="2800" kern="100" dirty="0" smtClean="0">
                <a:latin typeface="Times New Roman"/>
                <a:ea typeface="华文细黑"/>
                <a:cs typeface="Times New Roman"/>
              </a:rPr>
              <a:t>消失</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项，是氧化反应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项，萃取是物理变化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项是取代反应。</a:t>
            </a:r>
            <a:endParaRPr lang="zh-CN" altLang="zh-CN" sz="2800" kern="100" dirty="0">
              <a:solidFill>
                <a:schemeClr val="accent6">
                  <a:lumMod val="75000"/>
                </a:schemeClr>
              </a:solidFill>
              <a:latin typeface="宋体"/>
              <a:cs typeface="Courier New"/>
            </a:endParaRPr>
          </a:p>
        </p:txBody>
      </p:sp>
      <p:sp>
        <p:nvSpPr>
          <p:cNvPr id="2" name="矩形 1"/>
          <p:cNvSpPr/>
          <p:nvPr/>
        </p:nvSpPr>
        <p:spPr>
          <a:xfrm>
            <a:off x="7753600" y="89035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920566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7506" y="829370"/>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下列过程中所发生的化学变化属于取代反应的是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用乙烷与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反应制取氯乙烷</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乙烯通入溴水中</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在镍作催化剂的条件下，苯与氢气反应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苯与液溴混合后撒入铁粉</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A.</a:t>
            </a:r>
            <a:r>
              <a:rPr lang="en-US" altLang="zh-CN" sz="2800" kern="100" dirty="0">
                <a:latin typeface="宋体"/>
                <a:ea typeface="华文细黑"/>
                <a:cs typeface="Times New Roman"/>
              </a:rPr>
              <a:t>①②</a:t>
            </a:r>
            <a:r>
              <a:rPr lang="en-US" altLang="zh-CN" sz="2800" kern="100" dirty="0">
                <a:latin typeface="Times New Roman"/>
                <a:ea typeface="华文细黑"/>
              </a:rPr>
              <a:t>  </a:t>
            </a:r>
            <a:r>
              <a:rPr lang="en-US" altLang="zh-CN" sz="2800" kern="100" dirty="0" smtClean="0">
                <a:latin typeface="Times New Roman"/>
                <a:ea typeface="华文细黑"/>
              </a:rPr>
              <a:t>			B.</a:t>
            </a:r>
            <a:r>
              <a:rPr lang="en-US" altLang="zh-CN" sz="2800" kern="100" dirty="0">
                <a:latin typeface="宋体"/>
                <a:ea typeface="华文细黑"/>
                <a:cs typeface="Times New Roman"/>
              </a:rPr>
              <a:t>①③</a:t>
            </a:r>
            <a:r>
              <a:rPr lang="en-US" altLang="zh-CN" sz="2800" kern="100" dirty="0">
                <a:latin typeface="Times New Roman"/>
                <a:ea typeface="华文细黑"/>
              </a:rPr>
              <a:t>  </a:t>
            </a:r>
            <a:endParaRPr lang="en-US" altLang="zh-CN" sz="2800" kern="100" dirty="0" smtClean="0">
              <a:latin typeface="Times New Roman"/>
              <a:ea typeface="华文细黑"/>
            </a:endParaRPr>
          </a:p>
          <a:p>
            <a:pPr>
              <a:lnSpc>
                <a:spcPct val="150000"/>
              </a:lnSpc>
            </a:pPr>
            <a:r>
              <a:rPr lang="en-US" altLang="zh-CN" sz="2800" kern="100" dirty="0" smtClean="0">
                <a:latin typeface="Times New Roman"/>
                <a:ea typeface="华文细黑"/>
              </a:rPr>
              <a:t>C</a:t>
            </a:r>
            <a:r>
              <a:rPr lang="en-US" altLang="zh-CN" sz="2800" kern="100" dirty="0">
                <a:latin typeface="Times New Roman"/>
                <a:ea typeface="华文细黑"/>
              </a:rPr>
              <a:t>.</a:t>
            </a:r>
            <a:r>
              <a:rPr lang="en-US" altLang="zh-CN" sz="2800" kern="100" dirty="0">
                <a:latin typeface="宋体"/>
                <a:ea typeface="华文细黑"/>
                <a:cs typeface="Times New Roman"/>
              </a:rPr>
              <a:t>②④</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smtClean="0">
                <a:latin typeface="宋体"/>
                <a:ea typeface="华文细黑"/>
                <a:cs typeface="Times New Roman"/>
              </a:rPr>
              <a:t>①④</a:t>
            </a:r>
          </a:p>
        </p:txBody>
      </p:sp>
      <p:sp>
        <p:nvSpPr>
          <p:cNvPr id="6" name="矩形 5"/>
          <p:cNvSpPr/>
          <p:nvPr/>
        </p:nvSpPr>
        <p:spPr>
          <a:xfrm>
            <a:off x="8747198" y="96235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8"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390547"/>
            <a:ext cx="5990743" cy="492443"/>
          </a:xfrm>
          <a:prstGeom prst="rect">
            <a:avLst/>
          </a:prstGeom>
        </p:spPr>
        <p:txBody>
          <a:bodyPr wrap="none">
            <a:spAutoFit/>
          </a:bodyPr>
          <a:lstStyle/>
          <a:p>
            <a:r>
              <a:rPr lang="en-US" altLang="zh-CN" sz="2600" kern="100" dirty="0">
                <a:latin typeface="Times New Roman"/>
                <a:ea typeface="华文细黑"/>
              </a:rPr>
              <a:t>6.</a:t>
            </a:r>
            <a:r>
              <a:rPr lang="zh-CN" altLang="zh-CN" sz="2600" kern="100" dirty="0">
                <a:latin typeface="Times New Roman"/>
                <a:ea typeface="华文细黑"/>
                <a:cs typeface="Times New Roman"/>
              </a:rPr>
              <a:t>下列反应中，属于取代反应的是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1645040564"/>
              </p:ext>
            </p:extLst>
          </p:nvPr>
        </p:nvGraphicFramePr>
        <p:xfrm>
          <a:off x="769938" y="971051"/>
          <a:ext cx="8040687" cy="3424237"/>
        </p:xfrm>
        <a:graphic>
          <a:graphicData uri="http://schemas.openxmlformats.org/presentationml/2006/ole">
            <mc:AlternateContent xmlns:mc="http://schemas.openxmlformats.org/markup-compatibility/2006">
              <mc:Choice xmlns:v="urn:schemas-microsoft-com:vml" Requires="v">
                <p:oleObj spid="_x0000_s216110" name="Document" r:id="rId3" imgW="8120359" imgH="3480062" progId="Word.Document.8">
                  <p:embed/>
                </p:oleObj>
              </mc:Choice>
              <mc:Fallback>
                <p:oleObj name="Document" r:id="rId3" imgW="8120359" imgH="3480062" progId="Word.Document.8">
                  <p:embed/>
                  <p:pic>
                    <p:nvPicPr>
                      <p:cNvPr id="0" name=""/>
                      <p:cNvPicPr/>
                      <p:nvPr/>
                    </p:nvPicPr>
                    <p:blipFill>
                      <a:blip r:embed="rId4"/>
                      <a:stretch>
                        <a:fillRect/>
                      </a:stretch>
                    </p:blipFill>
                    <p:spPr>
                      <a:xfrm>
                        <a:off x="769938" y="971051"/>
                        <a:ext cx="8040687" cy="3424237"/>
                      </a:xfrm>
                      <a:prstGeom prst="rect">
                        <a:avLst/>
                      </a:prstGeom>
                    </p:spPr>
                  </p:pic>
                </p:oleObj>
              </mc:Fallback>
            </mc:AlternateContent>
          </a:graphicData>
        </a:graphic>
      </p:graphicFrame>
      <p:pic>
        <p:nvPicPr>
          <p:cNvPr id="2160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606" y="3611988"/>
            <a:ext cx="6638544" cy="196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614" y="5575123"/>
            <a:ext cx="577991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630710" y="1110627"/>
            <a:ext cx="568104" cy="523220"/>
          </a:xfrm>
          <a:prstGeom prst="rect">
            <a:avLst/>
          </a:prstGeom>
        </p:spPr>
        <p:txBody>
          <a:bodyPr wrap="none">
            <a:spAutoFit/>
          </a:bodyPr>
          <a:lstStyle/>
          <a:p>
            <a:r>
              <a:rPr lang="en-US" altLang="zh-CN" sz="2800" kern="100" spc="-80" dirty="0">
                <a:solidFill>
                  <a:prstClr val="black"/>
                </a:solidFill>
                <a:latin typeface="Times New Roman"/>
                <a:ea typeface="华文细黑"/>
                <a:cs typeface="Courier New"/>
              </a:rPr>
              <a:t>==</a:t>
            </a:r>
            <a:endParaRPr lang="zh-CN" altLang="en-US" dirty="0"/>
          </a:p>
        </p:txBody>
      </p:sp>
      <p:sp>
        <p:nvSpPr>
          <p:cNvPr id="7" name="Rectangle 21">
            <a:hlinkClick r:id="rId7"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0"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1"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2"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3"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6"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72705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3355" y="1053530"/>
            <a:ext cx="11168475" cy="400107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②④⑤</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为加成反应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为氧化反应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为加聚反应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a:t>
            </a:r>
            <a:r>
              <a:rPr lang="zh-CN" altLang="zh-CN" sz="2800" b="1" kern="100" dirty="0">
                <a:solidFill>
                  <a:schemeClr val="accent6">
                    <a:lumMod val="75000"/>
                  </a:schemeClr>
                </a:solidFill>
                <a:latin typeface="Times New Roman"/>
                <a:cs typeface="Times New Roman"/>
              </a:rPr>
              <a:t>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313592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xEl>
                                              <p:pRg st="2" end="2"/>
                                            </p:txEl>
                                          </p:spTgt>
                                        </p:tgtEl>
                                      </p:cBhvr>
                                    </p:animEffect>
                                    <p:set>
                                      <p:cBhvr>
                                        <p:cTn id="27" dur="1" fill="hold">
                                          <p:stCondLst>
                                            <p:cond delay="499"/>
                                          </p:stCondLst>
                                        </p:cTn>
                                        <p:tgtEl>
                                          <p:spTgt spid="2">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xEl>
                                              <p:pRg st="3" end="3"/>
                                            </p:txEl>
                                          </p:spTgt>
                                        </p:tgtEl>
                                      </p:cBhvr>
                                    </p:animEffect>
                                    <p:set>
                                      <p:cBhvr>
                                        <p:cTn id="30" dur="1" fill="hold">
                                          <p:stCondLst>
                                            <p:cond delay="499"/>
                                          </p:stCondLst>
                                        </p:cTn>
                                        <p:tgtEl>
                                          <p:spTgt spid="2">
                                            <p:txEl>
                                              <p:pRg st="3" end="3"/>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
                                            <p:txEl>
                                              <p:pRg st="4" end="4"/>
                                            </p:txEl>
                                          </p:spTgt>
                                        </p:tgtEl>
                                      </p:cBhvr>
                                    </p:animEffect>
                                    <p:set>
                                      <p:cBhvr>
                                        <p:cTn id="33" dur="1" fill="hold">
                                          <p:stCondLst>
                                            <p:cond delay="499"/>
                                          </p:stCondLst>
                                        </p:cTn>
                                        <p:tgtEl>
                                          <p:spTgt spid="2">
                                            <p:txEl>
                                              <p:pRg st="4" end="4"/>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
                                            <p:txEl>
                                              <p:pRg st="5" end="5"/>
                                            </p:txEl>
                                          </p:spTgt>
                                        </p:tgtEl>
                                      </p:cBhvr>
                                    </p:animEffect>
                                    <p:set>
                                      <p:cBhvr>
                                        <p:cTn id="36" dur="1" fill="hold">
                                          <p:stCondLst>
                                            <p:cond delay="499"/>
                                          </p:stCondLst>
                                        </p:cTn>
                                        <p:tgtEl>
                                          <p:spTgt spid="2">
                                            <p:txEl>
                                              <p:pRg st="5" end="5"/>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618" y="1140883"/>
            <a:ext cx="10948412" cy="3873087"/>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600" b="1" kern="100" dirty="0">
                <a:solidFill>
                  <a:srgbClr val="0000FF"/>
                </a:solidFill>
                <a:latin typeface="Times New Roman"/>
                <a:cs typeface="Times New Roman"/>
              </a:rPr>
              <a:t>题组三　几种重要烃的鉴别与除</a:t>
            </a:r>
            <a:r>
              <a:rPr lang="zh-CN" altLang="en-US" sz="2600" b="1" kern="100" dirty="0" smtClean="0">
                <a:solidFill>
                  <a:srgbClr val="0000FF"/>
                </a:solidFill>
                <a:latin typeface="Times New Roman"/>
                <a:cs typeface="Times New Roman"/>
              </a:rPr>
              <a:t>杂</a:t>
            </a:r>
            <a:endParaRPr lang="en-US" altLang="zh-CN" sz="2600" b="1" kern="100" dirty="0" smtClean="0">
              <a:solidFill>
                <a:srgbClr val="0000FF"/>
              </a:solidFill>
              <a:latin typeface="Times New Roman"/>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鉴别甲烷、一氧化碳和氢气三种无色气体的方法是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将它们分别通过溴水</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点燃后分别罩上干燥的冷烧杯</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点燃后分别罩上涂有澄清石灰水的烧杯</a:t>
            </a:r>
            <a:endParaRPr lang="zh-CN" altLang="zh-CN" sz="10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点燃后分别罩上干燥的冷烧杯和涂有澄清石灰水的烧杯</a:t>
            </a:r>
            <a:endParaRPr lang="zh-CN" altLang="zh-CN" sz="2600" kern="100" dirty="0">
              <a:latin typeface="宋体"/>
              <a:cs typeface="Courier New"/>
            </a:endParaRPr>
          </a:p>
        </p:txBody>
      </p:sp>
      <p:sp>
        <p:nvSpPr>
          <p:cNvPr id="3" name="矩形 2"/>
          <p:cNvSpPr/>
          <p:nvPr/>
        </p:nvSpPr>
        <p:spPr>
          <a:xfrm>
            <a:off x="9035230" y="189846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6"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012496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618" y="1140883"/>
            <a:ext cx="10948412" cy="3919254"/>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既可以用来鉴别甲烷和乙烯，又可以用来除去甲烷中的少量乙烯的操作方法是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混合气体通过盛酸性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溶液的洗气瓶</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混合气体通过盛溴水的洗气瓶</a:t>
            </a:r>
            <a:endParaRPr lang="zh-CN" altLang="zh-CN" sz="10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混合气体通过盛蒸馏水的洗气瓶</a:t>
            </a:r>
            <a:endParaRPr lang="zh-CN" altLang="zh-CN" sz="10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混合气体跟适量氯化氢混合</a:t>
            </a:r>
            <a:endParaRPr lang="zh-CN" altLang="zh-CN" sz="2600" kern="100" dirty="0">
              <a:latin typeface="宋体"/>
              <a:cs typeface="Courier New"/>
            </a:endParaRPr>
          </a:p>
        </p:txBody>
      </p:sp>
      <p:sp>
        <p:nvSpPr>
          <p:cNvPr id="3" name="矩形 2"/>
          <p:cNvSpPr/>
          <p:nvPr/>
        </p:nvSpPr>
        <p:spPr>
          <a:xfrm>
            <a:off x="2719364" y="1970470"/>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6"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133007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618" y="1012899"/>
            <a:ext cx="10948412" cy="400107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使用一种试剂就能鉴别出来的是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苯、甲苯、己烯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甲苯、己烯、四氯化碳</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己烯、汽油、苯</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zh-CN" altLang="zh-CN" sz="2800" kern="100" dirty="0">
                <a:latin typeface="Times New Roman"/>
                <a:ea typeface="华文细黑"/>
                <a:cs typeface="Times New Roman"/>
              </a:rPr>
              <a:t>苯、甲苯、</a:t>
            </a:r>
            <a:r>
              <a:rPr lang="zh-CN" altLang="zh-CN" sz="2800" kern="100" dirty="0" smtClean="0">
                <a:latin typeface="Times New Roman"/>
                <a:ea typeface="华文细黑"/>
                <a:cs typeface="Times New Roman"/>
              </a:rPr>
              <a:t>二甲苯</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烃难溶于水，密度比水小；</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难溶于水，密度比水大。</a:t>
            </a:r>
            <a:r>
              <a:rPr lang="en-US" altLang="zh-CN" sz="2800" kern="100" dirty="0">
                <a:latin typeface="Times New Roman"/>
                <a:ea typeface="华文细黑"/>
              </a:rPr>
              <a:t>B</a:t>
            </a:r>
            <a:r>
              <a:rPr lang="zh-CN" altLang="zh-CN" sz="2800" kern="100" dirty="0">
                <a:latin typeface="Times New Roman"/>
                <a:ea typeface="华文细黑"/>
                <a:cs typeface="Times New Roman"/>
              </a:rPr>
              <a:t>项可用溴水鉴别，甲苯萃取溴后，上层为橙红色，己烯使溴水褪色，四氯化碳萃取溴后，下层为橙红色，正确。</a:t>
            </a:r>
            <a:endParaRPr lang="zh-CN" altLang="zh-CN" sz="2600" kern="100" dirty="0">
              <a:latin typeface="宋体"/>
              <a:cs typeface="Courier New"/>
            </a:endParaRPr>
          </a:p>
        </p:txBody>
      </p:sp>
      <p:sp>
        <p:nvSpPr>
          <p:cNvPr id="3" name="矩形 2"/>
          <p:cNvSpPr/>
          <p:nvPr/>
        </p:nvSpPr>
        <p:spPr>
          <a:xfrm>
            <a:off x="6233242" y="1156915"/>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2"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1"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390501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3" end="3"/>
                                            </p:txEl>
                                          </p:spTgt>
                                        </p:tgtEl>
                                      </p:cBhvr>
                                    </p:animEffect>
                                    <p:set>
                                      <p:cBhvr>
                                        <p:cTn id="17" dur="1" fill="hold">
                                          <p:stCondLst>
                                            <p:cond delay="499"/>
                                          </p:stCondLst>
                                        </p:cTn>
                                        <p:tgtEl>
                                          <p:spTgt spid="2">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618" y="870624"/>
            <a:ext cx="10948412" cy="4647402"/>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写出除杂所用试剂和方法：</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乙烷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乙烯</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溴苯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溴</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硝基苯</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甲苯</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硝基苯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苯</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(6)C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dirty="0" smtClean="0">
                <a:latin typeface="Times New Roman"/>
                <a:ea typeface="华文细黑"/>
              </a:rPr>
              <a:t>)_________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______</a:t>
            </a:r>
            <a:r>
              <a:rPr lang="zh-CN" altLang="zh-CN" sz="2800" kern="100" dirty="0" smtClean="0">
                <a:latin typeface="Times New Roman"/>
                <a:ea typeface="华文细黑"/>
                <a:cs typeface="Times New Roman"/>
              </a:rPr>
              <a:t>。</a:t>
            </a:r>
            <a:endParaRPr lang="zh-CN" altLang="zh-CN" sz="2600" kern="100" dirty="0">
              <a:latin typeface="宋体"/>
              <a:cs typeface="Courier New"/>
            </a:endParaRPr>
          </a:p>
        </p:txBody>
      </p:sp>
      <p:sp>
        <p:nvSpPr>
          <p:cNvPr id="3" name="矩形 2"/>
          <p:cNvSpPr/>
          <p:nvPr/>
        </p:nvSpPr>
        <p:spPr>
          <a:xfrm>
            <a:off x="2782838" y="1643548"/>
            <a:ext cx="2069797" cy="523220"/>
          </a:xfrm>
          <a:prstGeom prst="rect">
            <a:avLst/>
          </a:prstGeom>
        </p:spPr>
        <p:txBody>
          <a:bodyPr wrap="none">
            <a:spAutoFit/>
          </a:bodyPr>
          <a:lstStyle/>
          <a:p>
            <a:r>
              <a:rPr lang="zh-CN" altLang="en-US" sz="2800" kern="100" dirty="0">
                <a:solidFill>
                  <a:schemeClr val="accent6">
                    <a:lumMod val="75000"/>
                  </a:schemeClr>
                </a:solidFill>
                <a:latin typeface="Times New Roman"/>
                <a:ea typeface="华文细黑"/>
                <a:cs typeface="Courier New"/>
              </a:rPr>
              <a:t>溴水　</a:t>
            </a:r>
            <a:r>
              <a:rPr lang="zh-CN" altLang="en-US" sz="2800" kern="100" dirty="0" smtClean="0">
                <a:solidFill>
                  <a:schemeClr val="accent6">
                    <a:lumMod val="75000"/>
                  </a:schemeClr>
                </a:solidFill>
                <a:latin typeface="Times New Roman"/>
                <a:ea typeface="华文细黑"/>
                <a:cs typeface="Courier New"/>
              </a:rPr>
              <a:t> 洗</a:t>
            </a:r>
            <a:r>
              <a:rPr lang="zh-CN" altLang="en-US" sz="2800" kern="100" dirty="0">
                <a:solidFill>
                  <a:schemeClr val="accent6">
                    <a:lumMod val="75000"/>
                  </a:schemeClr>
                </a:solidFill>
                <a:latin typeface="Times New Roman"/>
                <a:ea typeface="华文细黑"/>
                <a:cs typeface="Courier New"/>
              </a:rPr>
              <a:t>气</a:t>
            </a:r>
          </a:p>
        </p:txBody>
      </p:sp>
      <p:sp>
        <p:nvSpPr>
          <p:cNvPr id="4" name="矩形 3"/>
          <p:cNvSpPr/>
          <p:nvPr/>
        </p:nvSpPr>
        <p:spPr>
          <a:xfrm>
            <a:off x="2494806" y="2291620"/>
            <a:ext cx="3097323" cy="523220"/>
          </a:xfrm>
          <a:prstGeom prst="rect">
            <a:avLst/>
          </a:prstGeom>
        </p:spPr>
        <p:txBody>
          <a:bodyPr wrap="none">
            <a:spAutoFit/>
          </a:bodyPr>
          <a:lstStyle/>
          <a:p>
            <a:r>
              <a:rPr lang="en-US" altLang="zh-CN" sz="2800" kern="100" dirty="0" err="1" smtClean="0">
                <a:solidFill>
                  <a:schemeClr val="accent6">
                    <a:lumMod val="75000"/>
                  </a:schemeClr>
                </a:solidFill>
                <a:latin typeface="Times New Roman"/>
                <a:ea typeface="华文细黑"/>
              </a:rPr>
              <a:t>NaOH</a:t>
            </a:r>
            <a:r>
              <a:rPr lang="zh-CN" altLang="zh-CN" sz="2800" kern="100" dirty="0" smtClean="0">
                <a:solidFill>
                  <a:schemeClr val="accent6">
                    <a:lumMod val="75000"/>
                  </a:schemeClr>
                </a:solidFill>
                <a:latin typeface="Times New Roman"/>
                <a:ea typeface="华文细黑"/>
                <a:cs typeface="Times New Roman"/>
              </a:rPr>
              <a:t>溶液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分液</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3070870" y="2867684"/>
            <a:ext cx="30973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en-US" altLang="zh-CN" sz="2800" kern="100" dirty="0">
                <a:solidFill>
                  <a:schemeClr val="accent6">
                    <a:lumMod val="75000"/>
                  </a:schemeClr>
                </a:solidFill>
                <a:latin typeface="Times New Roman"/>
                <a:ea typeface="华文细黑"/>
              </a:rPr>
              <a:t> </a:t>
            </a:r>
            <a:r>
              <a:rPr lang="zh-CN" altLang="en-US" sz="2800" kern="100" dirty="0">
                <a:solidFill>
                  <a:schemeClr val="accent6">
                    <a:lumMod val="75000"/>
                  </a:schemeClr>
                </a:solidFill>
                <a:latin typeface="Times New Roman"/>
                <a:ea typeface="华文细黑"/>
              </a:rPr>
              <a:t>溶液　分液</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422798" y="3515756"/>
            <a:ext cx="6418745" cy="523220"/>
          </a:xfrm>
          <a:prstGeom prst="rect">
            <a:avLst/>
          </a:prstGeom>
        </p:spPr>
        <p:txBody>
          <a:bodyPr wrap="none">
            <a:spAutoFit/>
          </a:bodyPr>
          <a:lstStyle/>
          <a:p>
            <a:r>
              <a:rPr lang="zh-CN" altLang="en-US" sz="2800" kern="100" dirty="0">
                <a:solidFill>
                  <a:schemeClr val="accent6">
                    <a:lumMod val="75000"/>
                  </a:schemeClr>
                </a:solidFill>
                <a:latin typeface="Times New Roman"/>
                <a:ea typeface="华文细黑"/>
              </a:rPr>
              <a:t>酸性高锰酸钾溶液、</a:t>
            </a:r>
            <a:r>
              <a:rPr lang="en-US" altLang="zh-CN" sz="2800" kern="100" dirty="0" err="1">
                <a:solidFill>
                  <a:schemeClr val="accent6">
                    <a:lumMod val="75000"/>
                  </a:schemeClr>
                </a:solidFill>
                <a:latin typeface="Times New Roman"/>
                <a:ea typeface="华文细黑"/>
              </a:rPr>
              <a:t>NaOH</a:t>
            </a:r>
            <a:r>
              <a:rPr lang="zh-CN" altLang="en-US" sz="2800" kern="100" dirty="0">
                <a:solidFill>
                  <a:schemeClr val="accent6">
                    <a:lumMod val="75000"/>
                  </a:schemeClr>
                </a:solidFill>
                <a:latin typeface="Times New Roman"/>
                <a:ea typeface="华文细黑"/>
              </a:rPr>
              <a:t>溶液　</a:t>
            </a:r>
            <a:r>
              <a:rPr lang="zh-CN" altLang="en-US" sz="2800" kern="100" dirty="0" smtClean="0">
                <a:solidFill>
                  <a:schemeClr val="accent6">
                    <a:lumMod val="75000"/>
                  </a:schemeClr>
                </a:solidFill>
                <a:latin typeface="Times New Roman"/>
                <a:ea typeface="华文细黑"/>
              </a:rPr>
              <a:t>   分</a:t>
            </a:r>
            <a:r>
              <a:rPr lang="zh-CN" altLang="en-US" sz="2800" kern="100" dirty="0">
                <a:solidFill>
                  <a:schemeClr val="accent6">
                    <a:lumMod val="75000"/>
                  </a:schemeClr>
                </a:solidFill>
                <a:latin typeface="Times New Roman"/>
                <a:ea typeface="华文细黑"/>
              </a:rPr>
              <a:t>液</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2818065" y="4163828"/>
            <a:ext cx="1890261" cy="523220"/>
          </a:xfrm>
          <a:prstGeom prst="rect">
            <a:avLst/>
          </a:prstGeom>
        </p:spPr>
        <p:txBody>
          <a:bodyPr wrap="none">
            <a:spAutoFit/>
          </a:bodyPr>
          <a:lstStyle/>
          <a:p>
            <a:r>
              <a:rPr lang="zh-CN" altLang="en-US" sz="2800" kern="100" dirty="0">
                <a:solidFill>
                  <a:schemeClr val="accent6">
                    <a:lumMod val="75000"/>
                  </a:schemeClr>
                </a:solidFill>
                <a:latin typeface="Times New Roman"/>
                <a:ea typeface="华文细黑"/>
              </a:rPr>
              <a:t>无　</a:t>
            </a:r>
            <a:r>
              <a:rPr lang="zh-CN" altLang="en-US" sz="2800" kern="100" dirty="0" smtClean="0">
                <a:solidFill>
                  <a:schemeClr val="accent6">
                    <a:lumMod val="75000"/>
                  </a:schemeClr>
                </a:solidFill>
                <a:latin typeface="Times New Roman"/>
                <a:ea typeface="华文细黑"/>
              </a:rPr>
              <a:t>   蒸馏</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3646934" y="4811900"/>
            <a:ext cx="30973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zh-CN" altLang="en-US" sz="2800" kern="100" dirty="0">
                <a:solidFill>
                  <a:schemeClr val="accent6">
                    <a:lumMod val="75000"/>
                  </a:schemeClr>
                </a:solidFill>
                <a:latin typeface="Times New Roman"/>
                <a:ea typeface="华文细黑"/>
              </a:rPr>
              <a:t>溶液　</a:t>
            </a:r>
            <a:r>
              <a:rPr lang="zh-CN" altLang="en-US" sz="2800" kern="100" dirty="0" smtClean="0">
                <a:solidFill>
                  <a:schemeClr val="accent6">
                    <a:lumMod val="75000"/>
                  </a:schemeClr>
                </a:solidFill>
                <a:latin typeface="Times New Roman"/>
                <a:ea typeface="华文细黑"/>
              </a:rPr>
              <a:t>  洗</a:t>
            </a:r>
            <a:r>
              <a:rPr lang="zh-CN" altLang="en-US" sz="2800" kern="100" dirty="0">
                <a:solidFill>
                  <a:schemeClr val="accent6">
                    <a:lumMod val="75000"/>
                  </a:schemeClr>
                </a:solidFill>
                <a:latin typeface="Times New Roman"/>
                <a:ea typeface="华文细黑"/>
              </a:rPr>
              <a:t>气</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299408"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2" name="圆角矩形 11">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3" name="Rectangle 21">
            <a:hlinkClick r:id="rId3" action="ppaction://hlinksldjump"/>
          </p:cNvPr>
          <p:cNvSpPr>
            <a:spLocks noChangeArrowheads="1"/>
          </p:cNvSpPr>
          <p:nvPr/>
        </p:nvSpPr>
        <p:spPr bwMode="auto">
          <a:xfrm>
            <a:off x="710331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760549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808353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6" action="ppaction://hlinksldjump"/>
          </p:cNvPr>
          <p:cNvSpPr>
            <a:spLocks noChangeArrowheads="1"/>
          </p:cNvSpPr>
          <p:nvPr/>
        </p:nvSpPr>
        <p:spPr bwMode="auto">
          <a:xfrm>
            <a:off x="853742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7" action="ppaction://hlinksldjump"/>
          </p:cNvPr>
          <p:cNvSpPr>
            <a:spLocks noChangeArrowheads="1"/>
          </p:cNvSpPr>
          <p:nvPr/>
        </p:nvSpPr>
        <p:spPr bwMode="auto">
          <a:xfrm>
            <a:off x="901504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95191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0066976"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10520870"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11" action="ppaction://hlinksldjump"/>
          </p:cNvPr>
          <p:cNvSpPr>
            <a:spLocks noChangeArrowheads="1"/>
          </p:cNvSpPr>
          <p:nvPr/>
        </p:nvSpPr>
        <p:spPr bwMode="auto">
          <a:xfrm>
            <a:off x="10998488"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12" action="ppaction://hlinksldjump"/>
          </p:cNvPr>
          <p:cNvSpPr>
            <a:spLocks noChangeArrowheads="1"/>
          </p:cNvSpPr>
          <p:nvPr/>
        </p:nvSpPr>
        <p:spPr bwMode="auto">
          <a:xfrm>
            <a:off x="11515467" y="1876"/>
            <a:ext cx="527375"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15038914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4" grpId="0"/>
      <p:bldP spid="4" grpId="1"/>
      <p:bldP spid="5" grpId="0"/>
      <p:bldP spid="5" grpId="1"/>
      <p:bldP spid="6" grpId="0"/>
      <p:bldP spid="6" grpId="1"/>
      <p:bldP spid="7" grpId="0"/>
      <p:bldP spid="7" grpId="1"/>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
          <p:cNvSpPr txBox="1"/>
          <p:nvPr/>
        </p:nvSpPr>
        <p:spPr>
          <a:xfrm>
            <a:off x="637112" y="2730833"/>
            <a:ext cx="11229356"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FFFFFF"/>
                </a:solidFill>
                <a:latin typeface="微软雅黑"/>
                <a:ea typeface="微软雅黑"/>
              </a:rPr>
              <a:t>考点二　同系物和同分异构体</a:t>
            </a:r>
            <a:endParaRPr lang="zh-CN" altLang="zh-CN" sz="6500" b="1" kern="0" dirty="0">
              <a:solidFill>
                <a:sysClr val="window" lastClr="FFFFFF"/>
              </a:solidFill>
              <a:latin typeface="微软雅黑"/>
              <a:ea typeface="微软雅黑"/>
            </a:endParaRPr>
          </a:p>
        </p:txBody>
      </p:sp>
    </p:spTree>
    <p:extLst>
      <p:ext uri="{BB962C8B-B14F-4D97-AF65-F5344CB8AC3E}">
        <p14:creationId xmlns:p14="http://schemas.microsoft.com/office/powerpoint/2010/main" val="3790972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996" y="1053530"/>
            <a:ext cx="11231786" cy="4001071"/>
          </a:xfrm>
          <a:prstGeom prst="rect">
            <a:avLst/>
          </a:prstGeom>
          <a:noFill/>
        </p:spPr>
        <p:txBody>
          <a:bodyPr wrap="square" lIns="121898" tIns="60948" rIns="121898" bIns="60948" rtlCol="0">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有机物中碳原子的成键特征</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碳原子的最外层有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个电子，可与其他原子形成</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个共价键，而且碳碳原子之间也能相互</a:t>
            </a:r>
            <a:r>
              <a:rPr lang="zh-CN" altLang="zh-CN" sz="2800" kern="100" dirty="0" smtClean="0">
                <a:latin typeface="Times New Roman"/>
                <a:ea typeface="华文细黑"/>
                <a:cs typeface="Times New Roman"/>
              </a:rPr>
              <a:t>形成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键</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碳原子不仅可以</a:t>
            </a:r>
            <a:r>
              <a:rPr lang="zh-CN" altLang="zh-CN" sz="2800" kern="100" dirty="0" smtClean="0">
                <a:latin typeface="Times New Roman"/>
                <a:ea typeface="华文细黑"/>
                <a:cs typeface="Times New Roman"/>
              </a:rPr>
              <a:t>形成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键</a:t>
            </a:r>
            <a:r>
              <a:rPr lang="zh-CN" altLang="zh-CN" sz="2800" kern="100" dirty="0">
                <a:latin typeface="Times New Roman"/>
                <a:ea typeface="华文细黑"/>
                <a:cs typeface="Times New Roman"/>
              </a:rPr>
              <a:t>，还可以</a:t>
            </a:r>
            <a:r>
              <a:rPr lang="zh-CN" altLang="zh-CN" sz="2800" kern="100" dirty="0" smtClean="0">
                <a:latin typeface="Times New Roman"/>
                <a:ea typeface="华文细黑"/>
                <a:cs typeface="Times New Roman"/>
              </a:rPr>
              <a:t>形成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键或</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键</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多个碳原子可以相互结合形成碳链，也可以形成</a:t>
            </a:r>
            <a:r>
              <a:rPr lang="zh-CN" altLang="zh-CN" sz="2800" kern="100" dirty="0" smtClean="0">
                <a:latin typeface="Times New Roman"/>
                <a:ea typeface="华文细黑"/>
                <a:cs typeface="Times New Roman"/>
              </a:rPr>
              <a:t>碳</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碳链或</a:t>
            </a:r>
            <a:r>
              <a:rPr lang="zh-CN" altLang="zh-CN" sz="2800" kern="100" dirty="0" smtClean="0">
                <a:latin typeface="Times New Roman"/>
                <a:ea typeface="华文细黑"/>
                <a:cs typeface="Times New Roman"/>
              </a:rPr>
              <a:t>碳</a:t>
            </a:r>
            <a:r>
              <a:rPr lang="en-US" altLang="zh-CN" sz="2800" u="sng" kern="100" dirty="0" smtClean="0">
                <a:latin typeface="Times New Roman"/>
                <a:ea typeface="华文细黑"/>
                <a:cs typeface="Times New Roman"/>
              </a:rPr>
              <a:t>    </a:t>
            </a:r>
          </a:p>
          <a:p>
            <a:pPr>
              <a:lnSpc>
                <a:spcPct val="150000"/>
              </a:lnSpc>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上</a:t>
            </a:r>
            <a:r>
              <a:rPr lang="zh-CN" altLang="zh-CN" sz="2800" kern="100" dirty="0">
                <a:latin typeface="Times New Roman"/>
                <a:ea typeface="华文细黑"/>
                <a:cs typeface="Times New Roman"/>
              </a:rPr>
              <a:t>还可以连</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4400307" y="245173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共价</a:t>
            </a:r>
            <a:endParaRPr lang="zh-CN" altLang="en-US" dirty="0">
              <a:solidFill>
                <a:srgbClr val="0000FF"/>
              </a:solidFill>
            </a:endParaRPr>
          </a:p>
        </p:txBody>
      </p:sp>
      <p:sp>
        <p:nvSpPr>
          <p:cNvPr id="8" name="矩形 7"/>
          <p:cNvSpPr/>
          <p:nvPr/>
        </p:nvSpPr>
        <p:spPr>
          <a:xfrm>
            <a:off x="4150990" y="3080642"/>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单</a:t>
            </a:r>
            <a:endParaRPr lang="zh-CN" altLang="en-US" dirty="0">
              <a:solidFill>
                <a:srgbClr val="0000FF"/>
              </a:solidFill>
            </a:endParaRPr>
          </a:p>
        </p:txBody>
      </p:sp>
      <p:sp>
        <p:nvSpPr>
          <p:cNvPr id="9" name="矩形 8"/>
          <p:cNvSpPr/>
          <p:nvPr/>
        </p:nvSpPr>
        <p:spPr>
          <a:xfrm>
            <a:off x="7063635" y="3099806"/>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双</a:t>
            </a:r>
            <a:endParaRPr lang="zh-CN" altLang="en-US" dirty="0">
              <a:solidFill>
                <a:srgbClr val="0000FF"/>
              </a:solidFill>
            </a:endParaRPr>
          </a:p>
        </p:txBody>
      </p:sp>
      <p:sp>
        <p:nvSpPr>
          <p:cNvPr id="10" name="矩形 9"/>
          <p:cNvSpPr/>
          <p:nvPr/>
        </p:nvSpPr>
        <p:spPr>
          <a:xfrm>
            <a:off x="8183438" y="3099806"/>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三</a:t>
            </a:r>
            <a:endParaRPr lang="zh-CN" altLang="en-US" dirty="0">
              <a:solidFill>
                <a:srgbClr val="0000FF"/>
              </a:solidFill>
            </a:endParaRPr>
          </a:p>
        </p:txBody>
      </p:sp>
      <p:sp>
        <p:nvSpPr>
          <p:cNvPr id="11" name="矩形 10"/>
          <p:cNvSpPr/>
          <p:nvPr/>
        </p:nvSpPr>
        <p:spPr>
          <a:xfrm>
            <a:off x="8831510" y="3698662"/>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环</a:t>
            </a:r>
            <a:endParaRPr lang="zh-CN" altLang="en-US" dirty="0">
              <a:solidFill>
                <a:srgbClr val="0000FF"/>
              </a:solidFill>
            </a:endParaRPr>
          </a:p>
        </p:txBody>
      </p:sp>
      <p:sp>
        <p:nvSpPr>
          <p:cNvPr id="12" name="矩形 11"/>
          <p:cNvSpPr/>
          <p:nvPr/>
        </p:nvSpPr>
        <p:spPr>
          <a:xfrm>
            <a:off x="550590" y="4346734"/>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环</a:t>
            </a:r>
            <a:endParaRPr lang="zh-CN" altLang="en-US" dirty="0">
              <a:solidFill>
                <a:srgbClr val="0000FF"/>
              </a:solidFill>
            </a:endParaRPr>
          </a:p>
        </p:txBody>
      </p:sp>
      <p:sp>
        <p:nvSpPr>
          <p:cNvPr id="13" name="矩形 12"/>
          <p:cNvSpPr/>
          <p:nvPr/>
        </p:nvSpPr>
        <p:spPr>
          <a:xfrm>
            <a:off x="3320187" y="4376786"/>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支链</a:t>
            </a:r>
            <a:endParaRPr lang="zh-CN" altLang="en-US" dirty="0">
              <a:solidFill>
                <a:srgbClr val="0000FF"/>
              </a:solidFill>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8" grpId="0"/>
      <p:bldP spid="8" grpId="1"/>
      <p:bldP spid="9" grpId="0"/>
      <p:bldP spid="9" grpId="1"/>
      <p:bldP spid="10" grpId="0"/>
      <p:bldP spid="10" grpId="1"/>
      <p:bldP spid="11" grpId="0"/>
      <p:bldP spid="11" grpId="1"/>
      <p:bldP spid="12" grpId="0"/>
      <p:bldP spid="12" grpId="1"/>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p:nvPr/>
        </p:nvSpPr>
        <p:spPr>
          <a:xfrm>
            <a:off x="536076" y="2496671"/>
            <a:ext cx="11020966" cy="1190903"/>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FFFFFF"/>
                </a:solidFill>
                <a:latin typeface="微软雅黑"/>
                <a:ea typeface="微软雅黑"/>
              </a:rPr>
              <a:t>考点一　常见烃的结构与性质</a:t>
            </a: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477466"/>
            <a:ext cx="10793813" cy="347787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同系物</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定义</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相似</a:t>
            </a:r>
            <a:r>
              <a:rPr lang="zh-CN" altLang="zh-CN" sz="2800" kern="100" dirty="0">
                <a:latin typeface="Times New Roman"/>
                <a:ea typeface="华文细黑"/>
                <a:cs typeface="Times New Roman"/>
              </a:rPr>
              <a:t>，在分子组成上</a:t>
            </a:r>
            <a:r>
              <a:rPr lang="zh-CN" altLang="zh-CN" sz="2800" kern="100" dirty="0" smtClean="0">
                <a:latin typeface="Times New Roman"/>
                <a:ea typeface="华文细黑"/>
                <a:cs typeface="Times New Roman"/>
              </a:rPr>
              <a:t>相差</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原子团</a:t>
            </a:r>
            <a:r>
              <a:rPr lang="zh-CN" altLang="zh-CN" sz="2800" kern="100" dirty="0">
                <a:latin typeface="Times New Roman"/>
                <a:ea typeface="华文细黑"/>
                <a:cs typeface="Times New Roman"/>
              </a:rPr>
              <a:t>的物质互称为同系物。</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烷烃同系物：分子式都</a:t>
            </a:r>
            <a:r>
              <a:rPr lang="zh-CN" altLang="zh-CN" sz="2800" kern="100" dirty="0" smtClean="0">
                <a:latin typeface="Times New Roman"/>
                <a:ea typeface="华文细黑"/>
                <a:cs typeface="Times New Roman"/>
              </a:rPr>
              <a:t>符合</a:t>
            </a:r>
            <a:r>
              <a:rPr lang="en-US" altLang="zh-CN" sz="2800" u="sng" kern="100" dirty="0" smtClean="0">
                <a:latin typeface="Times New Roman"/>
                <a:ea typeface="华文细黑"/>
              </a:rPr>
              <a:t>		     </a:t>
            </a:r>
            <a:r>
              <a:rPr lang="en-US" altLang="zh-CN" sz="2800" kern="100" dirty="0" smtClean="0">
                <a:latin typeface="Times New Roman"/>
                <a:ea typeface="华文细黑"/>
              </a:rPr>
              <a:t>(</a:t>
            </a:r>
            <a:r>
              <a:rPr lang="en-US" altLang="zh-CN" sz="2800" i="1" kern="100" dirty="0">
                <a:latin typeface="Times New Roman"/>
                <a:ea typeface="华文细黑"/>
              </a:rPr>
              <a:t>n</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，如</a:t>
            </a:r>
            <a:r>
              <a:rPr lang="en-US" altLang="zh-CN" sz="2800" kern="100" dirty="0">
                <a:latin typeface="Times New Roman"/>
                <a:ea typeface="华文细黑"/>
              </a:rPr>
              <a:t>CH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3 </a:t>
            </a:r>
            <a:r>
              <a:rPr lang="en-US" altLang="zh-CN" sz="2800" kern="100" baseline="-25000" dirty="0" smtClean="0">
                <a:latin typeface="Times New Roman"/>
                <a:ea typeface="华文细黑"/>
              </a:rPr>
              <a:t>                 </a:t>
            </a:r>
          </a:p>
          <a:p>
            <a:pPr lvl="0"/>
            <a:r>
              <a:rPr lang="en-US" altLang="zh-CN" kern="100" dirty="0" smtClean="0">
                <a:solidFill>
                  <a:prstClr val="black"/>
                </a:solidFill>
                <a:latin typeface="Times New Roman"/>
                <a:ea typeface="华文细黑"/>
                <a:cs typeface="Times New Roman"/>
              </a:rPr>
              <a:t>                                                      </a:t>
            </a:r>
          </a:p>
          <a:p>
            <a:pPr lvl="0"/>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互</a:t>
            </a:r>
            <a:r>
              <a:rPr lang="zh-CN" altLang="zh-CN" sz="2800" kern="100" dirty="0">
                <a:solidFill>
                  <a:prstClr val="black"/>
                </a:solidFill>
                <a:latin typeface="Times New Roman"/>
                <a:ea typeface="华文细黑"/>
                <a:cs typeface="Times New Roman"/>
              </a:rPr>
              <a:t>为同系物</a:t>
            </a:r>
            <a:r>
              <a:rPr lang="zh-CN" altLang="zh-CN" sz="2800" kern="100" dirty="0" smtClean="0">
                <a:solidFill>
                  <a:prstClr val="black"/>
                </a:solidFill>
                <a:latin typeface="Times New Roman"/>
                <a:ea typeface="华文细黑"/>
                <a:cs typeface="Times New Roman"/>
              </a:rPr>
              <a:t>。</a:t>
            </a:r>
            <a:endParaRPr lang="zh-CN" altLang="en-US" sz="2800" dirty="0">
              <a:solidFill>
                <a:prstClr val="black"/>
              </a:solidFill>
            </a:endParaRPr>
          </a:p>
        </p:txBody>
      </p:sp>
      <p:pic>
        <p:nvPicPr>
          <p:cNvPr id="217090"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89" y="3111758"/>
            <a:ext cx="2010834" cy="117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134766" y="119754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结构</a:t>
            </a:r>
            <a:endParaRPr lang="zh-CN" altLang="en-US" dirty="0">
              <a:solidFill>
                <a:srgbClr val="0000FF"/>
              </a:solidFill>
            </a:endParaRPr>
          </a:p>
        </p:txBody>
      </p:sp>
      <p:sp>
        <p:nvSpPr>
          <p:cNvPr id="18" name="矩形 17"/>
          <p:cNvSpPr/>
          <p:nvPr/>
        </p:nvSpPr>
        <p:spPr>
          <a:xfrm>
            <a:off x="6939817" y="1168518"/>
            <a:ext cx="295786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一个或若干个</a:t>
            </a:r>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19" name="矩形 18"/>
          <p:cNvSpPr/>
          <p:nvPr/>
        </p:nvSpPr>
        <p:spPr>
          <a:xfrm>
            <a:off x="5519142" y="2474526"/>
            <a:ext cx="1402948" cy="523220"/>
          </a:xfrm>
          <a:prstGeom prst="rect">
            <a:avLst/>
          </a:prstGeom>
        </p:spPr>
        <p:txBody>
          <a:bodyPr wrap="none">
            <a:spAutoFit/>
          </a:bodyPr>
          <a:lstStyle/>
          <a:p>
            <a:r>
              <a:rPr lang="en-US" altLang="zh-CN" sz="2800" kern="100" dirty="0">
                <a:solidFill>
                  <a:srgbClr val="0000FF"/>
                </a:solidFill>
                <a:latin typeface="Times New Roman"/>
                <a:ea typeface="华文细黑"/>
              </a:rPr>
              <a:t>C</a:t>
            </a:r>
            <a:r>
              <a:rPr lang="en-US" altLang="zh-CN" sz="2800" i="1" kern="100" baseline="-25000" dirty="0">
                <a:solidFill>
                  <a:srgbClr val="0000FF"/>
                </a:solidFill>
                <a:latin typeface="Times New Roman"/>
                <a:ea typeface="华文细黑"/>
              </a:rPr>
              <a:t>n</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i="1" kern="100" baseline="-25000" dirty="0">
                <a:solidFill>
                  <a:srgbClr val="0000FF"/>
                </a:solidFill>
                <a:latin typeface="Times New Roman"/>
                <a:ea typeface="华文细黑"/>
              </a:rPr>
              <a:t>n</a:t>
            </a:r>
            <a:r>
              <a:rPr lang="zh-CN" altLang="zh-CN" sz="2800" kern="100" baseline="-25000" dirty="0">
                <a:solidFill>
                  <a:srgbClr val="0000FF"/>
                </a:solidFill>
                <a:latin typeface="Times New Roman"/>
                <a:ea typeface="华文细黑"/>
                <a:cs typeface="Times New Roman"/>
              </a:rPr>
              <a:t>＋</a:t>
            </a:r>
            <a:r>
              <a:rPr lang="en-US" altLang="zh-CN" sz="2800" kern="100" baseline="-25000" dirty="0">
                <a:solidFill>
                  <a:srgbClr val="0000FF"/>
                </a:solidFill>
                <a:latin typeface="Times New Roman"/>
                <a:ea typeface="华文细黑"/>
              </a:rPr>
              <a:t>2</a:t>
            </a:r>
            <a:endParaRPr lang="zh-CN" altLang="en-US" baseline="-25000" dirty="0">
              <a:solidFill>
                <a:srgbClr val="0000FF"/>
              </a:solidFill>
            </a:endParaRPr>
          </a:p>
        </p:txBody>
      </p:sp>
      <p:sp>
        <p:nvSpPr>
          <p:cNvPr id="20" name="矩形 19"/>
          <p:cNvSpPr/>
          <p:nvPr/>
        </p:nvSpPr>
        <p:spPr>
          <a:xfrm>
            <a:off x="675137" y="4421545"/>
            <a:ext cx="9812557" cy="592425"/>
          </a:xfrm>
          <a:prstGeom prst="rect">
            <a:avLst/>
          </a:prstGeom>
        </p:spPr>
        <p:txBody>
          <a:bodyPr>
            <a:spAutoFit/>
          </a:bodyPr>
          <a:lstStyle/>
          <a:p>
            <a:r>
              <a:rPr lang="en-US" altLang="zh-CN" sz="2800" kern="100" dirty="0">
                <a:latin typeface="Times New Roman"/>
                <a:ea typeface="华文细黑"/>
              </a:rPr>
              <a:t>(3)</a:t>
            </a:r>
            <a:r>
              <a:rPr lang="zh-CN" altLang="zh-CN" sz="2800" kern="100" dirty="0">
                <a:latin typeface="Times New Roman"/>
                <a:ea typeface="华文细黑"/>
                <a:cs typeface="Times New Roman"/>
              </a:rPr>
              <a:t>同系物的化学性质相似，物理性质呈现一定的递变规律。</a:t>
            </a:r>
            <a:endParaRPr lang="zh-CN" altLang="en-US" sz="2800"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p:bldP spid="12" grpId="1"/>
      <p:bldP spid="18" grpId="0"/>
      <p:bldP spid="18" grpId="1"/>
      <p:bldP spid="19" grpId="0"/>
      <p:bldP spid="1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837506"/>
            <a:ext cx="10793813" cy="3323987"/>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同分异构体</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具有相同的分子式，但具有不同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的化合物互称为同分异构体。</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常见烷烃的同分异构体</a:t>
            </a:r>
            <a:endParaRPr lang="zh-CN" altLang="zh-CN" sz="2800" kern="100" dirty="0" smtClean="0">
              <a:latin typeface="宋体"/>
              <a:cs typeface="Courier New"/>
            </a:endParaRPr>
          </a:p>
          <a:p>
            <a:pPr>
              <a:lnSpc>
                <a:spcPct val="150000"/>
              </a:lnSpc>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烷、</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烷、</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烷无同分异构现象；丁烷的同分异构体有</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种；戊烷的同分异构体有</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p:txBody>
      </p:sp>
      <p:sp>
        <p:nvSpPr>
          <p:cNvPr id="5" name="矩形 4"/>
          <p:cNvSpPr/>
          <p:nvPr/>
        </p:nvSpPr>
        <p:spPr>
          <a:xfrm>
            <a:off x="6200507" y="1550041"/>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结构</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694606" y="2846185"/>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甲</a:t>
            </a:r>
          </a:p>
        </p:txBody>
      </p:sp>
      <p:sp>
        <p:nvSpPr>
          <p:cNvPr id="7" name="矩形 6"/>
          <p:cNvSpPr/>
          <p:nvPr/>
        </p:nvSpPr>
        <p:spPr>
          <a:xfrm>
            <a:off x="1879059" y="2865349"/>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乙</a:t>
            </a:r>
          </a:p>
        </p:txBody>
      </p:sp>
      <p:sp>
        <p:nvSpPr>
          <p:cNvPr id="8" name="矩形 7"/>
          <p:cNvSpPr/>
          <p:nvPr/>
        </p:nvSpPr>
        <p:spPr>
          <a:xfrm>
            <a:off x="3031187" y="2846185"/>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丙</a:t>
            </a:r>
          </a:p>
        </p:txBody>
      </p:sp>
      <p:sp>
        <p:nvSpPr>
          <p:cNvPr id="9" name="矩形 8"/>
          <p:cNvSpPr/>
          <p:nvPr/>
        </p:nvSpPr>
        <p:spPr>
          <a:xfrm>
            <a:off x="9907468" y="2865349"/>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2</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3642772" y="3513421"/>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3</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147241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17426"/>
            <a:ext cx="6819496" cy="523220"/>
          </a:xfrm>
          <a:prstGeom prst="rect">
            <a:avLst/>
          </a:prstGeom>
        </p:spPr>
        <p:txBody>
          <a:bodyPr wrap="none">
            <a:spAutoFit/>
          </a:bodyPr>
          <a:lstStyle/>
          <a:p>
            <a:r>
              <a:rPr lang="en-US" altLang="zh-CN" sz="2800" kern="100" dirty="0">
                <a:latin typeface="Times New Roman"/>
                <a:ea typeface="华文细黑"/>
              </a:rPr>
              <a:t>4.</a:t>
            </a:r>
            <a:r>
              <a:rPr lang="zh-CN" altLang="zh-CN" sz="2800" kern="100" dirty="0">
                <a:latin typeface="Times New Roman"/>
                <a:ea typeface="华文细黑"/>
                <a:cs typeface="Times New Roman"/>
              </a:rPr>
              <a:t>有机物结构的表示方法</a:t>
            </a:r>
            <a:r>
              <a:rPr lang="en-US" altLang="zh-CN" sz="2800" kern="100" dirty="0">
                <a:latin typeface="Times New Roman"/>
                <a:ea typeface="华文细黑"/>
              </a:rPr>
              <a:t>(</a:t>
            </a:r>
            <a:r>
              <a:rPr lang="zh-CN" altLang="zh-CN" sz="2800" kern="100" dirty="0">
                <a:latin typeface="Times New Roman"/>
                <a:ea typeface="华文细黑"/>
                <a:cs typeface="Times New Roman"/>
              </a:rPr>
              <a:t>以乙烯</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为例</a:t>
            </a:r>
            <a:r>
              <a:rPr lang="en-US" altLang="zh-CN" sz="2800" kern="100" dirty="0">
                <a:latin typeface="Times New Roman"/>
                <a:ea typeface="华文细黑"/>
              </a:rPr>
              <a:t>)</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51785433"/>
              </p:ext>
            </p:extLst>
          </p:nvPr>
        </p:nvGraphicFramePr>
        <p:xfrm>
          <a:off x="622598" y="693490"/>
          <a:ext cx="10945216" cy="5552096"/>
        </p:xfrm>
        <a:graphic>
          <a:graphicData uri="http://schemas.openxmlformats.org/drawingml/2006/table">
            <a:tbl>
              <a:tblPr/>
              <a:tblGrid>
                <a:gridCol w="1440160"/>
                <a:gridCol w="3273932"/>
                <a:gridCol w="6231124"/>
              </a:tblGrid>
              <a:tr h="1440160">
                <a:tc>
                  <a:txBody>
                    <a:bodyPr/>
                    <a:lstStyle/>
                    <a:p>
                      <a:pPr algn="ctr">
                        <a:lnSpc>
                          <a:spcPct val="150000"/>
                        </a:lnSpc>
                        <a:spcAft>
                          <a:spcPts val="0"/>
                        </a:spcAft>
                        <a:tabLst>
                          <a:tab pos="2430780" algn="l"/>
                        </a:tabLst>
                      </a:pPr>
                      <a:r>
                        <a:rPr lang="zh-CN" sz="2200" kern="100" baseline="0" dirty="0">
                          <a:effectLst/>
                          <a:latin typeface="Times New Roman"/>
                          <a:ea typeface="华文细黑"/>
                          <a:cs typeface="Times New Roman"/>
                        </a:rPr>
                        <a:t>电子式</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1800" kern="100" dirty="0">
                        <a:effectLst/>
                        <a:latin typeface="Times New Roman"/>
                        <a:ea typeface="华文细黑"/>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200" kern="100" baseline="0" dirty="0">
                          <a:effectLst/>
                          <a:latin typeface="Times New Roman"/>
                          <a:ea typeface="华文细黑"/>
                          <a:cs typeface="Times New Roman"/>
                        </a:rPr>
                        <a:t>用</a:t>
                      </a:r>
                      <a:r>
                        <a:rPr lang="en-US" sz="2200" kern="100" baseline="0" dirty="0" smtClean="0">
                          <a:effectLst/>
                          <a:latin typeface="宋体"/>
                          <a:ea typeface="华文细黑"/>
                          <a:cs typeface="Times New Roman"/>
                        </a:rPr>
                        <a:t>“  ”</a:t>
                      </a:r>
                      <a:r>
                        <a:rPr lang="zh-CN" sz="2200" kern="100" baseline="0" dirty="0">
                          <a:effectLst/>
                          <a:latin typeface="Times New Roman"/>
                          <a:ea typeface="华文细黑"/>
                          <a:cs typeface="Times New Roman"/>
                        </a:rPr>
                        <a:t>或</a:t>
                      </a:r>
                      <a:r>
                        <a:rPr lang="en-US" sz="2200" kern="100" baseline="0" dirty="0" smtClean="0">
                          <a:effectLst/>
                          <a:latin typeface="宋体"/>
                          <a:ea typeface="华文细黑"/>
                          <a:cs typeface="Times New Roman"/>
                        </a:rPr>
                        <a:t>“  ”</a:t>
                      </a:r>
                      <a:r>
                        <a:rPr lang="zh-CN" sz="2200" kern="100" baseline="0" dirty="0">
                          <a:effectLst/>
                          <a:latin typeface="Times New Roman"/>
                          <a:ea typeface="华文细黑"/>
                          <a:cs typeface="Times New Roman"/>
                        </a:rPr>
                        <a:t>表示原子最外层电子成键情况的式子</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6184">
                <a:tc>
                  <a:txBody>
                    <a:bodyPr/>
                    <a:lstStyle/>
                    <a:p>
                      <a:pPr algn="ctr">
                        <a:lnSpc>
                          <a:spcPct val="150000"/>
                        </a:lnSpc>
                        <a:spcAft>
                          <a:spcPts val="0"/>
                        </a:spcAft>
                        <a:tabLst>
                          <a:tab pos="2430780" algn="l"/>
                        </a:tabLst>
                      </a:pPr>
                      <a:r>
                        <a:rPr lang="zh-CN" sz="2200" kern="100" baseline="0" dirty="0">
                          <a:effectLst/>
                          <a:latin typeface="Times New Roman"/>
                          <a:ea typeface="华文细黑"/>
                          <a:cs typeface="Times New Roman"/>
                        </a:rPr>
                        <a:t>结构式</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1800" kern="100" dirty="0">
                        <a:effectLst/>
                        <a:latin typeface="Times New Roman"/>
                        <a:ea typeface="华文细黑"/>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en-US" sz="2200" kern="100" baseline="0" dirty="0">
                          <a:effectLst/>
                          <a:latin typeface="Times New Roman"/>
                          <a:ea typeface="华文细黑"/>
                          <a:cs typeface="Courier New"/>
                        </a:rPr>
                        <a:t>(1)</a:t>
                      </a:r>
                      <a:r>
                        <a:rPr lang="zh-CN" sz="2200" kern="100" baseline="0" dirty="0">
                          <a:effectLst/>
                          <a:latin typeface="Times New Roman"/>
                          <a:ea typeface="华文细黑"/>
                          <a:cs typeface="Times New Roman"/>
                        </a:rPr>
                        <a:t>具有化学式所能表示的意义，能反映物质的结构；</a:t>
                      </a:r>
                      <a:r>
                        <a:rPr lang="en-US" sz="2200" kern="100" baseline="0" dirty="0">
                          <a:effectLst/>
                          <a:latin typeface="Times New Roman"/>
                          <a:ea typeface="华文细黑"/>
                          <a:cs typeface="Courier New"/>
                        </a:rPr>
                        <a:t>(2)</a:t>
                      </a:r>
                      <a:r>
                        <a:rPr lang="zh-CN" sz="2200" kern="100" baseline="0" dirty="0">
                          <a:effectLst/>
                          <a:latin typeface="Times New Roman"/>
                          <a:ea typeface="华文细黑"/>
                          <a:cs typeface="Times New Roman"/>
                        </a:rPr>
                        <a:t>表示分子中原子的结合或排列顺序的式子，但不表示空间构型</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1224">
                <a:tc>
                  <a:txBody>
                    <a:bodyPr/>
                    <a:lstStyle/>
                    <a:p>
                      <a:pPr algn="ctr">
                        <a:lnSpc>
                          <a:spcPct val="150000"/>
                        </a:lnSpc>
                        <a:spcAft>
                          <a:spcPts val="0"/>
                        </a:spcAft>
                        <a:tabLst>
                          <a:tab pos="2430780" algn="l"/>
                        </a:tabLst>
                      </a:pPr>
                      <a:r>
                        <a:rPr lang="zh-CN" sz="2200" kern="100" baseline="0" dirty="0">
                          <a:effectLst/>
                          <a:latin typeface="Times New Roman"/>
                          <a:ea typeface="华文细黑"/>
                          <a:cs typeface="Times New Roman"/>
                        </a:rPr>
                        <a:t>结构简式</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1800" kern="100">
                        <a:effectLst/>
                        <a:latin typeface="Times New Roman"/>
                        <a:ea typeface="华文细黑"/>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200" kern="100" baseline="0" dirty="0">
                          <a:effectLst/>
                          <a:latin typeface="Times New Roman"/>
                          <a:ea typeface="华文细黑"/>
                          <a:cs typeface="Times New Roman"/>
                        </a:rPr>
                        <a:t>结构式的简便写法，着重突出结构特点</a:t>
                      </a:r>
                      <a:r>
                        <a:rPr lang="en-US" sz="2200" kern="100" baseline="0" dirty="0">
                          <a:effectLst/>
                          <a:latin typeface="Times New Roman"/>
                          <a:ea typeface="华文细黑"/>
                          <a:cs typeface="Courier New"/>
                        </a:rPr>
                        <a:t>(</a:t>
                      </a:r>
                      <a:r>
                        <a:rPr lang="zh-CN" sz="2200" kern="100" baseline="0" dirty="0">
                          <a:effectLst/>
                          <a:latin typeface="Times New Roman"/>
                          <a:ea typeface="华文细黑"/>
                          <a:cs typeface="Times New Roman"/>
                        </a:rPr>
                        <a:t>官能团</a:t>
                      </a:r>
                      <a:r>
                        <a:rPr lang="en-US" sz="2200" kern="100" baseline="0" dirty="0">
                          <a:effectLst/>
                          <a:latin typeface="Times New Roman"/>
                          <a:ea typeface="华文细黑"/>
                          <a:cs typeface="Courier New"/>
                        </a:rPr>
                        <a:t>)</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8688">
                <a:tc>
                  <a:txBody>
                    <a:bodyPr/>
                    <a:lstStyle/>
                    <a:p>
                      <a:pPr algn="ctr">
                        <a:lnSpc>
                          <a:spcPct val="150000"/>
                        </a:lnSpc>
                        <a:spcAft>
                          <a:spcPts val="0"/>
                        </a:spcAft>
                        <a:tabLst>
                          <a:tab pos="2430780" algn="l"/>
                        </a:tabLst>
                      </a:pPr>
                      <a:r>
                        <a:rPr lang="zh-CN" sz="2200" kern="100" baseline="0" dirty="0">
                          <a:effectLst/>
                          <a:latin typeface="Times New Roman"/>
                          <a:ea typeface="华文细黑"/>
                          <a:cs typeface="Times New Roman"/>
                        </a:rPr>
                        <a:t>球棍</a:t>
                      </a:r>
                      <a:endParaRPr lang="zh-CN" sz="2200" kern="100" baseline="0" dirty="0">
                        <a:effectLst/>
                        <a:latin typeface="宋体"/>
                        <a:cs typeface="Courier New"/>
                      </a:endParaRPr>
                    </a:p>
                    <a:p>
                      <a:pPr algn="ctr">
                        <a:lnSpc>
                          <a:spcPct val="150000"/>
                        </a:lnSpc>
                        <a:spcAft>
                          <a:spcPts val="0"/>
                        </a:spcAft>
                        <a:tabLst>
                          <a:tab pos="2430780" algn="l"/>
                        </a:tabLst>
                      </a:pPr>
                      <a:r>
                        <a:rPr lang="zh-CN" sz="2200" kern="100" baseline="0" dirty="0">
                          <a:effectLst/>
                          <a:latin typeface="Times New Roman"/>
                          <a:ea typeface="华文细黑"/>
                          <a:cs typeface="Times New Roman"/>
                        </a:rPr>
                        <a:t>模型</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1800" kern="100">
                        <a:effectLst/>
                        <a:latin typeface="Times New Roman"/>
                        <a:ea typeface="华文细黑"/>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200" kern="100" baseline="0" dirty="0">
                          <a:effectLst/>
                          <a:latin typeface="Times New Roman"/>
                          <a:ea typeface="华文细黑"/>
                          <a:cs typeface="Times New Roman"/>
                        </a:rPr>
                        <a:t>小球表示原子，短棍表示价键</a:t>
                      </a:r>
                      <a:r>
                        <a:rPr lang="en-US" sz="2200" kern="100" baseline="0" dirty="0">
                          <a:effectLst/>
                          <a:latin typeface="Times New Roman"/>
                          <a:ea typeface="华文细黑"/>
                          <a:cs typeface="Courier New"/>
                        </a:rPr>
                        <a:t>(</a:t>
                      </a:r>
                      <a:r>
                        <a:rPr lang="zh-CN" sz="2200" kern="100" baseline="0" dirty="0">
                          <a:effectLst/>
                          <a:latin typeface="Times New Roman"/>
                          <a:ea typeface="华文细黑"/>
                          <a:cs typeface="Times New Roman"/>
                        </a:rPr>
                        <a:t>单键、双键或三键</a:t>
                      </a:r>
                      <a:r>
                        <a:rPr lang="en-US" sz="2200" kern="100" baseline="0" dirty="0">
                          <a:effectLst/>
                          <a:latin typeface="Times New Roman"/>
                          <a:ea typeface="华文细黑"/>
                          <a:cs typeface="Courier New"/>
                        </a:rPr>
                        <a:t>)</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8688">
                <a:tc>
                  <a:txBody>
                    <a:bodyPr/>
                    <a:lstStyle/>
                    <a:p>
                      <a:pPr algn="ctr">
                        <a:lnSpc>
                          <a:spcPct val="150000"/>
                        </a:lnSpc>
                        <a:spcAft>
                          <a:spcPts val="0"/>
                        </a:spcAft>
                        <a:tabLst>
                          <a:tab pos="2430780" algn="l"/>
                        </a:tabLst>
                      </a:pPr>
                      <a:r>
                        <a:rPr lang="zh-CN" sz="2200" kern="100" baseline="0" dirty="0">
                          <a:effectLst/>
                          <a:latin typeface="Times New Roman"/>
                          <a:ea typeface="华文细黑"/>
                          <a:cs typeface="Times New Roman"/>
                        </a:rPr>
                        <a:t>比例模型</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1800" kern="100">
                        <a:effectLst/>
                        <a:latin typeface="Times New Roman"/>
                        <a:ea typeface="华文细黑"/>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200" kern="100" baseline="0" dirty="0">
                          <a:effectLst/>
                          <a:latin typeface="Times New Roman"/>
                          <a:ea typeface="华文细黑"/>
                          <a:cs typeface="Times New Roman"/>
                        </a:rPr>
                        <a:t>用不同体积的小球表示不同大小的原子</a:t>
                      </a:r>
                      <a:endParaRPr lang="zh-CN" sz="2200" kern="100" baseline="0" dirty="0">
                        <a:effectLst/>
                        <a:latin typeface="宋体"/>
                        <a:cs typeface="Courier New"/>
                      </a:endParaRPr>
                    </a:p>
                  </a:txBody>
                  <a:tcPr marL="19404" marR="194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18122"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540" y="762426"/>
            <a:ext cx="2598522" cy="1227208"/>
          </a:xfrm>
          <a:prstGeom prst="rect">
            <a:avLst/>
          </a:prstGeom>
          <a:noFill/>
          <a:extLst>
            <a:ext uri="{909E8E84-426E-40DD-AFC4-6F175D3DCCD1}">
              <a14:hiddenFill xmlns:a14="http://schemas.microsoft.com/office/drawing/2010/main">
                <a:solidFill>
                  <a:srgbClr val="FFFFFF"/>
                </a:solidFill>
              </a14:hiddenFill>
            </a:ext>
          </a:extLst>
        </p:spPr>
      </p:pic>
      <p:pic>
        <p:nvPicPr>
          <p:cNvPr id="218121"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010" y="2203191"/>
            <a:ext cx="1982343" cy="1586643"/>
          </a:xfrm>
          <a:prstGeom prst="rect">
            <a:avLst/>
          </a:prstGeom>
          <a:noFill/>
          <a:extLst>
            <a:ext uri="{909E8E84-426E-40DD-AFC4-6F175D3DCCD1}">
              <a14:hiddenFill xmlns:a14="http://schemas.microsoft.com/office/drawing/2010/main">
                <a:solidFill>
                  <a:srgbClr val="FFFFFF"/>
                </a:solidFill>
              </a14:hiddenFill>
            </a:ext>
          </a:extLst>
        </p:spPr>
      </p:pic>
      <p:pic>
        <p:nvPicPr>
          <p:cNvPr id="218120" name="图片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215" y="3837569"/>
            <a:ext cx="1567434" cy="534005"/>
          </a:xfrm>
          <a:prstGeom prst="rect">
            <a:avLst/>
          </a:prstGeom>
          <a:noFill/>
          <a:extLst>
            <a:ext uri="{909E8E84-426E-40DD-AFC4-6F175D3DCCD1}">
              <a14:hiddenFill xmlns:a14="http://schemas.microsoft.com/office/drawing/2010/main">
                <a:solidFill>
                  <a:srgbClr val="FFFFFF"/>
                </a:solidFill>
              </a14:hiddenFill>
            </a:ext>
          </a:extLst>
        </p:spPr>
      </p:pic>
      <p:pic>
        <p:nvPicPr>
          <p:cNvPr id="218119" name="Picture 7" descr="C:\Users\Administrator\Desktop\HX482.TIF"/>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2677191" y="4509914"/>
            <a:ext cx="1321806" cy="824021"/>
          </a:xfrm>
          <a:prstGeom prst="rect">
            <a:avLst/>
          </a:prstGeom>
          <a:noFill/>
          <a:extLst>
            <a:ext uri="{909E8E84-426E-40DD-AFC4-6F175D3DCCD1}">
              <a14:hiddenFill xmlns:a14="http://schemas.microsoft.com/office/drawing/2010/main">
                <a:solidFill>
                  <a:srgbClr val="FFFFFF"/>
                </a:solidFill>
              </a14:hiddenFill>
            </a:ext>
          </a:extLst>
        </p:spPr>
      </p:pic>
      <p:pic>
        <p:nvPicPr>
          <p:cNvPr id="218118" name="Picture 6" descr="C:\Users\Administrator\Desktop\HX483.TIF"/>
          <p:cNvPicPr>
            <a:picLocks noChangeAspect="1" noChangeArrowheads="1"/>
          </p:cNvPicPr>
          <p:nvPr/>
        </p:nvPicPr>
        <p:blipFill>
          <a:blip r:embed="rId8" r:link="rId9" cstate="print">
            <a:extLst>
              <a:ext uri="{28A0092B-C50C-407E-A947-70E740481C1C}">
                <a14:useLocalDpi xmlns:a14="http://schemas.microsoft.com/office/drawing/2010/main" val="0"/>
              </a:ext>
            </a:extLst>
          </a:blip>
          <a:srcRect/>
          <a:stretch>
            <a:fillRect/>
          </a:stretch>
        </p:blipFill>
        <p:spPr bwMode="auto">
          <a:xfrm>
            <a:off x="2998862" y="5500121"/>
            <a:ext cx="699151" cy="5939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对象 5"/>
          <p:cNvGraphicFramePr>
            <a:graphicFrameLocks noChangeAspect="1"/>
          </p:cNvGraphicFramePr>
          <p:nvPr>
            <p:extLst>
              <p:ext uri="{D42A27DB-BD31-4B8C-83A1-F6EECF244321}">
                <p14:modId xmlns:p14="http://schemas.microsoft.com/office/powerpoint/2010/main" val="2756213081"/>
              </p:ext>
            </p:extLst>
          </p:nvPr>
        </p:nvGraphicFramePr>
        <p:xfrm>
          <a:off x="6007571" y="909514"/>
          <a:ext cx="447675" cy="620713"/>
        </p:xfrm>
        <a:graphic>
          <a:graphicData uri="http://schemas.openxmlformats.org/presentationml/2006/ole">
            <mc:AlternateContent xmlns:mc="http://schemas.openxmlformats.org/markup-compatibility/2006">
              <mc:Choice xmlns:v="urn:schemas-microsoft-com:vml" Requires="v">
                <p:oleObj spid="_x0000_s218201" name="Document" r:id="rId10" imgW="448088" imgH="620548" progId="Word.Document.8">
                  <p:embed/>
                </p:oleObj>
              </mc:Choice>
              <mc:Fallback>
                <p:oleObj name="Document" r:id="rId10" imgW="448088" imgH="620548" progId="Word.Document.8">
                  <p:embed/>
                  <p:pic>
                    <p:nvPicPr>
                      <p:cNvPr id="0" name=""/>
                      <p:cNvPicPr/>
                      <p:nvPr/>
                    </p:nvPicPr>
                    <p:blipFill>
                      <a:blip r:embed="rId11"/>
                      <a:stretch>
                        <a:fillRect/>
                      </a:stretch>
                    </p:blipFill>
                    <p:spPr>
                      <a:xfrm>
                        <a:off x="6007571" y="909514"/>
                        <a:ext cx="447675" cy="62071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96055142"/>
              </p:ext>
            </p:extLst>
          </p:nvPr>
        </p:nvGraphicFramePr>
        <p:xfrm>
          <a:off x="7031310" y="981522"/>
          <a:ext cx="447675" cy="620713"/>
        </p:xfrm>
        <a:graphic>
          <a:graphicData uri="http://schemas.openxmlformats.org/presentationml/2006/ole">
            <mc:AlternateContent xmlns:mc="http://schemas.openxmlformats.org/markup-compatibility/2006">
              <mc:Choice xmlns:v="urn:schemas-microsoft-com:vml" Requires="v">
                <p:oleObj spid="_x0000_s218202" name="Document" r:id="rId12" imgW="448088" imgH="621630" progId="Word.Document.8">
                  <p:embed/>
                </p:oleObj>
              </mc:Choice>
              <mc:Fallback>
                <p:oleObj name="Document" r:id="rId12" imgW="448088" imgH="621630" progId="Word.Document.8">
                  <p:embed/>
                  <p:pic>
                    <p:nvPicPr>
                      <p:cNvPr id="0" name=""/>
                      <p:cNvPicPr/>
                      <p:nvPr/>
                    </p:nvPicPr>
                    <p:blipFill>
                      <a:blip r:embed="rId13"/>
                      <a:stretch>
                        <a:fillRect/>
                      </a:stretch>
                    </p:blipFill>
                    <p:spPr>
                      <a:xfrm>
                        <a:off x="7031310" y="981522"/>
                        <a:ext cx="447675" cy="620713"/>
                      </a:xfrm>
                      <a:prstGeom prst="rect">
                        <a:avLst/>
                      </a:prstGeom>
                    </p:spPr>
                  </p:pic>
                </p:oleObj>
              </mc:Fallback>
            </mc:AlternateContent>
          </a:graphicData>
        </a:graphic>
      </p:graphicFrame>
    </p:spTree>
    <p:extLst>
      <p:ext uri="{BB962C8B-B14F-4D97-AF65-F5344CB8AC3E}">
        <p14:creationId xmlns:p14="http://schemas.microsoft.com/office/powerpoint/2010/main" val="690554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74001" y="1629594"/>
            <a:ext cx="10793813" cy="2031325"/>
          </a:xfrm>
          <a:prstGeom prst="rect">
            <a:avLst/>
          </a:prstGeom>
        </p:spPr>
        <p:txBody>
          <a:bodyPr>
            <a:spAutoFit/>
          </a:bodyPr>
          <a:lstStyle/>
          <a:p>
            <a:pPr algn="just">
              <a:lnSpc>
                <a:spcPct val="150000"/>
              </a:lnSpc>
              <a:spcAft>
                <a:spcPts val="0"/>
              </a:spcAft>
              <a:tabLst>
                <a:tab pos="2430780" algn="l"/>
              </a:tabLst>
            </a:pPr>
            <a:r>
              <a:rPr lang="zh-CN" altLang="zh-CN" sz="2800" kern="100" dirty="0" smtClean="0">
                <a:latin typeface="Times New Roman"/>
                <a:ea typeface="华文细黑"/>
                <a:cs typeface="Times New Roman"/>
              </a:rPr>
              <a:t>键</a:t>
            </a:r>
            <a:r>
              <a:rPr lang="zh-CN" altLang="zh-CN" sz="2800" kern="100" dirty="0">
                <a:latin typeface="Times New Roman"/>
                <a:ea typeface="华文细黑"/>
                <a:cs typeface="Times New Roman"/>
              </a:rPr>
              <a:t>线式：碳碳键用线段来体现。拐点或端点表示碳原子，碳原子上的氢原子不必标出，其他原子及其他原子上的氢原子都要指明。</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例如：丙烯、正丙醇的键线式分别</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pic>
        <p:nvPicPr>
          <p:cNvPr id="220162"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764" y="2989734"/>
            <a:ext cx="17986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bwMode="auto">
          <a:xfrm>
            <a:off x="406574" y="83750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smtClean="0">
                <a:solidFill>
                  <a:schemeClr val="accent6">
                    <a:lumMod val="75000"/>
                  </a:schemeClr>
                </a:solidFill>
                <a:latin typeface="+mj-ea"/>
                <a:ea typeface="+mj-ea"/>
                <a:cs typeface="+mn-cs"/>
              </a:rPr>
              <a:t>拓展视野</a:t>
            </a:r>
            <a:endParaRPr lang="zh-CN" altLang="en-US" sz="3200" b="1" dirty="0">
              <a:solidFill>
                <a:schemeClr val="accent6">
                  <a:lumMod val="75000"/>
                </a:schemeClr>
              </a:solidFill>
              <a:latin typeface="+mj-ea"/>
              <a:ea typeface="+mj-ea"/>
              <a:cs typeface="+mn-cs"/>
            </a:endParaRPr>
          </a:p>
        </p:txBody>
      </p:sp>
    </p:spTree>
    <p:extLst>
      <p:ext uri="{BB962C8B-B14F-4D97-AF65-F5344CB8AC3E}">
        <p14:creationId xmlns:p14="http://schemas.microsoft.com/office/powerpoint/2010/main" val="2567028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78582" y="837506"/>
            <a:ext cx="11321531" cy="5524565"/>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已知甲烷是正四面体结构，根据烷烃的碳原子连接情况分析，碳原子是否处于同一条直线上？</a:t>
            </a:r>
            <a:endParaRPr lang="zh-CN" altLang="zh-CN" sz="2600" kern="100" dirty="0">
              <a:latin typeface="宋体"/>
              <a:cs typeface="Courier New"/>
            </a:endParaRPr>
          </a:p>
          <a:p>
            <a:pPr>
              <a:lnSpc>
                <a:spcPct val="150000"/>
              </a:lnSpc>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rPr>
              <a:t>CH</a:t>
            </a:r>
            <a:r>
              <a:rPr lang="en-US" altLang="zh-CN" sz="2600" kern="100" baseline="-25000" dirty="0">
                <a:solidFill>
                  <a:schemeClr val="accent6">
                    <a:lumMod val="75000"/>
                  </a:schemeClr>
                </a:solidFill>
                <a:latin typeface="Times New Roman"/>
                <a:ea typeface="华文细黑"/>
              </a:rPr>
              <a:t>4</a:t>
            </a:r>
            <a:r>
              <a:rPr lang="zh-CN" altLang="zh-CN" sz="2600" kern="100" dirty="0">
                <a:solidFill>
                  <a:schemeClr val="accent6">
                    <a:lumMod val="75000"/>
                  </a:schemeClr>
                </a:solidFill>
                <a:latin typeface="Times New Roman"/>
                <a:ea typeface="华文细黑"/>
                <a:cs typeface="Times New Roman"/>
              </a:rPr>
              <a:t>分子中的</a:t>
            </a:r>
            <a:r>
              <a:rPr lang="en-US" altLang="zh-CN" sz="2600" kern="100" dirty="0">
                <a:solidFill>
                  <a:schemeClr val="accent6">
                    <a:lumMod val="75000"/>
                  </a:schemeClr>
                </a:solidFill>
                <a:latin typeface="Times New Roman"/>
                <a:ea typeface="华文细黑"/>
              </a:rPr>
              <a:t>C—H</a:t>
            </a:r>
            <a:r>
              <a:rPr lang="zh-CN" altLang="zh-CN" sz="2600" kern="100" dirty="0">
                <a:solidFill>
                  <a:schemeClr val="accent6">
                    <a:lumMod val="75000"/>
                  </a:schemeClr>
                </a:solidFill>
                <a:latin typeface="Times New Roman"/>
                <a:ea typeface="华文细黑"/>
                <a:cs typeface="Times New Roman"/>
              </a:rPr>
              <a:t>键夹角为</a:t>
            </a:r>
            <a:r>
              <a:rPr lang="en-US" altLang="zh-CN" sz="2600" kern="100" dirty="0">
                <a:solidFill>
                  <a:schemeClr val="accent6">
                    <a:lumMod val="75000"/>
                  </a:schemeClr>
                </a:solidFill>
                <a:latin typeface="Times New Roman"/>
                <a:ea typeface="华文细黑"/>
              </a:rPr>
              <a:t>109°28</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，而不是</a:t>
            </a:r>
            <a:r>
              <a:rPr lang="en-US" altLang="zh-CN" sz="2600" kern="100" dirty="0">
                <a:solidFill>
                  <a:schemeClr val="accent6">
                    <a:lumMod val="75000"/>
                  </a:schemeClr>
                </a:solidFill>
                <a:latin typeface="Times New Roman"/>
                <a:ea typeface="华文细黑"/>
              </a:rPr>
              <a:t>180°</a:t>
            </a:r>
            <a:r>
              <a:rPr lang="zh-CN" altLang="zh-CN" sz="2600" kern="100" dirty="0">
                <a:solidFill>
                  <a:schemeClr val="accent6">
                    <a:lumMod val="75000"/>
                  </a:schemeClr>
                </a:solidFill>
                <a:latin typeface="Times New Roman"/>
                <a:ea typeface="华文细黑"/>
                <a:cs typeface="Times New Roman"/>
              </a:rPr>
              <a:t>，因此，当碳原子数</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rPr>
              <a:t>3</a:t>
            </a:r>
            <a:r>
              <a:rPr lang="zh-CN" altLang="zh-CN" sz="2600" kern="100" dirty="0">
                <a:solidFill>
                  <a:schemeClr val="accent6">
                    <a:lumMod val="75000"/>
                  </a:schemeClr>
                </a:solidFill>
                <a:latin typeface="Times New Roman"/>
                <a:ea typeface="华文细黑"/>
                <a:cs typeface="Times New Roman"/>
              </a:rPr>
              <a:t>时，碳原子并不在一条直线上，而是呈锯齿状</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ct val="150000"/>
              </a:lnSpc>
              <a:spcAft>
                <a:spcPts val="0"/>
              </a:spcAft>
              <a:tabLst>
                <a:tab pos="2430780" algn="l"/>
              </a:tabLst>
            </a:pPr>
            <a:r>
              <a:rPr lang="en-US" altLang="zh-CN" sz="2600" kern="100" dirty="0" smtClean="0">
                <a:latin typeface="Times New Roman"/>
                <a:ea typeface="华文细黑"/>
              </a:rPr>
              <a:t>2.</a:t>
            </a:r>
            <a:r>
              <a:rPr lang="zh-CN" altLang="zh-CN" sz="2600" kern="100" dirty="0" smtClean="0">
                <a:latin typeface="Times New Roman"/>
                <a:ea typeface="华文细黑"/>
                <a:cs typeface="Times New Roman"/>
              </a:rPr>
              <a:t>由</a:t>
            </a:r>
            <a:r>
              <a:rPr lang="en-US" altLang="zh-CN" sz="2600" kern="100" dirty="0" smtClean="0">
                <a:latin typeface="Times New Roman"/>
                <a:ea typeface="华文细黑"/>
              </a:rPr>
              <a:t>CH</a:t>
            </a:r>
            <a:r>
              <a:rPr lang="en-US" altLang="zh-CN" sz="2600" kern="100" baseline="-25000" dirty="0" smtClean="0">
                <a:latin typeface="Times New Roman"/>
                <a:ea typeface="华文细黑"/>
              </a:rPr>
              <a:t>4</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C</a:t>
            </a:r>
            <a:r>
              <a:rPr lang="en-US" altLang="zh-CN" sz="2600" kern="100" baseline="-25000" dirty="0" smtClean="0">
                <a:latin typeface="Times New Roman"/>
                <a:ea typeface="华文细黑"/>
              </a:rPr>
              <a:t>2</a:t>
            </a:r>
            <a:r>
              <a:rPr lang="en-US" altLang="zh-CN" sz="2600" kern="100" dirty="0" smtClean="0">
                <a:latin typeface="Times New Roman"/>
                <a:ea typeface="华文细黑"/>
              </a:rPr>
              <a:t>H</a:t>
            </a:r>
            <a:r>
              <a:rPr lang="en-US" altLang="zh-CN" sz="2600" kern="100" baseline="-25000" dirty="0" smtClean="0">
                <a:latin typeface="Times New Roman"/>
                <a:ea typeface="华文细黑"/>
              </a:rPr>
              <a:t>4</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的分子结构特点分析</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分子内</a:t>
            </a:r>
            <a:r>
              <a:rPr lang="zh-CN" altLang="zh-CN" sz="2600" kern="100" dirty="0">
                <a:latin typeface="Times New Roman"/>
                <a:ea typeface="华文细黑"/>
                <a:cs typeface="Times New Roman"/>
              </a:rPr>
              <a:t>所有原子是否均在同一平面上？</a:t>
            </a:r>
            <a:endParaRPr lang="zh-CN" altLang="zh-CN" sz="2600" kern="100" dirty="0">
              <a:latin typeface="宋体"/>
              <a:cs typeface="Courier New"/>
            </a:endParaRPr>
          </a:p>
          <a:p>
            <a:pPr>
              <a:lnSpc>
                <a:spcPct val="150000"/>
              </a:lnSpc>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rPr>
              <a:t>CH</a:t>
            </a:r>
            <a:r>
              <a:rPr lang="en-US" altLang="zh-CN" sz="2600" kern="100" baseline="-25000" dirty="0">
                <a:solidFill>
                  <a:schemeClr val="accent6">
                    <a:lumMod val="75000"/>
                  </a:schemeClr>
                </a:solidFill>
                <a:latin typeface="Times New Roman"/>
                <a:ea typeface="华文细黑"/>
              </a:rPr>
              <a:t>4</a:t>
            </a:r>
            <a:r>
              <a:rPr lang="zh-CN" altLang="zh-CN" sz="2600" kern="100" dirty="0">
                <a:solidFill>
                  <a:schemeClr val="accent6">
                    <a:lumMod val="75000"/>
                  </a:schemeClr>
                </a:solidFill>
                <a:latin typeface="Times New Roman"/>
                <a:ea typeface="华文细黑"/>
                <a:cs typeface="Times New Roman"/>
              </a:rPr>
              <a:t>分子为正四面体结构，</a:t>
            </a:r>
            <a:r>
              <a:rPr lang="en-US" altLang="zh-CN" sz="2600" kern="100" dirty="0">
                <a:solidFill>
                  <a:schemeClr val="accent6">
                    <a:lumMod val="75000"/>
                  </a:schemeClr>
                </a:solidFill>
                <a:latin typeface="Times New Roman"/>
                <a:ea typeface="华文细黑"/>
              </a:rPr>
              <a:t>C</a:t>
            </a:r>
            <a:r>
              <a:rPr lang="en-US" altLang="zh-CN" sz="2600" kern="100" baseline="-25000" dirty="0">
                <a:solidFill>
                  <a:schemeClr val="accent6">
                    <a:lumMod val="75000"/>
                  </a:schemeClr>
                </a:solidFill>
                <a:latin typeface="Times New Roman"/>
                <a:ea typeface="华文细黑"/>
              </a:rPr>
              <a:t>2</a:t>
            </a:r>
            <a:r>
              <a:rPr lang="en-US" altLang="zh-CN" sz="2600" kern="100" dirty="0">
                <a:solidFill>
                  <a:schemeClr val="accent6">
                    <a:lumMod val="75000"/>
                  </a:schemeClr>
                </a:solidFill>
                <a:latin typeface="Times New Roman"/>
                <a:ea typeface="华文细黑"/>
              </a:rPr>
              <a:t>H</a:t>
            </a:r>
            <a:r>
              <a:rPr lang="en-US" altLang="zh-CN" sz="2600" kern="100" baseline="-25000" dirty="0">
                <a:solidFill>
                  <a:schemeClr val="accent6">
                    <a:lumMod val="75000"/>
                  </a:schemeClr>
                </a:solidFill>
                <a:latin typeface="Times New Roman"/>
                <a:ea typeface="华文细黑"/>
              </a:rPr>
              <a:t>4</a:t>
            </a:r>
            <a:r>
              <a:rPr lang="zh-CN" altLang="zh-CN" sz="2600" kern="100" dirty="0">
                <a:solidFill>
                  <a:schemeClr val="accent6">
                    <a:lumMod val="75000"/>
                  </a:schemeClr>
                </a:solidFill>
                <a:latin typeface="Times New Roman"/>
                <a:ea typeface="华文细黑"/>
                <a:cs typeface="Times New Roman"/>
              </a:rPr>
              <a:t>分子为平面结构</a:t>
            </a:r>
            <a:r>
              <a:rPr lang="zh-CN" altLang="zh-CN" sz="2600" kern="100" dirty="0" smtClean="0">
                <a:solidFill>
                  <a:schemeClr val="accent6">
                    <a:lumMod val="75000"/>
                  </a:schemeClr>
                </a:solidFill>
                <a:latin typeface="Times New Roman"/>
                <a:ea typeface="华文细黑"/>
                <a:cs typeface="Times New Roman"/>
              </a:rPr>
              <a:t>，</a:t>
            </a: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为</a:t>
            </a:r>
            <a:r>
              <a:rPr lang="zh-CN" altLang="zh-CN" sz="2600" kern="100" dirty="0">
                <a:solidFill>
                  <a:schemeClr val="accent6">
                    <a:lumMod val="75000"/>
                  </a:schemeClr>
                </a:solidFill>
                <a:latin typeface="Times New Roman"/>
                <a:ea typeface="华文细黑"/>
                <a:cs typeface="Times New Roman"/>
              </a:rPr>
              <a:t>平面正六边形结构，</a:t>
            </a:r>
            <a:r>
              <a:rPr lang="zh-CN" altLang="zh-CN" sz="2600" kern="100" dirty="0" smtClean="0">
                <a:solidFill>
                  <a:schemeClr val="accent6">
                    <a:lumMod val="75000"/>
                  </a:schemeClr>
                </a:solidFill>
                <a:latin typeface="Times New Roman"/>
                <a:ea typeface="华文细黑"/>
                <a:cs typeface="Times New Roman"/>
              </a:rPr>
              <a:t>因此</a:t>
            </a: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分子</a:t>
            </a:r>
            <a:r>
              <a:rPr lang="zh-CN" altLang="zh-CN" sz="2600" kern="100" dirty="0">
                <a:solidFill>
                  <a:schemeClr val="accent6">
                    <a:lumMod val="75000"/>
                  </a:schemeClr>
                </a:solidFill>
                <a:latin typeface="Times New Roman"/>
                <a:ea typeface="华文细黑"/>
                <a:cs typeface="Times New Roman"/>
              </a:rPr>
              <a:t>中所有原子不可能共平面</a:t>
            </a:r>
            <a:r>
              <a:rPr lang="zh-CN" altLang="zh-CN" sz="2600" kern="100" dirty="0" smtClean="0">
                <a:solidFill>
                  <a:schemeClr val="accent6">
                    <a:lumMod val="75000"/>
                  </a:schemeClr>
                </a:solidFill>
                <a:latin typeface="Times New Roman"/>
                <a:ea typeface="华文细黑"/>
                <a:cs typeface="Times New Roman"/>
              </a:rPr>
              <a:t>，</a:t>
            </a:r>
            <a:r>
              <a:rPr lang="en-US" altLang="zh-CN" sz="2600" kern="100" dirty="0" smtClean="0">
                <a:solidFill>
                  <a:schemeClr val="accent6">
                    <a:lumMod val="75000"/>
                  </a:schemeClr>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分子</a:t>
            </a:r>
            <a:r>
              <a:rPr lang="zh-CN" altLang="zh-CN" sz="2600" kern="100" dirty="0">
                <a:solidFill>
                  <a:schemeClr val="accent6">
                    <a:lumMod val="75000"/>
                  </a:schemeClr>
                </a:solidFill>
                <a:latin typeface="Times New Roman"/>
                <a:ea typeface="华文细黑"/>
                <a:cs typeface="Times New Roman"/>
              </a:rPr>
              <a:t>中所有原子可能共平面。</a:t>
            </a:r>
            <a:endParaRPr lang="en-US" altLang="zh-CN" sz="2600" kern="100" dirty="0" smtClean="0">
              <a:solidFill>
                <a:schemeClr val="accent6">
                  <a:lumMod val="75000"/>
                </a:schemeClr>
              </a:solidFill>
              <a:latin typeface="Times New Roman"/>
              <a:ea typeface="华文细黑"/>
              <a:cs typeface="Times New Roman"/>
            </a:endParaRPr>
          </a:p>
        </p:txBody>
      </p:sp>
      <p:pic>
        <p:nvPicPr>
          <p:cNvPr id="221186"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862" y="3272234"/>
            <a:ext cx="71596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7"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705" y="3165871"/>
            <a:ext cx="13557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8"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092" y="3258343"/>
            <a:ext cx="1826578" cy="82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9" name="图片 19"/>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1510" y="4192260"/>
            <a:ext cx="655637"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90" name="图片 20"/>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92327" y="4980852"/>
            <a:ext cx="1249362"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91" name="图片 21"/>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8569" y="5128364"/>
            <a:ext cx="1889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2" name="文本框 3"/>
          <p:cNvSpPr txBox="1"/>
          <p:nvPr/>
        </p:nvSpPr>
        <p:spPr bwMode="auto">
          <a:xfrm>
            <a:off x="406574" y="33345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blinds(horizontal)">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3" end="3"/>
                                            </p:txEl>
                                          </p:spTgt>
                                        </p:tgtEl>
                                        <p:attrNameLst>
                                          <p:attrName>style.visibility</p:attrName>
                                        </p:attrNameLst>
                                      </p:cBhvr>
                                      <p:to>
                                        <p:strVal val="visible"/>
                                      </p:to>
                                    </p:set>
                                    <p:animEffect transition="in" filter="blinds(horizontal)">
                                      <p:cBhvr>
                                        <p:cTn id="12" dur="500"/>
                                        <p:tgtEl>
                                          <p:spTgt spid="1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1190"/>
                                        </p:tgtEl>
                                        <p:attrNameLst>
                                          <p:attrName>style.visibility</p:attrName>
                                        </p:attrNameLst>
                                      </p:cBhvr>
                                      <p:to>
                                        <p:strVal val="visible"/>
                                      </p:to>
                                    </p:set>
                                    <p:animEffect transition="in" filter="blinds(horizontal)">
                                      <p:cBhvr>
                                        <p:cTn id="15" dur="500"/>
                                        <p:tgtEl>
                                          <p:spTgt spid="221190"/>
                                        </p:tgtEl>
                                      </p:cBhvr>
                                    </p:animEffect>
                                  </p:childTnLst>
                                </p:cTn>
                              </p:par>
                              <p:par>
                                <p:cTn id="16" presetID="3" presetClass="entr" presetSubtype="10" fill="hold" nodeType="withEffect">
                                  <p:stCondLst>
                                    <p:cond delay="0"/>
                                  </p:stCondLst>
                                  <p:childTnLst>
                                    <p:set>
                                      <p:cBhvr>
                                        <p:cTn id="17" dur="1" fill="hold">
                                          <p:stCondLst>
                                            <p:cond delay="0"/>
                                          </p:stCondLst>
                                        </p:cTn>
                                        <p:tgtEl>
                                          <p:spTgt spid="221189"/>
                                        </p:tgtEl>
                                        <p:attrNameLst>
                                          <p:attrName>style.visibility</p:attrName>
                                        </p:attrNameLst>
                                      </p:cBhvr>
                                      <p:to>
                                        <p:strVal val="visible"/>
                                      </p:to>
                                    </p:set>
                                    <p:animEffect transition="in" filter="blinds(horizontal)">
                                      <p:cBhvr>
                                        <p:cTn id="18" dur="500"/>
                                        <p:tgtEl>
                                          <p:spTgt spid="221189"/>
                                        </p:tgtEl>
                                      </p:cBhvr>
                                    </p:animEffect>
                                  </p:childTnLst>
                                </p:cTn>
                              </p:par>
                              <p:par>
                                <p:cTn id="19" presetID="3" presetClass="entr" presetSubtype="10" fill="hold" nodeType="withEffect">
                                  <p:stCondLst>
                                    <p:cond delay="0"/>
                                  </p:stCondLst>
                                  <p:childTnLst>
                                    <p:set>
                                      <p:cBhvr>
                                        <p:cTn id="20" dur="1" fill="hold">
                                          <p:stCondLst>
                                            <p:cond delay="0"/>
                                          </p:stCondLst>
                                        </p:cTn>
                                        <p:tgtEl>
                                          <p:spTgt spid="221191"/>
                                        </p:tgtEl>
                                        <p:attrNameLst>
                                          <p:attrName>style.visibility</p:attrName>
                                        </p:attrNameLst>
                                      </p:cBhvr>
                                      <p:to>
                                        <p:strVal val="visible"/>
                                      </p:to>
                                    </p:set>
                                    <p:animEffect transition="in" filter="blinds(horizontal)">
                                      <p:cBhvr>
                                        <p:cTn id="21" dur="500"/>
                                        <p:tgtEl>
                                          <p:spTgt spid="2211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9">
                                            <p:txEl>
                                              <p:pRg st="1" end="1"/>
                                            </p:txEl>
                                          </p:spTgt>
                                        </p:tgtEl>
                                      </p:cBhvr>
                                    </p:animEffect>
                                    <p:set>
                                      <p:cBhvr>
                                        <p:cTn id="26" dur="1" fill="hold">
                                          <p:stCondLst>
                                            <p:cond delay="499"/>
                                          </p:stCondLst>
                                        </p:cTn>
                                        <p:tgtEl>
                                          <p:spTgt spid="19">
                                            <p:txEl>
                                              <p:pRg st="1" end="1"/>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9">
                                            <p:txEl>
                                              <p:pRg st="3" end="3"/>
                                            </p:txEl>
                                          </p:spTgt>
                                        </p:tgtEl>
                                      </p:cBhvr>
                                    </p:animEffect>
                                    <p:set>
                                      <p:cBhvr>
                                        <p:cTn id="31" dur="1" fill="hold">
                                          <p:stCondLst>
                                            <p:cond delay="499"/>
                                          </p:stCondLst>
                                        </p:cTn>
                                        <p:tgtEl>
                                          <p:spTgt spid="19">
                                            <p:txEl>
                                              <p:pRg st="3" end="3"/>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21190"/>
                                        </p:tgtEl>
                                      </p:cBhvr>
                                    </p:animEffect>
                                    <p:set>
                                      <p:cBhvr>
                                        <p:cTn id="34" dur="1" fill="hold">
                                          <p:stCondLst>
                                            <p:cond delay="499"/>
                                          </p:stCondLst>
                                        </p:cTn>
                                        <p:tgtEl>
                                          <p:spTgt spid="22119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21189"/>
                                        </p:tgtEl>
                                      </p:cBhvr>
                                    </p:animEffect>
                                    <p:set>
                                      <p:cBhvr>
                                        <p:cTn id="37" dur="1" fill="hold">
                                          <p:stCondLst>
                                            <p:cond delay="499"/>
                                          </p:stCondLst>
                                        </p:cTn>
                                        <p:tgtEl>
                                          <p:spTgt spid="22118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21191"/>
                                        </p:tgtEl>
                                      </p:cBhvr>
                                    </p:animEffect>
                                    <p:set>
                                      <p:cBhvr>
                                        <p:cTn id="40" dur="1" fill="hold">
                                          <p:stCondLst>
                                            <p:cond delay="499"/>
                                          </p:stCondLst>
                                        </p:cTn>
                                        <p:tgtEl>
                                          <p:spTgt spid="22119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845618"/>
            <a:ext cx="10009790"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下列有关描述正确的是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分子组成符合</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i="1" kern="100" baseline="-25000" dirty="0">
                <a:latin typeface="Times New Roman"/>
                <a:ea typeface="华文细黑"/>
                <a:cs typeface="Courier New"/>
              </a:rPr>
              <a:t>n</a:t>
            </a:r>
            <a:r>
              <a:rPr lang="zh-CN" altLang="zh-CN" sz="2800" kern="100" dirty="0">
                <a:latin typeface="Times New Roman"/>
                <a:ea typeface="华文细黑"/>
                <a:cs typeface="Times New Roman"/>
              </a:rPr>
              <a:t>的烃，一定是乙烯的同系物</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14</a:t>
            </a:r>
            <a:r>
              <a:rPr lang="zh-CN" altLang="zh-CN" sz="2800" kern="100" dirty="0">
                <a:latin typeface="Times New Roman"/>
                <a:ea typeface="华文细黑"/>
                <a:cs typeface="Times New Roman"/>
              </a:rPr>
              <a:t>在常温下均为气体</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脂肪烃不溶于水，但芳香烃可溶于水</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烃的密度比水的密度</a:t>
            </a:r>
            <a:r>
              <a:rPr lang="zh-CN" altLang="zh-CN" sz="2800" kern="100" dirty="0" smtClean="0">
                <a:latin typeface="Times New Roman"/>
                <a:ea typeface="华文细黑"/>
                <a:cs typeface="Times New Roman"/>
              </a:rPr>
              <a:t>小</a:t>
            </a:r>
            <a:endParaRPr lang="en-US" altLang="zh-CN" sz="2800" kern="100" dirty="0" smtClean="0">
              <a:latin typeface="Times New Roman"/>
              <a:ea typeface="华文细黑"/>
              <a:cs typeface="Times New Roman"/>
            </a:endParaRPr>
          </a:p>
          <a:p>
            <a:pPr>
              <a:lnSpc>
                <a:spcPct val="150000"/>
              </a:lnSpc>
            </a:pPr>
            <a:endParaRPr lang="zh-CN" altLang="zh-CN" sz="2800" kern="100" dirty="0">
              <a:effectLst/>
              <a:latin typeface="宋体"/>
              <a:cs typeface="Courier New"/>
            </a:endParaRPr>
          </a:p>
        </p:txBody>
      </p:sp>
      <p:sp>
        <p:nvSpPr>
          <p:cNvPr id="3" name="矩形 2"/>
          <p:cNvSpPr/>
          <p:nvPr/>
        </p:nvSpPr>
        <p:spPr>
          <a:xfrm>
            <a:off x="334566" y="1053530"/>
            <a:ext cx="4873450"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同系物的判断与性质</a:t>
            </a:r>
            <a:endParaRPr lang="en-US" altLang="zh-CN" sz="2800" b="1" kern="100" dirty="0" smtClean="0">
              <a:solidFill>
                <a:srgbClr val="0000FF"/>
              </a:solidFill>
              <a:latin typeface="Times New Roman"/>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3"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9053" y="1760250"/>
            <a:ext cx="11010769" cy="2677656"/>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项，环烷烃的组成也符合</a:t>
            </a:r>
            <a:r>
              <a:rPr lang="en-US" altLang="zh-CN" sz="2800" kern="100" dirty="0">
                <a:latin typeface="Times New Roman"/>
                <a:ea typeface="华文细黑"/>
              </a:rPr>
              <a:t>C</a:t>
            </a:r>
            <a:r>
              <a:rPr lang="en-US" altLang="zh-CN" sz="2800" i="1" kern="100" baseline="-25000" dirty="0">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i="1" kern="100" baseline="-25000" dirty="0">
                <a:latin typeface="Times New Roman"/>
                <a:ea typeface="华文细黑"/>
              </a:rPr>
              <a:t>n</a:t>
            </a:r>
            <a:r>
              <a:rPr lang="zh-CN" altLang="zh-CN" sz="2800" kern="100" dirty="0">
                <a:latin typeface="Times New Roman"/>
                <a:ea typeface="华文细黑"/>
                <a:cs typeface="Times New Roman"/>
              </a:rPr>
              <a:t>，与乙烯的结构不相似</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项，碳原子数大于</a:t>
            </a:r>
            <a:r>
              <a:rPr lang="en-US" altLang="zh-CN" sz="2800" kern="100" dirty="0">
                <a:latin typeface="Times New Roman"/>
                <a:ea typeface="华文细黑"/>
              </a:rPr>
              <a:t>4</a:t>
            </a:r>
            <a:r>
              <a:rPr lang="zh-CN" altLang="zh-CN" sz="2800" kern="100" dirty="0">
                <a:latin typeface="Times New Roman"/>
                <a:ea typeface="华文细黑"/>
                <a:cs typeface="Times New Roman"/>
              </a:rPr>
              <a:t>的烃，在常温下一般为非气态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项，所有的烃都难溶于水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答案</a:t>
            </a:r>
            <a:r>
              <a:rPr lang="zh-CN" altLang="zh-CN" sz="2800" b="1" kern="100" dirty="0">
                <a:solidFill>
                  <a:schemeClr val="accent6">
                    <a:lumMod val="75000"/>
                  </a:schemeClr>
                </a:solidFill>
                <a:latin typeface="Times New Roman"/>
                <a:cs typeface="Times New Roman"/>
              </a:rPr>
              <a:t>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effectLst/>
              <a:latin typeface="宋体"/>
              <a:cs typeface="Courier New"/>
            </a:endParaRPr>
          </a:p>
        </p:txBody>
      </p:sp>
      <p:sp>
        <p:nvSpPr>
          <p:cNvPr id="22" name="Rectangle 21">
            <a:hlinkClick r:id="rId2"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10"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738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9053" y="688840"/>
            <a:ext cx="11010769"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由乙烯推测丙烯</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宋体"/>
                <a:ea typeface="华文细黑"/>
                <a:cs typeface="Courier New"/>
              </a:rPr>
              <a:t>=</a:t>
            </a:r>
            <a:r>
              <a:rPr lang="en-US" altLang="zh-CN" sz="2800" kern="100" dirty="0" smtClean="0">
                <a:latin typeface="宋体"/>
                <a:ea typeface="华文细黑"/>
                <a:cs typeface="Courier New"/>
              </a:rPr>
              <a:t>=</a:t>
            </a:r>
            <a:r>
              <a:rPr lang="en-US" altLang="zh-CN" sz="2800" kern="100" dirty="0" smtClean="0">
                <a:latin typeface="Times New Roman"/>
                <a:ea typeface="华文细黑"/>
                <a:cs typeface="Courier New"/>
              </a:rPr>
              <a:t>CH—CH</a:t>
            </a:r>
            <a:r>
              <a:rPr lang="en-US" altLang="zh-CN" sz="2800" kern="100" baseline="-250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的结构或性质正确的是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不能使酸性高锰酸钾溶液褪色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不能在空气中燃烧</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能使溴水褪色</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与</a:t>
            </a:r>
            <a:r>
              <a:rPr lang="en-US" altLang="zh-CN" sz="2800" kern="100" dirty="0" err="1">
                <a:latin typeface="Times New Roman"/>
                <a:ea typeface="华文细黑"/>
              </a:rPr>
              <a:t>HCl</a:t>
            </a:r>
            <a:r>
              <a:rPr lang="zh-CN" altLang="zh-CN" sz="2800" kern="100" dirty="0">
                <a:latin typeface="Times New Roman"/>
                <a:ea typeface="华文细黑"/>
                <a:cs typeface="Times New Roman"/>
              </a:rPr>
              <a:t>在一定条件下能加成只得到一种</a:t>
            </a:r>
            <a:r>
              <a:rPr lang="zh-CN" altLang="zh-CN" sz="2800" kern="100" dirty="0" smtClean="0">
                <a:latin typeface="Times New Roman"/>
                <a:ea typeface="华文细黑"/>
                <a:cs typeface="Times New Roman"/>
              </a:rPr>
              <a:t>产物</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丙烯与乙烯具有相同的官能团</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，具有与乙烯类似的化学性质，故</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en-US" altLang="zh-CN" sz="2800" kern="100" dirty="0" smtClean="0">
                <a:latin typeface="宋体"/>
                <a:ea typeface="华文细黑"/>
                <a:cs typeface="Times New Roman"/>
              </a:rPr>
              <a:t>  </a:t>
            </a:r>
            <a:endParaRPr lang="zh-CN" altLang="zh-CN" sz="2800" b="1" kern="100" dirty="0">
              <a:solidFill>
                <a:schemeClr val="accent6">
                  <a:lumMod val="75000"/>
                </a:schemeClr>
              </a:solidFill>
              <a:effectLst/>
              <a:latin typeface="宋体"/>
              <a:cs typeface="Courier New"/>
            </a:endParaRPr>
          </a:p>
        </p:txBody>
      </p:sp>
      <p:pic>
        <p:nvPicPr>
          <p:cNvPr id="222210"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302" y="4001208"/>
            <a:ext cx="9683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22598" y="5441368"/>
            <a:ext cx="6787436" cy="523220"/>
          </a:xfrm>
          <a:prstGeom prst="rect">
            <a:avLst/>
          </a:prstGeom>
        </p:spPr>
        <p:txBody>
          <a:bodyPr wrap="none">
            <a:spAutoFit/>
          </a:bodyPr>
          <a:lstStyle/>
          <a:p>
            <a:r>
              <a:rPr lang="zh-CN" altLang="zh-CN" sz="2800" kern="100" dirty="0">
                <a:latin typeface="Times New Roman"/>
                <a:ea typeface="华文细黑"/>
                <a:cs typeface="Times New Roman"/>
              </a:rPr>
              <a:t>丙烯与</a:t>
            </a:r>
            <a:r>
              <a:rPr lang="en-US" altLang="zh-CN" sz="2800" kern="100" dirty="0" err="1">
                <a:latin typeface="Times New Roman"/>
                <a:ea typeface="华文细黑"/>
              </a:rPr>
              <a:t>HCl</a:t>
            </a:r>
            <a:r>
              <a:rPr lang="zh-CN" altLang="zh-CN" sz="2800" kern="100" dirty="0">
                <a:latin typeface="Times New Roman"/>
                <a:ea typeface="华文细黑"/>
                <a:cs typeface="Times New Roman"/>
              </a:rPr>
              <a:t>加成时产物有两种，</a:t>
            </a:r>
            <a:r>
              <a:rPr lang="en-US" altLang="zh-CN" sz="2800" kern="100" dirty="0">
                <a:latin typeface="Times New Roman"/>
                <a:ea typeface="华文细黑"/>
              </a:rPr>
              <a:t>D</a:t>
            </a:r>
            <a:r>
              <a:rPr lang="zh-CN" altLang="zh-CN" sz="2800" kern="100" dirty="0">
                <a:latin typeface="Times New Roman"/>
                <a:ea typeface="华文细黑"/>
                <a:cs typeface="Times New Roman"/>
              </a:rPr>
              <a:t>不正确。</a:t>
            </a:r>
            <a:endParaRPr lang="zh-CN" altLang="en-US" sz="2800" dirty="0"/>
          </a:p>
        </p:txBody>
      </p:sp>
      <p:sp>
        <p:nvSpPr>
          <p:cNvPr id="7" name="矩形 6"/>
          <p:cNvSpPr/>
          <p:nvPr/>
        </p:nvSpPr>
        <p:spPr>
          <a:xfrm>
            <a:off x="9971334" y="83285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latin typeface="+mj-ea"/>
              <a:ea typeface="+mj-ea"/>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3"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689466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0"/>
                                        </p:tgtEl>
                                        <p:attrNameLst>
                                          <p:attrName>style.visibility</p:attrName>
                                        </p:attrNameLst>
                                      </p:cBhvr>
                                      <p:to>
                                        <p:strVal val="visible"/>
                                      </p:to>
                                    </p:set>
                                    <p:animEffect transition="in" filter="blinds(horizontal)">
                                      <p:cBhvr>
                                        <p:cTn id="10" dur="500"/>
                                        <p:tgtEl>
                                          <p:spTgt spid="2222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
                                            <p:txEl>
                                              <p:pRg st="5" end="5"/>
                                            </p:txEl>
                                          </p:spTgt>
                                        </p:tgtEl>
                                      </p:cBhvr>
                                    </p:animEffect>
                                    <p:set>
                                      <p:cBhvr>
                                        <p:cTn id="25" dur="1" fill="hold">
                                          <p:stCondLst>
                                            <p:cond delay="499"/>
                                          </p:stCondLst>
                                        </p:cTn>
                                        <p:tgtEl>
                                          <p:spTgt spid="4">
                                            <p:txEl>
                                              <p:pRg st="5" end="5"/>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22210"/>
                                        </p:tgtEl>
                                      </p:cBhvr>
                                    </p:animEffect>
                                    <p:set>
                                      <p:cBhvr>
                                        <p:cTn id="28" dur="1" fill="hold">
                                          <p:stCondLst>
                                            <p:cond delay="499"/>
                                          </p:stCondLst>
                                        </p:cTn>
                                        <p:tgtEl>
                                          <p:spTgt spid="22221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9053" y="973386"/>
            <a:ext cx="11010769" cy="4616648"/>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丁烷</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分子式</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10</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广泛应用于家用液化石油气，也用于打火机中作燃料，下列关于丁烷叙述不正确的是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在常温下，</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10</a:t>
            </a:r>
            <a:r>
              <a:rPr lang="zh-CN" altLang="zh-CN" sz="2800" kern="100" dirty="0" smtClean="0">
                <a:latin typeface="Times New Roman"/>
                <a:ea typeface="华文细黑"/>
                <a:cs typeface="Times New Roman"/>
              </a:rPr>
              <a:t>是气体</a:t>
            </a:r>
            <a:endParaRPr lang="zh-CN" altLang="zh-CN" sz="105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B.C</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10</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互为同系物</a:t>
            </a:r>
            <a:endParaRPr lang="zh-CN" altLang="zh-CN" sz="105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丁烷有正丁烷与异丁烷两种同分异构体</a:t>
            </a:r>
            <a:endParaRPr lang="zh-CN" altLang="zh-CN" sz="1050" kern="100" dirty="0" smtClean="0">
              <a:latin typeface="宋体"/>
              <a:cs typeface="Courier New"/>
            </a:endParaRPr>
          </a:p>
          <a:p>
            <a:pPr>
              <a:lnSpc>
                <a:spcPct val="150000"/>
              </a:lnSpc>
            </a:pPr>
            <a:r>
              <a:rPr lang="en-US" altLang="zh-CN" sz="2800" kern="100" dirty="0" smtClean="0">
                <a:latin typeface="Times New Roman"/>
                <a:ea typeface="华文细黑"/>
              </a:rPr>
              <a:t>D.C</a:t>
            </a:r>
            <a:r>
              <a:rPr lang="en-US" altLang="zh-CN" sz="2800" kern="100" baseline="-25000" dirty="0" smtClean="0">
                <a:latin typeface="Times New Roman"/>
                <a:ea typeface="华文细黑"/>
              </a:rPr>
              <a:t>4</a:t>
            </a:r>
            <a:r>
              <a:rPr lang="en-US" altLang="zh-CN" sz="2800" kern="100" dirty="0" smtClean="0">
                <a:latin typeface="Times New Roman"/>
                <a:ea typeface="华文细黑"/>
              </a:rPr>
              <a:t>H</a:t>
            </a:r>
            <a:r>
              <a:rPr lang="en-US" altLang="zh-CN" sz="2800" kern="100" baseline="-25000" dirty="0" smtClean="0">
                <a:latin typeface="Times New Roman"/>
                <a:ea typeface="华文细黑"/>
              </a:rPr>
              <a:t>10</a:t>
            </a:r>
            <a:r>
              <a:rPr lang="zh-CN" altLang="zh-CN" sz="2800" kern="100" dirty="0" smtClean="0">
                <a:latin typeface="Times New Roman"/>
                <a:ea typeface="华文细黑"/>
                <a:cs typeface="Times New Roman"/>
              </a:rPr>
              <a:t>进行一氯取代后生成两种沸点不同的产物</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a:latin typeface="Times New Roman"/>
                <a:ea typeface="华文细黑"/>
                <a:cs typeface="Times New Roman"/>
              </a:rPr>
              <a:t>的一氯代物有四种，因而有四种沸点不同的产物。</a:t>
            </a:r>
            <a:endParaRPr lang="zh-CN" altLang="zh-CN" sz="2800" b="1" kern="100" dirty="0">
              <a:solidFill>
                <a:schemeClr val="accent6">
                  <a:lumMod val="75000"/>
                </a:schemeClr>
              </a:solidFill>
              <a:effectLst/>
              <a:latin typeface="宋体"/>
              <a:cs typeface="Courier New"/>
            </a:endParaRPr>
          </a:p>
        </p:txBody>
      </p:sp>
      <p:sp>
        <p:nvSpPr>
          <p:cNvPr id="7" name="矩形 6"/>
          <p:cNvSpPr/>
          <p:nvPr/>
        </p:nvSpPr>
        <p:spPr>
          <a:xfrm>
            <a:off x="6599262" y="175444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latin typeface="+mj-ea"/>
              <a:ea typeface="+mj-ea"/>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2"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7"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9076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5" end="5"/>
                                            </p:txEl>
                                          </p:spTgt>
                                        </p:tgtEl>
                                      </p:cBhvr>
                                    </p:animEffect>
                                    <p:set>
                                      <p:cBhvr>
                                        <p:cTn id="17" dur="1" fill="hold">
                                          <p:stCondLst>
                                            <p:cond delay="499"/>
                                          </p:stCondLst>
                                        </p:cTn>
                                        <p:tgtEl>
                                          <p:spTgt spid="4">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09" y="765498"/>
            <a:ext cx="6316153"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题组二　同分异构体的判断与种数计算</a:t>
            </a:r>
            <a:endParaRPr lang="en-US" altLang="zh-CN" sz="2800" b="1" kern="100" dirty="0" smtClean="0">
              <a:solidFill>
                <a:srgbClr val="0000FF"/>
              </a:solidFill>
              <a:latin typeface="Times New Roman"/>
              <a:cs typeface="Times New Roman"/>
            </a:endParaRPr>
          </a:p>
        </p:txBody>
      </p:sp>
      <p:sp>
        <p:nvSpPr>
          <p:cNvPr id="3" name="矩形 2"/>
          <p:cNvSpPr/>
          <p:nvPr/>
        </p:nvSpPr>
        <p:spPr>
          <a:xfrm>
            <a:off x="342692" y="1557586"/>
            <a:ext cx="11873194"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下列有关同分异构体数目的叙述中，正确的是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戊烷有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种同分异构体</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B.C</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zh-CN" altLang="zh-CN" sz="2800" kern="100" dirty="0">
                <a:latin typeface="Times New Roman"/>
                <a:ea typeface="华文细黑"/>
                <a:cs typeface="Times New Roman"/>
              </a:rPr>
              <a:t>中只有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种属于芳香烃的同分异构体</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甲苯苯环上的一个氢原子被含</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个碳原子的烷基取代，所得产物有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光照下与氯气反应，只生成</a:t>
            </a:r>
            <a:r>
              <a:rPr lang="en-US" altLang="zh-CN" sz="2800" kern="100" dirty="0">
                <a:latin typeface="Times New Roman"/>
                <a:ea typeface="华文细黑"/>
              </a:rPr>
              <a:t>1</a:t>
            </a:r>
            <a:r>
              <a:rPr lang="zh-CN" altLang="zh-CN" sz="2800" kern="100" dirty="0">
                <a:latin typeface="Times New Roman"/>
                <a:ea typeface="华文细黑"/>
                <a:cs typeface="Times New Roman"/>
              </a:rPr>
              <a:t>种一氯代</a:t>
            </a:r>
            <a:r>
              <a:rPr lang="zh-CN" altLang="zh-CN" sz="2800" kern="100" dirty="0" smtClean="0">
                <a:latin typeface="Times New Roman"/>
                <a:ea typeface="华文细黑"/>
                <a:cs typeface="Times New Roman"/>
              </a:rPr>
              <a:t>烃</a:t>
            </a:r>
            <a:endParaRPr lang="en-US" altLang="zh-CN" sz="2800" kern="100" dirty="0" smtClean="0">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3"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8"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879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837506"/>
            <a:ext cx="11905424" cy="523220"/>
          </a:xfrm>
          <a:prstGeom prst="rect">
            <a:avLst/>
          </a:prstGeom>
        </p:spPr>
        <p:txBody>
          <a:bodyPr wrap="none">
            <a:spAutoFit/>
          </a:bodyPr>
          <a:lstStyle/>
          <a:p>
            <a:r>
              <a:rPr lang="en-US" altLang="zh-CN" sz="2800" kern="100" dirty="0">
                <a:latin typeface="Times New Roman"/>
                <a:ea typeface="华文细黑"/>
              </a:rPr>
              <a:t>1</a:t>
            </a:r>
            <a:r>
              <a:rPr lang="zh-CN" altLang="zh-CN" sz="2800" kern="100" dirty="0">
                <a:latin typeface="Times New Roman"/>
                <a:ea typeface="华文细黑"/>
                <a:cs typeface="Times New Roman"/>
              </a:rPr>
              <a:t>．甲烷、乙烯、苯的结构与物理性质</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2901254650"/>
              </p:ext>
            </p:extLst>
          </p:nvPr>
        </p:nvGraphicFramePr>
        <p:xfrm>
          <a:off x="622599" y="1360726"/>
          <a:ext cx="8332116" cy="4983708"/>
        </p:xfrm>
        <a:graphic>
          <a:graphicData uri="http://schemas.openxmlformats.org/drawingml/2006/table">
            <a:tbl>
              <a:tblPr/>
              <a:tblGrid>
                <a:gridCol w="576063"/>
                <a:gridCol w="2862771"/>
                <a:gridCol w="2446641"/>
                <a:gridCol w="2446641"/>
              </a:tblGrid>
              <a:tr h="213286">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 </a:t>
                      </a:r>
                      <a:endParaRPr lang="zh-CN" sz="24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甲烷</a:t>
                      </a:r>
                      <a:endParaRPr lang="zh-CN" sz="24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乙烯</a:t>
                      </a:r>
                      <a:endParaRPr lang="zh-CN" sz="24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苯</a:t>
                      </a:r>
                      <a:endParaRPr lang="zh-CN" sz="24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508">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结构式</a:t>
                      </a:r>
                      <a:endParaRPr lang="zh-CN" sz="24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zh-CN" sz="2400" kern="100" dirty="0">
                        <a:effectLst/>
                        <a:latin typeface="宋体"/>
                        <a:cs typeface="Courier New"/>
                      </a:endParaRPr>
                    </a:p>
                    <a:p>
                      <a:pPr algn="ctr">
                        <a:lnSpc>
                          <a:spcPct val="150000"/>
                        </a:lnSpc>
                        <a:spcAft>
                          <a:spcPts val="0"/>
                        </a:spcAft>
                        <a:tabLst>
                          <a:tab pos="2430780" algn="l"/>
                        </a:tabLst>
                      </a:pPr>
                      <a:r>
                        <a:rPr lang="en-US" sz="2400" kern="100" dirty="0">
                          <a:effectLst/>
                          <a:latin typeface="Times New Roman"/>
                          <a:ea typeface="华文细黑"/>
                          <a:cs typeface="Courier New"/>
                        </a:rPr>
                        <a:t> </a:t>
                      </a:r>
                      <a:endParaRPr lang="zh-CN" sz="24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430780" algn="l"/>
                        </a:tabLst>
                      </a:pPr>
                      <a:endParaRPr lang="zh-CN" sz="2400" kern="100" dirty="0">
                        <a:effectLst/>
                        <a:latin typeface="Times New Roman"/>
                        <a:ea typeface="宋体"/>
                      </a:endParaRPr>
                    </a:p>
                  </a:txBody>
                  <a:tcPr marL="23100" marR="23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2430780" algn="l"/>
                        </a:tabLst>
                      </a:pPr>
                      <a:endParaRPr lang="zh-CN" sz="2400" kern="100">
                        <a:effectLst/>
                        <a:latin typeface="Times New Roman"/>
                        <a:ea typeface="宋体"/>
                      </a:endParaRPr>
                    </a:p>
                  </a:txBody>
                  <a:tcPr marL="23100" marR="23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283">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结构</a:t>
                      </a:r>
                      <a:endParaRPr lang="zh-CN" sz="2400" kern="100">
                        <a:effectLst/>
                        <a:latin typeface="宋体"/>
                        <a:cs typeface="Courier New"/>
                      </a:endParaRPr>
                    </a:p>
                    <a:p>
                      <a:pPr algn="ctr">
                        <a:lnSpc>
                          <a:spcPct val="150000"/>
                        </a:lnSpc>
                        <a:spcAft>
                          <a:spcPts val="0"/>
                        </a:spcAft>
                        <a:tabLst>
                          <a:tab pos="2430780" algn="l"/>
                        </a:tabLst>
                      </a:pPr>
                      <a:r>
                        <a:rPr lang="zh-CN" sz="2400" kern="100">
                          <a:effectLst/>
                          <a:latin typeface="Times New Roman"/>
                          <a:ea typeface="华文细黑"/>
                          <a:cs typeface="Times New Roman"/>
                        </a:rPr>
                        <a:t>特点</a:t>
                      </a:r>
                      <a:endParaRPr lang="zh-CN" sz="24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a:effectLst/>
                          <a:latin typeface="Times New Roman"/>
                          <a:ea typeface="华文细黑"/>
                          <a:cs typeface="Times New Roman"/>
                        </a:rPr>
                        <a:t>烷烃分子中碳原子间以单键结合成链状，剩余的价键被氢原子</a:t>
                      </a:r>
                      <a:r>
                        <a:rPr lang="en-US" sz="2400" kern="100">
                          <a:effectLst/>
                          <a:latin typeface="宋体"/>
                          <a:ea typeface="华文细黑"/>
                          <a:cs typeface="Times New Roman"/>
                        </a:rPr>
                        <a:t>“</a:t>
                      </a:r>
                      <a:r>
                        <a:rPr lang="zh-CN" sz="2400" kern="100">
                          <a:effectLst/>
                          <a:latin typeface="Times New Roman"/>
                          <a:ea typeface="华文细黑"/>
                          <a:cs typeface="Times New Roman"/>
                        </a:rPr>
                        <a:t>饱和</a:t>
                      </a:r>
                      <a:r>
                        <a:rPr lang="en-US" sz="2400" kern="100">
                          <a:effectLst/>
                          <a:latin typeface="宋体"/>
                          <a:ea typeface="华文细黑"/>
                          <a:cs typeface="Times New Roman"/>
                        </a:rPr>
                        <a:t>”</a:t>
                      </a:r>
                      <a:endParaRPr lang="zh-CN" sz="24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a:effectLst/>
                          <a:latin typeface="Times New Roman"/>
                          <a:ea typeface="华文细黑"/>
                          <a:cs typeface="Times New Roman"/>
                        </a:rPr>
                        <a:t>烯烃分子结构中含有碳碳双键</a:t>
                      </a:r>
                      <a:endParaRPr lang="zh-CN" sz="24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dirty="0">
                          <a:effectLst/>
                          <a:latin typeface="Times New Roman"/>
                          <a:ea typeface="华文细黑"/>
                          <a:cs typeface="Times New Roman"/>
                        </a:rPr>
                        <a:t>苯环含有介于单键和双键之间的独特的键</a:t>
                      </a:r>
                      <a:endParaRPr lang="zh-CN" sz="24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58738" name="图片 1"/>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0710" y="1973711"/>
            <a:ext cx="1761789" cy="1975622"/>
          </a:xfrm>
          <a:prstGeom prst="rect">
            <a:avLst/>
          </a:prstGeom>
          <a:noFill/>
          <a:extLst>
            <a:ext uri="{909E8E84-426E-40DD-AFC4-6F175D3DCCD1}">
              <a14:hiddenFill xmlns:a14="http://schemas.microsoft.com/office/drawing/2010/main">
                <a:solidFill>
                  <a:srgbClr val="FFFFFF"/>
                </a:solidFill>
              </a14:hiddenFill>
            </a:ext>
          </a:extLst>
        </p:spPr>
      </p:pic>
      <p:pic>
        <p:nvPicPr>
          <p:cNvPr id="158737" name="Picture 17"/>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8918" y="2046926"/>
            <a:ext cx="2108102" cy="1829192"/>
          </a:xfrm>
          <a:prstGeom prst="rect">
            <a:avLst/>
          </a:prstGeom>
          <a:noFill/>
          <a:extLst>
            <a:ext uri="{909E8E84-426E-40DD-AFC4-6F175D3DCCD1}">
              <a14:hiddenFill xmlns:a14="http://schemas.microsoft.com/office/drawing/2010/main">
                <a:solidFill>
                  <a:srgbClr val="FFFFFF"/>
                </a:solidFill>
              </a14:hiddenFill>
            </a:ext>
          </a:extLst>
        </p:spPr>
      </p:pic>
      <p:pic>
        <p:nvPicPr>
          <p:cNvPr id="158736" name="图片 3"/>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64238" y="1989634"/>
            <a:ext cx="1475581" cy="196977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p:cNvCxnSpPr/>
          <p:nvPr/>
        </p:nvCxnSpPr>
        <p:spPr>
          <a:xfrm>
            <a:off x="1630710" y="3949333"/>
            <a:ext cx="19442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277930" y="3933850"/>
            <a:ext cx="2105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54194" y="3933850"/>
            <a:ext cx="2105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38"/>
                                        </p:tgtEl>
                                        <p:attrNameLst>
                                          <p:attrName>style.visibility</p:attrName>
                                        </p:attrNameLst>
                                      </p:cBhvr>
                                      <p:to>
                                        <p:strVal val="visible"/>
                                      </p:to>
                                    </p:set>
                                    <p:animEffect transition="in" filter="blinds(horizontal)">
                                      <p:cBhvr>
                                        <p:cTn id="7" dur="500"/>
                                        <p:tgtEl>
                                          <p:spTgt spid="158738"/>
                                        </p:tgtEl>
                                      </p:cBhvr>
                                    </p:animEffect>
                                  </p:childTnLst>
                                </p:cTn>
                              </p:par>
                              <p:par>
                                <p:cTn id="8" presetID="3" presetClass="entr" presetSubtype="10" fill="hold" nodeType="withEffect">
                                  <p:stCondLst>
                                    <p:cond delay="0"/>
                                  </p:stCondLst>
                                  <p:childTnLst>
                                    <p:set>
                                      <p:cBhvr>
                                        <p:cTn id="9" dur="1" fill="hold">
                                          <p:stCondLst>
                                            <p:cond delay="0"/>
                                          </p:stCondLst>
                                        </p:cTn>
                                        <p:tgtEl>
                                          <p:spTgt spid="158737"/>
                                        </p:tgtEl>
                                        <p:attrNameLst>
                                          <p:attrName>style.visibility</p:attrName>
                                        </p:attrNameLst>
                                      </p:cBhvr>
                                      <p:to>
                                        <p:strVal val="visible"/>
                                      </p:to>
                                    </p:set>
                                    <p:animEffect transition="in" filter="blinds(horizontal)">
                                      <p:cBhvr>
                                        <p:cTn id="10" dur="500"/>
                                        <p:tgtEl>
                                          <p:spTgt spid="158737"/>
                                        </p:tgtEl>
                                      </p:cBhvr>
                                    </p:animEffect>
                                  </p:childTnLst>
                                </p:cTn>
                              </p:par>
                              <p:par>
                                <p:cTn id="11" presetID="3" presetClass="entr" presetSubtype="10" fill="hold" nodeType="withEffect">
                                  <p:stCondLst>
                                    <p:cond delay="0"/>
                                  </p:stCondLst>
                                  <p:childTnLst>
                                    <p:set>
                                      <p:cBhvr>
                                        <p:cTn id="12" dur="1" fill="hold">
                                          <p:stCondLst>
                                            <p:cond delay="0"/>
                                          </p:stCondLst>
                                        </p:cTn>
                                        <p:tgtEl>
                                          <p:spTgt spid="158736"/>
                                        </p:tgtEl>
                                        <p:attrNameLst>
                                          <p:attrName>style.visibility</p:attrName>
                                        </p:attrNameLst>
                                      </p:cBhvr>
                                      <p:to>
                                        <p:strVal val="visible"/>
                                      </p:to>
                                    </p:set>
                                    <p:animEffect transition="in" filter="blinds(horizontal)">
                                      <p:cBhvr>
                                        <p:cTn id="13" dur="500"/>
                                        <p:tgtEl>
                                          <p:spTgt spid="1587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58738"/>
                                        </p:tgtEl>
                                      </p:cBhvr>
                                    </p:animEffect>
                                    <p:set>
                                      <p:cBhvr>
                                        <p:cTn id="18" dur="1" fill="hold">
                                          <p:stCondLst>
                                            <p:cond delay="499"/>
                                          </p:stCondLst>
                                        </p:cTn>
                                        <p:tgtEl>
                                          <p:spTgt spid="15873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58737"/>
                                        </p:tgtEl>
                                      </p:cBhvr>
                                    </p:animEffect>
                                    <p:set>
                                      <p:cBhvr>
                                        <p:cTn id="21" dur="1" fill="hold">
                                          <p:stCondLst>
                                            <p:cond delay="499"/>
                                          </p:stCondLst>
                                        </p:cTn>
                                        <p:tgtEl>
                                          <p:spTgt spid="15873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58736"/>
                                        </p:tgtEl>
                                      </p:cBhvr>
                                    </p:animEffect>
                                    <p:set>
                                      <p:cBhvr>
                                        <p:cTn id="24" dur="1" fill="hold">
                                          <p:stCondLst>
                                            <p:cond delay="499"/>
                                          </p:stCondLst>
                                        </p:cTn>
                                        <p:tgtEl>
                                          <p:spTgt spid="15873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2692" y="691742"/>
            <a:ext cx="11873194" cy="160043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项，戊烷有</a:t>
            </a:r>
            <a:r>
              <a:rPr lang="en-US" altLang="zh-CN" sz="2800" kern="100" dirty="0">
                <a:latin typeface="Times New Roman"/>
                <a:ea typeface="华文细黑"/>
              </a:rPr>
              <a:t>3</a:t>
            </a:r>
            <a:r>
              <a:rPr lang="zh-CN" altLang="zh-CN" sz="2800" kern="100" dirty="0">
                <a:latin typeface="Times New Roman"/>
                <a:ea typeface="华文细黑"/>
                <a:cs typeface="Times New Roman"/>
              </a:rPr>
              <a:t>种同分异构体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20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有</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 、</a:t>
            </a:r>
            <a:r>
              <a:rPr lang="en-US" altLang="zh-CN" sz="2800" kern="100" dirty="0">
                <a:latin typeface="Times New Roman"/>
                <a:ea typeface="华文细黑"/>
              </a:rPr>
              <a:t> </a:t>
            </a:r>
            <a:r>
              <a:rPr lang="en-US" altLang="zh-CN" sz="2800" kern="100" dirty="0" smtClean="0">
                <a:latin typeface="Times New Roman"/>
                <a:ea typeface="华文细黑"/>
              </a:rPr>
              <a:t>	     4</a:t>
            </a:r>
            <a:r>
              <a:rPr lang="zh-CN" altLang="zh-CN" sz="2800" kern="100" dirty="0">
                <a:latin typeface="Times New Roman"/>
                <a:ea typeface="华文细黑"/>
                <a:cs typeface="Times New Roman"/>
              </a:rPr>
              <a:t>种同分异构体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23235" name="图片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366" y="1545608"/>
            <a:ext cx="2133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236"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841" y="1428381"/>
            <a:ext cx="14636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237" name="图片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5246" y="1316214"/>
            <a:ext cx="139382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8860" y="1004154"/>
            <a:ext cx="899713" cy="1792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334566" y="3776474"/>
            <a:ext cx="11521280" cy="2677656"/>
          </a:xfrm>
          <a:prstGeom prst="rect">
            <a:avLst/>
          </a:prstGeom>
        </p:spPr>
        <p:txBody>
          <a:bodyPr wrap="square">
            <a:spAutoFit/>
          </a:bodyPr>
          <a:lstStyle/>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项，丙基的同分异构体有</a:t>
            </a:r>
            <a:r>
              <a:rPr lang="en-US" altLang="zh-CN" sz="2800" kern="100" dirty="0">
                <a:latin typeface="Times New Roman"/>
                <a:ea typeface="华文细黑"/>
              </a:rPr>
              <a:t>2</a:t>
            </a:r>
            <a:r>
              <a:rPr lang="zh-CN" altLang="zh-CN" sz="2800" kern="100" dirty="0">
                <a:latin typeface="Times New Roman"/>
                <a:ea typeface="华文细黑"/>
                <a:cs typeface="Times New Roman"/>
              </a:rPr>
              <a:t>种，所以</a:t>
            </a:r>
            <a:r>
              <a:rPr lang="zh-CN" altLang="zh-CN" sz="2800" kern="100" dirty="0" smtClean="0">
                <a:latin typeface="Times New Roman"/>
                <a:ea typeface="华文细黑"/>
                <a:cs typeface="Times New Roman"/>
              </a:rPr>
              <a:t>取代</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苯环</a:t>
            </a:r>
            <a:r>
              <a:rPr lang="zh-CN" altLang="zh-CN" sz="2800" kern="100" dirty="0">
                <a:latin typeface="Times New Roman"/>
                <a:ea typeface="华文细黑"/>
                <a:cs typeface="Times New Roman"/>
              </a:rPr>
              <a:t>上的氢原子</a:t>
            </a:r>
            <a:r>
              <a:rPr lang="zh-CN" altLang="zh-CN" sz="2800" kern="100" dirty="0" smtClean="0">
                <a:latin typeface="Times New Roman"/>
                <a:ea typeface="华文细黑"/>
                <a:cs typeface="Times New Roman"/>
              </a:rPr>
              <a:t>分别得到</a:t>
            </a:r>
            <a:r>
              <a:rPr lang="zh-CN" altLang="zh-CN" sz="2800" kern="100" dirty="0">
                <a:latin typeface="Times New Roman"/>
                <a:ea typeface="华文细黑"/>
                <a:cs typeface="Times New Roman"/>
              </a:rPr>
              <a:t>邻、间、对各</a:t>
            </a:r>
            <a:r>
              <a:rPr lang="en-US" altLang="zh-CN" sz="2800" kern="100" dirty="0">
                <a:latin typeface="Times New Roman"/>
                <a:ea typeface="华文细黑"/>
              </a:rPr>
              <a:t>3</a:t>
            </a:r>
            <a:r>
              <a:rPr lang="zh-CN" altLang="zh-CN" sz="2800" kern="100" dirty="0">
                <a:latin typeface="Times New Roman"/>
                <a:ea typeface="华文细黑"/>
                <a:cs typeface="Times New Roman"/>
              </a:rPr>
              <a:t>种同分异构体，共</a:t>
            </a:r>
            <a:r>
              <a:rPr lang="en-US" altLang="zh-CN" sz="2800" kern="100" dirty="0">
                <a:latin typeface="Times New Roman"/>
                <a:ea typeface="华文细黑"/>
              </a:rPr>
              <a:t>6</a:t>
            </a:r>
            <a:r>
              <a:rPr lang="zh-CN" altLang="zh-CN" sz="2800" kern="100" dirty="0">
                <a:latin typeface="Times New Roman"/>
                <a:ea typeface="华文细黑"/>
                <a:cs typeface="Times New Roman"/>
              </a:rPr>
              <a:t>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项，光照条件</a:t>
            </a:r>
            <a:r>
              <a:rPr lang="zh-CN" altLang="zh-CN" sz="2800" kern="100" dirty="0" smtClean="0">
                <a:latin typeface="Times New Roman"/>
                <a:ea typeface="华文细黑"/>
                <a:cs typeface="Times New Roman"/>
              </a:rPr>
              <a:t>下的</a:t>
            </a:r>
            <a:r>
              <a:rPr lang="zh-CN" altLang="zh-CN" sz="2800" kern="100" dirty="0">
                <a:latin typeface="Times New Roman"/>
                <a:ea typeface="华文细黑"/>
                <a:cs typeface="Times New Roman"/>
              </a:rPr>
              <a:t>取代反应，得到</a:t>
            </a:r>
            <a:r>
              <a:rPr lang="en-US" altLang="zh-CN" sz="2800" kern="100" dirty="0">
                <a:latin typeface="Times New Roman"/>
                <a:ea typeface="华文细黑"/>
              </a:rPr>
              <a:t>2</a:t>
            </a:r>
            <a:r>
              <a:rPr lang="zh-CN" altLang="zh-CN" sz="2800" kern="100" dirty="0">
                <a:latin typeface="Times New Roman"/>
                <a:ea typeface="华文细黑"/>
                <a:cs typeface="Times New Roman"/>
              </a:rPr>
              <a:t>种一氯代物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pic>
        <p:nvPicPr>
          <p:cNvPr id="9" name="图片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3515" y="3159993"/>
            <a:ext cx="7778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7"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8"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9"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10"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1"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2"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3"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4"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5"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72280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3235"/>
                                        </p:tgtEl>
                                        <p:attrNameLst>
                                          <p:attrName>style.visibility</p:attrName>
                                        </p:attrNameLst>
                                      </p:cBhvr>
                                      <p:to>
                                        <p:strVal val="visible"/>
                                      </p:to>
                                    </p:set>
                                    <p:animEffect transition="in" filter="blinds(horizontal)">
                                      <p:cBhvr>
                                        <p:cTn id="13" dur="750"/>
                                        <p:tgtEl>
                                          <p:spTgt spid="223235"/>
                                        </p:tgtEl>
                                      </p:cBhvr>
                                    </p:animEffect>
                                  </p:childTnLst>
                                </p:cTn>
                              </p:par>
                              <p:par>
                                <p:cTn id="14" presetID="3" presetClass="entr" presetSubtype="10" fill="hold" nodeType="withEffect">
                                  <p:stCondLst>
                                    <p:cond delay="0"/>
                                  </p:stCondLst>
                                  <p:childTnLst>
                                    <p:set>
                                      <p:cBhvr>
                                        <p:cTn id="15" dur="1" fill="hold">
                                          <p:stCondLst>
                                            <p:cond delay="0"/>
                                          </p:stCondLst>
                                        </p:cTn>
                                        <p:tgtEl>
                                          <p:spTgt spid="223236"/>
                                        </p:tgtEl>
                                        <p:attrNameLst>
                                          <p:attrName>style.visibility</p:attrName>
                                        </p:attrNameLst>
                                      </p:cBhvr>
                                      <p:to>
                                        <p:strVal val="visible"/>
                                      </p:to>
                                    </p:set>
                                    <p:animEffect transition="in" filter="blinds(horizontal)">
                                      <p:cBhvr>
                                        <p:cTn id="16" dur="750"/>
                                        <p:tgtEl>
                                          <p:spTgt spid="223236"/>
                                        </p:tgtEl>
                                      </p:cBhvr>
                                    </p:animEffect>
                                  </p:childTnLst>
                                </p:cTn>
                              </p:par>
                              <p:par>
                                <p:cTn id="17" presetID="3" presetClass="entr" presetSubtype="10" fill="hold" nodeType="withEffect">
                                  <p:stCondLst>
                                    <p:cond delay="0"/>
                                  </p:stCondLst>
                                  <p:childTnLst>
                                    <p:set>
                                      <p:cBhvr>
                                        <p:cTn id="18" dur="1" fill="hold">
                                          <p:stCondLst>
                                            <p:cond delay="0"/>
                                          </p:stCondLst>
                                        </p:cTn>
                                        <p:tgtEl>
                                          <p:spTgt spid="223237"/>
                                        </p:tgtEl>
                                        <p:attrNameLst>
                                          <p:attrName>style.visibility</p:attrName>
                                        </p:attrNameLst>
                                      </p:cBhvr>
                                      <p:to>
                                        <p:strVal val="visible"/>
                                      </p:to>
                                    </p:set>
                                    <p:animEffect transition="in" filter="blinds(horizontal)">
                                      <p:cBhvr>
                                        <p:cTn id="19" dur="750"/>
                                        <p:tgtEl>
                                          <p:spTgt spid="223237"/>
                                        </p:tgtEl>
                                      </p:cBhvr>
                                    </p:animEffect>
                                  </p:childTnLst>
                                </p:cTn>
                              </p:par>
                              <p:par>
                                <p:cTn id="20" presetID="3" presetClass="entr" presetSubtype="10" fill="hold" nodeType="withEffect">
                                  <p:stCondLst>
                                    <p:cond delay="0"/>
                                  </p:stCondLst>
                                  <p:childTnLst>
                                    <p:set>
                                      <p:cBhvr>
                                        <p:cTn id="21" dur="1" fill="hold">
                                          <p:stCondLst>
                                            <p:cond delay="0"/>
                                          </p:stCondLst>
                                        </p:cTn>
                                        <p:tgtEl>
                                          <p:spTgt spid="245762"/>
                                        </p:tgtEl>
                                        <p:attrNameLst>
                                          <p:attrName>style.visibility</p:attrName>
                                        </p:attrNameLst>
                                      </p:cBhvr>
                                      <p:to>
                                        <p:strVal val="visible"/>
                                      </p:to>
                                    </p:set>
                                    <p:animEffect transition="in" filter="blinds(horizontal)">
                                      <p:cBhvr>
                                        <p:cTn id="22" dur="750"/>
                                        <p:tgtEl>
                                          <p:spTgt spid="245762"/>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linds(horizontal)">
                                      <p:cBhvr>
                                        <p:cTn id="25" dur="750"/>
                                        <p:tgtEl>
                                          <p:spTgt spid="3">
                                            <p:txEl>
                                              <p:pRg st="1" end="1"/>
                                            </p:txEl>
                                          </p:spTgt>
                                        </p:tgtEl>
                                      </p:cBhvr>
                                    </p:animEffect>
                                  </p:childTnLst>
                                </p:cTn>
                              </p:par>
                            </p:childTnLst>
                          </p:cTn>
                        </p:par>
                        <p:par>
                          <p:cTn id="26" fill="hold">
                            <p:stCondLst>
                              <p:cond delay="750"/>
                            </p:stCondLst>
                            <p:childTnLst>
                              <p:par>
                                <p:cTn id="27" presetID="3" presetClass="entr" presetSubtype="10" fill="hold"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blinds(horizontal)">
                                      <p:cBhvr>
                                        <p:cTn id="29" dur="750"/>
                                        <p:tgtEl>
                                          <p:spTgt spid="8">
                                            <p:txEl>
                                              <p:pRg st="0" end="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750"/>
                                        <p:tgtEl>
                                          <p:spTgt spid="9"/>
                                        </p:tgtEl>
                                      </p:cBhvr>
                                    </p:animEffect>
                                  </p:childTnLst>
                                </p:cTn>
                              </p:par>
                            </p:childTnLst>
                          </p:cTn>
                        </p:par>
                        <p:par>
                          <p:cTn id="33" fill="hold">
                            <p:stCondLst>
                              <p:cond delay="1500"/>
                            </p:stCondLst>
                            <p:childTnLst>
                              <p:par>
                                <p:cTn id="34" presetID="3" presetClass="entr" presetSubtype="10" fill="hold" nodeType="after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blinds(horizontal)">
                                      <p:cBhvr>
                                        <p:cTn id="36" dur="750"/>
                                        <p:tgtEl>
                                          <p:spTgt spid="8">
                                            <p:txEl>
                                              <p:pRg st="1" end="1"/>
                                            </p:txEl>
                                          </p:spTgt>
                                        </p:tgtEl>
                                      </p:cBhvr>
                                    </p:animEffect>
                                  </p:childTnLst>
                                </p:cTn>
                              </p:par>
                            </p:childTnLst>
                          </p:cTn>
                        </p:par>
                        <p:par>
                          <p:cTn id="37" fill="hold">
                            <p:stCondLst>
                              <p:cond delay="2250"/>
                            </p:stCondLst>
                            <p:childTnLst>
                              <p:par>
                                <p:cTn id="38" presetID="3" presetClass="entr" presetSubtype="10" fill="hold" nodeType="after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blinds(horizontal)">
                                      <p:cBhvr>
                                        <p:cTn id="40"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03848" y="1177057"/>
            <a:ext cx="11524006" cy="3754874"/>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分子式为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7</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8</a:t>
            </a:r>
            <a:r>
              <a:rPr lang="zh-CN" altLang="zh-CN" sz="2800" kern="100" dirty="0" smtClean="0">
                <a:latin typeface="Times New Roman"/>
                <a:ea typeface="华文细黑"/>
                <a:cs typeface="Times New Roman"/>
              </a:rPr>
              <a:t>，分子中含有苯环的烃的一氯代物有</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A.3</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  			B.4</a:t>
            </a:r>
            <a:r>
              <a:rPr lang="zh-CN" altLang="zh-CN" sz="2800" kern="100" dirty="0" smtClean="0">
                <a:latin typeface="Times New Roman"/>
                <a:ea typeface="华文细黑"/>
                <a:cs typeface="Times New Roman"/>
              </a:rPr>
              <a:t>种</a:t>
            </a:r>
            <a:endParaRPr lang="zh-CN" altLang="zh-CN" sz="1050" kern="100" dirty="0" smtClean="0">
              <a:latin typeface="宋体"/>
              <a:cs typeface="Courier New"/>
            </a:endParaRPr>
          </a:p>
          <a:p>
            <a:pPr>
              <a:lnSpc>
                <a:spcPct val="150000"/>
              </a:lnSpc>
            </a:pPr>
            <a:r>
              <a:rPr lang="en-US" altLang="zh-CN" sz="2800" kern="100" dirty="0" smtClean="0">
                <a:latin typeface="Times New Roman"/>
                <a:ea typeface="华文细黑"/>
              </a:rPr>
              <a:t>C.5</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rPr>
              <a:t>  				D.7</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200000"/>
              </a:lnSpc>
            </a:pPr>
            <a:r>
              <a:rPr lang="zh-CN" altLang="zh-CN" sz="2800" b="1" kern="100" dirty="0" smtClean="0">
                <a:solidFill>
                  <a:srgbClr val="0000FF"/>
                </a:solidFill>
                <a:latin typeface="Times New Roman"/>
                <a:cs typeface="Times New Roman"/>
              </a:rPr>
              <a:t>解析　</a:t>
            </a:r>
            <a:r>
              <a:rPr lang="zh-CN" altLang="zh-CN" sz="2800" kern="100" dirty="0" smtClean="0">
                <a:latin typeface="楷体_GB2312"/>
                <a:ea typeface="华文细黑"/>
                <a:cs typeface="Times New Roman"/>
              </a:rPr>
              <a:t>依据信息可知该烃为</a:t>
            </a:r>
            <a:r>
              <a:rPr lang="en-US" altLang="zh-CN" sz="2800" kern="100" dirty="0" smtClean="0">
                <a:latin typeface="楷体_GB2312"/>
                <a:ea typeface="华文细黑"/>
                <a:cs typeface="Times New Roman"/>
              </a:rPr>
              <a:t>		  </a:t>
            </a:r>
            <a:r>
              <a:rPr lang="zh-CN" altLang="zh-CN" sz="2800" kern="100" dirty="0" smtClean="0">
                <a:latin typeface="楷体_GB2312"/>
                <a:ea typeface="华文细黑"/>
                <a:cs typeface="Times New Roman"/>
              </a:rPr>
              <a:t>，该有机物中等效氢为</a:t>
            </a:r>
            <a:r>
              <a:rPr lang="en-US" altLang="zh-CN" sz="2800" kern="100" dirty="0" smtClean="0">
                <a:latin typeface="楷体_GB2312"/>
                <a:ea typeface="华文细黑"/>
                <a:cs typeface="Times New Roman"/>
              </a:rPr>
              <a:t>4</a:t>
            </a:r>
            <a:r>
              <a:rPr lang="zh-CN" altLang="zh-CN" sz="2800" kern="100" dirty="0" smtClean="0">
                <a:latin typeface="楷体_GB2312"/>
                <a:ea typeface="华文细黑"/>
                <a:cs typeface="Times New Roman"/>
              </a:rPr>
              <a:t>种，分别为</a:t>
            </a:r>
            <a:r>
              <a:rPr lang="en-US" altLang="zh-CN" sz="2800" kern="100" dirty="0" smtClean="0">
                <a:latin typeface="楷体_GB2312"/>
                <a:ea typeface="华文细黑"/>
                <a:cs typeface="Times New Roman"/>
              </a:rPr>
              <a:t>	        </a:t>
            </a:r>
            <a:r>
              <a:rPr lang="en-US" altLang="zh-CN" sz="2800" kern="100" dirty="0">
                <a:latin typeface="楷体_GB2312"/>
                <a:ea typeface="华文细黑"/>
                <a:cs typeface="Times New Roman"/>
              </a:rPr>
              <a:t> </a:t>
            </a:r>
            <a:r>
              <a:rPr lang="en-US" altLang="zh-CN" sz="2800" kern="100" dirty="0" smtClean="0">
                <a:latin typeface="楷体_GB2312"/>
                <a:ea typeface="华文细黑"/>
                <a:cs typeface="Times New Roman"/>
              </a:rPr>
              <a:t>  </a:t>
            </a:r>
            <a:r>
              <a:rPr lang="zh-CN" altLang="zh-CN" sz="2800" kern="100" dirty="0" smtClean="0">
                <a:latin typeface="楷体_GB2312"/>
                <a:ea typeface="华文细黑"/>
                <a:cs typeface="Times New Roman"/>
              </a:rPr>
              <a:t>，其一氯代物有</a:t>
            </a:r>
            <a:r>
              <a:rPr lang="en-US" altLang="zh-CN" sz="2800" kern="100" dirty="0" smtClean="0">
                <a:latin typeface="楷体_GB2312"/>
                <a:ea typeface="华文细黑"/>
                <a:cs typeface="Times New Roman"/>
              </a:rPr>
              <a:t>4</a:t>
            </a:r>
            <a:r>
              <a:rPr lang="zh-CN" altLang="zh-CN" sz="2800" kern="100" dirty="0" smtClean="0">
                <a:latin typeface="楷体_GB2312"/>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pic>
        <p:nvPicPr>
          <p:cNvPr id="178190" name="图片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952" y="3192047"/>
            <a:ext cx="1909350" cy="79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91" name="Picture 15" descr="去年65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678" y="3985369"/>
            <a:ext cx="2246995" cy="95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975526" y="1321073"/>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4"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5"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6"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7"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8"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2"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8190"/>
                                        </p:tgtEl>
                                        <p:attrNameLst>
                                          <p:attrName>style.visibility</p:attrName>
                                        </p:attrNameLst>
                                      </p:cBhvr>
                                      <p:to>
                                        <p:strVal val="visible"/>
                                      </p:to>
                                    </p:set>
                                    <p:animEffect transition="in" filter="blinds(horizontal)">
                                      <p:cBhvr>
                                        <p:cTn id="10" dur="500"/>
                                        <p:tgtEl>
                                          <p:spTgt spid="178190"/>
                                        </p:tgtEl>
                                      </p:cBhvr>
                                    </p:animEffect>
                                  </p:childTnLst>
                                </p:cTn>
                              </p:par>
                              <p:par>
                                <p:cTn id="11" presetID="3" presetClass="entr" presetSubtype="10" fill="hold" nodeType="withEffect">
                                  <p:stCondLst>
                                    <p:cond delay="0"/>
                                  </p:stCondLst>
                                  <p:childTnLst>
                                    <p:set>
                                      <p:cBhvr>
                                        <p:cTn id="12" dur="1" fill="hold">
                                          <p:stCondLst>
                                            <p:cond delay="0"/>
                                          </p:stCondLst>
                                        </p:cTn>
                                        <p:tgtEl>
                                          <p:spTgt spid="178191"/>
                                        </p:tgtEl>
                                        <p:attrNameLst>
                                          <p:attrName>style.visibility</p:attrName>
                                        </p:attrNameLst>
                                      </p:cBhvr>
                                      <p:to>
                                        <p:strVal val="visible"/>
                                      </p:to>
                                    </p:set>
                                    <p:animEffect transition="in" filter="blinds(horizontal)">
                                      <p:cBhvr>
                                        <p:cTn id="13" dur="500"/>
                                        <p:tgtEl>
                                          <p:spTgt spid="17819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9">
                                            <p:txEl>
                                              <p:pRg st="3" end="3"/>
                                            </p:txEl>
                                          </p:spTgt>
                                        </p:tgtEl>
                                      </p:cBhvr>
                                    </p:animEffect>
                                    <p:set>
                                      <p:cBhvr>
                                        <p:cTn id="23" dur="1" fill="hold">
                                          <p:stCondLst>
                                            <p:cond delay="499"/>
                                          </p:stCondLst>
                                        </p:cTn>
                                        <p:tgtEl>
                                          <p:spTgt spid="9">
                                            <p:txEl>
                                              <p:pRg st="3" end="3"/>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78190"/>
                                        </p:tgtEl>
                                      </p:cBhvr>
                                    </p:animEffect>
                                    <p:set>
                                      <p:cBhvr>
                                        <p:cTn id="26" dur="1" fill="hold">
                                          <p:stCondLst>
                                            <p:cond delay="499"/>
                                          </p:stCondLst>
                                        </p:cTn>
                                        <p:tgtEl>
                                          <p:spTgt spid="178190"/>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78191"/>
                                        </p:tgtEl>
                                      </p:cBhvr>
                                    </p:animEffect>
                                    <p:set>
                                      <p:cBhvr>
                                        <p:cTn id="29" dur="1" fill="hold">
                                          <p:stCondLst>
                                            <p:cond delay="499"/>
                                          </p:stCondLst>
                                        </p:cTn>
                                        <p:tgtEl>
                                          <p:spTgt spid="17819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903119"/>
            <a:ext cx="10793813"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且可与金属钠反应放出氢气的有机化合物有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不考虑立体异构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A.5</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B.6</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C.7</a:t>
            </a:r>
            <a:r>
              <a:rPr lang="zh-CN" altLang="zh-CN" sz="2800" kern="100" dirty="0">
                <a:latin typeface="Times New Roman"/>
                <a:ea typeface="华文细黑"/>
                <a:cs typeface="Times New Roman"/>
              </a:rPr>
              <a:t>种</a:t>
            </a:r>
            <a:r>
              <a:rPr lang="en-US" altLang="zh-CN" sz="2800" kern="100" dirty="0">
                <a:latin typeface="Times New Roman"/>
                <a:ea typeface="华文细黑"/>
              </a:rPr>
              <a:t>  </a:t>
            </a:r>
            <a:r>
              <a:rPr lang="en-US" altLang="zh-CN" sz="2800" kern="100" dirty="0" smtClean="0">
                <a:latin typeface="Times New Roman"/>
                <a:ea typeface="华文细黑"/>
              </a:rPr>
              <a:t>		D.8</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首先判断出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zh-CN" altLang="zh-CN" sz="2800" kern="100" dirty="0">
                <a:latin typeface="Times New Roman"/>
                <a:ea typeface="华文细黑"/>
                <a:cs typeface="Times New Roman"/>
              </a:rPr>
              <a:t>的类别，然后判断出同分异构体。</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zh-CN" altLang="zh-CN" sz="2800" kern="100" dirty="0">
                <a:latin typeface="Times New Roman"/>
                <a:ea typeface="华文细黑"/>
                <a:cs typeface="Times New Roman"/>
              </a:rPr>
              <a:t>能与</a:t>
            </a:r>
            <a:r>
              <a:rPr lang="en-US" altLang="zh-CN" sz="2800" kern="100" dirty="0">
                <a:latin typeface="Times New Roman"/>
                <a:ea typeface="华文细黑"/>
              </a:rPr>
              <a:t>Na</a:t>
            </a:r>
            <a:r>
              <a:rPr lang="zh-CN" altLang="zh-CN" sz="2800" kern="100" dirty="0">
                <a:latin typeface="Times New Roman"/>
                <a:ea typeface="华文细黑"/>
                <a:cs typeface="Times New Roman"/>
              </a:rPr>
              <a:t>反应产生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，可确定该有机物是醇，故</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zh-CN" altLang="zh-CN" sz="2800" kern="100" dirty="0">
                <a:latin typeface="Times New Roman"/>
                <a:ea typeface="华文细黑"/>
                <a:cs typeface="Times New Roman"/>
              </a:rPr>
              <a:t>可看作是戊烷中的</a:t>
            </a:r>
            <a:r>
              <a:rPr lang="en-US" altLang="zh-CN" sz="2800" kern="100" dirty="0">
                <a:latin typeface="Times New Roman"/>
                <a:ea typeface="华文细黑"/>
              </a:rPr>
              <a:t>H</a:t>
            </a:r>
            <a:r>
              <a:rPr lang="zh-CN" altLang="zh-CN" sz="2800" kern="100" dirty="0">
                <a:latin typeface="Times New Roman"/>
                <a:ea typeface="华文细黑"/>
                <a:cs typeface="Times New Roman"/>
              </a:rPr>
              <a:t>被</a:t>
            </a:r>
            <a:r>
              <a:rPr lang="en-US" altLang="zh-CN" sz="2800" kern="100" dirty="0">
                <a:latin typeface="Times New Roman"/>
                <a:ea typeface="华文细黑"/>
              </a:rPr>
              <a:t>—OH</a:t>
            </a:r>
            <a:r>
              <a:rPr lang="zh-CN" altLang="zh-CN" sz="2800" kern="100" dirty="0">
                <a:latin typeface="Times New Roman"/>
                <a:ea typeface="华文细黑"/>
                <a:cs typeface="Times New Roman"/>
              </a:rPr>
              <a:t>取代的产物。戊烷有正戊烷、异戊烷、新戊烷三种同分异构体，正戊烷对应的醇有</a:t>
            </a:r>
            <a:r>
              <a:rPr lang="en-US" altLang="zh-CN" sz="2800" kern="100" dirty="0">
                <a:latin typeface="Times New Roman"/>
                <a:ea typeface="华文细黑"/>
              </a:rPr>
              <a:t>3</a:t>
            </a:r>
            <a:r>
              <a:rPr lang="zh-CN" altLang="zh-CN" sz="2800" kern="100" dirty="0">
                <a:latin typeface="Times New Roman"/>
                <a:ea typeface="华文细黑"/>
                <a:cs typeface="Times New Roman"/>
              </a:rPr>
              <a:t>种，异戊烷对应的醇有</a:t>
            </a:r>
            <a:r>
              <a:rPr lang="en-US" altLang="zh-CN" sz="2800" kern="100" dirty="0">
                <a:latin typeface="Times New Roman"/>
                <a:ea typeface="华文细黑"/>
              </a:rPr>
              <a:t>4</a:t>
            </a:r>
            <a:r>
              <a:rPr lang="zh-CN" altLang="zh-CN" sz="2800" kern="100" dirty="0">
                <a:latin typeface="Times New Roman"/>
                <a:ea typeface="华文细黑"/>
                <a:cs typeface="Times New Roman"/>
              </a:rPr>
              <a:t>种，新戊烷对应的醇有</a:t>
            </a:r>
            <a:r>
              <a:rPr lang="en-US" altLang="zh-CN" sz="2800" kern="100" dirty="0">
                <a:latin typeface="Times New Roman"/>
                <a:ea typeface="华文细黑"/>
              </a:rPr>
              <a:t>1</a:t>
            </a:r>
            <a:r>
              <a:rPr lang="zh-CN" altLang="zh-CN" sz="2800" kern="100" dirty="0">
                <a:latin typeface="Times New Roman"/>
                <a:ea typeface="华文细黑"/>
                <a:cs typeface="Times New Roman"/>
              </a:rPr>
              <a:t>种，故共有</a:t>
            </a:r>
            <a:r>
              <a:rPr lang="en-US" altLang="zh-CN" sz="2800" kern="100" dirty="0">
                <a:latin typeface="Times New Roman"/>
                <a:ea typeface="华文细黑"/>
              </a:rPr>
              <a:t>8</a:t>
            </a:r>
            <a:r>
              <a:rPr lang="zh-CN" altLang="zh-CN" sz="2800" kern="100" dirty="0">
                <a:latin typeface="Times New Roman"/>
                <a:ea typeface="华文细黑"/>
                <a:cs typeface="Times New Roman"/>
              </a:rPr>
              <a:t>种。</a:t>
            </a:r>
            <a:endParaRPr lang="zh-CN" altLang="en-US" sz="2800" dirty="0"/>
          </a:p>
        </p:txBody>
      </p:sp>
      <p:sp>
        <p:nvSpPr>
          <p:cNvPr id="5" name="矩形 4"/>
          <p:cNvSpPr/>
          <p:nvPr/>
        </p:nvSpPr>
        <p:spPr>
          <a:xfrm>
            <a:off x="2926854" y="1695207"/>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2"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7"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8"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0"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484254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903" y="523876"/>
            <a:ext cx="11274159" cy="5858246"/>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题组三　有机物的结构模型及表示</a:t>
            </a:r>
            <a:r>
              <a:rPr lang="zh-CN" altLang="en-US" sz="2800" b="1" kern="100" dirty="0" smtClean="0">
                <a:solidFill>
                  <a:srgbClr val="0000FF"/>
                </a:solidFill>
                <a:latin typeface="Times New Roman"/>
                <a:cs typeface="Times New Roman"/>
              </a:rPr>
              <a:t>法</a:t>
            </a:r>
            <a:endParaRPr lang="en-US" altLang="zh-CN" sz="2800" b="1" kern="100" dirty="0" smtClean="0">
              <a:solidFill>
                <a:srgbClr val="0000FF"/>
              </a:solidFill>
              <a:latin typeface="Times New Roman"/>
              <a:cs typeface="Times New Roman"/>
            </a:endParaRPr>
          </a:p>
          <a:p>
            <a:pPr algn="just">
              <a:lnSpc>
                <a:spcPct val="150000"/>
              </a:lnSpc>
              <a:spcAft>
                <a:spcPts val="0"/>
              </a:spcAft>
              <a:tabLst>
                <a:tab pos="1890395" algn="l"/>
              </a:tabLst>
            </a:pPr>
            <a:r>
              <a:rPr lang="en-US" altLang="zh-CN" sz="2800" kern="100" dirty="0">
                <a:latin typeface="Times New Roman"/>
                <a:ea typeface="华文细黑"/>
              </a:rPr>
              <a:t>7.</a:t>
            </a:r>
            <a:r>
              <a:rPr lang="zh-CN" altLang="zh-CN" sz="2800" kern="100" dirty="0">
                <a:latin typeface="Times New Roman"/>
                <a:ea typeface="华文细黑"/>
                <a:cs typeface="Times New Roman"/>
              </a:rPr>
              <a:t>如图所示是四种常见有机物的比例模型示意图。下列说法正确的是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tabLst>
                <a:tab pos="2430780" algn="l"/>
              </a:tabLst>
            </a:pP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endParaRPr lang="en-US" altLang="zh-CN" sz="2800" kern="100" dirty="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乙可与溴水发生取代反应使溴水褪色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丙中的碳碳键是介于碳碳单键和碳碳双键之间的独特的键</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丁在稀硫酸作用下可与乙酸发生取代反应</a:t>
            </a:r>
            <a:endParaRPr lang="zh-CN" altLang="zh-CN" sz="2800" kern="100" dirty="0">
              <a:effectLst/>
              <a:latin typeface="宋体"/>
              <a:cs typeface="Courier New"/>
            </a:endParaRPr>
          </a:p>
        </p:txBody>
      </p:sp>
      <p:pic>
        <p:nvPicPr>
          <p:cNvPr id="224258" name="Picture 2" descr="HX4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2960" y="2000024"/>
            <a:ext cx="5750983" cy="169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4"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5"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6"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7"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9"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10"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1"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2"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2374086"/>
            <a:ext cx="10620768" cy="1415748"/>
          </a:xfrm>
          <a:prstGeom prst="rect">
            <a:avLst/>
          </a:prstGeom>
        </p:spPr>
        <p:txBody>
          <a:bodyPr wrap="square" lIns="121898" tIns="60948" rIns="121898" bIns="60948">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甲代表</a:t>
            </a:r>
            <a:r>
              <a:rPr lang="en-US" altLang="zh-CN" sz="2800" kern="100" dirty="0">
                <a:latin typeface="Times New Roman"/>
                <a:ea typeface="华文细黑"/>
              </a:rPr>
              <a:t>CH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，乙代表乙烯，丙代表苯，丁代表乙醇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13" name="Rectangle 21">
            <a:hlinkClick r:id="rId2"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34801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606" y="760844"/>
            <a:ext cx="10109888"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下列化学用语表达不正确的是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a:p>
            <a:pPr algn="just">
              <a:lnSpc>
                <a:spcPct val="2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丙烷的球棍</a:t>
            </a:r>
            <a:r>
              <a:rPr lang="zh-CN" altLang="zh-CN" sz="2800" kern="100" dirty="0" smtClean="0">
                <a:latin typeface="Times New Roman"/>
                <a:ea typeface="华文细黑"/>
                <a:cs typeface="Times New Roman"/>
              </a:rPr>
              <a:t>模型</a:t>
            </a:r>
            <a:endParaRPr lang="en-US" altLang="zh-CN" sz="2800" kern="100" dirty="0" smtClean="0">
              <a:latin typeface="Times New Roman"/>
              <a:ea typeface="华文细黑"/>
              <a:cs typeface="Times New Roman"/>
            </a:endParaRPr>
          </a:p>
          <a:p>
            <a:pPr algn="just">
              <a:lnSpc>
                <a:spcPct val="2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丙烯的结构简式</a:t>
            </a:r>
            <a:r>
              <a:rPr lang="zh-CN" altLang="zh-CN" sz="2800" kern="100" dirty="0" smtClean="0">
                <a:latin typeface="Times New Roman"/>
                <a:ea typeface="华文细黑"/>
                <a:cs typeface="Times New Roman"/>
              </a:rPr>
              <a:t>为</a:t>
            </a:r>
            <a:r>
              <a:rPr lang="en-US" altLang="zh-CN" sz="2800" kern="100" dirty="0" smtClean="0">
                <a:solidFill>
                  <a:prstClr val="black"/>
                </a:solidFill>
                <a:latin typeface="Times New Roman"/>
                <a:ea typeface="华文细黑"/>
              </a:rPr>
              <a:t>CH</a:t>
            </a:r>
            <a:r>
              <a:rPr lang="en-US" altLang="zh-CN" sz="2800" kern="100" baseline="-25000" dirty="0" smtClean="0">
                <a:solidFill>
                  <a:prstClr val="black"/>
                </a:solidFill>
                <a:latin typeface="Times New Roman"/>
                <a:ea typeface="华文细黑"/>
              </a:rPr>
              <a:t>3</a:t>
            </a:r>
            <a:r>
              <a:rPr lang="en-US" altLang="zh-CN" sz="2800" kern="100" dirty="0" smtClean="0">
                <a:solidFill>
                  <a:prstClr val="black"/>
                </a:solidFill>
                <a:latin typeface="Times New Roman"/>
                <a:ea typeface="华文细黑"/>
              </a:rPr>
              <a:t>CHCH</a:t>
            </a:r>
            <a:r>
              <a:rPr lang="en-US" altLang="zh-CN" sz="2800" kern="100" baseline="-25000" dirty="0" smtClean="0">
                <a:solidFill>
                  <a:prstClr val="black"/>
                </a:solidFill>
                <a:latin typeface="Times New Roman"/>
                <a:ea typeface="华文细黑"/>
              </a:rPr>
              <a:t>2</a:t>
            </a:r>
            <a:endParaRPr lang="en-US" altLang="zh-CN" sz="2800" kern="100" dirty="0" smtClean="0">
              <a:latin typeface="Times New Roman"/>
              <a:ea typeface="华文细黑"/>
              <a:cs typeface="Times New Roman"/>
            </a:endParaRPr>
          </a:p>
          <a:p>
            <a:pPr algn="just">
              <a:lnSpc>
                <a:spcPct val="250000"/>
              </a:lnSpc>
              <a:spcAft>
                <a:spcPts val="0"/>
              </a:spcAft>
              <a:tabLst>
                <a:tab pos="2430780" algn="l"/>
              </a:tabLst>
            </a:pPr>
            <a:r>
              <a:rPr lang="en-US" altLang="zh-CN" sz="2800" kern="100" dirty="0" smtClean="0">
                <a:latin typeface="宋体"/>
                <a:ea typeface="华文细黑"/>
                <a:cs typeface="Times New Roman"/>
              </a:rPr>
              <a:t>③      </a:t>
            </a:r>
            <a:r>
              <a:rPr lang="zh-CN" altLang="en-US" sz="2800" kern="100" dirty="0" smtClean="0">
                <a:latin typeface="宋体"/>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化学式</a:t>
            </a:r>
            <a:r>
              <a:rPr lang="zh-CN" altLang="zh-CN" sz="2800" kern="100" dirty="0" smtClean="0">
                <a:latin typeface="Times New Roman"/>
                <a:ea typeface="华文细黑"/>
                <a:cs typeface="Times New Roman"/>
              </a:rPr>
              <a:t>为</a:t>
            </a:r>
            <a:r>
              <a:rPr lang="en-US" altLang="zh-CN" sz="2800" kern="100" dirty="0" smtClean="0">
                <a:solidFill>
                  <a:prstClr val="black"/>
                </a:solidFill>
                <a:latin typeface="Times New Roman"/>
                <a:ea typeface="华文细黑"/>
              </a:rPr>
              <a:t>CH</a:t>
            </a:r>
            <a:r>
              <a:rPr lang="en-US" altLang="zh-CN" sz="2800" kern="100" baseline="-25000" dirty="0" smtClean="0">
                <a:solidFill>
                  <a:prstClr val="black"/>
                </a:solidFill>
                <a:latin typeface="Times New Roman"/>
                <a:ea typeface="华文细黑"/>
              </a:rPr>
              <a:t>8</a:t>
            </a:r>
            <a:r>
              <a:rPr lang="en-US" altLang="zh-CN" sz="2800" kern="100" dirty="0" smtClean="0">
                <a:solidFill>
                  <a:prstClr val="black"/>
                </a:solidFill>
                <a:latin typeface="Times New Roman"/>
                <a:ea typeface="华文细黑"/>
              </a:rPr>
              <a:t>H</a:t>
            </a:r>
            <a:r>
              <a:rPr lang="en-US" altLang="zh-CN" sz="2800" kern="100" baseline="-25000" dirty="0" smtClean="0">
                <a:solidFill>
                  <a:prstClr val="black"/>
                </a:solidFill>
                <a:latin typeface="Times New Roman"/>
                <a:ea typeface="华文细黑"/>
              </a:rPr>
              <a:t>12</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宋体"/>
                <a:ea typeface="华文细黑"/>
                <a:cs typeface="Times New Roman"/>
              </a:rPr>
              <a:t>④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表示同一种</a:t>
            </a:r>
            <a:r>
              <a:rPr lang="zh-CN" altLang="zh-CN" sz="2800" kern="100" dirty="0" smtClean="0">
                <a:latin typeface="Times New Roman"/>
                <a:ea typeface="华文细黑"/>
                <a:cs typeface="Times New Roman"/>
              </a:rPr>
              <a:t>物质</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①③        </a:t>
            </a:r>
            <a:r>
              <a:rPr lang="en-US" altLang="zh-CN" sz="2800" kern="100" dirty="0" smtClean="0">
                <a:latin typeface="Times New Roman"/>
                <a:ea typeface="华文细黑"/>
              </a:rPr>
              <a:t>C</a:t>
            </a:r>
            <a:r>
              <a:rPr lang="en-US" altLang="zh-CN" sz="2800" kern="100" dirty="0">
                <a:latin typeface="Times New Roman"/>
                <a:ea typeface="华文细黑"/>
              </a:rPr>
              <a:t>.</a:t>
            </a:r>
            <a:r>
              <a:rPr lang="en-US" altLang="zh-CN" sz="2800" kern="100" dirty="0">
                <a:latin typeface="宋体"/>
                <a:ea typeface="华文细黑"/>
                <a:cs typeface="Times New Roman"/>
              </a:rPr>
              <a:t>③④</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②④</a:t>
            </a:r>
            <a:endParaRPr lang="zh-CN" altLang="zh-CN" sz="2800" kern="100" dirty="0">
              <a:effectLst/>
              <a:latin typeface="宋体"/>
              <a:cs typeface="Courier New"/>
            </a:endParaRPr>
          </a:p>
        </p:txBody>
      </p:sp>
      <p:pic>
        <p:nvPicPr>
          <p:cNvPr id="225282" name="Picture 2" descr="HX4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049" y="1521768"/>
            <a:ext cx="1447085" cy="82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662" y="3501802"/>
            <a:ext cx="17716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7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576" y="4520977"/>
            <a:ext cx="1574380" cy="147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6"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9"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10"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11"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2"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3"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4"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46990" y="2190557"/>
            <a:ext cx="11164840" cy="2031325"/>
          </a:xfrm>
          <a:prstGeom prst="rect">
            <a:avLst/>
          </a:prstGeom>
        </p:spPr>
        <p:txBody>
          <a:bodyPr wrap="square">
            <a:spAutoFit/>
          </a:bodyPr>
          <a:lstStyle/>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未体现官能团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宋体"/>
                <a:ea typeface="华文细黑"/>
                <a:cs typeface="Times New Roman"/>
              </a:rPr>
              <a:t>④</a:t>
            </a:r>
            <a:r>
              <a:rPr lang="en-US" altLang="zh-CN" sz="2800" kern="100" dirty="0">
                <a:latin typeface="Times New Roman"/>
                <a:ea typeface="华文细黑"/>
              </a:rPr>
              <a:t>C</a:t>
            </a:r>
            <a:r>
              <a:rPr lang="en-US" altLang="zh-CN" sz="2800" kern="100" baseline="-25000" dirty="0">
                <a:latin typeface="Times New Roman"/>
                <a:ea typeface="华文细黑"/>
              </a:rPr>
              <a:t>8</a:t>
            </a:r>
            <a:r>
              <a:rPr lang="en-US" altLang="zh-CN" sz="2800" kern="100" dirty="0">
                <a:latin typeface="Times New Roman"/>
                <a:ea typeface="华文细黑"/>
              </a:rPr>
              <a:t>H</a:t>
            </a:r>
            <a:r>
              <a:rPr lang="en-US" altLang="zh-CN" sz="2800" kern="100" baseline="-25000" dirty="0">
                <a:latin typeface="Times New Roman"/>
                <a:ea typeface="华文细黑"/>
              </a:rPr>
              <a:t>8</a:t>
            </a:r>
            <a:r>
              <a:rPr lang="zh-CN" altLang="zh-CN" sz="2800" kern="100" dirty="0">
                <a:latin typeface="Times New Roman"/>
                <a:ea typeface="华文细黑"/>
                <a:cs typeface="Times New Roman"/>
              </a:rPr>
              <a:t>的结构有多种，</a:t>
            </a: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其中的一种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pic>
        <p:nvPicPr>
          <p:cNvPr id="8" name="Picture 2" descr="HX485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054" y="2824349"/>
            <a:ext cx="750102" cy="73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1">
            <a:hlinkClick r:id="rId3"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5"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9"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10"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1"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078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750"/>
                                        <p:tgtEl>
                                          <p:spTgt spid="8"/>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75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682789"/>
            <a:ext cx="10793813" cy="661015"/>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9.</a:t>
            </a:r>
            <a:r>
              <a:rPr lang="zh-CN" altLang="zh-CN" sz="2800" kern="100" dirty="0">
                <a:latin typeface="Times New Roman"/>
                <a:ea typeface="华文细黑"/>
                <a:cs typeface="Times New Roman"/>
              </a:rPr>
              <a:t>已知芳香烃</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的结构模型如下图所示，相关叙述正确的是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b="1" kern="100" dirty="0">
              <a:solidFill>
                <a:schemeClr val="accent6">
                  <a:lumMod val="75000"/>
                </a:schemeClr>
              </a:solidFill>
              <a:latin typeface="Times New Roman"/>
              <a:ea typeface="华文细黑"/>
              <a:cs typeface="Courier New"/>
            </a:endParaRPr>
          </a:p>
        </p:txBody>
      </p:sp>
      <p:pic>
        <p:nvPicPr>
          <p:cNvPr id="227330" name="Picture 2" descr="HX4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9412" y="1447041"/>
            <a:ext cx="3442320" cy="176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38622" y="3632458"/>
            <a:ext cx="7896714" cy="2677656"/>
          </a:xfrm>
          <a:prstGeom prst="rect">
            <a:avLst/>
          </a:prstGeom>
        </p:spPr>
        <p:txBody>
          <a:bodyPr wrap="none">
            <a:spAutoFit/>
          </a:bodyPr>
          <a:lstStyle/>
          <a:p>
            <a:r>
              <a:rPr lang="en-US" altLang="zh-CN" sz="2800" kern="100" dirty="0" err="1">
                <a:latin typeface="Times New Roman"/>
                <a:ea typeface="华文细黑"/>
              </a:rPr>
              <a:t>A.</a:t>
            </a:r>
            <a:r>
              <a:rPr lang="en-US" altLang="zh-CN" sz="2800" kern="100" dirty="0" err="1">
                <a:latin typeface="宋体"/>
                <a:ea typeface="华文细黑"/>
                <a:cs typeface="Times New Roman"/>
              </a:rPr>
              <a:t>Ⅰ</a:t>
            </a:r>
            <a:r>
              <a:rPr lang="zh-CN" altLang="zh-CN" sz="2800" kern="100" dirty="0">
                <a:latin typeface="Times New Roman"/>
                <a:ea typeface="华文细黑"/>
                <a:cs typeface="Times New Roman"/>
              </a:rPr>
              <a:t>的结构简式为</a:t>
            </a:r>
            <a:r>
              <a:rPr lang="zh-CN" altLang="zh-CN" sz="2800" kern="100" dirty="0">
                <a:ea typeface="Times New Roman"/>
              </a:rPr>
              <a:t> </a:t>
            </a:r>
            <a:r>
              <a:rPr lang="en-US" altLang="zh-CN" sz="2800" kern="100" dirty="0" smtClean="0">
                <a:ea typeface="Times New Roman"/>
              </a:rPr>
              <a:t>	</a:t>
            </a:r>
            <a:r>
              <a:rPr lang="en-US" altLang="zh-CN" sz="2800" kern="100" dirty="0">
                <a:ea typeface="Times New Roman"/>
              </a:rPr>
              <a:t> </a:t>
            </a:r>
            <a:r>
              <a:rPr lang="en-US" altLang="zh-CN" sz="2800" kern="100" dirty="0" smtClean="0">
                <a:ea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其一氯代物有</a:t>
            </a:r>
            <a:r>
              <a:rPr lang="en-US" altLang="zh-CN" sz="2800" kern="100" dirty="0">
                <a:latin typeface="Times New Roman"/>
                <a:ea typeface="华文细黑"/>
              </a:rPr>
              <a:t>2</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gn="just">
              <a:lnSpc>
                <a:spcPct val="200000"/>
              </a:lnSpc>
              <a:spcAft>
                <a:spcPts val="0"/>
              </a:spcAft>
              <a:tabLst>
                <a:tab pos="2430780" algn="l"/>
              </a:tabLst>
            </a:pPr>
            <a:r>
              <a:rPr lang="en-US" altLang="zh-CN" sz="2800" kern="100" dirty="0" err="1" smtClean="0">
                <a:latin typeface="Times New Roman"/>
                <a:ea typeface="华文细黑"/>
                <a:cs typeface="Courier New"/>
              </a:rPr>
              <a:t>B.</a:t>
            </a:r>
            <a:r>
              <a:rPr lang="en-US" altLang="zh-CN" sz="2800" kern="100" dirty="0" err="1" smtClean="0">
                <a:latin typeface="宋体"/>
                <a:ea typeface="华文细黑"/>
                <a:cs typeface="Times New Roman"/>
              </a:rPr>
              <a:t>Ⅰ</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中都含碳碳单键和双键</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Ⅰ</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互为同系物，通式为</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i="1" kern="100" baseline="-25000" dirty="0">
                <a:latin typeface="Times New Roman"/>
                <a:ea typeface="华文细黑"/>
                <a:cs typeface="Courier New"/>
              </a:rPr>
              <a:t>n</a:t>
            </a:r>
            <a:r>
              <a:rPr lang="zh-CN" altLang="zh-CN" sz="2800" kern="100" baseline="-25000" dirty="0">
                <a:latin typeface="Times New Roman"/>
                <a:ea typeface="华文细黑"/>
                <a:cs typeface="Times New Roman"/>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为苯环数</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互为同类别物质的同分异构体共有</a:t>
            </a:r>
            <a:r>
              <a:rPr lang="en-US" altLang="zh-CN" sz="2800" kern="100" dirty="0">
                <a:latin typeface="Times New Roman"/>
                <a:ea typeface="华文细黑"/>
              </a:rPr>
              <a:t>2</a:t>
            </a:r>
            <a:r>
              <a:rPr lang="zh-CN" altLang="zh-CN" sz="2800" kern="100" dirty="0">
                <a:latin typeface="Times New Roman"/>
                <a:ea typeface="华文细黑"/>
                <a:cs typeface="Times New Roman"/>
              </a:rPr>
              <a:t>种</a:t>
            </a:r>
            <a:endParaRPr lang="zh-CN" altLang="en-US" sz="2800" dirty="0"/>
          </a:p>
        </p:txBody>
      </p:sp>
      <p:pic>
        <p:nvPicPr>
          <p:cNvPr id="227331" name="图片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966" y="3253322"/>
            <a:ext cx="1373426" cy="104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5"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6"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7"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8"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9"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10"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1"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2"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3"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189410"/>
            <a:ext cx="10793813" cy="4616648"/>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由物质</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的比例模型可以看出其结构简式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a:latin typeface="Times New Roman"/>
                <a:ea typeface="华文细黑"/>
                <a:cs typeface="Times New Roman"/>
              </a:rPr>
              <a:t>苯环中不含碳碳单键和双键，</a:t>
            </a:r>
            <a:r>
              <a:rPr lang="en-US" altLang="zh-CN" sz="2800" kern="100" dirty="0">
                <a:latin typeface="Times New Roman"/>
                <a:ea typeface="华文细黑"/>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物质</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所含有的苯环数不同，所以不是同系物，</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Ⅱ</a:t>
            </a:r>
            <a:r>
              <a:rPr lang="zh-CN" altLang="zh-CN" sz="2800" kern="100" dirty="0">
                <a:latin typeface="Times New Roman"/>
                <a:ea typeface="华文细黑"/>
                <a:cs typeface="Times New Roman"/>
              </a:rPr>
              <a:t>物质中两侧的苯环可以以邻、间、对的方式连接，所以</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的同类别同分异构体还有</a:t>
            </a:r>
            <a:r>
              <a:rPr lang="en-US" altLang="zh-CN" sz="2800" kern="100" dirty="0">
                <a:latin typeface="Times New Roman"/>
                <a:ea typeface="华文细黑"/>
              </a:rPr>
              <a:t>2</a:t>
            </a:r>
            <a:r>
              <a:rPr lang="zh-CN" altLang="zh-CN" sz="2800" kern="100" dirty="0">
                <a:latin typeface="Times New Roman"/>
                <a:ea typeface="华文细黑"/>
                <a:cs typeface="Times New Roman"/>
              </a:rPr>
              <a:t>种，</a:t>
            </a:r>
            <a:r>
              <a:rPr lang="en-US" altLang="zh-CN" sz="2800" kern="100" dirty="0">
                <a:latin typeface="Times New Roman"/>
                <a:ea typeface="华文细黑"/>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pic>
        <p:nvPicPr>
          <p:cNvPr id="228354"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5486" y="1189410"/>
            <a:ext cx="18669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3" action="ppaction://hlinksldjump"/>
          </p:cNvPr>
          <p:cNvSpPr>
            <a:spLocks noChangeArrowheads="1"/>
          </p:cNvSpPr>
          <p:nvPr/>
        </p:nvSpPr>
        <p:spPr bwMode="auto">
          <a:xfrm>
            <a:off x="7563832"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8066010"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8544046"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6" action="ppaction://hlinksldjump"/>
          </p:cNvPr>
          <p:cNvSpPr>
            <a:spLocks noChangeArrowheads="1"/>
          </p:cNvSpPr>
          <p:nvPr/>
        </p:nvSpPr>
        <p:spPr bwMode="auto">
          <a:xfrm>
            <a:off x="899794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7" action="ppaction://hlinksldjump"/>
          </p:cNvPr>
          <p:cNvSpPr>
            <a:spLocks noChangeArrowheads="1"/>
          </p:cNvSpPr>
          <p:nvPr/>
        </p:nvSpPr>
        <p:spPr bwMode="auto">
          <a:xfrm>
            <a:off x="94755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997961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0527490" y="18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10981384"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11" action="ppaction://hlinksldjump"/>
          </p:cNvPr>
          <p:cNvSpPr>
            <a:spLocks noChangeArrowheads="1"/>
          </p:cNvSpPr>
          <p:nvPr/>
        </p:nvSpPr>
        <p:spPr bwMode="auto">
          <a:xfrm>
            <a:off x="11459002" y="18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3283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8354"/>
                                        </p:tgtEl>
                                        <p:attrNameLst>
                                          <p:attrName>style.visibility</p:attrName>
                                        </p:attrNameLst>
                                      </p:cBhvr>
                                      <p:to>
                                        <p:strVal val="visible"/>
                                      </p:to>
                                    </p:set>
                                    <p:animEffect transition="in" filter="blinds(horizontal)">
                                      <p:cBhvr>
                                        <p:cTn id="10" dur="750"/>
                                        <p:tgtEl>
                                          <p:spTgt spid="22835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2598" y="45418"/>
            <a:ext cx="11086332" cy="6001643"/>
          </a:xfrm>
          <a:prstGeom prst="rect">
            <a:avLst/>
          </a:prstGeom>
        </p:spPr>
        <p:txBody>
          <a:bodyPr wrap="square">
            <a:spAutoFit/>
          </a:bodyPr>
          <a:lstStyle/>
          <a:p>
            <a:pPr>
              <a:lnSpc>
                <a:spcPct val="150000"/>
              </a:lnSpc>
              <a:spcAft>
                <a:spcPts val="0"/>
              </a:spcAft>
              <a:tabLst>
                <a:tab pos="2430780" algn="l"/>
              </a:tabLst>
            </a:pPr>
            <a:endParaRPr lang="en-US" altLang="zh-CN" sz="3200" b="1" dirty="0" smtClean="0">
              <a:solidFill>
                <a:schemeClr val="accent6">
                  <a:lumMod val="75000"/>
                </a:schemeClr>
              </a:solidFill>
              <a:latin typeface="+mj-ea"/>
              <a:ea typeface="+mj-ea"/>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同系物的判断方法</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一差二同</a:t>
            </a:r>
            <a:r>
              <a:rPr lang="zh-CN" altLang="zh-CN" sz="2800" kern="100" dirty="0">
                <a:latin typeface="宋体"/>
                <a:ea typeface="Times New Roman"/>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：通式相同，官能团的种类数目相同；分子组成上至少相差一个</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原子团。</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①</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通式</a:t>
            </a:r>
            <a:r>
              <a:rPr lang="zh-CN" altLang="zh-CN" sz="2800" kern="100" dirty="0">
                <a:latin typeface="Times New Roman"/>
                <a:ea typeface="华文细黑"/>
                <a:cs typeface="Times New Roman"/>
              </a:rPr>
              <a:t>相同，官能团不同，二者不是同系物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宋体"/>
                <a:ea typeface="华文细黑"/>
                <a:cs typeface="Times New Roman"/>
              </a:rPr>
              <a:t>②</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二者</a:t>
            </a:r>
            <a:r>
              <a:rPr lang="zh-CN" altLang="zh-CN" sz="2800" kern="100" dirty="0">
                <a:latin typeface="Times New Roman"/>
                <a:ea typeface="华文细黑"/>
                <a:cs typeface="Times New Roman"/>
              </a:rPr>
              <a:t>不相差一个或多个</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，不是同系物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	</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环数不同，且不相差</a:t>
            </a:r>
            <a:r>
              <a:rPr lang="en-US" altLang="zh-CN" sz="2800" i="1" kern="100" dirty="0">
                <a:latin typeface="Times New Roman"/>
                <a:ea typeface="华文细黑"/>
              </a:rPr>
              <a:t>n</a:t>
            </a:r>
            <a:r>
              <a:rPr lang="zh-CN" altLang="zh-CN" sz="2800" kern="100" dirty="0">
                <a:latin typeface="Times New Roman"/>
                <a:ea typeface="华文细黑"/>
                <a:cs typeface="Times New Roman"/>
              </a:rPr>
              <a:t>个</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原子团，不是同系物。</a:t>
            </a:r>
            <a:endParaRPr lang="zh-CN" altLang="en-US" sz="2800" dirty="0"/>
          </a:p>
        </p:txBody>
      </p:sp>
      <p:pic>
        <p:nvPicPr>
          <p:cNvPr id="229378" name="图片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082" y="2493690"/>
            <a:ext cx="15319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79" name="图片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848" y="3933850"/>
            <a:ext cx="1566386" cy="888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80" name="图片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754" y="5190753"/>
            <a:ext cx="60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81" name="图片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27" y="5232661"/>
            <a:ext cx="1031875" cy="78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7" y="36716"/>
            <a:ext cx="371127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FFFFFF"/>
                </a:solidFill>
                <a:effectLst/>
                <a:uLnTx/>
                <a:uFillTx/>
                <a:latin typeface="微软雅黑"/>
                <a:ea typeface="微软雅黑"/>
                <a:cs typeface="+mn-cs"/>
              </a:rPr>
              <a:t>练后反思</a:t>
            </a:r>
            <a:r>
              <a:rPr kumimoji="0" lang="zh-CN" altLang="en-US" sz="3200" b="1" i="0" u="none" strike="noStrike" kern="0" cap="none" spc="0" normalizeH="0" dirty="0" smtClean="0">
                <a:ln>
                  <a:noFill/>
                </a:ln>
                <a:solidFill>
                  <a:sysClr val="window" lastClr="FFFFFF"/>
                </a:solidFill>
                <a:effectLst/>
                <a:uLnTx/>
                <a:uFillTx/>
                <a:latin typeface="微软雅黑"/>
                <a:ea typeface="微软雅黑"/>
                <a:cs typeface="+mn-cs"/>
              </a:rPr>
              <a:t>  方法指导</a:t>
            </a:r>
            <a:endParaRPr kumimoji="0" lang="zh-CN" altLang="zh-CN" sz="3200" b="1" i="0" u="none" strike="noStrike" kern="0" cap="none" spc="0" normalizeH="0" baseline="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4144543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28802565"/>
              </p:ext>
            </p:extLst>
          </p:nvPr>
        </p:nvGraphicFramePr>
        <p:xfrm>
          <a:off x="1075458" y="1125538"/>
          <a:ext cx="8836172" cy="3200400"/>
        </p:xfrm>
        <a:graphic>
          <a:graphicData uri="http://schemas.openxmlformats.org/drawingml/2006/table">
            <a:tbl>
              <a:tblPr/>
              <a:tblGrid>
                <a:gridCol w="915292"/>
                <a:gridCol w="2523542"/>
                <a:gridCol w="2661034"/>
                <a:gridCol w="2736304"/>
              </a:tblGrid>
              <a:tr h="853141">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分子</a:t>
                      </a:r>
                      <a:endParaRPr lang="zh-CN" sz="2800" kern="100" dirty="0">
                        <a:effectLst/>
                        <a:latin typeface="宋体"/>
                        <a:cs typeface="Courier New"/>
                      </a:endParaRPr>
                    </a:p>
                    <a:p>
                      <a:pPr algn="ctr">
                        <a:lnSpc>
                          <a:spcPct val="150000"/>
                        </a:lnSpc>
                        <a:spcAft>
                          <a:spcPts val="0"/>
                        </a:spcAft>
                        <a:tabLst>
                          <a:tab pos="2430780" algn="l"/>
                        </a:tabLst>
                      </a:pPr>
                      <a:r>
                        <a:rPr lang="zh-CN" sz="2800" kern="100" dirty="0">
                          <a:effectLst/>
                          <a:latin typeface="Times New Roman"/>
                          <a:ea typeface="华文细黑"/>
                          <a:cs typeface="Times New Roman"/>
                        </a:rPr>
                        <a:t>形状</a:t>
                      </a:r>
                      <a:endParaRPr lang="zh-CN" sz="28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6427">
                <a:tc>
                  <a:txBody>
                    <a:bodyPr/>
                    <a:lstStyle/>
                    <a:p>
                      <a:pPr algn="ctr">
                        <a:lnSpc>
                          <a:spcPct val="150000"/>
                        </a:lnSpc>
                        <a:spcAft>
                          <a:spcPts val="0"/>
                        </a:spcAft>
                        <a:tabLst>
                          <a:tab pos="2430780" algn="l"/>
                        </a:tabLst>
                      </a:pPr>
                      <a:r>
                        <a:rPr lang="zh-CN" sz="2800" kern="100" dirty="0" smtClean="0">
                          <a:effectLst/>
                          <a:latin typeface="Times New Roman"/>
                          <a:ea typeface="华文细黑"/>
                          <a:cs typeface="Times New Roman"/>
                        </a:rPr>
                        <a:t>物理</a:t>
                      </a:r>
                      <a:endParaRPr lang="en-US" altLang="zh-CN" sz="2800" kern="100" dirty="0" smtClean="0">
                        <a:effectLst/>
                        <a:latin typeface="Times New Roman"/>
                        <a:ea typeface="华文细黑"/>
                        <a:cs typeface="Times New Roman"/>
                      </a:endParaRPr>
                    </a:p>
                    <a:p>
                      <a:pPr algn="ctr">
                        <a:lnSpc>
                          <a:spcPct val="150000"/>
                        </a:lnSpc>
                        <a:spcAft>
                          <a:spcPts val="0"/>
                        </a:spcAft>
                        <a:tabLst>
                          <a:tab pos="2430780" algn="l"/>
                        </a:tabLst>
                      </a:pPr>
                      <a:r>
                        <a:rPr lang="zh-CN" sz="2800" kern="100" dirty="0" smtClean="0">
                          <a:effectLst/>
                          <a:latin typeface="Times New Roman"/>
                          <a:ea typeface="华文细黑"/>
                          <a:cs typeface="Times New Roman"/>
                        </a:rPr>
                        <a:t>性质</a:t>
                      </a:r>
                      <a:endParaRPr lang="zh-CN" sz="28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无色气体，难溶于水</a:t>
                      </a:r>
                      <a:endParaRPr lang="zh-CN" sz="2800" kern="10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a:lnSpc>
                          <a:spcPct val="150000"/>
                        </a:lnSpc>
                        <a:spcAft>
                          <a:spcPts val="0"/>
                        </a:spcAft>
                        <a:tabLst>
                          <a:tab pos="2430780" algn="l"/>
                        </a:tabLst>
                      </a:pPr>
                      <a:r>
                        <a:rPr lang="zh-CN" sz="2800" kern="100" dirty="0">
                          <a:effectLst/>
                          <a:latin typeface="Times New Roman"/>
                          <a:ea typeface="华文细黑"/>
                          <a:cs typeface="Times New Roman"/>
                        </a:rPr>
                        <a:t>无色特殊气味透明液体，密度比水小，难溶于水</a:t>
                      </a:r>
                      <a:endParaRPr lang="zh-CN" sz="2800" kern="100" dirty="0">
                        <a:effectLst/>
                        <a:latin typeface="宋体"/>
                        <a:cs typeface="Courier New"/>
                      </a:endParaRPr>
                    </a:p>
                  </a:txBody>
                  <a:tcPr marL="23100" marR="23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566814" y="1485578"/>
            <a:ext cx="1620957"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正四面体</a:t>
            </a:r>
            <a:endParaRPr lang="zh-CN" altLang="en-US" dirty="0">
              <a:solidFill>
                <a:srgbClr val="0000FF"/>
              </a:solidFill>
            </a:endParaRPr>
          </a:p>
        </p:txBody>
      </p:sp>
      <p:sp>
        <p:nvSpPr>
          <p:cNvPr id="5" name="矩形 4"/>
          <p:cNvSpPr/>
          <p:nvPr/>
        </p:nvSpPr>
        <p:spPr>
          <a:xfrm>
            <a:off x="5087094" y="148557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平面形</a:t>
            </a:r>
            <a:endParaRPr lang="zh-CN" altLang="en-US" dirty="0">
              <a:solidFill>
                <a:srgbClr val="0000FF"/>
              </a:solidFill>
            </a:endParaRPr>
          </a:p>
        </p:txBody>
      </p:sp>
      <p:sp>
        <p:nvSpPr>
          <p:cNvPr id="6" name="矩形 5"/>
          <p:cNvSpPr/>
          <p:nvPr/>
        </p:nvSpPr>
        <p:spPr>
          <a:xfrm>
            <a:off x="7356504" y="1471064"/>
            <a:ext cx="2339102"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平面正六边形</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026845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5" grpId="0"/>
      <p:bldP spid="5"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514" y="189434"/>
            <a:ext cx="11639246" cy="583057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同分异构体书写及数目巧确定</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记忆法</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记住常见有机物的同分异构体数。例如：甲烷、乙烷、丙烷均无同分异构体，丁烷有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种，戊烷有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替代法</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例如：二氯苯</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4</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的同分异构体有</a:t>
            </a:r>
            <a:r>
              <a:rPr lang="en-US" altLang="zh-CN" sz="2800" kern="100" dirty="0">
                <a:latin typeface="Times New Roman"/>
                <a:ea typeface="华文细黑"/>
              </a:rPr>
              <a:t>3</a:t>
            </a:r>
            <a:r>
              <a:rPr lang="zh-CN" altLang="zh-CN" sz="2800" kern="100" dirty="0">
                <a:latin typeface="Times New Roman"/>
                <a:ea typeface="华文细黑"/>
                <a:cs typeface="Times New Roman"/>
              </a:rPr>
              <a:t>种，四氯苯的同分异构体也有</a:t>
            </a:r>
            <a:r>
              <a:rPr lang="en-US" altLang="zh-CN" sz="2800" kern="100" dirty="0">
                <a:latin typeface="Times New Roman"/>
                <a:ea typeface="华文细黑"/>
              </a:rPr>
              <a:t>3</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等效氢法</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判断有机物发生取代反应后，能形成几种同分异构体的规律，可通过分析有几种等效氢原子来得出结论，又称为对称法。</a:t>
            </a:r>
            <a:endParaRPr lang="zh-CN" altLang="en-US" sz="2800" dirty="0"/>
          </a:p>
        </p:txBody>
      </p:sp>
    </p:spTree>
    <p:extLst>
      <p:ext uri="{BB962C8B-B14F-4D97-AF65-F5344CB8AC3E}">
        <p14:creationId xmlns:p14="http://schemas.microsoft.com/office/powerpoint/2010/main" val="744251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17426"/>
            <a:ext cx="11639246" cy="4538743"/>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同一碳原子上的氢原子是等效的。</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同一碳原子上所连甲基上的氢原子是等效的。</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处于镜面对称位置上的氢原子是等效的。</a:t>
            </a:r>
            <a:r>
              <a:rPr lang="en-US" altLang="zh-CN" sz="2800" kern="100" dirty="0">
                <a:latin typeface="Times New Roman"/>
                <a:ea typeface="华文细黑"/>
              </a:rPr>
              <a:t>(</a:t>
            </a:r>
            <a:r>
              <a:rPr lang="zh-CN" altLang="zh-CN" sz="2800" kern="100" dirty="0">
                <a:latin typeface="Times New Roman"/>
                <a:ea typeface="华文细黑"/>
                <a:cs typeface="Times New Roman"/>
              </a:rPr>
              <a:t>相当于平面镜成像时，物与像的关系</a:t>
            </a:r>
            <a:r>
              <a:rPr lang="en-US" altLang="zh-CN" sz="2800" kern="100" dirty="0" smtClean="0">
                <a:latin typeface="Times New Roman"/>
                <a:ea typeface="华文细黑"/>
              </a:rPr>
              <a:t>)</a:t>
            </a:r>
          </a:p>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具体步骤</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例如：分子式为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11</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的同分异构体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不考虑立体异构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数目的判断。</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步骤</a:t>
            </a:r>
            <a:r>
              <a:rPr lang="en-US" altLang="zh-CN" sz="2800" kern="100" dirty="0">
                <a:latin typeface="Times New Roman"/>
                <a:ea typeface="华文细黑"/>
              </a:rPr>
              <a:t>1</a:t>
            </a:r>
            <a:r>
              <a:rPr lang="zh-CN" altLang="zh-CN" sz="2800" kern="100" dirty="0">
                <a:latin typeface="Times New Roman"/>
                <a:ea typeface="华文细黑"/>
                <a:cs typeface="Times New Roman"/>
              </a:rPr>
              <a:t>：写出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12</a:t>
            </a:r>
            <a:r>
              <a:rPr lang="zh-CN" altLang="zh-CN" sz="2800" kern="100" dirty="0">
                <a:latin typeface="Times New Roman"/>
                <a:ea typeface="华文细黑"/>
                <a:cs typeface="Times New Roman"/>
              </a:rPr>
              <a:t>可能的碳骨架，有三种</a:t>
            </a:r>
            <a:endParaRPr lang="zh-CN" altLang="en-US" sz="2800" dirty="0"/>
          </a:p>
        </p:txBody>
      </p:sp>
      <p:pic>
        <p:nvPicPr>
          <p:cNvPr id="230402" name="图片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392" y="4751345"/>
            <a:ext cx="5927821" cy="139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641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8648" y="802142"/>
            <a:ext cx="11639246" cy="656846"/>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步骤</a:t>
            </a:r>
            <a:r>
              <a:rPr lang="en-US" altLang="zh-CN" sz="2800" kern="100" dirty="0">
                <a:latin typeface="Times New Roman"/>
                <a:ea typeface="华文细黑"/>
              </a:rPr>
              <a:t>2</a:t>
            </a:r>
            <a:r>
              <a:rPr lang="zh-CN" altLang="zh-CN" sz="2800" kern="100" dirty="0">
                <a:latin typeface="Times New Roman"/>
                <a:ea typeface="华文细黑"/>
                <a:cs typeface="Times New Roman"/>
              </a:rPr>
              <a:t>：根据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等效氢原子法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确定氯原子取代的位置，并标号</a:t>
            </a:r>
            <a:endParaRPr lang="zh-CN" altLang="en-US" sz="2800" dirty="0"/>
          </a:p>
        </p:txBody>
      </p:sp>
      <p:pic>
        <p:nvPicPr>
          <p:cNvPr id="231427" name="Picture 3" descr="C:\Users\Administrator\Desktop\HX483A.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10630" y="2019537"/>
            <a:ext cx="2803653" cy="1023627"/>
          </a:xfrm>
          <a:prstGeom prst="rect">
            <a:avLst/>
          </a:prstGeom>
          <a:noFill/>
          <a:extLst>
            <a:ext uri="{909E8E84-426E-40DD-AFC4-6F175D3DCCD1}">
              <a14:hiddenFill xmlns:a14="http://schemas.microsoft.com/office/drawing/2010/main">
                <a:solidFill>
                  <a:srgbClr val="FFFFFF"/>
                </a:solidFill>
              </a14:hiddenFill>
            </a:ext>
          </a:extLst>
        </p:spPr>
      </p:pic>
      <p:pic>
        <p:nvPicPr>
          <p:cNvPr id="231426" name="Picture 2" descr="C:\Users\Administrator\Desktop\HX483B.TIF"/>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4736012" y="1705761"/>
            <a:ext cx="1935258" cy="1305271"/>
          </a:xfrm>
          <a:prstGeom prst="rect">
            <a:avLst/>
          </a:prstGeom>
          <a:noFill/>
          <a:extLst>
            <a:ext uri="{909E8E84-426E-40DD-AFC4-6F175D3DCCD1}">
              <a14:hiddenFill xmlns:a14="http://schemas.microsoft.com/office/drawing/2010/main">
                <a:solidFill>
                  <a:srgbClr val="FFFFFF"/>
                </a:solidFill>
              </a14:hiddenFill>
            </a:ext>
          </a:extLst>
        </p:spPr>
      </p:pic>
      <p:pic>
        <p:nvPicPr>
          <p:cNvPr id="231425" name="Picture 1" descr="C:\Users\Administrator\Desktop\HX483C.T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8344638" y="1675012"/>
            <a:ext cx="1499207" cy="145844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0" y="-38663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42934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华文细黑" pitchFamily="2" charset="-122"/>
                <a:ea typeface="华文细黑" pitchFamily="2" charset="-122"/>
                <a:cs typeface="Times New Roman" pitchFamily="18" charset="0"/>
              </a:rPr>
              <a:t>　　</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Rectangle 6"/>
          <p:cNvSpPr>
            <a:spLocks noChangeArrowheads="1"/>
          </p:cNvSpPr>
          <p:nvPr/>
        </p:nvSpPr>
        <p:spPr bwMode="auto">
          <a:xfrm>
            <a:off x="0" y="93258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华文细黑" pitchFamily="2" charset="-122"/>
                <a:ea typeface="华文细黑" pitchFamily="2" charset="-122"/>
                <a:cs typeface="Times New Roman" pitchFamily="18" charset="0"/>
              </a:rPr>
              <a:t>　　</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694606" y="3331196"/>
            <a:ext cx="11639246" cy="1307089"/>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步骤</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：计算数目</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故</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11</a:t>
            </a:r>
            <a:r>
              <a:rPr lang="en-US" altLang="zh-CN" sz="2800" kern="100" dirty="0">
                <a:latin typeface="Times New Roman"/>
                <a:ea typeface="华文细黑"/>
              </a:rPr>
              <a:t>Cl</a:t>
            </a:r>
            <a:r>
              <a:rPr lang="zh-CN" altLang="zh-CN" sz="2800" kern="100" dirty="0">
                <a:latin typeface="Times New Roman"/>
                <a:ea typeface="华文细黑"/>
                <a:cs typeface="Times New Roman"/>
              </a:rPr>
              <a:t>的同分异构体有</a:t>
            </a:r>
            <a:r>
              <a:rPr lang="en-US" altLang="zh-CN" sz="2800" kern="100" dirty="0">
                <a:latin typeface="Times New Roman"/>
                <a:ea typeface="华文细黑"/>
              </a:rPr>
              <a:t>8</a:t>
            </a:r>
            <a:r>
              <a:rPr lang="zh-CN" altLang="zh-CN" sz="2800" kern="100" dirty="0">
                <a:latin typeface="Times New Roman"/>
                <a:ea typeface="华文细黑"/>
                <a:cs typeface="Times New Roman"/>
              </a:rPr>
              <a:t>种。</a:t>
            </a:r>
            <a:endParaRPr lang="zh-CN" altLang="en-US" sz="2800" dirty="0"/>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111833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
          <p:cNvSpPr txBox="1"/>
          <p:nvPr/>
        </p:nvSpPr>
        <p:spPr>
          <a:xfrm>
            <a:off x="982638" y="2538884"/>
            <a:ext cx="10225136" cy="1106457"/>
          </a:xfrm>
          <a:prstGeom prst="rect">
            <a:avLst/>
          </a:prstGeom>
          <a:noFill/>
        </p:spPr>
        <p:txBody>
          <a:bodyPr wrap="square" rtlCol="0" anchor="ctr">
            <a:spAutoFit/>
          </a:bodyPr>
          <a:lstStyle/>
          <a:p>
            <a:pPr defTabSz="914400">
              <a:lnSpc>
                <a:spcPct val="120000"/>
              </a:lnSpc>
              <a:defRPr/>
            </a:pPr>
            <a:r>
              <a:rPr lang="zh-CN" altLang="en-US" sz="6000" b="1" kern="0" dirty="0">
                <a:solidFill>
                  <a:sysClr val="window" lastClr="FFFFFF"/>
                </a:solidFill>
                <a:latin typeface="微软雅黑"/>
                <a:ea typeface="微软雅黑"/>
              </a:rPr>
              <a:t>考点</a:t>
            </a:r>
            <a:r>
              <a:rPr lang="zh-CN" altLang="en-US" sz="6000" b="1" kern="0" dirty="0" smtClean="0">
                <a:solidFill>
                  <a:sysClr val="window" lastClr="FFFFFF"/>
                </a:solidFill>
                <a:latin typeface="微软雅黑"/>
                <a:ea typeface="微软雅黑"/>
              </a:rPr>
              <a:t>三   化石燃料</a:t>
            </a:r>
            <a:r>
              <a:rPr lang="zh-CN" altLang="en-US" sz="6000" b="1" kern="0" dirty="0">
                <a:solidFill>
                  <a:sysClr val="window" lastClr="FFFFFF"/>
                </a:solidFill>
                <a:latin typeface="微软雅黑"/>
                <a:ea typeface="微软雅黑"/>
              </a:rPr>
              <a:t>的综合利用</a:t>
            </a:r>
            <a:endParaRPr lang="zh-CN" altLang="zh-CN" sz="6000" b="1" kern="0" dirty="0">
              <a:solidFill>
                <a:sysClr val="window" lastClr="FFFFFF"/>
              </a:solidFill>
              <a:latin typeface="微软雅黑"/>
              <a:ea typeface="微软雅黑"/>
            </a:endParaRPr>
          </a:p>
        </p:txBody>
      </p:sp>
    </p:spTree>
    <p:extLst>
      <p:ext uri="{BB962C8B-B14F-4D97-AF65-F5344CB8AC3E}">
        <p14:creationId xmlns:p14="http://schemas.microsoft.com/office/powerpoint/2010/main" val="36589830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582" y="765498"/>
            <a:ext cx="11161240" cy="5262979"/>
          </a:xfrm>
          <a:prstGeom prst="rect">
            <a:avLst/>
          </a:prstGeom>
          <a:noFill/>
        </p:spPr>
        <p:txBody>
          <a:bodyPr wrap="square" rtlCol="0">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煤的综合利用</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煤是</a:t>
            </a:r>
            <a:r>
              <a:rPr lang="zh-CN" altLang="zh-CN" sz="2800" kern="100" dirty="0" smtClean="0">
                <a:latin typeface="Times New Roman"/>
                <a:ea typeface="华文细黑"/>
                <a:cs typeface="Times New Roman"/>
              </a:rPr>
              <a:t>由</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少量无机物组成的</a:t>
            </a:r>
            <a:r>
              <a:rPr lang="zh-CN" altLang="zh-CN" sz="2800" kern="100" dirty="0" smtClean="0">
                <a:latin typeface="Times New Roman"/>
                <a:ea typeface="华文细黑"/>
                <a:cs typeface="Times New Roman"/>
              </a:rPr>
              <a:t>复杂</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主要含有碳元素，还含有少量氢、氧、氮、硫等元素。</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煤的干馏</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原理：把煤隔绝空气加强热使</a:t>
            </a:r>
            <a:r>
              <a:rPr lang="zh-CN" altLang="zh-CN" sz="2800" kern="100" dirty="0" smtClean="0">
                <a:latin typeface="Times New Roman"/>
                <a:ea typeface="华文细黑"/>
                <a:cs typeface="Times New Roman"/>
              </a:rPr>
              <a:t>其</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过程。煤的干馏是一个复杂的物理、化学变化过程。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煤的干馏产物</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a</a:t>
            </a:r>
            <a:r>
              <a:rPr lang="en-US" altLang="zh-CN" sz="2800" kern="100" dirty="0" smtClean="0">
                <a:latin typeface="Times New Roman"/>
                <a:ea typeface="华文细黑"/>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b</a:t>
            </a:r>
            <a:r>
              <a:rPr lang="en-US" altLang="zh-CN" sz="2800" kern="100" dirty="0" smtClean="0">
                <a:latin typeface="Times New Roman"/>
                <a:ea typeface="华文细黑"/>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c</a:t>
            </a:r>
            <a:r>
              <a:rPr lang="en-US" altLang="zh-CN" sz="2800" kern="100" dirty="0" smtClean="0">
                <a:latin typeface="Times New Roman"/>
                <a:ea typeface="华文细黑"/>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d</a:t>
            </a:r>
            <a:r>
              <a:rPr lang="en-US" altLang="zh-CN" sz="2800" kern="100" dirty="0" smtClean="0">
                <a:latin typeface="Times New Roman"/>
                <a:ea typeface="华文细黑"/>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4" name="矩形 3"/>
          <p:cNvSpPr/>
          <p:nvPr/>
        </p:nvSpPr>
        <p:spPr>
          <a:xfrm>
            <a:off x="1592962" y="1485578"/>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有机物</a:t>
            </a:r>
            <a:endParaRPr lang="zh-CN" altLang="en-US" dirty="0">
              <a:solidFill>
                <a:srgbClr val="0000FF"/>
              </a:solidFill>
            </a:endParaRPr>
          </a:p>
        </p:txBody>
      </p:sp>
      <p:sp>
        <p:nvSpPr>
          <p:cNvPr id="9" name="矩形 8"/>
          <p:cNvSpPr/>
          <p:nvPr/>
        </p:nvSpPr>
        <p:spPr>
          <a:xfrm>
            <a:off x="6921554" y="148557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混合物</a:t>
            </a:r>
            <a:endParaRPr lang="zh-CN" altLang="en-US" dirty="0">
              <a:solidFill>
                <a:srgbClr val="0000FF"/>
              </a:solidFill>
            </a:endParaRPr>
          </a:p>
        </p:txBody>
      </p:sp>
      <p:sp>
        <p:nvSpPr>
          <p:cNvPr id="11" name="矩形 10"/>
          <p:cNvSpPr/>
          <p:nvPr/>
        </p:nvSpPr>
        <p:spPr>
          <a:xfrm>
            <a:off x="5768459" y="341063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分解</a:t>
            </a:r>
            <a:endParaRPr lang="zh-CN" altLang="en-US" dirty="0">
              <a:solidFill>
                <a:srgbClr val="0000FF"/>
              </a:solidFill>
            </a:endParaRPr>
          </a:p>
        </p:txBody>
      </p:sp>
      <p:sp>
        <p:nvSpPr>
          <p:cNvPr id="12" name="矩形 11"/>
          <p:cNvSpPr/>
          <p:nvPr/>
        </p:nvSpPr>
        <p:spPr>
          <a:xfrm>
            <a:off x="766614" y="5302002"/>
            <a:ext cx="1261884" cy="523220"/>
          </a:xfrm>
          <a:prstGeom prst="rect">
            <a:avLst/>
          </a:prstGeom>
        </p:spPr>
        <p:txBody>
          <a:bodyPr wrap="none">
            <a:spAutoFit/>
          </a:bodyPr>
          <a:lstStyle/>
          <a:p>
            <a:r>
              <a:rPr lang="zh-CN" altLang="en-US" sz="2800" kern="100">
                <a:solidFill>
                  <a:srgbClr val="0000FF"/>
                </a:solidFill>
                <a:latin typeface="Times New Roman"/>
                <a:ea typeface="华文细黑"/>
                <a:cs typeface="Times New Roman"/>
              </a:rPr>
              <a:t>焦炉气</a:t>
            </a:r>
            <a:endParaRPr lang="zh-CN" altLang="en-US" dirty="0">
              <a:solidFill>
                <a:srgbClr val="0000FF"/>
              </a:solidFill>
            </a:endParaRPr>
          </a:p>
        </p:txBody>
      </p:sp>
      <p:sp>
        <p:nvSpPr>
          <p:cNvPr id="13" name="矩形 12"/>
          <p:cNvSpPr/>
          <p:nvPr/>
        </p:nvSpPr>
        <p:spPr>
          <a:xfrm>
            <a:off x="2494806" y="5354846"/>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煤焦油</a:t>
            </a:r>
            <a:endParaRPr lang="zh-CN" altLang="en-US" dirty="0">
              <a:solidFill>
                <a:srgbClr val="0000FF"/>
              </a:solidFill>
            </a:endParaRPr>
          </a:p>
        </p:txBody>
      </p:sp>
      <p:sp>
        <p:nvSpPr>
          <p:cNvPr id="17" name="矩形 16"/>
          <p:cNvSpPr/>
          <p:nvPr/>
        </p:nvSpPr>
        <p:spPr>
          <a:xfrm>
            <a:off x="4367014" y="537401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焦炭</a:t>
            </a:r>
            <a:endParaRPr lang="zh-CN" altLang="en-US" dirty="0">
              <a:solidFill>
                <a:srgbClr val="0000FF"/>
              </a:solidFill>
            </a:endParaRPr>
          </a:p>
        </p:txBody>
      </p:sp>
      <p:sp>
        <p:nvSpPr>
          <p:cNvPr id="18" name="矩形 17"/>
          <p:cNvSpPr/>
          <p:nvPr/>
        </p:nvSpPr>
        <p:spPr>
          <a:xfrm>
            <a:off x="5985450" y="5354846"/>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粗氨水</a:t>
            </a:r>
            <a:endParaRPr lang="zh-CN" altLang="en-US" dirty="0">
              <a:solidFill>
                <a:srgbClr val="0000FF"/>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P spid="9" grpId="0"/>
      <p:bldP spid="9" grpId="1"/>
      <p:bldP spid="11" grpId="0"/>
      <p:bldP spid="11" grpId="1"/>
      <p:bldP spid="12" grpId="0"/>
      <p:bldP spid="12" grpId="1"/>
      <p:bldP spid="13" grpId="0"/>
      <p:bldP spid="13" grpId="1"/>
      <p:bldP spid="17" grpId="0"/>
      <p:bldP spid="17" grpId="1"/>
      <p:bldP spid="18" grpId="0"/>
      <p:bldP spid="18"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477466"/>
            <a:ext cx="11232086"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煤的气化</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将煤中的有机物转化为可燃性气体的过程，目前主要方法是碳和水蒸气反应制水煤气。化学方程式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rPr>
              <a:t>		</a:t>
            </a:r>
            <a:r>
              <a:rPr lang="en-US" altLang="zh-CN" sz="2800" u="sng" kern="100" dirty="0">
                <a:latin typeface="Times New Roman"/>
                <a:ea typeface="华文细黑"/>
              </a:rPr>
              <a:t>		</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1504574994"/>
              </p:ext>
            </p:extLst>
          </p:nvPr>
        </p:nvGraphicFramePr>
        <p:xfrm>
          <a:off x="5301956" y="1591569"/>
          <a:ext cx="8121650" cy="1384300"/>
        </p:xfrm>
        <a:graphic>
          <a:graphicData uri="http://schemas.openxmlformats.org/presentationml/2006/ole">
            <mc:AlternateContent xmlns:mc="http://schemas.openxmlformats.org/markup-compatibility/2006">
              <mc:Choice xmlns:v="urn:schemas-microsoft-com:vml" Requires="v">
                <p:oleObj spid="_x0000_s236620" name="Document" r:id="rId3" imgW="8124412" imgH="1384164" progId="Word.Document.8">
                  <p:embed/>
                </p:oleObj>
              </mc:Choice>
              <mc:Fallback>
                <p:oleObj name="Document" r:id="rId3" imgW="8124412" imgH="1384164" progId="Word.Document.8">
                  <p:embed/>
                  <p:pic>
                    <p:nvPicPr>
                      <p:cNvPr id="0" name=""/>
                      <p:cNvPicPr/>
                      <p:nvPr/>
                    </p:nvPicPr>
                    <p:blipFill>
                      <a:blip r:embed="rId4"/>
                      <a:stretch>
                        <a:fillRect/>
                      </a:stretch>
                    </p:blipFill>
                    <p:spPr>
                      <a:xfrm>
                        <a:off x="5301956" y="1591569"/>
                        <a:ext cx="8121650" cy="13843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84346773"/>
              </p:ext>
            </p:extLst>
          </p:nvPr>
        </p:nvGraphicFramePr>
        <p:xfrm>
          <a:off x="690418" y="2612232"/>
          <a:ext cx="8010525" cy="3425825"/>
        </p:xfrm>
        <a:graphic>
          <a:graphicData uri="http://schemas.openxmlformats.org/presentationml/2006/ole">
            <mc:AlternateContent xmlns:mc="http://schemas.openxmlformats.org/markup-compatibility/2006">
              <mc:Choice xmlns:v="urn:schemas-microsoft-com:vml" Requires="v">
                <p:oleObj spid="_x0000_s236621" name="文档" r:id="rId5" imgW="8121364" imgH="3477336" progId="Word.Document.12">
                  <p:embed/>
                </p:oleObj>
              </mc:Choice>
              <mc:Fallback>
                <p:oleObj name="文档" r:id="rId5" imgW="8121364" imgH="3477336" progId="Word.Document.12">
                  <p:embed/>
                  <p:pic>
                    <p:nvPicPr>
                      <p:cNvPr id="0" name=""/>
                      <p:cNvPicPr/>
                      <p:nvPr/>
                    </p:nvPicPr>
                    <p:blipFill>
                      <a:blip r:embed="rId6"/>
                      <a:stretch>
                        <a:fillRect/>
                      </a:stretch>
                    </p:blipFill>
                    <p:spPr>
                      <a:xfrm>
                        <a:off x="690418" y="2612232"/>
                        <a:ext cx="8010525" cy="3425825"/>
                      </a:xfrm>
                      <a:prstGeom prst="rect">
                        <a:avLst/>
                      </a:prstGeom>
                    </p:spPr>
                  </p:pic>
                </p:oleObj>
              </mc:Fallback>
            </mc:AlternateContent>
          </a:graphicData>
        </a:graphic>
      </p:graphicFrame>
      <p:sp>
        <p:nvSpPr>
          <p:cNvPr id="7" name="矩形 6"/>
          <p:cNvSpPr/>
          <p:nvPr/>
        </p:nvSpPr>
        <p:spPr>
          <a:xfrm>
            <a:off x="942761" y="3479925"/>
            <a:ext cx="902811"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直</a:t>
            </a:r>
            <a:r>
              <a:rPr lang="zh-CN" altLang="zh-CN" sz="2800" kern="100" dirty="0" smtClean="0">
                <a:solidFill>
                  <a:srgbClr val="0000FF"/>
                </a:solidFill>
                <a:latin typeface="Times New Roman"/>
                <a:ea typeface="华文细黑"/>
                <a:cs typeface="Times New Roman"/>
              </a:rPr>
              <a:t>接</a:t>
            </a:r>
            <a:endParaRPr lang="zh-CN" altLang="en-US" sz="2800" dirty="0">
              <a:solidFill>
                <a:srgbClr val="0000FF"/>
              </a:solidFill>
            </a:endParaRPr>
          </a:p>
        </p:txBody>
      </p:sp>
      <p:sp>
        <p:nvSpPr>
          <p:cNvPr id="8" name="矩形 7"/>
          <p:cNvSpPr/>
          <p:nvPr/>
        </p:nvSpPr>
        <p:spPr>
          <a:xfrm>
            <a:off x="942761" y="4632053"/>
            <a:ext cx="902811"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间</a:t>
            </a:r>
            <a:r>
              <a:rPr lang="zh-CN" altLang="zh-CN" sz="2800" kern="100" dirty="0" smtClean="0">
                <a:solidFill>
                  <a:srgbClr val="0000FF"/>
                </a:solidFill>
                <a:latin typeface="Times New Roman"/>
                <a:ea typeface="华文细黑"/>
                <a:cs typeface="Times New Roman"/>
              </a:rPr>
              <a:t>接</a:t>
            </a:r>
            <a:endParaRPr lang="zh-CN" altLang="en-US" sz="2800"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7" grpId="0"/>
      <p:bldP spid="7" grpId="1"/>
      <p:bldP spid="8" grpId="0"/>
      <p:bldP spid="8"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9681" y="693490"/>
            <a:ext cx="10416228" cy="353943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天然气的综合利用</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天然气的主要成分</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它是一</a:t>
            </a:r>
            <a:r>
              <a:rPr lang="zh-CN" altLang="zh-CN" sz="2800" kern="100" dirty="0" smtClean="0">
                <a:latin typeface="Times New Roman"/>
                <a:ea typeface="华文细黑"/>
                <a:cs typeface="Times New Roman"/>
              </a:rPr>
              <a:t>种</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化石燃料，更是一种重要的化工原料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天然气与水蒸气反应制取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nSpc>
                <a:spcPct val="200000"/>
              </a:lnSpc>
            </a:pPr>
            <a:r>
              <a:rPr lang="zh-CN" altLang="zh-CN" sz="2800" kern="100" dirty="0">
                <a:latin typeface="Times New Roman"/>
                <a:ea typeface="华文细黑"/>
                <a:cs typeface="Times New Roman"/>
              </a:rPr>
              <a:t>原理</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835053433"/>
              </p:ext>
            </p:extLst>
          </p:nvPr>
        </p:nvGraphicFramePr>
        <p:xfrm>
          <a:off x="2134766" y="3084268"/>
          <a:ext cx="8124825" cy="1343025"/>
        </p:xfrm>
        <a:graphic>
          <a:graphicData uri="http://schemas.openxmlformats.org/presentationml/2006/ole">
            <mc:AlternateContent xmlns:mc="http://schemas.openxmlformats.org/markup-compatibility/2006">
              <mc:Choice xmlns:v="urn:schemas-microsoft-com:vml" Requires="v">
                <p:oleObj spid="_x0000_s237607" name="文档" r:id="rId3" imgW="8231336" imgH="1360404" progId="Word.Document.12">
                  <p:embed/>
                </p:oleObj>
              </mc:Choice>
              <mc:Fallback>
                <p:oleObj name="文档" r:id="rId3" imgW="8231336" imgH="1360404" progId="Word.Document.12">
                  <p:embed/>
                  <p:pic>
                    <p:nvPicPr>
                      <p:cNvPr id="0" name=""/>
                      <p:cNvPicPr/>
                      <p:nvPr/>
                    </p:nvPicPr>
                    <p:blipFill>
                      <a:blip r:embed="rId4"/>
                      <a:stretch>
                        <a:fillRect/>
                      </a:stretch>
                    </p:blipFill>
                    <p:spPr>
                      <a:xfrm>
                        <a:off x="2134766" y="3084268"/>
                        <a:ext cx="8124825" cy="1343025"/>
                      </a:xfrm>
                      <a:prstGeom prst="rect">
                        <a:avLst/>
                      </a:prstGeom>
                    </p:spPr>
                  </p:pic>
                </p:oleObj>
              </mc:Fallback>
            </mc:AlternateContent>
          </a:graphicData>
        </a:graphic>
      </p:graphicFrame>
      <p:sp>
        <p:nvSpPr>
          <p:cNvPr id="5" name="矩形 4"/>
          <p:cNvSpPr/>
          <p:nvPr/>
        </p:nvSpPr>
        <p:spPr>
          <a:xfrm>
            <a:off x="4544323" y="141357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甲烷</a:t>
            </a:r>
            <a:endParaRPr lang="zh-CN" altLang="en-US" dirty="0">
              <a:solidFill>
                <a:srgbClr val="0000FF"/>
              </a:solidFill>
            </a:endParaRPr>
          </a:p>
        </p:txBody>
      </p:sp>
      <p:sp>
        <p:nvSpPr>
          <p:cNvPr id="6" name="矩形 5"/>
          <p:cNvSpPr/>
          <p:nvPr/>
        </p:nvSpPr>
        <p:spPr>
          <a:xfrm>
            <a:off x="7247334" y="141357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清洁</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093355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6" grpId="0"/>
      <p:bldP spid="6"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6483" y="59932"/>
            <a:ext cx="11010769" cy="2862322"/>
          </a:xfrm>
          <a:prstGeom prst="rect">
            <a:avLst/>
          </a:prstGeom>
        </p:spPr>
        <p:txBody>
          <a:bodyPr>
            <a:spAutoFit/>
          </a:bodyPr>
          <a:lstStyle/>
          <a:p>
            <a:pPr algn="just">
              <a:lnSpc>
                <a:spcPct val="150000"/>
              </a:lnSpc>
              <a:spcAft>
                <a:spcPts val="0"/>
              </a:spcAft>
              <a:tabLst>
                <a:tab pos="2430780" algn="l"/>
              </a:tabLst>
            </a:pPr>
            <a:r>
              <a:rPr lang="en-US" altLang="zh-CN" kern="100" dirty="0">
                <a:latin typeface="Times New Roman"/>
                <a:ea typeface="华文细黑"/>
                <a:cs typeface="Courier New"/>
              </a:rPr>
              <a:t>3.</a:t>
            </a:r>
            <a:r>
              <a:rPr lang="zh-CN" altLang="zh-CN" kern="100" dirty="0">
                <a:latin typeface="Times New Roman"/>
                <a:ea typeface="华文细黑"/>
                <a:cs typeface="Times New Roman"/>
              </a:rPr>
              <a:t>石油的综合利用</a:t>
            </a:r>
            <a:endParaRPr lang="zh-CN" altLang="zh-CN" kern="100" dirty="0">
              <a:latin typeface="宋体"/>
              <a:cs typeface="Courier New"/>
            </a:endParaRPr>
          </a:p>
          <a:p>
            <a:pPr algn="just">
              <a:lnSpc>
                <a:spcPct val="150000"/>
              </a:lnSpc>
              <a:spcAft>
                <a:spcPts val="0"/>
              </a:spcAft>
              <a:tabLst>
                <a:tab pos="2430780" algn="l"/>
              </a:tabLst>
            </a:pPr>
            <a:r>
              <a:rPr lang="en-US" altLang="zh-CN" kern="100" dirty="0">
                <a:latin typeface="Times New Roman"/>
                <a:ea typeface="华文细黑"/>
                <a:cs typeface="Courier New"/>
              </a:rPr>
              <a:t>(1)</a:t>
            </a:r>
            <a:r>
              <a:rPr lang="zh-CN" altLang="zh-CN" kern="100" dirty="0">
                <a:latin typeface="Times New Roman"/>
                <a:ea typeface="华文细黑"/>
                <a:cs typeface="Times New Roman"/>
              </a:rPr>
              <a:t>石油的成分</a:t>
            </a:r>
            <a:endParaRPr lang="zh-CN" altLang="zh-CN" kern="100" dirty="0">
              <a:latin typeface="宋体"/>
              <a:cs typeface="Courier New"/>
            </a:endParaRPr>
          </a:p>
          <a:p>
            <a:pPr algn="just">
              <a:lnSpc>
                <a:spcPct val="150000"/>
              </a:lnSpc>
              <a:spcAft>
                <a:spcPts val="0"/>
              </a:spcAft>
              <a:tabLst>
                <a:tab pos="2430780" algn="l"/>
              </a:tabLst>
            </a:pPr>
            <a:r>
              <a:rPr lang="zh-CN" altLang="zh-CN" kern="100" dirty="0">
                <a:latin typeface="Times New Roman"/>
                <a:ea typeface="华文细黑"/>
                <a:cs typeface="Times New Roman"/>
              </a:rPr>
              <a:t>石油主要是由</a:t>
            </a:r>
            <a:r>
              <a:rPr lang="zh-CN" altLang="zh-CN" kern="100" dirty="0" smtClean="0">
                <a:latin typeface="Times New Roman"/>
                <a:ea typeface="华文细黑"/>
                <a:cs typeface="Times New Roman"/>
              </a:rPr>
              <a:t>多种</a:t>
            </a:r>
            <a:r>
              <a:rPr lang="en-US" altLang="zh-CN" u="sng" kern="100" dirty="0">
                <a:latin typeface="Times New Roman"/>
                <a:ea typeface="华文细黑"/>
                <a:cs typeface="Times New Roman"/>
              </a:rPr>
              <a:t> </a:t>
            </a:r>
            <a:r>
              <a:rPr lang="en-US" altLang="zh-CN" u="sng" kern="100" dirty="0" smtClean="0">
                <a:latin typeface="Times New Roman"/>
                <a:ea typeface="华文细黑"/>
                <a:cs typeface="Times New Roman"/>
              </a:rPr>
              <a:t>                   </a:t>
            </a:r>
            <a:r>
              <a:rPr lang="zh-CN" altLang="zh-CN" kern="100" dirty="0" smtClean="0">
                <a:latin typeface="Times New Roman"/>
                <a:ea typeface="华文细黑"/>
                <a:cs typeface="Times New Roman"/>
              </a:rPr>
              <a:t>组成</a:t>
            </a:r>
            <a:r>
              <a:rPr lang="zh-CN" altLang="zh-CN" kern="100" dirty="0">
                <a:latin typeface="Times New Roman"/>
                <a:ea typeface="华文细黑"/>
                <a:cs typeface="Times New Roman"/>
              </a:rPr>
              <a:t>的混合物。所含元素以碳、氢为主，还有少量</a:t>
            </a:r>
            <a:r>
              <a:rPr lang="en-US" altLang="zh-CN" kern="100" dirty="0">
                <a:latin typeface="Times New Roman"/>
                <a:ea typeface="华文细黑"/>
                <a:cs typeface="Courier New"/>
              </a:rPr>
              <a:t>N</a:t>
            </a:r>
            <a:r>
              <a:rPr lang="zh-CN" altLang="zh-CN" kern="100" dirty="0">
                <a:latin typeface="Times New Roman"/>
                <a:ea typeface="华文细黑"/>
                <a:cs typeface="Times New Roman"/>
              </a:rPr>
              <a:t>、</a:t>
            </a:r>
            <a:r>
              <a:rPr lang="en-US" altLang="zh-CN" kern="100" dirty="0">
                <a:latin typeface="Times New Roman"/>
                <a:ea typeface="华文细黑"/>
                <a:cs typeface="Courier New"/>
              </a:rPr>
              <a:t>S</a:t>
            </a:r>
            <a:r>
              <a:rPr lang="zh-CN" altLang="zh-CN" kern="100" dirty="0">
                <a:latin typeface="Times New Roman"/>
                <a:ea typeface="华文细黑"/>
                <a:cs typeface="Times New Roman"/>
              </a:rPr>
              <a:t>、</a:t>
            </a:r>
            <a:r>
              <a:rPr lang="en-US" altLang="zh-CN" kern="100" dirty="0">
                <a:latin typeface="Times New Roman"/>
                <a:ea typeface="华文细黑"/>
                <a:cs typeface="Courier New"/>
              </a:rPr>
              <a:t>P</a:t>
            </a:r>
            <a:r>
              <a:rPr lang="zh-CN" altLang="zh-CN" kern="100" dirty="0">
                <a:latin typeface="Times New Roman"/>
                <a:ea typeface="华文细黑"/>
                <a:cs typeface="Times New Roman"/>
              </a:rPr>
              <a:t>、</a:t>
            </a:r>
            <a:r>
              <a:rPr lang="en-US" altLang="zh-CN" kern="100" dirty="0">
                <a:latin typeface="Times New Roman"/>
                <a:ea typeface="华文细黑"/>
                <a:cs typeface="Courier New"/>
              </a:rPr>
              <a:t>O</a:t>
            </a:r>
            <a:r>
              <a:rPr lang="zh-CN" altLang="zh-CN" kern="100" dirty="0">
                <a:latin typeface="Times New Roman"/>
                <a:ea typeface="华文细黑"/>
                <a:cs typeface="Times New Roman"/>
              </a:rPr>
              <a:t>等</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a:p>
            <a:pPr algn="just">
              <a:lnSpc>
                <a:spcPct val="150000"/>
              </a:lnSpc>
              <a:spcAft>
                <a:spcPts val="0"/>
              </a:spcAft>
              <a:tabLst>
                <a:tab pos="2430780" algn="l"/>
              </a:tabLst>
            </a:pPr>
            <a:r>
              <a:rPr lang="en-US" altLang="zh-CN" kern="100" dirty="0">
                <a:latin typeface="Times New Roman"/>
                <a:ea typeface="华文细黑"/>
              </a:rPr>
              <a:t>(2)</a:t>
            </a:r>
            <a:r>
              <a:rPr lang="zh-CN" altLang="zh-CN" kern="100" dirty="0">
                <a:latin typeface="Times New Roman"/>
                <a:ea typeface="华文细黑"/>
                <a:cs typeface="Times New Roman"/>
              </a:rPr>
              <a:t>石油的加工</a:t>
            </a:r>
            <a:endParaRPr lang="zh-CN" altLang="zh-CN" kern="100" dirty="0">
              <a:effectLst/>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2372205247"/>
              </p:ext>
            </p:extLst>
          </p:nvPr>
        </p:nvGraphicFramePr>
        <p:xfrm>
          <a:off x="550028" y="3068195"/>
          <a:ext cx="10905190" cy="3291840"/>
        </p:xfrm>
        <a:graphic>
          <a:graphicData uri="http://schemas.openxmlformats.org/drawingml/2006/table">
            <a:tbl>
              <a:tblPr/>
              <a:tblGrid>
                <a:gridCol w="1032804"/>
                <a:gridCol w="5879964"/>
                <a:gridCol w="3992422"/>
              </a:tblGrid>
              <a:tr h="127768">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方法</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过程</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目的</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200">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分馏</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把原油中各组分分离</a:t>
                      </a:r>
                      <a:r>
                        <a:rPr lang="zh-CN" sz="2400" kern="100" dirty="0" smtClean="0">
                          <a:effectLst/>
                          <a:latin typeface="Times New Roman"/>
                          <a:ea typeface="华文细黑"/>
                          <a:cs typeface="Times New Roman"/>
                        </a:rPr>
                        <a:t>成</a:t>
                      </a:r>
                      <a:r>
                        <a:rPr lang="en-US" altLang="zh-CN" sz="2400" u="sng" kern="100" baseline="0" dirty="0" smtClean="0">
                          <a:effectLst/>
                          <a:latin typeface="Times New Roman"/>
                          <a:ea typeface="华文细黑"/>
                          <a:cs typeface="Times New Roman"/>
                        </a:rPr>
                        <a:t>                </a:t>
                      </a:r>
                      <a:r>
                        <a:rPr lang="zh-CN" sz="2400" kern="100" dirty="0" smtClean="0">
                          <a:effectLst/>
                          <a:latin typeface="Times New Roman"/>
                          <a:ea typeface="华文细黑"/>
                          <a:cs typeface="Times New Roman"/>
                        </a:rPr>
                        <a:t>的</a:t>
                      </a:r>
                      <a:r>
                        <a:rPr lang="zh-CN" sz="2400" kern="100" dirty="0">
                          <a:effectLst/>
                          <a:latin typeface="Times New Roman"/>
                          <a:ea typeface="华文细黑"/>
                          <a:cs typeface="Times New Roman"/>
                        </a:rPr>
                        <a:t>分馏产物</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获得各种燃料用油</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40">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裂化</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dirty="0" smtClean="0">
                          <a:effectLst/>
                          <a:latin typeface="Times New Roman"/>
                          <a:ea typeface="华文细黑"/>
                          <a:cs typeface="Times New Roman"/>
                        </a:rPr>
                        <a:t>把</a:t>
                      </a:r>
                      <a:r>
                        <a:rPr lang="en-US" altLang="zh-CN" sz="2400" u="sng" kern="100" dirty="0" smtClean="0">
                          <a:effectLst/>
                          <a:latin typeface="Times New Roman"/>
                          <a:ea typeface="华文细黑"/>
                          <a:cs typeface="Times New Roman"/>
                        </a:rPr>
                        <a:t>	   </a:t>
                      </a:r>
                      <a:r>
                        <a:rPr lang="zh-CN" sz="2400" kern="100" dirty="0" smtClean="0">
                          <a:effectLst/>
                          <a:latin typeface="Times New Roman"/>
                          <a:ea typeface="华文细黑"/>
                          <a:cs typeface="Times New Roman"/>
                        </a:rPr>
                        <a:t>的</a:t>
                      </a:r>
                      <a:r>
                        <a:rPr lang="zh-CN" sz="2400" kern="100" dirty="0">
                          <a:effectLst/>
                          <a:latin typeface="Times New Roman"/>
                          <a:ea typeface="华文细黑"/>
                          <a:cs typeface="Times New Roman"/>
                        </a:rPr>
                        <a:t>烃断裂</a:t>
                      </a:r>
                      <a:r>
                        <a:rPr lang="zh-CN" sz="2400" kern="100" dirty="0" smtClean="0">
                          <a:effectLst/>
                          <a:latin typeface="Times New Roman"/>
                          <a:ea typeface="华文细黑"/>
                          <a:cs typeface="Times New Roman"/>
                        </a:rPr>
                        <a:t>成</a:t>
                      </a:r>
                      <a:r>
                        <a:rPr lang="en-US" altLang="zh-CN" sz="2400" u="sng" kern="100" dirty="0" smtClean="0">
                          <a:effectLst/>
                          <a:latin typeface="Times New Roman"/>
                          <a:ea typeface="华文细黑"/>
                          <a:cs typeface="Times New Roman"/>
                        </a:rPr>
                        <a:t>		</a:t>
                      </a:r>
                      <a:r>
                        <a:rPr lang="zh-CN" sz="2400" kern="100" dirty="0" smtClean="0">
                          <a:effectLst/>
                          <a:latin typeface="Times New Roman"/>
                          <a:ea typeface="华文细黑"/>
                          <a:cs typeface="Times New Roman"/>
                        </a:rPr>
                        <a:t>的</a:t>
                      </a:r>
                      <a:r>
                        <a:rPr lang="zh-CN" sz="2400" kern="100" dirty="0">
                          <a:effectLst/>
                          <a:latin typeface="Times New Roman"/>
                          <a:ea typeface="华文细黑"/>
                          <a:cs typeface="Times New Roman"/>
                        </a:rPr>
                        <a:t>烃</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0688">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裂解</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深度裂化，产物呈气态</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3070308" y="1195987"/>
            <a:ext cx="1723549" cy="461665"/>
          </a:xfrm>
          <a:prstGeom prst="rect">
            <a:avLst/>
          </a:prstGeom>
        </p:spPr>
        <p:txBody>
          <a:bodyPr wrap="none">
            <a:spAutoFit/>
          </a:bodyPr>
          <a:lstStyle/>
          <a:p>
            <a:r>
              <a:rPr lang="zh-CN" altLang="zh-CN" kern="100" dirty="0">
                <a:solidFill>
                  <a:srgbClr val="0000FF"/>
                </a:solidFill>
                <a:latin typeface="Times New Roman"/>
                <a:ea typeface="华文细黑"/>
                <a:cs typeface="Times New Roman"/>
              </a:rPr>
              <a:t>碳氢化合物</a:t>
            </a:r>
            <a:endParaRPr lang="zh-CN" altLang="en-US" dirty="0">
              <a:solidFill>
                <a:srgbClr val="0000FF"/>
              </a:solidFill>
            </a:endParaRPr>
          </a:p>
        </p:txBody>
      </p:sp>
      <p:sp>
        <p:nvSpPr>
          <p:cNvPr id="8" name="矩形 7"/>
          <p:cNvSpPr/>
          <p:nvPr/>
        </p:nvSpPr>
        <p:spPr>
          <a:xfrm>
            <a:off x="4582476" y="3616201"/>
            <a:ext cx="1415772"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沸点不同</a:t>
            </a:r>
            <a:endParaRPr lang="zh-CN" altLang="en-US" dirty="0">
              <a:solidFill>
                <a:srgbClr val="0000FF"/>
              </a:solidFill>
            </a:endParaRPr>
          </a:p>
        </p:txBody>
      </p:sp>
      <p:sp>
        <p:nvSpPr>
          <p:cNvPr id="9" name="矩形 8"/>
          <p:cNvSpPr/>
          <p:nvPr/>
        </p:nvSpPr>
        <p:spPr>
          <a:xfrm>
            <a:off x="1918180" y="4190706"/>
            <a:ext cx="2339102"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相对分子质量大</a:t>
            </a:r>
            <a:endParaRPr lang="zh-CN" altLang="en-US" dirty="0">
              <a:solidFill>
                <a:srgbClr val="0000FF"/>
              </a:solidFill>
            </a:endParaRPr>
          </a:p>
        </p:txBody>
      </p:sp>
      <p:sp>
        <p:nvSpPr>
          <p:cNvPr id="10" name="矩形 9"/>
          <p:cNvSpPr/>
          <p:nvPr/>
        </p:nvSpPr>
        <p:spPr>
          <a:xfrm>
            <a:off x="5699758" y="4190706"/>
            <a:ext cx="800219" cy="461665"/>
          </a:xfrm>
          <a:prstGeom prst="rect">
            <a:avLst/>
          </a:prstGeom>
        </p:spPr>
        <p:txBody>
          <a:bodyPr wrap="none">
            <a:spAutoFit/>
          </a:bodyPr>
          <a:lstStyle/>
          <a:p>
            <a:r>
              <a:rPr lang="zh-CN" altLang="en-US" kern="100" dirty="0" smtClean="0">
                <a:solidFill>
                  <a:srgbClr val="0000FF"/>
                </a:solidFill>
                <a:latin typeface="Times New Roman"/>
                <a:ea typeface="华文细黑"/>
                <a:cs typeface="Times New Roman"/>
              </a:rPr>
              <a:t>相对</a:t>
            </a:r>
            <a:endParaRPr lang="zh-CN" altLang="en-US" dirty="0">
              <a:solidFill>
                <a:srgbClr val="0000FF"/>
              </a:solidFill>
            </a:endParaRPr>
          </a:p>
        </p:txBody>
      </p:sp>
      <p:sp>
        <p:nvSpPr>
          <p:cNvPr id="12" name="矩形 11"/>
          <p:cNvSpPr/>
          <p:nvPr/>
        </p:nvSpPr>
        <p:spPr>
          <a:xfrm>
            <a:off x="1778807" y="4766770"/>
            <a:ext cx="172354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分子质量小</a:t>
            </a:r>
            <a:endParaRPr lang="zh-CN" altLang="en-US" dirty="0">
              <a:solidFill>
                <a:srgbClr val="0000FF"/>
              </a:solidFill>
            </a:endParaRPr>
          </a:p>
        </p:txBody>
      </p:sp>
      <p:sp>
        <p:nvSpPr>
          <p:cNvPr id="13" name="矩形 12"/>
          <p:cNvSpPr/>
          <p:nvPr/>
        </p:nvSpPr>
        <p:spPr>
          <a:xfrm>
            <a:off x="8141060" y="4190706"/>
            <a:ext cx="2646878"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得到更多的汽油</a:t>
            </a:r>
            <a:r>
              <a:rPr lang="zh-CN" altLang="en-US" kern="100" dirty="0" smtClean="0">
                <a:solidFill>
                  <a:srgbClr val="0000FF"/>
                </a:solidFill>
                <a:latin typeface="Times New Roman"/>
                <a:ea typeface="华文细黑"/>
                <a:cs typeface="Times New Roman"/>
              </a:rPr>
              <a:t>等</a:t>
            </a:r>
            <a:endParaRPr lang="en-US" altLang="zh-CN" kern="100" dirty="0" smtClean="0">
              <a:solidFill>
                <a:srgbClr val="0000FF"/>
              </a:solidFill>
              <a:latin typeface="Times New Roman"/>
              <a:ea typeface="华文细黑"/>
              <a:cs typeface="Times New Roman"/>
            </a:endParaRPr>
          </a:p>
        </p:txBody>
      </p:sp>
      <p:sp>
        <p:nvSpPr>
          <p:cNvPr id="15" name="矩形 14"/>
          <p:cNvSpPr/>
          <p:nvPr/>
        </p:nvSpPr>
        <p:spPr>
          <a:xfrm>
            <a:off x="8803634" y="4694762"/>
            <a:ext cx="1107996"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轻质油</a:t>
            </a:r>
            <a:endParaRPr lang="zh-CN" altLang="en-US" dirty="0">
              <a:solidFill>
                <a:srgbClr val="0000FF"/>
              </a:solidFill>
            </a:endParaRPr>
          </a:p>
        </p:txBody>
      </p:sp>
      <p:sp>
        <p:nvSpPr>
          <p:cNvPr id="16" name="矩形 15"/>
          <p:cNvSpPr/>
          <p:nvPr/>
        </p:nvSpPr>
        <p:spPr>
          <a:xfrm>
            <a:off x="8200294" y="5108226"/>
            <a:ext cx="2646878" cy="1200329"/>
          </a:xfrm>
          <a:prstGeom prst="rect">
            <a:avLst/>
          </a:prstGeom>
        </p:spPr>
        <p:txBody>
          <a:bodyPr wrap="none">
            <a:spAutoFit/>
          </a:bodyPr>
          <a:lstStyle/>
          <a:p>
            <a:pPr lvl="0">
              <a:lnSpc>
                <a:spcPct val="150000"/>
              </a:lnSpc>
            </a:pPr>
            <a:r>
              <a:rPr lang="zh-CN" altLang="en-US" kern="100" dirty="0">
                <a:solidFill>
                  <a:srgbClr val="0000FF"/>
                </a:solidFill>
                <a:latin typeface="Times New Roman"/>
                <a:ea typeface="华文细黑"/>
                <a:cs typeface="Times New Roman"/>
              </a:rPr>
              <a:t>得到乙烯、丙烯</a:t>
            </a:r>
            <a:r>
              <a:rPr lang="zh-CN" altLang="en-US" kern="100" dirty="0" smtClean="0">
                <a:solidFill>
                  <a:srgbClr val="0000FF"/>
                </a:solidFill>
                <a:latin typeface="Times New Roman"/>
                <a:ea typeface="华文细黑"/>
                <a:cs typeface="Times New Roman"/>
              </a:rPr>
              <a:t>、</a:t>
            </a:r>
            <a:endParaRPr lang="en-US" altLang="zh-CN" kern="100" dirty="0" smtClean="0">
              <a:solidFill>
                <a:srgbClr val="0000FF"/>
              </a:solidFill>
              <a:latin typeface="Times New Roman"/>
              <a:ea typeface="华文细黑"/>
              <a:cs typeface="Times New Roman"/>
            </a:endParaRPr>
          </a:p>
          <a:p>
            <a:pPr lvl="0">
              <a:lnSpc>
                <a:spcPct val="150000"/>
              </a:lnSpc>
            </a:pPr>
            <a:r>
              <a:rPr lang="zh-CN" altLang="en-US" kern="100" dirty="0" smtClean="0">
                <a:solidFill>
                  <a:srgbClr val="0000FF"/>
                </a:solidFill>
                <a:latin typeface="Times New Roman"/>
                <a:ea typeface="华文细黑"/>
                <a:cs typeface="Times New Roman"/>
              </a:rPr>
              <a:t>甲烷</a:t>
            </a:r>
            <a:r>
              <a:rPr lang="zh-CN" altLang="en-US" kern="100" dirty="0">
                <a:solidFill>
                  <a:srgbClr val="0000FF"/>
                </a:solidFill>
                <a:latin typeface="Times New Roman"/>
                <a:ea typeface="华文细黑"/>
                <a:cs typeface="Times New Roman"/>
              </a:rPr>
              <a:t>等化工原料</a:t>
            </a:r>
            <a:endParaRPr lang="zh-CN" altLang="en-US" dirty="0">
              <a:solidFill>
                <a:srgbClr val="0000FF"/>
              </a:solidFill>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7702536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5"/>
                                        </p:tgtEl>
                                      </p:cBhvr>
                                    </p:animEffect>
                                    <p:set>
                                      <p:cBhvr>
                                        <p:cTn id="56" dur="1" fill="hold">
                                          <p:stCondLst>
                                            <p:cond delay="499"/>
                                          </p:stCondLst>
                                        </p:cTn>
                                        <p:tgtEl>
                                          <p:spTgt spid="1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7" grpId="0"/>
      <p:bldP spid="7" grpId="1"/>
      <p:bldP spid="8" grpId="0"/>
      <p:bldP spid="8" grpId="1"/>
      <p:bldP spid="9" grpId="0"/>
      <p:bldP spid="9" grpId="1"/>
      <p:bldP spid="10" grpId="0"/>
      <p:bldP spid="10" grpId="1"/>
      <p:bldP spid="12" grpId="0"/>
      <p:bldP spid="12" grpId="1"/>
      <p:bldP spid="13" grpId="0"/>
      <p:bldP spid="13" grpId="1"/>
      <p:bldP spid="15" grpId="0"/>
      <p:bldP spid="15" grpId="1"/>
      <p:bldP spid="16" grpId="0"/>
      <p:bldP spid="16"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981522"/>
            <a:ext cx="10793813"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三大合成材料</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三大合成材料是</a:t>
            </a:r>
            <a:r>
              <a:rPr lang="zh-CN" altLang="zh-CN" sz="2800" kern="100" dirty="0" smtClean="0">
                <a:latin typeface="Times New Roman"/>
                <a:ea typeface="华文细黑"/>
                <a:cs typeface="Times New Roman"/>
              </a:rPr>
              <a:t>指</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聚合反应</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合成聚乙烯的化学方程式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单体</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链节</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聚合度</a:t>
            </a:r>
            <a:r>
              <a:rPr lang="zh-CN" altLang="zh-CN" sz="2800" kern="100" dirty="0" smtClean="0">
                <a:latin typeface="Times New Roman"/>
                <a:ea typeface="华文细黑"/>
                <a:cs typeface="Times New Roman"/>
              </a:rPr>
              <a:t>为</a:t>
            </a:r>
            <a:r>
              <a:rPr lang="en-US" altLang="zh-CN" sz="2800" i="1"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1341356747"/>
              </p:ext>
            </p:extLst>
          </p:nvPr>
        </p:nvGraphicFramePr>
        <p:xfrm>
          <a:off x="5215061" y="2997746"/>
          <a:ext cx="8008937" cy="809625"/>
        </p:xfrm>
        <a:graphic>
          <a:graphicData uri="http://schemas.openxmlformats.org/presentationml/2006/ole">
            <mc:AlternateContent xmlns:mc="http://schemas.openxmlformats.org/markup-compatibility/2006">
              <mc:Choice xmlns:v="urn:schemas-microsoft-com:vml" Requires="v">
                <p:oleObj spid="_x0000_s239657" name="Document" r:id="rId3" imgW="8124412" imgH="825458" progId="Word.Document.8">
                  <p:embed/>
                </p:oleObj>
              </mc:Choice>
              <mc:Fallback>
                <p:oleObj name="Document" r:id="rId3" imgW="8124412" imgH="825458" progId="Word.Document.8">
                  <p:embed/>
                  <p:pic>
                    <p:nvPicPr>
                      <p:cNvPr id="0" name=""/>
                      <p:cNvPicPr/>
                      <p:nvPr/>
                    </p:nvPicPr>
                    <p:blipFill>
                      <a:blip r:embed="rId4"/>
                      <a:stretch>
                        <a:fillRect/>
                      </a:stretch>
                    </p:blipFill>
                    <p:spPr>
                      <a:xfrm>
                        <a:off x="5215061" y="2997746"/>
                        <a:ext cx="8008937" cy="809625"/>
                      </a:xfrm>
                      <a:prstGeom prst="rect">
                        <a:avLst/>
                      </a:prstGeom>
                    </p:spPr>
                  </p:pic>
                </p:oleObj>
              </mc:Fallback>
            </mc:AlternateContent>
          </a:graphicData>
        </a:graphic>
      </p:graphicFrame>
      <p:sp>
        <p:nvSpPr>
          <p:cNvPr id="8" name="矩形 7"/>
          <p:cNvSpPr/>
          <p:nvPr/>
        </p:nvSpPr>
        <p:spPr>
          <a:xfrm>
            <a:off x="3977932" y="1701602"/>
            <a:ext cx="4493538"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塑料、合成橡胶和合成纤维</a:t>
            </a:r>
            <a:endParaRPr lang="zh-CN" altLang="en-US" dirty="0">
              <a:solidFill>
                <a:srgbClr val="0000FF"/>
              </a:solidFill>
            </a:endParaRPr>
          </a:p>
        </p:txBody>
      </p:sp>
      <p:sp>
        <p:nvSpPr>
          <p:cNvPr id="9" name="矩形 8"/>
          <p:cNvSpPr/>
          <p:nvPr/>
        </p:nvSpPr>
        <p:spPr>
          <a:xfrm>
            <a:off x="1414686" y="3626654"/>
            <a:ext cx="1805623"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CH</a:t>
            </a:r>
            <a:r>
              <a:rPr lang="en-US" altLang="zh-CN" sz="2800" kern="100" baseline="-25000" dirty="0">
                <a:solidFill>
                  <a:srgbClr val="0000FF"/>
                </a:solidFill>
                <a:latin typeface="Times New Roman"/>
                <a:ea typeface="华文细黑"/>
                <a:cs typeface="Courier New"/>
              </a:rPr>
              <a:t>2</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CH</a:t>
            </a:r>
            <a:r>
              <a:rPr lang="en-US" altLang="zh-CN" sz="2800" kern="100" baseline="-25000" dirty="0" smtClean="0">
                <a:solidFill>
                  <a:srgbClr val="0000FF"/>
                </a:solidFill>
                <a:latin typeface="Times New Roman"/>
                <a:ea typeface="华文细黑"/>
                <a:cs typeface="Courier New"/>
              </a:rPr>
              <a:t>2</a:t>
            </a:r>
            <a:endParaRPr lang="zh-CN" altLang="en-US" dirty="0">
              <a:solidFill>
                <a:srgbClr val="0000FF"/>
              </a:solidFill>
            </a:endParaRPr>
          </a:p>
        </p:txBody>
      </p:sp>
      <p:sp>
        <p:nvSpPr>
          <p:cNvPr id="10" name="矩形 9"/>
          <p:cNvSpPr/>
          <p:nvPr/>
        </p:nvSpPr>
        <p:spPr>
          <a:xfrm>
            <a:off x="5179980" y="3573810"/>
            <a:ext cx="2499402" cy="523220"/>
          </a:xfrm>
          <a:prstGeom prst="rect">
            <a:avLst/>
          </a:prstGeom>
        </p:spPr>
        <p:txBody>
          <a:bodyPr wrap="none">
            <a:spAutoFit/>
          </a:bodyPr>
          <a:lstStyle/>
          <a:p>
            <a:r>
              <a:rPr lang="en-US" altLang="zh-CN" sz="2800" kern="100" dirty="0">
                <a:solidFill>
                  <a:srgbClr val="0000FF"/>
                </a:solidFill>
                <a:latin typeface="Times New Roman"/>
                <a:ea typeface="华文细黑"/>
              </a:rPr>
              <a:t>—CH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—CH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a:t>
            </a:r>
            <a:endParaRPr lang="zh-CN" altLang="en-US" dirty="0">
              <a:solidFill>
                <a:srgbClr val="0000FF"/>
              </a:solidFill>
            </a:endParaRPr>
          </a:p>
        </p:txBody>
      </p:sp>
      <p:sp>
        <p:nvSpPr>
          <p:cNvPr id="11" name="矩形 10"/>
          <p:cNvSpPr/>
          <p:nvPr/>
        </p:nvSpPr>
        <p:spPr>
          <a:xfrm>
            <a:off x="9763452" y="3645818"/>
            <a:ext cx="364202" cy="523220"/>
          </a:xfrm>
          <a:prstGeom prst="rect">
            <a:avLst/>
          </a:prstGeom>
        </p:spPr>
        <p:txBody>
          <a:bodyPr wrap="none">
            <a:spAutoFit/>
          </a:bodyPr>
          <a:lstStyle/>
          <a:p>
            <a:r>
              <a:rPr lang="en-US" altLang="zh-CN" sz="2800" i="1" kern="100" dirty="0">
                <a:solidFill>
                  <a:srgbClr val="0000FF"/>
                </a:solidFill>
                <a:latin typeface="Times New Roman"/>
                <a:ea typeface="华文细黑"/>
              </a:rPr>
              <a:t>n</a:t>
            </a:r>
            <a:endParaRPr lang="zh-CN" altLang="en-US" dirty="0">
              <a:solidFill>
                <a:srgbClr val="0000FF"/>
              </a:solidFill>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326022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8" grpId="0"/>
      <p:bldP spid="8" grpId="1"/>
      <p:bldP spid="9" grpId="0"/>
      <p:bldP spid="9" grpId="1"/>
      <p:bldP spid="10" grpId="0"/>
      <p:bldP spid="10" grpId="1"/>
      <p:bldP spid="11" grpId="0"/>
      <p:bldP spid="1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09514"/>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煤的干馏与石油分馏有何不同？</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煤的干馏是在隔绝空气加强热的条件下发生复杂的物理和化学变化的过程，而石油分馏是根据沸点不同将石油中各成分分离的过程，是物理变化</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为什么不能用裂化汽油萃取溴水中的溴？</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由于裂化汽油中含有不饱和的烯烃，能与溴水中的溴发生加成反应，所以裂化汽油不能用于萃取溴水中的溴。</a:t>
            </a:r>
            <a:endParaRPr lang="zh-CN" altLang="en-US" sz="2800"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文本框 3"/>
          <p:cNvSpPr txBox="1"/>
          <p:nvPr/>
        </p:nvSpPr>
        <p:spPr bwMode="auto">
          <a:xfrm>
            <a:off x="406574" y="33345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506481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
                                            <p:txEl>
                                              <p:pRg st="3" end="3"/>
                                            </p:txEl>
                                          </p:spTgt>
                                        </p:tgtEl>
                                      </p:cBhvr>
                                    </p:animEffect>
                                    <p:set>
                                      <p:cBhvr>
                                        <p:cTn id="20"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4636" y="340544"/>
            <a:ext cx="11873194"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三种烃的化学性质</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甲烷</a:t>
            </a:r>
            <a:r>
              <a:rPr lang="en-US" altLang="zh-CN" sz="2800" kern="100" dirty="0">
                <a:latin typeface="Times New Roman"/>
                <a:ea typeface="华文细黑"/>
              </a:rPr>
              <a:t>(CH</a:t>
            </a:r>
            <a:r>
              <a:rPr lang="en-US" altLang="zh-CN" sz="2800" kern="100" baseline="-25000" dirty="0">
                <a:latin typeface="Times New Roman"/>
                <a:ea typeface="华文细黑"/>
              </a:rPr>
              <a:t>4</a:t>
            </a:r>
            <a:r>
              <a:rPr lang="en-US" altLang="zh-CN" sz="2800" kern="100" dirty="0" smtClean="0">
                <a:latin typeface="Times New Roman"/>
                <a:ea typeface="华文细黑"/>
              </a:rPr>
              <a:t>)</a:t>
            </a:r>
          </a:p>
          <a:p>
            <a:pPr>
              <a:lnSpc>
                <a:spcPct val="150000"/>
              </a:lnSpc>
            </a:pPr>
            <a:endParaRPr lang="en-US" altLang="zh-CN" sz="2800" kern="100" dirty="0" smtClean="0">
              <a:latin typeface="宋体"/>
              <a:ea typeface="华文细黑"/>
              <a:cs typeface="Times New Roman"/>
            </a:endParaRPr>
          </a:p>
          <a:p>
            <a:pPr>
              <a:lnSpc>
                <a:spcPct val="150000"/>
              </a:lnSpc>
            </a:pPr>
            <a:endParaRPr lang="en-US" altLang="zh-CN" sz="2800" kern="100" dirty="0">
              <a:latin typeface="宋体"/>
              <a:ea typeface="华文细黑"/>
              <a:cs typeface="Times New Roman"/>
            </a:endParaRPr>
          </a:p>
          <a:p>
            <a:pPr>
              <a:lnSpc>
                <a:spcPct val="150000"/>
              </a:lnSpc>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稳定性：与强酸、强碱和强氧化剂等一般不发生化学反应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宋体"/>
                <a:ea typeface="华文细黑"/>
              </a:rPr>
              <a:t>②</a:t>
            </a:r>
            <a:r>
              <a:rPr lang="zh-CN" altLang="zh-CN" sz="2800" kern="100" dirty="0">
                <a:latin typeface="Times New Roman"/>
                <a:ea typeface="华文细黑"/>
              </a:rPr>
              <a:t>燃烧反应：化学方程式为</a:t>
            </a:r>
            <a:r>
              <a:rPr lang="en-US" altLang="zh-CN" sz="2800" u="sng" kern="100" dirty="0">
                <a:latin typeface="Times New Roman"/>
                <a:ea typeface="华文细黑"/>
              </a:rPr>
              <a:t>				</a:t>
            </a:r>
            <a:endParaRPr lang="en-US" altLang="zh-CN" sz="2800" u="sng" kern="100" dirty="0" smtClean="0">
              <a:latin typeface="Times New Roman"/>
              <a:ea typeface="华文细黑"/>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取代反应：在光照条件下与</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发生取代反应，第一步反应的方程式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nSpc>
                <a:spcPct val="150000"/>
              </a:lnSpc>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，继续</a:t>
            </a:r>
            <a:r>
              <a:rPr lang="zh-CN" altLang="zh-CN" sz="2800" kern="100" dirty="0">
                <a:latin typeface="Times New Roman"/>
                <a:ea typeface="华文细黑"/>
                <a:cs typeface="Times New Roman"/>
              </a:rPr>
              <a:t>反应依次又生成</a:t>
            </a:r>
            <a:r>
              <a:rPr lang="zh-CN" altLang="zh-CN" sz="2800" kern="100" dirty="0" smtClean="0">
                <a:latin typeface="Times New Roman"/>
                <a:ea typeface="华文细黑"/>
                <a:cs typeface="Times New Roman"/>
              </a:rPr>
              <a:t>了</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pic>
        <p:nvPicPr>
          <p:cNvPr id="211970" name="Picture 2" descr="HX4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541" y="1498415"/>
            <a:ext cx="3523813" cy="121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对象 6"/>
          <p:cNvGraphicFramePr>
            <a:graphicFrameLocks noChangeAspect="1"/>
          </p:cNvGraphicFramePr>
          <p:nvPr>
            <p:extLst>
              <p:ext uri="{D42A27DB-BD31-4B8C-83A1-F6EECF244321}">
                <p14:modId xmlns:p14="http://schemas.microsoft.com/office/powerpoint/2010/main" val="3264979493"/>
              </p:ext>
            </p:extLst>
          </p:nvPr>
        </p:nvGraphicFramePr>
        <p:xfrm>
          <a:off x="4738541" y="3412114"/>
          <a:ext cx="6140450" cy="1277938"/>
        </p:xfrm>
        <a:graphic>
          <a:graphicData uri="http://schemas.openxmlformats.org/presentationml/2006/ole">
            <mc:AlternateContent xmlns:mc="http://schemas.openxmlformats.org/markup-compatibility/2006">
              <mc:Choice xmlns:v="urn:schemas-microsoft-com:vml" Requires="v">
                <p:oleObj spid="_x0000_s212055" name="Document" r:id="rId4" imgW="6245504" imgH="1289126" progId="Word.Document.8">
                  <p:embed/>
                </p:oleObj>
              </mc:Choice>
              <mc:Fallback>
                <p:oleObj name="Document" r:id="rId4" imgW="6245504" imgH="1289126" progId="Word.Document.8">
                  <p:embed/>
                  <p:pic>
                    <p:nvPicPr>
                      <p:cNvPr id="0" name=""/>
                      <p:cNvPicPr/>
                      <p:nvPr/>
                    </p:nvPicPr>
                    <p:blipFill>
                      <a:blip r:embed="rId5"/>
                      <a:stretch>
                        <a:fillRect/>
                      </a:stretch>
                    </p:blipFill>
                    <p:spPr>
                      <a:xfrm>
                        <a:off x="4738541" y="3412114"/>
                        <a:ext cx="6140450" cy="12779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84316487"/>
              </p:ext>
            </p:extLst>
          </p:nvPr>
        </p:nvGraphicFramePr>
        <p:xfrm>
          <a:off x="358835" y="4661024"/>
          <a:ext cx="11510963" cy="1289050"/>
        </p:xfrm>
        <a:graphic>
          <a:graphicData uri="http://schemas.openxmlformats.org/presentationml/2006/ole">
            <mc:AlternateContent xmlns:mc="http://schemas.openxmlformats.org/markup-compatibility/2006">
              <mc:Choice xmlns:v="urn:schemas-microsoft-com:vml" Requires="v">
                <p:oleObj spid="_x0000_s212056" name="Document" r:id="rId6" imgW="11507110" imgH="1298940" progId="Word.Document.8">
                  <p:embed/>
                </p:oleObj>
              </mc:Choice>
              <mc:Fallback>
                <p:oleObj name="Document" r:id="rId6" imgW="11507110" imgH="1298940" progId="Word.Document.8">
                  <p:embed/>
                  <p:pic>
                    <p:nvPicPr>
                      <p:cNvPr id="0" name=""/>
                      <p:cNvPicPr/>
                      <p:nvPr/>
                    </p:nvPicPr>
                    <p:blipFill>
                      <a:blip r:embed="rId7"/>
                      <a:stretch>
                        <a:fillRect/>
                      </a:stretch>
                    </p:blipFill>
                    <p:spPr>
                      <a:xfrm>
                        <a:off x="358835" y="4661024"/>
                        <a:ext cx="11510963" cy="1289050"/>
                      </a:xfrm>
                      <a:prstGeom prst="rect">
                        <a:avLst/>
                      </a:prstGeom>
                    </p:spPr>
                  </p:pic>
                </p:oleObj>
              </mc:Fallback>
            </mc:AlternateContent>
          </a:graphicData>
        </a:graphic>
      </p:graphicFrame>
      <p:sp>
        <p:nvSpPr>
          <p:cNvPr id="12" name="矩形 11"/>
          <p:cNvSpPr/>
          <p:nvPr/>
        </p:nvSpPr>
        <p:spPr>
          <a:xfrm>
            <a:off x="8415244" y="4888661"/>
            <a:ext cx="3390672" cy="492443"/>
          </a:xfrm>
          <a:prstGeom prst="rect">
            <a:avLst/>
          </a:prstGeom>
        </p:spPr>
        <p:txBody>
          <a:bodyPr wrap="none">
            <a:spAutoFit/>
          </a:bodyPr>
          <a:lstStyle/>
          <a:p>
            <a:r>
              <a:rPr lang="en-US" altLang="zh-CN" sz="2600" kern="100" dirty="0">
                <a:solidFill>
                  <a:srgbClr val="0000FF"/>
                </a:solidFill>
                <a:latin typeface="Times New Roman"/>
                <a:ea typeface="华文细黑"/>
              </a:rPr>
              <a:t>CH</a:t>
            </a:r>
            <a:r>
              <a:rPr lang="en-US" altLang="zh-CN" sz="2600" kern="100" baseline="-25000" dirty="0">
                <a:solidFill>
                  <a:srgbClr val="0000FF"/>
                </a:solidFill>
                <a:latin typeface="Times New Roman"/>
                <a:ea typeface="华文细黑"/>
              </a:rPr>
              <a:t>2</a:t>
            </a:r>
            <a:r>
              <a:rPr lang="en-US" altLang="zh-CN" sz="2600" kern="100" dirty="0">
                <a:solidFill>
                  <a:srgbClr val="0000FF"/>
                </a:solidFill>
                <a:latin typeface="Times New Roman"/>
                <a:ea typeface="华文细黑"/>
              </a:rPr>
              <a:t>Cl</a:t>
            </a:r>
            <a:r>
              <a:rPr lang="en-US" altLang="zh-CN" sz="2600" kern="100" baseline="-25000" dirty="0">
                <a:solidFill>
                  <a:srgbClr val="0000FF"/>
                </a:solidFill>
                <a:latin typeface="Times New Roman"/>
                <a:ea typeface="华文细黑"/>
              </a:rPr>
              <a:t>2</a:t>
            </a:r>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rPr>
              <a:t>CHCl</a:t>
            </a:r>
            <a:r>
              <a:rPr lang="en-US" altLang="zh-CN" sz="2600" kern="100" baseline="-25000" dirty="0">
                <a:solidFill>
                  <a:srgbClr val="0000FF"/>
                </a:solidFill>
                <a:latin typeface="Times New Roman"/>
                <a:ea typeface="华文细黑"/>
              </a:rPr>
              <a:t>3</a:t>
            </a:r>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rPr>
              <a:t>CCl</a:t>
            </a:r>
            <a:r>
              <a:rPr lang="en-US" altLang="zh-CN" sz="2600" kern="100" baseline="-25000" dirty="0">
                <a:solidFill>
                  <a:srgbClr val="0000FF"/>
                </a:solidFill>
                <a:latin typeface="Times New Roman"/>
                <a:ea typeface="华文细黑"/>
              </a:rPr>
              <a:t>4</a:t>
            </a:r>
            <a:endParaRPr lang="zh-CN" altLang="en-US" sz="2600" dirty="0">
              <a:solidFill>
                <a:srgbClr val="0000FF"/>
              </a:solidFill>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213902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p:bldP spid="12"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765498"/>
            <a:ext cx="11074344" cy="591444"/>
          </a:xfrm>
          <a:prstGeom prst="rect">
            <a:avLst/>
          </a:prstGeom>
        </p:spPr>
        <p:txBody>
          <a:bodyPr>
            <a:spAutoFit/>
          </a:bodyPr>
          <a:lstStyle/>
          <a:p>
            <a:pPr lvl="0" algn="just">
              <a:lnSpc>
                <a:spcPct val="130000"/>
              </a:lnSpc>
              <a:tabLst>
                <a:tab pos="1890395" algn="l"/>
              </a:tabLst>
            </a:pPr>
            <a:r>
              <a:rPr lang="zh-CN" altLang="zh-CN" sz="2800" b="1" kern="100" dirty="0">
                <a:solidFill>
                  <a:srgbClr val="0000FF"/>
                </a:solidFill>
                <a:latin typeface="Times New Roman"/>
                <a:cs typeface="Times New Roman"/>
              </a:rPr>
              <a:t>题组一　化石燃料的组成及综合应用</a:t>
            </a:r>
          </a:p>
        </p:txBody>
      </p:sp>
      <p:sp>
        <p:nvSpPr>
          <p:cNvPr id="4" name="矩形 3"/>
          <p:cNvSpPr/>
          <p:nvPr/>
        </p:nvSpPr>
        <p:spPr>
          <a:xfrm>
            <a:off x="493096" y="1305399"/>
            <a:ext cx="10793813" cy="4932707"/>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下列关于石油的说法不正确的是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石油是混合物，其分馏产品汽油为纯净物</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煤油可由石油分馏获得，可用作燃料和保存少量金属钠</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石油产品都可用于聚合反应</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石油催化裂化的主要目的是提高汽油等轻质油的产量与质量；石油裂解的主要目的是得到更多的乙烯、丙烯等气态短链烃</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①②</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C.</a:t>
            </a:r>
            <a:r>
              <a:rPr lang="en-US" altLang="zh-CN" sz="2600" kern="100" dirty="0">
                <a:latin typeface="宋体"/>
                <a:ea typeface="华文细黑"/>
                <a:cs typeface="Times New Roman"/>
              </a:rPr>
              <a:t>②③</a:t>
            </a:r>
            <a:r>
              <a:rPr lang="en-US" altLang="zh-CN" sz="2600" kern="100" dirty="0">
                <a:latin typeface="Times New Roman"/>
                <a:ea typeface="华文细黑"/>
              </a:rPr>
              <a:t>  	</a:t>
            </a:r>
            <a:r>
              <a:rPr lang="en-US" altLang="zh-CN" sz="2600" kern="100" dirty="0" smtClean="0">
                <a:latin typeface="Times New Roman"/>
                <a:ea typeface="华文细黑"/>
              </a:rPr>
              <a:t>			D</a:t>
            </a:r>
            <a:r>
              <a:rPr lang="en-US" altLang="zh-CN" sz="2600" kern="100" dirty="0">
                <a:latin typeface="Times New Roman"/>
                <a:ea typeface="华文细黑"/>
              </a:rPr>
              <a:t>.</a:t>
            </a:r>
            <a:r>
              <a:rPr lang="en-US" altLang="zh-CN" sz="2600" kern="100" dirty="0">
                <a:latin typeface="宋体"/>
                <a:ea typeface="华文细黑"/>
                <a:cs typeface="Times New Roman"/>
              </a:rPr>
              <a:t>③④</a:t>
            </a:r>
            <a:endParaRPr lang="zh-CN" altLang="en-US" sz="2600"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126654" y="1917626"/>
            <a:ext cx="9812557" cy="2031325"/>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石油分馏获得的汽油、煤油等产品均为混合物，</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烷烃</a:t>
            </a:r>
            <a:r>
              <a:rPr lang="zh-CN" altLang="zh-CN" sz="2800" kern="100" dirty="0">
                <a:latin typeface="Times New Roman"/>
                <a:ea typeface="华文细黑"/>
                <a:cs typeface="Times New Roman"/>
              </a:rPr>
              <a:t>不能发生聚合反应，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cs typeface="Times New Roman"/>
              </a:rPr>
              <a:t>A</a:t>
            </a:r>
            <a:endParaRPr lang="zh-CN" altLang="zh-CN" sz="2800" b="1" kern="100" dirty="0">
              <a:solidFill>
                <a:schemeClr val="accent6">
                  <a:lumMod val="75000"/>
                </a:schemeClr>
              </a:solidFill>
              <a:latin typeface="Times New Roman"/>
              <a:cs typeface="Times New Roman"/>
            </a:endParaRPr>
          </a:p>
        </p:txBody>
      </p:sp>
      <p:sp>
        <p:nvSpPr>
          <p:cNvPr id="3"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118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2638" y="1187668"/>
            <a:ext cx="9812557"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下列关于有机物的说法中错误的是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石油裂解能得到乙烯，乙烯是生产聚乙烯的原料</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水煤气是通过煤的液化得到的气体燃料</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葡萄糖可转化为乙醇，乙醇氧化可得到乙醛</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煤干馏是复杂的物理化学变化，石油分馏是</a:t>
            </a:r>
            <a:r>
              <a:rPr lang="zh-CN" altLang="zh-CN" sz="2800" kern="100" dirty="0" smtClean="0">
                <a:latin typeface="Times New Roman"/>
                <a:ea typeface="华文细黑"/>
                <a:cs typeface="Times New Roman"/>
              </a:rPr>
              <a:t>物理变化</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水煤气是煤的气化产物。</a:t>
            </a:r>
            <a:endParaRPr lang="zh-CN" altLang="en-US" sz="2800" dirty="0"/>
          </a:p>
        </p:txBody>
      </p:sp>
      <p:sp>
        <p:nvSpPr>
          <p:cNvPr id="8" name="矩形 7"/>
          <p:cNvSpPr/>
          <p:nvPr/>
        </p:nvSpPr>
        <p:spPr>
          <a:xfrm>
            <a:off x="6895828" y="1337405"/>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cs typeface="Times New Roman"/>
              </a:rPr>
              <a:t>B</a:t>
            </a:r>
            <a:endParaRPr lang="zh-CN" altLang="en-US" sz="2800" b="1" kern="100" dirty="0">
              <a:solidFill>
                <a:schemeClr val="accent6">
                  <a:lumMod val="75000"/>
                </a:schemeClr>
              </a:solidFill>
              <a:latin typeface="Times New Roman"/>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960852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5" end="5"/>
                                            </p:txEl>
                                          </p:spTgt>
                                        </p:tgtEl>
                                      </p:cBhvr>
                                    </p:animEffect>
                                    <p:set>
                                      <p:cBhvr>
                                        <p:cTn id="17" dur="1" fill="hold">
                                          <p:stCondLst>
                                            <p:cond delay="499"/>
                                          </p:stCondLst>
                                        </p:cTn>
                                        <p:tgtEl>
                                          <p:spTgt spid="4">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8" grpId="0"/>
      <p:bldP spid="8"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1340" y="645597"/>
            <a:ext cx="10839169" cy="537210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下列关于煤、石油和天然气的说法正确的是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煤的干馏是将煤在空气中加强热使之分解的过程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煤的气化是将其通过物理变化转化为气态的过程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天然气除了作燃料之外</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，还可用于合成氨和生产甲醇</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石油分馏可获得乙酸、苯及其</a:t>
            </a:r>
            <a:r>
              <a:rPr lang="zh-CN" altLang="zh-CN" sz="2800" kern="100" dirty="0" smtClean="0">
                <a:latin typeface="Times New Roman"/>
                <a:ea typeface="华文细黑"/>
                <a:cs typeface="Times New Roman"/>
              </a:rPr>
              <a:t>衍生物</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煤的干馏是在隔绝空气的条件下加强热分解的过程，</a:t>
            </a:r>
            <a:r>
              <a:rPr lang="en-US" altLang="zh-CN" sz="2800" kern="100" dirty="0">
                <a:latin typeface="Times New Roman"/>
                <a:ea typeface="华文细黑"/>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煤</a:t>
            </a:r>
            <a:r>
              <a:rPr lang="zh-CN" altLang="zh-CN" sz="2800" kern="100" dirty="0">
                <a:latin typeface="Times New Roman"/>
                <a:ea typeface="华文细黑"/>
                <a:cs typeface="Times New Roman"/>
              </a:rPr>
              <a:t>的气化是碳与水蒸气发生化学反应，生成水煤气的过程，</a:t>
            </a:r>
            <a:r>
              <a:rPr lang="en-US" altLang="zh-CN" sz="2800" kern="100" dirty="0">
                <a:latin typeface="Times New Roman"/>
                <a:ea typeface="华文细黑"/>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石油</a:t>
            </a:r>
            <a:r>
              <a:rPr lang="zh-CN" altLang="zh-CN" sz="2800" kern="100" dirty="0">
                <a:latin typeface="Times New Roman"/>
                <a:ea typeface="华文细黑"/>
                <a:cs typeface="Times New Roman"/>
              </a:rPr>
              <a:t>分馏可得到石油气、汽油、煤油、柴油和重油等，</a:t>
            </a:r>
            <a:r>
              <a:rPr lang="en-US" altLang="zh-CN" sz="2800" kern="100" dirty="0">
                <a:latin typeface="Times New Roman"/>
                <a:ea typeface="华文细黑"/>
              </a:rPr>
              <a:t>D</a:t>
            </a:r>
            <a:r>
              <a:rPr lang="zh-CN" altLang="zh-CN" sz="2800" kern="100" dirty="0">
                <a:latin typeface="Times New Roman"/>
                <a:ea typeface="华文细黑"/>
                <a:cs typeface="Times New Roman"/>
              </a:rPr>
              <a:t>项错误。</a:t>
            </a:r>
            <a:endParaRPr lang="zh-CN" altLang="en-US" sz="2800" dirty="0"/>
          </a:p>
        </p:txBody>
      </p:sp>
      <p:sp>
        <p:nvSpPr>
          <p:cNvPr id="3" name="矩形 2"/>
          <p:cNvSpPr/>
          <p:nvPr/>
        </p:nvSpPr>
        <p:spPr>
          <a:xfrm>
            <a:off x="7955110" y="76084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cs typeface="Times New Roman"/>
              </a:rPr>
              <a:t>C</a:t>
            </a:r>
            <a:endParaRPr lang="zh-CN" altLang="en-US" sz="2800" b="1"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58287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xEl>
                                              <p:pRg st="5" end="5"/>
                                            </p:txEl>
                                          </p:spTgt>
                                        </p:tgtEl>
                                      </p:cBhvr>
                                    </p:animEffect>
                                    <p:set>
                                      <p:cBhvr>
                                        <p:cTn id="27" dur="1" fill="hold">
                                          <p:stCondLst>
                                            <p:cond delay="499"/>
                                          </p:stCondLst>
                                        </p:cTn>
                                        <p:tgtEl>
                                          <p:spTgt spid="5">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5">
                                            <p:txEl>
                                              <p:pRg st="6" end="6"/>
                                            </p:txEl>
                                          </p:spTgt>
                                        </p:tgtEl>
                                      </p:cBhvr>
                                    </p:animEffect>
                                    <p:set>
                                      <p:cBhvr>
                                        <p:cTn id="30" dur="1" fill="hold">
                                          <p:stCondLst>
                                            <p:cond delay="499"/>
                                          </p:stCondLst>
                                        </p:cTn>
                                        <p:tgtEl>
                                          <p:spTgt spid="5">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xEl>
                                              <p:pRg st="7" end="7"/>
                                            </p:txEl>
                                          </p:spTgt>
                                        </p:tgtEl>
                                      </p:cBhvr>
                                    </p:animEffect>
                                    <p:set>
                                      <p:cBhvr>
                                        <p:cTn id="33" dur="1" fill="hold">
                                          <p:stCondLst>
                                            <p:cond delay="499"/>
                                          </p:stCondLst>
                                        </p:cTn>
                                        <p:tgtEl>
                                          <p:spTgt spid="5">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78582" y="405458"/>
            <a:ext cx="11074344" cy="591444"/>
          </a:xfrm>
          <a:prstGeom prst="rect">
            <a:avLst/>
          </a:prstGeom>
        </p:spPr>
        <p:txBody>
          <a:bodyPr>
            <a:spAutoFit/>
          </a:bodyPr>
          <a:lstStyle/>
          <a:p>
            <a:pPr lvl="0" algn="just">
              <a:lnSpc>
                <a:spcPct val="130000"/>
              </a:lnSpc>
              <a:tabLst>
                <a:tab pos="1890395" algn="l"/>
              </a:tabLst>
            </a:pPr>
            <a:r>
              <a:rPr lang="zh-CN" altLang="en-US" sz="2800" b="1" kern="100" dirty="0">
                <a:solidFill>
                  <a:srgbClr val="0000FF"/>
                </a:solidFill>
                <a:latin typeface="Times New Roman"/>
                <a:cs typeface="Times New Roman"/>
              </a:rPr>
              <a:t>题组二　合成有机高分子</a:t>
            </a:r>
            <a:endParaRPr lang="zh-CN" altLang="zh-CN" sz="2800" b="1" kern="100" dirty="0">
              <a:solidFill>
                <a:srgbClr val="0000FF"/>
              </a:solidFill>
              <a:latin typeface="Times New Roman"/>
              <a:cs typeface="Times New Roman"/>
            </a:endParaRPr>
          </a:p>
        </p:txBody>
      </p:sp>
      <p:sp>
        <p:nvSpPr>
          <p:cNvPr id="6" name="矩形 5"/>
          <p:cNvSpPr/>
          <p:nvPr/>
        </p:nvSpPr>
        <p:spPr>
          <a:xfrm>
            <a:off x="478582" y="955904"/>
            <a:ext cx="10793813"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氯乙烯、聚乙烯都是不饱和烃</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聚苯乙烯的结构简式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40628668"/>
              </p:ext>
            </p:extLst>
          </p:nvPr>
        </p:nvGraphicFramePr>
        <p:xfrm>
          <a:off x="571127" y="2965559"/>
          <a:ext cx="11788775" cy="877887"/>
        </p:xfrm>
        <a:graphic>
          <a:graphicData uri="http://schemas.openxmlformats.org/presentationml/2006/ole">
            <mc:AlternateContent xmlns:mc="http://schemas.openxmlformats.org/markup-compatibility/2006">
              <mc:Choice xmlns:v="urn:schemas-microsoft-com:vml" Requires="v">
                <p:oleObj spid="_x0000_s183380" name="Document" r:id="rId3" imgW="11788045" imgH="877378" progId="Word.Document.8">
                  <p:embed/>
                </p:oleObj>
              </mc:Choice>
              <mc:Fallback>
                <p:oleObj name="Document" r:id="rId3" imgW="11788045" imgH="877378" progId="Word.Document.8">
                  <p:embed/>
                  <p:pic>
                    <p:nvPicPr>
                      <p:cNvPr id="0" name=""/>
                      <p:cNvPicPr/>
                      <p:nvPr/>
                    </p:nvPicPr>
                    <p:blipFill>
                      <a:blip r:embed="rId4"/>
                      <a:stretch>
                        <a:fillRect/>
                      </a:stretch>
                    </p:blipFill>
                    <p:spPr>
                      <a:xfrm>
                        <a:off x="571127" y="2965559"/>
                        <a:ext cx="11788775" cy="877887"/>
                      </a:xfrm>
                      <a:prstGeom prst="rect">
                        <a:avLst/>
                      </a:prstGeom>
                    </p:spPr>
                  </p:pic>
                </p:oleObj>
              </mc:Fallback>
            </mc:AlternateContent>
          </a:graphicData>
        </a:graphic>
      </p:graphicFrame>
      <p:pic>
        <p:nvPicPr>
          <p:cNvPr id="183333" name="图片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5646" y="3074234"/>
            <a:ext cx="2120722" cy="10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78582" y="3908232"/>
            <a:ext cx="11873194" cy="661015"/>
          </a:xfrm>
          <a:prstGeom prst="rect">
            <a:avLst/>
          </a:prstGeom>
        </p:spPr>
        <p:txBody>
          <a:bodyPr>
            <a:spAutoFit/>
          </a:bodyPr>
          <a:lstStyle/>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乙烯和聚乙烯都能与溴的四氯化碳溶液发生</a:t>
            </a:r>
            <a:r>
              <a:rPr lang="zh-CN" altLang="zh-CN" sz="2800" kern="100" dirty="0" smtClean="0">
                <a:latin typeface="Times New Roman"/>
                <a:ea typeface="华文细黑"/>
                <a:cs typeface="Times New Roman"/>
              </a:rPr>
              <a:t>加成反应</a:t>
            </a:r>
          </a:p>
        </p:txBody>
      </p:sp>
      <p:pic>
        <p:nvPicPr>
          <p:cNvPr id="183352"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3034" y="2377853"/>
            <a:ext cx="3319272" cy="70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1">
            <a:hlinkClick r:id="rId7"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9"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0"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1"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2"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58085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26189" y="3157383"/>
            <a:ext cx="11074344" cy="2576667"/>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乙烯含有碳碳双键，能与溴的四氯化碳溶液发生加成反应，但聚乙烯的结构单元为</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，不能与溴的四氯化碳溶液发生加成反应，</a:t>
            </a:r>
            <a:r>
              <a:rPr lang="en-US" altLang="zh-CN" sz="2800" kern="100" dirty="0">
                <a:latin typeface="Times New Roman"/>
                <a:ea typeface="华文细黑"/>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cs typeface="Times New Roman"/>
              </a:rPr>
              <a:t>C</a:t>
            </a:r>
            <a:endParaRPr lang="zh-CN" altLang="zh-CN" sz="2800" b="1" kern="100" dirty="0">
              <a:solidFill>
                <a:schemeClr val="accent6">
                  <a:lumMod val="75000"/>
                </a:schemeClr>
              </a:solidFill>
              <a:latin typeface="Times New Roman"/>
              <a:cs typeface="Times New Roman"/>
            </a:endParaRPr>
          </a:p>
        </p:txBody>
      </p:sp>
      <p:sp>
        <p:nvSpPr>
          <p:cNvPr id="3" name="矩形 2"/>
          <p:cNvSpPr/>
          <p:nvPr/>
        </p:nvSpPr>
        <p:spPr>
          <a:xfrm>
            <a:off x="558716" y="1341562"/>
            <a:ext cx="11873194" cy="1384995"/>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氯乙烯含有氯元素，不属于烃，而聚乙烯为饱和烃，</a:t>
            </a:r>
            <a:r>
              <a:rPr lang="en-US" altLang="zh-CN" sz="2800" kern="100" dirty="0" smtClean="0">
                <a:latin typeface="Times New Roman"/>
                <a:ea typeface="华文细黑"/>
              </a:rPr>
              <a:t>A</a:t>
            </a:r>
            <a:r>
              <a:rPr lang="zh-CN" altLang="zh-CN" sz="2800" kern="100" dirty="0" smtClean="0">
                <a:latin typeface="Times New Roman"/>
                <a:ea typeface="华文细黑"/>
                <a:cs typeface="Times New Roman"/>
              </a:rPr>
              <a:t>错；</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聚苯乙烯的结构简式为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错；</a:t>
            </a:r>
            <a:endParaRPr lang="zh-CN" altLang="en-US" sz="2800" dirty="0"/>
          </a:p>
        </p:txBody>
      </p:sp>
      <p:pic>
        <p:nvPicPr>
          <p:cNvPr id="4" name="图片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889" y="1989634"/>
            <a:ext cx="1960147" cy="141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399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3848" y="405458"/>
            <a:ext cx="11524006"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食品保鲜膜按材质分为聚乙烯</a:t>
            </a:r>
            <a:r>
              <a:rPr lang="en-US" altLang="zh-CN" sz="2800" kern="100" dirty="0">
                <a:latin typeface="Times New Roman"/>
                <a:ea typeface="华文细黑"/>
                <a:cs typeface="Courier New"/>
              </a:rPr>
              <a:t>(PE)</a:t>
            </a:r>
            <a:r>
              <a:rPr lang="zh-CN" altLang="zh-CN" sz="2800" kern="100" dirty="0">
                <a:latin typeface="Times New Roman"/>
                <a:ea typeface="华文细黑"/>
                <a:cs typeface="Times New Roman"/>
              </a:rPr>
              <a:t>、聚氯乙烯</a:t>
            </a:r>
            <a:r>
              <a:rPr lang="en-US" altLang="zh-CN" sz="2800" kern="100" dirty="0">
                <a:latin typeface="Times New Roman"/>
                <a:ea typeface="华文细黑"/>
                <a:cs typeface="Courier New"/>
              </a:rPr>
              <a:t>(PVC)</a:t>
            </a:r>
            <a:r>
              <a:rPr lang="zh-CN" altLang="zh-CN" sz="2800" kern="100" dirty="0">
                <a:latin typeface="Times New Roman"/>
                <a:ea typeface="华文细黑"/>
                <a:cs typeface="Times New Roman"/>
              </a:rPr>
              <a:t>等种类。</a:t>
            </a:r>
            <a:r>
              <a:rPr lang="en-US" altLang="zh-CN" sz="2800" kern="100" dirty="0">
                <a:latin typeface="Times New Roman"/>
                <a:ea typeface="华文细黑"/>
                <a:cs typeface="Courier New"/>
              </a:rPr>
              <a:t>PE</a:t>
            </a:r>
            <a:r>
              <a:rPr lang="zh-CN" altLang="zh-CN" sz="2800" kern="100" dirty="0">
                <a:latin typeface="Times New Roman"/>
                <a:ea typeface="华文细黑"/>
                <a:cs typeface="Times New Roman"/>
              </a:rPr>
              <a:t>保鲜膜可直接接触食品，</a:t>
            </a:r>
            <a:r>
              <a:rPr lang="en-US" altLang="zh-CN" sz="2800" kern="100" dirty="0">
                <a:latin typeface="Times New Roman"/>
                <a:ea typeface="华文细黑"/>
                <a:cs typeface="Courier New"/>
              </a:rPr>
              <a:t>PVC</a:t>
            </a:r>
            <a:r>
              <a:rPr lang="zh-CN" altLang="zh-CN" sz="2800" kern="100" dirty="0">
                <a:latin typeface="Times New Roman"/>
                <a:ea typeface="华文细黑"/>
                <a:cs typeface="Times New Roman"/>
              </a:rPr>
              <a:t>保鲜膜则不能直接接触食品，它对人体有潜在危害。下列有关叙述不正确的是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A.PE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PVC</a:t>
            </a:r>
            <a:r>
              <a:rPr lang="zh-CN" altLang="zh-CN" sz="2800" kern="100" dirty="0">
                <a:latin typeface="Times New Roman"/>
                <a:ea typeface="华文细黑"/>
                <a:cs typeface="Times New Roman"/>
              </a:rPr>
              <a:t>都属于链状高分子化合物，受热易熔化</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B.PE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PVC</a:t>
            </a:r>
            <a:r>
              <a:rPr lang="zh-CN" altLang="zh-CN" sz="2800" kern="100" dirty="0">
                <a:latin typeface="Times New Roman"/>
                <a:ea typeface="华文细黑"/>
                <a:cs typeface="Times New Roman"/>
              </a:rPr>
              <a:t>的单体都是不饱和烃，能使溴水褪色</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焚烧</a:t>
            </a:r>
            <a:r>
              <a:rPr lang="en-US" altLang="zh-CN" sz="2800" kern="100" dirty="0">
                <a:latin typeface="Times New Roman"/>
                <a:ea typeface="华文细黑"/>
                <a:cs typeface="Courier New"/>
              </a:rPr>
              <a:t>PVC</a:t>
            </a:r>
            <a:r>
              <a:rPr lang="zh-CN" altLang="zh-CN" sz="2800" kern="100" dirty="0">
                <a:latin typeface="Times New Roman"/>
                <a:ea typeface="华文细黑"/>
                <a:cs typeface="Times New Roman"/>
              </a:rPr>
              <a:t>保鲜膜会放出有毒气体如</a:t>
            </a:r>
            <a:r>
              <a:rPr lang="en-US" altLang="zh-CN" sz="2800" kern="100" dirty="0" err="1">
                <a:latin typeface="Times New Roman"/>
                <a:ea typeface="华文细黑"/>
                <a:cs typeface="Courier New"/>
              </a:rPr>
              <a:t>HCl</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废弃的</a:t>
            </a:r>
            <a:r>
              <a:rPr lang="en-US" altLang="zh-CN" sz="2800" kern="100" dirty="0">
                <a:latin typeface="Times New Roman"/>
                <a:ea typeface="华文细黑"/>
              </a:rPr>
              <a:t>PE</a:t>
            </a:r>
            <a:r>
              <a:rPr lang="zh-CN" altLang="zh-CN" sz="2800" kern="100" dirty="0">
                <a:latin typeface="Times New Roman"/>
                <a:ea typeface="华文细黑"/>
                <a:cs typeface="Times New Roman"/>
              </a:rPr>
              <a:t>和</a:t>
            </a:r>
            <a:r>
              <a:rPr lang="en-US" altLang="zh-CN" sz="2800" kern="100" dirty="0">
                <a:latin typeface="Times New Roman"/>
                <a:ea typeface="华文细黑"/>
              </a:rPr>
              <a:t>PVC</a:t>
            </a:r>
            <a:r>
              <a:rPr lang="zh-CN" altLang="zh-CN" sz="2800" kern="100" dirty="0">
                <a:latin typeface="Times New Roman"/>
                <a:ea typeface="华文细黑"/>
                <a:cs typeface="Times New Roman"/>
              </a:rPr>
              <a:t>均可回收利用以减少</a:t>
            </a:r>
            <a:r>
              <a:rPr lang="zh-CN" altLang="zh-CN" sz="2800" kern="100" dirty="0" smtClean="0">
                <a:latin typeface="Times New Roman"/>
                <a:ea typeface="华文细黑"/>
                <a:cs typeface="Times New Roman"/>
              </a:rPr>
              <a:t>白色污染</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聚氯乙烯是氯乙烯单体通过加聚反应而制备的，氯乙烯中含有氯原子，不是烃，而是烃的衍生物，</a:t>
            </a:r>
            <a:r>
              <a:rPr lang="en-US" altLang="zh-CN" sz="2800" kern="100" dirty="0">
                <a:latin typeface="Times New Roman"/>
                <a:ea typeface="华文细黑"/>
              </a:rPr>
              <a:t>B</a:t>
            </a:r>
            <a:r>
              <a:rPr lang="zh-CN" altLang="zh-CN" sz="2800" kern="100" dirty="0">
                <a:latin typeface="Times New Roman"/>
                <a:ea typeface="华文细黑"/>
                <a:cs typeface="Times New Roman"/>
              </a:rPr>
              <a:t>错。</a:t>
            </a:r>
            <a:endParaRPr lang="zh-CN" altLang="en-US" sz="2800" dirty="0"/>
          </a:p>
        </p:txBody>
      </p:sp>
      <p:sp>
        <p:nvSpPr>
          <p:cNvPr id="5" name="矩形 4"/>
          <p:cNvSpPr/>
          <p:nvPr/>
        </p:nvSpPr>
        <p:spPr>
          <a:xfrm>
            <a:off x="5447134" y="1845618"/>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cs typeface="Times New Roman"/>
              </a:rPr>
              <a:t>B</a:t>
            </a:r>
            <a:endParaRPr lang="zh-CN" altLang="en-US" sz="2800" b="1"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1094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765498"/>
            <a:ext cx="11343141" cy="523220"/>
          </a:xfrm>
          <a:prstGeom prst="rect">
            <a:avLst/>
          </a:prstGeom>
        </p:spPr>
        <p:txBody>
          <a:bodyPr wrap="none">
            <a:spAutoFit/>
          </a:bodyPr>
          <a:lstStyle/>
          <a:p>
            <a:r>
              <a:rPr lang="en-US" altLang="zh-CN" sz="2800" kern="100" dirty="0">
                <a:latin typeface="Times New Roman"/>
                <a:ea typeface="华文细黑"/>
              </a:rPr>
              <a:t>6.ABS</a:t>
            </a:r>
            <a:r>
              <a:rPr lang="zh-CN" altLang="zh-CN" sz="2800" kern="100" dirty="0">
                <a:latin typeface="Times New Roman"/>
                <a:ea typeface="华文细黑"/>
                <a:cs typeface="Times New Roman"/>
              </a:rPr>
              <a:t>合成树脂的结构简式如下图：</a:t>
            </a:r>
            <a:endParaRPr lang="zh-CN" altLang="en-US" sz="2800" dirty="0"/>
          </a:p>
        </p:txBody>
      </p:sp>
      <p:sp>
        <p:nvSpPr>
          <p:cNvPr id="8" name="矩形 7"/>
          <p:cNvSpPr/>
          <p:nvPr/>
        </p:nvSpPr>
        <p:spPr>
          <a:xfrm>
            <a:off x="550590" y="3204566"/>
            <a:ext cx="11271133" cy="2246769"/>
          </a:xfrm>
          <a:prstGeom prst="rect">
            <a:avLst/>
          </a:prstGeom>
        </p:spPr>
        <p:txBody>
          <a:bodyPr wrap="square">
            <a:spAutoFit/>
          </a:bodyPr>
          <a:lstStyle/>
          <a:p>
            <a:pPr>
              <a:lnSpc>
                <a:spcPct val="250000"/>
              </a:lnSpc>
            </a:pPr>
            <a:r>
              <a:rPr lang="zh-CN" altLang="zh-CN" sz="2800" kern="100" dirty="0">
                <a:latin typeface="Times New Roman"/>
                <a:ea typeface="华文细黑"/>
                <a:cs typeface="Times New Roman"/>
              </a:rPr>
              <a:t>则合成这种树脂的单体为</a:t>
            </a:r>
            <a:r>
              <a:rPr lang="en-US" altLang="zh-CN" sz="2800" kern="100" dirty="0" smtClean="0">
                <a:latin typeface="Times New Roman"/>
                <a:ea typeface="华文细黑"/>
              </a:rPr>
              <a:t>__________</a:t>
            </a:r>
            <a:r>
              <a:rPr lang="en-US" altLang="zh-CN" sz="2800" kern="100" dirty="0">
                <a:latin typeface="Times New Roman"/>
                <a:ea typeface="华文细黑"/>
              </a:rPr>
              <a:t>__</a:t>
            </a:r>
            <a:r>
              <a:rPr lang="en-US" altLang="zh-CN" sz="2800" kern="100" dirty="0" smtClean="0">
                <a:latin typeface="Times New Roman"/>
                <a:ea typeface="华文细黑"/>
              </a:rPr>
              <a:t>____</a:t>
            </a:r>
            <a:r>
              <a:rPr lang="zh-CN" altLang="zh-CN" sz="2800" kern="100" dirty="0">
                <a:latin typeface="Times New Roman"/>
                <a:ea typeface="华文细黑"/>
                <a:cs typeface="Times New Roman"/>
              </a:rPr>
              <a:t>、</a:t>
            </a:r>
            <a:r>
              <a:rPr lang="en-US" altLang="zh-CN" sz="2800" kern="100" dirty="0" smtClean="0">
                <a:latin typeface="Times New Roman"/>
                <a:ea typeface="华文细黑"/>
              </a:rPr>
              <a:t>________________</a:t>
            </a:r>
            <a:r>
              <a:rPr lang="en-US" altLang="zh-CN" sz="2800" kern="100" dirty="0">
                <a:latin typeface="Times New Roman"/>
                <a:ea typeface="华文细黑"/>
              </a:rPr>
              <a:t>_</a:t>
            </a:r>
            <a:r>
              <a:rPr lang="en-US" altLang="zh-CN" sz="2800" kern="100" dirty="0" smtClean="0">
                <a:latin typeface="Times New Roman"/>
                <a:ea typeface="华文细黑"/>
              </a:rPr>
              <a:t>___</a:t>
            </a:r>
            <a:r>
              <a:rPr lang="zh-CN" altLang="zh-CN" sz="2800" kern="100" dirty="0">
                <a:latin typeface="Times New Roman"/>
                <a:ea typeface="华文细黑"/>
                <a:cs typeface="Times New Roman"/>
              </a:rPr>
              <a:t>、</a:t>
            </a:r>
            <a:r>
              <a:rPr lang="en-US" altLang="zh-CN" sz="2800" kern="100" dirty="0" smtClean="0">
                <a:latin typeface="Times New Roman"/>
                <a:ea typeface="华文细黑"/>
              </a:rPr>
              <a:t>__________</a:t>
            </a:r>
            <a:r>
              <a:rPr lang="en-US" altLang="zh-CN" sz="2800" kern="100" dirty="0">
                <a:latin typeface="Times New Roman"/>
                <a:ea typeface="华文细黑"/>
              </a:rPr>
              <a:t>__</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反应类型为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en-US" sz="2800" dirty="0"/>
          </a:p>
        </p:txBody>
      </p:sp>
      <p:sp>
        <p:nvSpPr>
          <p:cNvPr id="10" name="矩形 9"/>
          <p:cNvSpPr/>
          <p:nvPr/>
        </p:nvSpPr>
        <p:spPr>
          <a:xfrm>
            <a:off x="4558457" y="3483218"/>
            <a:ext cx="6750566" cy="715581"/>
          </a:xfrm>
          <a:prstGeom prst="rect">
            <a:avLst/>
          </a:prstGeom>
        </p:spPr>
        <p:txBody>
          <a:bodyPr wrap="none">
            <a:spAutoFit/>
          </a:bodyPr>
          <a:lstStyle/>
          <a:p>
            <a:pPr>
              <a:lnSpc>
                <a:spcPct val="150000"/>
              </a:lnSpc>
            </a:pPr>
            <a:r>
              <a:rPr lang="en-US" altLang="zh-CN" sz="2700" kern="100" dirty="0">
                <a:solidFill>
                  <a:srgbClr val="E36C0A"/>
                </a:solidFill>
                <a:latin typeface="Times New Roman"/>
                <a:ea typeface="华文细黑"/>
              </a:rPr>
              <a:t>CH</a:t>
            </a:r>
            <a:r>
              <a:rPr lang="en-US" altLang="zh-CN" sz="2700" kern="100" baseline="-25000" dirty="0">
                <a:solidFill>
                  <a:srgbClr val="E36C0A"/>
                </a:solidFill>
                <a:latin typeface="Times New Roman"/>
                <a:ea typeface="华文细黑"/>
              </a:rPr>
              <a:t>2</a:t>
            </a:r>
            <a:r>
              <a:rPr lang="en-US" altLang="zh-CN" sz="2700" kern="100" spc="-80" dirty="0" smtClean="0">
                <a:solidFill>
                  <a:srgbClr val="E36C0A"/>
                </a:solidFill>
                <a:latin typeface="Times New Roman"/>
                <a:ea typeface="华文细黑"/>
              </a:rPr>
              <a:t>==</a:t>
            </a:r>
            <a:r>
              <a:rPr lang="en-US" altLang="zh-CN" sz="2700" kern="100" dirty="0" smtClean="0">
                <a:solidFill>
                  <a:srgbClr val="E36C0A"/>
                </a:solidFill>
                <a:latin typeface="Times New Roman"/>
                <a:ea typeface="华文细黑"/>
              </a:rPr>
              <a:t>CH—CN</a:t>
            </a:r>
            <a:r>
              <a:rPr lang="zh-CN" altLang="zh-CN" sz="2700" kern="100" dirty="0">
                <a:solidFill>
                  <a:srgbClr val="E36C0A"/>
                </a:solidFill>
                <a:latin typeface="Times New Roman"/>
                <a:ea typeface="华文细黑"/>
                <a:cs typeface="Times New Roman"/>
              </a:rPr>
              <a:t>　</a:t>
            </a:r>
            <a:r>
              <a:rPr lang="en-US" altLang="zh-CN" sz="2700" kern="100" dirty="0" smtClean="0">
                <a:solidFill>
                  <a:srgbClr val="E36C0A"/>
                </a:solidFill>
                <a:latin typeface="Times New Roman"/>
                <a:ea typeface="华文细黑"/>
                <a:cs typeface="Times New Roman"/>
              </a:rPr>
              <a:t>        </a:t>
            </a:r>
            <a:r>
              <a:rPr lang="en-US" altLang="zh-CN" sz="2700" kern="100" dirty="0" smtClean="0">
                <a:solidFill>
                  <a:srgbClr val="E36C0A"/>
                </a:solidFill>
                <a:latin typeface="Times New Roman"/>
                <a:ea typeface="华文细黑"/>
              </a:rPr>
              <a:t>CH</a:t>
            </a:r>
            <a:r>
              <a:rPr lang="en-US" altLang="zh-CN" sz="2700" kern="100" baseline="-25000" dirty="0" smtClean="0">
                <a:solidFill>
                  <a:srgbClr val="E36C0A"/>
                </a:solidFill>
                <a:latin typeface="Times New Roman"/>
                <a:ea typeface="华文细黑"/>
              </a:rPr>
              <a:t>2</a:t>
            </a:r>
            <a:r>
              <a:rPr lang="en-US" altLang="zh-CN" sz="2700" kern="100" spc="-80" dirty="0" smtClean="0">
                <a:solidFill>
                  <a:srgbClr val="E36C0A"/>
                </a:solidFill>
                <a:latin typeface="Times New Roman"/>
                <a:ea typeface="华文细黑"/>
              </a:rPr>
              <a:t>=</a:t>
            </a:r>
            <a:r>
              <a:rPr lang="en-US" altLang="zh-CN" sz="2700" kern="100" dirty="0" smtClean="0">
                <a:solidFill>
                  <a:srgbClr val="E36C0A"/>
                </a:solidFill>
                <a:latin typeface="Times New Roman"/>
                <a:ea typeface="华文细黑"/>
              </a:rPr>
              <a:t>=</a:t>
            </a:r>
            <a:r>
              <a:rPr lang="en-US" altLang="zh-CN" sz="2700" kern="100" dirty="0">
                <a:solidFill>
                  <a:srgbClr val="E36C0A"/>
                </a:solidFill>
                <a:latin typeface="Times New Roman"/>
                <a:ea typeface="华文细黑"/>
              </a:rPr>
              <a:t>CH—CH</a:t>
            </a:r>
            <a:r>
              <a:rPr lang="en-US" altLang="zh-CN" sz="2700" kern="100" spc="-80" dirty="0" smtClean="0">
                <a:solidFill>
                  <a:srgbClr val="E36C0A"/>
                </a:solidFill>
                <a:latin typeface="Times New Roman"/>
                <a:ea typeface="华文细黑"/>
              </a:rPr>
              <a:t>==</a:t>
            </a:r>
            <a:r>
              <a:rPr lang="en-US" altLang="zh-CN" sz="2700" kern="100" dirty="0" smtClean="0">
                <a:solidFill>
                  <a:srgbClr val="E36C0A"/>
                </a:solidFill>
                <a:latin typeface="Times New Roman"/>
                <a:ea typeface="华文细黑"/>
              </a:rPr>
              <a:t>CH</a:t>
            </a:r>
            <a:r>
              <a:rPr lang="en-US" altLang="zh-CN" sz="2700" kern="100" baseline="-25000" dirty="0" smtClean="0">
                <a:solidFill>
                  <a:srgbClr val="E36C0A"/>
                </a:solidFill>
                <a:latin typeface="Times New Roman"/>
                <a:ea typeface="华文细黑"/>
              </a:rPr>
              <a:t>2</a:t>
            </a:r>
            <a:endParaRPr lang="zh-CN" altLang="en-US" sz="2700" dirty="0"/>
          </a:p>
        </p:txBody>
      </p:sp>
      <p:sp>
        <p:nvSpPr>
          <p:cNvPr id="13" name="矩形 12"/>
          <p:cNvSpPr/>
          <p:nvPr/>
        </p:nvSpPr>
        <p:spPr>
          <a:xfrm>
            <a:off x="4943078" y="4634766"/>
            <a:ext cx="162095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加聚反应</a:t>
            </a:r>
            <a:endParaRPr lang="zh-CN" altLang="en-US" sz="2800" dirty="0"/>
          </a:p>
        </p:txBody>
      </p:sp>
      <p:pic>
        <p:nvPicPr>
          <p:cNvPr id="245762"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9951" y="4077866"/>
            <a:ext cx="2435997" cy="104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7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43" y="1307864"/>
            <a:ext cx="8255767" cy="20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1">
            <a:hlinkClick r:id="rId4" action="ppaction://hlinksldjump"/>
          </p:cNvPr>
          <p:cNvSpPr>
            <a:spLocks noChangeArrowheads="1"/>
          </p:cNvSpPr>
          <p:nvPr/>
        </p:nvSpPr>
        <p:spPr bwMode="auto">
          <a:xfrm>
            <a:off x="919155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5" action="ppaction://hlinksldjump"/>
          </p:cNvPr>
          <p:cNvSpPr>
            <a:spLocks noChangeArrowheads="1"/>
          </p:cNvSpPr>
          <p:nvPr/>
        </p:nvSpPr>
        <p:spPr bwMode="auto">
          <a:xfrm>
            <a:off x="969372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6" action="ppaction://hlinksldjump"/>
          </p:cNvPr>
          <p:cNvSpPr>
            <a:spLocks noChangeArrowheads="1"/>
          </p:cNvSpPr>
          <p:nvPr/>
        </p:nvSpPr>
        <p:spPr bwMode="auto">
          <a:xfrm>
            <a:off x="1017176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672888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245762"/>
                                        </p:tgtEl>
                                        <p:attrNameLst>
                                          <p:attrName>style.visibility</p:attrName>
                                        </p:attrNameLst>
                                      </p:cBhvr>
                                      <p:to>
                                        <p:strVal val="visible"/>
                                      </p:to>
                                    </p:set>
                                    <p:animEffect transition="in" filter="blinds(horizontal)">
                                      <p:cBhvr>
                                        <p:cTn id="10" dur="500"/>
                                        <p:tgtEl>
                                          <p:spTgt spid="24576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45762"/>
                                        </p:tgtEl>
                                      </p:cBhvr>
                                    </p:animEffect>
                                    <p:set>
                                      <p:cBhvr>
                                        <p:cTn id="21" dur="1" fill="hold">
                                          <p:stCondLst>
                                            <p:cond delay="499"/>
                                          </p:stCondLst>
                                        </p:cTn>
                                        <p:tgtEl>
                                          <p:spTgt spid="24576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0" grpId="0"/>
      <p:bldP spid="10" grpId="1"/>
      <p:bldP spid="13" grpId="0"/>
      <p:bldP spid="13"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18942" y="765498"/>
            <a:ext cx="4134466" cy="656077"/>
          </a:xfrm>
          <a:prstGeom prst="rect">
            <a:avLst/>
          </a:prstGeom>
        </p:spPr>
        <p:txBody>
          <a:bodyPr wrap="none">
            <a:spAutoFit/>
          </a:bodyPr>
          <a:lstStyle/>
          <a:p>
            <a:pPr algn="ctr">
              <a:lnSpc>
                <a:spcPct val="150000"/>
              </a:lnSpc>
              <a:spcAft>
                <a:spcPts val="0"/>
              </a:spcAft>
              <a:tabLst>
                <a:tab pos="2430780" algn="l"/>
              </a:tabLst>
            </a:pPr>
            <a:r>
              <a:rPr lang="zh-CN" altLang="zh-CN" sz="2800" kern="100" dirty="0">
                <a:solidFill>
                  <a:srgbClr val="0000FF"/>
                </a:solidFill>
                <a:latin typeface="+mn-ea"/>
                <a:cs typeface="Times New Roman"/>
              </a:rPr>
              <a:t>判断加聚产物单体的方法</a:t>
            </a:r>
          </a:p>
        </p:txBody>
      </p:sp>
      <p:graphicFrame>
        <p:nvGraphicFramePr>
          <p:cNvPr id="6" name="表格 5"/>
          <p:cNvGraphicFramePr>
            <a:graphicFrameLocks noGrp="1"/>
          </p:cNvGraphicFramePr>
          <p:nvPr>
            <p:extLst>
              <p:ext uri="{D42A27DB-BD31-4B8C-83A1-F6EECF244321}">
                <p14:modId xmlns:p14="http://schemas.microsoft.com/office/powerpoint/2010/main" val="1763992423"/>
              </p:ext>
            </p:extLst>
          </p:nvPr>
        </p:nvGraphicFramePr>
        <p:xfrm>
          <a:off x="694606" y="1629594"/>
          <a:ext cx="10081120" cy="4104456"/>
        </p:xfrm>
        <a:graphic>
          <a:graphicData uri="http://schemas.openxmlformats.org/drawingml/2006/table">
            <a:tbl>
              <a:tblPr/>
              <a:tblGrid>
                <a:gridCol w="3406005"/>
                <a:gridCol w="3269110"/>
                <a:gridCol w="3406005"/>
              </a:tblGrid>
              <a:tr h="806627">
                <a:tc>
                  <a:txBody>
                    <a:bodyPr/>
                    <a:lstStyle/>
                    <a:p>
                      <a:pPr algn="ctr">
                        <a:lnSpc>
                          <a:spcPct val="150000"/>
                        </a:lnSpc>
                        <a:spcAft>
                          <a:spcPts val="0"/>
                        </a:spcAft>
                        <a:tabLst>
                          <a:tab pos="2430780" algn="l"/>
                        </a:tabLst>
                      </a:pPr>
                      <a:r>
                        <a:rPr lang="zh-CN" sz="2800" kern="100" dirty="0">
                          <a:effectLst/>
                          <a:latin typeface="Times New Roman"/>
                          <a:ea typeface="华文细黑"/>
                          <a:cs typeface="Times New Roman"/>
                        </a:rPr>
                        <a:t>加聚产物</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方法</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单体</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3255">
                <a:tc>
                  <a:txBody>
                    <a:bodyPr/>
                    <a:lstStyle/>
                    <a:p>
                      <a:pPr algn="ctr">
                        <a:lnSpc>
                          <a:spcPct val="150000"/>
                        </a:lnSpc>
                        <a:spcAft>
                          <a:spcPts val="0"/>
                        </a:spcAft>
                        <a:tabLst>
                          <a:tab pos="2430780" algn="l"/>
                        </a:tabLst>
                      </a:pPr>
                      <a:r>
                        <a:rPr lang="en-US" sz="2800" kern="100" dirty="0" smtClean="0">
                          <a:effectLst/>
                          <a:latin typeface="ZBFH"/>
                          <a:ea typeface="华文细黑"/>
                          <a:cs typeface="Times New Roman"/>
                        </a:rPr>
                        <a:t></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2800" kern="100" dirty="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CH</a:t>
                      </a:r>
                      <a:r>
                        <a:rPr lang="en-US" sz="2800" kern="100" baseline="-25000" dirty="0">
                          <a:effectLst/>
                          <a:latin typeface="Times New Roman"/>
                          <a:ea typeface="华文细黑"/>
                          <a:cs typeface="Courier New"/>
                        </a:rPr>
                        <a:t>2</a:t>
                      </a: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CH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4574">
                <a:tc>
                  <a:txBody>
                    <a:bodyPr/>
                    <a:lstStyle/>
                    <a:p>
                      <a:pPr algn="ctr">
                        <a:lnSpc>
                          <a:spcPct val="150000"/>
                        </a:lnSpc>
                        <a:spcAft>
                          <a:spcPts val="0"/>
                        </a:spcAft>
                        <a:tabLst>
                          <a:tab pos="2430780" algn="l"/>
                        </a:tabLst>
                      </a:pPr>
                      <a:endParaRPr lang="en-US" sz="2800" kern="10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2800" kern="10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endParaRPr lang="en-US" sz="2800" kern="100" dirty="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41672" name="Picture 8" descr="C:\Users\Administrator\Desktop\HX487.T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574988" y="2891714"/>
            <a:ext cx="2422374" cy="734389"/>
          </a:xfrm>
          <a:prstGeom prst="rect">
            <a:avLst/>
          </a:prstGeom>
          <a:noFill/>
          <a:extLst>
            <a:ext uri="{909E8E84-426E-40DD-AFC4-6F175D3DCCD1}">
              <a14:hiddenFill xmlns:a14="http://schemas.microsoft.com/office/drawing/2010/main">
                <a:solidFill>
                  <a:srgbClr val="FFFFFF"/>
                </a:solidFill>
              </a14:hiddenFill>
            </a:ext>
          </a:extLst>
        </p:spPr>
      </p:pic>
      <p:pic>
        <p:nvPicPr>
          <p:cNvPr id="241671" name="图片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695" y="4293890"/>
            <a:ext cx="3110072" cy="1248569"/>
          </a:xfrm>
          <a:prstGeom prst="rect">
            <a:avLst/>
          </a:prstGeom>
          <a:noFill/>
          <a:extLst>
            <a:ext uri="{909E8E84-426E-40DD-AFC4-6F175D3DCCD1}">
              <a14:hiddenFill xmlns:a14="http://schemas.microsoft.com/office/drawing/2010/main">
                <a:solidFill>
                  <a:srgbClr val="FFFFFF"/>
                </a:solidFill>
              </a14:hiddenFill>
            </a:ext>
          </a:extLst>
        </p:spPr>
      </p:pic>
      <p:pic>
        <p:nvPicPr>
          <p:cNvPr id="241670" name="Picture 6" descr="C:\Users\Administrator\Desktop\HX488.TIF"/>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4222998" y="4536035"/>
            <a:ext cx="3042883" cy="909983"/>
          </a:xfrm>
          <a:prstGeom prst="rect">
            <a:avLst/>
          </a:prstGeom>
          <a:noFill/>
          <a:extLst>
            <a:ext uri="{909E8E84-426E-40DD-AFC4-6F175D3DCCD1}">
              <a14:hiddenFill xmlns:a14="http://schemas.microsoft.com/office/drawing/2010/main">
                <a:solidFill>
                  <a:srgbClr val="FFFFFF"/>
                </a:solidFill>
              </a14:hiddenFill>
            </a:ext>
          </a:extLst>
        </p:spPr>
      </p:pic>
      <p:pic>
        <p:nvPicPr>
          <p:cNvPr id="241669" name="图片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5366" y="4331782"/>
            <a:ext cx="3072248" cy="13184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对象 6"/>
          <p:cNvGraphicFramePr>
            <a:graphicFrameLocks noChangeAspect="1"/>
          </p:cNvGraphicFramePr>
          <p:nvPr>
            <p:extLst>
              <p:ext uri="{D42A27DB-BD31-4B8C-83A1-F6EECF244321}">
                <p14:modId xmlns:p14="http://schemas.microsoft.com/office/powerpoint/2010/main" val="3728119263"/>
              </p:ext>
            </p:extLst>
          </p:nvPr>
        </p:nvGraphicFramePr>
        <p:xfrm>
          <a:off x="1045592" y="2853730"/>
          <a:ext cx="2673350" cy="903288"/>
        </p:xfrm>
        <a:graphic>
          <a:graphicData uri="http://schemas.openxmlformats.org/presentationml/2006/ole">
            <mc:AlternateContent xmlns:mc="http://schemas.openxmlformats.org/markup-compatibility/2006">
              <mc:Choice xmlns:v="urn:schemas-microsoft-com:vml" Requires="v">
                <p:oleObj spid="_x0000_s241711" name="文档" r:id="rId9" imgW="2673414" imgH="903599" progId="Word.Document.12">
                  <p:embed/>
                </p:oleObj>
              </mc:Choice>
              <mc:Fallback>
                <p:oleObj name="文档" r:id="rId9" imgW="2673414" imgH="903599" progId="Word.Document.12">
                  <p:embed/>
                  <p:pic>
                    <p:nvPicPr>
                      <p:cNvPr id="0" name=""/>
                      <p:cNvPicPr/>
                      <p:nvPr/>
                    </p:nvPicPr>
                    <p:blipFill>
                      <a:blip r:embed="rId10"/>
                      <a:stretch>
                        <a:fillRect/>
                      </a:stretch>
                    </p:blipFill>
                    <p:spPr>
                      <a:xfrm>
                        <a:off x="1045592" y="2853730"/>
                        <a:ext cx="2673350" cy="903288"/>
                      </a:xfrm>
                      <a:prstGeom prst="rect">
                        <a:avLst/>
                      </a:prstGeom>
                    </p:spPr>
                  </p:pic>
                </p:oleObj>
              </mc:Fallback>
            </mc:AlternateContent>
          </a:graphicData>
        </a:graphic>
      </p:graphicFrame>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5991514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1342679" y="2610411"/>
            <a:ext cx="941796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探究高考　明确考向</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594713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2214" y="765498"/>
            <a:ext cx="3453189" cy="523220"/>
          </a:xfrm>
          <a:prstGeom prst="rect">
            <a:avLst/>
          </a:prstGeom>
        </p:spPr>
        <p:txBody>
          <a:bodyPr wrap="none">
            <a:spAutoFit/>
          </a:bodyPr>
          <a:lstStyle/>
          <a:p>
            <a:r>
              <a:rPr lang="en-US" altLang="zh-CN" sz="2800" kern="100" dirty="0">
                <a:latin typeface="Times New Roman"/>
                <a:ea typeface="华文细黑"/>
              </a:rPr>
              <a:t>(2)</a:t>
            </a:r>
            <a:r>
              <a:rPr lang="zh-CN" altLang="zh-CN" sz="2800" kern="100" dirty="0">
                <a:latin typeface="Times New Roman"/>
                <a:ea typeface="华文细黑"/>
                <a:cs typeface="Times New Roman"/>
              </a:rPr>
              <a:t>乙烯</a:t>
            </a:r>
            <a:r>
              <a:rPr lang="en-US" altLang="zh-CN" sz="2800" kern="100" dirty="0">
                <a:latin typeface="Times New Roman"/>
                <a:ea typeface="华文细黑"/>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         </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dirty="0">
                <a:latin typeface="Times New Roman"/>
                <a:ea typeface="华文细黑"/>
              </a:rPr>
              <a:t>)</a:t>
            </a:r>
            <a:endParaRPr lang="zh-CN" altLang="en-US" sz="2800" dirty="0"/>
          </a:p>
        </p:txBody>
      </p:sp>
      <p:pic>
        <p:nvPicPr>
          <p:cNvPr id="212994" name="Picture 2" descr="HX4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515" y="1557586"/>
            <a:ext cx="6037851" cy="17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22209" y="3186297"/>
            <a:ext cx="11344407" cy="138499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完成下列方程式：</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燃烧</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火焰明亮且伴有黑烟</a:t>
            </a:r>
            <a:r>
              <a:rPr lang="en-US" altLang="zh-CN" sz="2800" kern="100" dirty="0">
                <a:latin typeface="Times New Roman"/>
                <a:ea typeface="华文细黑"/>
              </a:rPr>
              <a:t>)</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2590332901"/>
              </p:ext>
            </p:extLst>
          </p:nvPr>
        </p:nvGraphicFramePr>
        <p:xfrm>
          <a:off x="2033730" y="3667866"/>
          <a:ext cx="6096000" cy="971550"/>
        </p:xfrm>
        <a:graphic>
          <a:graphicData uri="http://schemas.openxmlformats.org/presentationml/2006/ole">
            <mc:AlternateContent xmlns:mc="http://schemas.openxmlformats.org/markup-compatibility/2006">
              <mc:Choice xmlns:v="urn:schemas-microsoft-com:vml" Requires="v">
                <p:oleObj spid="_x0000_s213065" name="Document" r:id="rId4" imgW="6188818" imgH="996592" progId="Word.Document.8">
                  <p:embed/>
                </p:oleObj>
              </mc:Choice>
              <mc:Fallback>
                <p:oleObj name="Document" r:id="rId4" imgW="6188818" imgH="996592" progId="Word.Document.8">
                  <p:embed/>
                  <p:pic>
                    <p:nvPicPr>
                      <p:cNvPr id="0" name=""/>
                      <p:cNvPicPr/>
                      <p:nvPr/>
                    </p:nvPicPr>
                    <p:blipFill>
                      <a:blip r:embed="rId5"/>
                      <a:stretch>
                        <a:fillRect/>
                      </a:stretch>
                    </p:blipFill>
                    <p:spPr>
                      <a:xfrm>
                        <a:off x="2033730" y="3667866"/>
                        <a:ext cx="6096000" cy="97155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40578552"/>
              </p:ext>
            </p:extLst>
          </p:nvPr>
        </p:nvGraphicFramePr>
        <p:xfrm>
          <a:off x="2422798" y="765498"/>
          <a:ext cx="855663" cy="1131888"/>
        </p:xfrm>
        <a:graphic>
          <a:graphicData uri="http://schemas.openxmlformats.org/presentationml/2006/ole">
            <mc:AlternateContent xmlns:mc="http://schemas.openxmlformats.org/markup-compatibility/2006">
              <mc:Choice xmlns:v="urn:schemas-microsoft-com:vml" Requires="v">
                <p:oleObj spid="_x0000_s213066" name="Document" r:id="rId6" imgW="887689" imgH="1139476" progId="Word.Document.8">
                  <p:embed/>
                </p:oleObj>
              </mc:Choice>
              <mc:Fallback>
                <p:oleObj name="Document" r:id="rId6" imgW="887689" imgH="1139476" progId="Word.Document.8">
                  <p:embed/>
                  <p:pic>
                    <p:nvPicPr>
                      <p:cNvPr id="0" name="对象 3"/>
                      <p:cNvPicPr>
                        <a:picLocks noChangeAspect="1" noChangeArrowheads="1"/>
                      </p:cNvPicPr>
                      <p:nvPr/>
                    </p:nvPicPr>
                    <p:blipFill>
                      <a:blip r:embed="rId7"/>
                      <a:srcRect/>
                      <a:stretch>
                        <a:fillRect/>
                      </a:stretch>
                    </p:blipFill>
                    <p:spPr bwMode="auto">
                      <a:xfrm>
                        <a:off x="2422798" y="765498"/>
                        <a:ext cx="855663"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0383216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 name="矩形 2"/>
          <p:cNvSpPr/>
          <p:nvPr/>
        </p:nvSpPr>
        <p:spPr>
          <a:xfrm>
            <a:off x="622598" y="1053530"/>
            <a:ext cx="10901751"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下列关于有机物的叙述正确的是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己烷共有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种同分异构体，它们的熔点、沸点各不</a:t>
            </a:r>
            <a:r>
              <a:rPr lang="zh-CN" altLang="zh-CN" sz="2800" kern="100" dirty="0" smtClean="0">
                <a:latin typeface="Times New Roman"/>
                <a:ea typeface="华文细黑"/>
                <a:cs typeface="Times New Roman"/>
              </a:rPr>
              <a:t>相同</a:t>
            </a:r>
            <a:endParaRPr lang="en-US" altLang="zh-CN" sz="2800" kern="100" dirty="0" smtClean="0">
              <a:latin typeface="Times New Roman"/>
              <a:ea typeface="华文细黑"/>
              <a:cs typeface="Times New Roman"/>
            </a:endParaRPr>
          </a:p>
          <a:p>
            <a:pPr algn="r">
              <a:lnSpc>
                <a:spcPct val="150000"/>
              </a:lnSpc>
              <a:spcAft>
                <a:spcPts val="0"/>
              </a:spcAft>
              <a:tabLst>
                <a:tab pos="2430780" algn="l"/>
              </a:tabLs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a:t>
            </a:r>
            <a:r>
              <a:rPr lang="zh-CN" altLang="zh-CN" sz="2800" kern="100" dirty="0" smtClean="0">
                <a:latin typeface="Times New Roman"/>
                <a:ea typeface="华文细黑"/>
                <a:cs typeface="Times New Roman"/>
              </a:rPr>
              <a:t>理综</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在一定条件下，苯与液溴、硝酸、硫酸作用生成溴苯、硝基苯、</a:t>
            </a:r>
            <a:r>
              <a:rPr lang="zh-CN" altLang="zh-CN" sz="2800" kern="100" dirty="0" smtClean="0">
                <a:latin typeface="Times New Roman"/>
                <a:ea typeface="华文细黑"/>
                <a:cs typeface="Times New Roman"/>
              </a:rPr>
              <a:t>苯</a:t>
            </a:r>
            <a:r>
              <a:rPr lang="en-US" altLang="zh-CN" sz="2800" kern="100" dirty="0" smtClean="0">
                <a:latin typeface="Times New Roman"/>
                <a:ea typeface="华文细黑"/>
                <a:cs typeface="Times New Roman"/>
              </a:rPr>
              <a:t>   </a:t>
            </a:r>
          </a:p>
          <a:p>
            <a:pPr>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磺酸</a:t>
            </a:r>
            <a:r>
              <a:rPr lang="zh-CN" altLang="zh-CN" sz="2800" kern="100" dirty="0">
                <a:latin typeface="Times New Roman"/>
                <a:ea typeface="华文细黑"/>
                <a:cs typeface="Times New Roman"/>
              </a:rPr>
              <a:t>的反应都属于取代</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10B)</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丁烷有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同分异构体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7C)</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聚氯乙烯分子中含有碳碳</a:t>
            </a:r>
            <a:r>
              <a:rPr lang="zh-CN" altLang="zh-CN" sz="2800" kern="100" dirty="0" smtClean="0">
                <a:latin typeface="Times New Roman"/>
                <a:ea typeface="华文细黑"/>
                <a:cs typeface="Times New Roman"/>
              </a:rPr>
              <a:t>双键</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福建理综，</a:t>
            </a:r>
            <a:r>
              <a:rPr lang="en-US" altLang="zh-CN" sz="2800" kern="100" dirty="0">
                <a:latin typeface="Times New Roman"/>
                <a:ea typeface="华文细黑"/>
              </a:rPr>
              <a:t>7A)</a:t>
            </a:r>
            <a:endParaRPr lang="zh-CN" altLang="zh-CN" sz="2800" kern="100" dirty="0">
              <a:effectLst/>
              <a:latin typeface="宋体"/>
              <a:cs typeface="Courier New"/>
            </a:endParaRPr>
          </a:p>
        </p:txBody>
      </p:sp>
      <p:sp>
        <p:nvSpPr>
          <p:cNvPr id="11"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66063" y="1475700"/>
            <a:ext cx="10901751"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项，己烷有</a:t>
            </a:r>
            <a:r>
              <a:rPr lang="en-US" altLang="zh-CN" sz="2800" kern="100" dirty="0">
                <a:latin typeface="Times New Roman"/>
                <a:ea typeface="华文细黑"/>
              </a:rPr>
              <a:t>5</a:t>
            </a:r>
            <a:r>
              <a:rPr lang="zh-CN" altLang="zh-CN" sz="2800" kern="100" dirty="0">
                <a:latin typeface="Times New Roman"/>
                <a:ea typeface="华文细黑"/>
                <a:cs typeface="Times New Roman"/>
              </a:rPr>
              <a:t>种同分异构体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项，丁烷有正丁烷和异丁烷两种同分异构体，错误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项，聚氯乙烯分子是以氯乙烯为原料，通过分子之间的特殊的加成反应</a:t>
            </a:r>
            <a:r>
              <a:rPr lang="en-US" altLang="zh-CN" sz="2800" kern="100" dirty="0">
                <a:latin typeface="Times New Roman"/>
                <a:ea typeface="华文细黑"/>
              </a:rPr>
              <a:t>——</a:t>
            </a:r>
            <a:r>
              <a:rPr lang="zh-CN" altLang="zh-CN" sz="2800" kern="100" dirty="0">
                <a:latin typeface="Times New Roman"/>
                <a:ea typeface="华文细黑"/>
                <a:cs typeface="Times New Roman"/>
              </a:rPr>
              <a:t>加聚反应形成，发生加聚反应后分子中碳原子变为饱和碳原子，不再含碳碳双键，错误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B</a:t>
            </a:r>
            <a:endParaRPr lang="zh-CN" altLang="zh-CN" sz="1050" b="1" kern="100" dirty="0">
              <a:solidFill>
                <a:schemeClr val="accent6">
                  <a:lumMod val="75000"/>
                </a:schemeClr>
              </a:solidFill>
              <a:latin typeface="宋体"/>
              <a:cs typeface="Courier New"/>
            </a:endParaRPr>
          </a:p>
        </p:txBody>
      </p:sp>
      <p:sp>
        <p:nvSpPr>
          <p:cNvPr id="1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9586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0630" y="1053530"/>
            <a:ext cx="10329242"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化学是你，化学是我，化学深入我们生活。下列说法正确的是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木材纤维和土豆淀粉遇碘水均显蓝色</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食用花生油和鸡蛋清都能发生水解反应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包装用材料聚乙烯和聚氯乙烯都属于烃</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D.PX</a:t>
            </a:r>
            <a:r>
              <a:rPr lang="zh-CN" altLang="zh-CN" sz="2800" kern="100" dirty="0">
                <a:latin typeface="Times New Roman"/>
                <a:ea typeface="华文细黑"/>
                <a:cs typeface="Times New Roman"/>
              </a:rPr>
              <a:t>项目的主要产品对二甲苯属于饱和烃</a:t>
            </a:r>
            <a:endParaRPr lang="zh-CN" altLang="zh-CN" sz="280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849117" y="1183032"/>
            <a:ext cx="10432534" cy="4784526"/>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项，木材纤维的成分为纤维素，遇碘单质不变蓝色，错误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项，花生油属于油脂，鸡蛋清属于蛋白质，二者均能发生水解反应，正确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项，聚氯乙烯中除含有</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dirty="0">
                <a:latin typeface="Times New Roman"/>
                <a:ea typeface="华文细黑"/>
                <a:cs typeface="Times New Roman"/>
              </a:rPr>
              <a:t>两种元素外，还含有</a:t>
            </a:r>
            <a:r>
              <a:rPr lang="en-US" altLang="zh-CN" sz="2800" kern="100" dirty="0" err="1">
                <a:latin typeface="Times New Roman"/>
                <a:ea typeface="华文细黑"/>
              </a:rPr>
              <a:t>Cl</a:t>
            </a:r>
            <a:r>
              <a:rPr lang="zh-CN" altLang="zh-CN" sz="2800" kern="100" dirty="0">
                <a:latin typeface="Times New Roman"/>
                <a:ea typeface="华文细黑"/>
                <a:cs typeface="Times New Roman"/>
              </a:rPr>
              <a:t>元素，故它不属于烃，错误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项，因含有苯环，故对二甲苯属于不饱和烃，错误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B</a:t>
            </a:r>
            <a:endParaRPr lang="zh-CN" altLang="zh-CN" sz="1050" b="1" kern="100" dirty="0">
              <a:solidFill>
                <a:schemeClr val="accent6">
                  <a:lumMod val="75000"/>
                </a:schemeClr>
              </a:solidFill>
              <a:latin typeface="宋体"/>
              <a:cs typeface="Courier New"/>
            </a:endParaRPr>
          </a:p>
        </p:txBody>
      </p:sp>
      <p:sp>
        <p:nvSpPr>
          <p:cNvPr id="1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73042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5943" y="1053530"/>
            <a:ext cx="11296938"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3.(2015·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rPr>
              <a:t>9)</a:t>
            </a:r>
            <a:r>
              <a:rPr lang="zh-CN" altLang="zh-CN" sz="2800" kern="100" dirty="0">
                <a:latin typeface="Times New Roman"/>
                <a:ea typeface="华文细黑"/>
                <a:cs typeface="Times New Roman"/>
              </a:rPr>
              <a:t>乌洛托品在合成、医药、染料等工业中有广泛用途，其结构简式如图所示。将甲醛水溶液与氨水混合蒸发可制得乌洛托品。若原料完全反应生成乌洛托品，则甲醛与氨的物质的量之比应为</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tabLst>
                <a:tab pos="2430780" algn="l"/>
              </a:tabLs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C.3</a:t>
            </a:r>
            <a:r>
              <a:rPr lang="en-US" altLang="zh-CN" sz="2800" kern="100" dirty="0">
                <a:latin typeface="宋体"/>
                <a:ea typeface="华文细黑"/>
                <a:cs typeface="Times New Roman"/>
              </a:rPr>
              <a:t>∶</a:t>
            </a:r>
            <a:r>
              <a:rPr lang="en-US" altLang="zh-CN" sz="2800" kern="100" dirty="0">
                <a:latin typeface="Times New Roman"/>
                <a:ea typeface="华文细黑"/>
              </a:rPr>
              <a:t>2  	</a:t>
            </a:r>
            <a:r>
              <a:rPr lang="en-US" altLang="zh-CN" sz="2800" kern="100" dirty="0" smtClean="0">
                <a:latin typeface="Times New Roman"/>
                <a:ea typeface="华文细黑"/>
              </a:rPr>
              <a:t>			D.2</a:t>
            </a:r>
            <a:r>
              <a:rPr lang="en-US" altLang="zh-CN" sz="2800" kern="100" dirty="0">
                <a:latin typeface="宋体"/>
                <a:ea typeface="华文细黑"/>
                <a:cs typeface="Times New Roman"/>
              </a:rPr>
              <a:t>∶</a:t>
            </a:r>
            <a:r>
              <a:rPr lang="en-US" altLang="zh-CN" sz="2800" kern="100" dirty="0">
                <a:latin typeface="Times New Roman"/>
                <a:ea typeface="华文细黑"/>
              </a:rPr>
              <a:t>1</a:t>
            </a:r>
            <a:endParaRPr lang="zh-CN" altLang="en-US" sz="2800" dirty="0"/>
          </a:p>
        </p:txBody>
      </p:sp>
      <p:sp>
        <p:nvSpPr>
          <p:cNvPr id="17"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pic>
        <p:nvPicPr>
          <p:cNvPr id="242690" name="Picture 2" descr="HX4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19657" y="3439672"/>
            <a:ext cx="1243061" cy="122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9"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66344" y="1413570"/>
            <a:ext cx="10856136" cy="2595839"/>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根据乌洛托品的结构简式可知分子式为</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N</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，碳原子来自</a:t>
            </a:r>
            <a:r>
              <a:rPr lang="en-US" altLang="zh-CN" sz="2800" kern="100" dirty="0">
                <a:latin typeface="Times New Roman"/>
                <a:ea typeface="华文细黑"/>
              </a:rPr>
              <a:t>HCHO</a:t>
            </a:r>
            <a:r>
              <a:rPr lang="zh-CN" altLang="zh-CN" sz="2800" kern="100" dirty="0">
                <a:latin typeface="Times New Roman"/>
                <a:ea typeface="华文细黑"/>
                <a:cs typeface="Times New Roman"/>
              </a:rPr>
              <a:t>，氮原子来自</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rPr>
              <a:t>6HCHO</a:t>
            </a:r>
            <a:r>
              <a:rPr lang="zh-CN" altLang="zh-CN" sz="2800" kern="100" dirty="0">
                <a:latin typeface="Times New Roman"/>
                <a:ea typeface="华文细黑"/>
                <a:cs typeface="Times New Roman"/>
              </a:rPr>
              <a:t>＋</a:t>
            </a:r>
            <a:r>
              <a:rPr lang="en-US" altLang="zh-CN" sz="2800" kern="100" dirty="0">
                <a:latin typeface="Times New Roman"/>
                <a:ea typeface="华文细黑"/>
              </a:rPr>
              <a:t>4NH</a:t>
            </a:r>
            <a:r>
              <a:rPr lang="en-US" altLang="zh-CN" sz="2800" kern="100" baseline="-25000" dirty="0">
                <a:latin typeface="Times New Roman"/>
                <a:ea typeface="华文细黑"/>
              </a:rPr>
              <a:t>3</a:t>
            </a:r>
            <a:r>
              <a:rPr lang="en-US" altLang="zh-CN" sz="2800" kern="100" spc="-600" dirty="0">
                <a:latin typeface="宋体"/>
                <a:ea typeface="华文细黑"/>
                <a:cs typeface="Times New Roman"/>
              </a:rPr>
              <a:t>―→</a:t>
            </a:r>
            <a:r>
              <a:rPr lang="en-US" altLang="zh-CN" sz="2800" kern="100" spc="-600" dirty="0">
                <a:latin typeface="Times New Roman"/>
                <a:ea typeface="华文细黑"/>
              </a:rPr>
              <a:t> </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N</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，根据原子守恒，则甲醛与氨的物质的量之比为</a:t>
            </a:r>
            <a:r>
              <a:rPr lang="en-US" altLang="zh-CN" sz="2800" kern="100" dirty="0">
                <a:latin typeface="Times New Roman"/>
                <a:ea typeface="华文细黑"/>
              </a:rPr>
              <a:t>3</a:t>
            </a:r>
            <a:r>
              <a:rPr lang="en-US" altLang="zh-CN" sz="2800" kern="100" dirty="0">
                <a:latin typeface="宋体"/>
                <a:ea typeface="华文细黑"/>
                <a:cs typeface="Times New Roman"/>
              </a:rPr>
              <a:t>∶</a:t>
            </a:r>
            <a:r>
              <a:rPr lang="en-US" altLang="zh-CN" sz="2800" kern="100" dirty="0">
                <a:latin typeface="Times New Roman"/>
                <a:ea typeface="华文细黑"/>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smtClean="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1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9353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009" y="981522"/>
            <a:ext cx="10901751"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用聚乙烯塑料代替聚乳酸塑料可减少白色污染</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1B)</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大量燃烧化石燃料是造成雾霾天气的一种重要</a:t>
            </a:r>
            <a:r>
              <a:rPr lang="zh-CN" altLang="zh-CN" sz="2800" kern="100" dirty="0" smtClean="0">
                <a:latin typeface="Times New Roman"/>
                <a:ea typeface="华文细黑"/>
                <a:cs typeface="Times New Roman"/>
              </a:rPr>
              <a:t>因素</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天津理综</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1C</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可燃冰主要是甲烷与水在低温高压下形成的水合物晶体，因此可</a:t>
            </a:r>
            <a:r>
              <a:rPr lang="zh-CN" altLang="zh-CN" sz="2800" kern="100" dirty="0" smtClean="0">
                <a:latin typeface="Times New Roman"/>
                <a:ea typeface="华文细黑"/>
                <a:cs typeface="Times New Roman"/>
              </a:rPr>
              <a:t>存</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在于海底</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3C)</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乙烯可作水果的催熟</a:t>
            </a:r>
            <a:r>
              <a:rPr lang="zh-CN" altLang="zh-CN" sz="2800" kern="100" dirty="0" smtClean="0">
                <a:latin typeface="Times New Roman"/>
                <a:ea typeface="华文细黑"/>
                <a:cs typeface="Times New Roman"/>
              </a:rPr>
              <a:t>剂</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a:t>
            </a:r>
            <a:r>
              <a:rPr lang="en-US" altLang="zh-CN" sz="2800" kern="100" dirty="0">
                <a:latin typeface="Times New Roman"/>
                <a:ea typeface="华文细黑"/>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rPr>
              <a:t>1A)</a:t>
            </a:r>
            <a:endParaRPr lang="zh-CN" altLang="zh-CN" sz="2800" kern="100" dirty="0">
              <a:effectLst/>
              <a:latin typeface="宋体"/>
              <a:cs typeface="Courier New"/>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8009" y="1341562"/>
            <a:ext cx="10901751"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聚乙烯塑料在自然界中很难分解，可造成白色污染，</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大量</a:t>
            </a:r>
            <a:r>
              <a:rPr lang="zh-CN" altLang="zh-CN" sz="2800" kern="100" dirty="0">
                <a:latin typeface="Times New Roman"/>
                <a:ea typeface="华文细黑"/>
                <a:cs typeface="Times New Roman"/>
              </a:rPr>
              <a:t>燃烧化石燃料会产生烟尘等污染物，能造成雾霾天气，</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海底</a:t>
            </a:r>
            <a:r>
              <a:rPr lang="zh-CN" altLang="zh-CN" sz="2800" kern="100" dirty="0">
                <a:latin typeface="Times New Roman"/>
                <a:ea typeface="华文细黑"/>
                <a:cs typeface="Times New Roman"/>
              </a:rPr>
              <a:t>为低温高压环境，所以可燃冰可存在于海底，</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乙烯</a:t>
            </a:r>
            <a:r>
              <a:rPr lang="zh-CN" altLang="zh-CN" sz="2800" kern="100" dirty="0">
                <a:latin typeface="Times New Roman"/>
                <a:ea typeface="华文细黑"/>
                <a:cs typeface="Times New Roman"/>
              </a:rPr>
              <a:t>是一种植物催熟剂，</a:t>
            </a:r>
            <a:r>
              <a:rPr lang="en-US" altLang="zh-CN" sz="2800" kern="100" dirty="0">
                <a:latin typeface="Times New Roman"/>
                <a:ea typeface="华文细黑"/>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Times New Roman"/>
              <a:ea typeface="华文细黑"/>
              <a:cs typeface="Courier New"/>
            </a:endParaRPr>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3055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 name="矩形 4"/>
          <p:cNvSpPr/>
          <p:nvPr/>
        </p:nvSpPr>
        <p:spPr>
          <a:xfrm>
            <a:off x="697506" y="1197546"/>
            <a:ext cx="10793813"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5.(2012·</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下列关于化石燃料的加工说法正确的是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石油裂化主要得到乙烯</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石油分馏是化学变化，可得到汽油、煤油</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煤干馏主要得到焦炭、煤焦油、粗氨水和焦炉气</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煤制煤气是物理变化，是高效、清洁地利用煤的重要</a:t>
            </a:r>
            <a:r>
              <a:rPr lang="zh-CN" altLang="zh-CN" sz="2800" kern="100" dirty="0" smtClean="0">
                <a:latin typeface="Times New Roman"/>
                <a:ea typeface="华文细黑"/>
                <a:cs typeface="Times New Roman"/>
              </a:rPr>
              <a:t>途径</a:t>
            </a:r>
            <a:endParaRPr lang="en-US" altLang="zh-CN" sz="2800" kern="100" dirty="0" smtClean="0">
              <a:latin typeface="Times New Roman"/>
              <a:ea typeface="华文细黑"/>
              <a:cs typeface="Times New Roman"/>
            </a:endParaRPr>
          </a:p>
        </p:txBody>
      </p:sp>
      <p:sp>
        <p:nvSpPr>
          <p:cNvPr id="7" name="矩形 6"/>
          <p:cNvSpPr/>
          <p:nvPr/>
        </p:nvSpPr>
        <p:spPr>
          <a:xfrm>
            <a:off x="9704140" y="1334017"/>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27"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p:bldP spid="7"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766614" y="874495"/>
            <a:ext cx="10476369" cy="5262979"/>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rPr>
              <a:t>6.(2014·</a:t>
            </a:r>
            <a:r>
              <a:rPr lang="zh-CN" altLang="zh-CN" sz="2800" kern="100" dirty="0" smtClean="0">
                <a:latin typeface="Times New Roman"/>
                <a:ea typeface="华文细黑"/>
                <a:cs typeface="Times New Roman"/>
              </a:rPr>
              <a:t>新课标全国卷</a:t>
            </a:r>
            <a:r>
              <a:rPr lang="en-US" altLang="zh-CN" sz="2800" kern="100" dirty="0" smtClean="0">
                <a:latin typeface="宋体"/>
                <a:ea typeface="华文细黑"/>
                <a:cs typeface="Times New Roman"/>
              </a:rPr>
              <a:t>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8)</a:t>
            </a:r>
            <a:r>
              <a:rPr lang="zh-CN" altLang="zh-CN" sz="2800" kern="100" dirty="0" smtClean="0">
                <a:latin typeface="Times New Roman"/>
                <a:ea typeface="华文细黑"/>
                <a:cs typeface="Times New Roman"/>
              </a:rPr>
              <a:t>四联苯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的一氯代物有</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A.3</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  			B.4</a:t>
            </a:r>
            <a:r>
              <a:rPr lang="zh-CN" altLang="zh-CN" sz="2800" kern="100" dirty="0" smtClean="0">
                <a:latin typeface="Times New Roman"/>
                <a:ea typeface="华文细黑"/>
                <a:cs typeface="Times New Roman"/>
              </a:rPr>
              <a:t>种</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C.5</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  			D.6</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推断有机物一氯代物的种数需要找中心对称轴，四联苯是具有两条对称轴的物质，</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在其中的一部分上有几种不同的氢原子</a:t>
            </a:r>
            <a:r>
              <a:rPr lang="en-US" altLang="zh-CN" sz="2800" kern="100" dirty="0">
                <a:latin typeface="Times New Roman"/>
                <a:ea typeface="华文细黑"/>
              </a:rPr>
              <a:t>(</a:t>
            </a:r>
            <a:r>
              <a:rPr lang="zh-CN" altLang="zh-CN" sz="2800" kern="100" dirty="0">
                <a:latin typeface="Times New Roman"/>
                <a:ea typeface="华文细黑"/>
                <a:cs typeface="Times New Roman"/>
              </a:rPr>
              <a:t>包括对称轴上的氢原子</a:t>
            </a:r>
            <a:r>
              <a:rPr lang="en-US" altLang="zh-CN" sz="2800" kern="100" dirty="0">
                <a:latin typeface="Times New Roman"/>
                <a:ea typeface="华文细黑"/>
              </a:rPr>
              <a:t>)</a:t>
            </a:r>
            <a:r>
              <a:rPr lang="zh-CN" altLang="zh-CN" sz="2800" kern="100" dirty="0">
                <a:latin typeface="Times New Roman"/>
                <a:ea typeface="华文细黑"/>
                <a:cs typeface="Times New Roman"/>
              </a:rPr>
              <a:t>，就有几种一氯代物，四联苯有</a:t>
            </a:r>
            <a:r>
              <a:rPr lang="en-US" altLang="zh-CN" sz="2800" kern="100" dirty="0">
                <a:latin typeface="Times New Roman"/>
                <a:ea typeface="华文细黑"/>
              </a:rPr>
              <a:t>5</a:t>
            </a:r>
            <a:r>
              <a:rPr lang="zh-CN" altLang="zh-CN" sz="2800" kern="100" dirty="0">
                <a:latin typeface="Times New Roman"/>
                <a:ea typeface="华文细黑"/>
                <a:cs typeface="Times New Roman"/>
              </a:rPr>
              <a:t>种不同的氢原子，故有</a:t>
            </a:r>
            <a:r>
              <a:rPr lang="en-US" altLang="zh-CN" sz="2800" kern="100" dirty="0">
                <a:latin typeface="Times New Roman"/>
                <a:ea typeface="华文细黑"/>
              </a:rPr>
              <a:t>5</a:t>
            </a:r>
            <a:r>
              <a:rPr lang="zh-CN" altLang="zh-CN" sz="2800" kern="100" dirty="0">
                <a:latin typeface="Times New Roman"/>
                <a:ea typeface="华文细黑"/>
                <a:cs typeface="Times New Roman"/>
              </a:rPr>
              <a:t>种一氯代物。</a:t>
            </a:r>
            <a:endParaRPr lang="zh-CN" altLang="zh-CN" sz="2800" kern="100" dirty="0">
              <a:latin typeface="宋体"/>
              <a:cs typeface="Courier New"/>
            </a:endParaRPr>
          </a:p>
        </p:txBody>
      </p:sp>
      <p:pic>
        <p:nvPicPr>
          <p:cNvPr id="12" name="图片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9851" y="837506"/>
            <a:ext cx="4131628" cy="81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HX49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3736" y="3965595"/>
            <a:ext cx="2919702" cy="1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2914550" y="1647419"/>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17" name="Rectangle 21">
            <a:hlinkClick r:id="rId10"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319019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blinds(horizontal)">
                                      <p:cBhvr>
                                        <p:cTn id="7" dur="500"/>
                                        <p:tgtEl>
                                          <p:spTgt spid="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3" end="3"/>
                                            </p:txEl>
                                          </p:spTgt>
                                        </p:tgtEl>
                                      </p:cBhvr>
                                    </p:animEffect>
                                    <p:set>
                                      <p:cBhvr>
                                        <p:cTn id="20" dur="1" fill="hold">
                                          <p:stCondLst>
                                            <p:cond delay="499"/>
                                          </p:stCondLst>
                                        </p:cTn>
                                        <p:tgtEl>
                                          <p:spTgt spid="11">
                                            <p:txEl>
                                              <p:pRg st="3" end="3"/>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003" y="909514"/>
            <a:ext cx="8824500" cy="415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19" name="Picture 3"/>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13659" y="1189831"/>
            <a:ext cx="5037931" cy="52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0" name="Picture 4"/>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5023" y="2005231"/>
            <a:ext cx="4038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1" name="Picture 5"/>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27395" y="2972682"/>
            <a:ext cx="4610457" cy="67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2" name="Picture 6"/>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8983" y="3877439"/>
            <a:ext cx="5113020" cy="72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66614" y="2562131"/>
            <a:ext cx="543739" cy="523220"/>
          </a:xfrm>
          <a:prstGeom prst="rect">
            <a:avLst/>
          </a:prstGeom>
        </p:spPr>
        <p:txBody>
          <a:bodyPr wrap="none">
            <a:spAutoFit/>
          </a:bodyPr>
          <a:lstStyle/>
          <a:p>
            <a:r>
              <a:rPr lang="en-US" altLang="zh-CN" sz="2800" kern="100" dirty="0">
                <a:latin typeface="宋体"/>
                <a:ea typeface="华文细黑"/>
                <a:cs typeface="Times New Roman"/>
              </a:rPr>
              <a:t>②</a:t>
            </a:r>
            <a:endParaRPr lang="zh-CN" altLang="en-US" sz="2800"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681237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blinds(horizontal)">
                                      <p:cBhvr>
                                        <p:cTn id="7" dur="500"/>
                                        <p:tgtEl>
                                          <p:spTgt spid="214019"/>
                                        </p:tgtEl>
                                      </p:cBhvr>
                                    </p:animEffect>
                                  </p:childTnLst>
                                </p:cTn>
                              </p:par>
                              <p:par>
                                <p:cTn id="8" presetID="3" presetClass="entr" presetSubtype="10" fill="hold" nodeType="withEffect">
                                  <p:stCondLst>
                                    <p:cond delay="0"/>
                                  </p:stCondLst>
                                  <p:childTnLst>
                                    <p:set>
                                      <p:cBhvr>
                                        <p:cTn id="9" dur="1" fill="hold">
                                          <p:stCondLst>
                                            <p:cond delay="0"/>
                                          </p:stCondLst>
                                        </p:cTn>
                                        <p:tgtEl>
                                          <p:spTgt spid="214020"/>
                                        </p:tgtEl>
                                        <p:attrNameLst>
                                          <p:attrName>style.visibility</p:attrName>
                                        </p:attrNameLst>
                                      </p:cBhvr>
                                      <p:to>
                                        <p:strVal val="visible"/>
                                      </p:to>
                                    </p:set>
                                    <p:animEffect transition="in" filter="blinds(horizontal)">
                                      <p:cBhvr>
                                        <p:cTn id="10" dur="500"/>
                                        <p:tgtEl>
                                          <p:spTgt spid="214020"/>
                                        </p:tgtEl>
                                      </p:cBhvr>
                                    </p:animEffect>
                                  </p:childTnLst>
                                </p:cTn>
                              </p:par>
                              <p:par>
                                <p:cTn id="11" presetID="3" presetClass="entr" presetSubtype="10" fill="hold" nodeType="withEffect">
                                  <p:stCondLst>
                                    <p:cond delay="0"/>
                                  </p:stCondLst>
                                  <p:childTnLst>
                                    <p:set>
                                      <p:cBhvr>
                                        <p:cTn id="12" dur="1" fill="hold">
                                          <p:stCondLst>
                                            <p:cond delay="0"/>
                                          </p:stCondLst>
                                        </p:cTn>
                                        <p:tgtEl>
                                          <p:spTgt spid="214021"/>
                                        </p:tgtEl>
                                        <p:attrNameLst>
                                          <p:attrName>style.visibility</p:attrName>
                                        </p:attrNameLst>
                                      </p:cBhvr>
                                      <p:to>
                                        <p:strVal val="visible"/>
                                      </p:to>
                                    </p:set>
                                    <p:animEffect transition="in" filter="blinds(horizontal)">
                                      <p:cBhvr>
                                        <p:cTn id="13" dur="500"/>
                                        <p:tgtEl>
                                          <p:spTgt spid="214021"/>
                                        </p:tgtEl>
                                      </p:cBhvr>
                                    </p:animEffect>
                                  </p:childTnLst>
                                </p:cTn>
                              </p:par>
                              <p:par>
                                <p:cTn id="14" presetID="3" presetClass="entr" presetSubtype="10" fill="hold" nodeType="withEffect">
                                  <p:stCondLst>
                                    <p:cond delay="0"/>
                                  </p:stCondLst>
                                  <p:childTnLst>
                                    <p:set>
                                      <p:cBhvr>
                                        <p:cTn id="15" dur="1" fill="hold">
                                          <p:stCondLst>
                                            <p:cond delay="0"/>
                                          </p:stCondLst>
                                        </p:cTn>
                                        <p:tgtEl>
                                          <p:spTgt spid="214022"/>
                                        </p:tgtEl>
                                        <p:attrNameLst>
                                          <p:attrName>style.visibility</p:attrName>
                                        </p:attrNameLst>
                                      </p:cBhvr>
                                      <p:to>
                                        <p:strVal val="visible"/>
                                      </p:to>
                                    </p:set>
                                    <p:animEffect transition="in" filter="blinds(horizontal)">
                                      <p:cBhvr>
                                        <p:cTn id="16" dur="500"/>
                                        <p:tgtEl>
                                          <p:spTgt spid="2140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14019"/>
                                        </p:tgtEl>
                                      </p:cBhvr>
                                    </p:animEffect>
                                    <p:set>
                                      <p:cBhvr>
                                        <p:cTn id="21" dur="1" fill="hold">
                                          <p:stCondLst>
                                            <p:cond delay="499"/>
                                          </p:stCondLst>
                                        </p:cTn>
                                        <p:tgtEl>
                                          <p:spTgt spid="21401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14020"/>
                                        </p:tgtEl>
                                      </p:cBhvr>
                                    </p:animEffect>
                                    <p:set>
                                      <p:cBhvr>
                                        <p:cTn id="24" dur="1" fill="hold">
                                          <p:stCondLst>
                                            <p:cond delay="499"/>
                                          </p:stCondLst>
                                        </p:cTn>
                                        <p:tgtEl>
                                          <p:spTgt spid="21402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4021"/>
                                        </p:tgtEl>
                                      </p:cBhvr>
                                    </p:animEffect>
                                    <p:set>
                                      <p:cBhvr>
                                        <p:cTn id="27" dur="1" fill="hold">
                                          <p:stCondLst>
                                            <p:cond delay="499"/>
                                          </p:stCondLst>
                                        </p:cTn>
                                        <p:tgtEl>
                                          <p:spTgt spid="2140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14022"/>
                                        </p:tgtEl>
                                      </p:cBhvr>
                                    </p:animEffect>
                                    <p:set>
                                      <p:cBhvr>
                                        <p:cTn id="30" dur="1" fill="hold">
                                          <p:stCondLst>
                                            <p:cond delay="499"/>
                                          </p:stCondLst>
                                        </p:cTn>
                                        <p:tgtEl>
                                          <p:spTgt spid="214022"/>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040170"/>
            <a:ext cx="10856136" cy="2677656"/>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下列化合物中同分异构体数目最少的是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戊烷</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戊醇</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戊烯</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zh-CN" altLang="zh-CN" sz="2800" kern="100" dirty="0">
                <a:latin typeface="Times New Roman"/>
                <a:ea typeface="华文细黑"/>
                <a:cs typeface="Times New Roman"/>
              </a:rPr>
              <a:t>乙酸乙</a:t>
            </a:r>
            <a:r>
              <a:rPr lang="zh-CN" altLang="zh-CN" sz="2800" kern="100" dirty="0" smtClean="0">
                <a:latin typeface="Times New Roman"/>
                <a:ea typeface="华文细黑"/>
                <a:cs typeface="Times New Roman"/>
              </a:rPr>
              <a:t>酯</a:t>
            </a:r>
            <a:endParaRPr lang="en-US" altLang="zh-CN" sz="2800" kern="100" dirty="0" smtClean="0">
              <a:latin typeface="Times New Roman"/>
              <a:ea typeface="华文细黑"/>
              <a:cs typeface="Times New Roman"/>
            </a:endParaRPr>
          </a:p>
        </p:txBody>
      </p:sp>
      <p:sp>
        <p:nvSpPr>
          <p:cNvPr id="4" name="Rectangle 4"/>
          <p:cNvSpPr>
            <a:spLocks noChangeArrowheads="1"/>
          </p:cNvSpPr>
          <p:nvPr/>
        </p:nvSpPr>
        <p:spPr bwMode="auto">
          <a:xfrm>
            <a:off x="0" y="1353109"/>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9" action="ppaction://hlinksldjump"/>
          </p:cNvPr>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圆角矩形 16">
            <a:hlinkClick r:id="rId10"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6778172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0590" y="1545967"/>
            <a:ext cx="11074344"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项，戊烷有</a:t>
            </a:r>
            <a:r>
              <a:rPr lang="en-US" altLang="zh-CN" sz="2800" kern="100" dirty="0">
                <a:latin typeface="Times New Roman"/>
                <a:ea typeface="华文细黑"/>
              </a:rPr>
              <a:t>3</a:t>
            </a:r>
            <a:r>
              <a:rPr lang="zh-CN" altLang="zh-CN" sz="2800" kern="100" dirty="0">
                <a:latin typeface="Times New Roman"/>
                <a:ea typeface="华文细黑"/>
                <a:cs typeface="Times New Roman"/>
              </a:rPr>
              <a:t>种同分异构体：</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4</a:t>
            </a:r>
            <a:r>
              <a:rPr lang="en-US" altLang="zh-CN" sz="2800" kern="100" dirty="0">
                <a:latin typeface="Times New Roman"/>
                <a:ea typeface="华文细黑"/>
              </a:rPr>
              <a:t>C</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endParaRPr lang="en-US" altLang="zh-CN" sz="2800" kern="100" dirty="0" smtClean="0">
              <a:latin typeface="Times New Roman"/>
              <a:ea typeface="华文细黑"/>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项，戊醇可看作</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11</a:t>
            </a:r>
            <a:r>
              <a:rPr lang="en-US" altLang="zh-CN" sz="2800" kern="100" dirty="0">
                <a:latin typeface="Times New Roman"/>
                <a:ea typeface="华文细黑"/>
              </a:rPr>
              <a:t>—OH</a:t>
            </a:r>
            <a:r>
              <a:rPr lang="zh-CN" altLang="zh-CN" sz="2800" kern="100" dirty="0">
                <a:latin typeface="Times New Roman"/>
                <a:ea typeface="华文细黑"/>
                <a:cs typeface="Times New Roman"/>
              </a:rPr>
              <a:t>，而戊基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11</a:t>
            </a:r>
            <a:r>
              <a:rPr lang="en-US" altLang="zh-CN" sz="2800" kern="100" dirty="0">
                <a:latin typeface="Times New Roman"/>
                <a:ea typeface="华文细黑"/>
              </a:rPr>
              <a:t>)</a:t>
            </a:r>
            <a:r>
              <a:rPr lang="zh-CN" altLang="zh-CN" sz="2800" kern="100" dirty="0">
                <a:latin typeface="Times New Roman"/>
                <a:ea typeface="华文细黑"/>
                <a:cs typeface="Times New Roman"/>
              </a:rPr>
              <a:t>有</a:t>
            </a:r>
            <a:r>
              <a:rPr lang="en-US" altLang="zh-CN" sz="2800" kern="100" dirty="0">
                <a:latin typeface="Times New Roman"/>
                <a:ea typeface="华文细黑"/>
              </a:rPr>
              <a:t>8</a:t>
            </a:r>
            <a:r>
              <a:rPr lang="zh-CN" altLang="zh-CN" sz="2800" kern="100" dirty="0">
                <a:latin typeface="Times New Roman"/>
                <a:ea typeface="华文细黑"/>
                <a:cs typeface="Times New Roman"/>
              </a:rPr>
              <a:t>种结构，则戊醇也有</a:t>
            </a:r>
            <a:r>
              <a:rPr lang="en-US" altLang="zh-CN" sz="2800" kern="100" dirty="0">
                <a:latin typeface="Times New Roman"/>
                <a:ea typeface="华文细黑"/>
              </a:rPr>
              <a:t>8</a:t>
            </a:r>
            <a:r>
              <a:rPr lang="zh-CN" altLang="zh-CN" sz="2800" kern="100" dirty="0">
                <a:latin typeface="Times New Roman"/>
                <a:ea typeface="华文细黑"/>
                <a:cs typeface="Times New Roman"/>
              </a:rPr>
              <a:t>种结构，属于醚的还有</a:t>
            </a:r>
            <a:r>
              <a:rPr lang="en-US" altLang="zh-CN" sz="2800" kern="100" dirty="0">
                <a:latin typeface="Times New Roman"/>
                <a:ea typeface="华文细黑"/>
              </a:rPr>
              <a:t>6</a:t>
            </a:r>
            <a:r>
              <a:rPr lang="zh-CN" altLang="zh-CN" sz="2800" kern="100" dirty="0">
                <a:latin typeface="Times New Roman"/>
                <a:ea typeface="华文细黑"/>
                <a:cs typeface="Times New Roman"/>
              </a:rPr>
              <a:t>种；</a:t>
            </a:r>
            <a:endParaRPr lang="zh-CN" altLang="zh-CN" sz="2800" kern="100" dirty="0">
              <a:effectLst/>
              <a:latin typeface="宋体"/>
              <a:cs typeface="Courier New"/>
            </a:endParaRPr>
          </a:p>
        </p:txBody>
      </p:sp>
      <p:sp>
        <p:nvSpPr>
          <p:cNvPr id="4" name="Rectangle 4"/>
          <p:cNvSpPr>
            <a:spLocks noChangeArrowheads="1"/>
          </p:cNvSpPr>
          <p:nvPr/>
        </p:nvSpPr>
        <p:spPr bwMode="auto">
          <a:xfrm>
            <a:off x="0" y="1917554"/>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21">
            <a:hlinkClick r:id="rId2"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5" name="直接连接符 4"/>
          <p:cNvCxnSpPr/>
          <p:nvPr/>
        </p:nvCxnSpPr>
        <p:spPr>
          <a:xfrm>
            <a:off x="4222998" y="2808433"/>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790950" y="3240481"/>
            <a:ext cx="803425" cy="523220"/>
          </a:xfrm>
          <a:prstGeom prst="rect">
            <a:avLst/>
          </a:prstGeom>
        </p:spPr>
        <p:txBody>
          <a:bodyPr wrap="none">
            <a:spAutoFit/>
          </a:bodyPr>
          <a:lstStyle/>
          <a:p>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3</a:t>
            </a:r>
            <a:endParaRPr lang="zh-CN" altLang="en-US" dirty="0"/>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9" action="ppaction://hlinksldjump"/>
          </p:cNvPr>
          <p:cNvSpPr/>
          <p:nvPr/>
        </p:nvSpPr>
        <p:spPr>
          <a:xfrm>
            <a:off x="1090579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53972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750"/>
                                        <p:tgtEl>
                                          <p:spTgt spid="7"/>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0590" y="751546"/>
            <a:ext cx="11074344"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C</a:t>
            </a:r>
            <a:r>
              <a:rPr lang="zh-CN" altLang="zh-CN" sz="2800" kern="100" dirty="0">
                <a:latin typeface="Times New Roman"/>
                <a:ea typeface="华文细黑"/>
                <a:cs typeface="Times New Roman"/>
              </a:rPr>
              <a:t>项，戊烯的分子式为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a:latin typeface="Times New Roman"/>
                <a:ea typeface="华文细黑"/>
                <a:cs typeface="Times New Roman"/>
              </a:rPr>
              <a:t>，属于烯烃类的同分异构体有</a:t>
            </a:r>
            <a:r>
              <a:rPr lang="en-US" altLang="zh-CN" sz="2800" kern="100" dirty="0">
                <a:latin typeface="Times New Roman"/>
                <a:ea typeface="华文细黑"/>
              </a:rPr>
              <a:t>5</a:t>
            </a:r>
            <a:r>
              <a:rPr lang="zh-CN" altLang="zh-CN" sz="2800" kern="100" dirty="0">
                <a:latin typeface="Times New Roman"/>
                <a:ea typeface="华文细黑"/>
                <a:cs typeface="Times New Roman"/>
              </a:rPr>
              <a:t>种：</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CHCH</a:t>
            </a:r>
            <a:r>
              <a:rPr lang="en-US" altLang="zh-CN" sz="2800" kern="100" baseline="-25000" dirty="0" smtClean="0">
                <a:latin typeface="Times New Roman"/>
                <a:ea typeface="华文细黑"/>
              </a:rPr>
              <a:t>2</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zh-CN" altLang="zh-CN" sz="2800" kern="100" dirty="0" smtClean="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spc="-80" dirty="0" smtClean="0">
                <a:latin typeface="Times New Roman"/>
                <a:ea typeface="华文细黑"/>
              </a:rPr>
              <a:t>==</a:t>
            </a:r>
            <a:r>
              <a:rPr lang="en-US" altLang="zh-CN" sz="2800" kern="100" dirty="0" smtClean="0">
                <a:latin typeface="Times New Roman"/>
                <a:ea typeface="华文细黑"/>
              </a:rPr>
              <a:t>CHCH</a:t>
            </a:r>
            <a:r>
              <a:rPr lang="en-US" altLang="zh-CN" sz="2800" kern="100" baseline="-25000" dirty="0" smtClean="0">
                <a:latin typeface="Times New Roman"/>
                <a:ea typeface="华文细黑"/>
              </a:rPr>
              <a:t>2</a:t>
            </a: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C(CH</a:t>
            </a:r>
            <a:r>
              <a:rPr lang="en-US" altLang="zh-CN" sz="2800" kern="100" baseline="-25000" dirty="0" smtClean="0">
                <a:latin typeface="Times New Roman"/>
                <a:ea typeface="华文细黑"/>
              </a:rPr>
              <a:t>3</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CHCH(CH</a:t>
            </a:r>
            <a:r>
              <a:rPr lang="en-US" altLang="zh-CN" sz="2800" kern="100" baseline="-25000" dirty="0" smtClean="0">
                <a:latin typeface="Times New Roman"/>
                <a:ea typeface="华文细黑"/>
              </a:rPr>
              <a:t>3</a:t>
            </a:r>
            <a:r>
              <a:rPr lang="en-US" altLang="zh-CN" sz="2800" kern="100" dirty="0" smtClean="0">
                <a:latin typeface="Times New Roman"/>
                <a:ea typeface="华文细黑"/>
              </a:rPr>
              <a:t>)</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属于环烷烃的同分异构体有</a:t>
            </a:r>
            <a:r>
              <a:rPr lang="en-US" altLang="zh-CN" sz="2800" kern="100" dirty="0">
                <a:latin typeface="Times New Roman"/>
                <a:ea typeface="华文细黑"/>
              </a:rPr>
              <a:t>5</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en-US" sz="2800" kern="100" dirty="0" smtClean="0">
                <a:latin typeface="Times New Roman"/>
                <a:ea typeface="华文细黑"/>
                <a:cs typeface="Times New Roman"/>
              </a:rPr>
              <a:t>、        </a:t>
            </a:r>
            <a:r>
              <a:rPr lang="zh-CN" altLang="en-US" sz="2800" kern="100" dirty="0" smtClean="0">
                <a:solidFill>
                  <a:prstClr val="black"/>
                </a:solidFill>
                <a:latin typeface="Times New Roman"/>
                <a:ea typeface="华文细黑"/>
                <a:cs typeface="Times New Roman"/>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rPr>
              <a:t>D</a:t>
            </a:r>
            <a:r>
              <a:rPr lang="zh-CN" altLang="zh-CN" sz="2800" kern="100" dirty="0">
                <a:latin typeface="Times New Roman"/>
                <a:ea typeface="华文细黑"/>
                <a:cs typeface="Times New Roman"/>
              </a:rPr>
              <a:t>项，乙酸乙酯的分子式为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8</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，其同分异构体属于酸和酯的有</a:t>
            </a:r>
            <a:r>
              <a:rPr lang="en-US" altLang="zh-CN" sz="2800" kern="100" dirty="0">
                <a:latin typeface="Times New Roman"/>
                <a:ea typeface="华文细黑"/>
              </a:rPr>
              <a:t>6</a:t>
            </a:r>
            <a:r>
              <a:rPr lang="zh-CN" altLang="zh-CN" sz="2800" kern="100" dirty="0">
                <a:latin typeface="Times New Roman"/>
                <a:ea typeface="华文细黑"/>
                <a:cs typeface="Times New Roman"/>
              </a:rPr>
              <a:t>种：</a:t>
            </a:r>
            <a:r>
              <a:rPr lang="en-US" altLang="zh-CN" sz="2800" kern="100" dirty="0">
                <a:latin typeface="Times New Roman"/>
                <a:ea typeface="华文细黑"/>
              </a:rPr>
              <a:t>HCOOCH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HCOOCH(CH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COOCH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COOH</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CHCOOH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effectLst/>
              <a:latin typeface="宋体"/>
              <a:cs typeface="Courier New"/>
            </a:endParaRPr>
          </a:p>
        </p:txBody>
      </p:sp>
      <p:pic>
        <p:nvPicPr>
          <p:cNvPr id="244739" name="Picture 3" descr="HX491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9022" y="2829670"/>
            <a:ext cx="449189" cy="44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0" name="Picture 2" descr="HX491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789" y="2846811"/>
            <a:ext cx="595264" cy="40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1" name="Picture 3" descr="HX491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5213" y="2834506"/>
            <a:ext cx="568096" cy="4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2" name="Picture 4" descr="HX491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9342" y="2774803"/>
            <a:ext cx="579346" cy="4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3" name="Picture 5" descr="HX491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6149" y="2882488"/>
            <a:ext cx="863393" cy="33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7" action="ppaction://hlinksldjump"/>
          </p:cNvPr>
          <p:cNvSpPr>
            <a:spLocks noChangeArrowheads="1"/>
          </p:cNvSpPr>
          <p:nvPr/>
        </p:nvSpPr>
        <p:spPr bwMode="auto">
          <a:xfrm>
            <a:off x="854347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8" action="ppaction://hlinksldjump"/>
          </p:cNvPr>
          <p:cNvSpPr>
            <a:spLocks noChangeArrowheads="1"/>
          </p:cNvSpPr>
          <p:nvPr/>
        </p:nvSpPr>
        <p:spPr bwMode="auto">
          <a:xfrm>
            <a:off x="904565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9" action="ppaction://hlinksldjump"/>
          </p:cNvPr>
          <p:cNvSpPr>
            <a:spLocks noChangeArrowheads="1"/>
          </p:cNvSpPr>
          <p:nvPr/>
        </p:nvSpPr>
        <p:spPr bwMode="auto">
          <a:xfrm>
            <a:off x="952369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10" action="ppaction://hlinksldjump"/>
          </p:cNvPr>
          <p:cNvSpPr>
            <a:spLocks noChangeArrowheads="1"/>
          </p:cNvSpPr>
          <p:nvPr/>
        </p:nvSpPr>
        <p:spPr bwMode="auto">
          <a:xfrm>
            <a:off x="9977586"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11" action="ppaction://hlinksldjump"/>
          </p:cNvPr>
          <p:cNvSpPr>
            <a:spLocks noChangeArrowheads="1"/>
          </p:cNvSpPr>
          <p:nvPr/>
        </p:nvSpPr>
        <p:spPr bwMode="auto">
          <a:xfrm>
            <a:off x="10479346"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12" action="ppaction://hlinksldjump"/>
          </p:cNvPr>
          <p:cNvSpPr>
            <a:spLocks noChangeArrowheads="1"/>
          </p:cNvSpPr>
          <p:nvPr/>
        </p:nvSpPr>
        <p:spPr bwMode="auto">
          <a:xfrm>
            <a:off x="10956964" y="45615"/>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13" action="ppaction://hlinksldjump"/>
          </p:cNvPr>
          <p:cNvSpPr>
            <a:spLocks noChangeArrowheads="1"/>
          </p:cNvSpPr>
          <p:nvPr/>
        </p:nvSpPr>
        <p:spPr bwMode="auto">
          <a:xfrm>
            <a:off x="11363268"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4"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pic>
        <p:nvPicPr>
          <p:cNvPr id="245762"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3358" y="2067528"/>
            <a:ext cx="1495661" cy="66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76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62"/>
                                        </p:tgtEl>
                                        <p:attrNameLst>
                                          <p:attrName>style.visibility</p:attrName>
                                        </p:attrNameLst>
                                      </p:cBhvr>
                                      <p:to>
                                        <p:strVal val="visible"/>
                                      </p:to>
                                    </p:set>
                                    <p:animEffect transition="in" filter="blinds(horizontal)">
                                      <p:cBhvr>
                                        <p:cTn id="13" dur="750"/>
                                        <p:tgtEl>
                                          <p:spTgt spid="245762"/>
                                        </p:tgtEl>
                                      </p:cBhvr>
                                    </p:animEffect>
                                  </p:childTnLst>
                                </p:cTn>
                              </p:par>
                              <p:par>
                                <p:cTn id="14" presetID="3" presetClass="entr" presetSubtype="10" fill="hold" nodeType="withEffect">
                                  <p:stCondLst>
                                    <p:cond delay="0"/>
                                  </p:stCondLst>
                                  <p:childTnLst>
                                    <p:set>
                                      <p:cBhvr>
                                        <p:cTn id="15" dur="1" fill="hold">
                                          <p:stCondLst>
                                            <p:cond delay="0"/>
                                          </p:stCondLst>
                                        </p:cTn>
                                        <p:tgtEl>
                                          <p:spTgt spid="244739"/>
                                        </p:tgtEl>
                                        <p:attrNameLst>
                                          <p:attrName>style.visibility</p:attrName>
                                        </p:attrNameLst>
                                      </p:cBhvr>
                                      <p:to>
                                        <p:strVal val="visible"/>
                                      </p:to>
                                    </p:set>
                                    <p:animEffect transition="in" filter="blinds(horizontal)">
                                      <p:cBhvr>
                                        <p:cTn id="16" dur="750"/>
                                        <p:tgtEl>
                                          <p:spTgt spid="244739"/>
                                        </p:tgtEl>
                                      </p:cBhvr>
                                    </p:animEffect>
                                  </p:childTnLst>
                                </p:cTn>
                              </p:par>
                              <p:par>
                                <p:cTn id="17" presetID="3" presetClass="entr" presetSubtype="10" fill="hold" nodeType="withEffect">
                                  <p:stCondLst>
                                    <p:cond delay="0"/>
                                  </p:stCondLst>
                                  <p:childTnLst>
                                    <p:set>
                                      <p:cBhvr>
                                        <p:cTn id="18" dur="1" fill="hold">
                                          <p:stCondLst>
                                            <p:cond delay="0"/>
                                          </p:stCondLst>
                                        </p:cTn>
                                        <p:tgtEl>
                                          <p:spTgt spid="242690"/>
                                        </p:tgtEl>
                                        <p:attrNameLst>
                                          <p:attrName>style.visibility</p:attrName>
                                        </p:attrNameLst>
                                      </p:cBhvr>
                                      <p:to>
                                        <p:strVal val="visible"/>
                                      </p:to>
                                    </p:set>
                                    <p:animEffect transition="in" filter="blinds(horizontal)">
                                      <p:cBhvr>
                                        <p:cTn id="19" dur="750"/>
                                        <p:tgtEl>
                                          <p:spTgt spid="242690"/>
                                        </p:tgtEl>
                                      </p:cBhvr>
                                    </p:animEffect>
                                  </p:childTnLst>
                                </p:cTn>
                              </p:par>
                              <p:par>
                                <p:cTn id="20" presetID="3" presetClass="entr" presetSubtype="10" fill="hold" nodeType="withEffect">
                                  <p:stCondLst>
                                    <p:cond delay="0"/>
                                  </p:stCondLst>
                                  <p:childTnLst>
                                    <p:set>
                                      <p:cBhvr>
                                        <p:cTn id="21" dur="1" fill="hold">
                                          <p:stCondLst>
                                            <p:cond delay="0"/>
                                          </p:stCondLst>
                                        </p:cTn>
                                        <p:tgtEl>
                                          <p:spTgt spid="242691"/>
                                        </p:tgtEl>
                                        <p:attrNameLst>
                                          <p:attrName>style.visibility</p:attrName>
                                        </p:attrNameLst>
                                      </p:cBhvr>
                                      <p:to>
                                        <p:strVal val="visible"/>
                                      </p:to>
                                    </p:set>
                                    <p:animEffect transition="in" filter="blinds(horizontal)">
                                      <p:cBhvr>
                                        <p:cTn id="22" dur="750"/>
                                        <p:tgtEl>
                                          <p:spTgt spid="242691"/>
                                        </p:tgtEl>
                                      </p:cBhvr>
                                    </p:animEffect>
                                  </p:childTnLst>
                                </p:cTn>
                              </p:par>
                              <p:par>
                                <p:cTn id="23" presetID="3" presetClass="entr" presetSubtype="10" fill="hold" nodeType="withEffect">
                                  <p:stCondLst>
                                    <p:cond delay="0"/>
                                  </p:stCondLst>
                                  <p:childTnLst>
                                    <p:set>
                                      <p:cBhvr>
                                        <p:cTn id="24" dur="1" fill="hold">
                                          <p:stCondLst>
                                            <p:cond delay="0"/>
                                          </p:stCondLst>
                                        </p:cTn>
                                        <p:tgtEl>
                                          <p:spTgt spid="242692"/>
                                        </p:tgtEl>
                                        <p:attrNameLst>
                                          <p:attrName>style.visibility</p:attrName>
                                        </p:attrNameLst>
                                      </p:cBhvr>
                                      <p:to>
                                        <p:strVal val="visible"/>
                                      </p:to>
                                    </p:set>
                                    <p:animEffect transition="in" filter="blinds(horizontal)">
                                      <p:cBhvr>
                                        <p:cTn id="25" dur="750"/>
                                        <p:tgtEl>
                                          <p:spTgt spid="242692"/>
                                        </p:tgtEl>
                                      </p:cBhvr>
                                    </p:animEffect>
                                  </p:childTnLst>
                                </p:cTn>
                              </p:par>
                              <p:par>
                                <p:cTn id="26" presetID="3" presetClass="entr" presetSubtype="10" fill="hold" nodeType="withEffect">
                                  <p:stCondLst>
                                    <p:cond delay="0"/>
                                  </p:stCondLst>
                                  <p:childTnLst>
                                    <p:set>
                                      <p:cBhvr>
                                        <p:cTn id="27" dur="1" fill="hold">
                                          <p:stCondLst>
                                            <p:cond delay="0"/>
                                          </p:stCondLst>
                                        </p:cTn>
                                        <p:tgtEl>
                                          <p:spTgt spid="242693"/>
                                        </p:tgtEl>
                                        <p:attrNameLst>
                                          <p:attrName>style.visibility</p:attrName>
                                        </p:attrNameLst>
                                      </p:cBhvr>
                                      <p:to>
                                        <p:strVal val="visible"/>
                                      </p:to>
                                    </p:set>
                                    <p:animEffect transition="in" filter="blinds(horizontal)">
                                      <p:cBhvr>
                                        <p:cTn id="28" dur="750"/>
                                        <p:tgtEl>
                                          <p:spTgt spid="242693"/>
                                        </p:tgtEl>
                                      </p:cBhvr>
                                    </p:animEffect>
                                  </p:childTnLst>
                                </p:cTn>
                              </p:par>
                            </p:childTnLst>
                          </p:cTn>
                        </p:par>
                        <p:par>
                          <p:cTn id="29" fill="hold">
                            <p:stCondLst>
                              <p:cond delay="750"/>
                            </p:stCondLst>
                            <p:childTnLst>
                              <p:par>
                                <p:cTn id="30" presetID="3" presetClass="entr" presetSubtype="10"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750"/>
                                        <p:tgtEl>
                                          <p:spTgt spid="3">
                                            <p:txEl>
                                              <p:pRg st="2" end="2"/>
                                            </p:txEl>
                                          </p:spTgt>
                                        </p:tgtEl>
                                      </p:cBhvr>
                                    </p:animEffect>
                                  </p:childTnLst>
                                </p:cTn>
                              </p:par>
                            </p:childTnLst>
                          </p:cTn>
                        </p:par>
                        <p:par>
                          <p:cTn id="33" fill="hold">
                            <p:stCondLst>
                              <p:cond delay="1500"/>
                            </p:stCondLst>
                            <p:childTnLst>
                              <p:par>
                                <p:cTn id="34" presetID="3" presetClass="entr" presetSubtype="10" fill="hold"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blinds(horizontal)">
                                      <p:cBhvr>
                                        <p:cTn id="36"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
          <p:cNvSpPr txBox="1"/>
          <p:nvPr/>
        </p:nvSpPr>
        <p:spPr>
          <a:xfrm>
            <a:off x="3907484" y="2610411"/>
            <a:ext cx="428835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练出高分</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28412278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459066" y="1125538"/>
            <a:ext cx="11120877" cy="360938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下列有关简单的烷烃的叙述：</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都是易燃物；</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特征反应是取代反应；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相邻两个烷烃在分子组成上相差一个甲基，其中正确的是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③</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和</a:t>
            </a:r>
            <a:r>
              <a:rPr lang="en-US" altLang="zh-CN" sz="2800" kern="100" dirty="0" smtClean="0">
                <a:latin typeface="宋体"/>
                <a:ea typeface="华文细黑"/>
                <a:cs typeface="Times New Roman"/>
              </a:rPr>
              <a:t>②</a:t>
            </a:r>
          </a:p>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相邻的烷烃属于同系物，分子组成上相差一个</a:t>
            </a:r>
            <a:r>
              <a:rPr lang="en-US" altLang="zh-CN" sz="2800" kern="100" dirty="0">
                <a:latin typeface="宋体"/>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原子团。</a:t>
            </a:r>
            <a:endParaRPr lang="zh-CN" altLang="zh-CN" sz="2800" kern="100" dirty="0">
              <a:effectLst/>
              <a:latin typeface="宋体"/>
              <a:cs typeface="Courier New"/>
            </a:endParaRPr>
          </a:p>
        </p:txBody>
      </p:sp>
      <p:sp>
        <p:nvSpPr>
          <p:cNvPr id="2" name="矩形 1"/>
          <p:cNvSpPr/>
          <p:nvPr/>
        </p:nvSpPr>
        <p:spPr>
          <a:xfrm>
            <a:off x="10115350" y="189279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22"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2" name="矩形 4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3" name="圆角矩形 4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animEffect transition="in" filter="blinds(horizontal)">
                                      <p:cBhvr>
                                        <p:cTn id="7" dur="500"/>
                                        <p:tgtEl>
                                          <p:spTgt spid="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0">
                                            <p:txEl>
                                              <p:pRg st="3" end="3"/>
                                            </p:txEl>
                                          </p:spTgt>
                                        </p:tgtEl>
                                      </p:cBhvr>
                                    </p:animEffect>
                                    <p:set>
                                      <p:cBhvr>
                                        <p:cTn id="17" dur="1" fill="hold">
                                          <p:stCondLst>
                                            <p:cond delay="499"/>
                                          </p:stCondLst>
                                        </p:cTn>
                                        <p:tgtEl>
                                          <p:spTgt spid="20">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3"/>
                  </p:tgtEl>
                </p:cond>
              </p:nextCondLst>
            </p:seq>
          </p:childTnLst>
        </p:cTn>
      </p:par>
    </p:tnLst>
    <p:bldLst>
      <p:bldP spid="2" grpId="0"/>
      <p:bldP spid="2"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260" y="909514"/>
            <a:ext cx="10520390"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对下列化学用语的理解正确的是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比例</a:t>
            </a:r>
            <a:r>
              <a:rPr lang="zh-CN" altLang="zh-CN" sz="2800" kern="100" dirty="0" smtClean="0">
                <a:latin typeface="Times New Roman"/>
                <a:ea typeface="华文细黑"/>
                <a:cs typeface="Times New Roman"/>
              </a:rPr>
              <a:t>模型</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既</a:t>
            </a:r>
            <a:r>
              <a:rPr lang="zh-CN" altLang="zh-CN" sz="2800" kern="100" dirty="0">
                <a:latin typeface="Times New Roman"/>
                <a:ea typeface="华文细黑"/>
                <a:cs typeface="Times New Roman"/>
              </a:rPr>
              <a:t>可以表示甲烷分子，也可以表示四氯化碳分子</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smtClean="0">
                <a:latin typeface="Times New Roman"/>
                <a:ea typeface="华文细黑"/>
                <a:cs typeface="Times New Roman"/>
              </a:rPr>
              <a:t>电子式</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既</a:t>
            </a:r>
            <a:r>
              <a:rPr lang="zh-CN" altLang="zh-CN" sz="2800" kern="100" dirty="0">
                <a:latin typeface="Times New Roman"/>
                <a:ea typeface="华文细黑"/>
                <a:cs typeface="Times New Roman"/>
              </a:rPr>
              <a:t>可以表示羟基，也可以表示氢氧根离子</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丙烯的最简式可表示为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结构简式</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CHCH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既可以表示正丁烷，也可以表示异</a:t>
            </a:r>
            <a:r>
              <a:rPr lang="zh-CN" altLang="zh-CN" sz="2800" kern="100" dirty="0" smtClean="0">
                <a:latin typeface="Times New Roman"/>
                <a:ea typeface="华文细黑"/>
                <a:cs typeface="Times New Roman"/>
              </a:rPr>
              <a:t>丁烷</a:t>
            </a:r>
            <a:endParaRPr lang="en-US" altLang="zh-CN" sz="2800" kern="100" dirty="0" smtClean="0">
              <a:latin typeface="Times New Roman"/>
              <a:ea typeface="华文细黑"/>
              <a:cs typeface="Times New Roman"/>
            </a:endParaRPr>
          </a:p>
        </p:txBody>
      </p:sp>
      <p:pic>
        <p:nvPicPr>
          <p:cNvPr id="243714" name="Picture 2" descr="HX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469" y="1716860"/>
            <a:ext cx="517677" cy="45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图片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774" y="2205658"/>
            <a:ext cx="943257" cy="78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hlinkClick r:id="rId4"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5"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6"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7"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9"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0"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1"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2"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3"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4"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5"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6"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7"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8"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9"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0"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1"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2"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23"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2" name="矩形 4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3" name="圆角矩形 42">
            <a:hlinkClick r:id="rId2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10288" y="1112178"/>
            <a:ext cx="10520390" cy="2031325"/>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项，比例</a:t>
            </a:r>
            <a:r>
              <a:rPr lang="zh-CN" altLang="zh-CN" sz="2800" kern="100" dirty="0" smtClean="0">
                <a:latin typeface="Times New Roman"/>
                <a:ea typeface="华文细黑"/>
                <a:cs typeface="Times New Roman"/>
              </a:rPr>
              <a:t>模型</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表示甲烷分子，但不能表示四氯化碳分子，因为氯原子半径大于碳原子的半径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项，羟基的电子式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氢氧根离子应该表示</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19" name="Picture 2" descr="HX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006" y="1314275"/>
            <a:ext cx="517677" cy="45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7" name="图片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7489" y="2500683"/>
            <a:ext cx="1317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hlinkClick r:id="rId4"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5"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6"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7"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8"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9"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0"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1"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2"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3"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4"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5"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6"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7"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8"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9"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0"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1"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2"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23"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pic>
        <p:nvPicPr>
          <p:cNvPr id="248834" name="Picture 2"/>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343489" y="2525167"/>
            <a:ext cx="699796" cy="53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矩形 41"/>
          <p:cNvSpPr/>
          <p:nvPr/>
        </p:nvSpPr>
        <p:spPr>
          <a:xfrm>
            <a:off x="694606" y="3200410"/>
            <a:ext cx="10520390" cy="2677656"/>
          </a:xfrm>
          <a:prstGeom prst="rect">
            <a:avLst/>
          </a:prstGeom>
        </p:spPr>
        <p:txBody>
          <a:bodyPr>
            <a:spAutoFit/>
          </a:bodyPr>
          <a:lstStyle/>
          <a:p>
            <a:pPr lvl="0">
              <a:lnSpc>
                <a:spcPct val="150000"/>
              </a:lnSpc>
            </a:pPr>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项，丙烯的分子式为</a:t>
            </a:r>
            <a:r>
              <a:rPr lang="en-US" altLang="zh-CN" sz="2800" kern="100" dirty="0">
                <a:solidFill>
                  <a:prstClr val="black"/>
                </a:solidFill>
                <a:latin typeface="Times New Roman"/>
                <a:ea typeface="华文细黑"/>
              </a:rPr>
              <a:t>C</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6</a:t>
            </a:r>
            <a:r>
              <a:rPr lang="zh-CN" altLang="zh-CN" sz="2800" kern="100" dirty="0">
                <a:solidFill>
                  <a:prstClr val="black"/>
                </a:solidFill>
                <a:latin typeface="Times New Roman"/>
                <a:ea typeface="华文细黑"/>
                <a:cs typeface="Times New Roman"/>
              </a:rPr>
              <a:t>，故最简式为</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2</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en-US" altLang="zh-CN" sz="2800" kern="100" dirty="0" smtClean="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项，结构简式</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CHCH</a:t>
            </a:r>
            <a:r>
              <a:rPr lang="en-US" altLang="zh-CN" sz="2800" kern="100" baseline="-250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表示异丁烷，正丁烷应该表示为</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3</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Tree>
    <p:extLst>
      <p:ext uri="{BB962C8B-B14F-4D97-AF65-F5344CB8AC3E}">
        <p14:creationId xmlns:p14="http://schemas.microsoft.com/office/powerpoint/2010/main" val="2058809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750"/>
                                        <p:tgtEl>
                                          <p:spTgt spid="19"/>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48834"/>
                                        </p:tgtEl>
                                        <p:attrNameLst>
                                          <p:attrName>style.visibility</p:attrName>
                                        </p:attrNameLst>
                                      </p:cBhvr>
                                      <p:to>
                                        <p:strVal val="visible"/>
                                      </p:to>
                                    </p:set>
                                    <p:animEffect transition="in" filter="blinds(horizontal)">
                                      <p:cBhvr>
                                        <p:cTn id="17" dur="750"/>
                                        <p:tgtEl>
                                          <p:spTgt spid="248834"/>
                                        </p:tgtEl>
                                      </p:cBhvr>
                                    </p:animEffect>
                                  </p:childTnLst>
                                </p:cTn>
                              </p:par>
                              <p:par>
                                <p:cTn id="18" presetID="3" presetClass="entr" presetSubtype="10" fill="hold" nodeType="withEffect">
                                  <p:stCondLst>
                                    <p:cond delay="0"/>
                                  </p:stCondLst>
                                  <p:childTnLst>
                                    <p:set>
                                      <p:cBhvr>
                                        <p:cTn id="19" dur="1" fill="hold">
                                          <p:stCondLst>
                                            <p:cond delay="0"/>
                                          </p:stCondLst>
                                        </p:cTn>
                                        <p:tgtEl>
                                          <p:spTgt spid="243717"/>
                                        </p:tgtEl>
                                        <p:attrNameLst>
                                          <p:attrName>style.visibility</p:attrName>
                                        </p:attrNameLst>
                                      </p:cBhvr>
                                      <p:to>
                                        <p:strVal val="visible"/>
                                      </p:to>
                                    </p:set>
                                    <p:animEffect transition="in" filter="blinds(horizontal)">
                                      <p:cBhvr>
                                        <p:cTn id="20" dur="750"/>
                                        <p:tgtEl>
                                          <p:spTgt spid="243717"/>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Effect transition="in" filter="blinds(horizontal)">
                                      <p:cBhvr>
                                        <p:cTn id="24" dur="750"/>
                                        <p:tgtEl>
                                          <p:spTgt spid="42">
                                            <p:txEl>
                                              <p:pRg st="0" end="0"/>
                                            </p:txEl>
                                          </p:spTgt>
                                        </p:tgtEl>
                                      </p:cBhvr>
                                    </p:animEffect>
                                  </p:childTnLst>
                                </p:cTn>
                              </p:par>
                            </p:childTnLst>
                          </p:cTn>
                        </p:par>
                        <p:par>
                          <p:cTn id="25" fill="hold">
                            <p:stCondLst>
                              <p:cond delay="2250"/>
                            </p:stCondLst>
                            <p:childTnLst>
                              <p:par>
                                <p:cTn id="26" presetID="3" presetClass="entr" presetSubtype="10" fill="hold" nodeType="afterEffect">
                                  <p:stCondLst>
                                    <p:cond delay="0"/>
                                  </p:stCondLst>
                                  <p:childTnLst>
                                    <p:set>
                                      <p:cBhvr>
                                        <p:cTn id="27" dur="1" fill="hold">
                                          <p:stCondLst>
                                            <p:cond delay="0"/>
                                          </p:stCondLst>
                                        </p:cTn>
                                        <p:tgtEl>
                                          <p:spTgt spid="42">
                                            <p:txEl>
                                              <p:pRg st="1" end="1"/>
                                            </p:txEl>
                                          </p:spTgt>
                                        </p:tgtEl>
                                        <p:attrNameLst>
                                          <p:attrName>style.visibility</p:attrName>
                                        </p:attrNameLst>
                                      </p:cBhvr>
                                      <p:to>
                                        <p:strVal val="visible"/>
                                      </p:to>
                                    </p:set>
                                    <p:animEffect transition="in" filter="blinds(horizontal)">
                                      <p:cBhvr>
                                        <p:cTn id="28" dur="750"/>
                                        <p:tgtEl>
                                          <p:spTgt spid="42">
                                            <p:txEl>
                                              <p:pRg st="1" end="1"/>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2">
                                            <p:txEl>
                                              <p:pRg st="2" end="2"/>
                                            </p:txEl>
                                          </p:spTgt>
                                        </p:tgtEl>
                                        <p:attrNameLst>
                                          <p:attrName>style.visibility</p:attrName>
                                        </p:attrNameLst>
                                      </p:cBhvr>
                                      <p:to>
                                        <p:strVal val="visible"/>
                                      </p:to>
                                    </p:set>
                                    <p:animEffect transition="in" filter="blinds(horizontal)">
                                      <p:cBhvr>
                                        <p:cTn id="32" dur="750"/>
                                        <p:tgtEl>
                                          <p:spTgt spid="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6900" y="693490"/>
            <a:ext cx="11296938" cy="738664"/>
          </a:xfrm>
          <a:prstGeom prst="rect">
            <a:avLst/>
          </a:prstGeom>
        </p:spPr>
        <p:txBody>
          <a:bodyPr>
            <a:spAutoFit/>
          </a:bodyPr>
          <a:lstStyle/>
          <a:p>
            <a:pPr algn="just">
              <a:lnSpc>
                <a:spcPct val="150000"/>
              </a:lnSpc>
              <a:spcAft>
                <a:spcPts val="0"/>
              </a:spcAft>
              <a:tabLst>
                <a:tab pos="2430780" algn="l"/>
              </a:tabLst>
            </a:pPr>
            <a:r>
              <a:rPr lang="en-US" altLang="zh-CN" sz="2800" kern="100">
                <a:latin typeface="Times New Roman"/>
                <a:ea typeface="华文细黑"/>
              </a:rPr>
              <a:t>3</a:t>
            </a:r>
            <a:r>
              <a:rPr lang="en-US" altLang="zh-CN" sz="2800" kern="100" smtClean="0">
                <a:latin typeface="Times New Roman"/>
                <a:ea typeface="华文细黑"/>
              </a:rPr>
              <a:t>. </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关于苯的叙述正确的是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pic>
        <p:nvPicPr>
          <p:cNvPr id="193553" name="图片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274" y="1269554"/>
            <a:ext cx="742073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8582" y="3406511"/>
            <a:ext cx="10793813" cy="3335651"/>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为取代反应，有机产物与水混合浮在上层</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为氧化反应，反应现象是火焰明亮并带有浓烟</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为取代反应，有机产物是一种烃</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1 </a:t>
            </a:r>
            <a:r>
              <a:rPr lang="en-US" altLang="zh-CN" sz="2800" kern="100" dirty="0" err="1">
                <a:latin typeface="Times New Roman"/>
                <a:ea typeface="华文细黑"/>
              </a:rPr>
              <a:t>mol</a:t>
            </a:r>
            <a:r>
              <a:rPr lang="zh-CN" altLang="zh-CN" sz="2800" kern="100" dirty="0">
                <a:latin typeface="Times New Roman"/>
                <a:ea typeface="华文细黑"/>
                <a:cs typeface="Times New Roman"/>
              </a:rPr>
              <a:t>苯最多与</a:t>
            </a:r>
            <a:r>
              <a:rPr lang="en-US" altLang="zh-CN" sz="2800" kern="100" dirty="0">
                <a:latin typeface="Times New Roman"/>
                <a:ea typeface="华文细黑"/>
              </a:rPr>
              <a:t>3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发生加成反应，是因为一个苯</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子</a:t>
            </a:r>
            <a:r>
              <a:rPr lang="zh-CN" altLang="zh-CN" sz="2800" kern="100" dirty="0">
                <a:latin typeface="Times New Roman"/>
                <a:ea typeface="华文细黑"/>
                <a:cs typeface="Times New Roman"/>
              </a:rPr>
              <a:t>含有三个碳碳双键</a:t>
            </a:r>
            <a:endParaRPr lang="zh-CN" altLang="en-US" sz="2800" dirty="0"/>
          </a:p>
        </p:txBody>
      </p:sp>
      <p:sp>
        <p:nvSpPr>
          <p:cNvPr id="21" name="Rectangle 21">
            <a:hlinkClick r:id="rId3"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0"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1"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2"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3"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4"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5"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6"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7"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8"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9"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0"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1"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2"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1" name="矩形 40">
            <a:hlinkClick r:id="rId23" action="ppaction://hlinksldjump"/>
          </p:cNvPr>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2" name="圆角矩形 41">
            <a:hlinkClick r:id="rId2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a:t>
            </a: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97506" y="1413570"/>
            <a:ext cx="10793813"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为苯的溴代，生成的溴苯密度比水大，沉降在水底，</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为苯的硝化，发生取代反应，生成的硝基苯为烃的衍生物，</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苯</a:t>
            </a:r>
            <a:r>
              <a:rPr lang="zh-CN" altLang="zh-CN" sz="2800" kern="100" dirty="0">
                <a:latin typeface="Times New Roman"/>
                <a:ea typeface="华文细黑"/>
                <a:cs typeface="Times New Roman"/>
              </a:rPr>
              <a:t>分子中无碳碳双键，</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20"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259676"/>
            <a:ext cx="11296938"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种不同结构，甲：</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，乙：</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，丙：</a:t>
            </a: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，下列相关叙述正确的是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甲、乙、丙属同系物，均可与氯气、溴蒸气发生取代反应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zh-CN" altLang="zh-CN" sz="2800" kern="100" dirty="0">
                <a:latin typeface="Times New Roman"/>
                <a:ea typeface="华文细黑"/>
                <a:cs typeface="Times New Roman"/>
              </a:rPr>
              <a:t>表示一种纯净物</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甲、乙、丙中，丙的沸点最低</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丙有</a:t>
            </a:r>
            <a:r>
              <a:rPr lang="en-US" altLang="zh-CN" sz="2800" kern="100" dirty="0">
                <a:latin typeface="Times New Roman"/>
                <a:ea typeface="华文细黑"/>
              </a:rPr>
              <a:t>3</a:t>
            </a:r>
            <a:r>
              <a:rPr lang="zh-CN" altLang="zh-CN" sz="2800" kern="100" dirty="0">
                <a:latin typeface="Times New Roman"/>
                <a:ea typeface="华文细黑"/>
                <a:cs typeface="Times New Roman"/>
              </a:rPr>
              <a:t>种不同沸点的二氯取代物</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38" name="矩形 3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圆角矩形 38">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316607"/>
            <a:ext cx="2339102" cy="1384995"/>
          </a:xfrm>
          <a:prstGeom prst="rect">
            <a:avLst/>
          </a:prstGeom>
        </p:spPr>
        <p:txBody>
          <a:bodyPr wrap="none">
            <a:spAutoFit/>
          </a:bodyPr>
          <a:lstStyle/>
          <a:p>
            <a:pPr>
              <a:lnSpc>
                <a:spcPct val="150000"/>
              </a:lnSpc>
            </a:pP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加聚反应：</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pitchFamily="18" charset="0"/>
                <a:ea typeface="Times New Roman"/>
                <a:cs typeface="Times New Roman" pitchFamily="18" charset="0"/>
              </a:rPr>
              <a:t>(</a:t>
            </a:r>
            <a:r>
              <a:rPr lang="en-US" altLang="zh-CN" sz="2800" kern="100" dirty="0">
                <a:latin typeface="Times New Roman" pitchFamily="18" charset="0"/>
                <a:ea typeface="Times New Roman"/>
                <a:cs typeface="Times New Roman" pitchFamily="18" charset="0"/>
              </a:rPr>
              <a:t>3)</a:t>
            </a:r>
            <a:r>
              <a:rPr lang="zh-CN" altLang="zh-CN" sz="2800" kern="100" dirty="0">
                <a:latin typeface="Times New Roman"/>
                <a:ea typeface="华文细黑"/>
                <a:cs typeface="Times New Roman"/>
              </a:rPr>
              <a:t>苯</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6</a:t>
            </a:r>
            <a:r>
              <a:rPr lang="en-US" altLang="zh-CN" sz="2800" kern="100" dirty="0">
                <a:latin typeface="Times New Roman"/>
                <a:ea typeface="华文细黑"/>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944578308"/>
              </p:ext>
            </p:extLst>
          </p:nvPr>
        </p:nvGraphicFramePr>
        <p:xfrm>
          <a:off x="2638822" y="189434"/>
          <a:ext cx="8121650" cy="1149350"/>
        </p:xfrm>
        <a:graphic>
          <a:graphicData uri="http://schemas.openxmlformats.org/presentationml/2006/ole">
            <mc:AlternateContent xmlns:mc="http://schemas.openxmlformats.org/markup-compatibility/2006">
              <mc:Choice xmlns:v="urn:schemas-microsoft-com:vml" Requires="v">
                <p:oleObj spid="_x0000_s215130" name="Document" r:id="rId3" imgW="8120359" imgH="1154012" progId="Word.Document.8">
                  <p:embed/>
                </p:oleObj>
              </mc:Choice>
              <mc:Fallback>
                <p:oleObj name="Document" r:id="rId3" imgW="8120359" imgH="1154012" progId="Word.Document.8">
                  <p:embed/>
                  <p:pic>
                    <p:nvPicPr>
                      <p:cNvPr id="0" name=""/>
                      <p:cNvPicPr/>
                      <p:nvPr/>
                    </p:nvPicPr>
                    <p:blipFill>
                      <a:blip r:embed="rId4"/>
                      <a:stretch>
                        <a:fillRect/>
                      </a:stretch>
                    </p:blipFill>
                    <p:spPr>
                      <a:xfrm>
                        <a:off x="2638822" y="189434"/>
                        <a:ext cx="8121650" cy="1149350"/>
                      </a:xfrm>
                      <a:prstGeom prst="rect">
                        <a:avLst/>
                      </a:prstGeom>
                    </p:spPr>
                  </p:pic>
                </p:oleObj>
              </mc:Fallback>
            </mc:AlternateContent>
          </a:graphicData>
        </a:graphic>
      </p:graphicFrame>
      <p:pic>
        <p:nvPicPr>
          <p:cNvPr id="215042" name="Picture 2" descr="HX48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7485" y="1773610"/>
            <a:ext cx="4113825" cy="17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50590" y="3357786"/>
            <a:ext cx="10793813" cy="2677656"/>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完成下列方程式：</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燃烧：</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火焰明亮，带浓烟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取代反应：</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苯与液溴的取代反应：</a:t>
            </a:r>
            <a:r>
              <a:rPr lang="en-US" altLang="zh-CN" sz="2800" u="sng" kern="100" dirty="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706189468"/>
              </p:ext>
            </p:extLst>
          </p:nvPr>
        </p:nvGraphicFramePr>
        <p:xfrm>
          <a:off x="2017713" y="3789809"/>
          <a:ext cx="8040687" cy="1131888"/>
        </p:xfrm>
        <a:graphic>
          <a:graphicData uri="http://schemas.openxmlformats.org/presentationml/2006/ole">
            <mc:AlternateContent xmlns:mc="http://schemas.openxmlformats.org/markup-compatibility/2006">
              <mc:Choice xmlns:v="urn:schemas-microsoft-com:vml" Requires="v">
                <p:oleObj spid="_x0000_s215131" name="Document" r:id="rId6" imgW="8124412" imgH="1157370" progId="Word.Document.8">
                  <p:embed/>
                </p:oleObj>
              </mc:Choice>
              <mc:Fallback>
                <p:oleObj name="Document" r:id="rId6" imgW="8124412" imgH="1157370" progId="Word.Document.8">
                  <p:embed/>
                  <p:pic>
                    <p:nvPicPr>
                      <p:cNvPr id="0" name=""/>
                      <p:cNvPicPr/>
                      <p:nvPr/>
                    </p:nvPicPr>
                    <p:blipFill>
                      <a:blip r:embed="rId7"/>
                      <a:stretch>
                        <a:fillRect/>
                      </a:stretch>
                    </p:blipFill>
                    <p:spPr>
                      <a:xfrm>
                        <a:off x="2017713" y="3789809"/>
                        <a:ext cx="8040687" cy="1131888"/>
                      </a:xfrm>
                      <a:prstGeom prst="rect">
                        <a:avLst/>
                      </a:prstGeom>
                    </p:spPr>
                  </p:pic>
                </p:oleObj>
              </mc:Fallback>
            </mc:AlternateContent>
          </a:graphicData>
        </a:graphic>
      </p:graphicFrame>
      <p:pic>
        <p:nvPicPr>
          <p:cNvPr id="215046" name="图片 4"/>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97311" y="5085978"/>
            <a:ext cx="4593581" cy="68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580665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6"/>
                                        </p:tgtEl>
                                        <p:attrNameLst>
                                          <p:attrName>style.visibility</p:attrName>
                                        </p:attrNameLst>
                                      </p:cBhvr>
                                      <p:to>
                                        <p:strVal val="visible"/>
                                      </p:to>
                                    </p:set>
                                    <p:animEffect transition="in" filter="blinds(horizontal)">
                                      <p:cBhvr>
                                        <p:cTn id="12" dur="500"/>
                                        <p:tgtEl>
                                          <p:spTgt spid="2150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15046"/>
                                        </p:tgtEl>
                                      </p:cBhvr>
                                    </p:animEffect>
                                    <p:set>
                                      <p:cBhvr>
                                        <p:cTn id="20" dur="1" fill="hold">
                                          <p:stCondLst>
                                            <p:cond delay="499"/>
                                          </p:stCondLst>
                                        </p:cTn>
                                        <p:tgtEl>
                                          <p:spTgt spid="215046"/>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1688242"/>
            <a:ext cx="11296938" cy="2677656"/>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甲、乙、丙互为同分异构体，</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en-US" altLang="zh-CN" sz="2800" kern="100" baseline="-25000" dirty="0" smtClean="0">
                <a:latin typeface="Times New Roman"/>
                <a:ea typeface="华文细黑"/>
              </a:rPr>
              <a:t>5</a:t>
            </a:r>
            <a:r>
              <a:rPr lang="en-US" altLang="zh-CN" sz="2800" kern="100" dirty="0" smtClean="0">
                <a:latin typeface="Times New Roman"/>
                <a:ea typeface="华文细黑"/>
              </a:rPr>
              <a:t>H</a:t>
            </a:r>
            <a:r>
              <a:rPr lang="en-US" altLang="zh-CN" sz="2800" kern="100" baseline="-25000" dirty="0" smtClean="0">
                <a:latin typeface="Times New Roman"/>
                <a:ea typeface="华文细黑"/>
              </a:rPr>
              <a:t>12</a:t>
            </a:r>
            <a:r>
              <a:rPr lang="zh-CN" altLang="zh-CN" sz="2800" kern="100" dirty="0">
                <a:latin typeface="Times New Roman"/>
                <a:ea typeface="华文细黑"/>
                <a:cs typeface="Times New Roman"/>
              </a:rPr>
              <a:t>存在</a:t>
            </a:r>
            <a:r>
              <a:rPr lang="en-US" altLang="zh-CN" sz="2800" kern="100" dirty="0">
                <a:latin typeface="Times New Roman"/>
                <a:ea typeface="华文细黑"/>
              </a:rPr>
              <a:t>3</a:t>
            </a:r>
            <a:r>
              <a:rPr lang="zh-CN" altLang="zh-CN" sz="2800" kern="100" dirty="0">
                <a:latin typeface="Times New Roman"/>
                <a:ea typeface="华文细黑"/>
                <a:cs typeface="Times New Roman"/>
              </a:rPr>
              <a:t>种结构，</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丙</a:t>
            </a:r>
            <a:r>
              <a:rPr lang="zh-CN" altLang="zh-CN" sz="2800" kern="100" dirty="0">
                <a:latin typeface="Times New Roman"/>
                <a:ea typeface="华文细黑"/>
                <a:cs typeface="Times New Roman"/>
              </a:rPr>
              <a:t>的二氯取代物只有</a:t>
            </a:r>
            <a:r>
              <a:rPr lang="en-US" altLang="zh-CN" sz="2800" kern="100" dirty="0">
                <a:latin typeface="Times New Roman"/>
                <a:ea typeface="华文细黑"/>
              </a:rPr>
              <a:t>2</a:t>
            </a:r>
            <a:r>
              <a:rPr lang="zh-CN" altLang="zh-CN" sz="2800" kern="100" dirty="0">
                <a:latin typeface="Times New Roman"/>
                <a:ea typeface="华文细黑"/>
                <a:cs typeface="Times New Roman"/>
              </a:rPr>
              <a:t>种，</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37"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6"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8"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Tree>
    <p:extLst>
      <p:ext uri="{BB962C8B-B14F-4D97-AF65-F5344CB8AC3E}">
        <p14:creationId xmlns:p14="http://schemas.microsoft.com/office/powerpoint/2010/main" val="8258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2260" y="765498"/>
            <a:ext cx="10947562"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下列关于化石燃料的说法正确的是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石油分馏可获得石油气、汽油、苯及其同系物等</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石油催化裂化主要得到乙烯、乙炔等</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煤含有苯和甲苯，可干馏后获得苯和甲苯</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煤的液化、气化均属于</a:t>
            </a:r>
            <a:r>
              <a:rPr lang="zh-CN" altLang="zh-CN" sz="2800" kern="100" dirty="0" smtClean="0">
                <a:latin typeface="Times New Roman"/>
                <a:ea typeface="华文细黑"/>
                <a:cs typeface="Times New Roman"/>
              </a:rPr>
              <a:t>化学变化</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项，石油分馏不能得到苯及其同系物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项，石油催化裂化不能得到乙炔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项，煤中不含有苯和甲苯，但通过煤的干馏可获得苯和甲苯。</a:t>
            </a:r>
            <a:endParaRPr lang="zh-CN" altLang="zh-CN" sz="2800" kern="100" dirty="0">
              <a:effectLst/>
              <a:latin typeface="宋体"/>
              <a:cs typeface="Courier New"/>
            </a:endParaRPr>
          </a:p>
        </p:txBody>
      </p:sp>
      <p:sp>
        <p:nvSpPr>
          <p:cNvPr id="4" name="矩形 3"/>
          <p:cNvSpPr/>
          <p:nvPr/>
        </p:nvSpPr>
        <p:spPr>
          <a:xfrm>
            <a:off x="6658966" y="90951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240" y="1125538"/>
            <a:ext cx="11755638"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汽油是含有</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11</a:t>
            </a:r>
            <a:r>
              <a:rPr lang="zh-CN" altLang="zh-CN" sz="2800" kern="100" dirty="0">
                <a:latin typeface="Times New Roman"/>
                <a:ea typeface="华文细黑"/>
                <a:cs typeface="Times New Roman"/>
              </a:rPr>
              <a:t>的烷烃，可以通过石油的分馏得到汽油</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18</a:t>
            </a:r>
            <a:r>
              <a:rPr lang="zh-CN" altLang="zh-CN" sz="2800" kern="100" dirty="0">
                <a:latin typeface="Times New Roman"/>
                <a:ea typeface="华文细黑"/>
                <a:cs typeface="Times New Roman"/>
              </a:rPr>
              <a:t>以上烷烃的重油经过催化裂化可以得到汽油</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煤是由多种碳氢化合物组成的混合物</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天然气是一种清洁的化石燃料</a:t>
            </a:r>
            <a:endParaRPr lang="zh-CN" altLang="zh-CN" sz="2600" kern="100" dirty="0">
              <a:latin typeface="宋体"/>
              <a:cs typeface="Courier New"/>
            </a:endParaRPr>
          </a:p>
        </p:txBody>
      </p:sp>
      <p:sp>
        <p:nvSpPr>
          <p:cNvPr id="2" name="矩形 1"/>
          <p:cNvSpPr/>
          <p:nvPr/>
        </p:nvSpPr>
        <p:spPr>
          <a:xfrm>
            <a:off x="3850654" y="125039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2" grpId="0"/>
      <p:bldP spid="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5592" y="769859"/>
            <a:ext cx="11344407" cy="738664"/>
          </a:xfrm>
          <a:prstGeom prst="rect">
            <a:avLst/>
          </a:prstGeom>
        </p:spPr>
        <p:txBody>
          <a:bodyPr>
            <a:spAutoFit/>
          </a:bodyPr>
          <a:lstStyle/>
          <a:p>
            <a:pPr algn="just">
              <a:lnSpc>
                <a:spcPct val="150000"/>
              </a:lnSpc>
              <a:spcAft>
                <a:spcPts val="0"/>
              </a:spcAft>
              <a:tabLst>
                <a:tab pos="1890395" algn="l"/>
              </a:tabLst>
            </a:pPr>
            <a:r>
              <a:rPr lang="en-US" altLang="zh-CN" sz="2800" kern="100">
                <a:latin typeface="Times New Roman"/>
                <a:ea typeface="华文细黑"/>
              </a:rPr>
              <a:t>7</a:t>
            </a:r>
            <a:r>
              <a:rPr lang="en-US" altLang="zh-CN" sz="2800" kern="100" smtClean="0">
                <a:latin typeface="Times New Roman"/>
                <a:ea typeface="华文细黑"/>
              </a:rPr>
              <a:t>. </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747363851"/>
              </p:ext>
            </p:extLst>
          </p:nvPr>
        </p:nvGraphicFramePr>
        <p:xfrm>
          <a:off x="557631" y="1642729"/>
          <a:ext cx="8121650" cy="1479550"/>
        </p:xfrm>
        <a:graphic>
          <a:graphicData uri="http://schemas.openxmlformats.org/presentationml/2006/ole">
            <mc:AlternateContent xmlns:mc="http://schemas.openxmlformats.org/markup-compatibility/2006">
              <mc:Choice xmlns:v="urn:schemas-microsoft-com:vml" Requires="v">
                <p:oleObj spid="_x0000_s197684" name="文档" r:id="rId3" imgW="8121364" imgH="1478805" progId="Word.Document.12">
                  <p:embed/>
                </p:oleObj>
              </mc:Choice>
              <mc:Fallback>
                <p:oleObj name="文档" r:id="rId3" imgW="8121364" imgH="1478805" progId="Word.Document.12">
                  <p:embed/>
                  <p:pic>
                    <p:nvPicPr>
                      <p:cNvPr id="0" name=""/>
                      <p:cNvPicPr/>
                      <p:nvPr/>
                    </p:nvPicPr>
                    <p:blipFill>
                      <a:blip r:embed="rId4"/>
                      <a:stretch>
                        <a:fillRect/>
                      </a:stretch>
                    </p:blipFill>
                    <p:spPr>
                      <a:xfrm>
                        <a:off x="557631" y="1642729"/>
                        <a:ext cx="8121650" cy="1479550"/>
                      </a:xfrm>
                      <a:prstGeom prst="rect">
                        <a:avLst/>
                      </a:prstGeom>
                    </p:spPr>
                  </p:pic>
                </p:oleObj>
              </mc:Fallback>
            </mc:AlternateContent>
          </a:graphicData>
        </a:graphic>
      </p:graphicFrame>
      <p:sp>
        <p:nvSpPr>
          <p:cNvPr id="8" name="矩形 7"/>
          <p:cNvSpPr/>
          <p:nvPr/>
        </p:nvSpPr>
        <p:spPr>
          <a:xfrm>
            <a:off x="550590" y="2506825"/>
            <a:ext cx="10793813"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石油经分馏可获得含碳原子少的轻质油</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主要发生物理变化</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是石油的裂化、裂解</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属于取代</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发生的是加成反应。</a:t>
            </a:r>
            <a:endParaRPr lang="zh-CN" altLang="en-US" sz="2800" dirty="0"/>
          </a:p>
        </p:txBody>
      </p:sp>
      <p:sp>
        <p:nvSpPr>
          <p:cNvPr id="9" name="矩形 8"/>
          <p:cNvSpPr/>
          <p:nvPr/>
        </p:nvSpPr>
        <p:spPr>
          <a:xfrm>
            <a:off x="4426718" y="766877"/>
            <a:ext cx="444352" cy="661207"/>
          </a:xfrm>
          <a:prstGeom prst="rect">
            <a:avLst/>
          </a:prstGeom>
        </p:spPr>
        <p:txBody>
          <a:bodyPr wrap="none">
            <a:spAutoFit/>
          </a:bodyPr>
          <a:lstStyle/>
          <a:p>
            <a:pPr algn="just">
              <a:lnSpc>
                <a:spcPct val="150000"/>
              </a:lnSpc>
              <a:spcAft>
                <a:spcPts val="0"/>
              </a:spcAft>
              <a:tabLst>
                <a:tab pos="2430780" algn="l"/>
              </a:tabLst>
            </a:pP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sp>
        <p:nvSpPr>
          <p:cNvPr id="25" name="Rectangle 21">
            <a:hlinkClick r:id="rId5"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6"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7"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8"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9"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10"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11"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2" name="Rectangle 21">
            <a:hlinkClick r:id="rId12"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3" name="Rectangle 21">
            <a:hlinkClick r:id="rId13"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4" name="Rectangle 21">
            <a:hlinkClick r:id="rId14"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5" name="Rectangle 21">
            <a:hlinkClick r:id="rId15"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6" name="Rectangle 21">
            <a:hlinkClick r:id="rId16"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7" name="Rectangle 21">
            <a:hlinkClick r:id="rId17"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8" name="Rectangle 21">
            <a:hlinkClick r:id="rId18"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19"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0"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21"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22"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Rectangle 21">
            <a:hlinkClick r:id="rId23"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Rectangle 21">
            <a:hlinkClick r:id="rId24"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7" name="圆角矩形 4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blinds(horizontal)">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xEl>
                                              <p:pRg st="4" end="4"/>
                                            </p:txEl>
                                          </p:spTgt>
                                        </p:tgtEl>
                                      </p:cBhvr>
                                    </p:animEffect>
                                    <p:set>
                                      <p:cBhvr>
                                        <p:cTn id="17" dur="1" fill="hold">
                                          <p:stCondLst>
                                            <p:cond delay="499"/>
                                          </p:stCondLst>
                                        </p:cTn>
                                        <p:tgtEl>
                                          <p:spTgt spid="8">
                                            <p:txEl>
                                              <p:pRg st="4" end="4"/>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9" grpId="0"/>
      <p:bldP spid="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909514"/>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下列有关叙述不正确的是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等质量的聚乙烯和乙烯燃烧消耗氧气的量相等</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B.PVC</a:t>
            </a:r>
            <a:r>
              <a:rPr lang="zh-CN" altLang="zh-CN" sz="2800" kern="100" dirty="0">
                <a:latin typeface="Times New Roman"/>
                <a:ea typeface="华文细黑"/>
                <a:cs typeface="Times New Roman"/>
              </a:rPr>
              <a:t>的单体可由</a:t>
            </a:r>
            <a:r>
              <a:rPr lang="en-US" altLang="zh-CN" sz="2800" kern="100" dirty="0">
                <a:latin typeface="Times New Roman"/>
                <a:ea typeface="华文细黑"/>
                <a:cs typeface="Courier New"/>
              </a:rPr>
              <a:t>PE</a:t>
            </a:r>
            <a:r>
              <a:rPr lang="zh-CN" altLang="zh-CN" sz="2800" kern="100" dirty="0">
                <a:latin typeface="Times New Roman"/>
                <a:ea typeface="华文细黑"/>
                <a:cs typeface="Times New Roman"/>
              </a:rPr>
              <a:t>的单体与氯化氢加成制得</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倡导人们在购物时使用纸袋或布袋，最好不用塑料袋，是为了</a:t>
            </a:r>
            <a:r>
              <a:rPr lang="zh-CN" altLang="zh-CN" sz="2800" kern="100" dirty="0" smtClean="0">
                <a:latin typeface="Times New Roman"/>
                <a:ea typeface="华文细黑"/>
                <a:cs typeface="Times New Roman"/>
              </a:rPr>
              <a:t>防</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止</a:t>
            </a:r>
            <a:r>
              <a:rPr lang="zh-CN" altLang="zh-CN" sz="2800" kern="100" dirty="0">
                <a:latin typeface="Times New Roman"/>
                <a:ea typeface="华文细黑"/>
                <a:cs typeface="Times New Roman"/>
              </a:rPr>
              <a:t>白色污染</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鉴别</a:t>
            </a:r>
            <a:r>
              <a:rPr lang="en-US" altLang="zh-CN" sz="2800" kern="100" dirty="0">
                <a:latin typeface="Times New Roman"/>
                <a:ea typeface="华文细黑"/>
              </a:rPr>
              <a:t>PE</a:t>
            </a:r>
            <a:r>
              <a:rPr lang="zh-CN" altLang="zh-CN" sz="2800" kern="100" dirty="0">
                <a:latin typeface="Times New Roman"/>
                <a:ea typeface="华文细黑"/>
                <a:cs typeface="Times New Roman"/>
              </a:rPr>
              <a:t>和</a:t>
            </a:r>
            <a:r>
              <a:rPr lang="en-US" altLang="zh-CN" sz="2800" kern="100" dirty="0">
                <a:latin typeface="Times New Roman"/>
                <a:ea typeface="华文细黑"/>
              </a:rPr>
              <a:t>PVC</a:t>
            </a:r>
            <a:r>
              <a:rPr lang="zh-CN" altLang="zh-CN" sz="2800" kern="100" dirty="0">
                <a:latin typeface="Times New Roman"/>
                <a:ea typeface="华文细黑"/>
                <a:cs typeface="Times New Roman"/>
              </a:rPr>
              <a:t>时，可将其放入试管中加强热，在试管口放置一</a:t>
            </a:r>
            <a:r>
              <a:rPr lang="zh-CN" altLang="zh-CN" sz="2800" kern="100" dirty="0" smtClean="0">
                <a:latin typeface="Times New Roman"/>
                <a:ea typeface="华文细黑"/>
                <a:cs typeface="Times New Roman"/>
              </a:rPr>
              <a:t>湿</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润</a:t>
            </a:r>
            <a:r>
              <a:rPr lang="zh-CN" altLang="zh-CN" sz="2800" kern="100" dirty="0">
                <a:latin typeface="Times New Roman"/>
                <a:ea typeface="华文细黑"/>
                <a:cs typeface="Times New Roman"/>
              </a:rPr>
              <a:t>的蓝色石蕊试纸，若试纸变红，则为</a:t>
            </a:r>
            <a:r>
              <a:rPr lang="en-US" altLang="zh-CN" sz="2800" kern="100" dirty="0">
                <a:latin typeface="Times New Roman"/>
                <a:ea typeface="华文细黑"/>
              </a:rPr>
              <a:t>PVC</a:t>
            </a:r>
            <a:r>
              <a:rPr lang="zh-CN" altLang="zh-CN" sz="2800" kern="100" dirty="0">
                <a:latin typeface="Times New Roman"/>
                <a:ea typeface="华文细黑"/>
                <a:cs typeface="Times New Roman"/>
              </a:rPr>
              <a:t>；若不变红，则为</a:t>
            </a:r>
            <a:r>
              <a:rPr lang="en-US" altLang="zh-CN" sz="2800" kern="100" dirty="0">
                <a:latin typeface="Times New Roman"/>
                <a:ea typeface="华文细黑"/>
              </a:rPr>
              <a:t>PE</a:t>
            </a:r>
            <a:endParaRPr lang="zh-CN" altLang="zh-CN" sz="280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5" name="矩形 4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6" name="圆角矩形 45">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0590" y="1904266"/>
            <a:ext cx="10793813" cy="2677656"/>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PE</a:t>
            </a:r>
            <a:r>
              <a:rPr lang="zh-CN" altLang="zh-CN" sz="2800" kern="100" dirty="0">
                <a:latin typeface="Times New Roman"/>
                <a:ea typeface="华文细黑"/>
                <a:cs typeface="Times New Roman"/>
              </a:rPr>
              <a:t>、</a:t>
            </a:r>
            <a:r>
              <a:rPr lang="en-US" altLang="zh-CN" sz="2800" kern="100" dirty="0">
                <a:latin typeface="Times New Roman"/>
                <a:ea typeface="华文细黑"/>
              </a:rPr>
              <a:t>PVC</a:t>
            </a:r>
            <a:r>
              <a:rPr lang="zh-CN" altLang="zh-CN" sz="2800" kern="100" dirty="0">
                <a:latin typeface="Times New Roman"/>
                <a:ea typeface="华文细黑"/>
                <a:cs typeface="Times New Roman"/>
              </a:rPr>
              <a:t>的单体分别为</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a:t>
            </a:r>
            <a:r>
              <a:rPr lang="en-US" altLang="zh-CN" sz="2800" kern="100" dirty="0" err="1">
                <a:latin typeface="Times New Roman"/>
                <a:ea typeface="华文细黑"/>
              </a:rPr>
              <a:t>CHCl</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err="1" smtClean="0">
                <a:latin typeface="Times New Roman"/>
                <a:ea typeface="华文细黑"/>
              </a:rPr>
              <a:t>CHCl</a:t>
            </a:r>
            <a:r>
              <a:rPr lang="zh-CN" altLang="zh-CN" sz="2800" kern="100" dirty="0">
                <a:latin typeface="Times New Roman"/>
                <a:ea typeface="华文细黑"/>
                <a:cs typeface="Times New Roman"/>
              </a:rPr>
              <a:t>可由乙炔与</a:t>
            </a:r>
            <a:r>
              <a:rPr lang="en-US" altLang="zh-CN" sz="2800" kern="100" dirty="0" err="1">
                <a:latin typeface="Times New Roman"/>
                <a:ea typeface="华文细黑"/>
              </a:rPr>
              <a:t>HCl</a:t>
            </a:r>
            <a:r>
              <a:rPr lang="zh-CN" altLang="zh-CN" sz="2800" kern="100" dirty="0">
                <a:latin typeface="Times New Roman"/>
                <a:ea typeface="华文细黑"/>
                <a:cs typeface="Times New Roman"/>
              </a:rPr>
              <a:t>加成制得，而乙烯与</a:t>
            </a:r>
            <a:r>
              <a:rPr lang="en-US" altLang="zh-CN" sz="2800" kern="100" dirty="0" err="1">
                <a:latin typeface="Times New Roman"/>
                <a:ea typeface="华文细黑"/>
              </a:rPr>
              <a:t>HCl</a:t>
            </a:r>
            <a:r>
              <a:rPr lang="zh-CN" altLang="zh-CN" sz="2800" kern="100" dirty="0">
                <a:latin typeface="Times New Roman"/>
                <a:ea typeface="华文细黑"/>
                <a:cs typeface="Times New Roman"/>
              </a:rPr>
              <a:t>加成生成</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37"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6"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7"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Tree>
    <p:extLst>
      <p:ext uri="{BB962C8B-B14F-4D97-AF65-F5344CB8AC3E}">
        <p14:creationId xmlns:p14="http://schemas.microsoft.com/office/powerpoint/2010/main" val="217960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79156001"/>
              </p:ext>
            </p:extLst>
          </p:nvPr>
        </p:nvGraphicFramePr>
        <p:xfrm>
          <a:off x="483120" y="837506"/>
          <a:ext cx="11588750" cy="2012950"/>
        </p:xfrm>
        <a:graphic>
          <a:graphicData uri="http://schemas.openxmlformats.org/presentationml/2006/ole">
            <mc:AlternateContent xmlns:mc="http://schemas.openxmlformats.org/markup-compatibility/2006">
              <mc:Choice xmlns:v="urn:schemas-microsoft-com:vml" Requires="v">
                <p:oleObj spid="_x0000_s244811" name="文档" r:id="rId3" imgW="11578357" imgH="2016006" progId="Word.Document.12">
                  <p:embed/>
                </p:oleObj>
              </mc:Choice>
              <mc:Fallback>
                <p:oleObj name="文档" r:id="rId3" imgW="11578357" imgH="2016006" progId="Word.Document.12">
                  <p:embed/>
                  <p:pic>
                    <p:nvPicPr>
                      <p:cNvPr id="0" name=""/>
                      <p:cNvPicPr/>
                      <p:nvPr/>
                    </p:nvPicPr>
                    <p:blipFill>
                      <a:blip r:embed="rId4"/>
                      <a:stretch>
                        <a:fillRect/>
                      </a:stretch>
                    </p:blipFill>
                    <p:spPr>
                      <a:xfrm>
                        <a:off x="483120" y="837506"/>
                        <a:ext cx="11588750" cy="2012950"/>
                      </a:xfrm>
                      <a:prstGeom prst="rect">
                        <a:avLst/>
                      </a:prstGeom>
                    </p:spPr>
                  </p:pic>
                </p:oleObj>
              </mc:Fallback>
            </mc:AlternateContent>
          </a:graphicData>
        </a:graphic>
      </p:graphicFrame>
      <p:pic>
        <p:nvPicPr>
          <p:cNvPr id="244738" name="图片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19" y="2472460"/>
            <a:ext cx="7790219" cy="87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对象 19"/>
          <p:cNvGraphicFramePr>
            <a:graphicFrameLocks noChangeAspect="1"/>
          </p:cNvGraphicFramePr>
          <p:nvPr>
            <p:extLst>
              <p:ext uri="{D42A27DB-BD31-4B8C-83A1-F6EECF244321}">
                <p14:modId xmlns:p14="http://schemas.microsoft.com/office/powerpoint/2010/main" val="1125072896"/>
              </p:ext>
            </p:extLst>
          </p:nvPr>
        </p:nvGraphicFramePr>
        <p:xfrm>
          <a:off x="483120" y="3573810"/>
          <a:ext cx="11588750" cy="2012950"/>
        </p:xfrm>
        <a:graphic>
          <a:graphicData uri="http://schemas.openxmlformats.org/presentationml/2006/ole">
            <mc:AlternateContent xmlns:mc="http://schemas.openxmlformats.org/markup-compatibility/2006">
              <mc:Choice xmlns:v="urn:schemas-microsoft-com:vml" Requires="v">
                <p:oleObj spid="_x0000_s244812" name="文档" r:id="rId6" imgW="11588523" imgH="2249338" progId="Word.Document.12">
                  <p:embed/>
                </p:oleObj>
              </mc:Choice>
              <mc:Fallback>
                <p:oleObj name="文档" r:id="rId6" imgW="11588523" imgH="2249338" progId="Word.Document.12">
                  <p:embed/>
                  <p:pic>
                    <p:nvPicPr>
                      <p:cNvPr id="0" name=""/>
                      <p:cNvPicPr/>
                      <p:nvPr/>
                    </p:nvPicPr>
                    <p:blipFill>
                      <a:blip r:embed="rId7"/>
                      <a:stretch>
                        <a:fillRect/>
                      </a:stretch>
                    </p:blipFill>
                    <p:spPr>
                      <a:xfrm>
                        <a:off x="483120" y="3573810"/>
                        <a:ext cx="11588750" cy="2012950"/>
                      </a:xfrm>
                      <a:prstGeom prst="rect">
                        <a:avLst/>
                      </a:prstGeom>
                    </p:spPr>
                  </p:pic>
                </p:oleObj>
              </mc:Fallback>
            </mc:AlternateContent>
          </a:graphicData>
        </a:graphic>
      </p:graphicFrame>
      <p:sp>
        <p:nvSpPr>
          <p:cNvPr id="6" name="矩形 5"/>
          <p:cNvSpPr/>
          <p:nvPr/>
        </p:nvSpPr>
        <p:spPr>
          <a:xfrm>
            <a:off x="424611" y="5354846"/>
            <a:ext cx="5476179"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项中的反应为加成反应。</a:t>
            </a:r>
            <a:endParaRPr lang="zh-CN" altLang="en-US" sz="2800" dirty="0"/>
          </a:p>
        </p:txBody>
      </p:sp>
      <p:sp>
        <p:nvSpPr>
          <p:cNvPr id="7" name="矩形 6"/>
          <p:cNvSpPr/>
          <p:nvPr/>
        </p:nvSpPr>
        <p:spPr>
          <a:xfrm>
            <a:off x="8421070" y="76549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24" name="Rectangle 21">
            <a:hlinkClick r:id="rId8"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9"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10"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11"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12"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13"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14"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1" name="Rectangle 21">
            <a:hlinkClick r:id="rId15"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2" name="Rectangle 21">
            <a:hlinkClick r:id="rId16"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3" name="Rectangle 21">
            <a:hlinkClick r:id="rId17"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4" name="Rectangle 21">
            <a:hlinkClick r:id="rId18"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5" name="Rectangle 21">
            <a:hlinkClick r:id="rId19"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6" name="Rectangle 21">
            <a:hlinkClick r:id="rId20"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7" name="Rectangle 21">
            <a:hlinkClick r:id="rId21"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2"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3"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4"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Rectangle 21">
            <a:hlinkClick r:id="rId25"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Rectangle 21">
            <a:hlinkClick r:id="rId26"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Rectangle 21">
            <a:hlinkClick r:id="rId27"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4" name="矩形 4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5" name="圆角矩形 4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6" grpId="0"/>
      <p:bldP spid="6" grpId="1"/>
      <p:bldP spid="7" grpId="0"/>
      <p:bldP spid="7"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56228" y="981522"/>
            <a:ext cx="10476369" cy="3970318"/>
          </a:xfrm>
          <a:prstGeom prst="rect">
            <a:avLst/>
          </a:prstGeom>
        </p:spPr>
        <p:txBody>
          <a:bodyPr>
            <a:spAutoFit/>
          </a:bodyPr>
          <a:lstStyle/>
          <a:p>
            <a:pPr>
              <a:lnSpc>
                <a:spcPct val="150000"/>
              </a:lnSpc>
            </a:pPr>
            <a:r>
              <a:rPr lang="en-US" altLang="zh-CN" sz="2800" kern="100" dirty="0">
                <a:latin typeface="Times New Roman"/>
                <a:ea typeface="华文细黑"/>
              </a:rPr>
              <a:t>10.</a:t>
            </a:r>
            <a:r>
              <a:rPr lang="zh-CN" altLang="zh-CN" sz="2800" kern="100" dirty="0">
                <a:latin typeface="Times New Roman"/>
                <a:ea typeface="华文细黑"/>
                <a:cs typeface="Times New Roman"/>
              </a:rPr>
              <a:t>下图是用球棍模型表示的某有机反应的过程，则该反应的有机反应类型是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tabLst>
                <a:tab pos="2430780" algn="l"/>
              </a:tabLst>
            </a:pP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取代反应</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加成反应</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聚合反应</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zh-CN" altLang="zh-CN" sz="2800" kern="100" dirty="0">
                <a:latin typeface="Times New Roman"/>
                <a:ea typeface="华文细黑"/>
                <a:cs typeface="Times New Roman"/>
              </a:rPr>
              <a:t>酯化反应</a:t>
            </a:r>
            <a:endParaRPr lang="zh-CN" altLang="en-US" sz="2800" dirty="0"/>
          </a:p>
        </p:txBody>
      </p:sp>
      <p:pic>
        <p:nvPicPr>
          <p:cNvPr id="245762" name="Picture 2" descr="HX4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9219" y="2411999"/>
            <a:ext cx="5785012" cy="110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98862" y="1773610"/>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20" name="Rectangle 21">
            <a:hlinkClick r:id="rId3"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4"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0"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1"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2"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3"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4"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5"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6"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7"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8"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9"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20"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1"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2"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0" name="矩形 3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1" name="圆角矩形 4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41"/>
                  </p:tgtEl>
                </p:cond>
              </p:nextCondLst>
            </p:seq>
          </p:childTnLst>
        </p:cTn>
      </p:par>
    </p:tnLst>
    <p:bldLst>
      <p:bldP spid="2" grpId="0"/>
      <p:bldP spid="2"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053530"/>
            <a:ext cx="11010769" cy="661015"/>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11.</a:t>
            </a:r>
            <a:r>
              <a:rPr lang="zh-CN" altLang="zh-CN" sz="2800" kern="100" dirty="0">
                <a:latin typeface="Times New Roman"/>
                <a:ea typeface="华文细黑"/>
                <a:cs typeface="Times New Roman"/>
              </a:rPr>
              <a:t>有</a:t>
            </a:r>
            <a:r>
              <a:rPr lang="en-US" altLang="zh-CN" sz="2800" kern="100" dirty="0">
                <a:latin typeface="Times New Roman"/>
                <a:ea typeface="华文细黑"/>
              </a:rPr>
              <a:t>4</a:t>
            </a:r>
            <a:r>
              <a:rPr lang="zh-CN" altLang="zh-CN" sz="2800" kern="100" dirty="0">
                <a:latin typeface="Times New Roman"/>
                <a:ea typeface="华文细黑"/>
                <a:cs typeface="Times New Roman"/>
              </a:rPr>
              <a:t>种碳骨架如下的烃。下列说法正确的是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en-US" altLang="zh-CN" sz="2800" kern="100" dirty="0" smtClean="0">
              <a:latin typeface="Times New Roman"/>
              <a:ea typeface="华文细黑"/>
              <a:cs typeface="Courier New"/>
            </a:endParaRPr>
          </a:p>
        </p:txBody>
      </p:sp>
      <p:pic>
        <p:nvPicPr>
          <p:cNvPr id="246786" name="Picture 2" descr="HX7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8558" y="1874324"/>
            <a:ext cx="5632832" cy="104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97506" y="2929975"/>
            <a:ext cx="10793813"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是同分异构体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是同系物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都能发生加聚反应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能发生取代反应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②③</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a:latin typeface="宋体"/>
                <a:ea typeface="华文细黑"/>
                <a:cs typeface="Times New Roman"/>
              </a:rPr>
              <a:t>①②③</a:t>
            </a:r>
            <a:endParaRPr lang="zh-CN" altLang="en-US" sz="2800" dirty="0"/>
          </a:p>
        </p:txBody>
      </p:sp>
      <p:sp>
        <p:nvSpPr>
          <p:cNvPr id="21" name="Rectangle 21">
            <a:hlinkClick r:id="rId3"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0"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1"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2"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3"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4"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5"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6"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7"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8"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19"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20"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Rectangle 21">
            <a:hlinkClick r:id="rId21"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22"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
        <p:nvSpPr>
          <p:cNvPr id="41" name="矩形 4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2" name="圆角矩形 41">
            <a:hlinkClick r:id="rId2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776202" y="1413570"/>
            <a:ext cx="10581133"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由图可知</a:t>
            </a:r>
            <a:r>
              <a:rPr lang="en-US" altLang="zh-CN" sz="2800" kern="100" dirty="0">
                <a:latin typeface="Times New Roman"/>
                <a:ea typeface="华文细黑"/>
              </a:rPr>
              <a:t>a</a:t>
            </a:r>
            <a:r>
              <a:rPr lang="zh-CN" altLang="zh-CN" sz="2800" kern="100" dirty="0">
                <a:latin typeface="Times New Roman"/>
                <a:ea typeface="华文细黑"/>
                <a:cs typeface="Times New Roman"/>
              </a:rPr>
              <a:t>为</a:t>
            </a:r>
            <a:r>
              <a:rPr lang="en-US" altLang="zh-CN" sz="2800" kern="100" dirty="0">
                <a:latin typeface="Times New Roman"/>
                <a:ea typeface="华文细黑"/>
              </a:rPr>
              <a:t>2</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甲基</a:t>
            </a:r>
            <a:r>
              <a:rPr lang="zh-CN" altLang="zh-CN" sz="2800" kern="100" dirty="0">
                <a:latin typeface="Times New Roman"/>
                <a:ea typeface="华文细黑"/>
                <a:cs typeface="Times New Roman"/>
              </a:rPr>
              <a:t>丙烯</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dirty="0">
                <a:latin typeface="Times New Roman"/>
                <a:ea typeface="华文细黑"/>
              </a:rPr>
              <a:t>C</a:t>
            </a:r>
            <a:r>
              <a:rPr lang="en-US" altLang="zh-CN" sz="2800" kern="100" spc="-80" dirty="0" smtClean="0">
                <a:latin typeface="Times New Roman"/>
                <a:ea typeface="华文细黑"/>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，分子式为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8</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为新戊烷</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4</a:t>
            </a:r>
            <a:r>
              <a:rPr lang="en-US" altLang="zh-CN" sz="2800" kern="100" dirty="0">
                <a:latin typeface="Times New Roman"/>
                <a:ea typeface="华文细黑"/>
              </a:rPr>
              <a:t>C</a:t>
            </a:r>
            <a:r>
              <a:rPr lang="zh-CN" altLang="zh-CN" sz="2800" kern="100" dirty="0">
                <a:latin typeface="Times New Roman"/>
                <a:ea typeface="华文细黑"/>
                <a:cs typeface="Times New Roman"/>
              </a:rPr>
              <a:t>，分子式为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12</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为</a:t>
            </a:r>
            <a:r>
              <a:rPr lang="en-US" altLang="zh-CN" sz="2800" kern="100" dirty="0" smtClean="0">
                <a:latin typeface="Times New Roman"/>
                <a:ea typeface="华文细黑"/>
              </a:rPr>
              <a:t>2-­</a:t>
            </a:r>
            <a:r>
              <a:rPr lang="zh-CN" altLang="zh-CN" sz="2800" kern="100" dirty="0">
                <a:latin typeface="Times New Roman"/>
                <a:ea typeface="华文细黑"/>
                <a:cs typeface="Times New Roman"/>
              </a:rPr>
              <a:t>甲基丙烷</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3</a:t>
            </a:r>
            <a:r>
              <a:rPr lang="en-US" altLang="zh-CN" sz="2800" kern="100" dirty="0">
                <a:latin typeface="Times New Roman"/>
                <a:ea typeface="华文细黑"/>
              </a:rPr>
              <a:t>CH</a:t>
            </a:r>
            <a:r>
              <a:rPr lang="zh-CN" altLang="zh-CN" sz="2800" kern="100" dirty="0">
                <a:latin typeface="Times New Roman"/>
                <a:ea typeface="华文细黑"/>
                <a:cs typeface="Times New Roman"/>
              </a:rPr>
              <a:t>，分子式为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为环丁烷，分子式为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8</a:t>
            </a:r>
            <a:r>
              <a:rPr lang="zh-CN" altLang="zh-CN" sz="2800" kern="100" dirty="0">
                <a:latin typeface="Times New Roman"/>
                <a:ea typeface="华文细黑"/>
                <a:cs typeface="Times New Roman"/>
              </a:rPr>
              <a:t>。故可知</a:t>
            </a:r>
            <a:r>
              <a:rPr lang="en-US" altLang="zh-CN" sz="2800" kern="100" dirty="0">
                <a:latin typeface="宋体"/>
                <a:ea typeface="华文细黑"/>
                <a:cs typeface="Times New Roman"/>
              </a:rPr>
              <a:t>①②</a:t>
            </a:r>
            <a:r>
              <a:rPr lang="zh-CN" altLang="zh-CN" sz="2800" kern="100" dirty="0">
                <a:latin typeface="Times New Roman"/>
                <a:ea typeface="华文细黑"/>
                <a:cs typeface="Times New Roman"/>
              </a:rPr>
              <a:t>正确；</a:t>
            </a:r>
            <a:r>
              <a:rPr lang="en-US" altLang="zh-CN" sz="2800" kern="100" dirty="0">
                <a:latin typeface="Times New Roman"/>
                <a:ea typeface="华文细黑"/>
              </a:rPr>
              <a:t>d</a:t>
            </a:r>
            <a:r>
              <a:rPr lang="zh-CN" altLang="zh-CN" sz="2800" kern="100" dirty="0">
                <a:latin typeface="Times New Roman"/>
                <a:ea typeface="华文细黑"/>
                <a:cs typeface="Times New Roman"/>
              </a:rPr>
              <a:t>不能加聚，故</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也能发生取代，故</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错；选</a:t>
            </a:r>
            <a:r>
              <a:rPr lang="en-US" altLang="zh-CN" sz="2800" kern="100" dirty="0">
                <a:latin typeface="Times New Roman"/>
                <a:ea typeface="华文细黑"/>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latin typeface="Times New Roman"/>
              <a:ea typeface="华文细黑"/>
            </a:endParaRPr>
          </a:p>
        </p:txBody>
      </p:sp>
      <p:sp>
        <p:nvSpPr>
          <p:cNvPr id="37" name="Rectangle 21">
            <a:hlinkClick r:id="rId2" action="ppaction://hlinksldjump"/>
          </p:cNvPr>
          <p:cNvSpPr>
            <a:spLocks noChangeArrowheads="1"/>
          </p:cNvSpPr>
          <p:nvPr/>
        </p:nvSpPr>
        <p:spPr bwMode="auto">
          <a:xfrm>
            <a:off x="22067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3" action="ppaction://hlinksldjump"/>
          </p:cNvPr>
          <p:cNvSpPr>
            <a:spLocks noChangeArrowheads="1"/>
          </p:cNvSpPr>
          <p:nvPr/>
        </p:nvSpPr>
        <p:spPr bwMode="auto">
          <a:xfrm>
            <a:off x="26406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4" action="ppaction://hlinksldjump"/>
          </p:cNvPr>
          <p:cNvSpPr>
            <a:spLocks noChangeArrowheads="1"/>
          </p:cNvSpPr>
          <p:nvPr/>
        </p:nvSpPr>
        <p:spPr bwMode="auto">
          <a:xfrm>
            <a:off x="30746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5" action="ppaction://hlinksldjump"/>
          </p:cNvPr>
          <p:cNvSpPr>
            <a:spLocks noChangeArrowheads="1"/>
          </p:cNvSpPr>
          <p:nvPr/>
        </p:nvSpPr>
        <p:spPr bwMode="auto">
          <a:xfrm>
            <a:off x="35085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6" action="ppaction://hlinksldjump"/>
          </p:cNvPr>
          <p:cNvSpPr>
            <a:spLocks noChangeArrowheads="1"/>
          </p:cNvSpPr>
          <p:nvPr/>
        </p:nvSpPr>
        <p:spPr bwMode="auto">
          <a:xfrm>
            <a:off x="39424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7" action="ppaction://hlinksldjump"/>
          </p:cNvPr>
          <p:cNvSpPr>
            <a:spLocks noChangeArrowheads="1"/>
          </p:cNvSpPr>
          <p:nvPr/>
        </p:nvSpPr>
        <p:spPr bwMode="auto">
          <a:xfrm>
            <a:off x="43763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8" action="ppaction://hlinksldjump"/>
          </p:cNvPr>
          <p:cNvSpPr>
            <a:spLocks noChangeArrowheads="1"/>
          </p:cNvSpPr>
          <p:nvPr/>
        </p:nvSpPr>
        <p:spPr bwMode="auto">
          <a:xfrm>
            <a:off x="48103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9" action="ppaction://hlinksldjump"/>
          </p:cNvPr>
          <p:cNvSpPr>
            <a:spLocks noChangeArrowheads="1"/>
          </p:cNvSpPr>
          <p:nvPr/>
        </p:nvSpPr>
        <p:spPr bwMode="auto">
          <a:xfrm>
            <a:off x="52442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6" name="Rectangle 21">
            <a:hlinkClick r:id="rId10" action="ppaction://hlinksldjump"/>
          </p:cNvPr>
          <p:cNvSpPr>
            <a:spLocks noChangeArrowheads="1"/>
          </p:cNvSpPr>
          <p:nvPr/>
        </p:nvSpPr>
        <p:spPr bwMode="auto">
          <a:xfrm>
            <a:off x="559115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7" name="Rectangle 21">
            <a:hlinkClick r:id="rId11" action="ppaction://hlinksldjump"/>
          </p:cNvPr>
          <p:cNvSpPr>
            <a:spLocks noChangeArrowheads="1"/>
          </p:cNvSpPr>
          <p:nvPr/>
        </p:nvSpPr>
        <p:spPr bwMode="auto">
          <a:xfrm>
            <a:off x="610341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8" name="Rectangle 21">
            <a:hlinkClick r:id="rId12" action="ppaction://hlinksldjump"/>
          </p:cNvPr>
          <p:cNvSpPr>
            <a:spLocks noChangeArrowheads="1"/>
          </p:cNvSpPr>
          <p:nvPr/>
        </p:nvSpPr>
        <p:spPr bwMode="auto">
          <a:xfrm>
            <a:off x="6671270"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3" action="ppaction://hlinksldjump"/>
          </p:cNvPr>
          <p:cNvSpPr>
            <a:spLocks noChangeArrowheads="1"/>
          </p:cNvSpPr>
          <p:nvPr/>
        </p:nvSpPr>
        <p:spPr bwMode="auto">
          <a:xfrm>
            <a:off x="7175326"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4" action="ppaction://hlinksldjump"/>
          </p:cNvPr>
          <p:cNvSpPr>
            <a:spLocks noChangeArrowheads="1"/>
          </p:cNvSpPr>
          <p:nvPr/>
        </p:nvSpPr>
        <p:spPr bwMode="auto">
          <a:xfrm>
            <a:off x="7823398"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15" action="ppaction://hlinksldjump"/>
          </p:cNvPr>
          <p:cNvSpPr>
            <a:spLocks noChangeArrowheads="1"/>
          </p:cNvSpPr>
          <p:nvPr/>
        </p:nvSpPr>
        <p:spPr bwMode="auto">
          <a:xfrm>
            <a:off x="847147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Rectangle 21">
            <a:hlinkClick r:id="rId16" action="ppaction://hlinksldjump"/>
          </p:cNvPr>
          <p:cNvSpPr>
            <a:spLocks noChangeArrowheads="1"/>
          </p:cNvSpPr>
          <p:nvPr/>
        </p:nvSpPr>
        <p:spPr bwMode="auto">
          <a:xfrm>
            <a:off x="898702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Rectangle 21">
            <a:hlinkClick r:id="rId17" action="ppaction://hlinksldjump"/>
          </p:cNvPr>
          <p:cNvSpPr>
            <a:spLocks noChangeArrowheads="1"/>
          </p:cNvSpPr>
          <p:nvPr/>
        </p:nvSpPr>
        <p:spPr bwMode="auto">
          <a:xfrm>
            <a:off x="949295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Rectangle 21">
            <a:hlinkClick r:id="rId18" action="ppaction://hlinksldjump"/>
          </p:cNvPr>
          <p:cNvSpPr>
            <a:spLocks noChangeArrowheads="1"/>
          </p:cNvSpPr>
          <p:nvPr/>
        </p:nvSpPr>
        <p:spPr bwMode="auto">
          <a:xfrm>
            <a:off x="1004439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Rectangle 21">
            <a:hlinkClick r:id="rId19" action="ppaction://hlinksldjump"/>
          </p:cNvPr>
          <p:cNvSpPr>
            <a:spLocks noChangeArrowheads="1"/>
          </p:cNvSpPr>
          <p:nvPr/>
        </p:nvSpPr>
        <p:spPr bwMode="auto">
          <a:xfrm>
            <a:off x="1055407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Rectangle 21">
            <a:hlinkClick r:id="rId20" action="ppaction://hlinksldjump"/>
          </p:cNvPr>
          <p:cNvSpPr>
            <a:spLocks noChangeArrowheads="1"/>
          </p:cNvSpPr>
          <p:nvPr/>
        </p:nvSpPr>
        <p:spPr bwMode="auto">
          <a:xfrm>
            <a:off x="110562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Rectangle 21">
            <a:hlinkClick r:id="rId21" action="ppaction://hlinksldjump"/>
          </p:cNvPr>
          <p:cNvSpPr>
            <a:spLocks noChangeArrowheads="1"/>
          </p:cNvSpPr>
          <p:nvPr/>
        </p:nvSpPr>
        <p:spPr bwMode="auto">
          <a:xfrm>
            <a:off x="115621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750"/>
                                        <p:tgtEl>
                                          <p:spTgt spid="7">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7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5097</TotalTime>
  <Words>4008</Words>
  <Application>Microsoft Office PowerPoint</Application>
  <PresentationFormat>自定义</PresentationFormat>
  <Paragraphs>1685</Paragraphs>
  <Slides>112</Slides>
  <Notes>3</Notes>
  <HiddenSlides>22</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112</vt:i4>
      </vt:variant>
    </vt:vector>
  </HeadingPairs>
  <TitlesOfParts>
    <vt:vector size="115" baseType="lpstr">
      <vt:lpstr>6_Office 主题</vt:lpstr>
      <vt:lpstr>Document</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816</cp:revision>
  <dcterms:created xsi:type="dcterms:W3CDTF">2014-11-27T01:03:08Z</dcterms:created>
  <dcterms:modified xsi:type="dcterms:W3CDTF">2016-02-29T09:35:30Z</dcterms:modified>
</cp:coreProperties>
</file>