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07"/>
  </p:notesMasterIdLst>
  <p:handoutMasterIdLst>
    <p:handoutMasterId r:id="rId108"/>
  </p:handoutMasterIdLst>
  <p:sldIdLst>
    <p:sldId id="307" r:id="rId2"/>
    <p:sldId id="533" r:id="rId3"/>
    <p:sldId id="444" r:id="rId4"/>
    <p:sldId id="836" r:id="rId5"/>
    <p:sldId id="888" r:id="rId6"/>
    <p:sldId id="928" r:id="rId7"/>
    <p:sldId id="929" r:id="rId8"/>
    <p:sldId id="889" r:id="rId9"/>
    <p:sldId id="930" r:id="rId10"/>
    <p:sldId id="931" r:id="rId11"/>
    <p:sldId id="607" r:id="rId12"/>
    <p:sldId id="315" r:id="rId13"/>
    <p:sldId id="932" r:id="rId14"/>
    <p:sldId id="469" r:id="rId15"/>
    <p:sldId id="749" r:id="rId16"/>
    <p:sldId id="618" r:id="rId17"/>
    <p:sldId id="933" r:id="rId18"/>
    <p:sldId id="844" r:id="rId19"/>
    <p:sldId id="753" r:id="rId20"/>
    <p:sldId id="934" r:id="rId21"/>
    <p:sldId id="935" r:id="rId22"/>
    <p:sldId id="898" r:id="rId23"/>
    <p:sldId id="936" r:id="rId24"/>
    <p:sldId id="937" r:id="rId25"/>
    <p:sldId id="938" r:id="rId26"/>
    <p:sldId id="969" r:id="rId27"/>
    <p:sldId id="841" r:id="rId28"/>
    <p:sldId id="467" r:id="rId29"/>
    <p:sldId id="903" r:id="rId30"/>
    <p:sldId id="939" r:id="rId31"/>
    <p:sldId id="477" r:id="rId32"/>
    <p:sldId id="906" r:id="rId33"/>
    <p:sldId id="907" r:id="rId34"/>
    <p:sldId id="908" r:id="rId35"/>
    <p:sldId id="941" r:id="rId36"/>
    <p:sldId id="909" r:id="rId37"/>
    <p:sldId id="478" r:id="rId38"/>
    <p:sldId id="635" r:id="rId39"/>
    <p:sldId id="911" r:id="rId40"/>
    <p:sldId id="636" r:id="rId41"/>
    <p:sldId id="914" r:id="rId42"/>
    <p:sldId id="915" r:id="rId43"/>
    <p:sldId id="970" r:id="rId44"/>
    <p:sldId id="489" r:id="rId45"/>
    <p:sldId id="840" r:id="rId46"/>
    <p:sldId id="791" r:id="rId47"/>
    <p:sldId id="808" r:id="rId48"/>
    <p:sldId id="858" r:id="rId49"/>
    <p:sldId id="942" r:id="rId50"/>
    <p:sldId id="859" r:id="rId51"/>
    <p:sldId id="943" r:id="rId52"/>
    <p:sldId id="860" r:id="rId53"/>
    <p:sldId id="815" r:id="rId54"/>
    <p:sldId id="861" r:id="rId55"/>
    <p:sldId id="864" r:id="rId56"/>
    <p:sldId id="944" r:id="rId57"/>
    <p:sldId id="945" r:id="rId58"/>
    <p:sldId id="971" r:id="rId59"/>
    <p:sldId id="657" r:id="rId60"/>
    <p:sldId id="922" r:id="rId61"/>
    <p:sldId id="817" r:id="rId62"/>
    <p:sldId id="946" r:id="rId63"/>
    <p:sldId id="819" r:id="rId64"/>
    <p:sldId id="820" r:id="rId65"/>
    <p:sldId id="823" r:id="rId66"/>
    <p:sldId id="825" r:id="rId67"/>
    <p:sldId id="947" r:id="rId68"/>
    <p:sldId id="662" r:id="rId69"/>
    <p:sldId id="948" r:id="rId70"/>
    <p:sldId id="972" r:id="rId71"/>
    <p:sldId id="510" r:id="rId72"/>
    <p:sldId id="690" r:id="rId73"/>
    <p:sldId id="827" r:id="rId74"/>
    <p:sldId id="949" r:id="rId75"/>
    <p:sldId id="695" r:id="rId76"/>
    <p:sldId id="950" r:id="rId77"/>
    <p:sldId id="697" r:id="rId78"/>
    <p:sldId id="951" r:id="rId79"/>
    <p:sldId id="700" r:id="rId80"/>
    <p:sldId id="702" r:id="rId81"/>
    <p:sldId id="703" r:id="rId82"/>
    <p:sldId id="704" r:id="rId83"/>
    <p:sldId id="878" r:id="rId84"/>
    <p:sldId id="706" r:id="rId85"/>
    <p:sldId id="952" r:id="rId86"/>
    <p:sldId id="830" r:id="rId87"/>
    <p:sldId id="954" r:id="rId88"/>
    <p:sldId id="710" r:id="rId89"/>
    <p:sldId id="955" r:id="rId90"/>
    <p:sldId id="712" r:id="rId91"/>
    <p:sldId id="886" r:id="rId92"/>
    <p:sldId id="714" r:id="rId93"/>
    <p:sldId id="956" r:id="rId94"/>
    <p:sldId id="957" r:id="rId95"/>
    <p:sldId id="958" r:id="rId96"/>
    <p:sldId id="959" r:id="rId97"/>
    <p:sldId id="960" r:id="rId98"/>
    <p:sldId id="961" r:id="rId99"/>
    <p:sldId id="963" r:id="rId100"/>
    <p:sldId id="964" r:id="rId101"/>
    <p:sldId id="965" r:id="rId102"/>
    <p:sldId id="966" r:id="rId103"/>
    <p:sldId id="967" r:id="rId104"/>
    <p:sldId id="968" r:id="rId105"/>
    <p:sldId id="441" r:id="rId106"/>
  </p:sldIdLst>
  <p:sldSz cx="12190413" cy="6859588"/>
  <p:notesSz cx="6858000" cy="9144000"/>
  <p:defaultTex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FF"/>
    <a:srgbClr val="0000CC"/>
    <a:srgbClr val="0066FF"/>
    <a:srgbClr val="0033CC"/>
    <a:srgbClr val="FFFFFF"/>
    <a:srgbClr val="292929"/>
    <a:srgbClr val="66FFFF"/>
    <a:srgbClr val="FF99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16" autoAdjust="0"/>
    <p:restoredTop sz="92254" autoAdjust="0"/>
  </p:normalViewPr>
  <p:slideViewPr>
    <p:cSldViewPr>
      <p:cViewPr>
        <p:scale>
          <a:sx n="66" d="100"/>
          <a:sy n="66" d="100"/>
        </p:scale>
        <p:origin x="-1627" y="-542"/>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2016/2/29 Monday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23669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2016/2/29 Monday</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1916352994"/>
      </p:ext>
    </p:extLst>
  </p:cSld>
  <p:clrMap bg1="lt1" tx1="dk1" bg2="lt2" tx2="dk2" accent1="accent1" accent2="accent2" accent3="accent3" accent4="accent4" accent5="accent5" accent6="accent6" hlink="hlink" folHlink="folHlink"/>
  <p:notesStyle>
    <a:lvl1pPr marL="0" algn="l" defTabSz="1219140" rtl="0" eaLnBrk="1" latinLnBrk="0" hangingPunct="1">
      <a:defRPr sz="1600" kern="1200">
        <a:solidFill>
          <a:schemeClr val="tx1"/>
        </a:solidFill>
        <a:latin typeface="+mn-lt"/>
        <a:ea typeface="+mn-ea"/>
        <a:cs typeface="+mn-cs"/>
      </a:defRPr>
    </a:lvl1pPr>
    <a:lvl2pPr marL="609570" algn="l" defTabSz="1219140" rtl="0" eaLnBrk="1" latinLnBrk="0" hangingPunct="1">
      <a:defRPr sz="1600" kern="1200">
        <a:solidFill>
          <a:schemeClr val="tx1"/>
        </a:solidFill>
        <a:latin typeface="+mn-lt"/>
        <a:ea typeface="+mn-ea"/>
        <a:cs typeface="+mn-cs"/>
      </a:defRPr>
    </a:lvl2pPr>
    <a:lvl3pPr marL="1219140" algn="l" defTabSz="1219140" rtl="0" eaLnBrk="1" latinLnBrk="0" hangingPunct="1">
      <a:defRPr sz="1600" kern="1200">
        <a:solidFill>
          <a:schemeClr val="tx1"/>
        </a:solidFill>
        <a:latin typeface="+mn-lt"/>
        <a:ea typeface="+mn-ea"/>
        <a:cs typeface="+mn-cs"/>
      </a:defRPr>
    </a:lvl3pPr>
    <a:lvl4pPr marL="1828709" algn="l" defTabSz="1219140" rtl="0" eaLnBrk="1" latinLnBrk="0" hangingPunct="1">
      <a:defRPr sz="1600" kern="1200">
        <a:solidFill>
          <a:schemeClr val="tx1"/>
        </a:solidFill>
        <a:latin typeface="+mn-lt"/>
        <a:ea typeface="+mn-ea"/>
        <a:cs typeface="+mn-cs"/>
      </a:defRPr>
    </a:lvl4pPr>
    <a:lvl5pPr marL="2438278" algn="l" defTabSz="1219140" rtl="0" eaLnBrk="1" latinLnBrk="0" hangingPunct="1">
      <a:defRPr sz="1600" kern="1200">
        <a:solidFill>
          <a:schemeClr val="tx1"/>
        </a:solidFill>
        <a:latin typeface="+mn-lt"/>
        <a:ea typeface="+mn-ea"/>
        <a:cs typeface="+mn-cs"/>
      </a:defRPr>
    </a:lvl5pPr>
    <a:lvl6pPr marL="3047848" algn="l" defTabSz="1219140" rtl="0" eaLnBrk="1" latinLnBrk="0" hangingPunct="1">
      <a:defRPr sz="1600" kern="1200">
        <a:solidFill>
          <a:schemeClr val="tx1"/>
        </a:solidFill>
        <a:latin typeface="+mn-lt"/>
        <a:ea typeface="+mn-ea"/>
        <a:cs typeface="+mn-cs"/>
      </a:defRPr>
    </a:lvl6pPr>
    <a:lvl7pPr marL="3657418" algn="l" defTabSz="1219140" rtl="0" eaLnBrk="1" latinLnBrk="0" hangingPunct="1">
      <a:defRPr sz="1600" kern="1200">
        <a:solidFill>
          <a:schemeClr val="tx1"/>
        </a:solidFill>
        <a:latin typeface="+mn-lt"/>
        <a:ea typeface="+mn-ea"/>
        <a:cs typeface="+mn-cs"/>
      </a:defRPr>
    </a:lvl7pPr>
    <a:lvl8pPr marL="4266987" algn="l" defTabSz="1219140" rtl="0" eaLnBrk="1" latinLnBrk="0" hangingPunct="1">
      <a:defRPr sz="1600" kern="1200">
        <a:solidFill>
          <a:schemeClr val="tx1"/>
        </a:solidFill>
        <a:latin typeface="+mn-lt"/>
        <a:ea typeface="+mn-ea"/>
        <a:cs typeface="+mn-cs"/>
      </a:defRPr>
    </a:lvl8pPr>
    <a:lvl9pPr marL="4876557" algn="l" defTabSz="12191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2</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3</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4</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91taoke.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47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解题探究">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7" name="文本框 39"/>
          <p:cNvSpPr txBox="1"/>
          <p:nvPr userDrawn="1"/>
        </p:nvSpPr>
        <p:spPr>
          <a:xfrm>
            <a:off x="190550" y="-87270"/>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9" name="矩形 8"/>
          <p:cNvSpPr/>
          <p:nvPr userDrawn="1"/>
        </p:nvSpPr>
        <p:spPr>
          <a:xfrm>
            <a:off x="1774727" y="36716"/>
            <a:ext cx="1826141" cy="5849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noProof="0" dirty="0" smtClean="0">
                <a:ln>
                  <a:noFill/>
                </a:ln>
                <a:solidFill>
                  <a:sysClr val="window" lastClr="FFFFFF"/>
                </a:solidFill>
                <a:effectLst/>
                <a:uLnTx/>
                <a:uFillTx/>
                <a:latin typeface="微软雅黑"/>
                <a:ea typeface="微软雅黑"/>
              </a:rPr>
              <a:t>解题探究</a:t>
            </a:r>
            <a:endParaRPr kumimoji="0" lang="zh-CN" altLang="en-US" sz="3200" b="1" i="0" u="none" strike="noStrike" kern="0" cap="none" spc="0" normalizeH="0" baseline="0" noProof="0" dirty="0">
              <a:ln>
                <a:noFill/>
              </a:ln>
              <a:solidFill>
                <a:sysClr val="window" lastClr="FFFFFF"/>
              </a:solidFill>
              <a:effectLst/>
              <a:uLnTx/>
              <a:uFillTx/>
              <a:latin typeface="微软雅黑"/>
              <a:ea typeface="微软雅黑"/>
            </a:endParaRPr>
          </a:p>
        </p:txBody>
      </p:sp>
    </p:spTree>
    <p:extLst>
      <p:ext uri="{BB962C8B-B14F-4D97-AF65-F5344CB8AC3E}">
        <p14:creationId xmlns:p14="http://schemas.microsoft.com/office/powerpoint/2010/main" val="28025953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归纳总结">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8" name="矩形 7"/>
          <p:cNvSpPr/>
          <p:nvPr userDrawn="1"/>
        </p:nvSpPr>
        <p:spPr>
          <a:xfrm>
            <a:off x="1774727" y="36716"/>
            <a:ext cx="1826141"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dirty="0" smtClean="0">
                <a:ln>
                  <a:noFill/>
                </a:ln>
                <a:solidFill>
                  <a:sysClr val="window" lastClr="FFFFFF"/>
                </a:solidFill>
                <a:effectLst/>
                <a:uLnTx/>
                <a:uFillTx/>
                <a:latin typeface="微软雅黑"/>
                <a:ea typeface="微软雅黑"/>
                <a:cs typeface="+mn-cs"/>
              </a:rPr>
              <a:t>归纳总结</a:t>
            </a:r>
            <a:endParaRPr kumimoji="0" lang="zh-CN" altLang="zh-CN" sz="3200" b="1" i="0" u="none" strike="noStrike" kern="0" cap="none" spc="0" normalizeH="0" baseline="0" dirty="0">
              <a:ln>
                <a:noFill/>
              </a:ln>
              <a:solidFill>
                <a:sysClr val="window" lastClr="FFFFFF"/>
              </a:solidFill>
              <a:effectLst/>
              <a:uLnTx/>
              <a:uFillTx/>
              <a:latin typeface="微软雅黑"/>
              <a:ea typeface="微软雅黑"/>
              <a:cs typeface="+mn-cs"/>
            </a:endParaRPr>
          </a:p>
        </p:txBody>
      </p:sp>
    </p:spTree>
    <p:extLst>
      <p:ext uri="{BB962C8B-B14F-4D97-AF65-F5344CB8AC3E}">
        <p14:creationId xmlns:p14="http://schemas.microsoft.com/office/powerpoint/2010/main" val="150827525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反思归纳">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8" name="矩形 7"/>
          <p:cNvSpPr/>
          <p:nvPr userDrawn="1"/>
        </p:nvSpPr>
        <p:spPr>
          <a:xfrm>
            <a:off x="1774727" y="36716"/>
            <a:ext cx="1826141" cy="584910"/>
          </a:xfrm>
          <a:prstGeom prst="rect">
            <a:avLst/>
          </a:prstGeom>
        </p:spPr>
        <p:txBody>
          <a:bodyPr wrap="none">
            <a:spAutoFit/>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sysClr val="window" lastClr="FFFFFF"/>
                </a:solidFill>
                <a:effectLst/>
                <a:uLnTx/>
                <a:uFillTx/>
                <a:latin typeface="微软雅黑"/>
                <a:ea typeface="微软雅黑"/>
                <a:cs typeface="+mn-cs"/>
              </a:rPr>
              <a:t>反思归纳</a:t>
            </a:r>
            <a:endParaRPr kumimoji="0" lang="zh-CN" altLang="en-US" sz="3200" b="1" i="0" u="none" strike="noStrike" kern="1200" cap="none" spc="0" normalizeH="0" baseline="0" noProof="0" dirty="0">
              <a:ln>
                <a:noFill/>
              </a:ln>
              <a:solidFill>
                <a:sysClr val="window" lastClr="FFFFFF"/>
              </a:solidFill>
              <a:effectLst/>
              <a:uLnTx/>
              <a:uFillTx/>
              <a:latin typeface="微软雅黑"/>
              <a:ea typeface="微软雅黑"/>
              <a:cs typeface="+mn-cs"/>
            </a:endParaRPr>
          </a:p>
        </p:txBody>
      </p:sp>
    </p:spTree>
    <p:extLst>
      <p:ext uri="{BB962C8B-B14F-4D97-AF65-F5344CB8AC3E}">
        <p14:creationId xmlns:p14="http://schemas.microsoft.com/office/powerpoint/2010/main" val="260377650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9_两栏内容">
    <p:spTree>
      <p:nvGrpSpPr>
        <p:cNvPr id="1" name=""/>
        <p:cNvGrpSpPr/>
        <p:nvPr/>
      </p:nvGrpSpPr>
      <p:grpSpPr>
        <a:xfrm>
          <a:off x="0" y="0"/>
          <a:ext cx="0" cy="0"/>
          <a:chOff x="0" y="0"/>
          <a:chExt cx="0" cy="0"/>
        </a:xfrm>
      </p:grpSpPr>
      <p:sp>
        <p:nvSpPr>
          <p:cNvPr id="2" name="Rectangle 17"/>
          <p:cNvSpPr>
            <a:spLocks noChangeArrowheads="1"/>
          </p:cNvSpPr>
          <p:nvPr userDrawn="1"/>
        </p:nvSpPr>
        <p:spPr bwMode="gray">
          <a:xfrm>
            <a:off x="2" y="2216060"/>
            <a:ext cx="12190413" cy="2223023"/>
          </a:xfrm>
          <a:prstGeom prst="rect">
            <a:avLst/>
          </a:prstGeom>
          <a:solidFill>
            <a:srgbClr val="00CCFF"/>
          </a:solidFill>
          <a:ln w="9525">
            <a:noFill/>
            <a:miter lim="800000"/>
            <a:headEnd/>
            <a:tailEnd/>
          </a:ln>
        </p:spPr>
        <p:txBody>
          <a:bodyPr wrap="none" lIns="91375" tIns="45688" rIns="91375" bIns="45688" anchor="ctr"/>
          <a:lstStyle/>
          <a:p>
            <a:pPr>
              <a:defRPr/>
            </a:pPr>
            <a:endParaRPr lang="zh-CN" altLang="en-US" kern="0">
              <a:solidFill>
                <a:sysClr val="windowText" lastClr="000000"/>
              </a:solidFill>
              <a:latin typeface="Arial"/>
            </a:endParaRPr>
          </a:p>
        </p:txBody>
      </p:sp>
      <p:sp>
        <p:nvSpPr>
          <p:cNvPr id="3" name="矩形 2"/>
          <p:cNvSpPr/>
          <p:nvPr userDrawn="1"/>
        </p:nvSpPr>
        <p:spPr>
          <a:xfrm>
            <a:off x="3790218" y="2235463"/>
            <a:ext cx="5113300" cy="1553060"/>
          </a:xfrm>
          <a:prstGeom prst="rect">
            <a:avLst/>
          </a:prstGeom>
        </p:spPr>
        <p:txBody>
          <a:bodyPr wrap="square" lIns="91410" tIns="45704" rIns="91410" bIns="45704">
            <a:spAutoFit/>
          </a:bodyPr>
          <a:lstStyle/>
          <a:p>
            <a:pPr>
              <a:lnSpc>
                <a:spcPct val="130000"/>
              </a:lnSpc>
              <a:defRPr/>
            </a:pPr>
            <a:r>
              <a:rPr lang="zh-CN" altLang="en-US" sz="7300" b="1" dirty="0" smtClean="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本课结束</a:t>
            </a:r>
            <a:endParaRPr lang="zh-CN" altLang="en-US" sz="7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
        <p:nvSpPr>
          <p:cNvPr id="4" name="标题 1"/>
          <p:cNvSpPr txBox="1">
            <a:spLocks/>
          </p:cNvSpPr>
          <p:nvPr userDrawn="1"/>
        </p:nvSpPr>
        <p:spPr>
          <a:xfrm>
            <a:off x="2793174" y="3468211"/>
            <a:ext cx="5471896"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itchFamily="34" charset="-122"/>
                <a:ea typeface="微软雅黑" pitchFamily="34" charset="-122"/>
              </a:rPr>
              <a:t>更多精彩内容请登录：</a:t>
            </a:r>
          </a:p>
        </p:txBody>
      </p:sp>
      <p:sp>
        <p:nvSpPr>
          <p:cNvPr id="5" name="标题 1">
            <a:hlinkClick r:id="rId2"/>
          </p:cNvPr>
          <p:cNvSpPr txBox="1">
            <a:spLocks/>
          </p:cNvSpPr>
          <p:nvPr userDrawn="1"/>
        </p:nvSpPr>
        <p:spPr>
          <a:xfrm>
            <a:off x="5896105" y="3429795"/>
            <a:ext cx="3968431"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700" b="1" dirty="0">
                <a:solidFill>
                  <a:schemeClr val="bg1"/>
                </a:solidFill>
                <a:latin typeface="微软雅黑" pitchFamily="34" charset="-122"/>
                <a:ea typeface="微软雅黑" pitchFamily="34" charset="-122"/>
              </a:rPr>
              <a:t>www.91taoke.com</a:t>
            </a:r>
            <a:endParaRPr lang="zh-CN" altLang="en-US" sz="27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09933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435">
                                          <p:stCondLst>
                                            <p:cond delay="0"/>
                                          </p:stCondLst>
                                        </p:cTn>
                                        <p:tgtEl>
                                          <p:spTgt spid="4"/>
                                        </p:tgtEl>
                                      </p:cBhvr>
                                    </p:animEffect>
                                    <p:anim calcmode="lin" valueType="num">
                                      <p:cBhvr>
                                        <p:cTn id="8" dur="1367"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4"/>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4"/>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4"/>
                                        </p:tgtEl>
                                        <p:attrNameLst>
                                          <p:attrName>ppt_y</p:attrName>
                                        </p:attrNameLst>
                                      </p:cBhvr>
                                      <p:tavLst>
                                        <p:tav tm="0" fmla="#ppt_y-sin(pi*$)/81">
                                          <p:val>
                                            <p:fltVal val="0"/>
                                          </p:val>
                                        </p:tav>
                                        <p:tav tm="100000">
                                          <p:val>
                                            <p:fltVal val="1"/>
                                          </p:val>
                                        </p:tav>
                                      </p:tavLst>
                                    </p:anim>
                                    <p:animScale>
                                      <p:cBhvr>
                                        <p:cTn id="13" dur="20">
                                          <p:stCondLst>
                                            <p:cond delay="487"/>
                                          </p:stCondLst>
                                        </p:cTn>
                                        <p:tgtEl>
                                          <p:spTgt spid="4"/>
                                        </p:tgtEl>
                                      </p:cBhvr>
                                      <p:to x="100000" y="60000"/>
                                    </p:animScale>
                                    <p:animScale>
                                      <p:cBhvr>
                                        <p:cTn id="14" dur="124" decel="50000">
                                          <p:stCondLst>
                                            <p:cond delay="507"/>
                                          </p:stCondLst>
                                        </p:cTn>
                                        <p:tgtEl>
                                          <p:spTgt spid="4"/>
                                        </p:tgtEl>
                                      </p:cBhvr>
                                      <p:to x="100000" y="100000"/>
                                    </p:animScale>
                                    <p:animScale>
                                      <p:cBhvr>
                                        <p:cTn id="15" dur="20">
                                          <p:stCondLst>
                                            <p:cond delay="984"/>
                                          </p:stCondLst>
                                        </p:cTn>
                                        <p:tgtEl>
                                          <p:spTgt spid="4"/>
                                        </p:tgtEl>
                                      </p:cBhvr>
                                      <p:to x="100000" y="80000"/>
                                    </p:animScale>
                                    <p:animScale>
                                      <p:cBhvr>
                                        <p:cTn id="16" dur="124" decel="50000">
                                          <p:stCondLst>
                                            <p:cond delay="1004"/>
                                          </p:stCondLst>
                                        </p:cTn>
                                        <p:tgtEl>
                                          <p:spTgt spid="4"/>
                                        </p:tgtEl>
                                      </p:cBhvr>
                                      <p:to x="100000" y="100000"/>
                                    </p:animScale>
                                    <p:animScale>
                                      <p:cBhvr>
                                        <p:cTn id="17" dur="20">
                                          <p:stCondLst>
                                            <p:cond delay="1231"/>
                                          </p:stCondLst>
                                        </p:cTn>
                                        <p:tgtEl>
                                          <p:spTgt spid="4"/>
                                        </p:tgtEl>
                                      </p:cBhvr>
                                      <p:to x="100000" y="90000"/>
                                    </p:animScale>
                                    <p:animScale>
                                      <p:cBhvr>
                                        <p:cTn id="18" dur="124" decel="50000">
                                          <p:stCondLst>
                                            <p:cond delay="1251"/>
                                          </p:stCondLst>
                                        </p:cTn>
                                        <p:tgtEl>
                                          <p:spTgt spid="4"/>
                                        </p:tgtEl>
                                      </p:cBhvr>
                                      <p:to x="100000" y="100000"/>
                                    </p:animScale>
                                    <p:animScale>
                                      <p:cBhvr>
                                        <p:cTn id="19" dur="20">
                                          <p:stCondLst>
                                            <p:cond delay="1356"/>
                                          </p:stCondLst>
                                        </p:cTn>
                                        <p:tgtEl>
                                          <p:spTgt spid="4"/>
                                        </p:tgtEl>
                                      </p:cBhvr>
                                      <p:to x="100000" y="95000"/>
                                    </p:animScale>
                                    <p:animScale>
                                      <p:cBhvr>
                                        <p:cTn id="20" dur="124" decel="50000">
                                          <p:stCondLst>
                                            <p:cond delay="1376"/>
                                          </p:stCondLst>
                                        </p:cTn>
                                        <p:tgtEl>
                                          <p:spTgt spid="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435">
                                          <p:stCondLst>
                                            <p:cond delay="0"/>
                                          </p:stCondLst>
                                        </p:cTn>
                                        <p:tgtEl>
                                          <p:spTgt spid="5"/>
                                        </p:tgtEl>
                                      </p:cBhvr>
                                    </p:animEffect>
                                    <p:anim calcmode="lin" valueType="num">
                                      <p:cBhvr>
                                        <p:cTn id="24" dur="1367"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5"/>
                                        </p:tgtEl>
                                        <p:attrNameLst>
                                          <p:attrName>ppt_y</p:attrName>
                                        </p:attrNameLst>
                                      </p:cBhvr>
                                      <p:tavLst>
                                        <p:tav tm="0" fmla="#ppt_y-sin(pi*$)/9">
                                          <p:val>
                                            <p:fltVal val="0"/>
                                          </p:val>
                                        </p:tav>
                                        <p:tav tm="100000">
                                          <p:val>
                                            <p:fltVal val="1"/>
                                          </p:val>
                                        </p:tav>
                                      </p:tavLst>
                                    </p:anim>
                                    <p:anim calcmode="lin" valueType="num">
                                      <p:cBhvr>
                                        <p:cTn id="27" dur="249" tmFilter="0, 0; 0.125,0.2665; 0.25,0.4; 0.375,0.465; 0.5,0.5;  0.625,0.535; 0.75,0.6; 0.875,0.7335; 1,1">
                                          <p:stCondLst>
                                            <p:cond delay="993"/>
                                          </p:stCondLst>
                                        </p:cTn>
                                        <p:tgtEl>
                                          <p:spTgt spid="5"/>
                                        </p:tgtEl>
                                        <p:attrNameLst>
                                          <p:attrName>ppt_y</p:attrName>
                                        </p:attrNameLst>
                                      </p:cBhvr>
                                      <p:tavLst>
                                        <p:tav tm="0" fmla="#ppt_y-sin(pi*$)/27">
                                          <p:val>
                                            <p:fltVal val="0"/>
                                          </p:val>
                                        </p:tav>
                                        <p:tav tm="100000">
                                          <p:val>
                                            <p:fltVal val="1"/>
                                          </p:val>
                                        </p:tav>
                                      </p:tavLst>
                                    </p:anim>
                                    <p:anim calcmode="lin" valueType="num">
                                      <p:cBhvr>
                                        <p:cTn id="28" dur="123" tmFilter="0, 0; 0.125,0.2665; 0.25,0.4; 0.375,0.465; 0.5,0.5;  0.625,0.535; 0.75,0.6; 0.875,0.7335; 1,1">
                                          <p:stCondLst>
                                            <p:cond delay="1242"/>
                                          </p:stCondLst>
                                        </p:cTn>
                                        <p:tgtEl>
                                          <p:spTgt spid="5"/>
                                        </p:tgtEl>
                                        <p:attrNameLst>
                                          <p:attrName>ppt_y</p:attrName>
                                        </p:attrNameLst>
                                      </p:cBhvr>
                                      <p:tavLst>
                                        <p:tav tm="0" fmla="#ppt_y-sin(pi*$)/81">
                                          <p:val>
                                            <p:fltVal val="0"/>
                                          </p:val>
                                        </p:tav>
                                        <p:tav tm="100000">
                                          <p:val>
                                            <p:fltVal val="1"/>
                                          </p:val>
                                        </p:tav>
                                      </p:tavLst>
                                    </p:anim>
                                    <p:animScale>
                                      <p:cBhvr>
                                        <p:cTn id="29" dur="20">
                                          <p:stCondLst>
                                            <p:cond delay="487"/>
                                          </p:stCondLst>
                                        </p:cTn>
                                        <p:tgtEl>
                                          <p:spTgt spid="5"/>
                                        </p:tgtEl>
                                      </p:cBhvr>
                                      <p:to x="100000" y="60000"/>
                                    </p:animScale>
                                    <p:animScale>
                                      <p:cBhvr>
                                        <p:cTn id="30" dur="124" decel="50000">
                                          <p:stCondLst>
                                            <p:cond delay="507"/>
                                          </p:stCondLst>
                                        </p:cTn>
                                        <p:tgtEl>
                                          <p:spTgt spid="5"/>
                                        </p:tgtEl>
                                      </p:cBhvr>
                                      <p:to x="100000" y="100000"/>
                                    </p:animScale>
                                    <p:animScale>
                                      <p:cBhvr>
                                        <p:cTn id="31" dur="20">
                                          <p:stCondLst>
                                            <p:cond delay="984"/>
                                          </p:stCondLst>
                                        </p:cTn>
                                        <p:tgtEl>
                                          <p:spTgt spid="5"/>
                                        </p:tgtEl>
                                      </p:cBhvr>
                                      <p:to x="100000" y="80000"/>
                                    </p:animScale>
                                    <p:animScale>
                                      <p:cBhvr>
                                        <p:cTn id="32" dur="124" decel="50000">
                                          <p:stCondLst>
                                            <p:cond delay="1004"/>
                                          </p:stCondLst>
                                        </p:cTn>
                                        <p:tgtEl>
                                          <p:spTgt spid="5"/>
                                        </p:tgtEl>
                                      </p:cBhvr>
                                      <p:to x="100000" y="100000"/>
                                    </p:animScale>
                                    <p:animScale>
                                      <p:cBhvr>
                                        <p:cTn id="33" dur="20">
                                          <p:stCondLst>
                                            <p:cond delay="1231"/>
                                          </p:stCondLst>
                                        </p:cTn>
                                        <p:tgtEl>
                                          <p:spTgt spid="5"/>
                                        </p:tgtEl>
                                      </p:cBhvr>
                                      <p:to x="100000" y="90000"/>
                                    </p:animScale>
                                    <p:animScale>
                                      <p:cBhvr>
                                        <p:cTn id="34" dur="124" decel="50000">
                                          <p:stCondLst>
                                            <p:cond delay="1251"/>
                                          </p:stCondLst>
                                        </p:cTn>
                                        <p:tgtEl>
                                          <p:spTgt spid="5"/>
                                        </p:tgtEl>
                                      </p:cBhvr>
                                      <p:to x="100000" y="100000"/>
                                    </p:animScale>
                                    <p:animScale>
                                      <p:cBhvr>
                                        <p:cTn id="35" dur="20">
                                          <p:stCondLst>
                                            <p:cond delay="1356"/>
                                          </p:stCondLst>
                                        </p:cTn>
                                        <p:tgtEl>
                                          <p:spTgt spid="5"/>
                                        </p:tgtEl>
                                      </p:cBhvr>
                                      <p:to x="100000" y="95000"/>
                                    </p:animScale>
                                    <p:animScale>
                                      <p:cBhvr>
                                        <p:cTn id="36" dur="124" decel="50000">
                                          <p:stCondLst>
                                            <p:cond delay="1376"/>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42876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46402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8_两栏内容">
    <p:spTree>
      <p:nvGrpSpPr>
        <p:cNvPr id="1" name=""/>
        <p:cNvGrpSpPr/>
        <p:nvPr/>
      </p:nvGrpSpPr>
      <p:grpSpPr>
        <a:xfrm>
          <a:off x="0" y="0"/>
          <a:ext cx="0" cy="0"/>
          <a:chOff x="0" y="0"/>
          <a:chExt cx="0" cy="0"/>
        </a:xfrm>
      </p:grpSpPr>
      <p:sp>
        <p:nvSpPr>
          <p:cNvPr id="2" name="AutoShape 46"/>
          <p:cNvSpPr>
            <a:spLocks noChangeArrowheads="1"/>
          </p:cNvSpPr>
          <p:nvPr userDrawn="1"/>
        </p:nvSpPr>
        <p:spPr bwMode="gray">
          <a:xfrm>
            <a:off x="-370369" y="10718"/>
            <a:ext cx="12880358" cy="616092"/>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lIns="121898" tIns="60948" rIns="121898" bIns="60948" anchor="ctr"/>
          <a:lstStyle/>
          <a:p>
            <a:pPr algn="ctr">
              <a:defRPr/>
            </a:pPr>
            <a:endParaRPr lang="zh-CN" altLang="en-US" sz="2400" b="1">
              <a:solidFill>
                <a:schemeClr val="tx1"/>
              </a:solidFill>
              <a:latin typeface="Times New Roman" pitchFamily="18" charset="0"/>
              <a:cs typeface="Times New Roman" pitchFamily="18" charset="0"/>
            </a:endParaRPr>
          </a:p>
        </p:txBody>
      </p:sp>
      <p:graphicFrame>
        <p:nvGraphicFramePr>
          <p:cNvPr id="3" name="表格 2"/>
          <p:cNvGraphicFramePr>
            <a:graphicFrameLocks noGrp="1"/>
          </p:cNvGraphicFramePr>
          <p:nvPr userDrawn="1">
            <p:extLst>
              <p:ext uri="{D42A27DB-BD31-4B8C-83A1-F6EECF244321}">
                <p14:modId xmlns:p14="http://schemas.microsoft.com/office/powerpoint/2010/main" val="497922553"/>
              </p:ext>
            </p:extLst>
          </p:nvPr>
        </p:nvGraphicFramePr>
        <p:xfrm>
          <a:off x="201223" y="43238"/>
          <a:ext cx="11653880" cy="519643"/>
        </p:xfrm>
        <a:graphic>
          <a:graphicData uri="http://schemas.openxmlformats.org/drawingml/2006/table">
            <a:tbl>
              <a:tblPr firstRow="1" bandRow="1">
                <a:tableStyleId>{5C22544A-7EE6-4342-B048-85BDC9FD1C3A}</a:tableStyleId>
              </a:tblPr>
              <a:tblGrid>
                <a:gridCol w="832420"/>
                <a:gridCol w="832420"/>
                <a:gridCol w="832420"/>
                <a:gridCol w="832420"/>
                <a:gridCol w="832420"/>
                <a:gridCol w="832420"/>
                <a:gridCol w="832420"/>
                <a:gridCol w="832420"/>
                <a:gridCol w="832420"/>
                <a:gridCol w="832420"/>
                <a:gridCol w="832420"/>
                <a:gridCol w="832420"/>
                <a:gridCol w="832420"/>
                <a:gridCol w="832420"/>
              </a:tblGrid>
              <a:tr h="519643">
                <a:tc>
                  <a:txBody>
                    <a:bodyPr/>
                    <a:lstStyle/>
                    <a:p>
                      <a:pPr>
                        <a:lnSpc>
                          <a:spcPct val="50000"/>
                        </a:lnSpc>
                      </a:pPr>
                      <a:endParaRPr lang="zh-CN" altLang="en-US" sz="1900" baseline="0" dirty="0"/>
                    </a:p>
                  </a:txBody>
                  <a:tcPr marL="121904" marR="121904" marT="60974" marB="6097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35790771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31614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7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28333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4_两栏内容">
    <p:spTree>
      <p:nvGrpSpPr>
        <p:cNvPr id="1" name=""/>
        <p:cNvGrpSpPr/>
        <p:nvPr/>
      </p:nvGrpSpPr>
      <p:grpSpPr>
        <a:xfrm>
          <a:off x="0" y="0"/>
          <a:ext cx="0" cy="0"/>
          <a:chOff x="0" y="0"/>
          <a:chExt cx="0" cy="0"/>
        </a:xfrm>
      </p:grpSpPr>
      <p:pic>
        <p:nvPicPr>
          <p:cNvPr id="2" name="Picture 4" descr="F:\张丽\2015\一轮\化学\新建文件夹 (5)\第二章  第1讲-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 y="13259"/>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877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3_两栏内容">
    <p:spTree>
      <p:nvGrpSpPr>
        <p:cNvPr id="1" name=""/>
        <p:cNvGrpSpPr/>
        <p:nvPr/>
      </p:nvGrpSpPr>
      <p:grpSpPr>
        <a:xfrm>
          <a:off x="0" y="0"/>
          <a:ext cx="0" cy="0"/>
          <a:chOff x="0" y="0"/>
          <a:chExt cx="0" cy="0"/>
        </a:xfrm>
      </p:grpSpPr>
      <p:pic>
        <p:nvPicPr>
          <p:cNvPr id="44034" name="Picture 2" descr="F:\张丽\2015\一轮\化学\新建文件夹 (5)\第二章  第1讲-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6671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考试标准">
    <p:spTree>
      <p:nvGrpSpPr>
        <p:cNvPr id="1" name=""/>
        <p:cNvGrpSpPr/>
        <p:nvPr/>
      </p:nvGrpSpPr>
      <p:grpSpPr>
        <a:xfrm>
          <a:off x="0" y="0"/>
          <a:ext cx="0" cy="0"/>
          <a:chOff x="0" y="0"/>
          <a:chExt cx="0" cy="0"/>
        </a:xfrm>
      </p:grpSpPr>
      <p:pic>
        <p:nvPicPr>
          <p:cNvPr id="286722" name="Picture 2" descr="C:\Users\Administrator\Desktop\一轮幻灯片用人教\32.jpg"/>
          <p:cNvPicPr>
            <a:picLocks noChangeAspect="1" noChangeArrowheads="1"/>
          </p:cNvPicPr>
          <p:nvPr userDrawn="1"/>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1" y="0"/>
            <a:ext cx="12190413" cy="6859588"/>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25474" y="4083474"/>
            <a:ext cx="8568952" cy="1507854"/>
          </a:xfrm>
          <a:prstGeom prst="rect">
            <a:avLst/>
          </a:prstGeom>
          <a:solidFill>
            <a:srgbClr val="E55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userDrawn="1"/>
        </p:nvGrpSpPr>
        <p:grpSpPr>
          <a:xfrm>
            <a:off x="-25474" y="4083474"/>
            <a:ext cx="936104" cy="1507853"/>
            <a:chOff x="1636272" y="4786031"/>
            <a:chExt cx="839787" cy="1212851"/>
          </a:xfrm>
        </p:grpSpPr>
        <p:sp>
          <p:nvSpPr>
            <p:cNvPr id="10" name="矩形 9"/>
            <p:cNvSpPr/>
            <p:nvPr/>
          </p:nvSpPr>
          <p:spPr>
            <a:xfrm>
              <a:off x="1636272" y="4786031"/>
              <a:ext cx="839787" cy="1212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任意多边形 10"/>
            <p:cNvSpPr/>
            <p:nvPr/>
          </p:nvSpPr>
          <p:spPr>
            <a:xfrm>
              <a:off x="1636272" y="4786032"/>
              <a:ext cx="839787" cy="1212850"/>
            </a:xfrm>
            <a:custGeom>
              <a:avLst/>
              <a:gdLst/>
              <a:ahLst/>
              <a:cxnLst/>
              <a:rect l="l" t="t" r="r" b="b"/>
              <a:pathLst>
                <a:path w="839788" h="1212850">
                  <a:moveTo>
                    <a:pt x="491011" y="1041838"/>
                  </a:moveTo>
                  <a:lnTo>
                    <a:pt x="579890" y="1041838"/>
                  </a:lnTo>
                  <a:cubicBezTo>
                    <a:pt x="567974" y="1050563"/>
                    <a:pt x="552966" y="1058442"/>
                    <a:pt x="534864" y="1065474"/>
                  </a:cubicBezTo>
                  <a:cubicBezTo>
                    <a:pt x="517024" y="1059223"/>
                    <a:pt x="502406" y="1051345"/>
                    <a:pt x="491011" y="1041838"/>
                  </a:cubicBezTo>
                  <a:close/>
                  <a:moveTo>
                    <a:pt x="488081" y="1019960"/>
                  </a:moveTo>
                  <a:cubicBezTo>
                    <a:pt x="473496" y="1037801"/>
                    <a:pt x="454223" y="1052582"/>
                    <a:pt x="430261" y="1064302"/>
                  </a:cubicBezTo>
                  <a:cubicBezTo>
                    <a:pt x="433777" y="1067688"/>
                    <a:pt x="436968" y="1071269"/>
                    <a:pt x="439833" y="1075045"/>
                  </a:cubicBezTo>
                  <a:cubicBezTo>
                    <a:pt x="454353" y="1067623"/>
                    <a:pt x="467799" y="1058344"/>
                    <a:pt x="480170" y="1047210"/>
                  </a:cubicBezTo>
                  <a:cubicBezTo>
                    <a:pt x="490067" y="1056391"/>
                    <a:pt x="502341" y="1064497"/>
                    <a:pt x="516991" y="1071529"/>
                  </a:cubicBezTo>
                  <a:cubicBezTo>
                    <a:pt x="498890" y="1076738"/>
                    <a:pt x="473691" y="1082012"/>
                    <a:pt x="441396" y="1087352"/>
                  </a:cubicBezTo>
                  <a:cubicBezTo>
                    <a:pt x="444912" y="1091910"/>
                    <a:pt x="447907" y="1096337"/>
                    <a:pt x="450381" y="1100635"/>
                  </a:cubicBezTo>
                  <a:cubicBezTo>
                    <a:pt x="483263" y="1094188"/>
                    <a:pt x="511294" y="1086928"/>
                    <a:pt x="534474" y="1078854"/>
                  </a:cubicBezTo>
                  <a:cubicBezTo>
                    <a:pt x="557133" y="1087384"/>
                    <a:pt x="584317" y="1093863"/>
                    <a:pt x="616027" y="1098291"/>
                  </a:cubicBezTo>
                  <a:cubicBezTo>
                    <a:pt x="618631" y="1093472"/>
                    <a:pt x="621692" y="1088133"/>
                    <a:pt x="625208" y="1082273"/>
                  </a:cubicBezTo>
                  <a:cubicBezTo>
                    <a:pt x="598056" y="1080254"/>
                    <a:pt x="574290" y="1076576"/>
                    <a:pt x="553910" y="1071236"/>
                  </a:cubicBezTo>
                  <a:cubicBezTo>
                    <a:pt x="573574" y="1062381"/>
                    <a:pt x="589721" y="1052321"/>
                    <a:pt x="602353" y="1041057"/>
                  </a:cubicBezTo>
                  <a:lnTo>
                    <a:pt x="602353" y="1030509"/>
                  </a:lnTo>
                  <a:lnTo>
                    <a:pt x="496676" y="1030509"/>
                  </a:lnTo>
                  <a:cubicBezTo>
                    <a:pt x="499671" y="1027123"/>
                    <a:pt x="502601" y="1023607"/>
                    <a:pt x="505466" y="1019960"/>
                  </a:cubicBezTo>
                  <a:close/>
                  <a:moveTo>
                    <a:pt x="774250" y="1002966"/>
                  </a:moveTo>
                  <a:cubicBezTo>
                    <a:pt x="736094" y="1016770"/>
                    <a:pt x="691036" y="1031550"/>
                    <a:pt x="639077" y="1047308"/>
                  </a:cubicBezTo>
                  <a:lnTo>
                    <a:pt x="645132" y="1064107"/>
                  </a:lnTo>
                  <a:cubicBezTo>
                    <a:pt x="685892" y="1049912"/>
                    <a:pt x="728932" y="1035197"/>
                    <a:pt x="774250" y="1019960"/>
                  </a:cubicBezTo>
                  <a:cubicBezTo>
                    <a:pt x="773859" y="1017356"/>
                    <a:pt x="773859" y="1011691"/>
                    <a:pt x="774250" y="1002966"/>
                  </a:cubicBezTo>
                  <a:close/>
                  <a:moveTo>
                    <a:pt x="30797" y="988902"/>
                  </a:moveTo>
                  <a:lnTo>
                    <a:pt x="30797" y="1006091"/>
                  </a:lnTo>
                  <a:lnTo>
                    <a:pt x="224962" y="1006091"/>
                  </a:lnTo>
                  <a:lnTo>
                    <a:pt x="224962" y="988902"/>
                  </a:lnTo>
                  <a:close/>
                  <a:moveTo>
                    <a:pt x="473431" y="987534"/>
                  </a:moveTo>
                  <a:lnTo>
                    <a:pt x="588289" y="987534"/>
                  </a:lnTo>
                  <a:lnTo>
                    <a:pt x="588289" y="1003161"/>
                  </a:lnTo>
                  <a:lnTo>
                    <a:pt x="473431" y="1003161"/>
                  </a:lnTo>
                  <a:close/>
                  <a:moveTo>
                    <a:pt x="326538" y="983042"/>
                  </a:moveTo>
                  <a:lnTo>
                    <a:pt x="326538" y="1071139"/>
                  </a:lnTo>
                  <a:cubicBezTo>
                    <a:pt x="326538" y="1086245"/>
                    <a:pt x="334481" y="1093798"/>
                    <a:pt x="350369" y="1093798"/>
                  </a:cubicBezTo>
                  <a:lnTo>
                    <a:pt x="384357" y="1093798"/>
                  </a:lnTo>
                  <a:cubicBezTo>
                    <a:pt x="400245" y="1093798"/>
                    <a:pt x="409295" y="1086701"/>
                    <a:pt x="411509" y="1072506"/>
                  </a:cubicBezTo>
                  <a:cubicBezTo>
                    <a:pt x="413072" y="1063911"/>
                    <a:pt x="414244" y="1054665"/>
                    <a:pt x="415025" y="1044768"/>
                  </a:cubicBezTo>
                  <a:cubicBezTo>
                    <a:pt x="406300" y="1041382"/>
                    <a:pt x="401417" y="1039494"/>
                    <a:pt x="400375" y="1039103"/>
                  </a:cubicBezTo>
                  <a:cubicBezTo>
                    <a:pt x="399724" y="1049782"/>
                    <a:pt x="398682" y="1059353"/>
                    <a:pt x="397249" y="1067818"/>
                  </a:cubicBezTo>
                  <a:cubicBezTo>
                    <a:pt x="395947" y="1075631"/>
                    <a:pt x="390738" y="1079538"/>
                    <a:pt x="381623" y="1079538"/>
                  </a:cubicBezTo>
                  <a:lnTo>
                    <a:pt x="355057" y="1079538"/>
                  </a:lnTo>
                  <a:cubicBezTo>
                    <a:pt x="345941" y="1079538"/>
                    <a:pt x="341383" y="1075501"/>
                    <a:pt x="341383" y="1067427"/>
                  </a:cubicBezTo>
                  <a:lnTo>
                    <a:pt x="341383" y="1042229"/>
                  </a:lnTo>
                  <a:cubicBezTo>
                    <a:pt x="361177" y="1032071"/>
                    <a:pt x="381037" y="1017877"/>
                    <a:pt x="400961" y="999645"/>
                  </a:cubicBezTo>
                  <a:lnTo>
                    <a:pt x="388655" y="990465"/>
                  </a:lnTo>
                  <a:cubicBezTo>
                    <a:pt x="374200" y="1004399"/>
                    <a:pt x="358443" y="1016314"/>
                    <a:pt x="341383" y="1026211"/>
                  </a:cubicBezTo>
                  <a:lnTo>
                    <a:pt x="341383" y="983042"/>
                  </a:lnTo>
                  <a:close/>
                  <a:moveTo>
                    <a:pt x="473431" y="960578"/>
                  </a:moveTo>
                  <a:lnTo>
                    <a:pt x="588289" y="960578"/>
                  </a:lnTo>
                  <a:lnTo>
                    <a:pt x="588289" y="976010"/>
                  </a:lnTo>
                  <a:lnTo>
                    <a:pt x="473431" y="976010"/>
                  </a:lnTo>
                  <a:close/>
                  <a:moveTo>
                    <a:pt x="671503" y="955304"/>
                  </a:moveTo>
                  <a:lnTo>
                    <a:pt x="663103" y="968001"/>
                  </a:lnTo>
                  <a:cubicBezTo>
                    <a:pt x="682637" y="976856"/>
                    <a:pt x="704970" y="988120"/>
                    <a:pt x="730104" y="1001794"/>
                  </a:cubicBezTo>
                  <a:lnTo>
                    <a:pt x="739089" y="986948"/>
                  </a:lnTo>
                  <a:cubicBezTo>
                    <a:pt x="721379" y="977833"/>
                    <a:pt x="698850" y="967285"/>
                    <a:pt x="671503" y="955304"/>
                  </a:cubicBezTo>
                  <a:close/>
                  <a:moveTo>
                    <a:pt x="643374" y="923269"/>
                  </a:moveTo>
                  <a:lnTo>
                    <a:pt x="643374" y="939286"/>
                  </a:lnTo>
                  <a:lnTo>
                    <a:pt x="789291" y="939286"/>
                  </a:lnTo>
                  <a:cubicBezTo>
                    <a:pt x="788770" y="978354"/>
                    <a:pt x="787858" y="1013514"/>
                    <a:pt x="786556" y="1044768"/>
                  </a:cubicBezTo>
                  <a:cubicBezTo>
                    <a:pt x="786035" y="1055968"/>
                    <a:pt x="783626" y="1063911"/>
                    <a:pt x="779329" y="1068599"/>
                  </a:cubicBezTo>
                  <a:cubicBezTo>
                    <a:pt x="774771" y="1073287"/>
                    <a:pt x="767087" y="1075566"/>
                    <a:pt x="756279" y="1075436"/>
                  </a:cubicBezTo>
                  <a:cubicBezTo>
                    <a:pt x="747944" y="1075436"/>
                    <a:pt x="735443" y="1074850"/>
                    <a:pt x="718774" y="1073678"/>
                  </a:cubicBezTo>
                  <a:cubicBezTo>
                    <a:pt x="720337" y="1080710"/>
                    <a:pt x="721379" y="1086766"/>
                    <a:pt x="721899" y="1091844"/>
                  </a:cubicBezTo>
                  <a:cubicBezTo>
                    <a:pt x="735052" y="1092365"/>
                    <a:pt x="747228" y="1092626"/>
                    <a:pt x="758427" y="1092626"/>
                  </a:cubicBezTo>
                  <a:cubicBezTo>
                    <a:pt x="786947" y="1092626"/>
                    <a:pt x="801792" y="1078041"/>
                    <a:pt x="802964" y="1048870"/>
                  </a:cubicBezTo>
                  <a:cubicBezTo>
                    <a:pt x="804136" y="1026602"/>
                    <a:pt x="805373" y="984735"/>
                    <a:pt x="806676" y="923269"/>
                  </a:cubicBezTo>
                  <a:close/>
                  <a:moveTo>
                    <a:pt x="354080" y="909009"/>
                  </a:moveTo>
                  <a:cubicBezTo>
                    <a:pt x="340797" y="937398"/>
                    <a:pt x="322501" y="960318"/>
                    <a:pt x="299190" y="977768"/>
                  </a:cubicBezTo>
                  <a:cubicBezTo>
                    <a:pt x="303097" y="981284"/>
                    <a:pt x="306613" y="985060"/>
                    <a:pt x="309739" y="989097"/>
                  </a:cubicBezTo>
                  <a:cubicBezTo>
                    <a:pt x="328621" y="973991"/>
                    <a:pt x="345550" y="953937"/>
                    <a:pt x="360526" y="928933"/>
                  </a:cubicBezTo>
                  <a:cubicBezTo>
                    <a:pt x="375632" y="955239"/>
                    <a:pt x="393603" y="974577"/>
                    <a:pt x="414439" y="986948"/>
                  </a:cubicBezTo>
                  <a:cubicBezTo>
                    <a:pt x="417304" y="983042"/>
                    <a:pt x="420820" y="978744"/>
                    <a:pt x="424987" y="974056"/>
                  </a:cubicBezTo>
                  <a:cubicBezTo>
                    <a:pt x="402719" y="962727"/>
                    <a:pt x="384292" y="942998"/>
                    <a:pt x="369707" y="914869"/>
                  </a:cubicBezTo>
                  <a:lnTo>
                    <a:pt x="373223" y="909009"/>
                  </a:lnTo>
                  <a:close/>
                  <a:moveTo>
                    <a:pt x="265006" y="907056"/>
                  </a:moveTo>
                  <a:cubicBezTo>
                    <a:pt x="262662" y="916692"/>
                    <a:pt x="259863" y="926915"/>
                    <a:pt x="256607" y="937724"/>
                  </a:cubicBezTo>
                  <a:lnTo>
                    <a:pt x="232580" y="937724"/>
                  </a:lnTo>
                  <a:lnTo>
                    <a:pt x="232580" y="951006"/>
                  </a:lnTo>
                  <a:lnTo>
                    <a:pt x="252700" y="951006"/>
                  </a:lnTo>
                  <a:cubicBezTo>
                    <a:pt x="247491" y="967675"/>
                    <a:pt x="241501" y="985581"/>
                    <a:pt x="234729" y="1004724"/>
                  </a:cubicBezTo>
                  <a:lnTo>
                    <a:pt x="234729" y="1017030"/>
                  </a:lnTo>
                  <a:lnTo>
                    <a:pt x="272625" y="1017030"/>
                  </a:lnTo>
                  <a:lnTo>
                    <a:pt x="272625" y="1044964"/>
                  </a:lnTo>
                  <a:cubicBezTo>
                    <a:pt x="259211" y="1046526"/>
                    <a:pt x="245147" y="1047959"/>
                    <a:pt x="230432" y="1049261"/>
                  </a:cubicBezTo>
                  <a:lnTo>
                    <a:pt x="231994" y="1063911"/>
                  </a:lnTo>
                  <a:cubicBezTo>
                    <a:pt x="245408" y="1062218"/>
                    <a:pt x="258951" y="1060525"/>
                    <a:pt x="272625" y="1058832"/>
                  </a:cubicBezTo>
                  <a:lnTo>
                    <a:pt x="272625" y="1100439"/>
                  </a:lnTo>
                  <a:lnTo>
                    <a:pt x="286689" y="1100439"/>
                  </a:lnTo>
                  <a:lnTo>
                    <a:pt x="286689" y="1057270"/>
                  </a:lnTo>
                  <a:cubicBezTo>
                    <a:pt x="295544" y="1056228"/>
                    <a:pt x="304464" y="1055186"/>
                    <a:pt x="313450" y="1054144"/>
                  </a:cubicBezTo>
                  <a:cubicBezTo>
                    <a:pt x="313710" y="1047763"/>
                    <a:pt x="313906" y="1042945"/>
                    <a:pt x="314036" y="1039689"/>
                  </a:cubicBezTo>
                  <a:cubicBezTo>
                    <a:pt x="305311" y="1040992"/>
                    <a:pt x="296195" y="1042229"/>
                    <a:pt x="286689" y="1043401"/>
                  </a:cubicBezTo>
                  <a:lnTo>
                    <a:pt x="286689" y="1017030"/>
                  </a:lnTo>
                  <a:lnTo>
                    <a:pt x="311692" y="1017030"/>
                  </a:lnTo>
                  <a:lnTo>
                    <a:pt x="311692" y="1003747"/>
                  </a:lnTo>
                  <a:lnTo>
                    <a:pt x="286689" y="1003747"/>
                  </a:lnTo>
                  <a:lnTo>
                    <a:pt x="286689" y="960969"/>
                  </a:lnTo>
                  <a:lnTo>
                    <a:pt x="272625" y="960969"/>
                  </a:lnTo>
                  <a:lnTo>
                    <a:pt x="272625" y="1003747"/>
                  </a:lnTo>
                  <a:lnTo>
                    <a:pt x="249184" y="1003747"/>
                  </a:lnTo>
                  <a:cubicBezTo>
                    <a:pt x="255174" y="987079"/>
                    <a:pt x="261165" y="969498"/>
                    <a:pt x="267155" y="951006"/>
                  </a:cubicBezTo>
                  <a:lnTo>
                    <a:pt x="314622" y="951006"/>
                  </a:lnTo>
                  <a:lnTo>
                    <a:pt x="314622" y="937724"/>
                  </a:lnTo>
                  <a:lnTo>
                    <a:pt x="271453" y="937724"/>
                  </a:lnTo>
                  <a:cubicBezTo>
                    <a:pt x="274317" y="928868"/>
                    <a:pt x="277182" y="919753"/>
                    <a:pt x="280047" y="910376"/>
                  </a:cubicBezTo>
                  <a:close/>
                  <a:moveTo>
                    <a:pt x="476556" y="906274"/>
                  </a:moveTo>
                  <a:cubicBezTo>
                    <a:pt x="464315" y="928933"/>
                    <a:pt x="448884" y="947556"/>
                    <a:pt x="430261" y="962141"/>
                  </a:cubicBezTo>
                  <a:cubicBezTo>
                    <a:pt x="434038" y="966568"/>
                    <a:pt x="437033" y="970670"/>
                    <a:pt x="439247" y="974447"/>
                  </a:cubicBezTo>
                  <a:cubicBezTo>
                    <a:pt x="446474" y="968001"/>
                    <a:pt x="453376" y="961099"/>
                    <a:pt x="459953" y="953741"/>
                  </a:cubicBezTo>
                  <a:lnTo>
                    <a:pt x="459953" y="1022304"/>
                  </a:lnTo>
                  <a:lnTo>
                    <a:pt x="473431" y="1022304"/>
                  </a:lnTo>
                  <a:lnTo>
                    <a:pt x="473431" y="1015272"/>
                  </a:lnTo>
                  <a:lnTo>
                    <a:pt x="588289" y="1015272"/>
                  </a:lnTo>
                  <a:lnTo>
                    <a:pt x="588289" y="1020351"/>
                  </a:lnTo>
                  <a:lnTo>
                    <a:pt x="601963" y="1020351"/>
                  </a:lnTo>
                  <a:lnTo>
                    <a:pt x="601963" y="948467"/>
                  </a:lnTo>
                  <a:lnTo>
                    <a:pt x="464445" y="948467"/>
                  </a:lnTo>
                  <a:cubicBezTo>
                    <a:pt x="468222" y="944039"/>
                    <a:pt x="471868" y="939416"/>
                    <a:pt x="475384" y="934598"/>
                  </a:cubicBezTo>
                  <a:lnTo>
                    <a:pt x="621496" y="934598"/>
                  </a:lnTo>
                  <a:lnTo>
                    <a:pt x="621496" y="922097"/>
                  </a:lnTo>
                  <a:lnTo>
                    <a:pt x="484077" y="922097"/>
                  </a:lnTo>
                  <a:cubicBezTo>
                    <a:pt x="487397" y="917018"/>
                    <a:pt x="490621" y="911744"/>
                    <a:pt x="493746" y="906274"/>
                  </a:cubicBezTo>
                  <a:close/>
                  <a:moveTo>
                    <a:pt x="377695" y="562609"/>
                  </a:moveTo>
                  <a:cubicBezTo>
                    <a:pt x="380219" y="562535"/>
                    <a:pt x="381927" y="564167"/>
                    <a:pt x="383486" y="565281"/>
                  </a:cubicBezTo>
                  <a:cubicBezTo>
                    <a:pt x="385045" y="566395"/>
                    <a:pt x="386456" y="567286"/>
                    <a:pt x="387050" y="569290"/>
                  </a:cubicBezTo>
                  <a:cubicBezTo>
                    <a:pt x="387644" y="571295"/>
                    <a:pt x="388980" y="572705"/>
                    <a:pt x="387050" y="577308"/>
                  </a:cubicBezTo>
                  <a:cubicBezTo>
                    <a:pt x="385120" y="581911"/>
                    <a:pt x="378660" y="590745"/>
                    <a:pt x="375468" y="596907"/>
                  </a:cubicBezTo>
                  <a:lnTo>
                    <a:pt x="373531" y="601176"/>
                  </a:lnTo>
                  <a:lnTo>
                    <a:pt x="373362" y="600651"/>
                  </a:lnTo>
                  <a:cubicBezTo>
                    <a:pt x="371375" y="596879"/>
                    <a:pt x="368730" y="596572"/>
                    <a:pt x="368340" y="593343"/>
                  </a:cubicBezTo>
                  <a:cubicBezTo>
                    <a:pt x="367820" y="589037"/>
                    <a:pt x="371236" y="583395"/>
                    <a:pt x="371904" y="579980"/>
                  </a:cubicBezTo>
                  <a:cubicBezTo>
                    <a:pt x="372572" y="576565"/>
                    <a:pt x="372498" y="575229"/>
                    <a:pt x="372349" y="572854"/>
                  </a:cubicBezTo>
                  <a:cubicBezTo>
                    <a:pt x="372201" y="570478"/>
                    <a:pt x="370567" y="569736"/>
                    <a:pt x="371013" y="565726"/>
                  </a:cubicBezTo>
                  <a:lnTo>
                    <a:pt x="371200" y="564810"/>
                  </a:lnTo>
                  <a:lnTo>
                    <a:pt x="372172" y="564498"/>
                  </a:lnTo>
                  <a:cubicBezTo>
                    <a:pt x="375120" y="563389"/>
                    <a:pt x="375802" y="562665"/>
                    <a:pt x="377695" y="562609"/>
                  </a:cubicBezTo>
                  <a:close/>
                  <a:moveTo>
                    <a:pt x="597223" y="524280"/>
                  </a:moveTo>
                  <a:cubicBezTo>
                    <a:pt x="594806" y="524399"/>
                    <a:pt x="592524" y="524819"/>
                    <a:pt x="590899" y="525351"/>
                  </a:cubicBezTo>
                  <a:cubicBezTo>
                    <a:pt x="587650" y="526415"/>
                    <a:pt x="587034" y="530000"/>
                    <a:pt x="584849" y="531400"/>
                  </a:cubicBezTo>
                  <a:cubicBezTo>
                    <a:pt x="582664" y="532801"/>
                    <a:pt x="579695" y="532577"/>
                    <a:pt x="577790" y="533753"/>
                  </a:cubicBezTo>
                  <a:cubicBezTo>
                    <a:pt x="575885" y="534930"/>
                    <a:pt x="573700" y="536217"/>
                    <a:pt x="573420" y="538458"/>
                  </a:cubicBezTo>
                  <a:cubicBezTo>
                    <a:pt x="573140" y="540699"/>
                    <a:pt x="575661" y="543892"/>
                    <a:pt x="576109" y="547197"/>
                  </a:cubicBezTo>
                  <a:cubicBezTo>
                    <a:pt x="576557" y="550502"/>
                    <a:pt x="575941" y="554479"/>
                    <a:pt x="576109" y="558288"/>
                  </a:cubicBezTo>
                  <a:cubicBezTo>
                    <a:pt x="576277" y="562097"/>
                    <a:pt x="576950" y="567474"/>
                    <a:pt x="577118" y="570051"/>
                  </a:cubicBezTo>
                  <a:cubicBezTo>
                    <a:pt x="577286" y="572628"/>
                    <a:pt x="577006" y="571060"/>
                    <a:pt x="577118" y="573748"/>
                  </a:cubicBezTo>
                  <a:cubicBezTo>
                    <a:pt x="577230" y="576437"/>
                    <a:pt x="577902" y="582151"/>
                    <a:pt x="577790" y="586184"/>
                  </a:cubicBezTo>
                  <a:cubicBezTo>
                    <a:pt x="577678" y="590217"/>
                    <a:pt x="577342" y="596659"/>
                    <a:pt x="576445" y="597947"/>
                  </a:cubicBezTo>
                  <a:cubicBezTo>
                    <a:pt x="575549" y="599236"/>
                    <a:pt x="573980" y="595202"/>
                    <a:pt x="572412" y="593914"/>
                  </a:cubicBezTo>
                  <a:cubicBezTo>
                    <a:pt x="570843" y="592625"/>
                    <a:pt x="569218" y="591898"/>
                    <a:pt x="567033" y="590217"/>
                  </a:cubicBezTo>
                  <a:cubicBezTo>
                    <a:pt x="564848" y="588537"/>
                    <a:pt x="562103" y="585623"/>
                    <a:pt x="559302" y="583831"/>
                  </a:cubicBezTo>
                  <a:cubicBezTo>
                    <a:pt x="556501" y="582039"/>
                    <a:pt x="552691" y="580078"/>
                    <a:pt x="550226" y="579462"/>
                  </a:cubicBezTo>
                  <a:cubicBezTo>
                    <a:pt x="547761" y="578846"/>
                    <a:pt x="546025" y="579294"/>
                    <a:pt x="544511" y="580134"/>
                  </a:cubicBezTo>
                  <a:cubicBezTo>
                    <a:pt x="542998" y="580975"/>
                    <a:pt x="542886" y="583719"/>
                    <a:pt x="541150" y="584503"/>
                  </a:cubicBezTo>
                  <a:cubicBezTo>
                    <a:pt x="539413" y="585287"/>
                    <a:pt x="535716" y="584559"/>
                    <a:pt x="534091" y="584839"/>
                  </a:cubicBezTo>
                  <a:cubicBezTo>
                    <a:pt x="532466" y="585119"/>
                    <a:pt x="531290" y="584727"/>
                    <a:pt x="531402" y="586184"/>
                  </a:cubicBezTo>
                  <a:cubicBezTo>
                    <a:pt x="531514" y="587640"/>
                    <a:pt x="533755" y="591730"/>
                    <a:pt x="534763" y="593577"/>
                  </a:cubicBezTo>
                  <a:cubicBezTo>
                    <a:pt x="535772" y="595426"/>
                    <a:pt x="536892" y="595594"/>
                    <a:pt x="537452" y="597275"/>
                  </a:cubicBezTo>
                  <a:cubicBezTo>
                    <a:pt x="538012" y="598956"/>
                    <a:pt x="538124" y="600412"/>
                    <a:pt x="538124" y="603660"/>
                  </a:cubicBezTo>
                  <a:cubicBezTo>
                    <a:pt x="538124" y="606910"/>
                    <a:pt x="537060" y="613351"/>
                    <a:pt x="537452" y="616769"/>
                  </a:cubicBezTo>
                  <a:cubicBezTo>
                    <a:pt x="537844" y="620185"/>
                    <a:pt x="540365" y="621978"/>
                    <a:pt x="540477" y="624162"/>
                  </a:cubicBezTo>
                  <a:cubicBezTo>
                    <a:pt x="540589" y="626347"/>
                    <a:pt x="539245" y="628140"/>
                    <a:pt x="538124" y="629876"/>
                  </a:cubicBezTo>
                  <a:cubicBezTo>
                    <a:pt x="537004" y="631612"/>
                    <a:pt x="535323" y="632901"/>
                    <a:pt x="533755" y="634581"/>
                  </a:cubicBezTo>
                  <a:cubicBezTo>
                    <a:pt x="533755" y="634581"/>
                    <a:pt x="530786" y="638838"/>
                    <a:pt x="528713" y="639959"/>
                  </a:cubicBezTo>
                  <a:cubicBezTo>
                    <a:pt x="526640" y="641079"/>
                    <a:pt x="523447" y="640407"/>
                    <a:pt x="521318" y="641303"/>
                  </a:cubicBezTo>
                  <a:cubicBezTo>
                    <a:pt x="519188" y="642199"/>
                    <a:pt x="517564" y="644608"/>
                    <a:pt x="515939" y="645337"/>
                  </a:cubicBezTo>
                  <a:cubicBezTo>
                    <a:pt x="514314" y="646065"/>
                    <a:pt x="513698" y="645505"/>
                    <a:pt x="511569" y="645673"/>
                  </a:cubicBezTo>
                  <a:cubicBezTo>
                    <a:pt x="511569" y="645673"/>
                    <a:pt x="505127" y="645673"/>
                    <a:pt x="503166" y="646345"/>
                  </a:cubicBezTo>
                  <a:cubicBezTo>
                    <a:pt x="501205" y="647017"/>
                    <a:pt x="500757" y="647970"/>
                    <a:pt x="499805" y="649705"/>
                  </a:cubicBezTo>
                  <a:cubicBezTo>
                    <a:pt x="498852" y="651442"/>
                    <a:pt x="497844" y="655139"/>
                    <a:pt x="497452" y="656764"/>
                  </a:cubicBezTo>
                  <a:cubicBezTo>
                    <a:pt x="497059" y="658388"/>
                    <a:pt x="498908" y="658612"/>
                    <a:pt x="497452" y="659452"/>
                  </a:cubicBezTo>
                  <a:cubicBezTo>
                    <a:pt x="495995" y="660292"/>
                    <a:pt x="490784" y="661021"/>
                    <a:pt x="488711" y="661805"/>
                  </a:cubicBezTo>
                  <a:cubicBezTo>
                    <a:pt x="486638" y="662589"/>
                    <a:pt x="486582" y="663766"/>
                    <a:pt x="485014" y="664158"/>
                  </a:cubicBezTo>
                  <a:cubicBezTo>
                    <a:pt x="483445" y="664550"/>
                    <a:pt x="483389" y="663934"/>
                    <a:pt x="479300" y="664158"/>
                  </a:cubicBezTo>
                  <a:cubicBezTo>
                    <a:pt x="475210" y="664382"/>
                    <a:pt x="464565" y="664494"/>
                    <a:pt x="460475" y="665502"/>
                  </a:cubicBezTo>
                  <a:cubicBezTo>
                    <a:pt x="456386" y="666511"/>
                    <a:pt x="455881" y="667910"/>
                    <a:pt x="454761" y="670207"/>
                  </a:cubicBezTo>
                  <a:cubicBezTo>
                    <a:pt x="453640" y="672504"/>
                    <a:pt x="452408" y="676425"/>
                    <a:pt x="453753" y="679282"/>
                  </a:cubicBezTo>
                  <a:cubicBezTo>
                    <a:pt x="455097" y="682139"/>
                    <a:pt x="460363" y="685220"/>
                    <a:pt x="462828" y="687348"/>
                  </a:cubicBezTo>
                  <a:cubicBezTo>
                    <a:pt x="465293" y="689477"/>
                    <a:pt x="466133" y="690877"/>
                    <a:pt x="468542" y="692054"/>
                  </a:cubicBezTo>
                  <a:cubicBezTo>
                    <a:pt x="470952" y="693230"/>
                    <a:pt x="475826" y="695134"/>
                    <a:pt x="477283" y="694407"/>
                  </a:cubicBezTo>
                  <a:cubicBezTo>
                    <a:pt x="478739" y="693678"/>
                    <a:pt x="478907" y="690765"/>
                    <a:pt x="479972" y="689701"/>
                  </a:cubicBezTo>
                  <a:cubicBezTo>
                    <a:pt x="481036" y="688636"/>
                    <a:pt x="481540" y="688917"/>
                    <a:pt x="483669" y="688020"/>
                  </a:cubicBezTo>
                  <a:cubicBezTo>
                    <a:pt x="485798" y="687124"/>
                    <a:pt x="489271" y="686003"/>
                    <a:pt x="492745" y="684324"/>
                  </a:cubicBezTo>
                  <a:cubicBezTo>
                    <a:pt x="496219" y="682643"/>
                    <a:pt x="500197" y="680234"/>
                    <a:pt x="504510" y="677937"/>
                  </a:cubicBezTo>
                  <a:cubicBezTo>
                    <a:pt x="508824" y="675642"/>
                    <a:pt x="514258" y="672616"/>
                    <a:pt x="518628" y="670543"/>
                  </a:cubicBezTo>
                  <a:cubicBezTo>
                    <a:pt x="522999" y="668471"/>
                    <a:pt x="526136" y="667686"/>
                    <a:pt x="530730" y="665502"/>
                  </a:cubicBezTo>
                  <a:cubicBezTo>
                    <a:pt x="535323" y="663318"/>
                    <a:pt x="540533" y="658892"/>
                    <a:pt x="546193" y="657436"/>
                  </a:cubicBezTo>
                  <a:cubicBezTo>
                    <a:pt x="551851" y="655980"/>
                    <a:pt x="560198" y="657044"/>
                    <a:pt x="564680" y="656764"/>
                  </a:cubicBezTo>
                  <a:cubicBezTo>
                    <a:pt x="569161" y="656484"/>
                    <a:pt x="570507" y="655588"/>
                    <a:pt x="573084" y="655756"/>
                  </a:cubicBezTo>
                  <a:cubicBezTo>
                    <a:pt x="575661" y="655924"/>
                    <a:pt x="578798" y="656260"/>
                    <a:pt x="580143" y="657771"/>
                  </a:cubicBezTo>
                  <a:cubicBezTo>
                    <a:pt x="581487" y="659284"/>
                    <a:pt x="581263" y="662421"/>
                    <a:pt x="581151" y="664830"/>
                  </a:cubicBezTo>
                  <a:cubicBezTo>
                    <a:pt x="581039" y="667238"/>
                    <a:pt x="579415" y="669871"/>
                    <a:pt x="579471" y="672224"/>
                  </a:cubicBezTo>
                  <a:cubicBezTo>
                    <a:pt x="579527" y="674577"/>
                    <a:pt x="581095" y="676761"/>
                    <a:pt x="581487" y="678946"/>
                  </a:cubicBezTo>
                  <a:cubicBezTo>
                    <a:pt x="581880" y="681131"/>
                    <a:pt x="581375" y="683091"/>
                    <a:pt x="581824" y="685332"/>
                  </a:cubicBezTo>
                  <a:cubicBezTo>
                    <a:pt x="582272" y="687572"/>
                    <a:pt x="584737" y="691270"/>
                    <a:pt x="584176" y="692390"/>
                  </a:cubicBezTo>
                  <a:cubicBezTo>
                    <a:pt x="583616" y="693510"/>
                    <a:pt x="580031" y="692782"/>
                    <a:pt x="578462" y="692054"/>
                  </a:cubicBezTo>
                  <a:cubicBezTo>
                    <a:pt x="576894" y="691325"/>
                    <a:pt x="576726" y="689757"/>
                    <a:pt x="574765" y="688020"/>
                  </a:cubicBezTo>
                  <a:cubicBezTo>
                    <a:pt x="572804" y="686284"/>
                    <a:pt x="569330" y="682867"/>
                    <a:pt x="566697" y="681635"/>
                  </a:cubicBezTo>
                  <a:cubicBezTo>
                    <a:pt x="564064" y="680402"/>
                    <a:pt x="561599" y="679842"/>
                    <a:pt x="558966" y="680626"/>
                  </a:cubicBezTo>
                  <a:cubicBezTo>
                    <a:pt x="556333" y="681411"/>
                    <a:pt x="553531" y="684884"/>
                    <a:pt x="550898" y="686340"/>
                  </a:cubicBezTo>
                  <a:cubicBezTo>
                    <a:pt x="548265" y="687796"/>
                    <a:pt x="545856" y="687908"/>
                    <a:pt x="543166" y="689365"/>
                  </a:cubicBezTo>
                  <a:cubicBezTo>
                    <a:pt x="540477" y="690821"/>
                    <a:pt x="538012" y="693510"/>
                    <a:pt x="534763" y="695078"/>
                  </a:cubicBezTo>
                  <a:cubicBezTo>
                    <a:pt x="531514" y="696647"/>
                    <a:pt x="527480" y="696983"/>
                    <a:pt x="523671" y="698775"/>
                  </a:cubicBezTo>
                  <a:cubicBezTo>
                    <a:pt x="519861" y="700568"/>
                    <a:pt x="514594" y="703929"/>
                    <a:pt x="511905" y="705833"/>
                  </a:cubicBezTo>
                  <a:cubicBezTo>
                    <a:pt x="509216" y="707738"/>
                    <a:pt x="506695" y="708242"/>
                    <a:pt x="507536" y="710203"/>
                  </a:cubicBezTo>
                  <a:cubicBezTo>
                    <a:pt x="508376" y="712164"/>
                    <a:pt x="513642" y="717261"/>
                    <a:pt x="516947" y="717597"/>
                  </a:cubicBezTo>
                  <a:cubicBezTo>
                    <a:pt x="520253" y="717933"/>
                    <a:pt x="524343" y="713787"/>
                    <a:pt x="527368" y="712220"/>
                  </a:cubicBezTo>
                  <a:cubicBezTo>
                    <a:pt x="527368" y="712220"/>
                    <a:pt x="531738" y="709026"/>
                    <a:pt x="535099" y="708186"/>
                  </a:cubicBezTo>
                  <a:cubicBezTo>
                    <a:pt x="538460" y="707346"/>
                    <a:pt x="542886" y="708466"/>
                    <a:pt x="547537" y="707178"/>
                  </a:cubicBezTo>
                  <a:cubicBezTo>
                    <a:pt x="552187" y="705889"/>
                    <a:pt x="558517" y="701521"/>
                    <a:pt x="562999" y="700456"/>
                  </a:cubicBezTo>
                  <a:cubicBezTo>
                    <a:pt x="567481" y="699392"/>
                    <a:pt x="571852" y="699112"/>
                    <a:pt x="574429" y="700792"/>
                  </a:cubicBezTo>
                  <a:cubicBezTo>
                    <a:pt x="577006" y="702473"/>
                    <a:pt x="577958" y="705497"/>
                    <a:pt x="578462" y="710539"/>
                  </a:cubicBezTo>
                  <a:cubicBezTo>
                    <a:pt x="578840" y="714319"/>
                    <a:pt x="577769" y="720653"/>
                    <a:pt x="577446" y="726065"/>
                  </a:cubicBezTo>
                  <a:cubicBezTo>
                    <a:pt x="577447" y="726759"/>
                    <a:pt x="577448" y="727453"/>
                    <a:pt x="577449" y="728148"/>
                  </a:cubicBezTo>
                  <a:lnTo>
                    <a:pt x="576781" y="730369"/>
                  </a:lnTo>
                  <a:cubicBezTo>
                    <a:pt x="574709" y="734065"/>
                    <a:pt x="571628" y="737875"/>
                    <a:pt x="569386" y="740788"/>
                  </a:cubicBezTo>
                  <a:cubicBezTo>
                    <a:pt x="567145" y="743700"/>
                    <a:pt x="564848" y="745437"/>
                    <a:pt x="563335" y="747845"/>
                  </a:cubicBezTo>
                  <a:cubicBezTo>
                    <a:pt x="561823" y="750254"/>
                    <a:pt x="562887" y="752886"/>
                    <a:pt x="560310" y="755239"/>
                  </a:cubicBezTo>
                  <a:cubicBezTo>
                    <a:pt x="557733" y="757592"/>
                    <a:pt x="551739" y="758657"/>
                    <a:pt x="547873" y="761961"/>
                  </a:cubicBezTo>
                  <a:cubicBezTo>
                    <a:pt x="544007" y="765266"/>
                    <a:pt x="540701" y="771876"/>
                    <a:pt x="537116" y="775069"/>
                  </a:cubicBezTo>
                  <a:cubicBezTo>
                    <a:pt x="533531" y="778262"/>
                    <a:pt x="530450" y="778598"/>
                    <a:pt x="526360" y="781118"/>
                  </a:cubicBezTo>
                  <a:cubicBezTo>
                    <a:pt x="522270" y="783639"/>
                    <a:pt x="516723" y="787505"/>
                    <a:pt x="512578" y="790193"/>
                  </a:cubicBezTo>
                  <a:cubicBezTo>
                    <a:pt x="512578" y="790193"/>
                    <a:pt x="505407" y="793946"/>
                    <a:pt x="501485" y="797252"/>
                  </a:cubicBezTo>
                  <a:cubicBezTo>
                    <a:pt x="497564" y="800556"/>
                    <a:pt x="493081" y="806885"/>
                    <a:pt x="489047" y="810023"/>
                  </a:cubicBezTo>
                  <a:cubicBezTo>
                    <a:pt x="485014" y="813160"/>
                    <a:pt x="479860" y="813832"/>
                    <a:pt x="477283" y="816072"/>
                  </a:cubicBezTo>
                  <a:cubicBezTo>
                    <a:pt x="474706" y="818313"/>
                    <a:pt x="472297" y="821954"/>
                    <a:pt x="473585" y="823467"/>
                  </a:cubicBezTo>
                  <a:cubicBezTo>
                    <a:pt x="474874" y="824979"/>
                    <a:pt x="481148" y="825875"/>
                    <a:pt x="485014" y="825148"/>
                  </a:cubicBezTo>
                  <a:cubicBezTo>
                    <a:pt x="488879" y="824419"/>
                    <a:pt x="492072" y="821058"/>
                    <a:pt x="496779" y="819097"/>
                  </a:cubicBezTo>
                  <a:cubicBezTo>
                    <a:pt x="501485" y="817136"/>
                    <a:pt x="508432" y="815569"/>
                    <a:pt x="513250" y="813384"/>
                  </a:cubicBezTo>
                  <a:cubicBezTo>
                    <a:pt x="518068" y="811199"/>
                    <a:pt x="520590" y="809182"/>
                    <a:pt x="525688" y="805990"/>
                  </a:cubicBezTo>
                  <a:cubicBezTo>
                    <a:pt x="530786" y="802797"/>
                    <a:pt x="538405" y="797587"/>
                    <a:pt x="543839" y="794226"/>
                  </a:cubicBezTo>
                  <a:cubicBezTo>
                    <a:pt x="549274" y="790865"/>
                    <a:pt x="553083" y="790249"/>
                    <a:pt x="558293" y="785824"/>
                  </a:cubicBezTo>
                  <a:cubicBezTo>
                    <a:pt x="563503" y="781398"/>
                    <a:pt x="570563" y="772436"/>
                    <a:pt x="575101" y="767675"/>
                  </a:cubicBezTo>
                  <a:cubicBezTo>
                    <a:pt x="579639" y="762913"/>
                    <a:pt x="581375" y="762129"/>
                    <a:pt x="585521" y="757256"/>
                  </a:cubicBezTo>
                  <a:cubicBezTo>
                    <a:pt x="588630" y="753601"/>
                    <a:pt x="593378" y="747646"/>
                    <a:pt x="596929" y="742793"/>
                  </a:cubicBezTo>
                  <a:lnTo>
                    <a:pt x="599633" y="738925"/>
                  </a:lnTo>
                  <a:lnTo>
                    <a:pt x="600312" y="738435"/>
                  </a:lnTo>
                  <a:cubicBezTo>
                    <a:pt x="605690" y="733673"/>
                    <a:pt x="610228" y="725943"/>
                    <a:pt x="615438" y="718941"/>
                  </a:cubicBezTo>
                  <a:cubicBezTo>
                    <a:pt x="620648" y="711939"/>
                    <a:pt x="626475" y="702641"/>
                    <a:pt x="631573" y="696423"/>
                  </a:cubicBezTo>
                  <a:cubicBezTo>
                    <a:pt x="636671" y="690205"/>
                    <a:pt x="641377" y="685611"/>
                    <a:pt x="646026" y="681635"/>
                  </a:cubicBezTo>
                  <a:cubicBezTo>
                    <a:pt x="650677" y="677657"/>
                    <a:pt x="657064" y="675809"/>
                    <a:pt x="659473" y="672560"/>
                  </a:cubicBezTo>
                  <a:cubicBezTo>
                    <a:pt x="661882" y="669311"/>
                    <a:pt x="661041" y="664942"/>
                    <a:pt x="660481" y="662141"/>
                  </a:cubicBezTo>
                  <a:cubicBezTo>
                    <a:pt x="659921" y="659340"/>
                    <a:pt x="656952" y="657828"/>
                    <a:pt x="656111" y="655756"/>
                  </a:cubicBezTo>
                  <a:cubicBezTo>
                    <a:pt x="655271" y="653683"/>
                    <a:pt x="656223" y="651890"/>
                    <a:pt x="655439" y="649705"/>
                  </a:cubicBezTo>
                  <a:cubicBezTo>
                    <a:pt x="654655" y="647521"/>
                    <a:pt x="653983" y="643544"/>
                    <a:pt x="651406" y="642648"/>
                  </a:cubicBezTo>
                  <a:cubicBezTo>
                    <a:pt x="648829" y="641751"/>
                    <a:pt x="643618" y="643880"/>
                    <a:pt x="639976" y="644328"/>
                  </a:cubicBezTo>
                  <a:cubicBezTo>
                    <a:pt x="636335" y="644777"/>
                    <a:pt x="631461" y="644328"/>
                    <a:pt x="629556" y="645337"/>
                  </a:cubicBezTo>
                  <a:cubicBezTo>
                    <a:pt x="627651" y="646345"/>
                    <a:pt x="629388" y="649201"/>
                    <a:pt x="628548" y="650378"/>
                  </a:cubicBezTo>
                  <a:cubicBezTo>
                    <a:pt x="627707" y="651554"/>
                    <a:pt x="625466" y="650658"/>
                    <a:pt x="624514" y="652394"/>
                  </a:cubicBezTo>
                  <a:cubicBezTo>
                    <a:pt x="623562" y="654131"/>
                    <a:pt x="622890" y="657884"/>
                    <a:pt x="622833" y="660797"/>
                  </a:cubicBezTo>
                  <a:cubicBezTo>
                    <a:pt x="622777" y="663710"/>
                    <a:pt x="624850" y="668022"/>
                    <a:pt x="624178" y="669871"/>
                  </a:cubicBezTo>
                  <a:cubicBezTo>
                    <a:pt x="623506" y="671720"/>
                    <a:pt x="620536" y="672280"/>
                    <a:pt x="618799" y="671888"/>
                  </a:cubicBezTo>
                  <a:cubicBezTo>
                    <a:pt x="617062" y="671496"/>
                    <a:pt x="613981" y="671272"/>
                    <a:pt x="613757" y="667518"/>
                  </a:cubicBezTo>
                  <a:cubicBezTo>
                    <a:pt x="613533" y="663766"/>
                    <a:pt x="616278" y="653739"/>
                    <a:pt x="617454" y="649369"/>
                  </a:cubicBezTo>
                  <a:cubicBezTo>
                    <a:pt x="618631" y="645000"/>
                    <a:pt x="618295" y="643600"/>
                    <a:pt x="620816" y="641303"/>
                  </a:cubicBezTo>
                  <a:cubicBezTo>
                    <a:pt x="623338" y="639006"/>
                    <a:pt x="628772" y="636878"/>
                    <a:pt x="632581" y="635590"/>
                  </a:cubicBezTo>
                  <a:cubicBezTo>
                    <a:pt x="636391" y="634301"/>
                    <a:pt x="640200" y="634189"/>
                    <a:pt x="643674" y="633573"/>
                  </a:cubicBezTo>
                  <a:cubicBezTo>
                    <a:pt x="643674" y="633573"/>
                    <a:pt x="647484" y="631948"/>
                    <a:pt x="653422" y="631892"/>
                  </a:cubicBezTo>
                  <a:cubicBezTo>
                    <a:pt x="659361" y="631836"/>
                    <a:pt x="672023" y="633237"/>
                    <a:pt x="679305" y="633237"/>
                  </a:cubicBezTo>
                  <a:cubicBezTo>
                    <a:pt x="686588" y="633237"/>
                    <a:pt x="692527" y="633125"/>
                    <a:pt x="697120" y="631892"/>
                  </a:cubicBezTo>
                  <a:cubicBezTo>
                    <a:pt x="701715" y="630660"/>
                    <a:pt x="706869" y="629036"/>
                    <a:pt x="706869" y="625843"/>
                  </a:cubicBezTo>
                  <a:cubicBezTo>
                    <a:pt x="706869" y="622650"/>
                    <a:pt x="700315" y="615928"/>
                    <a:pt x="697120" y="612735"/>
                  </a:cubicBezTo>
                  <a:cubicBezTo>
                    <a:pt x="693927" y="609543"/>
                    <a:pt x="691238" y="606910"/>
                    <a:pt x="687709" y="606686"/>
                  </a:cubicBezTo>
                  <a:cubicBezTo>
                    <a:pt x="684179" y="606462"/>
                    <a:pt x="679586" y="610775"/>
                    <a:pt x="675944" y="611391"/>
                  </a:cubicBezTo>
                  <a:cubicBezTo>
                    <a:pt x="672303" y="612007"/>
                    <a:pt x="668436" y="610047"/>
                    <a:pt x="665859" y="610383"/>
                  </a:cubicBezTo>
                  <a:cubicBezTo>
                    <a:pt x="663282" y="610719"/>
                    <a:pt x="663394" y="612679"/>
                    <a:pt x="660481" y="613407"/>
                  </a:cubicBezTo>
                  <a:cubicBezTo>
                    <a:pt x="657568" y="614136"/>
                    <a:pt x="653086" y="613855"/>
                    <a:pt x="648380" y="614752"/>
                  </a:cubicBezTo>
                  <a:cubicBezTo>
                    <a:pt x="643674" y="615648"/>
                    <a:pt x="636671" y="618225"/>
                    <a:pt x="632245" y="618785"/>
                  </a:cubicBezTo>
                  <a:cubicBezTo>
                    <a:pt x="627819" y="619346"/>
                    <a:pt x="624570" y="619009"/>
                    <a:pt x="621825" y="618113"/>
                  </a:cubicBezTo>
                  <a:cubicBezTo>
                    <a:pt x="619079" y="617217"/>
                    <a:pt x="616726" y="615424"/>
                    <a:pt x="615774" y="613407"/>
                  </a:cubicBezTo>
                  <a:cubicBezTo>
                    <a:pt x="614821" y="611391"/>
                    <a:pt x="614485" y="608758"/>
                    <a:pt x="616110" y="606013"/>
                  </a:cubicBezTo>
                  <a:cubicBezTo>
                    <a:pt x="617735" y="603268"/>
                    <a:pt x="621601" y="599852"/>
                    <a:pt x="625522" y="596939"/>
                  </a:cubicBezTo>
                  <a:cubicBezTo>
                    <a:pt x="629444" y="594026"/>
                    <a:pt x="634878" y="591170"/>
                    <a:pt x="639640" y="588537"/>
                  </a:cubicBezTo>
                  <a:cubicBezTo>
                    <a:pt x="644402" y="585904"/>
                    <a:pt x="650341" y="583663"/>
                    <a:pt x="654095" y="581143"/>
                  </a:cubicBezTo>
                  <a:cubicBezTo>
                    <a:pt x="657848" y="578622"/>
                    <a:pt x="661489" y="575989"/>
                    <a:pt x="662162" y="573413"/>
                  </a:cubicBezTo>
                  <a:cubicBezTo>
                    <a:pt x="662834" y="570836"/>
                    <a:pt x="660537" y="567923"/>
                    <a:pt x="658128" y="565682"/>
                  </a:cubicBezTo>
                  <a:cubicBezTo>
                    <a:pt x="655719" y="563442"/>
                    <a:pt x="650565" y="560809"/>
                    <a:pt x="647708" y="559969"/>
                  </a:cubicBezTo>
                  <a:cubicBezTo>
                    <a:pt x="644850" y="559128"/>
                    <a:pt x="643337" y="559856"/>
                    <a:pt x="640985" y="560641"/>
                  </a:cubicBezTo>
                  <a:cubicBezTo>
                    <a:pt x="638632" y="561425"/>
                    <a:pt x="635550" y="563274"/>
                    <a:pt x="633590" y="564673"/>
                  </a:cubicBezTo>
                  <a:cubicBezTo>
                    <a:pt x="631629" y="566074"/>
                    <a:pt x="631069" y="568371"/>
                    <a:pt x="629220" y="569043"/>
                  </a:cubicBezTo>
                  <a:cubicBezTo>
                    <a:pt x="627371" y="569715"/>
                    <a:pt x="623842" y="569323"/>
                    <a:pt x="622497" y="568707"/>
                  </a:cubicBezTo>
                  <a:cubicBezTo>
                    <a:pt x="621153" y="568091"/>
                    <a:pt x="620704" y="567250"/>
                    <a:pt x="621153" y="565346"/>
                  </a:cubicBezTo>
                  <a:cubicBezTo>
                    <a:pt x="621601" y="563442"/>
                    <a:pt x="623114" y="559856"/>
                    <a:pt x="625186" y="557279"/>
                  </a:cubicBezTo>
                  <a:cubicBezTo>
                    <a:pt x="627259" y="554703"/>
                    <a:pt x="632581" y="552294"/>
                    <a:pt x="633590" y="549886"/>
                  </a:cubicBezTo>
                  <a:cubicBezTo>
                    <a:pt x="634598" y="547477"/>
                    <a:pt x="634038" y="545572"/>
                    <a:pt x="631237" y="542828"/>
                  </a:cubicBezTo>
                  <a:cubicBezTo>
                    <a:pt x="628436" y="540083"/>
                    <a:pt x="621265" y="536385"/>
                    <a:pt x="616782" y="533417"/>
                  </a:cubicBezTo>
                  <a:cubicBezTo>
                    <a:pt x="612300" y="530448"/>
                    <a:pt x="608659" y="526359"/>
                    <a:pt x="604345" y="525015"/>
                  </a:cubicBezTo>
                  <a:cubicBezTo>
                    <a:pt x="602188" y="524343"/>
                    <a:pt x="599639" y="524161"/>
                    <a:pt x="597223" y="524280"/>
                  </a:cubicBezTo>
                  <a:close/>
                  <a:moveTo>
                    <a:pt x="566024" y="465526"/>
                  </a:moveTo>
                  <a:cubicBezTo>
                    <a:pt x="569834" y="465638"/>
                    <a:pt x="573654" y="465562"/>
                    <a:pt x="577454" y="465862"/>
                  </a:cubicBezTo>
                  <a:cubicBezTo>
                    <a:pt x="577953" y="465901"/>
                    <a:pt x="578413" y="466213"/>
                    <a:pt x="578798" y="466534"/>
                  </a:cubicBezTo>
                  <a:cubicBezTo>
                    <a:pt x="579109" y="466793"/>
                    <a:pt x="579246" y="467207"/>
                    <a:pt x="579470" y="467543"/>
                  </a:cubicBezTo>
                  <a:cubicBezTo>
                    <a:pt x="578145" y="469530"/>
                    <a:pt x="579625" y="467673"/>
                    <a:pt x="577454" y="469223"/>
                  </a:cubicBezTo>
                  <a:cubicBezTo>
                    <a:pt x="577067" y="469500"/>
                    <a:pt x="576841" y="469968"/>
                    <a:pt x="576445" y="470232"/>
                  </a:cubicBezTo>
                  <a:cubicBezTo>
                    <a:pt x="575728" y="470710"/>
                    <a:pt x="572862" y="470890"/>
                    <a:pt x="572748" y="470904"/>
                  </a:cubicBezTo>
                  <a:cubicBezTo>
                    <a:pt x="572300" y="471127"/>
                    <a:pt x="571864" y="471378"/>
                    <a:pt x="571403" y="471575"/>
                  </a:cubicBezTo>
                  <a:cubicBezTo>
                    <a:pt x="571078" y="471715"/>
                    <a:pt x="570672" y="471690"/>
                    <a:pt x="570395" y="471911"/>
                  </a:cubicBezTo>
                  <a:cubicBezTo>
                    <a:pt x="568573" y="473368"/>
                    <a:pt x="570983" y="472583"/>
                    <a:pt x="568713" y="473592"/>
                  </a:cubicBezTo>
                  <a:cubicBezTo>
                    <a:pt x="568066" y="473880"/>
                    <a:pt x="567369" y="474040"/>
                    <a:pt x="566697" y="474264"/>
                  </a:cubicBezTo>
                  <a:cubicBezTo>
                    <a:pt x="563772" y="475239"/>
                    <a:pt x="566041" y="474581"/>
                    <a:pt x="559638" y="474937"/>
                  </a:cubicBezTo>
                  <a:cubicBezTo>
                    <a:pt x="559302" y="475273"/>
                    <a:pt x="559045" y="475714"/>
                    <a:pt x="558629" y="475945"/>
                  </a:cubicBezTo>
                  <a:cubicBezTo>
                    <a:pt x="557960" y="476317"/>
                    <a:pt x="556136" y="476736"/>
                    <a:pt x="555268" y="476953"/>
                  </a:cubicBezTo>
                  <a:cubicBezTo>
                    <a:pt x="554820" y="477289"/>
                    <a:pt x="554435" y="477734"/>
                    <a:pt x="553924" y="477962"/>
                  </a:cubicBezTo>
                  <a:cubicBezTo>
                    <a:pt x="553401" y="478194"/>
                    <a:pt x="552813" y="478260"/>
                    <a:pt x="552243" y="478298"/>
                  </a:cubicBezTo>
                  <a:cubicBezTo>
                    <a:pt x="549446" y="478484"/>
                    <a:pt x="546641" y="478522"/>
                    <a:pt x="543839" y="478634"/>
                  </a:cubicBezTo>
                  <a:cubicBezTo>
                    <a:pt x="542352" y="479377"/>
                    <a:pt x="543839" y="478746"/>
                    <a:pt x="543166" y="478634"/>
                  </a:cubicBezTo>
                  <a:cubicBezTo>
                    <a:pt x="543222" y="477794"/>
                    <a:pt x="543951" y="474656"/>
                    <a:pt x="544175" y="473592"/>
                  </a:cubicBezTo>
                  <a:cubicBezTo>
                    <a:pt x="544287" y="473144"/>
                    <a:pt x="544255" y="472632"/>
                    <a:pt x="544511" y="472247"/>
                  </a:cubicBezTo>
                  <a:cubicBezTo>
                    <a:pt x="544943" y="471601"/>
                    <a:pt x="545902" y="471508"/>
                    <a:pt x="546529" y="471239"/>
                  </a:cubicBezTo>
                  <a:cubicBezTo>
                    <a:pt x="549392" y="470013"/>
                    <a:pt x="546225" y="470733"/>
                    <a:pt x="551235" y="470232"/>
                  </a:cubicBezTo>
                  <a:cubicBezTo>
                    <a:pt x="551683" y="470120"/>
                    <a:pt x="550674" y="470400"/>
                    <a:pt x="552579" y="469896"/>
                  </a:cubicBezTo>
                  <a:cubicBezTo>
                    <a:pt x="554484" y="469391"/>
                    <a:pt x="560422" y="467935"/>
                    <a:pt x="562663" y="467207"/>
                  </a:cubicBezTo>
                  <a:cubicBezTo>
                    <a:pt x="564904" y="466478"/>
                    <a:pt x="566024" y="465526"/>
                    <a:pt x="566024" y="465526"/>
                  </a:cubicBezTo>
                  <a:close/>
                  <a:moveTo>
                    <a:pt x="584785" y="430116"/>
                  </a:moveTo>
                  <a:lnTo>
                    <a:pt x="584387" y="432768"/>
                  </a:lnTo>
                  <a:cubicBezTo>
                    <a:pt x="584093" y="434328"/>
                    <a:pt x="583952" y="435743"/>
                    <a:pt x="584513" y="437199"/>
                  </a:cubicBezTo>
                  <a:lnTo>
                    <a:pt x="585880" y="439416"/>
                  </a:lnTo>
                  <a:lnTo>
                    <a:pt x="582905" y="440353"/>
                  </a:lnTo>
                  <a:cubicBezTo>
                    <a:pt x="581414" y="440809"/>
                    <a:pt x="580101" y="441173"/>
                    <a:pt x="579134" y="441328"/>
                  </a:cubicBezTo>
                  <a:cubicBezTo>
                    <a:pt x="576235" y="441790"/>
                    <a:pt x="575416" y="440298"/>
                    <a:pt x="574479" y="440185"/>
                  </a:cubicBezTo>
                  <a:lnTo>
                    <a:pt x="573899" y="440443"/>
                  </a:lnTo>
                  <a:lnTo>
                    <a:pt x="573557" y="440033"/>
                  </a:lnTo>
                  <a:cubicBezTo>
                    <a:pt x="572892" y="439118"/>
                    <a:pt x="572342" y="438166"/>
                    <a:pt x="572076" y="437199"/>
                  </a:cubicBezTo>
                  <a:lnTo>
                    <a:pt x="571820" y="434244"/>
                  </a:lnTo>
                  <a:lnTo>
                    <a:pt x="575936" y="432970"/>
                  </a:lnTo>
                  <a:cubicBezTo>
                    <a:pt x="579092" y="431854"/>
                    <a:pt x="579807" y="431203"/>
                    <a:pt x="584176" y="430236"/>
                  </a:cubicBezTo>
                  <a:close/>
                  <a:moveTo>
                    <a:pt x="641321" y="425867"/>
                  </a:moveTo>
                  <a:cubicBezTo>
                    <a:pt x="641321" y="425867"/>
                    <a:pt x="644850" y="426203"/>
                    <a:pt x="647372" y="426875"/>
                  </a:cubicBezTo>
                  <a:cubicBezTo>
                    <a:pt x="649893" y="427547"/>
                    <a:pt x="652638" y="429228"/>
                    <a:pt x="656448" y="429900"/>
                  </a:cubicBezTo>
                  <a:cubicBezTo>
                    <a:pt x="660257" y="430572"/>
                    <a:pt x="666755" y="429228"/>
                    <a:pt x="670229" y="430908"/>
                  </a:cubicBezTo>
                  <a:cubicBezTo>
                    <a:pt x="673703" y="432589"/>
                    <a:pt x="676448" y="435669"/>
                    <a:pt x="677289" y="439983"/>
                  </a:cubicBezTo>
                  <a:cubicBezTo>
                    <a:pt x="678129" y="444296"/>
                    <a:pt x="677289" y="452251"/>
                    <a:pt x="675272" y="456787"/>
                  </a:cubicBezTo>
                  <a:cubicBezTo>
                    <a:pt x="673255" y="461325"/>
                    <a:pt x="669501" y="463789"/>
                    <a:pt x="665187" y="467207"/>
                  </a:cubicBezTo>
                  <a:cubicBezTo>
                    <a:pt x="660873" y="470624"/>
                    <a:pt x="654543" y="474376"/>
                    <a:pt x="649389" y="477289"/>
                  </a:cubicBezTo>
                  <a:cubicBezTo>
                    <a:pt x="644234" y="480203"/>
                    <a:pt x="639360" y="482611"/>
                    <a:pt x="634262" y="484683"/>
                  </a:cubicBezTo>
                  <a:cubicBezTo>
                    <a:pt x="629164" y="486756"/>
                    <a:pt x="621825" y="489277"/>
                    <a:pt x="618799" y="489725"/>
                  </a:cubicBezTo>
                  <a:cubicBezTo>
                    <a:pt x="615774" y="490172"/>
                    <a:pt x="617847" y="488941"/>
                    <a:pt x="616110" y="487372"/>
                  </a:cubicBezTo>
                  <a:cubicBezTo>
                    <a:pt x="614807" y="486196"/>
                    <a:pt x="612812" y="482625"/>
                    <a:pt x="610619" y="481054"/>
                  </a:cubicBezTo>
                  <a:lnTo>
                    <a:pt x="610279" y="480942"/>
                  </a:lnTo>
                  <a:lnTo>
                    <a:pt x="610818" y="480115"/>
                  </a:lnTo>
                  <a:cubicBezTo>
                    <a:pt x="611810" y="478658"/>
                    <a:pt x="612791" y="477331"/>
                    <a:pt x="613757" y="476281"/>
                  </a:cubicBezTo>
                  <a:cubicBezTo>
                    <a:pt x="617622" y="472079"/>
                    <a:pt x="622889" y="470904"/>
                    <a:pt x="624850" y="467543"/>
                  </a:cubicBezTo>
                  <a:cubicBezTo>
                    <a:pt x="626811" y="464181"/>
                    <a:pt x="628940" y="460261"/>
                    <a:pt x="625522" y="456115"/>
                  </a:cubicBezTo>
                  <a:cubicBezTo>
                    <a:pt x="622105" y="451971"/>
                    <a:pt x="609163" y="445864"/>
                    <a:pt x="604345" y="442672"/>
                  </a:cubicBezTo>
                  <a:lnTo>
                    <a:pt x="603868" y="442274"/>
                  </a:lnTo>
                  <a:lnTo>
                    <a:pt x="604345" y="441905"/>
                  </a:lnTo>
                  <a:cubicBezTo>
                    <a:pt x="606474" y="438936"/>
                    <a:pt x="604401" y="432046"/>
                    <a:pt x="604682" y="427116"/>
                  </a:cubicBezTo>
                  <a:cubicBezTo>
                    <a:pt x="604690" y="427014"/>
                    <a:pt x="604698" y="426912"/>
                    <a:pt x="604707" y="426810"/>
                  </a:cubicBezTo>
                  <a:lnTo>
                    <a:pt x="606698" y="426539"/>
                  </a:lnTo>
                  <a:cubicBezTo>
                    <a:pt x="612132" y="425867"/>
                    <a:pt x="611012" y="426315"/>
                    <a:pt x="616782" y="426203"/>
                  </a:cubicBezTo>
                  <a:close/>
                  <a:moveTo>
                    <a:pt x="578840" y="411068"/>
                  </a:moveTo>
                  <a:cubicBezTo>
                    <a:pt x="581487" y="410984"/>
                    <a:pt x="584121" y="411432"/>
                    <a:pt x="585185" y="412665"/>
                  </a:cubicBezTo>
                  <a:cubicBezTo>
                    <a:pt x="585717" y="413281"/>
                    <a:pt x="585990" y="414258"/>
                    <a:pt x="586099" y="415440"/>
                  </a:cubicBezTo>
                  <a:cubicBezTo>
                    <a:pt x="586089" y="415997"/>
                    <a:pt x="586078" y="416555"/>
                    <a:pt x="586068" y="417113"/>
                  </a:cubicBezTo>
                  <a:lnTo>
                    <a:pt x="580143" y="418473"/>
                  </a:lnTo>
                  <a:lnTo>
                    <a:pt x="571551" y="420980"/>
                  </a:lnTo>
                  <a:lnTo>
                    <a:pt x="571257" y="417181"/>
                  </a:lnTo>
                  <a:cubicBezTo>
                    <a:pt x="571137" y="415228"/>
                    <a:pt x="571292" y="413561"/>
                    <a:pt x="572412" y="412665"/>
                  </a:cubicBezTo>
                  <a:cubicBezTo>
                    <a:pt x="573532" y="411769"/>
                    <a:pt x="576193" y="411152"/>
                    <a:pt x="578840" y="411068"/>
                  </a:cubicBezTo>
                  <a:close/>
                  <a:moveTo>
                    <a:pt x="322009" y="406264"/>
                  </a:moveTo>
                  <a:cubicBezTo>
                    <a:pt x="318074" y="405968"/>
                    <a:pt x="319633" y="410050"/>
                    <a:pt x="317108" y="411164"/>
                  </a:cubicBezTo>
                  <a:cubicBezTo>
                    <a:pt x="314583" y="412278"/>
                    <a:pt x="308866" y="412055"/>
                    <a:pt x="306862" y="412946"/>
                  </a:cubicBezTo>
                  <a:cubicBezTo>
                    <a:pt x="304857" y="413837"/>
                    <a:pt x="306193" y="415395"/>
                    <a:pt x="305080" y="416508"/>
                  </a:cubicBezTo>
                  <a:cubicBezTo>
                    <a:pt x="303966" y="417622"/>
                    <a:pt x="300996" y="418513"/>
                    <a:pt x="300179" y="419627"/>
                  </a:cubicBezTo>
                  <a:cubicBezTo>
                    <a:pt x="299363" y="420740"/>
                    <a:pt x="298694" y="421112"/>
                    <a:pt x="300179" y="423191"/>
                  </a:cubicBezTo>
                  <a:cubicBezTo>
                    <a:pt x="301664" y="425268"/>
                    <a:pt x="307381" y="429278"/>
                    <a:pt x="309089" y="432099"/>
                  </a:cubicBezTo>
                  <a:cubicBezTo>
                    <a:pt x="310797" y="434919"/>
                    <a:pt x="310351" y="433880"/>
                    <a:pt x="310425" y="440117"/>
                  </a:cubicBezTo>
                  <a:cubicBezTo>
                    <a:pt x="310500" y="446352"/>
                    <a:pt x="309386" y="463427"/>
                    <a:pt x="309534" y="469515"/>
                  </a:cubicBezTo>
                  <a:cubicBezTo>
                    <a:pt x="309683" y="475602"/>
                    <a:pt x="310277" y="474340"/>
                    <a:pt x="311316" y="476641"/>
                  </a:cubicBezTo>
                  <a:cubicBezTo>
                    <a:pt x="312356" y="478943"/>
                    <a:pt x="315251" y="478201"/>
                    <a:pt x="315771" y="483323"/>
                  </a:cubicBezTo>
                  <a:cubicBezTo>
                    <a:pt x="316291" y="488446"/>
                    <a:pt x="315028" y="502179"/>
                    <a:pt x="314435" y="507376"/>
                  </a:cubicBezTo>
                  <a:cubicBezTo>
                    <a:pt x="313841" y="512572"/>
                    <a:pt x="312950" y="509825"/>
                    <a:pt x="312207" y="514503"/>
                  </a:cubicBezTo>
                  <a:cubicBezTo>
                    <a:pt x="311465" y="519179"/>
                    <a:pt x="309757" y="531577"/>
                    <a:pt x="309980" y="535438"/>
                  </a:cubicBezTo>
                  <a:cubicBezTo>
                    <a:pt x="310203" y="539298"/>
                    <a:pt x="312430" y="535661"/>
                    <a:pt x="313544" y="537664"/>
                  </a:cubicBezTo>
                  <a:cubicBezTo>
                    <a:pt x="314657" y="539669"/>
                    <a:pt x="316439" y="544050"/>
                    <a:pt x="316662" y="547464"/>
                  </a:cubicBezTo>
                  <a:lnTo>
                    <a:pt x="316199" y="552071"/>
                  </a:lnTo>
                  <a:lnTo>
                    <a:pt x="315882" y="552114"/>
                  </a:lnTo>
                  <a:cubicBezTo>
                    <a:pt x="314713" y="552179"/>
                    <a:pt x="314249" y="552030"/>
                    <a:pt x="312207" y="552364"/>
                  </a:cubicBezTo>
                  <a:cubicBezTo>
                    <a:pt x="312207" y="552364"/>
                    <a:pt x="302036" y="554740"/>
                    <a:pt x="299289" y="554592"/>
                  </a:cubicBezTo>
                  <a:cubicBezTo>
                    <a:pt x="296541" y="554443"/>
                    <a:pt x="297284" y="552661"/>
                    <a:pt x="295725" y="551473"/>
                  </a:cubicBezTo>
                  <a:cubicBezTo>
                    <a:pt x="294165" y="550285"/>
                    <a:pt x="290972" y="549023"/>
                    <a:pt x="289933" y="547464"/>
                  </a:cubicBezTo>
                  <a:cubicBezTo>
                    <a:pt x="288893" y="545905"/>
                    <a:pt x="289784" y="545015"/>
                    <a:pt x="289487" y="542119"/>
                  </a:cubicBezTo>
                  <a:cubicBezTo>
                    <a:pt x="289190" y="539224"/>
                    <a:pt x="289042" y="533062"/>
                    <a:pt x="288151" y="530092"/>
                  </a:cubicBezTo>
                  <a:cubicBezTo>
                    <a:pt x="287260" y="527123"/>
                    <a:pt x="285329" y="526678"/>
                    <a:pt x="284141" y="524302"/>
                  </a:cubicBezTo>
                  <a:cubicBezTo>
                    <a:pt x="282953" y="521926"/>
                    <a:pt x="282508" y="518511"/>
                    <a:pt x="281023" y="515839"/>
                  </a:cubicBezTo>
                  <a:cubicBezTo>
                    <a:pt x="279538" y="513166"/>
                    <a:pt x="277088" y="510122"/>
                    <a:pt x="275232" y="508267"/>
                  </a:cubicBezTo>
                  <a:cubicBezTo>
                    <a:pt x="273376" y="506411"/>
                    <a:pt x="272708" y="505520"/>
                    <a:pt x="269886" y="504703"/>
                  </a:cubicBezTo>
                  <a:cubicBezTo>
                    <a:pt x="267065" y="503887"/>
                    <a:pt x="261792" y="503590"/>
                    <a:pt x="258303" y="503367"/>
                  </a:cubicBezTo>
                  <a:cubicBezTo>
                    <a:pt x="256558" y="503256"/>
                    <a:pt x="254962" y="503126"/>
                    <a:pt x="253431" y="503089"/>
                  </a:cubicBezTo>
                  <a:cubicBezTo>
                    <a:pt x="251899" y="503051"/>
                    <a:pt x="250433" y="503107"/>
                    <a:pt x="248948" y="503367"/>
                  </a:cubicBezTo>
                  <a:cubicBezTo>
                    <a:pt x="245978" y="503887"/>
                    <a:pt x="241969" y="505223"/>
                    <a:pt x="240483" y="506485"/>
                  </a:cubicBezTo>
                  <a:cubicBezTo>
                    <a:pt x="238998" y="507747"/>
                    <a:pt x="239666" y="509157"/>
                    <a:pt x="240037" y="510939"/>
                  </a:cubicBezTo>
                  <a:cubicBezTo>
                    <a:pt x="240409" y="512721"/>
                    <a:pt x="241969" y="514800"/>
                    <a:pt x="242711" y="517176"/>
                  </a:cubicBezTo>
                  <a:cubicBezTo>
                    <a:pt x="243454" y="519550"/>
                    <a:pt x="243676" y="523486"/>
                    <a:pt x="244493" y="525193"/>
                  </a:cubicBezTo>
                  <a:cubicBezTo>
                    <a:pt x="245310" y="526900"/>
                    <a:pt x="247017" y="526307"/>
                    <a:pt x="247611" y="527420"/>
                  </a:cubicBezTo>
                  <a:cubicBezTo>
                    <a:pt x="248205" y="528533"/>
                    <a:pt x="247908" y="529944"/>
                    <a:pt x="248057" y="531874"/>
                  </a:cubicBezTo>
                  <a:cubicBezTo>
                    <a:pt x="248205" y="533805"/>
                    <a:pt x="248428" y="536106"/>
                    <a:pt x="248502" y="539001"/>
                  </a:cubicBezTo>
                  <a:cubicBezTo>
                    <a:pt x="248577" y="541897"/>
                    <a:pt x="249245" y="546350"/>
                    <a:pt x="248502" y="549246"/>
                  </a:cubicBezTo>
                  <a:cubicBezTo>
                    <a:pt x="247760" y="552141"/>
                    <a:pt x="244345" y="554740"/>
                    <a:pt x="244048" y="556372"/>
                  </a:cubicBezTo>
                  <a:cubicBezTo>
                    <a:pt x="243751" y="558006"/>
                    <a:pt x="246646" y="557783"/>
                    <a:pt x="246721" y="559045"/>
                  </a:cubicBezTo>
                  <a:cubicBezTo>
                    <a:pt x="246795" y="560307"/>
                    <a:pt x="245533" y="562535"/>
                    <a:pt x="244493" y="563945"/>
                  </a:cubicBezTo>
                  <a:cubicBezTo>
                    <a:pt x="243454" y="565355"/>
                    <a:pt x="242711" y="566469"/>
                    <a:pt x="240483" y="567508"/>
                  </a:cubicBezTo>
                  <a:cubicBezTo>
                    <a:pt x="238255" y="568548"/>
                    <a:pt x="233355" y="568993"/>
                    <a:pt x="231128" y="570181"/>
                  </a:cubicBezTo>
                  <a:cubicBezTo>
                    <a:pt x="228900" y="571369"/>
                    <a:pt x="228826" y="573744"/>
                    <a:pt x="227119" y="574635"/>
                  </a:cubicBezTo>
                  <a:cubicBezTo>
                    <a:pt x="225411" y="575526"/>
                    <a:pt x="223481" y="574709"/>
                    <a:pt x="220882" y="575526"/>
                  </a:cubicBezTo>
                  <a:cubicBezTo>
                    <a:pt x="218283" y="576342"/>
                    <a:pt x="215462" y="578867"/>
                    <a:pt x="211526" y="579535"/>
                  </a:cubicBezTo>
                  <a:cubicBezTo>
                    <a:pt x="207591" y="580203"/>
                    <a:pt x="200686" y="578941"/>
                    <a:pt x="197271" y="579535"/>
                  </a:cubicBezTo>
                  <a:cubicBezTo>
                    <a:pt x="193855" y="580129"/>
                    <a:pt x="194821" y="582282"/>
                    <a:pt x="191034" y="583098"/>
                  </a:cubicBezTo>
                  <a:cubicBezTo>
                    <a:pt x="187247" y="583915"/>
                    <a:pt x="178857" y="583692"/>
                    <a:pt x="174551" y="584434"/>
                  </a:cubicBezTo>
                  <a:cubicBezTo>
                    <a:pt x="170244" y="585177"/>
                    <a:pt x="168091" y="586884"/>
                    <a:pt x="165196" y="587553"/>
                  </a:cubicBezTo>
                  <a:cubicBezTo>
                    <a:pt x="162299" y="588221"/>
                    <a:pt x="162447" y="587330"/>
                    <a:pt x="157176" y="588444"/>
                  </a:cubicBezTo>
                  <a:cubicBezTo>
                    <a:pt x="151904" y="589557"/>
                    <a:pt x="137500" y="591562"/>
                    <a:pt x="133565" y="594234"/>
                  </a:cubicBezTo>
                  <a:cubicBezTo>
                    <a:pt x="129630" y="596907"/>
                    <a:pt x="133565" y="601657"/>
                    <a:pt x="133565" y="604479"/>
                  </a:cubicBezTo>
                  <a:lnTo>
                    <a:pt x="133565" y="611160"/>
                  </a:lnTo>
                  <a:cubicBezTo>
                    <a:pt x="136683" y="614278"/>
                    <a:pt x="147524" y="620365"/>
                    <a:pt x="152276" y="623187"/>
                  </a:cubicBezTo>
                  <a:cubicBezTo>
                    <a:pt x="157028" y="626008"/>
                    <a:pt x="158661" y="627938"/>
                    <a:pt x="162076" y="628087"/>
                  </a:cubicBezTo>
                  <a:cubicBezTo>
                    <a:pt x="165493" y="628235"/>
                    <a:pt x="167869" y="627419"/>
                    <a:pt x="172769" y="624077"/>
                  </a:cubicBezTo>
                  <a:cubicBezTo>
                    <a:pt x="177669" y="620736"/>
                    <a:pt x="185910" y="611605"/>
                    <a:pt x="191480" y="608042"/>
                  </a:cubicBezTo>
                  <a:cubicBezTo>
                    <a:pt x="197048" y="604479"/>
                    <a:pt x="200092" y="603365"/>
                    <a:pt x="204844" y="600916"/>
                  </a:cubicBezTo>
                  <a:cubicBezTo>
                    <a:pt x="209596" y="598466"/>
                    <a:pt x="213679" y="595867"/>
                    <a:pt x="219991" y="593343"/>
                  </a:cubicBezTo>
                  <a:cubicBezTo>
                    <a:pt x="226302" y="590819"/>
                    <a:pt x="235880" y="587924"/>
                    <a:pt x="242711" y="585771"/>
                  </a:cubicBezTo>
                  <a:cubicBezTo>
                    <a:pt x="249542" y="583618"/>
                    <a:pt x="256224" y="581688"/>
                    <a:pt x="260976" y="580426"/>
                  </a:cubicBezTo>
                  <a:cubicBezTo>
                    <a:pt x="265727" y="579164"/>
                    <a:pt x="267956" y="578644"/>
                    <a:pt x="271223" y="578199"/>
                  </a:cubicBezTo>
                  <a:cubicBezTo>
                    <a:pt x="274489" y="577753"/>
                    <a:pt x="276865" y="578273"/>
                    <a:pt x="280578" y="577753"/>
                  </a:cubicBezTo>
                  <a:cubicBezTo>
                    <a:pt x="284290" y="577233"/>
                    <a:pt x="290304" y="576120"/>
                    <a:pt x="293497" y="575080"/>
                  </a:cubicBezTo>
                  <a:cubicBezTo>
                    <a:pt x="296690" y="574041"/>
                    <a:pt x="297581" y="572111"/>
                    <a:pt x="299734" y="571518"/>
                  </a:cubicBezTo>
                  <a:cubicBezTo>
                    <a:pt x="301887" y="570924"/>
                    <a:pt x="303966" y="571146"/>
                    <a:pt x="306416" y="571518"/>
                  </a:cubicBezTo>
                  <a:cubicBezTo>
                    <a:pt x="308254" y="571796"/>
                    <a:pt x="308796" y="572743"/>
                    <a:pt x="311240" y="573324"/>
                  </a:cubicBezTo>
                  <a:lnTo>
                    <a:pt x="313434" y="573612"/>
                  </a:lnTo>
                  <a:lnTo>
                    <a:pt x="313439" y="573622"/>
                  </a:lnTo>
                  <a:cubicBezTo>
                    <a:pt x="313646" y="574111"/>
                    <a:pt x="313841" y="574709"/>
                    <a:pt x="313989" y="575526"/>
                  </a:cubicBezTo>
                  <a:cubicBezTo>
                    <a:pt x="314583" y="578793"/>
                    <a:pt x="315400" y="585325"/>
                    <a:pt x="315771" y="588889"/>
                  </a:cubicBezTo>
                  <a:cubicBezTo>
                    <a:pt x="316142" y="592452"/>
                    <a:pt x="316142" y="594382"/>
                    <a:pt x="316217" y="596907"/>
                  </a:cubicBezTo>
                  <a:cubicBezTo>
                    <a:pt x="316291" y="599431"/>
                    <a:pt x="316217" y="601880"/>
                    <a:pt x="316217" y="604033"/>
                  </a:cubicBezTo>
                  <a:cubicBezTo>
                    <a:pt x="316217" y="604033"/>
                    <a:pt x="316365" y="606706"/>
                    <a:pt x="316217" y="609824"/>
                  </a:cubicBezTo>
                  <a:cubicBezTo>
                    <a:pt x="316068" y="612942"/>
                    <a:pt x="314732" y="619846"/>
                    <a:pt x="315326" y="622741"/>
                  </a:cubicBezTo>
                  <a:cubicBezTo>
                    <a:pt x="315919" y="625637"/>
                    <a:pt x="319187" y="624671"/>
                    <a:pt x="319781" y="627196"/>
                  </a:cubicBezTo>
                  <a:cubicBezTo>
                    <a:pt x="320375" y="629719"/>
                    <a:pt x="319558" y="635139"/>
                    <a:pt x="318890" y="637886"/>
                  </a:cubicBezTo>
                  <a:cubicBezTo>
                    <a:pt x="318222" y="640632"/>
                    <a:pt x="317183" y="643379"/>
                    <a:pt x="315771" y="643676"/>
                  </a:cubicBezTo>
                  <a:cubicBezTo>
                    <a:pt x="314360" y="643973"/>
                    <a:pt x="312875" y="641746"/>
                    <a:pt x="310425" y="639667"/>
                  </a:cubicBezTo>
                  <a:cubicBezTo>
                    <a:pt x="307975" y="637589"/>
                    <a:pt x="303892" y="633209"/>
                    <a:pt x="301070" y="631204"/>
                  </a:cubicBezTo>
                  <a:cubicBezTo>
                    <a:pt x="298249" y="629201"/>
                    <a:pt x="296244" y="628829"/>
                    <a:pt x="293497" y="627641"/>
                  </a:cubicBezTo>
                  <a:cubicBezTo>
                    <a:pt x="290749" y="626453"/>
                    <a:pt x="287482" y="625414"/>
                    <a:pt x="284587" y="624077"/>
                  </a:cubicBezTo>
                  <a:cubicBezTo>
                    <a:pt x="281691" y="622741"/>
                    <a:pt x="278647" y="619846"/>
                    <a:pt x="276123" y="619624"/>
                  </a:cubicBezTo>
                  <a:cubicBezTo>
                    <a:pt x="273598" y="619401"/>
                    <a:pt x="271519" y="621627"/>
                    <a:pt x="269441" y="622741"/>
                  </a:cubicBezTo>
                  <a:cubicBezTo>
                    <a:pt x="267362" y="623855"/>
                    <a:pt x="266025" y="623558"/>
                    <a:pt x="263649" y="626305"/>
                  </a:cubicBezTo>
                  <a:cubicBezTo>
                    <a:pt x="261273" y="629052"/>
                    <a:pt x="258600" y="636179"/>
                    <a:pt x="255184" y="639222"/>
                  </a:cubicBezTo>
                  <a:cubicBezTo>
                    <a:pt x="251769" y="642266"/>
                    <a:pt x="247463" y="642414"/>
                    <a:pt x="243157" y="644567"/>
                  </a:cubicBezTo>
                  <a:cubicBezTo>
                    <a:pt x="238849" y="646720"/>
                    <a:pt x="233429" y="650060"/>
                    <a:pt x="229346" y="652139"/>
                  </a:cubicBezTo>
                  <a:cubicBezTo>
                    <a:pt x="225262" y="654218"/>
                    <a:pt x="223184" y="656000"/>
                    <a:pt x="218655" y="657040"/>
                  </a:cubicBezTo>
                  <a:cubicBezTo>
                    <a:pt x="214125" y="658078"/>
                    <a:pt x="206255" y="657633"/>
                    <a:pt x="202171" y="658375"/>
                  </a:cubicBezTo>
                  <a:cubicBezTo>
                    <a:pt x="198087" y="659117"/>
                    <a:pt x="194449" y="658969"/>
                    <a:pt x="194152" y="661493"/>
                  </a:cubicBezTo>
                  <a:cubicBezTo>
                    <a:pt x="193855" y="664018"/>
                    <a:pt x="197939" y="669214"/>
                    <a:pt x="200389" y="673520"/>
                  </a:cubicBezTo>
                  <a:cubicBezTo>
                    <a:pt x="202839" y="677825"/>
                    <a:pt x="204918" y="684879"/>
                    <a:pt x="208853" y="687328"/>
                  </a:cubicBezTo>
                  <a:cubicBezTo>
                    <a:pt x="212788" y="689778"/>
                    <a:pt x="220511" y="687625"/>
                    <a:pt x="224000" y="688219"/>
                  </a:cubicBezTo>
                  <a:cubicBezTo>
                    <a:pt x="227490" y="688813"/>
                    <a:pt x="227044" y="689852"/>
                    <a:pt x="229791" y="690892"/>
                  </a:cubicBezTo>
                  <a:cubicBezTo>
                    <a:pt x="232539" y="691931"/>
                    <a:pt x="237216" y="694604"/>
                    <a:pt x="240483" y="694455"/>
                  </a:cubicBezTo>
                  <a:cubicBezTo>
                    <a:pt x="243751" y="694307"/>
                    <a:pt x="248057" y="691560"/>
                    <a:pt x="249393" y="690001"/>
                  </a:cubicBezTo>
                  <a:cubicBezTo>
                    <a:pt x="250730" y="688442"/>
                    <a:pt x="248948" y="687254"/>
                    <a:pt x="248502" y="685101"/>
                  </a:cubicBezTo>
                  <a:cubicBezTo>
                    <a:pt x="248057" y="682948"/>
                    <a:pt x="245533" y="679088"/>
                    <a:pt x="246721" y="677083"/>
                  </a:cubicBezTo>
                  <a:cubicBezTo>
                    <a:pt x="247908" y="675079"/>
                    <a:pt x="253477" y="674708"/>
                    <a:pt x="255630" y="673075"/>
                  </a:cubicBezTo>
                  <a:cubicBezTo>
                    <a:pt x="257783" y="671441"/>
                    <a:pt x="258006" y="668249"/>
                    <a:pt x="259639" y="667283"/>
                  </a:cubicBezTo>
                  <a:cubicBezTo>
                    <a:pt x="261273" y="666319"/>
                    <a:pt x="263129" y="668249"/>
                    <a:pt x="265430" y="667283"/>
                  </a:cubicBezTo>
                  <a:cubicBezTo>
                    <a:pt x="267733" y="666319"/>
                    <a:pt x="270332" y="663349"/>
                    <a:pt x="273450" y="661493"/>
                  </a:cubicBezTo>
                  <a:cubicBezTo>
                    <a:pt x="276568" y="659637"/>
                    <a:pt x="280578" y="656594"/>
                    <a:pt x="284141" y="656149"/>
                  </a:cubicBezTo>
                  <a:cubicBezTo>
                    <a:pt x="287705" y="655703"/>
                    <a:pt x="291715" y="660231"/>
                    <a:pt x="294834" y="658821"/>
                  </a:cubicBezTo>
                  <a:cubicBezTo>
                    <a:pt x="297952" y="657411"/>
                    <a:pt x="300402" y="647611"/>
                    <a:pt x="302852" y="647686"/>
                  </a:cubicBezTo>
                  <a:cubicBezTo>
                    <a:pt x="305302" y="647760"/>
                    <a:pt x="308272" y="655109"/>
                    <a:pt x="309534" y="659266"/>
                  </a:cubicBezTo>
                  <a:cubicBezTo>
                    <a:pt x="310797" y="663424"/>
                    <a:pt x="310500" y="667878"/>
                    <a:pt x="310425" y="672629"/>
                  </a:cubicBezTo>
                  <a:cubicBezTo>
                    <a:pt x="310351" y="677380"/>
                    <a:pt x="308792" y="683394"/>
                    <a:pt x="309089" y="687773"/>
                  </a:cubicBezTo>
                  <a:cubicBezTo>
                    <a:pt x="309386" y="692154"/>
                    <a:pt x="311836" y="696236"/>
                    <a:pt x="312207" y="698909"/>
                  </a:cubicBezTo>
                  <a:cubicBezTo>
                    <a:pt x="312486" y="700914"/>
                    <a:pt x="310467" y="702334"/>
                    <a:pt x="310474" y="703169"/>
                  </a:cubicBezTo>
                  <a:lnTo>
                    <a:pt x="310513" y="703199"/>
                  </a:lnTo>
                  <a:lnTo>
                    <a:pt x="309980" y="703809"/>
                  </a:lnTo>
                  <a:cubicBezTo>
                    <a:pt x="308643" y="706259"/>
                    <a:pt x="310351" y="711307"/>
                    <a:pt x="308643" y="714499"/>
                  </a:cubicBezTo>
                  <a:cubicBezTo>
                    <a:pt x="306936" y="717691"/>
                    <a:pt x="303298" y="718879"/>
                    <a:pt x="299734" y="722962"/>
                  </a:cubicBezTo>
                  <a:cubicBezTo>
                    <a:pt x="296170" y="727045"/>
                    <a:pt x="291790" y="733429"/>
                    <a:pt x="287260" y="738998"/>
                  </a:cubicBezTo>
                  <a:cubicBezTo>
                    <a:pt x="282731" y="744565"/>
                    <a:pt x="280281" y="749243"/>
                    <a:pt x="272559" y="756369"/>
                  </a:cubicBezTo>
                  <a:cubicBezTo>
                    <a:pt x="264836" y="763496"/>
                    <a:pt x="249765" y="775077"/>
                    <a:pt x="240929" y="781758"/>
                  </a:cubicBezTo>
                  <a:cubicBezTo>
                    <a:pt x="232093" y="788439"/>
                    <a:pt x="225114" y="792746"/>
                    <a:pt x="219546" y="796458"/>
                  </a:cubicBezTo>
                  <a:cubicBezTo>
                    <a:pt x="213976" y="800169"/>
                    <a:pt x="211303" y="801060"/>
                    <a:pt x="207517" y="804030"/>
                  </a:cubicBezTo>
                  <a:cubicBezTo>
                    <a:pt x="203730" y="806999"/>
                    <a:pt x="199944" y="812419"/>
                    <a:pt x="196825" y="814275"/>
                  </a:cubicBezTo>
                  <a:cubicBezTo>
                    <a:pt x="193707" y="816130"/>
                    <a:pt x="192148" y="813087"/>
                    <a:pt x="188806" y="815166"/>
                  </a:cubicBezTo>
                  <a:cubicBezTo>
                    <a:pt x="185465" y="817244"/>
                    <a:pt x="180342" y="824520"/>
                    <a:pt x="176778" y="826746"/>
                  </a:cubicBezTo>
                  <a:cubicBezTo>
                    <a:pt x="173214" y="828974"/>
                    <a:pt x="169205" y="827340"/>
                    <a:pt x="167423" y="828528"/>
                  </a:cubicBezTo>
                  <a:cubicBezTo>
                    <a:pt x="165641" y="829716"/>
                    <a:pt x="167274" y="831646"/>
                    <a:pt x="166087" y="833874"/>
                  </a:cubicBezTo>
                  <a:cubicBezTo>
                    <a:pt x="164899" y="836100"/>
                    <a:pt x="162522" y="839293"/>
                    <a:pt x="160294" y="841891"/>
                  </a:cubicBezTo>
                  <a:cubicBezTo>
                    <a:pt x="158067" y="844489"/>
                    <a:pt x="155543" y="847459"/>
                    <a:pt x="152721" y="849463"/>
                  </a:cubicBezTo>
                  <a:cubicBezTo>
                    <a:pt x="149900" y="851468"/>
                    <a:pt x="146782" y="851468"/>
                    <a:pt x="143366" y="853917"/>
                  </a:cubicBezTo>
                  <a:cubicBezTo>
                    <a:pt x="139951" y="856367"/>
                    <a:pt x="131412" y="862381"/>
                    <a:pt x="132228" y="864162"/>
                  </a:cubicBezTo>
                  <a:cubicBezTo>
                    <a:pt x="133045" y="865944"/>
                    <a:pt x="144480" y="865053"/>
                    <a:pt x="148267" y="864608"/>
                  </a:cubicBezTo>
                  <a:cubicBezTo>
                    <a:pt x="152053" y="864162"/>
                    <a:pt x="152573" y="862010"/>
                    <a:pt x="154949" y="861490"/>
                  </a:cubicBezTo>
                  <a:cubicBezTo>
                    <a:pt x="157324" y="860971"/>
                    <a:pt x="159255" y="862158"/>
                    <a:pt x="162522" y="861490"/>
                  </a:cubicBezTo>
                  <a:cubicBezTo>
                    <a:pt x="165790" y="860822"/>
                    <a:pt x="171061" y="858669"/>
                    <a:pt x="174551" y="857481"/>
                  </a:cubicBezTo>
                  <a:cubicBezTo>
                    <a:pt x="174551" y="857481"/>
                    <a:pt x="179228" y="856145"/>
                    <a:pt x="183460" y="854363"/>
                  </a:cubicBezTo>
                  <a:cubicBezTo>
                    <a:pt x="187692" y="852582"/>
                    <a:pt x="194746" y="848721"/>
                    <a:pt x="199944" y="846791"/>
                  </a:cubicBezTo>
                  <a:cubicBezTo>
                    <a:pt x="205141" y="844860"/>
                    <a:pt x="209670" y="845528"/>
                    <a:pt x="214644" y="842782"/>
                  </a:cubicBezTo>
                  <a:cubicBezTo>
                    <a:pt x="219620" y="840035"/>
                    <a:pt x="224966" y="833725"/>
                    <a:pt x="229791" y="830310"/>
                  </a:cubicBezTo>
                  <a:cubicBezTo>
                    <a:pt x="234617" y="826895"/>
                    <a:pt x="238924" y="825484"/>
                    <a:pt x="243602" y="822293"/>
                  </a:cubicBezTo>
                  <a:cubicBezTo>
                    <a:pt x="248280" y="819100"/>
                    <a:pt x="253700" y="813830"/>
                    <a:pt x="257857" y="811157"/>
                  </a:cubicBezTo>
                  <a:cubicBezTo>
                    <a:pt x="262015" y="808484"/>
                    <a:pt x="264391" y="809152"/>
                    <a:pt x="268550" y="806257"/>
                  </a:cubicBezTo>
                  <a:cubicBezTo>
                    <a:pt x="272708" y="803362"/>
                    <a:pt x="277459" y="798090"/>
                    <a:pt x="282805" y="793785"/>
                  </a:cubicBezTo>
                  <a:cubicBezTo>
                    <a:pt x="288151" y="789479"/>
                    <a:pt x="296170" y="785174"/>
                    <a:pt x="300625" y="780422"/>
                  </a:cubicBezTo>
                  <a:cubicBezTo>
                    <a:pt x="305080" y="775671"/>
                    <a:pt x="305971" y="770920"/>
                    <a:pt x="309534" y="765278"/>
                  </a:cubicBezTo>
                  <a:cubicBezTo>
                    <a:pt x="313098" y="759636"/>
                    <a:pt x="317480" y="751543"/>
                    <a:pt x="322009" y="746570"/>
                  </a:cubicBezTo>
                  <a:cubicBezTo>
                    <a:pt x="326538" y="741596"/>
                    <a:pt x="331883" y="739963"/>
                    <a:pt x="336709" y="735434"/>
                  </a:cubicBezTo>
                  <a:cubicBezTo>
                    <a:pt x="341535" y="730906"/>
                    <a:pt x="346733" y="724372"/>
                    <a:pt x="350966" y="719399"/>
                  </a:cubicBezTo>
                  <a:cubicBezTo>
                    <a:pt x="355198" y="714425"/>
                    <a:pt x="358761" y="710342"/>
                    <a:pt x="362102" y="705590"/>
                  </a:cubicBezTo>
                  <a:cubicBezTo>
                    <a:pt x="363773" y="703215"/>
                    <a:pt x="365648" y="700765"/>
                    <a:pt x="367281" y="698297"/>
                  </a:cubicBezTo>
                  <a:lnTo>
                    <a:pt x="368575" y="696130"/>
                  </a:lnTo>
                  <a:lnTo>
                    <a:pt x="370957" y="693564"/>
                  </a:lnTo>
                  <a:cubicBezTo>
                    <a:pt x="372516" y="691077"/>
                    <a:pt x="373203" y="688367"/>
                    <a:pt x="375022" y="685991"/>
                  </a:cubicBezTo>
                  <a:cubicBezTo>
                    <a:pt x="378660" y="681241"/>
                    <a:pt x="380813" y="676192"/>
                    <a:pt x="383486" y="671293"/>
                  </a:cubicBezTo>
                  <a:cubicBezTo>
                    <a:pt x="384823" y="668843"/>
                    <a:pt x="386419" y="666004"/>
                    <a:pt x="387830" y="663359"/>
                  </a:cubicBezTo>
                  <a:lnTo>
                    <a:pt x="388928" y="661216"/>
                  </a:lnTo>
                  <a:lnTo>
                    <a:pt x="389277" y="661048"/>
                  </a:lnTo>
                  <a:cubicBezTo>
                    <a:pt x="396851" y="656891"/>
                    <a:pt x="398708" y="646720"/>
                    <a:pt x="403088" y="642340"/>
                  </a:cubicBezTo>
                  <a:cubicBezTo>
                    <a:pt x="407469" y="637960"/>
                    <a:pt x="411107" y="637663"/>
                    <a:pt x="415561" y="634768"/>
                  </a:cubicBezTo>
                  <a:cubicBezTo>
                    <a:pt x="420017" y="631872"/>
                    <a:pt x="425882" y="628755"/>
                    <a:pt x="429818" y="624968"/>
                  </a:cubicBezTo>
                  <a:cubicBezTo>
                    <a:pt x="433753" y="621182"/>
                    <a:pt x="436945" y="616357"/>
                    <a:pt x="439172" y="612051"/>
                  </a:cubicBezTo>
                  <a:cubicBezTo>
                    <a:pt x="441400" y="607745"/>
                    <a:pt x="442439" y="604256"/>
                    <a:pt x="443182" y="599134"/>
                  </a:cubicBezTo>
                  <a:cubicBezTo>
                    <a:pt x="443924" y="594011"/>
                    <a:pt x="443924" y="585845"/>
                    <a:pt x="443627" y="581317"/>
                  </a:cubicBezTo>
                  <a:cubicBezTo>
                    <a:pt x="443330" y="576788"/>
                    <a:pt x="441103" y="574189"/>
                    <a:pt x="441400" y="571963"/>
                  </a:cubicBezTo>
                  <a:cubicBezTo>
                    <a:pt x="441697" y="569736"/>
                    <a:pt x="443033" y="569216"/>
                    <a:pt x="445410" y="567954"/>
                  </a:cubicBezTo>
                  <a:cubicBezTo>
                    <a:pt x="447786" y="566692"/>
                    <a:pt x="451127" y="565058"/>
                    <a:pt x="455656" y="564390"/>
                  </a:cubicBezTo>
                  <a:cubicBezTo>
                    <a:pt x="460185" y="563723"/>
                    <a:pt x="465828" y="563871"/>
                    <a:pt x="472585" y="563945"/>
                  </a:cubicBezTo>
                  <a:cubicBezTo>
                    <a:pt x="479341" y="564020"/>
                    <a:pt x="491072" y="564984"/>
                    <a:pt x="496196" y="564835"/>
                  </a:cubicBezTo>
                  <a:cubicBezTo>
                    <a:pt x="501319" y="564687"/>
                    <a:pt x="501839" y="564613"/>
                    <a:pt x="503324" y="563054"/>
                  </a:cubicBezTo>
                  <a:cubicBezTo>
                    <a:pt x="504809" y="561495"/>
                    <a:pt x="504215" y="558154"/>
                    <a:pt x="505106" y="555482"/>
                  </a:cubicBezTo>
                  <a:cubicBezTo>
                    <a:pt x="505997" y="552810"/>
                    <a:pt x="509264" y="549766"/>
                    <a:pt x="508670" y="547018"/>
                  </a:cubicBezTo>
                  <a:cubicBezTo>
                    <a:pt x="508076" y="544272"/>
                    <a:pt x="505477" y="541600"/>
                    <a:pt x="501542" y="539001"/>
                  </a:cubicBezTo>
                  <a:cubicBezTo>
                    <a:pt x="497607" y="536402"/>
                    <a:pt x="489513" y="533805"/>
                    <a:pt x="485058" y="531429"/>
                  </a:cubicBezTo>
                  <a:cubicBezTo>
                    <a:pt x="480604" y="529053"/>
                    <a:pt x="478079" y="525936"/>
                    <a:pt x="474813" y="524748"/>
                  </a:cubicBezTo>
                  <a:cubicBezTo>
                    <a:pt x="471546" y="523560"/>
                    <a:pt x="467610" y="523486"/>
                    <a:pt x="465457" y="524302"/>
                  </a:cubicBezTo>
                  <a:cubicBezTo>
                    <a:pt x="463304" y="525119"/>
                    <a:pt x="463972" y="529053"/>
                    <a:pt x="461893" y="529647"/>
                  </a:cubicBezTo>
                  <a:cubicBezTo>
                    <a:pt x="459814" y="530241"/>
                    <a:pt x="455656" y="527717"/>
                    <a:pt x="452983" y="527865"/>
                  </a:cubicBezTo>
                  <a:cubicBezTo>
                    <a:pt x="450310" y="528014"/>
                    <a:pt x="447860" y="530241"/>
                    <a:pt x="445856" y="530538"/>
                  </a:cubicBezTo>
                  <a:cubicBezTo>
                    <a:pt x="443850" y="530835"/>
                    <a:pt x="442885" y="528830"/>
                    <a:pt x="440954" y="529647"/>
                  </a:cubicBezTo>
                  <a:cubicBezTo>
                    <a:pt x="439024" y="530464"/>
                    <a:pt x="436351" y="534473"/>
                    <a:pt x="434272" y="535438"/>
                  </a:cubicBezTo>
                  <a:cubicBezTo>
                    <a:pt x="432193" y="536402"/>
                    <a:pt x="430412" y="534993"/>
                    <a:pt x="428481" y="535438"/>
                  </a:cubicBezTo>
                  <a:cubicBezTo>
                    <a:pt x="426551" y="535884"/>
                    <a:pt x="425957" y="537293"/>
                    <a:pt x="422690" y="538110"/>
                  </a:cubicBezTo>
                  <a:cubicBezTo>
                    <a:pt x="419423" y="538927"/>
                    <a:pt x="412220" y="539966"/>
                    <a:pt x="408879" y="540337"/>
                  </a:cubicBezTo>
                  <a:cubicBezTo>
                    <a:pt x="405538" y="540709"/>
                    <a:pt x="406355" y="540189"/>
                    <a:pt x="402643" y="540337"/>
                  </a:cubicBezTo>
                  <a:cubicBezTo>
                    <a:pt x="398930" y="540486"/>
                    <a:pt x="391950" y="541599"/>
                    <a:pt x="386604" y="541228"/>
                  </a:cubicBezTo>
                  <a:cubicBezTo>
                    <a:pt x="382595" y="540950"/>
                    <a:pt x="381468" y="538458"/>
                    <a:pt x="376738" y="537887"/>
                  </a:cubicBezTo>
                  <a:lnTo>
                    <a:pt x="374890" y="537814"/>
                  </a:lnTo>
                  <a:lnTo>
                    <a:pt x="374772" y="535125"/>
                  </a:lnTo>
                  <a:cubicBezTo>
                    <a:pt x="374758" y="533744"/>
                    <a:pt x="374818" y="532487"/>
                    <a:pt x="375022" y="531429"/>
                  </a:cubicBezTo>
                  <a:cubicBezTo>
                    <a:pt x="375839" y="527197"/>
                    <a:pt x="377769" y="525639"/>
                    <a:pt x="379922" y="523411"/>
                  </a:cubicBezTo>
                  <a:cubicBezTo>
                    <a:pt x="382075" y="521184"/>
                    <a:pt x="384154" y="520664"/>
                    <a:pt x="387941" y="518066"/>
                  </a:cubicBezTo>
                  <a:cubicBezTo>
                    <a:pt x="391727" y="515468"/>
                    <a:pt x="397742" y="511459"/>
                    <a:pt x="402643" y="507822"/>
                  </a:cubicBezTo>
                  <a:cubicBezTo>
                    <a:pt x="407543" y="504184"/>
                    <a:pt x="412963" y="500174"/>
                    <a:pt x="417343" y="496240"/>
                  </a:cubicBezTo>
                  <a:cubicBezTo>
                    <a:pt x="421725" y="492305"/>
                    <a:pt x="427887" y="487777"/>
                    <a:pt x="428927" y="484214"/>
                  </a:cubicBezTo>
                  <a:cubicBezTo>
                    <a:pt x="429966" y="480650"/>
                    <a:pt x="426031" y="477458"/>
                    <a:pt x="423581" y="474860"/>
                  </a:cubicBezTo>
                  <a:cubicBezTo>
                    <a:pt x="421131" y="472261"/>
                    <a:pt x="417417" y="469663"/>
                    <a:pt x="414225" y="468624"/>
                  </a:cubicBezTo>
                  <a:cubicBezTo>
                    <a:pt x="411032" y="467584"/>
                    <a:pt x="407914" y="468179"/>
                    <a:pt x="404425" y="468624"/>
                  </a:cubicBezTo>
                  <a:cubicBezTo>
                    <a:pt x="400935" y="469069"/>
                    <a:pt x="397000" y="472038"/>
                    <a:pt x="393288" y="471296"/>
                  </a:cubicBezTo>
                  <a:cubicBezTo>
                    <a:pt x="389574" y="470554"/>
                    <a:pt x="384897" y="467436"/>
                    <a:pt x="382150" y="464169"/>
                  </a:cubicBezTo>
                  <a:cubicBezTo>
                    <a:pt x="379403" y="460903"/>
                    <a:pt x="377992" y="456077"/>
                    <a:pt x="376804" y="451698"/>
                  </a:cubicBezTo>
                  <a:cubicBezTo>
                    <a:pt x="375616" y="447317"/>
                    <a:pt x="375765" y="441230"/>
                    <a:pt x="375022" y="437889"/>
                  </a:cubicBezTo>
                  <a:cubicBezTo>
                    <a:pt x="374280" y="434548"/>
                    <a:pt x="374651" y="434103"/>
                    <a:pt x="372349" y="431654"/>
                  </a:cubicBezTo>
                  <a:cubicBezTo>
                    <a:pt x="370048" y="429204"/>
                    <a:pt x="366483" y="426308"/>
                    <a:pt x="361211" y="423191"/>
                  </a:cubicBezTo>
                  <a:cubicBezTo>
                    <a:pt x="355940" y="420072"/>
                    <a:pt x="347253" y="415766"/>
                    <a:pt x="340719" y="412946"/>
                  </a:cubicBezTo>
                  <a:cubicBezTo>
                    <a:pt x="334185" y="410124"/>
                    <a:pt x="325944" y="406561"/>
                    <a:pt x="322009" y="406264"/>
                  </a:cubicBezTo>
                  <a:close/>
                  <a:moveTo>
                    <a:pt x="566689" y="347456"/>
                  </a:moveTo>
                  <a:cubicBezTo>
                    <a:pt x="568601" y="347267"/>
                    <a:pt x="570590" y="347449"/>
                    <a:pt x="571627" y="348233"/>
                  </a:cubicBezTo>
                  <a:cubicBezTo>
                    <a:pt x="572663" y="349018"/>
                    <a:pt x="572201" y="351159"/>
                    <a:pt x="572089" y="353295"/>
                  </a:cubicBezTo>
                  <a:lnTo>
                    <a:pt x="572406" y="356248"/>
                  </a:lnTo>
                  <a:lnTo>
                    <a:pt x="572178" y="358184"/>
                  </a:lnTo>
                  <a:cubicBezTo>
                    <a:pt x="572254" y="360591"/>
                    <a:pt x="573000" y="363889"/>
                    <a:pt x="572076" y="364603"/>
                  </a:cubicBezTo>
                  <a:cubicBezTo>
                    <a:pt x="570843" y="365556"/>
                    <a:pt x="566473" y="363259"/>
                    <a:pt x="565016" y="361914"/>
                  </a:cubicBezTo>
                  <a:lnTo>
                    <a:pt x="562945" y="356309"/>
                  </a:lnTo>
                  <a:lnTo>
                    <a:pt x="563191" y="354939"/>
                  </a:lnTo>
                  <a:cubicBezTo>
                    <a:pt x="562865" y="352865"/>
                    <a:pt x="561122" y="349955"/>
                    <a:pt x="562214" y="348906"/>
                  </a:cubicBezTo>
                  <a:cubicBezTo>
                    <a:pt x="562942" y="348205"/>
                    <a:pt x="564777" y="347645"/>
                    <a:pt x="566689" y="347456"/>
                  </a:cubicBezTo>
                  <a:close/>
                  <a:moveTo>
                    <a:pt x="567789" y="302804"/>
                  </a:moveTo>
                  <a:cubicBezTo>
                    <a:pt x="569274" y="302985"/>
                    <a:pt x="570731" y="303601"/>
                    <a:pt x="571403" y="304778"/>
                  </a:cubicBezTo>
                  <a:cubicBezTo>
                    <a:pt x="572748" y="307131"/>
                    <a:pt x="572916" y="315757"/>
                    <a:pt x="572076" y="317550"/>
                  </a:cubicBezTo>
                  <a:cubicBezTo>
                    <a:pt x="571235" y="319343"/>
                    <a:pt x="567705" y="317886"/>
                    <a:pt x="566360" y="315533"/>
                  </a:cubicBezTo>
                  <a:cubicBezTo>
                    <a:pt x="565016" y="313180"/>
                    <a:pt x="562439" y="304554"/>
                    <a:pt x="564008" y="303433"/>
                  </a:cubicBezTo>
                  <a:cubicBezTo>
                    <a:pt x="564792" y="302873"/>
                    <a:pt x="566305" y="302622"/>
                    <a:pt x="567789" y="302804"/>
                  </a:cubicBezTo>
                  <a:close/>
                  <a:moveTo>
                    <a:pt x="565352" y="223107"/>
                  </a:moveTo>
                  <a:cubicBezTo>
                    <a:pt x="566977" y="223219"/>
                    <a:pt x="567873" y="223443"/>
                    <a:pt x="568377" y="224788"/>
                  </a:cubicBezTo>
                  <a:cubicBezTo>
                    <a:pt x="568755" y="225796"/>
                    <a:pt x="567558" y="228442"/>
                    <a:pt x="567692" y="230034"/>
                  </a:cubicBezTo>
                  <a:lnTo>
                    <a:pt x="567934" y="230435"/>
                  </a:lnTo>
                  <a:lnTo>
                    <a:pt x="566652" y="230839"/>
                  </a:lnTo>
                  <a:cubicBezTo>
                    <a:pt x="562634" y="231871"/>
                    <a:pt x="558853" y="232280"/>
                    <a:pt x="558853" y="232280"/>
                  </a:cubicBezTo>
                  <a:cubicBezTo>
                    <a:pt x="557004" y="232700"/>
                    <a:pt x="557834" y="231734"/>
                    <a:pt x="557159" y="232075"/>
                  </a:cubicBezTo>
                  <a:lnTo>
                    <a:pt x="555964" y="232863"/>
                  </a:lnTo>
                  <a:lnTo>
                    <a:pt x="555767" y="232234"/>
                  </a:lnTo>
                  <a:cubicBezTo>
                    <a:pt x="554754" y="230764"/>
                    <a:pt x="552621" y="229703"/>
                    <a:pt x="552915" y="228484"/>
                  </a:cubicBezTo>
                  <a:cubicBezTo>
                    <a:pt x="553308" y="226861"/>
                    <a:pt x="556557" y="225012"/>
                    <a:pt x="558630" y="224116"/>
                  </a:cubicBezTo>
                  <a:cubicBezTo>
                    <a:pt x="560702" y="223219"/>
                    <a:pt x="563728" y="222995"/>
                    <a:pt x="565352" y="223107"/>
                  </a:cubicBezTo>
                  <a:close/>
                  <a:moveTo>
                    <a:pt x="550103" y="157107"/>
                  </a:moveTo>
                  <a:cubicBezTo>
                    <a:pt x="546539" y="157443"/>
                    <a:pt x="542746" y="158913"/>
                    <a:pt x="538797" y="159249"/>
                  </a:cubicBezTo>
                  <a:cubicBezTo>
                    <a:pt x="533531" y="159698"/>
                    <a:pt x="526584" y="159529"/>
                    <a:pt x="521990" y="159922"/>
                  </a:cubicBezTo>
                  <a:cubicBezTo>
                    <a:pt x="517395" y="160314"/>
                    <a:pt x="510001" y="160762"/>
                    <a:pt x="508544" y="162947"/>
                  </a:cubicBezTo>
                  <a:cubicBezTo>
                    <a:pt x="507088" y="165131"/>
                    <a:pt x="510729" y="168604"/>
                    <a:pt x="513250" y="173029"/>
                  </a:cubicBezTo>
                  <a:cubicBezTo>
                    <a:pt x="515771" y="177454"/>
                    <a:pt x="519861" y="182944"/>
                    <a:pt x="523671" y="189498"/>
                  </a:cubicBezTo>
                  <a:cubicBezTo>
                    <a:pt x="527481" y="196052"/>
                    <a:pt x="533363" y="206135"/>
                    <a:pt x="536108" y="212352"/>
                  </a:cubicBezTo>
                  <a:cubicBezTo>
                    <a:pt x="538853" y="218570"/>
                    <a:pt x="539077" y="221707"/>
                    <a:pt x="540141" y="226805"/>
                  </a:cubicBezTo>
                  <a:cubicBezTo>
                    <a:pt x="541206" y="231902"/>
                    <a:pt x="540533" y="240248"/>
                    <a:pt x="542494" y="242937"/>
                  </a:cubicBezTo>
                  <a:lnTo>
                    <a:pt x="542965" y="243258"/>
                  </a:lnTo>
                  <a:lnTo>
                    <a:pt x="541709" y="244380"/>
                  </a:lnTo>
                  <a:cubicBezTo>
                    <a:pt x="537675" y="248244"/>
                    <a:pt x="535827" y="253286"/>
                    <a:pt x="531625" y="256143"/>
                  </a:cubicBezTo>
                  <a:cubicBezTo>
                    <a:pt x="527423" y="259000"/>
                    <a:pt x="520869" y="259728"/>
                    <a:pt x="516498" y="261521"/>
                  </a:cubicBezTo>
                  <a:cubicBezTo>
                    <a:pt x="512128" y="263313"/>
                    <a:pt x="508655" y="265889"/>
                    <a:pt x="505406" y="266898"/>
                  </a:cubicBezTo>
                  <a:cubicBezTo>
                    <a:pt x="502157" y="267906"/>
                    <a:pt x="500084" y="266618"/>
                    <a:pt x="497003" y="267570"/>
                  </a:cubicBezTo>
                  <a:cubicBezTo>
                    <a:pt x="493920" y="268522"/>
                    <a:pt x="489943" y="271940"/>
                    <a:pt x="486918" y="272612"/>
                  </a:cubicBezTo>
                  <a:cubicBezTo>
                    <a:pt x="483892" y="273284"/>
                    <a:pt x="481091" y="272556"/>
                    <a:pt x="478851" y="271603"/>
                  </a:cubicBezTo>
                  <a:cubicBezTo>
                    <a:pt x="476610" y="270651"/>
                    <a:pt x="475489" y="267738"/>
                    <a:pt x="473472" y="266898"/>
                  </a:cubicBezTo>
                  <a:cubicBezTo>
                    <a:pt x="471456" y="266057"/>
                    <a:pt x="468037" y="265442"/>
                    <a:pt x="466749" y="266562"/>
                  </a:cubicBezTo>
                  <a:cubicBezTo>
                    <a:pt x="465460" y="267682"/>
                    <a:pt x="465404" y="271435"/>
                    <a:pt x="465740" y="273620"/>
                  </a:cubicBezTo>
                  <a:cubicBezTo>
                    <a:pt x="466077" y="275804"/>
                    <a:pt x="465740" y="276925"/>
                    <a:pt x="469102" y="280342"/>
                  </a:cubicBezTo>
                  <a:cubicBezTo>
                    <a:pt x="472464" y="283759"/>
                    <a:pt x="477562" y="292554"/>
                    <a:pt x="485909" y="294121"/>
                  </a:cubicBezTo>
                  <a:cubicBezTo>
                    <a:pt x="494257" y="295690"/>
                    <a:pt x="510840" y="290425"/>
                    <a:pt x="519187" y="289753"/>
                  </a:cubicBezTo>
                  <a:cubicBezTo>
                    <a:pt x="527535" y="289080"/>
                    <a:pt x="533026" y="288464"/>
                    <a:pt x="535995" y="290089"/>
                  </a:cubicBezTo>
                  <a:cubicBezTo>
                    <a:pt x="538964" y="291713"/>
                    <a:pt x="536219" y="295242"/>
                    <a:pt x="537003" y="299499"/>
                  </a:cubicBezTo>
                  <a:cubicBezTo>
                    <a:pt x="537787" y="303756"/>
                    <a:pt x="540757" y="310254"/>
                    <a:pt x="540701" y="315632"/>
                  </a:cubicBezTo>
                  <a:cubicBezTo>
                    <a:pt x="540645" y="321010"/>
                    <a:pt x="537227" y="325771"/>
                    <a:pt x="536667" y="331764"/>
                  </a:cubicBezTo>
                  <a:cubicBezTo>
                    <a:pt x="536107" y="337758"/>
                    <a:pt x="534538" y="347113"/>
                    <a:pt x="537339" y="351594"/>
                  </a:cubicBezTo>
                  <a:lnTo>
                    <a:pt x="537948" y="352158"/>
                  </a:lnTo>
                  <a:lnTo>
                    <a:pt x="538148" y="353184"/>
                  </a:lnTo>
                  <a:cubicBezTo>
                    <a:pt x="538391" y="354548"/>
                    <a:pt x="538559" y="355935"/>
                    <a:pt x="538461" y="357209"/>
                  </a:cubicBezTo>
                  <a:cubicBezTo>
                    <a:pt x="538069" y="362306"/>
                    <a:pt x="536892" y="370260"/>
                    <a:pt x="536780" y="375694"/>
                  </a:cubicBezTo>
                  <a:cubicBezTo>
                    <a:pt x="536668" y="381128"/>
                    <a:pt x="538573" y="386001"/>
                    <a:pt x="537788" y="389810"/>
                  </a:cubicBezTo>
                  <a:cubicBezTo>
                    <a:pt x="537004" y="393619"/>
                    <a:pt x="533531" y="396140"/>
                    <a:pt x="532074" y="398548"/>
                  </a:cubicBezTo>
                  <a:cubicBezTo>
                    <a:pt x="530618" y="400957"/>
                    <a:pt x="529833" y="401293"/>
                    <a:pt x="529049" y="404263"/>
                  </a:cubicBezTo>
                  <a:cubicBezTo>
                    <a:pt x="528265" y="407231"/>
                    <a:pt x="528489" y="413729"/>
                    <a:pt x="527368" y="416361"/>
                  </a:cubicBezTo>
                  <a:cubicBezTo>
                    <a:pt x="526248" y="418994"/>
                    <a:pt x="524231" y="419218"/>
                    <a:pt x="522326" y="420059"/>
                  </a:cubicBezTo>
                  <a:cubicBezTo>
                    <a:pt x="520422" y="420899"/>
                    <a:pt x="519692" y="420843"/>
                    <a:pt x="515939" y="421403"/>
                  </a:cubicBezTo>
                  <a:cubicBezTo>
                    <a:pt x="512185" y="421964"/>
                    <a:pt x="503166" y="421851"/>
                    <a:pt x="499805" y="423420"/>
                  </a:cubicBezTo>
                  <a:cubicBezTo>
                    <a:pt x="496443" y="424988"/>
                    <a:pt x="495771" y="429357"/>
                    <a:pt x="495771" y="430814"/>
                  </a:cubicBezTo>
                  <a:cubicBezTo>
                    <a:pt x="495771" y="432270"/>
                    <a:pt x="496219" y="432551"/>
                    <a:pt x="499805" y="432158"/>
                  </a:cubicBezTo>
                  <a:cubicBezTo>
                    <a:pt x="503390" y="431766"/>
                    <a:pt x="512634" y="429021"/>
                    <a:pt x="517283" y="428461"/>
                  </a:cubicBezTo>
                  <a:cubicBezTo>
                    <a:pt x="521934" y="427901"/>
                    <a:pt x="525912" y="427901"/>
                    <a:pt x="527704" y="428797"/>
                  </a:cubicBezTo>
                  <a:cubicBezTo>
                    <a:pt x="529497" y="429693"/>
                    <a:pt x="525071" y="432046"/>
                    <a:pt x="528041" y="433838"/>
                  </a:cubicBezTo>
                  <a:lnTo>
                    <a:pt x="530106" y="434752"/>
                  </a:lnTo>
                  <a:lnTo>
                    <a:pt x="525982" y="435739"/>
                  </a:lnTo>
                  <a:cubicBezTo>
                    <a:pt x="523573" y="436272"/>
                    <a:pt x="521682" y="436650"/>
                    <a:pt x="518628" y="437630"/>
                  </a:cubicBezTo>
                  <a:cubicBezTo>
                    <a:pt x="512521" y="439591"/>
                    <a:pt x="506191" y="441888"/>
                    <a:pt x="499805" y="444688"/>
                  </a:cubicBezTo>
                  <a:cubicBezTo>
                    <a:pt x="493417" y="447489"/>
                    <a:pt x="484061" y="453538"/>
                    <a:pt x="480308" y="454435"/>
                  </a:cubicBezTo>
                  <a:cubicBezTo>
                    <a:pt x="476554" y="455331"/>
                    <a:pt x="478067" y="451859"/>
                    <a:pt x="477283" y="450066"/>
                  </a:cubicBezTo>
                  <a:cubicBezTo>
                    <a:pt x="476498" y="448273"/>
                    <a:pt x="476555" y="445360"/>
                    <a:pt x="475602" y="443679"/>
                  </a:cubicBezTo>
                  <a:cubicBezTo>
                    <a:pt x="474650" y="442000"/>
                    <a:pt x="473866" y="441608"/>
                    <a:pt x="471569" y="439983"/>
                  </a:cubicBezTo>
                  <a:cubicBezTo>
                    <a:pt x="469271" y="438358"/>
                    <a:pt x="463781" y="433877"/>
                    <a:pt x="461820" y="433934"/>
                  </a:cubicBezTo>
                  <a:cubicBezTo>
                    <a:pt x="459859" y="433989"/>
                    <a:pt x="460979" y="438134"/>
                    <a:pt x="459803" y="440319"/>
                  </a:cubicBezTo>
                  <a:cubicBezTo>
                    <a:pt x="458627" y="442504"/>
                    <a:pt x="455321" y="443679"/>
                    <a:pt x="454761" y="447041"/>
                  </a:cubicBezTo>
                  <a:cubicBezTo>
                    <a:pt x="454201" y="450402"/>
                    <a:pt x="455377" y="456507"/>
                    <a:pt x="456442" y="460485"/>
                  </a:cubicBezTo>
                  <a:cubicBezTo>
                    <a:pt x="457506" y="464461"/>
                    <a:pt x="458626" y="465974"/>
                    <a:pt x="461147" y="470904"/>
                  </a:cubicBezTo>
                  <a:cubicBezTo>
                    <a:pt x="463668" y="475833"/>
                    <a:pt x="467590" y="483619"/>
                    <a:pt x="471569" y="490060"/>
                  </a:cubicBezTo>
                  <a:cubicBezTo>
                    <a:pt x="475546" y="496503"/>
                    <a:pt x="481260" y="505802"/>
                    <a:pt x="485014" y="509554"/>
                  </a:cubicBezTo>
                  <a:cubicBezTo>
                    <a:pt x="488767" y="513307"/>
                    <a:pt x="491512" y="512579"/>
                    <a:pt x="494089" y="512579"/>
                  </a:cubicBezTo>
                  <a:cubicBezTo>
                    <a:pt x="496667" y="512579"/>
                    <a:pt x="499861" y="511010"/>
                    <a:pt x="500477" y="509554"/>
                  </a:cubicBezTo>
                  <a:cubicBezTo>
                    <a:pt x="501093" y="508098"/>
                    <a:pt x="500869" y="506138"/>
                    <a:pt x="500141" y="503505"/>
                  </a:cubicBezTo>
                  <a:cubicBezTo>
                    <a:pt x="499412" y="500872"/>
                    <a:pt x="498404" y="498408"/>
                    <a:pt x="496107" y="493758"/>
                  </a:cubicBezTo>
                  <a:cubicBezTo>
                    <a:pt x="493809" y="489109"/>
                    <a:pt x="488487" y="480426"/>
                    <a:pt x="486358" y="475609"/>
                  </a:cubicBezTo>
                  <a:cubicBezTo>
                    <a:pt x="484230" y="470792"/>
                    <a:pt x="480532" y="468495"/>
                    <a:pt x="483333" y="464854"/>
                  </a:cubicBezTo>
                  <a:cubicBezTo>
                    <a:pt x="486134" y="461213"/>
                    <a:pt x="496947" y="456956"/>
                    <a:pt x="503166" y="453762"/>
                  </a:cubicBezTo>
                  <a:cubicBezTo>
                    <a:pt x="509384" y="450570"/>
                    <a:pt x="514426" y="447601"/>
                    <a:pt x="520646" y="445696"/>
                  </a:cubicBezTo>
                  <a:cubicBezTo>
                    <a:pt x="526864" y="443791"/>
                    <a:pt x="531962" y="444240"/>
                    <a:pt x="540477" y="442336"/>
                  </a:cubicBezTo>
                  <a:cubicBezTo>
                    <a:pt x="542606" y="441860"/>
                    <a:pt x="545170" y="441243"/>
                    <a:pt x="547931" y="440555"/>
                  </a:cubicBezTo>
                  <a:lnTo>
                    <a:pt x="549109" y="440254"/>
                  </a:lnTo>
                  <a:lnTo>
                    <a:pt x="552180" y="440855"/>
                  </a:lnTo>
                  <a:cubicBezTo>
                    <a:pt x="554190" y="441163"/>
                    <a:pt x="556053" y="441485"/>
                    <a:pt x="557957" y="442241"/>
                  </a:cubicBezTo>
                  <a:cubicBezTo>
                    <a:pt x="561767" y="443753"/>
                    <a:pt x="565016" y="447898"/>
                    <a:pt x="568377" y="448627"/>
                  </a:cubicBezTo>
                  <a:lnTo>
                    <a:pt x="571024" y="448617"/>
                  </a:lnTo>
                  <a:lnTo>
                    <a:pt x="569049" y="450738"/>
                  </a:lnTo>
                  <a:cubicBezTo>
                    <a:pt x="564512" y="453538"/>
                    <a:pt x="551739" y="455779"/>
                    <a:pt x="546193" y="457460"/>
                  </a:cubicBezTo>
                  <a:cubicBezTo>
                    <a:pt x="540645" y="459140"/>
                    <a:pt x="538909" y="460317"/>
                    <a:pt x="535772" y="460821"/>
                  </a:cubicBezTo>
                  <a:cubicBezTo>
                    <a:pt x="532634" y="461325"/>
                    <a:pt x="528881" y="461045"/>
                    <a:pt x="527368" y="460485"/>
                  </a:cubicBezTo>
                  <a:cubicBezTo>
                    <a:pt x="525856" y="459925"/>
                    <a:pt x="527648" y="458356"/>
                    <a:pt x="526696" y="457460"/>
                  </a:cubicBezTo>
                  <a:cubicBezTo>
                    <a:pt x="525744" y="456563"/>
                    <a:pt x="523391" y="455499"/>
                    <a:pt x="521654" y="455107"/>
                  </a:cubicBezTo>
                  <a:cubicBezTo>
                    <a:pt x="519917" y="454715"/>
                    <a:pt x="517395" y="454379"/>
                    <a:pt x="516275" y="455107"/>
                  </a:cubicBezTo>
                  <a:cubicBezTo>
                    <a:pt x="515155" y="455835"/>
                    <a:pt x="516275" y="458524"/>
                    <a:pt x="514930" y="459477"/>
                  </a:cubicBezTo>
                  <a:cubicBezTo>
                    <a:pt x="513586" y="460429"/>
                    <a:pt x="506919" y="459477"/>
                    <a:pt x="506191" y="461157"/>
                  </a:cubicBezTo>
                  <a:cubicBezTo>
                    <a:pt x="505463" y="462837"/>
                    <a:pt x="509216" y="465974"/>
                    <a:pt x="510561" y="469559"/>
                  </a:cubicBezTo>
                  <a:cubicBezTo>
                    <a:pt x="511905" y="473144"/>
                    <a:pt x="512297" y="478242"/>
                    <a:pt x="514258" y="482667"/>
                  </a:cubicBezTo>
                  <a:cubicBezTo>
                    <a:pt x="516219" y="487092"/>
                    <a:pt x="519076" y="492301"/>
                    <a:pt x="522326" y="496111"/>
                  </a:cubicBezTo>
                  <a:cubicBezTo>
                    <a:pt x="525576" y="499919"/>
                    <a:pt x="530113" y="504121"/>
                    <a:pt x="533755" y="505521"/>
                  </a:cubicBezTo>
                  <a:cubicBezTo>
                    <a:pt x="537396" y="506922"/>
                    <a:pt x="541038" y="505746"/>
                    <a:pt x="544175" y="504513"/>
                  </a:cubicBezTo>
                  <a:cubicBezTo>
                    <a:pt x="547313" y="503281"/>
                    <a:pt x="548546" y="499303"/>
                    <a:pt x="552579" y="498128"/>
                  </a:cubicBezTo>
                  <a:cubicBezTo>
                    <a:pt x="556613" y="496951"/>
                    <a:pt x="564176" y="498015"/>
                    <a:pt x="568377" y="497455"/>
                  </a:cubicBezTo>
                  <a:cubicBezTo>
                    <a:pt x="572580" y="496895"/>
                    <a:pt x="574373" y="494654"/>
                    <a:pt x="577790" y="494766"/>
                  </a:cubicBezTo>
                  <a:cubicBezTo>
                    <a:pt x="581207" y="494878"/>
                    <a:pt x="584905" y="498464"/>
                    <a:pt x="588882" y="498128"/>
                  </a:cubicBezTo>
                  <a:cubicBezTo>
                    <a:pt x="592860" y="497791"/>
                    <a:pt x="597511" y="496391"/>
                    <a:pt x="601656" y="492749"/>
                  </a:cubicBezTo>
                  <a:lnTo>
                    <a:pt x="602465" y="491830"/>
                  </a:lnTo>
                  <a:lnTo>
                    <a:pt x="604345" y="492413"/>
                  </a:lnTo>
                  <a:cubicBezTo>
                    <a:pt x="605802" y="493702"/>
                    <a:pt x="603393" y="494486"/>
                    <a:pt x="606698" y="497119"/>
                  </a:cubicBezTo>
                  <a:cubicBezTo>
                    <a:pt x="610003" y="499751"/>
                    <a:pt x="616894" y="506474"/>
                    <a:pt x="624178" y="508211"/>
                  </a:cubicBezTo>
                  <a:cubicBezTo>
                    <a:pt x="631461" y="509946"/>
                    <a:pt x="643057" y="508323"/>
                    <a:pt x="650397" y="507538"/>
                  </a:cubicBezTo>
                  <a:cubicBezTo>
                    <a:pt x="657736" y="506754"/>
                    <a:pt x="662834" y="505690"/>
                    <a:pt x="668212" y="503505"/>
                  </a:cubicBezTo>
                  <a:cubicBezTo>
                    <a:pt x="673591" y="501320"/>
                    <a:pt x="678017" y="497679"/>
                    <a:pt x="682667" y="494430"/>
                  </a:cubicBezTo>
                  <a:cubicBezTo>
                    <a:pt x="687317" y="491181"/>
                    <a:pt x="692583" y="487148"/>
                    <a:pt x="696112" y="484011"/>
                  </a:cubicBezTo>
                  <a:cubicBezTo>
                    <a:pt x="699642" y="480874"/>
                    <a:pt x="701883" y="478858"/>
                    <a:pt x="703844" y="475609"/>
                  </a:cubicBezTo>
                  <a:cubicBezTo>
                    <a:pt x="705805" y="472360"/>
                    <a:pt x="707485" y="468271"/>
                    <a:pt x="707878" y="464517"/>
                  </a:cubicBezTo>
                  <a:cubicBezTo>
                    <a:pt x="708270" y="460765"/>
                    <a:pt x="707373" y="457011"/>
                    <a:pt x="706197" y="453090"/>
                  </a:cubicBezTo>
                  <a:cubicBezTo>
                    <a:pt x="705020" y="449170"/>
                    <a:pt x="703452" y="445640"/>
                    <a:pt x="700819" y="440991"/>
                  </a:cubicBezTo>
                  <a:cubicBezTo>
                    <a:pt x="698186" y="436342"/>
                    <a:pt x="694879" y="429620"/>
                    <a:pt x="690398" y="425194"/>
                  </a:cubicBezTo>
                  <a:cubicBezTo>
                    <a:pt x="685916" y="420769"/>
                    <a:pt x="679586" y="416232"/>
                    <a:pt x="673927" y="414440"/>
                  </a:cubicBezTo>
                  <a:cubicBezTo>
                    <a:pt x="668268" y="412647"/>
                    <a:pt x="665915" y="414720"/>
                    <a:pt x="656448" y="414440"/>
                  </a:cubicBezTo>
                  <a:cubicBezTo>
                    <a:pt x="649347" y="414230"/>
                    <a:pt x="637928" y="413011"/>
                    <a:pt x="627298" y="412699"/>
                  </a:cubicBezTo>
                  <a:cubicBezTo>
                    <a:pt x="623754" y="412595"/>
                    <a:pt x="620297" y="412591"/>
                    <a:pt x="617118" y="412759"/>
                  </a:cubicBezTo>
                  <a:lnTo>
                    <a:pt x="605868" y="413901"/>
                  </a:lnTo>
                  <a:lnTo>
                    <a:pt x="606026" y="412329"/>
                  </a:lnTo>
                  <a:cubicBezTo>
                    <a:pt x="606362" y="408743"/>
                    <a:pt x="606698" y="405607"/>
                    <a:pt x="606698" y="405607"/>
                  </a:cubicBezTo>
                  <a:cubicBezTo>
                    <a:pt x="606978" y="402806"/>
                    <a:pt x="607819" y="398380"/>
                    <a:pt x="607707" y="395524"/>
                  </a:cubicBezTo>
                  <a:cubicBezTo>
                    <a:pt x="607595" y="392667"/>
                    <a:pt x="606138" y="391659"/>
                    <a:pt x="606026" y="388465"/>
                  </a:cubicBezTo>
                  <a:cubicBezTo>
                    <a:pt x="605914" y="385273"/>
                    <a:pt x="606978" y="380735"/>
                    <a:pt x="607034" y="376367"/>
                  </a:cubicBezTo>
                  <a:cubicBezTo>
                    <a:pt x="607090" y="371997"/>
                    <a:pt x="606866" y="366060"/>
                    <a:pt x="606362" y="362250"/>
                  </a:cubicBezTo>
                  <a:cubicBezTo>
                    <a:pt x="605858" y="358442"/>
                    <a:pt x="605746" y="357770"/>
                    <a:pt x="604009" y="353512"/>
                  </a:cubicBezTo>
                  <a:lnTo>
                    <a:pt x="603389" y="351504"/>
                  </a:lnTo>
                  <a:lnTo>
                    <a:pt x="603140" y="349564"/>
                  </a:lnTo>
                  <a:cubicBezTo>
                    <a:pt x="602972" y="348352"/>
                    <a:pt x="602832" y="347015"/>
                    <a:pt x="602888" y="345544"/>
                  </a:cubicBezTo>
                  <a:cubicBezTo>
                    <a:pt x="603112" y="339663"/>
                    <a:pt x="602552" y="328740"/>
                    <a:pt x="602215" y="322017"/>
                  </a:cubicBezTo>
                  <a:cubicBezTo>
                    <a:pt x="601879" y="315295"/>
                    <a:pt x="601655" y="309862"/>
                    <a:pt x="600871" y="305213"/>
                  </a:cubicBezTo>
                  <a:cubicBezTo>
                    <a:pt x="600087" y="300564"/>
                    <a:pt x="598126" y="297987"/>
                    <a:pt x="597510" y="294121"/>
                  </a:cubicBezTo>
                  <a:cubicBezTo>
                    <a:pt x="596893" y="290257"/>
                    <a:pt x="597790" y="284935"/>
                    <a:pt x="597174" y="282023"/>
                  </a:cubicBezTo>
                  <a:cubicBezTo>
                    <a:pt x="596557" y="279109"/>
                    <a:pt x="594204" y="278941"/>
                    <a:pt x="593811" y="276645"/>
                  </a:cubicBezTo>
                  <a:cubicBezTo>
                    <a:pt x="593419" y="274349"/>
                    <a:pt x="592299" y="271211"/>
                    <a:pt x="594820" y="268242"/>
                  </a:cubicBezTo>
                  <a:cubicBezTo>
                    <a:pt x="597342" y="265274"/>
                    <a:pt x="604064" y="262249"/>
                    <a:pt x="608938" y="258831"/>
                  </a:cubicBezTo>
                  <a:cubicBezTo>
                    <a:pt x="613812" y="255415"/>
                    <a:pt x="620535" y="251157"/>
                    <a:pt x="624065" y="247740"/>
                  </a:cubicBezTo>
                  <a:cubicBezTo>
                    <a:pt x="627594" y="244324"/>
                    <a:pt x="630059" y="241915"/>
                    <a:pt x="630115" y="238330"/>
                  </a:cubicBezTo>
                  <a:cubicBezTo>
                    <a:pt x="630171" y="234745"/>
                    <a:pt x="627034" y="229479"/>
                    <a:pt x="624401" y="226231"/>
                  </a:cubicBezTo>
                  <a:cubicBezTo>
                    <a:pt x="621768" y="222982"/>
                    <a:pt x="617397" y="221021"/>
                    <a:pt x="614316" y="218837"/>
                  </a:cubicBezTo>
                  <a:cubicBezTo>
                    <a:pt x="611235" y="216652"/>
                    <a:pt x="608490" y="213683"/>
                    <a:pt x="605913" y="213123"/>
                  </a:cubicBezTo>
                  <a:cubicBezTo>
                    <a:pt x="603336" y="212563"/>
                    <a:pt x="601655" y="214243"/>
                    <a:pt x="598854" y="215476"/>
                  </a:cubicBezTo>
                  <a:cubicBezTo>
                    <a:pt x="596753" y="216400"/>
                    <a:pt x="592320" y="218774"/>
                    <a:pt x="590235" y="219902"/>
                  </a:cubicBezTo>
                  <a:lnTo>
                    <a:pt x="589393" y="220360"/>
                  </a:lnTo>
                  <a:lnTo>
                    <a:pt x="589345" y="220019"/>
                  </a:lnTo>
                  <a:cubicBezTo>
                    <a:pt x="589064" y="219326"/>
                    <a:pt x="588518" y="218711"/>
                    <a:pt x="588210" y="218066"/>
                  </a:cubicBezTo>
                  <a:cubicBezTo>
                    <a:pt x="587594" y="216778"/>
                    <a:pt x="584737" y="215994"/>
                    <a:pt x="585185" y="214705"/>
                  </a:cubicBezTo>
                  <a:cubicBezTo>
                    <a:pt x="585633" y="213416"/>
                    <a:pt x="588602" y="212744"/>
                    <a:pt x="590899" y="210335"/>
                  </a:cubicBezTo>
                  <a:cubicBezTo>
                    <a:pt x="593196" y="207927"/>
                    <a:pt x="597959" y="204454"/>
                    <a:pt x="598967" y="200253"/>
                  </a:cubicBezTo>
                  <a:cubicBezTo>
                    <a:pt x="599976" y="196052"/>
                    <a:pt x="598407" y="188938"/>
                    <a:pt x="596951" y="185129"/>
                  </a:cubicBezTo>
                  <a:cubicBezTo>
                    <a:pt x="595493" y="181320"/>
                    <a:pt x="593196" y="179863"/>
                    <a:pt x="590227" y="177398"/>
                  </a:cubicBezTo>
                  <a:cubicBezTo>
                    <a:pt x="587258" y="174934"/>
                    <a:pt x="583168" y="172469"/>
                    <a:pt x="579135" y="170341"/>
                  </a:cubicBezTo>
                  <a:cubicBezTo>
                    <a:pt x="575101" y="168212"/>
                    <a:pt x="570283" y="166811"/>
                    <a:pt x="566024" y="164626"/>
                  </a:cubicBezTo>
                  <a:cubicBezTo>
                    <a:pt x="561767" y="162443"/>
                    <a:pt x="558125" y="158129"/>
                    <a:pt x="553588" y="157233"/>
                  </a:cubicBezTo>
                  <a:cubicBezTo>
                    <a:pt x="552453" y="157009"/>
                    <a:pt x="551291" y="156994"/>
                    <a:pt x="550103" y="157107"/>
                  </a:cubicBezTo>
                  <a:close/>
                  <a:moveTo>
                    <a:pt x="0" y="0"/>
                  </a:moveTo>
                  <a:lnTo>
                    <a:pt x="839788" y="0"/>
                  </a:lnTo>
                  <a:lnTo>
                    <a:pt x="839788" y="1212850"/>
                  </a:lnTo>
                  <a:lnTo>
                    <a:pt x="0" y="121285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29482959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考试标准">
    <p:spTree>
      <p:nvGrpSpPr>
        <p:cNvPr id="1" name=""/>
        <p:cNvGrpSpPr/>
        <p:nvPr/>
      </p:nvGrpSpPr>
      <p:grpSpPr>
        <a:xfrm>
          <a:off x="0" y="0"/>
          <a:ext cx="0" cy="0"/>
          <a:chOff x="0" y="0"/>
          <a:chExt cx="0" cy="0"/>
        </a:xfrm>
      </p:grpSpPr>
      <p:grpSp>
        <p:nvGrpSpPr>
          <p:cNvPr id="2" name="组合 1"/>
          <p:cNvGrpSpPr/>
          <p:nvPr userDrawn="1"/>
        </p:nvGrpSpPr>
        <p:grpSpPr>
          <a:xfrm>
            <a:off x="10036561" y="-26589"/>
            <a:ext cx="1891295"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6176" y="991413"/>
              <a:ext cx="1315049" cy="461665"/>
            </a:xfrm>
            <a:prstGeom prst="rect">
              <a:avLst/>
            </a:prstGeom>
            <a:noFill/>
          </p:spPr>
          <p:txBody>
            <a:bodyPr wrap="none" rtlCol="0">
              <a:spAutoFit/>
            </a:bodyPr>
            <a:lstStyle/>
            <a:p>
              <a:r>
                <a:rPr lang="zh-CN" altLang="en-US" sz="3000" dirty="0" smtClean="0">
                  <a:solidFill>
                    <a:schemeClr val="bg1"/>
                  </a:solidFill>
                  <a:latin typeface="黑体" panose="02010600030101010101" pitchFamily="2" charset="-122"/>
                  <a:ea typeface="黑体" panose="02010600030101010101" pitchFamily="2" charset="-122"/>
                </a:rPr>
                <a:t>考试标准</a:t>
              </a:r>
              <a:endParaRPr lang="zh-CN" altLang="en-US" sz="3000" dirty="0">
                <a:solidFill>
                  <a:schemeClr val="bg1"/>
                </a:solidFill>
                <a:latin typeface="黑体" panose="02010600030101010101" pitchFamily="2" charset="-122"/>
                <a:ea typeface="黑体" panose="02010600030101010101" pitchFamily="2" charset="-122"/>
              </a:endParaRPr>
            </a:p>
          </p:txBody>
        </p:sp>
      </p:grpSp>
    </p:spTree>
    <p:extLst>
      <p:ext uri="{BB962C8B-B14F-4D97-AF65-F5344CB8AC3E}">
        <p14:creationId xmlns:p14="http://schemas.microsoft.com/office/powerpoint/2010/main" val="27898102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考纲要求">
    <p:spTree>
      <p:nvGrpSpPr>
        <p:cNvPr id="1" name=""/>
        <p:cNvGrpSpPr/>
        <p:nvPr/>
      </p:nvGrpSpPr>
      <p:grpSpPr>
        <a:xfrm>
          <a:off x="0" y="0"/>
          <a:ext cx="0" cy="0"/>
          <a:chOff x="0" y="0"/>
          <a:chExt cx="0" cy="0"/>
        </a:xfrm>
      </p:grpSpPr>
      <p:grpSp>
        <p:nvGrpSpPr>
          <p:cNvPr id="2" name="组合 1"/>
          <p:cNvGrpSpPr/>
          <p:nvPr userDrawn="1"/>
        </p:nvGrpSpPr>
        <p:grpSpPr>
          <a:xfrm>
            <a:off x="10036562" y="-26591"/>
            <a:ext cx="1891292"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9719" y="991414"/>
              <a:ext cx="1315049" cy="461665"/>
            </a:xfrm>
            <a:prstGeom prst="rect">
              <a:avLst/>
            </a:prstGeom>
            <a:noFill/>
          </p:spPr>
          <p:txBody>
            <a:bodyPr wrap="none" rtlCol="0">
              <a:spAutoFit/>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考纲要求</a:t>
              </a:r>
            </a:p>
          </p:txBody>
        </p:sp>
      </p:grpSp>
    </p:spTree>
    <p:extLst>
      <p:ext uri="{BB962C8B-B14F-4D97-AF65-F5344CB8AC3E}">
        <p14:creationId xmlns:p14="http://schemas.microsoft.com/office/powerpoint/2010/main" val="144487350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深度思考">
    <p:spTree>
      <p:nvGrpSpPr>
        <p:cNvPr id="1" name=""/>
        <p:cNvGrpSpPr/>
        <p:nvPr/>
      </p:nvGrpSpPr>
      <p:grpSpPr>
        <a:xfrm>
          <a:off x="0" y="0"/>
          <a:ext cx="0" cy="0"/>
          <a:chOff x="0" y="0"/>
          <a:chExt cx="0" cy="0"/>
        </a:xfrm>
      </p:grpSpPr>
      <p:grpSp>
        <p:nvGrpSpPr>
          <p:cNvPr id="2" name="组合 1"/>
          <p:cNvGrpSpPr/>
          <p:nvPr userDrawn="1"/>
        </p:nvGrpSpPr>
        <p:grpSpPr>
          <a:xfrm>
            <a:off x="10036562" y="-26591"/>
            <a:ext cx="1891292"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9719" y="991414"/>
              <a:ext cx="1315051" cy="461665"/>
            </a:xfrm>
            <a:prstGeom prst="rect">
              <a:avLst/>
            </a:prstGeom>
            <a:noFill/>
          </p:spPr>
          <p:txBody>
            <a:bodyPr wrap="none" rtlCol="0">
              <a:spAutoFit/>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深度思考</a:t>
              </a:r>
              <a:endParaRPr lang="zh-CN" altLang="en-US" sz="3000" kern="1200" dirty="0">
                <a:solidFill>
                  <a:schemeClr val="bg1"/>
                </a:solidFill>
                <a:latin typeface="黑体" panose="02010600030101010101" pitchFamily="2" charset="-122"/>
                <a:ea typeface="黑体" panose="02010600030101010101" pitchFamily="2" charset="-122"/>
                <a:cs typeface="+mn-cs"/>
              </a:endParaRPr>
            </a:p>
          </p:txBody>
        </p:sp>
      </p:grpSp>
    </p:spTree>
    <p:extLst>
      <p:ext uri="{BB962C8B-B14F-4D97-AF65-F5344CB8AC3E}">
        <p14:creationId xmlns:p14="http://schemas.microsoft.com/office/powerpoint/2010/main" val="40508105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9_两栏内容">
    <p:spTree>
      <p:nvGrpSpPr>
        <p:cNvPr id="1" name=""/>
        <p:cNvGrpSpPr/>
        <p:nvPr/>
      </p:nvGrpSpPr>
      <p:grpSpPr>
        <a:xfrm>
          <a:off x="0" y="0"/>
          <a:ext cx="0" cy="0"/>
          <a:chOff x="0" y="0"/>
          <a:chExt cx="0" cy="0"/>
        </a:xfrm>
      </p:grpSpPr>
      <p:sp>
        <p:nvSpPr>
          <p:cNvPr id="5" name="矩形 4"/>
          <p:cNvSpPr/>
          <p:nvPr userDrawn="1"/>
        </p:nvSpPr>
        <p:spPr>
          <a:xfrm>
            <a:off x="2"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Tree>
    <p:extLst>
      <p:ext uri="{BB962C8B-B14F-4D97-AF65-F5344CB8AC3E}">
        <p14:creationId xmlns:p14="http://schemas.microsoft.com/office/powerpoint/2010/main" val="12446906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知识梳理">
    <p:spTree>
      <p:nvGrpSpPr>
        <p:cNvPr id="1" name=""/>
        <p:cNvGrpSpPr/>
        <p:nvPr/>
      </p:nvGrpSpPr>
      <p:grpSpPr>
        <a:xfrm>
          <a:off x="0" y="0"/>
          <a:ext cx="0" cy="0"/>
          <a:chOff x="0" y="0"/>
          <a:chExt cx="0" cy="0"/>
        </a:xfrm>
      </p:grpSpPr>
      <p:sp>
        <p:nvSpPr>
          <p:cNvPr id="2" name="矩形 1"/>
          <p:cNvSpPr/>
          <p:nvPr userDrawn="1"/>
        </p:nvSpPr>
        <p:spPr>
          <a:xfrm>
            <a:off x="2"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7" name="文本框 39"/>
          <p:cNvSpPr txBox="1"/>
          <p:nvPr userDrawn="1"/>
        </p:nvSpPr>
        <p:spPr>
          <a:xfrm>
            <a:off x="190550" y="-87270"/>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9" name="矩形 8"/>
          <p:cNvSpPr/>
          <p:nvPr userDrawn="1"/>
        </p:nvSpPr>
        <p:spPr>
          <a:xfrm>
            <a:off x="1774727" y="36716"/>
            <a:ext cx="1826141" cy="5849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noProof="0" dirty="0" smtClean="0">
                <a:ln>
                  <a:noFill/>
                </a:ln>
                <a:solidFill>
                  <a:sysClr val="window" lastClr="FFFFFF"/>
                </a:solidFill>
                <a:effectLst/>
                <a:uLnTx/>
                <a:uFillTx/>
                <a:latin typeface="微软雅黑"/>
                <a:ea typeface="微软雅黑"/>
              </a:rPr>
              <a:t>知识梳理</a:t>
            </a:r>
            <a:endParaRPr kumimoji="0" lang="zh-CN" altLang="en-US" sz="3200" b="1" i="0" u="none" strike="noStrike" kern="0" cap="none" spc="0" normalizeH="0" baseline="0" noProof="0" dirty="0">
              <a:ln>
                <a:noFill/>
              </a:ln>
              <a:solidFill>
                <a:sysClr val="window" lastClr="FFFFFF"/>
              </a:solidFill>
              <a:effectLst/>
              <a:uLnTx/>
              <a:uFillTx/>
              <a:latin typeface="微软雅黑"/>
              <a:ea typeface="微软雅黑"/>
            </a:endParaRPr>
          </a:p>
        </p:txBody>
      </p:sp>
    </p:spTree>
    <p:extLst>
      <p:ext uri="{BB962C8B-B14F-4D97-AF65-F5344CB8AC3E}">
        <p14:creationId xmlns:p14="http://schemas.microsoft.com/office/powerpoint/2010/main" val="1312875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7958"/>
      </p:ext>
    </p:extLst>
  </p:cSld>
  <p:clrMap bg1="lt1" tx1="dk1" bg2="lt2" tx2="dk2" accent1="accent1" accent2="accent2" accent3="accent3" accent4="accent4" accent5="accent5" accent6="accent6" hlink="hlink" folHlink="folHlink"/>
  <p:sldLayoutIdLst>
    <p:sldLayoutId id="2147483794" r:id="rId1"/>
    <p:sldLayoutId id="2147483810" r:id="rId2"/>
    <p:sldLayoutId id="2147483811"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12" r:id="rId14"/>
    <p:sldLayoutId id="2147483813" r:id="rId15"/>
    <p:sldLayoutId id="2147483817" r:id="rId16"/>
    <p:sldLayoutId id="2147483815" r:id="rId17"/>
    <p:sldLayoutId id="2147483816" r:id="rId18"/>
  </p:sldLayoutIdLst>
  <p:timing>
    <p:tnLst>
      <p:par>
        <p:cTn id="1" dur="indefinite" restart="never" nodeType="tmRoot"/>
      </p:par>
    </p:tnLst>
  </p:timing>
  <p:txStyles>
    <p:titleStyle>
      <a:lvl1pPr algn="ctr" defTabSz="1219140" rtl="0" eaLnBrk="1" latinLnBrk="0" hangingPunct="1">
        <a:spcBef>
          <a:spcPct val="0"/>
        </a:spcBef>
        <a:buNone/>
        <a:defRPr sz="5900" kern="1200">
          <a:solidFill>
            <a:schemeClr val="tx1"/>
          </a:solidFill>
          <a:latin typeface="+mj-lt"/>
          <a:ea typeface="+mj-ea"/>
          <a:cs typeface="+mj-cs"/>
        </a:defRPr>
      </a:lvl1pPr>
    </p:titleStyle>
    <p:bodyStyle>
      <a:lvl1pPr marL="457178" indent="-457178" algn="l" defTabSz="12191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4.xml"/><Relationship Id="rId1" Type="http://schemas.openxmlformats.org/officeDocument/2006/relationships/vmlDrawing" Target="../drawings/vmlDrawing3.vml"/><Relationship Id="rId5" Type="http://schemas.openxmlformats.org/officeDocument/2006/relationships/image" Target="../media/image12.emf"/><Relationship Id="rId4" Type="http://schemas.openxmlformats.org/officeDocument/2006/relationships/oleObject" Target="../embeddings/Microsoft_Word_97_-_2003___2.doc"/></Relationships>
</file>

<file path=ppt/slides/_rels/slide100.xml.rels><?xml version="1.0" encoding="UTF-8" standalone="yes"?>
<Relationships xmlns="http://schemas.openxmlformats.org/package/2006/relationships"><Relationship Id="rId8" Type="http://schemas.openxmlformats.org/officeDocument/2006/relationships/slide" Target="slide73.xml"/><Relationship Id="rId13" Type="http://schemas.openxmlformats.org/officeDocument/2006/relationships/slide" Target="slide82.xml"/><Relationship Id="rId18" Type="http://schemas.openxmlformats.org/officeDocument/2006/relationships/slide" Target="slide92.xml"/><Relationship Id="rId3" Type="http://schemas.openxmlformats.org/officeDocument/2006/relationships/oleObject" Target="../embeddings/oleObject7.bin"/><Relationship Id="rId7" Type="http://schemas.openxmlformats.org/officeDocument/2006/relationships/slide" Target="slide72.xml"/><Relationship Id="rId12" Type="http://schemas.openxmlformats.org/officeDocument/2006/relationships/slide" Target="slide80.xml"/><Relationship Id="rId17" Type="http://schemas.openxmlformats.org/officeDocument/2006/relationships/slide" Target="slide90.xml"/><Relationship Id="rId2" Type="http://schemas.openxmlformats.org/officeDocument/2006/relationships/slideLayout" Target="../slideLayouts/slideLayout1.xml"/><Relationship Id="rId16" Type="http://schemas.openxmlformats.org/officeDocument/2006/relationships/slide" Target="slide88.xml"/><Relationship Id="rId20" Type="http://schemas.openxmlformats.org/officeDocument/2006/relationships/slide" Target="slide101.xml"/><Relationship Id="rId1" Type="http://schemas.openxmlformats.org/officeDocument/2006/relationships/vmlDrawing" Target="../drawings/vmlDrawing6.vml"/><Relationship Id="rId6" Type="http://schemas.openxmlformats.org/officeDocument/2006/relationships/slide" Target="slide71.xml"/><Relationship Id="rId11" Type="http://schemas.openxmlformats.org/officeDocument/2006/relationships/slide" Target="slide79.xml"/><Relationship Id="rId5" Type="http://schemas.openxmlformats.org/officeDocument/2006/relationships/image" Target="../media/image42.emf"/><Relationship Id="rId15" Type="http://schemas.openxmlformats.org/officeDocument/2006/relationships/slide" Target="slide86.xml"/><Relationship Id="rId10" Type="http://schemas.openxmlformats.org/officeDocument/2006/relationships/slide" Target="slide77.xml"/><Relationship Id="rId19" Type="http://schemas.openxmlformats.org/officeDocument/2006/relationships/slide" Target="slide94.xml"/><Relationship Id="rId4" Type="http://schemas.openxmlformats.org/officeDocument/2006/relationships/package" Target="../embeddings/Microsoft_Word___3.docx"/><Relationship Id="rId9" Type="http://schemas.openxmlformats.org/officeDocument/2006/relationships/slide" Target="slide75.xml"/><Relationship Id="rId14" Type="http://schemas.openxmlformats.org/officeDocument/2006/relationships/slide" Target="slide84.xml"/></Relationships>
</file>

<file path=ppt/slides/_rels/slide101.xml.rels><?xml version="1.0" encoding="UTF-8" standalone="yes"?>
<Relationships xmlns="http://schemas.openxmlformats.org/package/2006/relationships"><Relationship Id="rId8" Type="http://schemas.openxmlformats.org/officeDocument/2006/relationships/slide" Target="slide80.xml"/><Relationship Id="rId13" Type="http://schemas.openxmlformats.org/officeDocument/2006/relationships/slide" Target="slide90.xml"/><Relationship Id="rId3" Type="http://schemas.openxmlformats.org/officeDocument/2006/relationships/slide" Target="slide72.xml"/><Relationship Id="rId7" Type="http://schemas.openxmlformats.org/officeDocument/2006/relationships/slide" Target="slide79.xml"/><Relationship Id="rId12" Type="http://schemas.openxmlformats.org/officeDocument/2006/relationships/slide" Target="slide88.xml"/><Relationship Id="rId17" Type="http://schemas.openxmlformats.org/officeDocument/2006/relationships/image" Target="../media/image43.png"/><Relationship Id="rId2" Type="http://schemas.openxmlformats.org/officeDocument/2006/relationships/slide" Target="slide71.xml"/><Relationship Id="rId16" Type="http://schemas.openxmlformats.org/officeDocument/2006/relationships/slide" Target="slide101.xml"/><Relationship Id="rId1" Type="http://schemas.openxmlformats.org/officeDocument/2006/relationships/slideLayout" Target="../slideLayouts/slideLayout1.xml"/><Relationship Id="rId6" Type="http://schemas.openxmlformats.org/officeDocument/2006/relationships/slide" Target="slide77.xml"/><Relationship Id="rId11" Type="http://schemas.openxmlformats.org/officeDocument/2006/relationships/slide" Target="slide86.xml"/><Relationship Id="rId5" Type="http://schemas.openxmlformats.org/officeDocument/2006/relationships/slide" Target="slide75.xml"/><Relationship Id="rId15" Type="http://schemas.openxmlformats.org/officeDocument/2006/relationships/slide" Target="slide94.xml"/><Relationship Id="rId10" Type="http://schemas.openxmlformats.org/officeDocument/2006/relationships/slide" Target="slide84.xml"/><Relationship Id="rId4" Type="http://schemas.openxmlformats.org/officeDocument/2006/relationships/slide" Target="slide73.xml"/><Relationship Id="rId9" Type="http://schemas.openxmlformats.org/officeDocument/2006/relationships/slide" Target="slide82.xml"/><Relationship Id="rId14" Type="http://schemas.openxmlformats.org/officeDocument/2006/relationships/slide" Target="slide92.xml"/></Relationships>
</file>

<file path=ppt/slides/_rels/slide102.xml.rels><?xml version="1.0" encoding="UTF-8" standalone="yes"?>
<Relationships xmlns="http://schemas.openxmlformats.org/package/2006/relationships"><Relationship Id="rId8" Type="http://schemas.openxmlformats.org/officeDocument/2006/relationships/slide" Target="slide80.xml"/><Relationship Id="rId13" Type="http://schemas.openxmlformats.org/officeDocument/2006/relationships/slide" Target="slide90.xml"/><Relationship Id="rId3" Type="http://schemas.openxmlformats.org/officeDocument/2006/relationships/slide" Target="slide72.xml"/><Relationship Id="rId7" Type="http://schemas.openxmlformats.org/officeDocument/2006/relationships/slide" Target="slide79.xml"/><Relationship Id="rId12" Type="http://schemas.openxmlformats.org/officeDocument/2006/relationships/slide" Target="slide88.xml"/><Relationship Id="rId2" Type="http://schemas.openxmlformats.org/officeDocument/2006/relationships/slide" Target="slide71.xml"/><Relationship Id="rId16" Type="http://schemas.openxmlformats.org/officeDocument/2006/relationships/slide" Target="slide101.xml"/><Relationship Id="rId1" Type="http://schemas.openxmlformats.org/officeDocument/2006/relationships/slideLayout" Target="../slideLayouts/slideLayout1.xml"/><Relationship Id="rId6" Type="http://schemas.openxmlformats.org/officeDocument/2006/relationships/slide" Target="slide77.xml"/><Relationship Id="rId11" Type="http://schemas.openxmlformats.org/officeDocument/2006/relationships/slide" Target="slide86.xml"/><Relationship Id="rId5" Type="http://schemas.openxmlformats.org/officeDocument/2006/relationships/slide" Target="slide75.xml"/><Relationship Id="rId15" Type="http://schemas.openxmlformats.org/officeDocument/2006/relationships/slide" Target="slide94.xml"/><Relationship Id="rId10" Type="http://schemas.openxmlformats.org/officeDocument/2006/relationships/slide" Target="slide84.xml"/><Relationship Id="rId4" Type="http://schemas.openxmlformats.org/officeDocument/2006/relationships/slide" Target="slide73.xml"/><Relationship Id="rId9" Type="http://schemas.openxmlformats.org/officeDocument/2006/relationships/slide" Target="slide82.xml"/><Relationship Id="rId14" Type="http://schemas.openxmlformats.org/officeDocument/2006/relationships/slide" Target="slide92.xml"/></Relationships>
</file>

<file path=ppt/slides/_rels/slide103.xml.rels><?xml version="1.0" encoding="UTF-8" standalone="yes"?>
<Relationships xmlns="http://schemas.openxmlformats.org/package/2006/relationships"><Relationship Id="rId8" Type="http://schemas.openxmlformats.org/officeDocument/2006/relationships/slide" Target="slide79.xml"/><Relationship Id="rId13" Type="http://schemas.openxmlformats.org/officeDocument/2006/relationships/slide" Target="slide88.xml"/><Relationship Id="rId3" Type="http://schemas.openxmlformats.org/officeDocument/2006/relationships/slide" Target="slide71.xml"/><Relationship Id="rId7" Type="http://schemas.openxmlformats.org/officeDocument/2006/relationships/slide" Target="slide77.xml"/><Relationship Id="rId12" Type="http://schemas.openxmlformats.org/officeDocument/2006/relationships/slide" Target="slide86.xml"/><Relationship Id="rId17" Type="http://schemas.openxmlformats.org/officeDocument/2006/relationships/slide" Target="slide101.xml"/><Relationship Id="rId2" Type="http://schemas.openxmlformats.org/officeDocument/2006/relationships/image" Target="../media/image44.png"/><Relationship Id="rId16" Type="http://schemas.openxmlformats.org/officeDocument/2006/relationships/slide" Target="slide94.xml"/><Relationship Id="rId1" Type="http://schemas.openxmlformats.org/officeDocument/2006/relationships/slideLayout" Target="../slideLayouts/slideLayout1.xml"/><Relationship Id="rId6" Type="http://schemas.openxmlformats.org/officeDocument/2006/relationships/slide" Target="slide75.xml"/><Relationship Id="rId11" Type="http://schemas.openxmlformats.org/officeDocument/2006/relationships/slide" Target="slide84.xml"/><Relationship Id="rId5" Type="http://schemas.openxmlformats.org/officeDocument/2006/relationships/slide" Target="slide73.xml"/><Relationship Id="rId15" Type="http://schemas.openxmlformats.org/officeDocument/2006/relationships/slide" Target="slide92.xml"/><Relationship Id="rId10" Type="http://schemas.openxmlformats.org/officeDocument/2006/relationships/slide" Target="slide82.xml"/><Relationship Id="rId4" Type="http://schemas.openxmlformats.org/officeDocument/2006/relationships/slide" Target="slide72.xml"/><Relationship Id="rId9" Type="http://schemas.openxmlformats.org/officeDocument/2006/relationships/slide" Target="slide80.xml"/><Relationship Id="rId14" Type="http://schemas.openxmlformats.org/officeDocument/2006/relationships/slide" Target="slide90.xml"/></Relationships>
</file>

<file path=ppt/slides/_rels/slide104.xml.rels><?xml version="1.0" encoding="UTF-8" standalone="yes"?>
<Relationships xmlns="http://schemas.openxmlformats.org/package/2006/relationships"><Relationship Id="rId8" Type="http://schemas.openxmlformats.org/officeDocument/2006/relationships/slide" Target="slide80.xml"/><Relationship Id="rId13" Type="http://schemas.openxmlformats.org/officeDocument/2006/relationships/slide" Target="slide90.xml"/><Relationship Id="rId3" Type="http://schemas.openxmlformats.org/officeDocument/2006/relationships/slide" Target="slide72.xml"/><Relationship Id="rId7" Type="http://schemas.openxmlformats.org/officeDocument/2006/relationships/slide" Target="slide79.xml"/><Relationship Id="rId12" Type="http://schemas.openxmlformats.org/officeDocument/2006/relationships/slide" Target="slide88.xml"/><Relationship Id="rId17" Type="http://schemas.openxmlformats.org/officeDocument/2006/relationships/slide" Target="slide2.xml"/><Relationship Id="rId2" Type="http://schemas.openxmlformats.org/officeDocument/2006/relationships/slide" Target="slide71.xml"/><Relationship Id="rId16" Type="http://schemas.openxmlformats.org/officeDocument/2006/relationships/slide" Target="slide101.xml"/><Relationship Id="rId1" Type="http://schemas.openxmlformats.org/officeDocument/2006/relationships/slideLayout" Target="../slideLayouts/slideLayout1.xml"/><Relationship Id="rId6" Type="http://schemas.openxmlformats.org/officeDocument/2006/relationships/slide" Target="slide77.xml"/><Relationship Id="rId11" Type="http://schemas.openxmlformats.org/officeDocument/2006/relationships/slide" Target="slide86.xml"/><Relationship Id="rId5" Type="http://schemas.openxmlformats.org/officeDocument/2006/relationships/slide" Target="slide75.xml"/><Relationship Id="rId15" Type="http://schemas.openxmlformats.org/officeDocument/2006/relationships/slide" Target="slide94.xml"/><Relationship Id="rId10" Type="http://schemas.openxmlformats.org/officeDocument/2006/relationships/slide" Target="slide84.xml"/><Relationship Id="rId4" Type="http://schemas.openxmlformats.org/officeDocument/2006/relationships/slide" Target="slide73.xml"/><Relationship Id="rId9" Type="http://schemas.openxmlformats.org/officeDocument/2006/relationships/slide" Target="slide82.xml"/><Relationship Id="rId14" Type="http://schemas.openxmlformats.org/officeDocument/2006/relationships/slide" Target="slide9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19.xml"/><Relationship Id="rId2" Type="http://schemas.openxmlformats.org/officeDocument/2006/relationships/slide" Target="slide12.xml"/><Relationship Id="rId1" Type="http://schemas.openxmlformats.org/officeDocument/2006/relationships/slideLayout" Target="../slideLayouts/slideLayout10.xml"/><Relationship Id="rId6" Type="http://schemas.openxmlformats.org/officeDocument/2006/relationships/slide" Target="slide18.xml"/><Relationship Id="rId5" Type="http://schemas.openxmlformats.org/officeDocument/2006/relationships/slide" Target="slide16.xml"/><Relationship Id="rId4" Type="http://schemas.openxmlformats.org/officeDocument/2006/relationships/slide" Target="slide15.xml"/></Relationships>
</file>

<file path=ppt/slides/_rels/slide13.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12.xml"/><Relationship Id="rId7" Type="http://schemas.openxmlformats.org/officeDocument/2006/relationships/slide" Target="slide18.xml"/><Relationship Id="rId2" Type="http://schemas.openxmlformats.org/officeDocument/2006/relationships/image" Target="../media/image13.png"/><Relationship Id="rId1" Type="http://schemas.openxmlformats.org/officeDocument/2006/relationships/slideLayout" Target="../slideLayouts/slideLayout15.xml"/><Relationship Id="rId6" Type="http://schemas.openxmlformats.org/officeDocument/2006/relationships/slide" Target="slide16.xml"/><Relationship Id="rId5" Type="http://schemas.openxmlformats.org/officeDocument/2006/relationships/slide" Target="slide15.xml"/><Relationship Id="rId4" Type="http://schemas.openxmlformats.org/officeDocument/2006/relationships/slide" Target="slide13.xml"/><Relationship Id="rId9" Type="http://schemas.openxmlformats.org/officeDocument/2006/relationships/slide" Target="slide14.xml"/></Relationships>
</file>

<file path=ppt/slides/_rels/slide14.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19.xml"/><Relationship Id="rId2" Type="http://schemas.openxmlformats.org/officeDocument/2006/relationships/slide" Target="slide12.xml"/><Relationship Id="rId1" Type="http://schemas.openxmlformats.org/officeDocument/2006/relationships/slideLayout" Target="../slideLayouts/slideLayout15.xml"/><Relationship Id="rId6" Type="http://schemas.openxmlformats.org/officeDocument/2006/relationships/slide" Target="slide18.xml"/><Relationship Id="rId5" Type="http://schemas.openxmlformats.org/officeDocument/2006/relationships/slide" Target="slide16.xml"/><Relationship Id="rId4" Type="http://schemas.openxmlformats.org/officeDocument/2006/relationships/slide" Target="slide15.xml"/></Relationships>
</file>

<file path=ppt/slides/_rels/slide15.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19.xml"/><Relationship Id="rId2" Type="http://schemas.openxmlformats.org/officeDocument/2006/relationships/slide" Target="slide12.xml"/><Relationship Id="rId1" Type="http://schemas.openxmlformats.org/officeDocument/2006/relationships/slideLayout" Target="../slideLayouts/slideLayout15.xml"/><Relationship Id="rId6" Type="http://schemas.openxmlformats.org/officeDocument/2006/relationships/slide" Target="slide18.xml"/><Relationship Id="rId5" Type="http://schemas.openxmlformats.org/officeDocument/2006/relationships/slide" Target="slide16.xml"/><Relationship Id="rId4" Type="http://schemas.openxmlformats.org/officeDocument/2006/relationships/slide" Target="slide15.xml"/></Relationships>
</file>

<file path=ppt/slides/_rels/slide16.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slide" Target="slide13.xml"/><Relationship Id="rId7" Type="http://schemas.openxmlformats.org/officeDocument/2006/relationships/slide" Target="slide19.xml"/><Relationship Id="rId2" Type="http://schemas.openxmlformats.org/officeDocument/2006/relationships/slide" Target="slide12.xml"/><Relationship Id="rId1" Type="http://schemas.openxmlformats.org/officeDocument/2006/relationships/slideLayout" Target="../slideLayouts/slideLayout15.xml"/><Relationship Id="rId6" Type="http://schemas.openxmlformats.org/officeDocument/2006/relationships/slide" Target="slide18.xml"/><Relationship Id="rId5" Type="http://schemas.openxmlformats.org/officeDocument/2006/relationships/slide" Target="slide16.xml"/><Relationship Id="rId4" Type="http://schemas.openxmlformats.org/officeDocument/2006/relationships/slide" Target="slide15.xml"/></Relationships>
</file>

<file path=ppt/slides/_rels/slide17.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12.xml"/><Relationship Id="rId7" Type="http://schemas.openxmlformats.org/officeDocument/2006/relationships/slide" Target="slide18.xml"/><Relationship Id="rId2" Type="http://schemas.openxmlformats.org/officeDocument/2006/relationships/image" Target="../media/image14.png"/><Relationship Id="rId1" Type="http://schemas.openxmlformats.org/officeDocument/2006/relationships/slideLayout" Target="../slideLayouts/slideLayout15.xml"/><Relationship Id="rId6" Type="http://schemas.openxmlformats.org/officeDocument/2006/relationships/slide" Target="slide16.xml"/><Relationship Id="rId5" Type="http://schemas.openxmlformats.org/officeDocument/2006/relationships/slide" Target="slide15.xml"/><Relationship Id="rId4" Type="http://schemas.openxmlformats.org/officeDocument/2006/relationships/slide" Target="slide13.xml"/></Relationships>
</file>

<file path=ppt/slides/_rels/slide18.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image" Target="../media/image16.png"/><Relationship Id="rId7" Type="http://schemas.openxmlformats.org/officeDocument/2006/relationships/slide" Target="slide16.xml"/><Relationship Id="rId2" Type="http://schemas.openxmlformats.org/officeDocument/2006/relationships/image" Target="../media/image15.png"/><Relationship Id="rId1" Type="http://schemas.openxmlformats.org/officeDocument/2006/relationships/slideLayout" Target="../slideLayouts/slideLayout15.xml"/><Relationship Id="rId6" Type="http://schemas.openxmlformats.org/officeDocument/2006/relationships/slide" Target="slide15.xml"/><Relationship Id="rId5" Type="http://schemas.openxmlformats.org/officeDocument/2006/relationships/slide" Target="slide13.xml"/><Relationship Id="rId4" Type="http://schemas.openxmlformats.org/officeDocument/2006/relationships/slide" Target="slide12.xml"/><Relationship Id="rId9" Type="http://schemas.openxmlformats.org/officeDocument/2006/relationships/slide" Target="slide19.xml"/></Relationships>
</file>

<file path=ppt/slides/_rels/slide19.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12.xml"/><Relationship Id="rId7" Type="http://schemas.openxmlformats.org/officeDocument/2006/relationships/slide" Target="slide18.xml"/><Relationship Id="rId2" Type="http://schemas.openxmlformats.org/officeDocument/2006/relationships/image" Target="../media/image17.png"/><Relationship Id="rId1" Type="http://schemas.openxmlformats.org/officeDocument/2006/relationships/slideLayout" Target="../slideLayouts/slideLayout15.xml"/><Relationship Id="rId6" Type="http://schemas.openxmlformats.org/officeDocument/2006/relationships/slide" Target="slide16.xml"/><Relationship Id="rId5" Type="http://schemas.openxmlformats.org/officeDocument/2006/relationships/slide" Target="slide15.xml"/><Relationship Id="rId4" Type="http://schemas.openxmlformats.org/officeDocument/2006/relationships/slide" Target="slide13.xml"/><Relationship Id="rId9" Type="http://schemas.openxmlformats.org/officeDocument/2006/relationships/slide" Target="slide20.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70.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slide" Target="slide58.xml"/><Relationship Id="rId5" Type="http://schemas.openxmlformats.org/officeDocument/2006/relationships/slide" Target="slide43.xml"/><Relationship Id="rId4" Type="http://schemas.openxmlformats.org/officeDocument/2006/relationships/slide" Target="slide26.xml"/></Relationships>
</file>

<file path=ppt/slides/_rels/slide20.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19.xml"/><Relationship Id="rId2" Type="http://schemas.openxmlformats.org/officeDocument/2006/relationships/slide" Target="slide12.xml"/><Relationship Id="rId1" Type="http://schemas.openxmlformats.org/officeDocument/2006/relationships/slideLayout" Target="../slideLayouts/slideLayout15.xml"/><Relationship Id="rId6" Type="http://schemas.openxmlformats.org/officeDocument/2006/relationships/slide" Target="slide18.xml"/><Relationship Id="rId5" Type="http://schemas.openxmlformats.org/officeDocument/2006/relationships/slide" Target="slide16.xml"/><Relationship Id="rId4" Type="http://schemas.openxmlformats.org/officeDocument/2006/relationships/slide" Target="slide1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5.xml"/><Relationship Id="rId1" Type="http://schemas.openxmlformats.org/officeDocument/2006/relationships/vmlDrawing" Target="../drawings/vmlDrawing4.vml"/><Relationship Id="rId5" Type="http://schemas.openxmlformats.org/officeDocument/2006/relationships/image" Target="../media/image21.emf"/><Relationship Id="rId4" Type="http://schemas.openxmlformats.org/officeDocument/2006/relationships/oleObject" Target="../embeddings/Microsoft_Word_97_-_2003___3.doc"/></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8" Type="http://schemas.openxmlformats.org/officeDocument/2006/relationships/slide" Target="slide38.xml"/><Relationship Id="rId3" Type="http://schemas.openxmlformats.org/officeDocument/2006/relationships/slide" Target="slide31.xml"/><Relationship Id="rId7" Type="http://schemas.openxmlformats.org/officeDocument/2006/relationships/slide" Target="slide37.xml"/><Relationship Id="rId2" Type="http://schemas.openxmlformats.org/officeDocument/2006/relationships/slide" Target="slide32.xml"/><Relationship Id="rId1" Type="http://schemas.openxmlformats.org/officeDocument/2006/relationships/slideLayout" Target="../slideLayouts/slideLayout10.xml"/><Relationship Id="rId6" Type="http://schemas.openxmlformats.org/officeDocument/2006/relationships/slide" Target="slide36.xml"/><Relationship Id="rId5" Type="http://schemas.openxmlformats.org/officeDocument/2006/relationships/slide" Target="slide34.xml"/><Relationship Id="rId4" Type="http://schemas.openxmlformats.org/officeDocument/2006/relationships/slide" Target="slide33.xml"/><Relationship Id="rId9" Type="http://schemas.openxmlformats.org/officeDocument/2006/relationships/slide" Target="slide40.xml"/></Relationships>
</file>

<file path=ppt/slides/_rels/slide32.xml.rels><?xml version="1.0" encoding="UTF-8" standalone="yes"?>
<Relationships xmlns="http://schemas.openxmlformats.org/package/2006/relationships"><Relationship Id="rId8" Type="http://schemas.openxmlformats.org/officeDocument/2006/relationships/slide" Target="slide40.xml"/><Relationship Id="rId3" Type="http://schemas.openxmlformats.org/officeDocument/2006/relationships/slide" Target="slide33.xml"/><Relationship Id="rId7" Type="http://schemas.openxmlformats.org/officeDocument/2006/relationships/slide" Target="slide38.xml"/><Relationship Id="rId2" Type="http://schemas.openxmlformats.org/officeDocument/2006/relationships/slide" Target="slide31.xml"/><Relationship Id="rId1" Type="http://schemas.openxmlformats.org/officeDocument/2006/relationships/slideLayout" Target="../slideLayouts/slideLayout15.xml"/><Relationship Id="rId6" Type="http://schemas.openxmlformats.org/officeDocument/2006/relationships/slide" Target="slide37.xml"/><Relationship Id="rId5" Type="http://schemas.openxmlformats.org/officeDocument/2006/relationships/slide" Target="slide36.xml"/><Relationship Id="rId4" Type="http://schemas.openxmlformats.org/officeDocument/2006/relationships/slide" Target="slide34.xml"/></Relationships>
</file>

<file path=ppt/slides/_rels/slide33.xml.rels><?xml version="1.0" encoding="UTF-8" standalone="yes"?>
<Relationships xmlns="http://schemas.openxmlformats.org/package/2006/relationships"><Relationship Id="rId8" Type="http://schemas.openxmlformats.org/officeDocument/2006/relationships/slide" Target="slide40.xml"/><Relationship Id="rId3" Type="http://schemas.openxmlformats.org/officeDocument/2006/relationships/slide" Target="slide33.xml"/><Relationship Id="rId7" Type="http://schemas.openxmlformats.org/officeDocument/2006/relationships/slide" Target="slide38.xml"/><Relationship Id="rId2" Type="http://schemas.openxmlformats.org/officeDocument/2006/relationships/slide" Target="slide31.xml"/><Relationship Id="rId1" Type="http://schemas.openxmlformats.org/officeDocument/2006/relationships/slideLayout" Target="../slideLayouts/slideLayout15.xml"/><Relationship Id="rId6" Type="http://schemas.openxmlformats.org/officeDocument/2006/relationships/slide" Target="slide37.xml"/><Relationship Id="rId5" Type="http://schemas.openxmlformats.org/officeDocument/2006/relationships/slide" Target="slide36.xml"/><Relationship Id="rId4" Type="http://schemas.openxmlformats.org/officeDocument/2006/relationships/slide" Target="slide34.xml"/></Relationships>
</file>

<file path=ppt/slides/_rels/slide34.xml.rels><?xml version="1.0" encoding="UTF-8" standalone="yes"?>
<Relationships xmlns="http://schemas.openxmlformats.org/package/2006/relationships"><Relationship Id="rId8" Type="http://schemas.openxmlformats.org/officeDocument/2006/relationships/slide" Target="slide40.xml"/><Relationship Id="rId3" Type="http://schemas.openxmlformats.org/officeDocument/2006/relationships/slide" Target="slide33.xml"/><Relationship Id="rId7" Type="http://schemas.openxmlformats.org/officeDocument/2006/relationships/slide" Target="slide38.xml"/><Relationship Id="rId2" Type="http://schemas.openxmlformats.org/officeDocument/2006/relationships/slide" Target="slide31.xml"/><Relationship Id="rId1" Type="http://schemas.openxmlformats.org/officeDocument/2006/relationships/slideLayout" Target="../slideLayouts/slideLayout15.xml"/><Relationship Id="rId6" Type="http://schemas.openxmlformats.org/officeDocument/2006/relationships/slide" Target="slide37.xml"/><Relationship Id="rId5" Type="http://schemas.openxmlformats.org/officeDocument/2006/relationships/slide" Target="slide36.xml"/><Relationship Id="rId4" Type="http://schemas.openxmlformats.org/officeDocument/2006/relationships/slide" Target="slide34.xml"/><Relationship Id="rId9" Type="http://schemas.openxmlformats.org/officeDocument/2006/relationships/slide" Target="slide35.xml"/></Relationships>
</file>

<file path=ppt/slides/_rels/slide35.xml.rels><?xml version="1.0" encoding="UTF-8" standalone="yes"?>
<Relationships xmlns="http://schemas.openxmlformats.org/package/2006/relationships"><Relationship Id="rId8" Type="http://schemas.openxmlformats.org/officeDocument/2006/relationships/slide" Target="slide40.xml"/><Relationship Id="rId3" Type="http://schemas.openxmlformats.org/officeDocument/2006/relationships/slide" Target="slide33.xml"/><Relationship Id="rId7" Type="http://schemas.openxmlformats.org/officeDocument/2006/relationships/slide" Target="slide38.xml"/><Relationship Id="rId2" Type="http://schemas.openxmlformats.org/officeDocument/2006/relationships/slide" Target="slide31.xml"/><Relationship Id="rId1" Type="http://schemas.openxmlformats.org/officeDocument/2006/relationships/slideLayout" Target="../slideLayouts/slideLayout15.xml"/><Relationship Id="rId6" Type="http://schemas.openxmlformats.org/officeDocument/2006/relationships/slide" Target="slide37.xml"/><Relationship Id="rId5" Type="http://schemas.openxmlformats.org/officeDocument/2006/relationships/slide" Target="slide36.xml"/><Relationship Id="rId4" Type="http://schemas.openxmlformats.org/officeDocument/2006/relationships/slide" Target="slide34.xml"/></Relationships>
</file>

<file path=ppt/slides/_rels/slide36.xml.rels><?xml version="1.0" encoding="UTF-8" standalone="yes"?>
<Relationships xmlns="http://schemas.openxmlformats.org/package/2006/relationships"><Relationship Id="rId8" Type="http://schemas.openxmlformats.org/officeDocument/2006/relationships/slide" Target="slide40.xml"/><Relationship Id="rId3" Type="http://schemas.openxmlformats.org/officeDocument/2006/relationships/slide" Target="slide33.xml"/><Relationship Id="rId7" Type="http://schemas.openxmlformats.org/officeDocument/2006/relationships/slide" Target="slide38.xml"/><Relationship Id="rId2" Type="http://schemas.openxmlformats.org/officeDocument/2006/relationships/slide" Target="slide31.xml"/><Relationship Id="rId1" Type="http://schemas.openxmlformats.org/officeDocument/2006/relationships/slideLayout" Target="../slideLayouts/slideLayout15.xml"/><Relationship Id="rId6" Type="http://schemas.openxmlformats.org/officeDocument/2006/relationships/slide" Target="slide37.xml"/><Relationship Id="rId5" Type="http://schemas.openxmlformats.org/officeDocument/2006/relationships/slide" Target="slide36.xml"/><Relationship Id="rId4" Type="http://schemas.openxmlformats.org/officeDocument/2006/relationships/slide" Target="slide34.xml"/></Relationships>
</file>

<file path=ppt/slides/_rels/slide37.xml.rels><?xml version="1.0" encoding="UTF-8" standalone="yes"?>
<Relationships xmlns="http://schemas.openxmlformats.org/package/2006/relationships"><Relationship Id="rId8" Type="http://schemas.openxmlformats.org/officeDocument/2006/relationships/slide" Target="slide40.xml"/><Relationship Id="rId3" Type="http://schemas.openxmlformats.org/officeDocument/2006/relationships/slide" Target="slide33.xml"/><Relationship Id="rId7" Type="http://schemas.openxmlformats.org/officeDocument/2006/relationships/slide" Target="slide38.xml"/><Relationship Id="rId2" Type="http://schemas.openxmlformats.org/officeDocument/2006/relationships/slide" Target="slide31.xml"/><Relationship Id="rId1" Type="http://schemas.openxmlformats.org/officeDocument/2006/relationships/slideLayout" Target="../slideLayouts/slideLayout15.xml"/><Relationship Id="rId6" Type="http://schemas.openxmlformats.org/officeDocument/2006/relationships/slide" Target="slide37.xml"/><Relationship Id="rId5" Type="http://schemas.openxmlformats.org/officeDocument/2006/relationships/slide" Target="slide36.xml"/><Relationship Id="rId4" Type="http://schemas.openxmlformats.org/officeDocument/2006/relationships/slide" Target="slide34.xml"/></Relationships>
</file>

<file path=ppt/slides/_rels/slide38.xml.rels><?xml version="1.0" encoding="UTF-8" standalone="yes"?>
<Relationships xmlns="http://schemas.openxmlformats.org/package/2006/relationships"><Relationship Id="rId8" Type="http://schemas.openxmlformats.org/officeDocument/2006/relationships/slide" Target="slide40.xml"/><Relationship Id="rId3" Type="http://schemas.openxmlformats.org/officeDocument/2006/relationships/slide" Target="slide33.xml"/><Relationship Id="rId7" Type="http://schemas.openxmlformats.org/officeDocument/2006/relationships/slide" Target="slide38.xml"/><Relationship Id="rId2" Type="http://schemas.openxmlformats.org/officeDocument/2006/relationships/slide" Target="slide31.xml"/><Relationship Id="rId1" Type="http://schemas.openxmlformats.org/officeDocument/2006/relationships/slideLayout" Target="../slideLayouts/slideLayout15.xml"/><Relationship Id="rId6" Type="http://schemas.openxmlformats.org/officeDocument/2006/relationships/slide" Target="slide37.xml"/><Relationship Id="rId5" Type="http://schemas.openxmlformats.org/officeDocument/2006/relationships/slide" Target="slide36.xml"/><Relationship Id="rId4" Type="http://schemas.openxmlformats.org/officeDocument/2006/relationships/slide" Target="slide34.xml"/><Relationship Id="rId9" Type="http://schemas.openxmlformats.org/officeDocument/2006/relationships/slide" Target="slide39.xml"/></Relationships>
</file>

<file path=ppt/slides/_rels/slide39.xml.rels><?xml version="1.0" encoding="UTF-8" standalone="yes"?>
<Relationships xmlns="http://schemas.openxmlformats.org/package/2006/relationships"><Relationship Id="rId8" Type="http://schemas.openxmlformats.org/officeDocument/2006/relationships/slide" Target="slide40.xml"/><Relationship Id="rId3" Type="http://schemas.openxmlformats.org/officeDocument/2006/relationships/slide" Target="slide33.xml"/><Relationship Id="rId7" Type="http://schemas.openxmlformats.org/officeDocument/2006/relationships/slide" Target="slide38.xml"/><Relationship Id="rId2" Type="http://schemas.openxmlformats.org/officeDocument/2006/relationships/slide" Target="slide31.xml"/><Relationship Id="rId1" Type="http://schemas.openxmlformats.org/officeDocument/2006/relationships/slideLayout" Target="../slideLayouts/slideLayout15.xml"/><Relationship Id="rId6" Type="http://schemas.openxmlformats.org/officeDocument/2006/relationships/slide" Target="slide37.xml"/><Relationship Id="rId5" Type="http://schemas.openxmlformats.org/officeDocument/2006/relationships/slide" Target="slide36.xml"/><Relationship Id="rId4" Type="http://schemas.openxmlformats.org/officeDocument/2006/relationships/slide" Target="slide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8" Type="http://schemas.openxmlformats.org/officeDocument/2006/relationships/slide" Target="slide40.xml"/><Relationship Id="rId3" Type="http://schemas.openxmlformats.org/officeDocument/2006/relationships/slide" Target="slide33.xml"/><Relationship Id="rId7" Type="http://schemas.openxmlformats.org/officeDocument/2006/relationships/slide" Target="slide38.xml"/><Relationship Id="rId2" Type="http://schemas.openxmlformats.org/officeDocument/2006/relationships/slide" Target="slide31.xml"/><Relationship Id="rId1" Type="http://schemas.openxmlformats.org/officeDocument/2006/relationships/slideLayout" Target="../slideLayouts/slideLayout15.xml"/><Relationship Id="rId6" Type="http://schemas.openxmlformats.org/officeDocument/2006/relationships/slide" Target="slide37.xml"/><Relationship Id="rId5" Type="http://schemas.openxmlformats.org/officeDocument/2006/relationships/slide" Target="slide36.xml"/><Relationship Id="rId4" Type="http://schemas.openxmlformats.org/officeDocument/2006/relationships/slide" Target="slide34.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8" Type="http://schemas.openxmlformats.org/officeDocument/2006/relationships/slide" Target="slide55.xml"/><Relationship Id="rId3" Type="http://schemas.openxmlformats.org/officeDocument/2006/relationships/slide" Target="slide46.xml"/><Relationship Id="rId7" Type="http://schemas.openxmlformats.org/officeDocument/2006/relationships/slide" Target="slide54.xml"/><Relationship Id="rId2" Type="http://schemas.openxmlformats.org/officeDocument/2006/relationships/image" Target="../media/image24.png"/><Relationship Id="rId1" Type="http://schemas.openxmlformats.org/officeDocument/2006/relationships/slideLayout" Target="../slideLayouts/slideLayout10.xml"/><Relationship Id="rId6" Type="http://schemas.openxmlformats.org/officeDocument/2006/relationships/slide" Target="slide52.xml"/><Relationship Id="rId5" Type="http://schemas.openxmlformats.org/officeDocument/2006/relationships/slide" Target="slide50.xml"/><Relationship Id="rId4" Type="http://schemas.openxmlformats.org/officeDocument/2006/relationships/slide" Target="slide48.xml"/><Relationship Id="rId9" Type="http://schemas.openxmlformats.org/officeDocument/2006/relationships/slide" Target="slide47.xml"/></Relationships>
</file>

<file path=ppt/slides/_rels/slide47.xml.rels><?xml version="1.0" encoding="UTF-8" standalone="yes"?>
<Relationships xmlns="http://schemas.openxmlformats.org/package/2006/relationships"><Relationship Id="rId8" Type="http://schemas.openxmlformats.org/officeDocument/2006/relationships/slide" Target="slide55.xml"/><Relationship Id="rId3" Type="http://schemas.openxmlformats.org/officeDocument/2006/relationships/slide" Target="slide46.xml"/><Relationship Id="rId7" Type="http://schemas.openxmlformats.org/officeDocument/2006/relationships/slide" Target="slide54.xml"/><Relationship Id="rId2" Type="http://schemas.openxmlformats.org/officeDocument/2006/relationships/image" Target="../media/image25.png"/><Relationship Id="rId1" Type="http://schemas.openxmlformats.org/officeDocument/2006/relationships/slideLayout" Target="../slideLayouts/slideLayout15.xml"/><Relationship Id="rId6" Type="http://schemas.openxmlformats.org/officeDocument/2006/relationships/slide" Target="slide52.xml"/><Relationship Id="rId5" Type="http://schemas.openxmlformats.org/officeDocument/2006/relationships/slide" Target="slide50.xml"/><Relationship Id="rId4" Type="http://schemas.openxmlformats.org/officeDocument/2006/relationships/slide" Target="slide48.xml"/></Relationships>
</file>

<file path=ppt/slides/_rels/slide48.xml.rels><?xml version="1.0" encoding="UTF-8" standalone="yes"?>
<Relationships xmlns="http://schemas.openxmlformats.org/package/2006/relationships"><Relationship Id="rId8" Type="http://schemas.openxmlformats.org/officeDocument/2006/relationships/slide" Target="slide55.xml"/><Relationship Id="rId3" Type="http://schemas.openxmlformats.org/officeDocument/2006/relationships/slide" Target="slide46.xml"/><Relationship Id="rId7" Type="http://schemas.openxmlformats.org/officeDocument/2006/relationships/slide" Target="slide54.xml"/><Relationship Id="rId2" Type="http://schemas.openxmlformats.org/officeDocument/2006/relationships/image" Target="../media/image26.png"/><Relationship Id="rId1" Type="http://schemas.openxmlformats.org/officeDocument/2006/relationships/slideLayout" Target="../slideLayouts/slideLayout15.xml"/><Relationship Id="rId6" Type="http://schemas.openxmlformats.org/officeDocument/2006/relationships/slide" Target="slide52.xml"/><Relationship Id="rId5" Type="http://schemas.openxmlformats.org/officeDocument/2006/relationships/slide" Target="slide50.xml"/><Relationship Id="rId4" Type="http://schemas.openxmlformats.org/officeDocument/2006/relationships/slide" Target="slide48.xml"/><Relationship Id="rId9" Type="http://schemas.openxmlformats.org/officeDocument/2006/relationships/slide" Target="slide49.xml"/></Relationships>
</file>

<file path=ppt/slides/_rels/slide49.xml.rels><?xml version="1.0" encoding="UTF-8" standalone="yes"?>
<Relationships xmlns="http://schemas.openxmlformats.org/package/2006/relationships"><Relationship Id="rId8" Type="http://schemas.openxmlformats.org/officeDocument/2006/relationships/slide" Target="slide55.xml"/><Relationship Id="rId3" Type="http://schemas.openxmlformats.org/officeDocument/2006/relationships/slide" Target="slide46.xml"/><Relationship Id="rId7" Type="http://schemas.openxmlformats.org/officeDocument/2006/relationships/slide" Target="slide54.xml"/><Relationship Id="rId2" Type="http://schemas.openxmlformats.org/officeDocument/2006/relationships/image" Target="../media/image27.png"/><Relationship Id="rId1" Type="http://schemas.openxmlformats.org/officeDocument/2006/relationships/slideLayout" Target="../slideLayouts/slideLayout15.xml"/><Relationship Id="rId6" Type="http://schemas.openxmlformats.org/officeDocument/2006/relationships/slide" Target="slide52.xml"/><Relationship Id="rId5" Type="http://schemas.openxmlformats.org/officeDocument/2006/relationships/slide" Target="slide50.xml"/><Relationship Id="rId4" Type="http://schemas.openxmlformats.org/officeDocument/2006/relationships/slide" Target="slide4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8" Type="http://schemas.openxmlformats.org/officeDocument/2006/relationships/slide" Target="slide55.xml"/><Relationship Id="rId3" Type="http://schemas.openxmlformats.org/officeDocument/2006/relationships/slide" Target="slide46.xml"/><Relationship Id="rId7" Type="http://schemas.openxmlformats.org/officeDocument/2006/relationships/slide" Target="slide54.xml"/><Relationship Id="rId2" Type="http://schemas.openxmlformats.org/officeDocument/2006/relationships/image" Target="../media/image28.png"/><Relationship Id="rId1" Type="http://schemas.openxmlformats.org/officeDocument/2006/relationships/slideLayout" Target="../slideLayouts/slideLayout15.xml"/><Relationship Id="rId6" Type="http://schemas.openxmlformats.org/officeDocument/2006/relationships/slide" Target="slide52.xml"/><Relationship Id="rId5" Type="http://schemas.openxmlformats.org/officeDocument/2006/relationships/slide" Target="slide50.xml"/><Relationship Id="rId4" Type="http://schemas.openxmlformats.org/officeDocument/2006/relationships/slide" Target="slide48.xml"/><Relationship Id="rId9" Type="http://schemas.openxmlformats.org/officeDocument/2006/relationships/slide" Target="slide51.xml"/></Relationships>
</file>

<file path=ppt/slides/_rels/slide51.xml.rels><?xml version="1.0" encoding="UTF-8" standalone="yes"?>
<Relationships xmlns="http://schemas.openxmlformats.org/package/2006/relationships"><Relationship Id="rId3" Type="http://schemas.openxmlformats.org/officeDocument/2006/relationships/slide" Target="slide48.xml"/><Relationship Id="rId7" Type="http://schemas.openxmlformats.org/officeDocument/2006/relationships/slide" Target="slide55.xml"/><Relationship Id="rId2" Type="http://schemas.openxmlformats.org/officeDocument/2006/relationships/slide" Target="slide46.xml"/><Relationship Id="rId1" Type="http://schemas.openxmlformats.org/officeDocument/2006/relationships/slideLayout" Target="../slideLayouts/slideLayout15.xml"/><Relationship Id="rId6" Type="http://schemas.openxmlformats.org/officeDocument/2006/relationships/slide" Target="slide54.xml"/><Relationship Id="rId5" Type="http://schemas.openxmlformats.org/officeDocument/2006/relationships/slide" Target="slide52.xml"/><Relationship Id="rId4" Type="http://schemas.openxmlformats.org/officeDocument/2006/relationships/slide" Target="slide50.xml"/></Relationships>
</file>

<file path=ppt/slides/_rels/slide52.xml.rels><?xml version="1.0" encoding="UTF-8" standalone="yes"?>
<Relationships xmlns="http://schemas.openxmlformats.org/package/2006/relationships"><Relationship Id="rId8" Type="http://schemas.openxmlformats.org/officeDocument/2006/relationships/slide" Target="slide55.xml"/><Relationship Id="rId3" Type="http://schemas.openxmlformats.org/officeDocument/2006/relationships/slide" Target="slide46.xml"/><Relationship Id="rId7" Type="http://schemas.openxmlformats.org/officeDocument/2006/relationships/slide" Target="slide54.xml"/><Relationship Id="rId2" Type="http://schemas.openxmlformats.org/officeDocument/2006/relationships/image" Target="../media/image29.png"/><Relationship Id="rId1" Type="http://schemas.openxmlformats.org/officeDocument/2006/relationships/slideLayout" Target="../slideLayouts/slideLayout15.xml"/><Relationship Id="rId6" Type="http://schemas.openxmlformats.org/officeDocument/2006/relationships/slide" Target="slide52.xml"/><Relationship Id="rId5" Type="http://schemas.openxmlformats.org/officeDocument/2006/relationships/slide" Target="slide50.xml"/><Relationship Id="rId4" Type="http://schemas.openxmlformats.org/officeDocument/2006/relationships/slide" Target="slide48.xml"/><Relationship Id="rId9" Type="http://schemas.openxmlformats.org/officeDocument/2006/relationships/slide" Target="slide53.xml"/></Relationships>
</file>

<file path=ppt/slides/_rels/slide53.xml.rels><?xml version="1.0" encoding="UTF-8" standalone="yes"?>
<Relationships xmlns="http://schemas.openxmlformats.org/package/2006/relationships"><Relationship Id="rId3" Type="http://schemas.openxmlformats.org/officeDocument/2006/relationships/slide" Target="slide48.xml"/><Relationship Id="rId7" Type="http://schemas.openxmlformats.org/officeDocument/2006/relationships/slide" Target="slide55.xml"/><Relationship Id="rId2" Type="http://schemas.openxmlformats.org/officeDocument/2006/relationships/slide" Target="slide46.xml"/><Relationship Id="rId1" Type="http://schemas.openxmlformats.org/officeDocument/2006/relationships/slideLayout" Target="../slideLayouts/slideLayout15.xml"/><Relationship Id="rId6" Type="http://schemas.openxmlformats.org/officeDocument/2006/relationships/slide" Target="slide54.xml"/><Relationship Id="rId5" Type="http://schemas.openxmlformats.org/officeDocument/2006/relationships/slide" Target="slide52.xml"/><Relationship Id="rId4" Type="http://schemas.openxmlformats.org/officeDocument/2006/relationships/slide" Target="slide50.xml"/></Relationships>
</file>

<file path=ppt/slides/_rels/slide54.xml.rels><?xml version="1.0" encoding="UTF-8" standalone="yes"?>
<Relationships xmlns="http://schemas.openxmlformats.org/package/2006/relationships"><Relationship Id="rId3" Type="http://schemas.openxmlformats.org/officeDocument/2006/relationships/slide" Target="slide48.xml"/><Relationship Id="rId7" Type="http://schemas.openxmlformats.org/officeDocument/2006/relationships/slide" Target="slide55.xml"/><Relationship Id="rId2" Type="http://schemas.openxmlformats.org/officeDocument/2006/relationships/slide" Target="slide46.xml"/><Relationship Id="rId1" Type="http://schemas.openxmlformats.org/officeDocument/2006/relationships/slideLayout" Target="../slideLayouts/slideLayout15.xml"/><Relationship Id="rId6" Type="http://schemas.openxmlformats.org/officeDocument/2006/relationships/slide" Target="slide54.xml"/><Relationship Id="rId5" Type="http://schemas.openxmlformats.org/officeDocument/2006/relationships/slide" Target="slide52.xml"/><Relationship Id="rId4" Type="http://schemas.openxmlformats.org/officeDocument/2006/relationships/slide" Target="slide50.xml"/></Relationships>
</file>

<file path=ppt/slides/_rels/slide55.xml.rels><?xml version="1.0" encoding="UTF-8" standalone="yes"?>
<Relationships xmlns="http://schemas.openxmlformats.org/package/2006/relationships"><Relationship Id="rId8" Type="http://schemas.openxmlformats.org/officeDocument/2006/relationships/slide" Target="slide50.xml"/><Relationship Id="rId3" Type="http://schemas.openxmlformats.org/officeDocument/2006/relationships/oleObject" Target="../embeddings/oleObject6.bin"/><Relationship Id="rId7" Type="http://schemas.openxmlformats.org/officeDocument/2006/relationships/slide" Target="slide48.xml"/><Relationship Id="rId12" Type="http://schemas.openxmlformats.org/officeDocument/2006/relationships/slide" Target="slide56.xml"/><Relationship Id="rId2" Type="http://schemas.openxmlformats.org/officeDocument/2006/relationships/slideLayout" Target="../slideLayouts/slideLayout15.xml"/><Relationship Id="rId1" Type="http://schemas.openxmlformats.org/officeDocument/2006/relationships/vmlDrawing" Target="../drawings/vmlDrawing5.vml"/><Relationship Id="rId6" Type="http://schemas.openxmlformats.org/officeDocument/2006/relationships/slide" Target="slide46.xml"/><Relationship Id="rId11" Type="http://schemas.openxmlformats.org/officeDocument/2006/relationships/slide" Target="slide55.xml"/><Relationship Id="rId5" Type="http://schemas.openxmlformats.org/officeDocument/2006/relationships/image" Target="../media/image30.emf"/><Relationship Id="rId10" Type="http://schemas.openxmlformats.org/officeDocument/2006/relationships/slide" Target="slide54.xml"/><Relationship Id="rId4" Type="http://schemas.openxmlformats.org/officeDocument/2006/relationships/oleObject" Target="../embeddings/Microsoft_Word_97_-_2003___4.doc"/><Relationship Id="rId9" Type="http://schemas.openxmlformats.org/officeDocument/2006/relationships/slide" Target="slide52.xml"/></Relationships>
</file>

<file path=ppt/slides/_rels/slide56.xml.rels><?xml version="1.0" encoding="UTF-8" standalone="yes"?>
<Relationships xmlns="http://schemas.openxmlformats.org/package/2006/relationships"><Relationship Id="rId3" Type="http://schemas.openxmlformats.org/officeDocument/2006/relationships/slide" Target="slide48.xml"/><Relationship Id="rId7" Type="http://schemas.openxmlformats.org/officeDocument/2006/relationships/slide" Target="slide55.xml"/><Relationship Id="rId2" Type="http://schemas.openxmlformats.org/officeDocument/2006/relationships/slide" Target="slide46.xml"/><Relationship Id="rId1" Type="http://schemas.openxmlformats.org/officeDocument/2006/relationships/slideLayout" Target="../slideLayouts/slideLayout15.xml"/><Relationship Id="rId6" Type="http://schemas.openxmlformats.org/officeDocument/2006/relationships/slide" Target="slide54.xml"/><Relationship Id="rId5" Type="http://schemas.openxmlformats.org/officeDocument/2006/relationships/slide" Target="slide52.xml"/><Relationship Id="rId4" Type="http://schemas.openxmlformats.org/officeDocument/2006/relationships/slide" Target="slide50.xml"/></Relationships>
</file>

<file path=ppt/slides/_rels/slide5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8" Type="http://schemas.openxmlformats.org/officeDocument/2006/relationships/slide" Target="slide68.xml"/><Relationship Id="rId3" Type="http://schemas.openxmlformats.org/officeDocument/2006/relationships/slide" Target="slide61.xml"/><Relationship Id="rId7" Type="http://schemas.openxmlformats.org/officeDocument/2006/relationships/slide" Target="slide66.xml"/><Relationship Id="rId2" Type="http://schemas.openxmlformats.org/officeDocument/2006/relationships/slide" Target="slide59.xml"/><Relationship Id="rId1" Type="http://schemas.openxmlformats.org/officeDocument/2006/relationships/slideLayout" Target="../slideLayouts/slideLayout1.xml"/><Relationship Id="rId6" Type="http://schemas.openxmlformats.org/officeDocument/2006/relationships/slide" Target="slide65.xml"/><Relationship Id="rId5" Type="http://schemas.openxmlformats.org/officeDocument/2006/relationships/slide" Target="slide64.xml"/><Relationship Id="rId4" Type="http://schemas.openxmlformats.org/officeDocument/2006/relationships/slide" Target="slide63.xml"/><Relationship Id="rId9" Type="http://schemas.openxmlformats.org/officeDocument/2006/relationships/slide" Target="slide60.xml"/></Relationships>
</file>

<file path=ppt/slides/_rels/slide6.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oleObject" Target="../embeddings/oleObject1.bin"/><Relationship Id="rId7" Type="http://schemas.openxmlformats.org/officeDocument/2006/relationships/package" Target="../embeddings/Microsoft_Word___2.docx"/><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emf"/><Relationship Id="rId4" Type="http://schemas.openxmlformats.org/officeDocument/2006/relationships/package" Target="../embeddings/Microsoft_Word___1.docx"/></Relationships>
</file>

<file path=ppt/slides/_rels/slide60.xml.rels><?xml version="1.0" encoding="UTF-8" standalone="yes"?>
<Relationships xmlns="http://schemas.openxmlformats.org/package/2006/relationships"><Relationship Id="rId8" Type="http://schemas.openxmlformats.org/officeDocument/2006/relationships/slide" Target="slide68.xml"/><Relationship Id="rId3" Type="http://schemas.openxmlformats.org/officeDocument/2006/relationships/slide" Target="slide61.xml"/><Relationship Id="rId7" Type="http://schemas.openxmlformats.org/officeDocument/2006/relationships/slide" Target="slide66.xml"/><Relationship Id="rId2" Type="http://schemas.openxmlformats.org/officeDocument/2006/relationships/slide" Target="slide59.xml"/><Relationship Id="rId1" Type="http://schemas.openxmlformats.org/officeDocument/2006/relationships/slideLayout" Target="../slideLayouts/slideLayout1.xml"/><Relationship Id="rId6" Type="http://schemas.openxmlformats.org/officeDocument/2006/relationships/slide" Target="slide65.xml"/><Relationship Id="rId5" Type="http://schemas.openxmlformats.org/officeDocument/2006/relationships/slide" Target="slide64.xml"/><Relationship Id="rId4" Type="http://schemas.openxmlformats.org/officeDocument/2006/relationships/slide" Target="slide63.xml"/></Relationships>
</file>

<file path=ppt/slides/_rels/slide61.xml.rels><?xml version="1.0" encoding="UTF-8" standalone="yes"?>
<Relationships xmlns="http://schemas.openxmlformats.org/package/2006/relationships"><Relationship Id="rId8" Type="http://schemas.openxmlformats.org/officeDocument/2006/relationships/slide" Target="slide68.xml"/><Relationship Id="rId3" Type="http://schemas.openxmlformats.org/officeDocument/2006/relationships/slide" Target="slide61.xml"/><Relationship Id="rId7" Type="http://schemas.openxmlformats.org/officeDocument/2006/relationships/slide" Target="slide66.xml"/><Relationship Id="rId2" Type="http://schemas.openxmlformats.org/officeDocument/2006/relationships/slide" Target="slide59.xml"/><Relationship Id="rId1" Type="http://schemas.openxmlformats.org/officeDocument/2006/relationships/slideLayout" Target="../slideLayouts/slideLayout1.xml"/><Relationship Id="rId6" Type="http://schemas.openxmlformats.org/officeDocument/2006/relationships/slide" Target="slide65.xml"/><Relationship Id="rId5" Type="http://schemas.openxmlformats.org/officeDocument/2006/relationships/slide" Target="slide64.xml"/><Relationship Id="rId4" Type="http://schemas.openxmlformats.org/officeDocument/2006/relationships/slide" Target="slide63.xml"/><Relationship Id="rId9" Type="http://schemas.openxmlformats.org/officeDocument/2006/relationships/slide" Target="slide62.xml"/></Relationships>
</file>

<file path=ppt/slides/_rels/slide62.xml.rels><?xml version="1.0" encoding="UTF-8" standalone="yes"?>
<Relationships xmlns="http://schemas.openxmlformats.org/package/2006/relationships"><Relationship Id="rId8" Type="http://schemas.openxmlformats.org/officeDocument/2006/relationships/slide" Target="slide68.xml"/><Relationship Id="rId3" Type="http://schemas.openxmlformats.org/officeDocument/2006/relationships/slide" Target="slide61.xml"/><Relationship Id="rId7" Type="http://schemas.openxmlformats.org/officeDocument/2006/relationships/slide" Target="slide66.xml"/><Relationship Id="rId2" Type="http://schemas.openxmlformats.org/officeDocument/2006/relationships/slide" Target="slide59.xml"/><Relationship Id="rId1" Type="http://schemas.openxmlformats.org/officeDocument/2006/relationships/slideLayout" Target="../slideLayouts/slideLayout1.xml"/><Relationship Id="rId6" Type="http://schemas.openxmlformats.org/officeDocument/2006/relationships/slide" Target="slide65.xml"/><Relationship Id="rId5" Type="http://schemas.openxmlformats.org/officeDocument/2006/relationships/slide" Target="slide64.xml"/><Relationship Id="rId4" Type="http://schemas.openxmlformats.org/officeDocument/2006/relationships/slide" Target="slide63.xml"/></Relationships>
</file>

<file path=ppt/slides/_rels/slide63.xml.rels><?xml version="1.0" encoding="UTF-8" standalone="yes"?>
<Relationships xmlns="http://schemas.openxmlformats.org/package/2006/relationships"><Relationship Id="rId8" Type="http://schemas.openxmlformats.org/officeDocument/2006/relationships/slide" Target="slide68.xml"/><Relationship Id="rId3" Type="http://schemas.openxmlformats.org/officeDocument/2006/relationships/slide" Target="slide61.xml"/><Relationship Id="rId7" Type="http://schemas.openxmlformats.org/officeDocument/2006/relationships/slide" Target="slide66.xml"/><Relationship Id="rId2" Type="http://schemas.openxmlformats.org/officeDocument/2006/relationships/slide" Target="slide59.xml"/><Relationship Id="rId1" Type="http://schemas.openxmlformats.org/officeDocument/2006/relationships/slideLayout" Target="../slideLayouts/slideLayout1.xml"/><Relationship Id="rId6" Type="http://schemas.openxmlformats.org/officeDocument/2006/relationships/slide" Target="slide65.xml"/><Relationship Id="rId5" Type="http://schemas.openxmlformats.org/officeDocument/2006/relationships/slide" Target="slide64.xml"/><Relationship Id="rId4" Type="http://schemas.openxmlformats.org/officeDocument/2006/relationships/slide" Target="slide63.xml"/></Relationships>
</file>

<file path=ppt/slides/_rels/slide64.xml.rels><?xml version="1.0" encoding="UTF-8" standalone="yes"?>
<Relationships xmlns="http://schemas.openxmlformats.org/package/2006/relationships"><Relationship Id="rId8" Type="http://schemas.openxmlformats.org/officeDocument/2006/relationships/slide" Target="slide68.xml"/><Relationship Id="rId3" Type="http://schemas.openxmlformats.org/officeDocument/2006/relationships/slide" Target="slide61.xml"/><Relationship Id="rId7" Type="http://schemas.openxmlformats.org/officeDocument/2006/relationships/slide" Target="slide66.xml"/><Relationship Id="rId2" Type="http://schemas.openxmlformats.org/officeDocument/2006/relationships/slide" Target="slide59.xml"/><Relationship Id="rId1" Type="http://schemas.openxmlformats.org/officeDocument/2006/relationships/slideLayout" Target="../slideLayouts/slideLayout1.xml"/><Relationship Id="rId6" Type="http://schemas.openxmlformats.org/officeDocument/2006/relationships/slide" Target="slide65.xml"/><Relationship Id="rId5" Type="http://schemas.openxmlformats.org/officeDocument/2006/relationships/slide" Target="slide64.xml"/><Relationship Id="rId4" Type="http://schemas.openxmlformats.org/officeDocument/2006/relationships/slide" Target="slide63.xml"/></Relationships>
</file>

<file path=ppt/slides/_rels/slide65.xml.rels><?xml version="1.0" encoding="UTF-8" standalone="yes"?>
<Relationships xmlns="http://schemas.openxmlformats.org/package/2006/relationships"><Relationship Id="rId8" Type="http://schemas.openxmlformats.org/officeDocument/2006/relationships/slide" Target="slide68.xml"/><Relationship Id="rId3" Type="http://schemas.openxmlformats.org/officeDocument/2006/relationships/slide" Target="slide61.xml"/><Relationship Id="rId7" Type="http://schemas.openxmlformats.org/officeDocument/2006/relationships/slide" Target="slide66.xml"/><Relationship Id="rId2" Type="http://schemas.openxmlformats.org/officeDocument/2006/relationships/slide" Target="slide59.xml"/><Relationship Id="rId1" Type="http://schemas.openxmlformats.org/officeDocument/2006/relationships/slideLayout" Target="../slideLayouts/slideLayout1.xml"/><Relationship Id="rId6" Type="http://schemas.openxmlformats.org/officeDocument/2006/relationships/slide" Target="slide65.xml"/><Relationship Id="rId5" Type="http://schemas.openxmlformats.org/officeDocument/2006/relationships/slide" Target="slide64.xml"/><Relationship Id="rId4" Type="http://schemas.openxmlformats.org/officeDocument/2006/relationships/slide" Target="slide63.xml"/></Relationships>
</file>

<file path=ppt/slides/_rels/slide66.xml.rels><?xml version="1.0" encoding="UTF-8" standalone="yes"?>
<Relationships xmlns="http://schemas.openxmlformats.org/package/2006/relationships"><Relationship Id="rId8" Type="http://schemas.openxmlformats.org/officeDocument/2006/relationships/slide" Target="slide68.xml"/><Relationship Id="rId3" Type="http://schemas.openxmlformats.org/officeDocument/2006/relationships/slide" Target="slide61.xml"/><Relationship Id="rId7" Type="http://schemas.openxmlformats.org/officeDocument/2006/relationships/slide" Target="slide66.xml"/><Relationship Id="rId2" Type="http://schemas.openxmlformats.org/officeDocument/2006/relationships/slide" Target="slide59.xml"/><Relationship Id="rId1" Type="http://schemas.openxmlformats.org/officeDocument/2006/relationships/slideLayout" Target="../slideLayouts/slideLayout1.xml"/><Relationship Id="rId6" Type="http://schemas.openxmlformats.org/officeDocument/2006/relationships/slide" Target="slide65.xml"/><Relationship Id="rId5" Type="http://schemas.openxmlformats.org/officeDocument/2006/relationships/slide" Target="slide64.xml"/><Relationship Id="rId10" Type="http://schemas.openxmlformats.org/officeDocument/2006/relationships/slide" Target="slide67.xml"/><Relationship Id="rId4" Type="http://schemas.openxmlformats.org/officeDocument/2006/relationships/slide" Target="slide63.xml"/><Relationship Id="rId9" Type="http://schemas.openxmlformats.org/officeDocument/2006/relationships/image" Target="../media/image31.png"/></Relationships>
</file>

<file path=ppt/slides/_rels/slide67.xml.rels><?xml version="1.0" encoding="UTF-8" standalone="yes"?>
<Relationships xmlns="http://schemas.openxmlformats.org/package/2006/relationships"><Relationship Id="rId8" Type="http://schemas.openxmlformats.org/officeDocument/2006/relationships/slide" Target="slide68.xml"/><Relationship Id="rId3" Type="http://schemas.openxmlformats.org/officeDocument/2006/relationships/slide" Target="slide61.xml"/><Relationship Id="rId7" Type="http://schemas.openxmlformats.org/officeDocument/2006/relationships/slide" Target="slide66.xml"/><Relationship Id="rId2" Type="http://schemas.openxmlformats.org/officeDocument/2006/relationships/slide" Target="slide59.xml"/><Relationship Id="rId1" Type="http://schemas.openxmlformats.org/officeDocument/2006/relationships/slideLayout" Target="../slideLayouts/slideLayout1.xml"/><Relationship Id="rId6" Type="http://schemas.openxmlformats.org/officeDocument/2006/relationships/slide" Target="slide65.xml"/><Relationship Id="rId5" Type="http://schemas.openxmlformats.org/officeDocument/2006/relationships/slide" Target="slide64.xml"/><Relationship Id="rId4" Type="http://schemas.openxmlformats.org/officeDocument/2006/relationships/slide" Target="slide63.xml"/></Relationships>
</file>

<file path=ppt/slides/_rels/slide68.xml.rels><?xml version="1.0" encoding="UTF-8" standalone="yes"?>
<Relationships xmlns="http://schemas.openxmlformats.org/package/2006/relationships"><Relationship Id="rId8" Type="http://schemas.openxmlformats.org/officeDocument/2006/relationships/slide" Target="slide68.xml"/><Relationship Id="rId3" Type="http://schemas.openxmlformats.org/officeDocument/2006/relationships/slide" Target="slide61.xml"/><Relationship Id="rId7" Type="http://schemas.openxmlformats.org/officeDocument/2006/relationships/slide" Target="slide66.xml"/><Relationship Id="rId2" Type="http://schemas.openxmlformats.org/officeDocument/2006/relationships/slide" Target="slide59.xml"/><Relationship Id="rId1" Type="http://schemas.openxmlformats.org/officeDocument/2006/relationships/slideLayout" Target="../slideLayouts/slideLayout1.xml"/><Relationship Id="rId6" Type="http://schemas.openxmlformats.org/officeDocument/2006/relationships/slide" Target="slide65.xml"/><Relationship Id="rId11" Type="http://schemas.openxmlformats.org/officeDocument/2006/relationships/slide" Target="slide2.xml"/><Relationship Id="rId5" Type="http://schemas.openxmlformats.org/officeDocument/2006/relationships/slide" Target="slide64.xml"/><Relationship Id="rId10" Type="http://schemas.openxmlformats.org/officeDocument/2006/relationships/slide" Target="slide69.xml"/><Relationship Id="rId4" Type="http://schemas.openxmlformats.org/officeDocument/2006/relationships/slide" Target="slide63.xml"/><Relationship Id="rId9" Type="http://schemas.openxmlformats.org/officeDocument/2006/relationships/image" Target="../media/image32.png"/></Relationships>
</file>

<file path=ppt/slides/_rels/slide69.xml.rels><?xml version="1.0" encoding="UTF-8" standalone="yes"?>
<Relationships xmlns="http://schemas.openxmlformats.org/package/2006/relationships"><Relationship Id="rId8" Type="http://schemas.openxmlformats.org/officeDocument/2006/relationships/slide" Target="slide66.xml"/><Relationship Id="rId3" Type="http://schemas.openxmlformats.org/officeDocument/2006/relationships/slide" Target="slide59.xml"/><Relationship Id="rId7" Type="http://schemas.openxmlformats.org/officeDocument/2006/relationships/slide" Target="slide65.xml"/><Relationship Id="rId2"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slide" Target="slide64.xml"/><Relationship Id="rId5" Type="http://schemas.openxmlformats.org/officeDocument/2006/relationships/slide" Target="slide63.xml"/><Relationship Id="rId10" Type="http://schemas.openxmlformats.org/officeDocument/2006/relationships/slide" Target="slide2.xml"/><Relationship Id="rId4" Type="http://schemas.openxmlformats.org/officeDocument/2006/relationships/slide" Target="slide61.xml"/><Relationship Id="rId9" Type="http://schemas.openxmlformats.org/officeDocument/2006/relationships/slide" Target="slide68.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4.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Microsoft_Word_97_-_2003___1.doc"/></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8" Type="http://schemas.openxmlformats.org/officeDocument/2006/relationships/slide" Target="slide80.xml"/><Relationship Id="rId13" Type="http://schemas.openxmlformats.org/officeDocument/2006/relationships/slide" Target="slide90.xml"/><Relationship Id="rId3" Type="http://schemas.openxmlformats.org/officeDocument/2006/relationships/slide" Target="slide72.xml"/><Relationship Id="rId7" Type="http://schemas.openxmlformats.org/officeDocument/2006/relationships/slide" Target="slide79.xml"/><Relationship Id="rId12" Type="http://schemas.openxmlformats.org/officeDocument/2006/relationships/slide" Target="slide88.xml"/><Relationship Id="rId2" Type="http://schemas.openxmlformats.org/officeDocument/2006/relationships/slide" Target="slide71.xml"/><Relationship Id="rId16" Type="http://schemas.openxmlformats.org/officeDocument/2006/relationships/slide" Target="slide101.xml"/><Relationship Id="rId1" Type="http://schemas.openxmlformats.org/officeDocument/2006/relationships/slideLayout" Target="../slideLayouts/slideLayout1.xml"/><Relationship Id="rId6" Type="http://schemas.openxmlformats.org/officeDocument/2006/relationships/slide" Target="slide77.xml"/><Relationship Id="rId11" Type="http://schemas.openxmlformats.org/officeDocument/2006/relationships/slide" Target="slide86.xml"/><Relationship Id="rId5" Type="http://schemas.openxmlformats.org/officeDocument/2006/relationships/slide" Target="slide75.xml"/><Relationship Id="rId15" Type="http://schemas.openxmlformats.org/officeDocument/2006/relationships/slide" Target="slide94.xml"/><Relationship Id="rId10" Type="http://schemas.openxmlformats.org/officeDocument/2006/relationships/slide" Target="slide84.xml"/><Relationship Id="rId4" Type="http://schemas.openxmlformats.org/officeDocument/2006/relationships/slide" Target="slide73.xml"/><Relationship Id="rId9" Type="http://schemas.openxmlformats.org/officeDocument/2006/relationships/slide" Target="slide82.xml"/><Relationship Id="rId14" Type="http://schemas.openxmlformats.org/officeDocument/2006/relationships/slide" Target="slide92.xml"/></Relationships>
</file>

<file path=ppt/slides/_rels/slide72.xml.rels><?xml version="1.0" encoding="UTF-8" standalone="yes"?>
<Relationships xmlns="http://schemas.openxmlformats.org/package/2006/relationships"><Relationship Id="rId8" Type="http://schemas.openxmlformats.org/officeDocument/2006/relationships/slide" Target="slide80.xml"/><Relationship Id="rId13" Type="http://schemas.openxmlformats.org/officeDocument/2006/relationships/slide" Target="slide90.xml"/><Relationship Id="rId3" Type="http://schemas.openxmlformats.org/officeDocument/2006/relationships/slide" Target="slide72.xml"/><Relationship Id="rId7" Type="http://schemas.openxmlformats.org/officeDocument/2006/relationships/slide" Target="slide79.xml"/><Relationship Id="rId12" Type="http://schemas.openxmlformats.org/officeDocument/2006/relationships/slide" Target="slide88.xml"/><Relationship Id="rId2" Type="http://schemas.openxmlformats.org/officeDocument/2006/relationships/slide" Target="slide71.xml"/><Relationship Id="rId16" Type="http://schemas.openxmlformats.org/officeDocument/2006/relationships/slide" Target="slide101.xml"/><Relationship Id="rId1" Type="http://schemas.openxmlformats.org/officeDocument/2006/relationships/slideLayout" Target="../slideLayouts/slideLayout1.xml"/><Relationship Id="rId6" Type="http://schemas.openxmlformats.org/officeDocument/2006/relationships/slide" Target="slide77.xml"/><Relationship Id="rId11" Type="http://schemas.openxmlformats.org/officeDocument/2006/relationships/slide" Target="slide86.xml"/><Relationship Id="rId5" Type="http://schemas.openxmlformats.org/officeDocument/2006/relationships/slide" Target="slide75.xml"/><Relationship Id="rId15" Type="http://schemas.openxmlformats.org/officeDocument/2006/relationships/slide" Target="slide94.xml"/><Relationship Id="rId10" Type="http://schemas.openxmlformats.org/officeDocument/2006/relationships/slide" Target="slide84.xml"/><Relationship Id="rId4" Type="http://schemas.openxmlformats.org/officeDocument/2006/relationships/slide" Target="slide73.xml"/><Relationship Id="rId9" Type="http://schemas.openxmlformats.org/officeDocument/2006/relationships/slide" Target="slide82.xml"/><Relationship Id="rId14" Type="http://schemas.openxmlformats.org/officeDocument/2006/relationships/slide" Target="slide92.xml"/></Relationships>
</file>

<file path=ppt/slides/_rels/slide73.xml.rels><?xml version="1.0" encoding="UTF-8" standalone="yes"?>
<Relationships xmlns="http://schemas.openxmlformats.org/package/2006/relationships"><Relationship Id="rId8" Type="http://schemas.openxmlformats.org/officeDocument/2006/relationships/slide" Target="slide80.xml"/><Relationship Id="rId13" Type="http://schemas.openxmlformats.org/officeDocument/2006/relationships/slide" Target="slide90.xml"/><Relationship Id="rId3" Type="http://schemas.openxmlformats.org/officeDocument/2006/relationships/slide" Target="slide72.xml"/><Relationship Id="rId7" Type="http://schemas.openxmlformats.org/officeDocument/2006/relationships/slide" Target="slide79.xml"/><Relationship Id="rId12" Type="http://schemas.openxmlformats.org/officeDocument/2006/relationships/slide" Target="slide88.xml"/><Relationship Id="rId17" Type="http://schemas.openxmlformats.org/officeDocument/2006/relationships/slide" Target="slide74.xml"/><Relationship Id="rId2" Type="http://schemas.openxmlformats.org/officeDocument/2006/relationships/slide" Target="slide71.xml"/><Relationship Id="rId16" Type="http://schemas.openxmlformats.org/officeDocument/2006/relationships/slide" Target="slide101.xml"/><Relationship Id="rId1" Type="http://schemas.openxmlformats.org/officeDocument/2006/relationships/slideLayout" Target="../slideLayouts/slideLayout1.xml"/><Relationship Id="rId6" Type="http://schemas.openxmlformats.org/officeDocument/2006/relationships/slide" Target="slide77.xml"/><Relationship Id="rId11" Type="http://schemas.openxmlformats.org/officeDocument/2006/relationships/slide" Target="slide86.xml"/><Relationship Id="rId5" Type="http://schemas.openxmlformats.org/officeDocument/2006/relationships/slide" Target="slide75.xml"/><Relationship Id="rId15" Type="http://schemas.openxmlformats.org/officeDocument/2006/relationships/slide" Target="slide94.xml"/><Relationship Id="rId10" Type="http://schemas.openxmlformats.org/officeDocument/2006/relationships/slide" Target="slide84.xml"/><Relationship Id="rId4" Type="http://schemas.openxmlformats.org/officeDocument/2006/relationships/slide" Target="slide73.xml"/><Relationship Id="rId9" Type="http://schemas.openxmlformats.org/officeDocument/2006/relationships/slide" Target="slide82.xml"/><Relationship Id="rId14" Type="http://schemas.openxmlformats.org/officeDocument/2006/relationships/slide" Target="slide92.xml"/></Relationships>
</file>

<file path=ppt/slides/_rels/slide74.xml.rels><?xml version="1.0" encoding="UTF-8" standalone="yes"?>
<Relationships xmlns="http://schemas.openxmlformats.org/package/2006/relationships"><Relationship Id="rId8" Type="http://schemas.openxmlformats.org/officeDocument/2006/relationships/slide" Target="slide80.xml"/><Relationship Id="rId13" Type="http://schemas.openxmlformats.org/officeDocument/2006/relationships/slide" Target="slide90.xml"/><Relationship Id="rId3" Type="http://schemas.openxmlformats.org/officeDocument/2006/relationships/slide" Target="slide72.xml"/><Relationship Id="rId7" Type="http://schemas.openxmlformats.org/officeDocument/2006/relationships/slide" Target="slide79.xml"/><Relationship Id="rId12" Type="http://schemas.openxmlformats.org/officeDocument/2006/relationships/slide" Target="slide88.xml"/><Relationship Id="rId2" Type="http://schemas.openxmlformats.org/officeDocument/2006/relationships/slide" Target="slide71.xml"/><Relationship Id="rId16" Type="http://schemas.openxmlformats.org/officeDocument/2006/relationships/slide" Target="slide101.xml"/><Relationship Id="rId1" Type="http://schemas.openxmlformats.org/officeDocument/2006/relationships/slideLayout" Target="../slideLayouts/slideLayout1.xml"/><Relationship Id="rId6" Type="http://schemas.openxmlformats.org/officeDocument/2006/relationships/slide" Target="slide77.xml"/><Relationship Id="rId11" Type="http://schemas.openxmlformats.org/officeDocument/2006/relationships/slide" Target="slide86.xml"/><Relationship Id="rId5" Type="http://schemas.openxmlformats.org/officeDocument/2006/relationships/slide" Target="slide75.xml"/><Relationship Id="rId15" Type="http://schemas.openxmlformats.org/officeDocument/2006/relationships/slide" Target="slide94.xml"/><Relationship Id="rId10" Type="http://schemas.openxmlformats.org/officeDocument/2006/relationships/slide" Target="slide84.xml"/><Relationship Id="rId4" Type="http://schemas.openxmlformats.org/officeDocument/2006/relationships/slide" Target="slide73.xml"/><Relationship Id="rId9" Type="http://schemas.openxmlformats.org/officeDocument/2006/relationships/slide" Target="slide82.xml"/><Relationship Id="rId14" Type="http://schemas.openxmlformats.org/officeDocument/2006/relationships/slide" Target="slide92.xml"/></Relationships>
</file>

<file path=ppt/slides/_rels/slide75.xml.rels><?xml version="1.0" encoding="UTF-8" standalone="yes"?>
<Relationships xmlns="http://schemas.openxmlformats.org/package/2006/relationships"><Relationship Id="rId8" Type="http://schemas.openxmlformats.org/officeDocument/2006/relationships/slide" Target="slide80.xml"/><Relationship Id="rId13" Type="http://schemas.openxmlformats.org/officeDocument/2006/relationships/slide" Target="slide90.xml"/><Relationship Id="rId3" Type="http://schemas.openxmlformats.org/officeDocument/2006/relationships/slide" Target="slide72.xml"/><Relationship Id="rId7" Type="http://schemas.openxmlformats.org/officeDocument/2006/relationships/slide" Target="slide79.xml"/><Relationship Id="rId12" Type="http://schemas.openxmlformats.org/officeDocument/2006/relationships/slide" Target="slide88.xml"/><Relationship Id="rId17" Type="http://schemas.openxmlformats.org/officeDocument/2006/relationships/slide" Target="slide76.xml"/><Relationship Id="rId2" Type="http://schemas.openxmlformats.org/officeDocument/2006/relationships/slide" Target="slide71.xml"/><Relationship Id="rId16" Type="http://schemas.openxmlformats.org/officeDocument/2006/relationships/slide" Target="slide101.xml"/><Relationship Id="rId1" Type="http://schemas.openxmlformats.org/officeDocument/2006/relationships/slideLayout" Target="../slideLayouts/slideLayout1.xml"/><Relationship Id="rId6" Type="http://schemas.openxmlformats.org/officeDocument/2006/relationships/slide" Target="slide77.xml"/><Relationship Id="rId11" Type="http://schemas.openxmlformats.org/officeDocument/2006/relationships/slide" Target="slide86.xml"/><Relationship Id="rId5" Type="http://schemas.openxmlformats.org/officeDocument/2006/relationships/slide" Target="slide75.xml"/><Relationship Id="rId15" Type="http://schemas.openxmlformats.org/officeDocument/2006/relationships/slide" Target="slide94.xml"/><Relationship Id="rId10" Type="http://schemas.openxmlformats.org/officeDocument/2006/relationships/slide" Target="slide84.xml"/><Relationship Id="rId4" Type="http://schemas.openxmlformats.org/officeDocument/2006/relationships/slide" Target="slide73.xml"/><Relationship Id="rId9" Type="http://schemas.openxmlformats.org/officeDocument/2006/relationships/slide" Target="slide82.xml"/><Relationship Id="rId14" Type="http://schemas.openxmlformats.org/officeDocument/2006/relationships/slide" Target="slide92.xml"/></Relationships>
</file>

<file path=ppt/slides/_rels/slide76.xml.rels><?xml version="1.0" encoding="UTF-8" standalone="yes"?>
<Relationships xmlns="http://schemas.openxmlformats.org/package/2006/relationships"><Relationship Id="rId8" Type="http://schemas.openxmlformats.org/officeDocument/2006/relationships/slide" Target="slide80.xml"/><Relationship Id="rId13" Type="http://schemas.openxmlformats.org/officeDocument/2006/relationships/slide" Target="slide90.xml"/><Relationship Id="rId3" Type="http://schemas.openxmlformats.org/officeDocument/2006/relationships/slide" Target="slide72.xml"/><Relationship Id="rId7" Type="http://schemas.openxmlformats.org/officeDocument/2006/relationships/slide" Target="slide79.xml"/><Relationship Id="rId12" Type="http://schemas.openxmlformats.org/officeDocument/2006/relationships/slide" Target="slide88.xml"/><Relationship Id="rId2" Type="http://schemas.openxmlformats.org/officeDocument/2006/relationships/slide" Target="slide71.xml"/><Relationship Id="rId16" Type="http://schemas.openxmlformats.org/officeDocument/2006/relationships/slide" Target="slide101.xml"/><Relationship Id="rId1" Type="http://schemas.openxmlformats.org/officeDocument/2006/relationships/slideLayout" Target="../slideLayouts/slideLayout1.xml"/><Relationship Id="rId6" Type="http://schemas.openxmlformats.org/officeDocument/2006/relationships/slide" Target="slide77.xml"/><Relationship Id="rId11" Type="http://schemas.openxmlformats.org/officeDocument/2006/relationships/slide" Target="slide86.xml"/><Relationship Id="rId5" Type="http://schemas.openxmlformats.org/officeDocument/2006/relationships/slide" Target="slide75.xml"/><Relationship Id="rId15" Type="http://schemas.openxmlformats.org/officeDocument/2006/relationships/slide" Target="slide94.xml"/><Relationship Id="rId10" Type="http://schemas.openxmlformats.org/officeDocument/2006/relationships/slide" Target="slide84.xml"/><Relationship Id="rId4" Type="http://schemas.openxmlformats.org/officeDocument/2006/relationships/slide" Target="slide73.xml"/><Relationship Id="rId9" Type="http://schemas.openxmlformats.org/officeDocument/2006/relationships/slide" Target="slide82.xml"/><Relationship Id="rId14" Type="http://schemas.openxmlformats.org/officeDocument/2006/relationships/slide" Target="slide92.xml"/></Relationships>
</file>

<file path=ppt/slides/_rels/slide77.xml.rels><?xml version="1.0" encoding="UTF-8" standalone="yes"?>
<Relationships xmlns="http://schemas.openxmlformats.org/package/2006/relationships"><Relationship Id="rId8" Type="http://schemas.openxmlformats.org/officeDocument/2006/relationships/slide" Target="slide80.xml"/><Relationship Id="rId13" Type="http://schemas.openxmlformats.org/officeDocument/2006/relationships/slide" Target="slide90.xml"/><Relationship Id="rId3" Type="http://schemas.openxmlformats.org/officeDocument/2006/relationships/slide" Target="slide72.xml"/><Relationship Id="rId7" Type="http://schemas.openxmlformats.org/officeDocument/2006/relationships/slide" Target="slide79.xml"/><Relationship Id="rId12" Type="http://schemas.openxmlformats.org/officeDocument/2006/relationships/slide" Target="slide88.xml"/><Relationship Id="rId17" Type="http://schemas.openxmlformats.org/officeDocument/2006/relationships/slide" Target="slide78.xml"/><Relationship Id="rId2" Type="http://schemas.openxmlformats.org/officeDocument/2006/relationships/slide" Target="slide71.xml"/><Relationship Id="rId16" Type="http://schemas.openxmlformats.org/officeDocument/2006/relationships/slide" Target="slide101.xml"/><Relationship Id="rId1" Type="http://schemas.openxmlformats.org/officeDocument/2006/relationships/slideLayout" Target="../slideLayouts/slideLayout1.xml"/><Relationship Id="rId6" Type="http://schemas.openxmlformats.org/officeDocument/2006/relationships/slide" Target="slide77.xml"/><Relationship Id="rId11" Type="http://schemas.openxmlformats.org/officeDocument/2006/relationships/slide" Target="slide86.xml"/><Relationship Id="rId5" Type="http://schemas.openxmlformats.org/officeDocument/2006/relationships/slide" Target="slide75.xml"/><Relationship Id="rId15" Type="http://schemas.openxmlformats.org/officeDocument/2006/relationships/slide" Target="slide94.xml"/><Relationship Id="rId10" Type="http://schemas.openxmlformats.org/officeDocument/2006/relationships/slide" Target="slide84.xml"/><Relationship Id="rId4" Type="http://schemas.openxmlformats.org/officeDocument/2006/relationships/slide" Target="slide73.xml"/><Relationship Id="rId9" Type="http://schemas.openxmlformats.org/officeDocument/2006/relationships/slide" Target="slide82.xml"/><Relationship Id="rId14" Type="http://schemas.openxmlformats.org/officeDocument/2006/relationships/slide" Target="slide92.xml"/></Relationships>
</file>

<file path=ppt/slides/_rels/slide78.xml.rels><?xml version="1.0" encoding="UTF-8" standalone="yes"?>
<Relationships xmlns="http://schemas.openxmlformats.org/package/2006/relationships"><Relationship Id="rId8" Type="http://schemas.openxmlformats.org/officeDocument/2006/relationships/slide" Target="slide80.xml"/><Relationship Id="rId13" Type="http://schemas.openxmlformats.org/officeDocument/2006/relationships/slide" Target="slide90.xml"/><Relationship Id="rId3" Type="http://schemas.openxmlformats.org/officeDocument/2006/relationships/slide" Target="slide72.xml"/><Relationship Id="rId7" Type="http://schemas.openxmlformats.org/officeDocument/2006/relationships/slide" Target="slide79.xml"/><Relationship Id="rId12" Type="http://schemas.openxmlformats.org/officeDocument/2006/relationships/slide" Target="slide88.xml"/><Relationship Id="rId2" Type="http://schemas.openxmlformats.org/officeDocument/2006/relationships/slide" Target="slide71.xml"/><Relationship Id="rId16" Type="http://schemas.openxmlformats.org/officeDocument/2006/relationships/slide" Target="slide101.xml"/><Relationship Id="rId1" Type="http://schemas.openxmlformats.org/officeDocument/2006/relationships/slideLayout" Target="../slideLayouts/slideLayout1.xml"/><Relationship Id="rId6" Type="http://schemas.openxmlformats.org/officeDocument/2006/relationships/slide" Target="slide77.xml"/><Relationship Id="rId11" Type="http://schemas.openxmlformats.org/officeDocument/2006/relationships/slide" Target="slide86.xml"/><Relationship Id="rId5" Type="http://schemas.openxmlformats.org/officeDocument/2006/relationships/slide" Target="slide75.xml"/><Relationship Id="rId15" Type="http://schemas.openxmlformats.org/officeDocument/2006/relationships/slide" Target="slide94.xml"/><Relationship Id="rId10" Type="http://schemas.openxmlformats.org/officeDocument/2006/relationships/slide" Target="slide84.xml"/><Relationship Id="rId4" Type="http://schemas.openxmlformats.org/officeDocument/2006/relationships/slide" Target="slide73.xml"/><Relationship Id="rId9" Type="http://schemas.openxmlformats.org/officeDocument/2006/relationships/slide" Target="slide82.xml"/><Relationship Id="rId14" Type="http://schemas.openxmlformats.org/officeDocument/2006/relationships/slide" Target="slide92.xml"/></Relationships>
</file>

<file path=ppt/slides/_rels/slide79.xml.rels><?xml version="1.0" encoding="UTF-8" standalone="yes"?>
<Relationships xmlns="http://schemas.openxmlformats.org/package/2006/relationships"><Relationship Id="rId8" Type="http://schemas.openxmlformats.org/officeDocument/2006/relationships/slide" Target="slide80.xml"/><Relationship Id="rId13" Type="http://schemas.openxmlformats.org/officeDocument/2006/relationships/slide" Target="slide90.xml"/><Relationship Id="rId3" Type="http://schemas.openxmlformats.org/officeDocument/2006/relationships/slide" Target="slide72.xml"/><Relationship Id="rId7" Type="http://schemas.openxmlformats.org/officeDocument/2006/relationships/slide" Target="slide79.xml"/><Relationship Id="rId12" Type="http://schemas.openxmlformats.org/officeDocument/2006/relationships/slide" Target="slide88.xml"/><Relationship Id="rId2" Type="http://schemas.openxmlformats.org/officeDocument/2006/relationships/slide" Target="slide71.xml"/><Relationship Id="rId16" Type="http://schemas.openxmlformats.org/officeDocument/2006/relationships/slide" Target="slide101.xml"/><Relationship Id="rId1" Type="http://schemas.openxmlformats.org/officeDocument/2006/relationships/slideLayout" Target="../slideLayouts/slideLayout1.xml"/><Relationship Id="rId6" Type="http://schemas.openxmlformats.org/officeDocument/2006/relationships/slide" Target="slide77.xml"/><Relationship Id="rId11" Type="http://schemas.openxmlformats.org/officeDocument/2006/relationships/slide" Target="slide86.xml"/><Relationship Id="rId5" Type="http://schemas.openxmlformats.org/officeDocument/2006/relationships/slide" Target="slide75.xml"/><Relationship Id="rId15" Type="http://schemas.openxmlformats.org/officeDocument/2006/relationships/slide" Target="slide94.xml"/><Relationship Id="rId10" Type="http://schemas.openxmlformats.org/officeDocument/2006/relationships/slide" Target="slide84.xml"/><Relationship Id="rId4" Type="http://schemas.openxmlformats.org/officeDocument/2006/relationships/slide" Target="slide73.xml"/><Relationship Id="rId9" Type="http://schemas.openxmlformats.org/officeDocument/2006/relationships/slide" Target="slide82.xml"/><Relationship Id="rId14" Type="http://schemas.openxmlformats.org/officeDocument/2006/relationships/slide" Target="slide9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8" Type="http://schemas.openxmlformats.org/officeDocument/2006/relationships/slide" Target="slide80.xml"/><Relationship Id="rId13" Type="http://schemas.openxmlformats.org/officeDocument/2006/relationships/slide" Target="slide90.xml"/><Relationship Id="rId3" Type="http://schemas.openxmlformats.org/officeDocument/2006/relationships/slide" Target="slide72.xml"/><Relationship Id="rId7" Type="http://schemas.openxmlformats.org/officeDocument/2006/relationships/slide" Target="slide79.xml"/><Relationship Id="rId12" Type="http://schemas.openxmlformats.org/officeDocument/2006/relationships/slide" Target="slide88.xml"/><Relationship Id="rId17" Type="http://schemas.openxmlformats.org/officeDocument/2006/relationships/slide" Target="slide81.xml"/><Relationship Id="rId2" Type="http://schemas.openxmlformats.org/officeDocument/2006/relationships/slide" Target="slide71.xml"/><Relationship Id="rId16" Type="http://schemas.openxmlformats.org/officeDocument/2006/relationships/slide" Target="slide101.xml"/><Relationship Id="rId1" Type="http://schemas.openxmlformats.org/officeDocument/2006/relationships/slideLayout" Target="../slideLayouts/slideLayout1.xml"/><Relationship Id="rId6" Type="http://schemas.openxmlformats.org/officeDocument/2006/relationships/slide" Target="slide77.xml"/><Relationship Id="rId11" Type="http://schemas.openxmlformats.org/officeDocument/2006/relationships/slide" Target="slide86.xml"/><Relationship Id="rId5" Type="http://schemas.openxmlformats.org/officeDocument/2006/relationships/slide" Target="slide75.xml"/><Relationship Id="rId15" Type="http://schemas.openxmlformats.org/officeDocument/2006/relationships/slide" Target="slide94.xml"/><Relationship Id="rId10" Type="http://schemas.openxmlformats.org/officeDocument/2006/relationships/slide" Target="slide84.xml"/><Relationship Id="rId4" Type="http://schemas.openxmlformats.org/officeDocument/2006/relationships/slide" Target="slide73.xml"/><Relationship Id="rId9" Type="http://schemas.openxmlformats.org/officeDocument/2006/relationships/slide" Target="slide82.xml"/><Relationship Id="rId14" Type="http://schemas.openxmlformats.org/officeDocument/2006/relationships/slide" Target="slide92.xml"/></Relationships>
</file>

<file path=ppt/slides/_rels/slide81.xml.rels><?xml version="1.0" encoding="UTF-8" standalone="yes"?>
<Relationships xmlns="http://schemas.openxmlformats.org/package/2006/relationships"><Relationship Id="rId8" Type="http://schemas.openxmlformats.org/officeDocument/2006/relationships/slide" Target="slide80.xml"/><Relationship Id="rId13" Type="http://schemas.openxmlformats.org/officeDocument/2006/relationships/slide" Target="slide90.xml"/><Relationship Id="rId3" Type="http://schemas.openxmlformats.org/officeDocument/2006/relationships/slide" Target="slide72.xml"/><Relationship Id="rId7" Type="http://schemas.openxmlformats.org/officeDocument/2006/relationships/slide" Target="slide79.xml"/><Relationship Id="rId12" Type="http://schemas.openxmlformats.org/officeDocument/2006/relationships/slide" Target="slide88.xml"/><Relationship Id="rId2" Type="http://schemas.openxmlformats.org/officeDocument/2006/relationships/slide" Target="slide71.xml"/><Relationship Id="rId16" Type="http://schemas.openxmlformats.org/officeDocument/2006/relationships/slide" Target="slide101.xml"/><Relationship Id="rId1" Type="http://schemas.openxmlformats.org/officeDocument/2006/relationships/slideLayout" Target="../slideLayouts/slideLayout1.xml"/><Relationship Id="rId6" Type="http://schemas.openxmlformats.org/officeDocument/2006/relationships/slide" Target="slide77.xml"/><Relationship Id="rId11" Type="http://schemas.openxmlformats.org/officeDocument/2006/relationships/slide" Target="slide86.xml"/><Relationship Id="rId5" Type="http://schemas.openxmlformats.org/officeDocument/2006/relationships/slide" Target="slide75.xml"/><Relationship Id="rId15" Type="http://schemas.openxmlformats.org/officeDocument/2006/relationships/slide" Target="slide94.xml"/><Relationship Id="rId10" Type="http://schemas.openxmlformats.org/officeDocument/2006/relationships/slide" Target="slide84.xml"/><Relationship Id="rId4" Type="http://schemas.openxmlformats.org/officeDocument/2006/relationships/slide" Target="slide73.xml"/><Relationship Id="rId9" Type="http://schemas.openxmlformats.org/officeDocument/2006/relationships/slide" Target="slide82.xml"/><Relationship Id="rId14" Type="http://schemas.openxmlformats.org/officeDocument/2006/relationships/slide" Target="slide92.xml"/></Relationships>
</file>

<file path=ppt/slides/_rels/slide82.xml.rels><?xml version="1.0" encoding="UTF-8" standalone="yes"?>
<Relationships xmlns="http://schemas.openxmlformats.org/package/2006/relationships"><Relationship Id="rId8" Type="http://schemas.openxmlformats.org/officeDocument/2006/relationships/slide" Target="slide79.xml"/><Relationship Id="rId13" Type="http://schemas.openxmlformats.org/officeDocument/2006/relationships/slide" Target="slide88.xml"/><Relationship Id="rId18" Type="http://schemas.openxmlformats.org/officeDocument/2006/relationships/slide" Target="slide83.xml"/><Relationship Id="rId3" Type="http://schemas.openxmlformats.org/officeDocument/2006/relationships/slide" Target="slide71.xml"/><Relationship Id="rId7" Type="http://schemas.openxmlformats.org/officeDocument/2006/relationships/slide" Target="slide77.xml"/><Relationship Id="rId12" Type="http://schemas.openxmlformats.org/officeDocument/2006/relationships/slide" Target="slide86.xml"/><Relationship Id="rId17" Type="http://schemas.openxmlformats.org/officeDocument/2006/relationships/slide" Target="slide101.xml"/><Relationship Id="rId2" Type="http://schemas.openxmlformats.org/officeDocument/2006/relationships/image" Target="../media/image34.png"/><Relationship Id="rId16" Type="http://schemas.openxmlformats.org/officeDocument/2006/relationships/slide" Target="slide94.xml"/><Relationship Id="rId1" Type="http://schemas.openxmlformats.org/officeDocument/2006/relationships/slideLayout" Target="../slideLayouts/slideLayout1.xml"/><Relationship Id="rId6" Type="http://schemas.openxmlformats.org/officeDocument/2006/relationships/slide" Target="slide75.xml"/><Relationship Id="rId11" Type="http://schemas.openxmlformats.org/officeDocument/2006/relationships/slide" Target="slide84.xml"/><Relationship Id="rId5" Type="http://schemas.openxmlformats.org/officeDocument/2006/relationships/slide" Target="slide73.xml"/><Relationship Id="rId15" Type="http://schemas.openxmlformats.org/officeDocument/2006/relationships/slide" Target="slide92.xml"/><Relationship Id="rId10" Type="http://schemas.openxmlformats.org/officeDocument/2006/relationships/slide" Target="slide82.xml"/><Relationship Id="rId4" Type="http://schemas.openxmlformats.org/officeDocument/2006/relationships/slide" Target="slide72.xml"/><Relationship Id="rId9" Type="http://schemas.openxmlformats.org/officeDocument/2006/relationships/slide" Target="slide80.xml"/><Relationship Id="rId14" Type="http://schemas.openxmlformats.org/officeDocument/2006/relationships/slide" Target="slide90.xml"/></Relationships>
</file>

<file path=ppt/slides/_rels/slide83.xml.rels><?xml version="1.0" encoding="UTF-8" standalone="yes"?>
<Relationships xmlns="http://schemas.openxmlformats.org/package/2006/relationships"><Relationship Id="rId8" Type="http://schemas.openxmlformats.org/officeDocument/2006/relationships/slide" Target="slide80.xml"/><Relationship Id="rId13" Type="http://schemas.openxmlformats.org/officeDocument/2006/relationships/slide" Target="slide90.xml"/><Relationship Id="rId3" Type="http://schemas.openxmlformats.org/officeDocument/2006/relationships/slide" Target="slide72.xml"/><Relationship Id="rId7" Type="http://schemas.openxmlformats.org/officeDocument/2006/relationships/slide" Target="slide79.xml"/><Relationship Id="rId12" Type="http://schemas.openxmlformats.org/officeDocument/2006/relationships/slide" Target="slide88.xml"/><Relationship Id="rId2" Type="http://schemas.openxmlformats.org/officeDocument/2006/relationships/slide" Target="slide71.xml"/><Relationship Id="rId16" Type="http://schemas.openxmlformats.org/officeDocument/2006/relationships/slide" Target="slide101.xml"/><Relationship Id="rId1" Type="http://schemas.openxmlformats.org/officeDocument/2006/relationships/slideLayout" Target="../slideLayouts/slideLayout1.xml"/><Relationship Id="rId6" Type="http://schemas.openxmlformats.org/officeDocument/2006/relationships/slide" Target="slide77.xml"/><Relationship Id="rId11" Type="http://schemas.openxmlformats.org/officeDocument/2006/relationships/slide" Target="slide86.xml"/><Relationship Id="rId5" Type="http://schemas.openxmlformats.org/officeDocument/2006/relationships/slide" Target="slide75.xml"/><Relationship Id="rId15" Type="http://schemas.openxmlformats.org/officeDocument/2006/relationships/slide" Target="slide94.xml"/><Relationship Id="rId10" Type="http://schemas.openxmlformats.org/officeDocument/2006/relationships/slide" Target="slide84.xml"/><Relationship Id="rId4" Type="http://schemas.openxmlformats.org/officeDocument/2006/relationships/slide" Target="slide73.xml"/><Relationship Id="rId9" Type="http://schemas.openxmlformats.org/officeDocument/2006/relationships/slide" Target="slide82.xml"/><Relationship Id="rId14" Type="http://schemas.openxmlformats.org/officeDocument/2006/relationships/slide" Target="slide92.xml"/></Relationships>
</file>

<file path=ppt/slides/_rels/slide84.xml.rels><?xml version="1.0" encoding="UTF-8" standalone="yes"?>
<Relationships xmlns="http://schemas.openxmlformats.org/package/2006/relationships"><Relationship Id="rId8" Type="http://schemas.openxmlformats.org/officeDocument/2006/relationships/slide" Target="slide80.xml"/><Relationship Id="rId13" Type="http://schemas.openxmlformats.org/officeDocument/2006/relationships/slide" Target="slide90.xml"/><Relationship Id="rId3" Type="http://schemas.openxmlformats.org/officeDocument/2006/relationships/slide" Target="slide72.xml"/><Relationship Id="rId7" Type="http://schemas.openxmlformats.org/officeDocument/2006/relationships/slide" Target="slide79.xml"/><Relationship Id="rId12" Type="http://schemas.openxmlformats.org/officeDocument/2006/relationships/slide" Target="slide88.xml"/><Relationship Id="rId17" Type="http://schemas.openxmlformats.org/officeDocument/2006/relationships/slide" Target="slide85.xml"/><Relationship Id="rId2" Type="http://schemas.openxmlformats.org/officeDocument/2006/relationships/slide" Target="slide71.xml"/><Relationship Id="rId16" Type="http://schemas.openxmlformats.org/officeDocument/2006/relationships/slide" Target="slide101.xml"/><Relationship Id="rId1" Type="http://schemas.openxmlformats.org/officeDocument/2006/relationships/slideLayout" Target="../slideLayouts/slideLayout1.xml"/><Relationship Id="rId6" Type="http://schemas.openxmlformats.org/officeDocument/2006/relationships/slide" Target="slide77.xml"/><Relationship Id="rId11" Type="http://schemas.openxmlformats.org/officeDocument/2006/relationships/slide" Target="slide86.xml"/><Relationship Id="rId5" Type="http://schemas.openxmlformats.org/officeDocument/2006/relationships/slide" Target="slide75.xml"/><Relationship Id="rId15" Type="http://schemas.openxmlformats.org/officeDocument/2006/relationships/slide" Target="slide94.xml"/><Relationship Id="rId10" Type="http://schemas.openxmlformats.org/officeDocument/2006/relationships/slide" Target="slide84.xml"/><Relationship Id="rId4" Type="http://schemas.openxmlformats.org/officeDocument/2006/relationships/slide" Target="slide73.xml"/><Relationship Id="rId9" Type="http://schemas.openxmlformats.org/officeDocument/2006/relationships/slide" Target="slide82.xml"/><Relationship Id="rId14" Type="http://schemas.openxmlformats.org/officeDocument/2006/relationships/slide" Target="slide92.xml"/></Relationships>
</file>

<file path=ppt/slides/_rels/slide85.xml.rels><?xml version="1.0" encoding="UTF-8" standalone="yes"?>
<Relationships xmlns="http://schemas.openxmlformats.org/package/2006/relationships"><Relationship Id="rId8" Type="http://schemas.openxmlformats.org/officeDocument/2006/relationships/slide" Target="slide80.xml"/><Relationship Id="rId13" Type="http://schemas.openxmlformats.org/officeDocument/2006/relationships/slide" Target="slide90.xml"/><Relationship Id="rId3" Type="http://schemas.openxmlformats.org/officeDocument/2006/relationships/slide" Target="slide72.xml"/><Relationship Id="rId7" Type="http://schemas.openxmlformats.org/officeDocument/2006/relationships/slide" Target="slide79.xml"/><Relationship Id="rId12" Type="http://schemas.openxmlformats.org/officeDocument/2006/relationships/slide" Target="slide88.xml"/><Relationship Id="rId2" Type="http://schemas.openxmlformats.org/officeDocument/2006/relationships/slide" Target="slide71.xml"/><Relationship Id="rId16" Type="http://schemas.openxmlformats.org/officeDocument/2006/relationships/slide" Target="slide101.xml"/><Relationship Id="rId1" Type="http://schemas.openxmlformats.org/officeDocument/2006/relationships/slideLayout" Target="../slideLayouts/slideLayout1.xml"/><Relationship Id="rId6" Type="http://schemas.openxmlformats.org/officeDocument/2006/relationships/slide" Target="slide77.xml"/><Relationship Id="rId11" Type="http://schemas.openxmlformats.org/officeDocument/2006/relationships/slide" Target="slide86.xml"/><Relationship Id="rId5" Type="http://schemas.openxmlformats.org/officeDocument/2006/relationships/slide" Target="slide75.xml"/><Relationship Id="rId15" Type="http://schemas.openxmlformats.org/officeDocument/2006/relationships/slide" Target="slide94.xml"/><Relationship Id="rId10" Type="http://schemas.openxmlformats.org/officeDocument/2006/relationships/slide" Target="slide84.xml"/><Relationship Id="rId4" Type="http://schemas.openxmlformats.org/officeDocument/2006/relationships/slide" Target="slide73.xml"/><Relationship Id="rId9" Type="http://schemas.openxmlformats.org/officeDocument/2006/relationships/slide" Target="slide82.xml"/><Relationship Id="rId14" Type="http://schemas.openxmlformats.org/officeDocument/2006/relationships/slide" Target="slide92.xml"/></Relationships>
</file>

<file path=ppt/slides/_rels/slide86.xml.rels><?xml version="1.0" encoding="UTF-8" standalone="yes"?>
<Relationships xmlns="http://schemas.openxmlformats.org/package/2006/relationships"><Relationship Id="rId8" Type="http://schemas.openxmlformats.org/officeDocument/2006/relationships/slide" Target="slide79.xml"/><Relationship Id="rId13" Type="http://schemas.openxmlformats.org/officeDocument/2006/relationships/slide" Target="slide88.xml"/><Relationship Id="rId18" Type="http://schemas.openxmlformats.org/officeDocument/2006/relationships/slide" Target="slide87.xml"/><Relationship Id="rId3" Type="http://schemas.openxmlformats.org/officeDocument/2006/relationships/slide" Target="slide71.xml"/><Relationship Id="rId7" Type="http://schemas.openxmlformats.org/officeDocument/2006/relationships/slide" Target="slide77.xml"/><Relationship Id="rId12" Type="http://schemas.openxmlformats.org/officeDocument/2006/relationships/slide" Target="slide86.xml"/><Relationship Id="rId17" Type="http://schemas.openxmlformats.org/officeDocument/2006/relationships/slide" Target="slide101.xml"/><Relationship Id="rId2" Type="http://schemas.openxmlformats.org/officeDocument/2006/relationships/image" Target="../media/image35.png"/><Relationship Id="rId16" Type="http://schemas.openxmlformats.org/officeDocument/2006/relationships/slide" Target="slide94.xml"/><Relationship Id="rId1" Type="http://schemas.openxmlformats.org/officeDocument/2006/relationships/slideLayout" Target="../slideLayouts/slideLayout1.xml"/><Relationship Id="rId6" Type="http://schemas.openxmlformats.org/officeDocument/2006/relationships/slide" Target="slide75.xml"/><Relationship Id="rId11" Type="http://schemas.openxmlformats.org/officeDocument/2006/relationships/slide" Target="slide84.xml"/><Relationship Id="rId5" Type="http://schemas.openxmlformats.org/officeDocument/2006/relationships/slide" Target="slide73.xml"/><Relationship Id="rId15" Type="http://schemas.openxmlformats.org/officeDocument/2006/relationships/slide" Target="slide92.xml"/><Relationship Id="rId10" Type="http://schemas.openxmlformats.org/officeDocument/2006/relationships/slide" Target="slide82.xml"/><Relationship Id="rId4" Type="http://schemas.openxmlformats.org/officeDocument/2006/relationships/slide" Target="slide72.xml"/><Relationship Id="rId9" Type="http://schemas.openxmlformats.org/officeDocument/2006/relationships/slide" Target="slide80.xml"/><Relationship Id="rId14" Type="http://schemas.openxmlformats.org/officeDocument/2006/relationships/slide" Target="slide90.xml"/></Relationships>
</file>

<file path=ppt/slides/_rels/slide87.xml.rels><?xml version="1.0" encoding="UTF-8" standalone="yes"?>
<Relationships xmlns="http://schemas.openxmlformats.org/package/2006/relationships"><Relationship Id="rId8" Type="http://schemas.openxmlformats.org/officeDocument/2006/relationships/slide" Target="slide80.xml"/><Relationship Id="rId13" Type="http://schemas.openxmlformats.org/officeDocument/2006/relationships/slide" Target="slide90.xml"/><Relationship Id="rId3" Type="http://schemas.openxmlformats.org/officeDocument/2006/relationships/slide" Target="slide72.xml"/><Relationship Id="rId7" Type="http://schemas.openxmlformats.org/officeDocument/2006/relationships/slide" Target="slide79.xml"/><Relationship Id="rId12" Type="http://schemas.openxmlformats.org/officeDocument/2006/relationships/slide" Target="slide88.xml"/><Relationship Id="rId2" Type="http://schemas.openxmlformats.org/officeDocument/2006/relationships/slide" Target="slide71.xml"/><Relationship Id="rId16" Type="http://schemas.openxmlformats.org/officeDocument/2006/relationships/slide" Target="slide101.xml"/><Relationship Id="rId1" Type="http://schemas.openxmlformats.org/officeDocument/2006/relationships/slideLayout" Target="../slideLayouts/slideLayout1.xml"/><Relationship Id="rId6" Type="http://schemas.openxmlformats.org/officeDocument/2006/relationships/slide" Target="slide77.xml"/><Relationship Id="rId11" Type="http://schemas.openxmlformats.org/officeDocument/2006/relationships/slide" Target="slide86.xml"/><Relationship Id="rId5" Type="http://schemas.openxmlformats.org/officeDocument/2006/relationships/slide" Target="slide75.xml"/><Relationship Id="rId15" Type="http://schemas.openxmlformats.org/officeDocument/2006/relationships/slide" Target="slide94.xml"/><Relationship Id="rId10" Type="http://schemas.openxmlformats.org/officeDocument/2006/relationships/slide" Target="slide84.xml"/><Relationship Id="rId4" Type="http://schemas.openxmlformats.org/officeDocument/2006/relationships/slide" Target="slide73.xml"/><Relationship Id="rId9" Type="http://schemas.openxmlformats.org/officeDocument/2006/relationships/slide" Target="slide82.xml"/><Relationship Id="rId14" Type="http://schemas.openxmlformats.org/officeDocument/2006/relationships/slide" Target="slide92.xml"/></Relationships>
</file>

<file path=ppt/slides/_rels/slide88.xml.rels><?xml version="1.0" encoding="UTF-8" standalone="yes"?>
<Relationships xmlns="http://schemas.openxmlformats.org/package/2006/relationships"><Relationship Id="rId8" Type="http://schemas.openxmlformats.org/officeDocument/2006/relationships/slide" Target="slide79.xml"/><Relationship Id="rId13" Type="http://schemas.openxmlformats.org/officeDocument/2006/relationships/slide" Target="slide88.xml"/><Relationship Id="rId18" Type="http://schemas.openxmlformats.org/officeDocument/2006/relationships/slide" Target="slide89.xml"/><Relationship Id="rId3" Type="http://schemas.openxmlformats.org/officeDocument/2006/relationships/slide" Target="slide71.xml"/><Relationship Id="rId7" Type="http://schemas.openxmlformats.org/officeDocument/2006/relationships/slide" Target="slide77.xml"/><Relationship Id="rId12" Type="http://schemas.openxmlformats.org/officeDocument/2006/relationships/slide" Target="slide86.xml"/><Relationship Id="rId17" Type="http://schemas.openxmlformats.org/officeDocument/2006/relationships/slide" Target="slide101.xml"/><Relationship Id="rId2" Type="http://schemas.openxmlformats.org/officeDocument/2006/relationships/image" Target="../media/image36.png"/><Relationship Id="rId16" Type="http://schemas.openxmlformats.org/officeDocument/2006/relationships/slide" Target="slide94.xml"/><Relationship Id="rId1" Type="http://schemas.openxmlformats.org/officeDocument/2006/relationships/slideLayout" Target="../slideLayouts/slideLayout1.xml"/><Relationship Id="rId6" Type="http://schemas.openxmlformats.org/officeDocument/2006/relationships/slide" Target="slide75.xml"/><Relationship Id="rId11" Type="http://schemas.openxmlformats.org/officeDocument/2006/relationships/slide" Target="slide84.xml"/><Relationship Id="rId5" Type="http://schemas.openxmlformats.org/officeDocument/2006/relationships/slide" Target="slide73.xml"/><Relationship Id="rId15" Type="http://schemas.openxmlformats.org/officeDocument/2006/relationships/slide" Target="slide92.xml"/><Relationship Id="rId10" Type="http://schemas.openxmlformats.org/officeDocument/2006/relationships/slide" Target="slide82.xml"/><Relationship Id="rId4" Type="http://schemas.openxmlformats.org/officeDocument/2006/relationships/slide" Target="slide72.xml"/><Relationship Id="rId9" Type="http://schemas.openxmlformats.org/officeDocument/2006/relationships/slide" Target="slide80.xml"/><Relationship Id="rId14" Type="http://schemas.openxmlformats.org/officeDocument/2006/relationships/slide" Target="slide90.xml"/></Relationships>
</file>

<file path=ppt/slides/_rels/slide89.xml.rels><?xml version="1.0" encoding="UTF-8" standalone="yes"?>
<Relationships xmlns="http://schemas.openxmlformats.org/package/2006/relationships"><Relationship Id="rId8" Type="http://schemas.openxmlformats.org/officeDocument/2006/relationships/slide" Target="slide80.xml"/><Relationship Id="rId13" Type="http://schemas.openxmlformats.org/officeDocument/2006/relationships/slide" Target="slide90.xml"/><Relationship Id="rId3" Type="http://schemas.openxmlformats.org/officeDocument/2006/relationships/slide" Target="slide72.xml"/><Relationship Id="rId7" Type="http://schemas.openxmlformats.org/officeDocument/2006/relationships/slide" Target="slide79.xml"/><Relationship Id="rId12" Type="http://schemas.openxmlformats.org/officeDocument/2006/relationships/slide" Target="slide88.xml"/><Relationship Id="rId2" Type="http://schemas.openxmlformats.org/officeDocument/2006/relationships/slide" Target="slide71.xml"/><Relationship Id="rId16" Type="http://schemas.openxmlformats.org/officeDocument/2006/relationships/slide" Target="slide101.xml"/><Relationship Id="rId1" Type="http://schemas.openxmlformats.org/officeDocument/2006/relationships/slideLayout" Target="../slideLayouts/slideLayout1.xml"/><Relationship Id="rId6" Type="http://schemas.openxmlformats.org/officeDocument/2006/relationships/slide" Target="slide77.xml"/><Relationship Id="rId11" Type="http://schemas.openxmlformats.org/officeDocument/2006/relationships/slide" Target="slide86.xml"/><Relationship Id="rId5" Type="http://schemas.openxmlformats.org/officeDocument/2006/relationships/slide" Target="slide75.xml"/><Relationship Id="rId15" Type="http://schemas.openxmlformats.org/officeDocument/2006/relationships/slide" Target="slide94.xml"/><Relationship Id="rId10" Type="http://schemas.openxmlformats.org/officeDocument/2006/relationships/slide" Target="slide84.xml"/><Relationship Id="rId4" Type="http://schemas.openxmlformats.org/officeDocument/2006/relationships/slide" Target="slide73.xml"/><Relationship Id="rId9" Type="http://schemas.openxmlformats.org/officeDocument/2006/relationships/slide" Target="slide82.xml"/><Relationship Id="rId14" Type="http://schemas.openxmlformats.org/officeDocument/2006/relationships/slide" Target="slide9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8" Type="http://schemas.openxmlformats.org/officeDocument/2006/relationships/slide" Target="slide79.xml"/><Relationship Id="rId13" Type="http://schemas.openxmlformats.org/officeDocument/2006/relationships/slide" Target="slide88.xml"/><Relationship Id="rId18" Type="http://schemas.openxmlformats.org/officeDocument/2006/relationships/slide" Target="slide91.xml"/><Relationship Id="rId3" Type="http://schemas.openxmlformats.org/officeDocument/2006/relationships/slide" Target="slide71.xml"/><Relationship Id="rId7" Type="http://schemas.openxmlformats.org/officeDocument/2006/relationships/slide" Target="slide77.xml"/><Relationship Id="rId12" Type="http://schemas.openxmlformats.org/officeDocument/2006/relationships/slide" Target="slide86.xml"/><Relationship Id="rId17" Type="http://schemas.openxmlformats.org/officeDocument/2006/relationships/slide" Target="slide101.xml"/><Relationship Id="rId2" Type="http://schemas.openxmlformats.org/officeDocument/2006/relationships/image" Target="../media/image37.png"/><Relationship Id="rId16" Type="http://schemas.openxmlformats.org/officeDocument/2006/relationships/slide" Target="slide94.xml"/><Relationship Id="rId1" Type="http://schemas.openxmlformats.org/officeDocument/2006/relationships/slideLayout" Target="../slideLayouts/slideLayout1.xml"/><Relationship Id="rId6" Type="http://schemas.openxmlformats.org/officeDocument/2006/relationships/slide" Target="slide75.xml"/><Relationship Id="rId11" Type="http://schemas.openxmlformats.org/officeDocument/2006/relationships/slide" Target="slide84.xml"/><Relationship Id="rId5" Type="http://schemas.openxmlformats.org/officeDocument/2006/relationships/slide" Target="slide73.xml"/><Relationship Id="rId15" Type="http://schemas.openxmlformats.org/officeDocument/2006/relationships/slide" Target="slide92.xml"/><Relationship Id="rId10" Type="http://schemas.openxmlformats.org/officeDocument/2006/relationships/slide" Target="slide82.xml"/><Relationship Id="rId4" Type="http://schemas.openxmlformats.org/officeDocument/2006/relationships/slide" Target="slide72.xml"/><Relationship Id="rId9" Type="http://schemas.openxmlformats.org/officeDocument/2006/relationships/slide" Target="slide80.xml"/><Relationship Id="rId14" Type="http://schemas.openxmlformats.org/officeDocument/2006/relationships/slide" Target="slide90.xml"/></Relationships>
</file>

<file path=ppt/slides/_rels/slide91.xml.rels><?xml version="1.0" encoding="UTF-8" standalone="yes"?>
<Relationships xmlns="http://schemas.openxmlformats.org/package/2006/relationships"><Relationship Id="rId8" Type="http://schemas.openxmlformats.org/officeDocument/2006/relationships/slide" Target="slide80.xml"/><Relationship Id="rId13" Type="http://schemas.openxmlformats.org/officeDocument/2006/relationships/slide" Target="slide90.xml"/><Relationship Id="rId3" Type="http://schemas.openxmlformats.org/officeDocument/2006/relationships/slide" Target="slide72.xml"/><Relationship Id="rId7" Type="http://schemas.openxmlformats.org/officeDocument/2006/relationships/slide" Target="slide79.xml"/><Relationship Id="rId12" Type="http://schemas.openxmlformats.org/officeDocument/2006/relationships/slide" Target="slide88.xml"/><Relationship Id="rId17" Type="http://schemas.openxmlformats.org/officeDocument/2006/relationships/image" Target="../media/image38.png"/><Relationship Id="rId2" Type="http://schemas.openxmlformats.org/officeDocument/2006/relationships/slide" Target="slide71.xml"/><Relationship Id="rId16" Type="http://schemas.openxmlformats.org/officeDocument/2006/relationships/slide" Target="slide101.xml"/><Relationship Id="rId1" Type="http://schemas.openxmlformats.org/officeDocument/2006/relationships/slideLayout" Target="../slideLayouts/slideLayout1.xml"/><Relationship Id="rId6" Type="http://schemas.openxmlformats.org/officeDocument/2006/relationships/slide" Target="slide77.xml"/><Relationship Id="rId11" Type="http://schemas.openxmlformats.org/officeDocument/2006/relationships/slide" Target="slide86.xml"/><Relationship Id="rId5" Type="http://schemas.openxmlformats.org/officeDocument/2006/relationships/slide" Target="slide75.xml"/><Relationship Id="rId15" Type="http://schemas.openxmlformats.org/officeDocument/2006/relationships/slide" Target="slide94.xml"/><Relationship Id="rId10" Type="http://schemas.openxmlformats.org/officeDocument/2006/relationships/slide" Target="slide84.xml"/><Relationship Id="rId4" Type="http://schemas.openxmlformats.org/officeDocument/2006/relationships/slide" Target="slide73.xml"/><Relationship Id="rId9" Type="http://schemas.openxmlformats.org/officeDocument/2006/relationships/slide" Target="slide82.xml"/><Relationship Id="rId14" Type="http://schemas.openxmlformats.org/officeDocument/2006/relationships/slide" Target="slide92.xml"/></Relationships>
</file>

<file path=ppt/slides/_rels/slide92.xml.rels><?xml version="1.0" encoding="UTF-8" standalone="yes"?>
<Relationships xmlns="http://schemas.openxmlformats.org/package/2006/relationships"><Relationship Id="rId8" Type="http://schemas.openxmlformats.org/officeDocument/2006/relationships/slide" Target="slide79.xml"/><Relationship Id="rId13" Type="http://schemas.openxmlformats.org/officeDocument/2006/relationships/slide" Target="slide88.xml"/><Relationship Id="rId18" Type="http://schemas.openxmlformats.org/officeDocument/2006/relationships/slide" Target="slide93.xml"/><Relationship Id="rId3" Type="http://schemas.openxmlformats.org/officeDocument/2006/relationships/slide" Target="slide71.xml"/><Relationship Id="rId7" Type="http://schemas.openxmlformats.org/officeDocument/2006/relationships/slide" Target="slide77.xml"/><Relationship Id="rId12" Type="http://schemas.openxmlformats.org/officeDocument/2006/relationships/slide" Target="slide86.xml"/><Relationship Id="rId17" Type="http://schemas.openxmlformats.org/officeDocument/2006/relationships/slide" Target="slide101.xml"/><Relationship Id="rId2" Type="http://schemas.openxmlformats.org/officeDocument/2006/relationships/image" Target="../media/image39.png"/><Relationship Id="rId16" Type="http://schemas.openxmlformats.org/officeDocument/2006/relationships/slide" Target="slide94.xml"/><Relationship Id="rId1" Type="http://schemas.openxmlformats.org/officeDocument/2006/relationships/slideLayout" Target="../slideLayouts/slideLayout1.xml"/><Relationship Id="rId6" Type="http://schemas.openxmlformats.org/officeDocument/2006/relationships/slide" Target="slide75.xml"/><Relationship Id="rId11" Type="http://schemas.openxmlformats.org/officeDocument/2006/relationships/slide" Target="slide84.xml"/><Relationship Id="rId5" Type="http://schemas.openxmlformats.org/officeDocument/2006/relationships/slide" Target="slide73.xml"/><Relationship Id="rId15" Type="http://schemas.openxmlformats.org/officeDocument/2006/relationships/slide" Target="slide92.xml"/><Relationship Id="rId10" Type="http://schemas.openxmlformats.org/officeDocument/2006/relationships/slide" Target="slide82.xml"/><Relationship Id="rId4" Type="http://schemas.openxmlformats.org/officeDocument/2006/relationships/slide" Target="slide72.xml"/><Relationship Id="rId9" Type="http://schemas.openxmlformats.org/officeDocument/2006/relationships/slide" Target="slide80.xml"/><Relationship Id="rId14" Type="http://schemas.openxmlformats.org/officeDocument/2006/relationships/slide" Target="slide90.xml"/></Relationships>
</file>

<file path=ppt/slides/_rels/slide93.xml.rels><?xml version="1.0" encoding="UTF-8" standalone="yes"?>
<Relationships xmlns="http://schemas.openxmlformats.org/package/2006/relationships"><Relationship Id="rId8" Type="http://schemas.openxmlformats.org/officeDocument/2006/relationships/slide" Target="slide80.xml"/><Relationship Id="rId13" Type="http://schemas.openxmlformats.org/officeDocument/2006/relationships/slide" Target="slide90.xml"/><Relationship Id="rId3" Type="http://schemas.openxmlformats.org/officeDocument/2006/relationships/slide" Target="slide72.xml"/><Relationship Id="rId7" Type="http://schemas.openxmlformats.org/officeDocument/2006/relationships/slide" Target="slide79.xml"/><Relationship Id="rId12" Type="http://schemas.openxmlformats.org/officeDocument/2006/relationships/slide" Target="slide88.xml"/><Relationship Id="rId2" Type="http://schemas.openxmlformats.org/officeDocument/2006/relationships/slide" Target="slide71.xml"/><Relationship Id="rId16" Type="http://schemas.openxmlformats.org/officeDocument/2006/relationships/slide" Target="slide101.xml"/><Relationship Id="rId1" Type="http://schemas.openxmlformats.org/officeDocument/2006/relationships/slideLayout" Target="../slideLayouts/slideLayout1.xml"/><Relationship Id="rId6" Type="http://schemas.openxmlformats.org/officeDocument/2006/relationships/slide" Target="slide77.xml"/><Relationship Id="rId11" Type="http://schemas.openxmlformats.org/officeDocument/2006/relationships/slide" Target="slide86.xml"/><Relationship Id="rId5" Type="http://schemas.openxmlformats.org/officeDocument/2006/relationships/slide" Target="slide75.xml"/><Relationship Id="rId15" Type="http://schemas.openxmlformats.org/officeDocument/2006/relationships/slide" Target="slide94.xml"/><Relationship Id="rId10" Type="http://schemas.openxmlformats.org/officeDocument/2006/relationships/slide" Target="slide84.xml"/><Relationship Id="rId4" Type="http://schemas.openxmlformats.org/officeDocument/2006/relationships/slide" Target="slide73.xml"/><Relationship Id="rId9" Type="http://schemas.openxmlformats.org/officeDocument/2006/relationships/slide" Target="slide82.xml"/><Relationship Id="rId14" Type="http://schemas.openxmlformats.org/officeDocument/2006/relationships/slide" Target="slide92.xml"/></Relationships>
</file>

<file path=ppt/slides/_rels/slide94.xml.rels><?xml version="1.0" encoding="UTF-8" standalone="yes"?>
<Relationships xmlns="http://schemas.openxmlformats.org/package/2006/relationships"><Relationship Id="rId8" Type="http://schemas.openxmlformats.org/officeDocument/2006/relationships/slide" Target="slide79.xml"/><Relationship Id="rId13" Type="http://schemas.openxmlformats.org/officeDocument/2006/relationships/slide" Target="slide88.xml"/><Relationship Id="rId3" Type="http://schemas.openxmlformats.org/officeDocument/2006/relationships/slide" Target="slide71.xml"/><Relationship Id="rId7" Type="http://schemas.openxmlformats.org/officeDocument/2006/relationships/slide" Target="slide77.xml"/><Relationship Id="rId12" Type="http://schemas.openxmlformats.org/officeDocument/2006/relationships/slide" Target="slide86.xml"/><Relationship Id="rId17" Type="http://schemas.openxmlformats.org/officeDocument/2006/relationships/slide" Target="slide101.xml"/><Relationship Id="rId2" Type="http://schemas.openxmlformats.org/officeDocument/2006/relationships/image" Target="../media/image40.png"/><Relationship Id="rId16" Type="http://schemas.openxmlformats.org/officeDocument/2006/relationships/slide" Target="slide94.xml"/><Relationship Id="rId1" Type="http://schemas.openxmlformats.org/officeDocument/2006/relationships/slideLayout" Target="../slideLayouts/slideLayout1.xml"/><Relationship Id="rId6" Type="http://schemas.openxmlformats.org/officeDocument/2006/relationships/slide" Target="slide75.xml"/><Relationship Id="rId11" Type="http://schemas.openxmlformats.org/officeDocument/2006/relationships/slide" Target="slide84.xml"/><Relationship Id="rId5" Type="http://schemas.openxmlformats.org/officeDocument/2006/relationships/slide" Target="slide73.xml"/><Relationship Id="rId15" Type="http://schemas.openxmlformats.org/officeDocument/2006/relationships/slide" Target="slide92.xml"/><Relationship Id="rId10" Type="http://schemas.openxmlformats.org/officeDocument/2006/relationships/slide" Target="slide82.xml"/><Relationship Id="rId4" Type="http://schemas.openxmlformats.org/officeDocument/2006/relationships/slide" Target="slide72.xml"/><Relationship Id="rId9" Type="http://schemas.openxmlformats.org/officeDocument/2006/relationships/slide" Target="slide80.xml"/><Relationship Id="rId14" Type="http://schemas.openxmlformats.org/officeDocument/2006/relationships/slide" Target="slide90.xml"/></Relationships>
</file>

<file path=ppt/slides/_rels/slide95.xml.rels><?xml version="1.0" encoding="UTF-8" standalone="yes"?>
<Relationships xmlns="http://schemas.openxmlformats.org/package/2006/relationships"><Relationship Id="rId8" Type="http://schemas.openxmlformats.org/officeDocument/2006/relationships/slide" Target="slide80.xml"/><Relationship Id="rId13" Type="http://schemas.openxmlformats.org/officeDocument/2006/relationships/slide" Target="slide90.xml"/><Relationship Id="rId3" Type="http://schemas.openxmlformats.org/officeDocument/2006/relationships/slide" Target="slide72.xml"/><Relationship Id="rId7" Type="http://schemas.openxmlformats.org/officeDocument/2006/relationships/slide" Target="slide79.xml"/><Relationship Id="rId12" Type="http://schemas.openxmlformats.org/officeDocument/2006/relationships/slide" Target="slide88.xml"/><Relationship Id="rId2" Type="http://schemas.openxmlformats.org/officeDocument/2006/relationships/slide" Target="slide71.xml"/><Relationship Id="rId16" Type="http://schemas.openxmlformats.org/officeDocument/2006/relationships/slide" Target="slide101.xml"/><Relationship Id="rId1" Type="http://schemas.openxmlformats.org/officeDocument/2006/relationships/slideLayout" Target="../slideLayouts/slideLayout1.xml"/><Relationship Id="rId6" Type="http://schemas.openxmlformats.org/officeDocument/2006/relationships/slide" Target="slide77.xml"/><Relationship Id="rId11" Type="http://schemas.openxmlformats.org/officeDocument/2006/relationships/slide" Target="slide86.xml"/><Relationship Id="rId5" Type="http://schemas.openxmlformats.org/officeDocument/2006/relationships/slide" Target="slide75.xml"/><Relationship Id="rId15" Type="http://schemas.openxmlformats.org/officeDocument/2006/relationships/slide" Target="slide94.xml"/><Relationship Id="rId10" Type="http://schemas.openxmlformats.org/officeDocument/2006/relationships/slide" Target="slide84.xml"/><Relationship Id="rId4" Type="http://schemas.openxmlformats.org/officeDocument/2006/relationships/slide" Target="slide73.xml"/><Relationship Id="rId9" Type="http://schemas.openxmlformats.org/officeDocument/2006/relationships/slide" Target="slide82.xml"/><Relationship Id="rId14" Type="http://schemas.openxmlformats.org/officeDocument/2006/relationships/slide" Target="slide92.xml"/></Relationships>
</file>

<file path=ppt/slides/_rels/slide96.xml.rels><?xml version="1.0" encoding="UTF-8" standalone="yes"?>
<Relationships xmlns="http://schemas.openxmlformats.org/package/2006/relationships"><Relationship Id="rId8" Type="http://schemas.openxmlformats.org/officeDocument/2006/relationships/slide" Target="slide79.xml"/><Relationship Id="rId13" Type="http://schemas.openxmlformats.org/officeDocument/2006/relationships/slide" Target="slide88.xml"/><Relationship Id="rId3" Type="http://schemas.openxmlformats.org/officeDocument/2006/relationships/slide" Target="slide71.xml"/><Relationship Id="rId7" Type="http://schemas.openxmlformats.org/officeDocument/2006/relationships/slide" Target="slide77.xml"/><Relationship Id="rId12" Type="http://schemas.openxmlformats.org/officeDocument/2006/relationships/slide" Target="slide86.xml"/><Relationship Id="rId17" Type="http://schemas.openxmlformats.org/officeDocument/2006/relationships/slide" Target="slide101.xml"/><Relationship Id="rId2" Type="http://schemas.openxmlformats.org/officeDocument/2006/relationships/image" Target="../media/image41.png"/><Relationship Id="rId16" Type="http://schemas.openxmlformats.org/officeDocument/2006/relationships/slide" Target="slide94.xml"/><Relationship Id="rId1" Type="http://schemas.openxmlformats.org/officeDocument/2006/relationships/slideLayout" Target="../slideLayouts/slideLayout1.xml"/><Relationship Id="rId6" Type="http://schemas.openxmlformats.org/officeDocument/2006/relationships/slide" Target="slide75.xml"/><Relationship Id="rId11" Type="http://schemas.openxmlformats.org/officeDocument/2006/relationships/slide" Target="slide84.xml"/><Relationship Id="rId5" Type="http://schemas.openxmlformats.org/officeDocument/2006/relationships/slide" Target="slide73.xml"/><Relationship Id="rId15" Type="http://schemas.openxmlformats.org/officeDocument/2006/relationships/slide" Target="slide92.xml"/><Relationship Id="rId10" Type="http://schemas.openxmlformats.org/officeDocument/2006/relationships/slide" Target="slide82.xml"/><Relationship Id="rId4" Type="http://schemas.openxmlformats.org/officeDocument/2006/relationships/slide" Target="slide72.xml"/><Relationship Id="rId9" Type="http://schemas.openxmlformats.org/officeDocument/2006/relationships/slide" Target="slide80.xml"/><Relationship Id="rId14" Type="http://schemas.openxmlformats.org/officeDocument/2006/relationships/slide" Target="slide90.xml"/></Relationships>
</file>

<file path=ppt/slides/_rels/slide97.xml.rels><?xml version="1.0" encoding="UTF-8" standalone="yes"?>
<Relationships xmlns="http://schemas.openxmlformats.org/package/2006/relationships"><Relationship Id="rId8" Type="http://schemas.openxmlformats.org/officeDocument/2006/relationships/slide" Target="slide80.xml"/><Relationship Id="rId13" Type="http://schemas.openxmlformats.org/officeDocument/2006/relationships/slide" Target="slide90.xml"/><Relationship Id="rId3" Type="http://schemas.openxmlformats.org/officeDocument/2006/relationships/slide" Target="slide72.xml"/><Relationship Id="rId7" Type="http://schemas.openxmlformats.org/officeDocument/2006/relationships/slide" Target="slide79.xml"/><Relationship Id="rId12" Type="http://schemas.openxmlformats.org/officeDocument/2006/relationships/slide" Target="slide88.xml"/><Relationship Id="rId2" Type="http://schemas.openxmlformats.org/officeDocument/2006/relationships/slide" Target="slide71.xml"/><Relationship Id="rId16" Type="http://schemas.openxmlformats.org/officeDocument/2006/relationships/slide" Target="slide101.xml"/><Relationship Id="rId1" Type="http://schemas.openxmlformats.org/officeDocument/2006/relationships/slideLayout" Target="../slideLayouts/slideLayout1.xml"/><Relationship Id="rId6" Type="http://schemas.openxmlformats.org/officeDocument/2006/relationships/slide" Target="slide77.xml"/><Relationship Id="rId11" Type="http://schemas.openxmlformats.org/officeDocument/2006/relationships/slide" Target="slide86.xml"/><Relationship Id="rId5" Type="http://schemas.openxmlformats.org/officeDocument/2006/relationships/slide" Target="slide75.xml"/><Relationship Id="rId15" Type="http://schemas.openxmlformats.org/officeDocument/2006/relationships/slide" Target="slide94.xml"/><Relationship Id="rId10" Type="http://schemas.openxmlformats.org/officeDocument/2006/relationships/slide" Target="slide84.xml"/><Relationship Id="rId4" Type="http://schemas.openxmlformats.org/officeDocument/2006/relationships/slide" Target="slide73.xml"/><Relationship Id="rId9" Type="http://schemas.openxmlformats.org/officeDocument/2006/relationships/slide" Target="slide82.xml"/><Relationship Id="rId14" Type="http://schemas.openxmlformats.org/officeDocument/2006/relationships/slide" Target="slide92.xml"/></Relationships>
</file>

<file path=ppt/slides/_rels/slide98.xml.rels><?xml version="1.0" encoding="UTF-8" standalone="yes"?>
<Relationships xmlns="http://schemas.openxmlformats.org/package/2006/relationships"><Relationship Id="rId8" Type="http://schemas.openxmlformats.org/officeDocument/2006/relationships/slide" Target="slide80.xml"/><Relationship Id="rId13" Type="http://schemas.openxmlformats.org/officeDocument/2006/relationships/slide" Target="slide90.xml"/><Relationship Id="rId3" Type="http://schemas.openxmlformats.org/officeDocument/2006/relationships/slide" Target="slide72.xml"/><Relationship Id="rId7" Type="http://schemas.openxmlformats.org/officeDocument/2006/relationships/slide" Target="slide79.xml"/><Relationship Id="rId12" Type="http://schemas.openxmlformats.org/officeDocument/2006/relationships/slide" Target="slide88.xml"/><Relationship Id="rId2" Type="http://schemas.openxmlformats.org/officeDocument/2006/relationships/slide" Target="slide71.xml"/><Relationship Id="rId16" Type="http://schemas.openxmlformats.org/officeDocument/2006/relationships/slide" Target="slide101.xml"/><Relationship Id="rId1" Type="http://schemas.openxmlformats.org/officeDocument/2006/relationships/slideLayout" Target="../slideLayouts/slideLayout1.xml"/><Relationship Id="rId6" Type="http://schemas.openxmlformats.org/officeDocument/2006/relationships/slide" Target="slide77.xml"/><Relationship Id="rId11" Type="http://schemas.openxmlformats.org/officeDocument/2006/relationships/slide" Target="slide86.xml"/><Relationship Id="rId5" Type="http://schemas.openxmlformats.org/officeDocument/2006/relationships/slide" Target="slide75.xml"/><Relationship Id="rId15" Type="http://schemas.openxmlformats.org/officeDocument/2006/relationships/slide" Target="slide94.xml"/><Relationship Id="rId10" Type="http://schemas.openxmlformats.org/officeDocument/2006/relationships/slide" Target="slide84.xml"/><Relationship Id="rId4" Type="http://schemas.openxmlformats.org/officeDocument/2006/relationships/slide" Target="slide73.xml"/><Relationship Id="rId9" Type="http://schemas.openxmlformats.org/officeDocument/2006/relationships/slide" Target="slide82.xml"/><Relationship Id="rId14" Type="http://schemas.openxmlformats.org/officeDocument/2006/relationships/slide" Target="slide92.xml"/></Relationships>
</file>

<file path=ppt/slides/_rels/slide99.xml.rels><?xml version="1.0" encoding="UTF-8" standalone="yes"?>
<Relationships xmlns="http://schemas.openxmlformats.org/package/2006/relationships"><Relationship Id="rId8" Type="http://schemas.openxmlformats.org/officeDocument/2006/relationships/slide" Target="slide80.xml"/><Relationship Id="rId13" Type="http://schemas.openxmlformats.org/officeDocument/2006/relationships/slide" Target="slide90.xml"/><Relationship Id="rId3" Type="http://schemas.openxmlformats.org/officeDocument/2006/relationships/slide" Target="slide72.xml"/><Relationship Id="rId7" Type="http://schemas.openxmlformats.org/officeDocument/2006/relationships/slide" Target="slide79.xml"/><Relationship Id="rId12" Type="http://schemas.openxmlformats.org/officeDocument/2006/relationships/slide" Target="slide88.xml"/><Relationship Id="rId2" Type="http://schemas.openxmlformats.org/officeDocument/2006/relationships/slide" Target="slide71.xml"/><Relationship Id="rId16" Type="http://schemas.openxmlformats.org/officeDocument/2006/relationships/slide" Target="slide101.xml"/><Relationship Id="rId1" Type="http://schemas.openxmlformats.org/officeDocument/2006/relationships/slideLayout" Target="../slideLayouts/slideLayout1.xml"/><Relationship Id="rId6" Type="http://schemas.openxmlformats.org/officeDocument/2006/relationships/slide" Target="slide77.xml"/><Relationship Id="rId11" Type="http://schemas.openxmlformats.org/officeDocument/2006/relationships/slide" Target="slide86.xml"/><Relationship Id="rId5" Type="http://schemas.openxmlformats.org/officeDocument/2006/relationships/slide" Target="slide75.xml"/><Relationship Id="rId15" Type="http://schemas.openxmlformats.org/officeDocument/2006/relationships/slide" Target="slide94.xml"/><Relationship Id="rId10" Type="http://schemas.openxmlformats.org/officeDocument/2006/relationships/slide" Target="slide84.xml"/><Relationship Id="rId4" Type="http://schemas.openxmlformats.org/officeDocument/2006/relationships/slide" Target="slide73.xml"/><Relationship Id="rId9" Type="http://schemas.openxmlformats.org/officeDocument/2006/relationships/slide" Target="slide82.xml"/><Relationship Id="rId14" Type="http://schemas.openxmlformats.org/officeDocument/2006/relationships/slide" Target="slide9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txBox="1">
            <a:spLocks/>
          </p:cNvSpPr>
          <p:nvPr/>
        </p:nvSpPr>
        <p:spPr>
          <a:xfrm>
            <a:off x="1014160" y="4322918"/>
            <a:ext cx="7615840" cy="1056362"/>
          </a:xfrm>
          <a:prstGeom prst="rect">
            <a:avLst/>
          </a:prstGeom>
        </p:spPr>
        <p:txBody>
          <a:bodyPr lIns="121898" tIns="60948" rIns="121898" bIns="60948">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ts val="5700"/>
              </a:lnSpc>
            </a:pPr>
            <a:r>
              <a:rPr lang="zh-CN" altLang="zh-CN" sz="3500" b="1" dirty="0">
                <a:solidFill>
                  <a:schemeClr val="bg1">
                    <a:lumMod val="95000"/>
                  </a:schemeClr>
                </a:solidFill>
                <a:latin typeface="Times New Roman" pitchFamily="18" charset="0"/>
                <a:cs typeface="Times New Roman" pitchFamily="18" charset="0"/>
              </a:rPr>
              <a:t>第</a:t>
            </a:r>
            <a:r>
              <a:rPr lang="en-US" altLang="zh-CN" sz="3500" b="1" dirty="0">
                <a:solidFill>
                  <a:schemeClr val="bg1">
                    <a:lumMod val="95000"/>
                  </a:schemeClr>
                </a:solidFill>
                <a:latin typeface="Times New Roman" pitchFamily="18" charset="0"/>
                <a:cs typeface="Times New Roman" pitchFamily="18" charset="0"/>
              </a:rPr>
              <a:t>32</a:t>
            </a:r>
            <a:r>
              <a:rPr lang="zh-CN" altLang="zh-CN" sz="3500" b="1" dirty="0">
                <a:solidFill>
                  <a:schemeClr val="bg1">
                    <a:lumMod val="95000"/>
                  </a:schemeClr>
                </a:solidFill>
                <a:latin typeface="Times New Roman" pitchFamily="18" charset="0"/>
                <a:cs typeface="Times New Roman" pitchFamily="18" charset="0"/>
              </a:rPr>
              <a:t>讲　</a:t>
            </a:r>
            <a:r>
              <a:rPr lang="zh-CN" altLang="en-US" sz="3500" b="1" dirty="0">
                <a:solidFill>
                  <a:schemeClr val="bg1">
                    <a:lumMod val="95000"/>
                  </a:schemeClr>
                </a:solidFill>
                <a:latin typeface="Times New Roman" pitchFamily="18" charset="0"/>
                <a:cs typeface="Times New Roman" pitchFamily="18" charset="0"/>
              </a:rPr>
              <a:t>乙醇和乙酸 </a:t>
            </a:r>
            <a:r>
              <a:rPr lang="zh-CN" altLang="en-US" sz="3500" b="1" dirty="0" smtClean="0">
                <a:solidFill>
                  <a:schemeClr val="bg1">
                    <a:lumMod val="95000"/>
                  </a:schemeClr>
                </a:solidFill>
                <a:latin typeface="Times New Roman" pitchFamily="18" charset="0"/>
                <a:cs typeface="Times New Roman" pitchFamily="18" charset="0"/>
              </a:rPr>
              <a:t>  </a:t>
            </a:r>
            <a:r>
              <a:rPr lang="zh-CN" altLang="en-US" sz="3500" b="1" dirty="0">
                <a:solidFill>
                  <a:schemeClr val="bg1">
                    <a:lumMod val="95000"/>
                  </a:schemeClr>
                </a:solidFill>
                <a:latin typeface="Times New Roman" pitchFamily="18" charset="0"/>
                <a:cs typeface="Times New Roman" pitchFamily="18" charset="0"/>
              </a:rPr>
              <a:t>基本营养物质</a:t>
            </a:r>
          </a:p>
        </p:txBody>
      </p:sp>
    </p:spTree>
    <p:extLst>
      <p:ext uri="{BB962C8B-B14F-4D97-AF65-F5344CB8AC3E}">
        <p14:creationId xmlns:p14="http://schemas.microsoft.com/office/powerpoint/2010/main" val="4273735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7506" y="333450"/>
            <a:ext cx="10793813" cy="1306255"/>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乙酸乙酯的水解反应</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在酸性或碱性条件下均可发生水解反应。</a:t>
            </a:r>
            <a:endParaRPr lang="zh-CN" altLang="en-US" sz="2800" dirty="0"/>
          </a:p>
        </p:txBody>
      </p:sp>
      <p:graphicFrame>
        <p:nvGraphicFramePr>
          <p:cNvPr id="2" name="对象 1"/>
          <p:cNvGraphicFramePr>
            <a:graphicFrameLocks noChangeAspect="1"/>
          </p:cNvGraphicFramePr>
          <p:nvPr>
            <p:extLst>
              <p:ext uri="{D42A27DB-BD31-4B8C-83A1-F6EECF244321}">
                <p14:modId xmlns:p14="http://schemas.microsoft.com/office/powerpoint/2010/main" val="1734702245"/>
              </p:ext>
            </p:extLst>
          </p:nvPr>
        </p:nvGraphicFramePr>
        <p:xfrm>
          <a:off x="797024" y="1845618"/>
          <a:ext cx="9618662" cy="1562100"/>
        </p:xfrm>
        <a:graphic>
          <a:graphicData uri="http://schemas.openxmlformats.org/presentationml/2006/ole">
            <mc:AlternateContent xmlns:mc="http://schemas.openxmlformats.org/markup-compatibility/2006">
              <mc:Choice xmlns:v="urn:schemas-microsoft-com:vml" Requires="v">
                <p:oleObj spid="_x0000_s246806" name="Document" r:id="rId4" imgW="9747440" imgH="1579712" progId="Word.Document.8">
                  <p:embed/>
                </p:oleObj>
              </mc:Choice>
              <mc:Fallback>
                <p:oleObj name="Document" r:id="rId4" imgW="9747440" imgH="1579712" progId="Word.Document.8">
                  <p:embed/>
                  <p:pic>
                    <p:nvPicPr>
                      <p:cNvPr id="0" name="对象 7"/>
                      <p:cNvPicPr>
                        <a:picLocks noChangeAspect="1" noChangeArrowheads="1"/>
                      </p:cNvPicPr>
                      <p:nvPr/>
                    </p:nvPicPr>
                    <p:blipFill>
                      <a:blip r:embed="rId5"/>
                      <a:srcRect/>
                      <a:stretch>
                        <a:fillRect/>
                      </a:stretch>
                    </p:blipFill>
                    <p:spPr bwMode="auto">
                      <a:xfrm>
                        <a:off x="797024" y="1845618"/>
                        <a:ext cx="9618662"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697506" y="2941494"/>
            <a:ext cx="10793813" cy="738664"/>
          </a:xfrm>
          <a:prstGeom prst="rect">
            <a:avLst/>
          </a:prstGeom>
        </p:spPr>
        <p:txBody>
          <a:bodyPr>
            <a:spAutoFit/>
          </a:bodyPr>
          <a:lstStyle/>
          <a:p>
            <a:pPr>
              <a:lnSpc>
                <a:spcPct val="150000"/>
              </a:lnSpc>
            </a:pP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COOC</a:t>
            </a:r>
            <a:r>
              <a:rPr lang="en-US" altLang="zh-CN" sz="2800" kern="100" baseline="-25000" dirty="0">
                <a:latin typeface="Times New Roman"/>
                <a:ea typeface="华文细黑"/>
              </a:rPr>
              <a:t>2</a:t>
            </a:r>
            <a:r>
              <a:rPr lang="en-US" altLang="zh-CN" sz="2800" kern="100" dirty="0">
                <a:latin typeface="Times New Roman"/>
                <a:ea typeface="华文细黑"/>
              </a:rPr>
              <a:t>H</a:t>
            </a:r>
            <a:r>
              <a:rPr lang="en-US" altLang="zh-CN" sz="2800" kern="100" baseline="-25000" dirty="0">
                <a:latin typeface="Times New Roman"/>
                <a:ea typeface="华文细黑"/>
              </a:rPr>
              <a:t>5</a:t>
            </a:r>
            <a:r>
              <a:rPr lang="zh-CN" altLang="zh-CN" sz="2800" kern="100" dirty="0">
                <a:latin typeface="Times New Roman"/>
                <a:ea typeface="华文细黑"/>
                <a:cs typeface="Times New Roman"/>
              </a:rPr>
              <a:t>＋</a:t>
            </a:r>
            <a:r>
              <a:rPr lang="en-US" altLang="zh-CN" sz="2800" kern="100" dirty="0" err="1" smtClean="0">
                <a:latin typeface="Times New Roman"/>
                <a:ea typeface="华文细黑"/>
              </a:rPr>
              <a:t>NaOH</a:t>
            </a:r>
            <a:r>
              <a:rPr lang="en-US" altLang="zh-CN" sz="2800" kern="100" dirty="0" smtClean="0">
                <a:latin typeface="Times New Roman"/>
                <a:ea typeface="华文细黑"/>
              </a:rPr>
              <a:t>		</a:t>
            </a:r>
            <a:r>
              <a:rPr lang="en-US" altLang="zh-CN" sz="2800" u="sng" kern="100" dirty="0" smtClean="0">
                <a:latin typeface="Times New Roman"/>
                <a:ea typeface="华文细黑"/>
              </a:rPr>
              <a:t>			      </a:t>
            </a:r>
            <a:r>
              <a:rPr lang="en-US" altLang="zh-CN" sz="2800" kern="100" dirty="0" smtClean="0">
                <a:latin typeface="Times New Roman"/>
                <a:ea typeface="华文细黑"/>
              </a:rPr>
              <a:t>(</a:t>
            </a:r>
            <a:r>
              <a:rPr lang="zh-CN" altLang="zh-CN" sz="2800" kern="100" dirty="0">
                <a:latin typeface="Times New Roman"/>
                <a:ea typeface="华文细黑"/>
                <a:cs typeface="Times New Roman"/>
              </a:rPr>
              <a:t>完全</a:t>
            </a:r>
            <a:r>
              <a:rPr lang="en-US" altLang="zh-CN" sz="2800" kern="100" dirty="0">
                <a:latin typeface="Times New Roman"/>
                <a:ea typeface="华文细黑"/>
              </a:rPr>
              <a:t>)</a:t>
            </a:r>
            <a:r>
              <a:rPr lang="zh-CN" altLang="zh-CN" sz="2800" kern="100" dirty="0">
                <a:latin typeface="Times New Roman"/>
                <a:ea typeface="华文细黑"/>
                <a:cs typeface="Times New Roman"/>
              </a:rPr>
              <a:t>。</a:t>
            </a:r>
            <a:endParaRPr lang="zh-CN" altLang="en-US" sz="2800" dirty="0"/>
          </a:p>
        </p:txBody>
      </p:sp>
      <p:sp>
        <p:nvSpPr>
          <p:cNvPr id="7" name="矩形 6"/>
          <p:cNvSpPr/>
          <p:nvPr/>
        </p:nvSpPr>
        <p:spPr>
          <a:xfrm>
            <a:off x="5666098" y="2997746"/>
            <a:ext cx="3597460" cy="523220"/>
          </a:xfrm>
          <a:prstGeom prst="rect">
            <a:avLst/>
          </a:prstGeom>
        </p:spPr>
        <p:txBody>
          <a:bodyPr wrap="none">
            <a:spAutoFit/>
          </a:bodyPr>
          <a:lstStyle/>
          <a:p>
            <a:r>
              <a:rPr lang="en-US" altLang="zh-CN" sz="2800" kern="100" dirty="0">
                <a:solidFill>
                  <a:srgbClr val="0000FF"/>
                </a:solidFill>
                <a:latin typeface="Times New Roman"/>
                <a:ea typeface="华文细黑"/>
              </a:rPr>
              <a:t>CH</a:t>
            </a:r>
            <a:r>
              <a:rPr lang="en-US" altLang="zh-CN" sz="2800" kern="100" baseline="-25000" dirty="0">
                <a:solidFill>
                  <a:srgbClr val="0000FF"/>
                </a:solidFill>
                <a:latin typeface="Times New Roman"/>
                <a:ea typeface="华文细黑"/>
              </a:rPr>
              <a:t>3</a:t>
            </a:r>
            <a:r>
              <a:rPr lang="en-US" altLang="zh-CN" sz="2800" kern="100" dirty="0">
                <a:solidFill>
                  <a:srgbClr val="0000FF"/>
                </a:solidFill>
                <a:latin typeface="Times New Roman"/>
                <a:ea typeface="华文细黑"/>
              </a:rPr>
              <a:t>COONa</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C</a:t>
            </a:r>
            <a:r>
              <a:rPr lang="en-US" altLang="zh-CN" sz="2800" kern="100" baseline="-25000" dirty="0">
                <a:solidFill>
                  <a:srgbClr val="0000FF"/>
                </a:solidFill>
                <a:latin typeface="Times New Roman"/>
                <a:ea typeface="华文细黑"/>
              </a:rPr>
              <a:t>2</a:t>
            </a:r>
            <a:r>
              <a:rPr lang="en-US" altLang="zh-CN" sz="2800" kern="100" dirty="0">
                <a:solidFill>
                  <a:srgbClr val="0000FF"/>
                </a:solidFill>
                <a:latin typeface="Times New Roman"/>
                <a:ea typeface="华文细黑"/>
              </a:rPr>
              <a:t>H</a:t>
            </a:r>
            <a:r>
              <a:rPr lang="en-US" altLang="zh-CN" sz="2800" kern="100" baseline="-25000" dirty="0">
                <a:solidFill>
                  <a:srgbClr val="0000FF"/>
                </a:solidFill>
                <a:latin typeface="Times New Roman"/>
                <a:ea typeface="华文细黑"/>
              </a:rPr>
              <a:t>5</a:t>
            </a:r>
            <a:r>
              <a:rPr lang="en-US" altLang="zh-CN" sz="2800" kern="100" dirty="0">
                <a:solidFill>
                  <a:srgbClr val="0000FF"/>
                </a:solidFill>
                <a:latin typeface="Times New Roman"/>
                <a:ea typeface="华文细黑"/>
              </a:rPr>
              <a:t>OH</a:t>
            </a:r>
            <a:endParaRPr lang="zh-CN" altLang="en-US" dirty="0">
              <a:solidFill>
                <a:srgbClr val="0000FF"/>
              </a:solidFill>
            </a:endParaRPr>
          </a:p>
        </p:txBody>
      </p:sp>
      <p:cxnSp>
        <p:nvCxnSpPr>
          <p:cNvPr id="6" name="直接箭头连接符 5"/>
          <p:cNvCxnSpPr/>
          <p:nvPr/>
        </p:nvCxnSpPr>
        <p:spPr>
          <a:xfrm>
            <a:off x="4439022" y="3310826"/>
            <a:ext cx="93610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01896456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7" grpId="0"/>
      <p:bldP spid="7" grpId="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1839" y="1269554"/>
            <a:ext cx="11524007" cy="1384995"/>
          </a:xfrm>
          <a:prstGeom prst="rect">
            <a:avLst/>
          </a:prstGeom>
        </p:spPr>
        <p:txBody>
          <a:bodyPr>
            <a:spAutoFit/>
          </a:bodyPr>
          <a:lstStyle/>
          <a:p>
            <a:pPr algn="just">
              <a:lnSpc>
                <a:spcPct val="150000"/>
              </a:lnSpc>
              <a:spcAft>
                <a:spcPts val="0"/>
              </a:spcAft>
              <a:tabLst>
                <a:tab pos="2430780" algn="l"/>
              </a:tabLst>
            </a:pPr>
            <a:r>
              <a:rPr lang="en-US" altLang="zh-CN" sz="2800" kern="100" dirty="0" smtClean="0">
                <a:latin typeface="Times New Roman"/>
                <a:ea typeface="华文细黑"/>
              </a:rPr>
              <a:t>(6)</a:t>
            </a:r>
            <a:r>
              <a:rPr lang="zh-CN" altLang="zh-CN" sz="2800" kern="100" dirty="0" smtClean="0">
                <a:latin typeface="Times New Roman"/>
                <a:ea typeface="华文细黑"/>
                <a:cs typeface="Times New Roman"/>
              </a:rPr>
              <a:t>本实验所得到的硝基苯产率是</a:t>
            </a:r>
            <a:r>
              <a:rPr lang="en-US" altLang="zh-CN" sz="2800" kern="100" dirty="0">
                <a:latin typeface="Times New Roman"/>
                <a:ea typeface="华文细黑"/>
              </a:rPr>
              <a:t>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endParaRPr lang="zh-CN" altLang="zh-CN" sz="2800" b="1" kern="100" dirty="0">
              <a:solidFill>
                <a:schemeClr val="accent6">
                  <a:lumMod val="75000"/>
                </a:schemeClr>
              </a:solidFill>
              <a:latin typeface="Times New Roman"/>
              <a:ea typeface="华文细黑"/>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462382494"/>
              </p:ext>
            </p:extLst>
          </p:nvPr>
        </p:nvGraphicFramePr>
        <p:xfrm>
          <a:off x="539595" y="2277666"/>
          <a:ext cx="10204450" cy="2093912"/>
        </p:xfrm>
        <a:graphic>
          <a:graphicData uri="http://schemas.openxmlformats.org/presentationml/2006/ole">
            <mc:AlternateContent xmlns:mc="http://schemas.openxmlformats.org/markup-compatibility/2006">
              <mc:Choice xmlns:v="urn:schemas-microsoft-com:vml" Requires="v">
                <p:oleObj spid="_x0000_s284692" name="文档" r:id="rId4" imgW="10204829" imgH="2094422" progId="Word.Document.12">
                  <p:embed/>
                </p:oleObj>
              </mc:Choice>
              <mc:Fallback>
                <p:oleObj name="文档" r:id="rId4" imgW="10204829" imgH="2094422" progId="Word.Document.12">
                  <p:embed/>
                  <p:pic>
                    <p:nvPicPr>
                      <p:cNvPr id="0" name=""/>
                      <p:cNvPicPr/>
                      <p:nvPr/>
                    </p:nvPicPr>
                    <p:blipFill>
                      <a:blip r:embed="rId5"/>
                      <a:stretch>
                        <a:fillRect/>
                      </a:stretch>
                    </p:blipFill>
                    <p:spPr>
                      <a:xfrm>
                        <a:off x="539595" y="2277666"/>
                        <a:ext cx="10204450" cy="2093912"/>
                      </a:xfrm>
                      <a:prstGeom prst="rect">
                        <a:avLst/>
                      </a:prstGeom>
                    </p:spPr>
                  </p:pic>
                </p:oleObj>
              </mc:Fallback>
            </mc:AlternateContent>
          </a:graphicData>
        </a:graphic>
      </p:graphicFrame>
      <p:sp>
        <p:nvSpPr>
          <p:cNvPr id="5" name="矩形 4"/>
          <p:cNvSpPr/>
          <p:nvPr/>
        </p:nvSpPr>
        <p:spPr>
          <a:xfrm>
            <a:off x="5496757" y="1370590"/>
            <a:ext cx="843501" cy="523220"/>
          </a:xfrm>
          <a:prstGeom prst="rect">
            <a:avLst/>
          </a:prstGeom>
        </p:spPr>
        <p:txBody>
          <a:bodyPr wrap="none">
            <a:spAutoFit/>
          </a:bodyPr>
          <a:lstStyle/>
          <a:p>
            <a:r>
              <a:rPr lang="en-US" altLang="zh-CN" sz="2800" kern="100" dirty="0">
                <a:solidFill>
                  <a:srgbClr val="E36C0A"/>
                </a:solidFill>
                <a:latin typeface="Times New Roman"/>
                <a:ea typeface="华文细黑"/>
              </a:rPr>
              <a:t>72%</a:t>
            </a:r>
            <a:endParaRPr lang="zh-CN" altLang="en-US" sz="2800" dirty="0"/>
          </a:p>
        </p:txBody>
      </p:sp>
      <p:sp>
        <p:nvSpPr>
          <p:cNvPr id="35" name="Rectangle 21">
            <a:hlinkClick r:id="rId6" action="ppaction://hlinksldjump"/>
          </p:cNvPr>
          <p:cNvSpPr>
            <a:spLocks noChangeArrowheads="1"/>
          </p:cNvSpPr>
          <p:nvPr/>
        </p:nvSpPr>
        <p:spPr bwMode="auto">
          <a:xfrm>
            <a:off x="415099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6" name="Rectangle 21">
            <a:hlinkClick r:id="rId7" action="ppaction://hlinksldjump"/>
          </p:cNvPr>
          <p:cNvSpPr>
            <a:spLocks noChangeArrowheads="1"/>
          </p:cNvSpPr>
          <p:nvPr/>
        </p:nvSpPr>
        <p:spPr bwMode="auto">
          <a:xfrm>
            <a:off x="458491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7" name="Rectangle 21">
            <a:hlinkClick r:id="rId8" action="ppaction://hlinksldjump"/>
          </p:cNvPr>
          <p:cNvSpPr>
            <a:spLocks noChangeArrowheads="1"/>
          </p:cNvSpPr>
          <p:nvPr/>
        </p:nvSpPr>
        <p:spPr bwMode="auto">
          <a:xfrm>
            <a:off x="501883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8" name="Rectangle 21">
            <a:hlinkClick r:id="rId9" action="ppaction://hlinksldjump"/>
          </p:cNvPr>
          <p:cNvSpPr>
            <a:spLocks noChangeArrowheads="1"/>
          </p:cNvSpPr>
          <p:nvPr/>
        </p:nvSpPr>
        <p:spPr bwMode="auto">
          <a:xfrm>
            <a:off x="545275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9" name="Rectangle 21">
            <a:hlinkClick r:id="rId10" action="ppaction://hlinksldjump"/>
          </p:cNvPr>
          <p:cNvSpPr>
            <a:spLocks noChangeArrowheads="1"/>
          </p:cNvSpPr>
          <p:nvPr/>
        </p:nvSpPr>
        <p:spPr bwMode="auto">
          <a:xfrm>
            <a:off x="588668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40" name="Rectangle 21">
            <a:hlinkClick r:id="rId11" action="ppaction://hlinksldjump"/>
          </p:cNvPr>
          <p:cNvSpPr>
            <a:spLocks noChangeArrowheads="1"/>
          </p:cNvSpPr>
          <p:nvPr/>
        </p:nvSpPr>
        <p:spPr bwMode="auto">
          <a:xfrm>
            <a:off x="632060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41" name="Rectangle 21">
            <a:hlinkClick r:id="rId12" action="ppaction://hlinksldjump"/>
          </p:cNvPr>
          <p:cNvSpPr>
            <a:spLocks noChangeArrowheads="1"/>
          </p:cNvSpPr>
          <p:nvPr/>
        </p:nvSpPr>
        <p:spPr bwMode="auto">
          <a:xfrm>
            <a:off x="67545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2" name="Rectangle 21">
            <a:hlinkClick r:id="rId13" action="ppaction://hlinksldjump"/>
          </p:cNvPr>
          <p:cNvSpPr>
            <a:spLocks noChangeArrowheads="1"/>
          </p:cNvSpPr>
          <p:nvPr/>
        </p:nvSpPr>
        <p:spPr bwMode="auto">
          <a:xfrm>
            <a:off x="71884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3" name="Rectangle 21">
            <a:hlinkClick r:id="rId14" action="ppaction://hlinksldjump"/>
          </p:cNvPr>
          <p:cNvSpPr>
            <a:spLocks noChangeArrowheads="1"/>
          </p:cNvSpPr>
          <p:nvPr/>
        </p:nvSpPr>
        <p:spPr bwMode="auto">
          <a:xfrm>
            <a:off x="7622374"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4" name="Rectangle 21">
            <a:hlinkClick r:id="rId15" action="ppaction://hlinksldjump"/>
          </p:cNvPr>
          <p:cNvSpPr>
            <a:spLocks noChangeArrowheads="1"/>
          </p:cNvSpPr>
          <p:nvPr/>
        </p:nvSpPr>
        <p:spPr bwMode="auto">
          <a:xfrm>
            <a:off x="8134643"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5" name="Rectangle 21">
            <a:hlinkClick r:id="rId16" action="ppaction://hlinksldjump"/>
          </p:cNvPr>
          <p:cNvSpPr>
            <a:spLocks noChangeArrowheads="1"/>
          </p:cNvSpPr>
          <p:nvPr/>
        </p:nvSpPr>
        <p:spPr bwMode="auto">
          <a:xfrm>
            <a:off x="8759102" y="48837"/>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6" name="Rectangle 21">
            <a:hlinkClick r:id="rId17" action="ppaction://hlinksldjump"/>
          </p:cNvPr>
          <p:cNvSpPr>
            <a:spLocks noChangeArrowheads="1"/>
          </p:cNvSpPr>
          <p:nvPr/>
        </p:nvSpPr>
        <p:spPr bwMode="auto">
          <a:xfrm>
            <a:off x="9352463" y="4864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7" name="Rectangle 21">
            <a:hlinkClick r:id="rId18" action="ppaction://hlinksldjump"/>
          </p:cNvPr>
          <p:cNvSpPr>
            <a:spLocks noChangeArrowheads="1"/>
          </p:cNvSpPr>
          <p:nvPr/>
        </p:nvSpPr>
        <p:spPr bwMode="auto">
          <a:xfrm>
            <a:off x="9985213"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8" name="Rectangle 21">
            <a:hlinkClick r:id="rId19" action="ppaction://hlinksldjump"/>
          </p:cNvPr>
          <p:cNvSpPr>
            <a:spLocks noChangeArrowheads="1"/>
          </p:cNvSpPr>
          <p:nvPr/>
        </p:nvSpPr>
        <p:spPr bwMode="auto">
          <a:xfrm>
            <a:off x="10562658" y="52059"/>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Rectangle 21">
            <a:hlinkClick r:id="rId20" action="ppaction://hlinksldjump"/>
          </p:cNvPr>
          <p:cNvSpPr>
            <a:spLocks noChangeArrowheads="1"/>
          </p:cNvSpPr>
          <p:nvPr/>
        </p:nvSpPr>
        <p:spPr bwMode="auto">
          <a:xfrm>
            <a:off x="11135766"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矩形 4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1" name="圆角矩形 50"/>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74005568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51"/>
                  </p:tgtEl>
                </p:cond>
              </p:nextCondLst>
            </p:seq>
          </p:childTnLst>
        </p:cTn>
      </p:par>
    </p:tnLst>
    <p:bldLst>
      <p:bldP spid="5" grpId="0"/>
      <p:bldP spid="5" grpId="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1839" y="765498"/>
            <a:ext cx="11524007" cy="1307346"/>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rPr>
              <a:t>15.</a:t>
            </a:r>
            <a:r>
              <a:rPr lang="zh-CN" altLang="zh-CN" sz="2800" kern="100" dirty="0">
                <a:latin typeface="Times New Roman"/>
                <a:ea typeface="华文细黑"/>
                <a:cs typeface="Times New Roman"/>
              </a:rPr>
              <a:t>实验室制取乙酸丁酯的实验装置有如下图所示两种装置供选用。其有关物质的物理性质如下表：</a:t>
            </a:r>
            <a:endParaRPr lang="zh-CN" altLang="zh-CN" sz="2800" b="1" kern="100" dirty="0">
              <a:solidFill>
                <a:schemeClr val="accent6">
                  <a:lumMod val="75000"/>
                </a:schemeClr>
              </a:solidFill>
              <a:latin typeface="Times New Roman"/>
              <a:ea typeface="华文细黑"/>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3893381124"/>
              </p:ext>
            </p:extLst>
          </p:nvPr>
        </p:nvGraphicFramePr>
        <p:xfrm>
          <a:off x="3799163" y="2258534"/>
          <a:ext cx="8056683" cy="3350752"/>
        </p:xfrm>
        <a:graphic>
          <a:graphicData uri="http://schemas.openxmlformats.org/drawingml/2006/table">
            <a:tbl>
              <a:tblPr/>
              <a:tblGrid>
                <a:gridCol w="2358400"/>
                <a:gridCol w="1109002"/>
                <a:gridCol w="2997267"/>
                <a:gridCol w="1592014"/>
              </a:tblGrid>
              <a:tr h="272095">
                <a:tc>
                  <a:txBody>
                    <a:bodyPr/>
                    <a:lstStyle/>
                    <a:p>
                      <a:pPr algn="ctr">
                        <a:lnSpc>
                          <a:spcPct val="150000"/>
                        </a:lnSpc>
                        <a:spcAft>
                          <a:spcPts val="0"/>
                        </a:spcAft>
                        <a:tabLst>
                          <a:tab pos="2430780" algn="l"/>
                        </a:tabLs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800" kern="100">
                          <a:effectLst/>
                          <a:latin typeface="Times New Roman"/>
                          <a:ea typeface="华文细黑"/>
                          <a:cs typeface="Times New Roman"/>
                        </a:rPr>
                        <a:t>乙酸</a:t>
                      </a:r>
                      <a:endParaRPr lang="zh-CN" sz="28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800" kern="100" dirty="0">
                          <a:effectLst/>
                          <a:latin typeface="Times New Roman"/>
                          <a:ea typeface="华文细黑"/>
                          <a:cs typeface="Courier New"/>
                        </a:rPr>
                        <a:t>1</a:t>
                      </a:r>
                      <a:r>
                        <a:rPr lang="en-US" sz="2800" kern="100" dirty="0" smtClean="0">
                          <a:effectLst/>
                          <a:latin typeface="Times New Roman"/>
                          <a:ea typeface="华文细黑"/>
                          <a:cs typeface="Courier New"/>
                        </a:rPr>
                        <a:t>­-</a:t>
                      </a:r>
                      <a:r>
                        <a:rPr lang="zh-CN" sz="2800" kern="100" dirty="0" smtClean="0">
                          <a:effectLst/>
                          <a:latin typeface="Times New Roman"/>
                          <a:ea typeface="华文细黑"/>
                          <a:cs typeface="Times New Roman"/>
                        </a:rPr>
                        <a:t>丁醇</a:t>
                      </a:r>
                      <a:endParaRPr lang="zh-CN" sz="2800" kern="100" dirty="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800" kern="100">
                          <a:effectLst/>
                          <a:latin typeface="Times New Roman"/>
                          <a:ea typeface="华文细黑"/>
                          <a:cs typeface="Times New Roman"/>
                        </a:rPr>
                        <a:t>乙酸丁酯</a:t>
                      </a:r>
                      <a:endParaRPr lang="zh-CN" sz="28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4010">
                <a:tc>
                  <a:txBody>
                    <a:bodyPr/>
                    <a:lstStyle/>
                    <a:p>
                      <a:pPr algn="ctr">
                        <a:lnSpc>
                          <a:spcPct val="150000"/>
                        </a:lnSpc>
                        <a:spcAft>
                          <a:spcPts val="0"/>
                        </a:spcAft>
                        <a:tabLst>
                          <a:tab pos="2430780" algn="l"/>
                        </a:tabLst>
                      </a:pPr>
                      <a:r>
                        <a:rPr lang="zh-CN" sz="2800" kern="100">
                          <a:effectLst/>
                          <a:latin typeface="Times New Roman"/>
                          <a:ea typeface="华文细黑"/>
                          <a:cs typeface="Times New Roman"/>
                        </a:rPr>
                        <a:t>熔点</a:t>
                      </a:r>
                      <a:r>
                        <a:rPr lang="en-US" sz="2800" kern="100">
                          <a:effectLst/>
                          <a:latin typeface="Times New Roman"/>
                          <a:ea typeface="华文细黑"/>
                          <a:cs typeface="Courier New"/>
                        </a:rPr>
                        <a:t>(</a:t>
                      </a:r>
                      <a:r>
                        <a:rPr lang="en-US" sz="2800" kern="100">
                          <a:effectLst/>
                          <a:latin typeface="宋体"/>
                          <a:ea typeface="华文细黑"/>
                          <a:cs typeface="Times New Roman"/>
                        </a:rPr>
                        <a:t>℃</a:t>
                      </a:r>
                      <a:r>
                        <a:rPr lang="en-US" sz="2800" kern="100">
                          <a:effectLst/>
                          <a:latin typeface="Times New Roman"/>
                          <a:ea typeface="华文细黑"/>
                          <a:cs typeface="Courier New"/>
                        </a:rPr>
                        <a:t>)</a:t>
                      </a:r>
                      <a:endParaRPr lang="zh-CN" sz="28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800" kern="100">
                          <a:effectLst/>
                          <a:latin typeface="Times New Roman"/>
                          <a:ea typeface="华文细黑"/>
                          <a:cs typeface="Courier New"/>
                        </a:rPr>
                        <a:t>16.6</a:t>
                      </a:r>
                      <a:endParaRPr lang="zh-CN" sz="28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89.5</a:t>
                      </a:r>
                      <a:endParaRPr lang="zh-CN" sz="2800" kern="100" dirty="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800" kern="100">
                          <a:effectLst/>
                          <a:latin typeface="Times New Roman"/>
                          <a:ea typeface="华文细黑"/>
                          <a:cs typeface="Times New Roman"/>
                        </a:rPr>
                        <a:t>－</a:t>
                      </a:r>
                      <a:r>
                        <a:rPr lang="en-US" sz="2800" kern="100">
                          <a:effectLst/>
                          <a:latin typeface="Times New Roman"/>
                          <a:ea typeface="华文细黑"/>
                          <a:cs typeface="Courier New"/>
                        </a:rPr>
                        <a:t>73.5</a:t>
                      </a:r>
                      <a:endParaRPr lang="zh-CN" sz="28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332">
                <a:tc>
                  <a:txBody>
                    <a:bodyPr/>
                    <a:lstStyle/>
                    <a:p>
                      <a:pPr algn="ctr">
                        <a:lnSpc>
                          <a:spcPct val="150000"/>
                        </a:lnSpc>
                        <a:spcAft>
                          <a:spcPts val="0"/>
                        </a:spcAft>
                        <a:tabLst>
                          <a:tab pos="2430780" algn="l"/>
                        </a:tabLst>
                      </a:pPr>
                      <a:r>
                        <a:rPr lang="zh-CN" sz="2800" kern="100">
                          <a:effectLst/>
                          <a:latin typeface="Times New Roman"/>
                          <a:ea typeface="华文细黑"/>
                          <a:cs typeface="Times New Roman"/>
                        </a:rPr>
                        <a:t>沸点</a:t>
                      </a:r>
                      <a:r>
                        <a:rPr lang="en-US" sz="2800" kern="100">
                          <a:effectLst/>
                          <a:latin typeface="Times New Roman"/>
                          <a:ea typeface="华文细黑"/>
                          <a:cs typeface="Courier New"/>
                        </a:rPr>
                        <a:t>(</a:t>
                      </a:r>
                      <a:r>
                        <a:rPr lang="en-US" sz="2800" kern="100">
                          <a:effectLst/>
                          <a:latin typeface="宋体"/>
                          <a:ea typeface="华文细黑"/>
                          <a:cs typeface="Times New Roman"/>
                        </a:rPr>
                        <a:t>℃</a:t>
                      </a:r>
                      <a:r>
                        <a:rPr lang="en-US" sz="2800" kern="100">
                          <a:effectLst/>
                          <a:latin typeface="Times New Roman"/>
                          <a:ea typeface="华文细黑"/>
                          <a:cs typeface="Courier New"/>
                        </a:rPr>
                        <a:t>)</a:t>
                      </a:r>
                      <a:endParaRPr lang="zh-CN" sz="28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800" kern="100">
                          <a:effectLst/>
                          <a:latin typeface="Times New Roman"/>
                          <a:ea typeface="华文细黑"/>
                          <a:cs typeface="Courier New"/>
                        </a:rPr>
                        <a:t>117.9</a:t>
                      </a:r>
                      <a:endParaRPr lang="zh-CN" sz="28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800" kern="100" dirty="0">
                          <a:effectLst/>
                          <a:latin typeface="Times New Roman"/>
                          <a:ea typeface="华文细黑"/>
                          <a:cs typeface="Courier New"/>
                        </a:rPr>
                        <a:t>117</a:t>
                      </a:r>
                      <a:endParaRPr lang="zh-CN" sz="2800" kern="100" dirty="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800" kern="100">
                          <a:effectLst/>
                          <a:latin typeface="Times New Roman"/>
                          <a:ea typeface="华文细黑"/>
                          <a:cs typeface="Courier New"/>
                        </a:rPr>
                        <a:t>126.3</a:t>
                      </a:r>
                      <a:endParaRPr lang="zh-CN" sz="28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2">
                <a:tc>
                  <a:txBody>
                    <a:bodyPr/>
                    <a:lstStyle/>
                    <a:p>
                      <a:pPr algn="ctr">
                        <a:lnSpc>
                          <a:spcPct val="150000"/>
                        </a:lnSpc>
                        <a:spcAft>
                          <a:spcPts val="0"/>
                        </a:spcAft>
                        <a:tabLst>
                          <a:tab pos="2430780" algn="l"/>
                        </a:tabLst>
                      </a:pPr>
                      <a:r>
                        <a:rPr lang="zh-CN" sz="2800" kern="100">
                          <a:effectLst/>
                          <a:latin typeface="Times New Roman"/>
                          <a:ea typeface="华文细黑"/>
                          <a:cs typeface="Times New Roman"/>
                        </a:rPr>
                        <a:t>密度</a:t>
                      </a:r>
                      <a:r>
                        <a:rPr lang="en-US" sz="2800" kern="100">
                          <a:effectLst/>
                          <a:latin typeface="Times New Roman"/>
                          <a:ea typeface="华文细黑"/>
                          <a:cs typeface="Courier New"/>
                        </a:rPr>
                        <a:t>(g·cm</a:t>
                      </a:r>
                      <a:r>
                        <a:rPr lang="zh-CN" sz="2800" kern="100" baseline="30000">
                          <a:effectLst/>
                          <a:latin typeface="Times New Roman"/>
                          <a:ea typeface="华文细黑"/>
                          <a:cs typeface="Times New Roman"/>
                        </a:rPr>
                        <a:t>－</a:t>
                      </a:r>
                      <a:r>
                        <a:rPr lang="en-US" sz="2800" kern="100" baseline="30000">
                          <a:effectLst/>
                          <a:latin typeface="Times New Roman"/>
                          <a:ea typeface="华文细黑"/>
                          <a:cs typeface="Courier New"/>
                        </a:rPr>
                        <a:t>3</a:t>
                      </a:r>
                      <a:r>
                        <a:rPr lang="en-US" sz="2800" kern="100">
                          <a:effectLst/>
                          <a:latin typeface="Times New Roman"/>
                          <a:ea typeface="华文细黑"/>
                          <a:cs typeface="Courier New"/>
                        </a:rPr>
                        <a:t>)</a:t>
                      </a:r>
                      <a:endParaRPr lang="zh-CN" sz="28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800" kern="100">
                          <a:effectLst/>
                          <a:latin typeface="Times New Roman"/>
                          <a:ea typeface="华文细黑"/>
                          <a:cs typeface="Courier New"/>
                        </a:rPr>
                        <a:t>1.05</a:t>
                      </a:r>
                      <a:endParaRPr lang="zh-CN" sz="28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800" kern="100" dirty="0">
                          <a:effectLst/>
                          <a:latin typeface="Times New Roman"/>
                          <a:ea typeface="华文细黑"/>
                          <a:cs typeface="Courier New"/>
                        </a:rPr>
                        <a:t>0.81</a:t>
                      </a:r>
                      <a:endParaRPr lang="zh-CN" sz="2800" kern="100" dirty="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800" kern="100">
                          <a:effectLst/>
                          <a:latin typeface="Times New Roman"/>
                          <a:ea typeface="华文细黑"/>
                          <a:cs typeface="Courier New"/>
                        </a:rPr>
                        <a:t>0.88</a:t>
                      </a:r>
                      <a:endParaRPr lang="zh-CN" sz="28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0432">
                <a:tc>
                  <a:txBody>
                    <a:bodyPr/>
                    <a:lstStyle/>
                    <a:p>
                      <a:pPr algn="ctr">
                        <a:lnSpc>
                          <a:spcPct val="150000"/>
                        </a:lnSpc>
                        <a:spcAft>
                          <a:spcPts val="0"/>
                        </a:spcAft>
                        <a:tabLst>
                          <a:tab pos="2430780" algn="l"/>
                        </a:tabLst>
                      </a:pPr>
                      <a:r>
                        <a:rPr lang="zh-CN" sz="2800" kern="100" dirty="0">
                          <a:effectLst/>
                          <a:latin typeface="Times New Roman"/>
                          <a:ea typeface="华文细黑"/>
                          <a:cs typeface="Times New Roman"/>
                        </a:rPr>
                        <a:t>水溶性</a:t>
                      </a:r>
                      <a:endParaRPr lang="zh-CN" sz="2800" kern="100" dirty="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800" kern="100" dirty="0">
                          <a:effectLst/>
                          <a:latin typeface="Times New Roman"/>
                          <a:ea typeface="华文细黑"/>
                          <a:cs typeface="Times New Roman"/>
                        </a:rPr>
                        <a:t>互溶</a:t>
                      </a:r>
                      <a:endParaRPr lang="zh-CN" sz="2800" kern="100" dirty="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800" kern="100" dirty="0">
                          <a:effectLst/>
                          <a:latin typeface="Times New Roman"/>
                          <a:ea typeface="华文细黑"/>
                          <a:cs typeface="Times New Roman"/>
                        </a:rPr>
                        <a:t>可溶</a:t>
                      </a:r>
                      <a:r>
                        <a:rPr lang="en-US" sz="2800" kern="100" dirty="0">
                          <a:effectLst/>
                          <a:latin typeface="Times New Roman"/>
                          <a:ea typeface="华文细黑"/>
                          <a:cs typeface="Courier New"/>
                        </a:rPr>
                        <a:t>(9 g/100 g</a:t>
                      </a:r>
                      <a:r>
                        <a:rPr lang="zh-CN" sz="2800" kern="100" dirty="0">
                          <a:effectLst/>
                          <a:latin typeface="Times New Roman"/>
                          <a:ea typeface="华文细黑"/>
                          <a:cs typeface="Times New Roman"/>
                        </a:rPr>
                        <a:t>水</a:t>
                      </a:r>
                      <a:r>
                        <a:rPr lang="en-US" sz="2800" kern="100" dirty="0">
                          <a:effectLst/>
                          <a:latin typeface="Times New Roman"/>
                          <a:ea typeface="华文细黑"/>
                          <a:cs typeface="Courier New"/>
                        </a:rPr>
                        <a:t>)</a:t>
                      </a:r>
                      <a:endParaRPr lang="zh-CN" sz="2800" kern="100" dirty="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800" kern="100" dirty="0">
                          <a:effectLst/>
                          <a:latin typeface="Times New Roman"/>
                          <a:ea typeface="华文细黑"/>
                          <a:cs typeface="Times New Roman"/>
                        </a:rPr>
                        <a:t>微溶</a:t>
                      </a:r>
                      <a:endParaRPr lang="zh-CN" sz="2800" kern="100" dirty="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 name="Rectangle 21">
            <a:hlinkClick r:id="rId2" action="ppaction://hlinksldjump"/>
          </p:cNvPr>
          <p:cNvSpPr>
            <a:spLocks noChangeArrowheads="1"/>
          </p:cNvSpPr>
          <p:nvPr/>
        </p:nvSpPr>
        <p:spPr bwMode="auto">
          <a:xfrm>
            <a:off x="415099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3" action="ppaction://hlinksldjump"/>
          </p:cNvPr>
          <p:cNvSpPr>
            <a:spLocks noChangeArrowheads="1"/>
          </p:cNvSpPr>
          <p:nvPr/>
        </p:nvSpPr>
        <p:spPr bwMode="auto">
          <a:xfrm>
            <a:off x="458491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4" action="ppaction://hlinksldjump"/>
          </p:cNvPr>
          <p:cNvSpPr>
            <a:spLocks noChangeArrowheads="1"/>
          </p:cNvSpPr>
          <p:nvPr/>
        </p:nvSpPr>
        <p:spPr bwMode="auto">
          <a:xfrm>
            <a:off x="501883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545275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6" action="ppaction://hlinksldjump"/>
          </p:cNvPr>
          <p:cNvSpPr>
            <a:spLocks noChangeArrowheads="1"/>
          </p:cNvSpPr>
          <p:nvPr/>
        </p:nvSpPr>
        <p:spPr bwMode="auto">
          <a:xfrm>
            <a:off x="588668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7" action="ppaction://hlinksldjump"/>
          </p:cNvPr>
          <p:cNvSpPr>
            <a:spLocks noChangeArrowheads="1"/>
          </p:cNvSpPr>
          <p:nvPr/>
        </p:nvSpPr>
        <p:spPr bwMode="auto">
          <a:xfrm>
            <a:off x="632060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6" name="Rectangle 21">
            <a:hlinkClick r:id="rId8" action="ppaction://hlinksldjump"/>
          </p:cNvPr>
          <p:cNvSpPr>
            <a:spLocks noChangeArrowheads="1"/>
          </p:cNvSpPr>
          <p:nvPr/>
        </p:nvSpPr>
        <p:spPr bwMode="auto">
          <a:xfrm>
            <a:off x="67545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7" name="Rectangle 21">
            <a:hlinkClick r:id="rId9" action="ppaction://hlinksldjump"/>
          </p:cNvPr>
          <p:cNvSpPr>
            <a:spLocks noChangeArrowheads="1"/>
          </p:cNvSpPr>
          <p:nvPr/>
        </p:nvSpPr>
        <p:spPr bwMode="auto">
          <a:xfrm>
            <a:off x="71884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8" name="Rectangle 21">
            <a:hlinkClick r:id="rId10" action="ppaction://hlinksldjump"/>
          </p:cNvPr>
          <p:cNvSpPr>
            <a:spLocks noChangeArrowheads="1"/>
          </p:cNvSpPr>
          <p:nvPr/>
        </p:nvSpPr>
        <p:spPr bwMode="auto">
          <a:xfrm>
            <a:off x="7622374"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9" name="Rectangle 21">
            <a:hlinkClick r:id="rId11" action="ppaction://hlinksldjump"/>
          </p:cNvPr>
          <p:cNvSpPr>
            <a:spLocks noChangeArrowheads="1"/>
          </p:cNvSpPr>
          <p:nvPr/>
        </p:nvSpPr>
        <p:spPr bwMode="auto">
          <a:xfrm>
            <a:off x="8134643"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0" name="Rectangle 21">
            <a:hlinkClick r:id="rId12" action="ppaction://hlinksldjump"/>
          </p:cNvPr>
          <p:cNvSpPr>
            <a:spLocks noChangeArrowheads="1"/>
          </p:cNvSpPr>
          <p:nvPr/>
        </p:nvSpPr>
        <p:spPr bwMode="auto">
          <a:xfrm>
            <a:off x="8759102" y="48837"/>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1" name="Rectangle 21">
            <a:hlinkClick r:id="rId13" action="ppaction://hlinksldjump"/>
          </p:cNvPr>
          <p:cNvSpPr>
            <a:spLocks noChangeArrowheads="1"/>
          </p:cNvSpPr>
          <p:nvPr/>
        </p:nvSpPr>
        <p:spPr bwMode="auto">
          <a:xfrm>
            <a:off x="9352463" y="4864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2" name="Rectangle 21">
            <a:hlinkClick r:id="rId14" action="ppaction://hlinksldjump"/>
          </p:cNvPr>
          <p:cNvSpPr>
            <a:spLocks noChangeArrowheads="1"/>
          </p:cNvSpPr>
          <p:nvPr/>
        </p:nvSpPr>
        <p:spPr bwMode="auto">
          <a:xfrm>
            <a:off x="9985213"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3" name="Rectangle 21">
            <a:hlinkClick r:id="rId15" action="ppaction://hlinksldjump"/>
          </p:cNvPr>
          <p:cNvSpPr>
            <a:spLocks noChangeArrowheads="1"/>
          </p:cNvSpPr>
          <p:nvPr/>
        </p:nvSpPr>
        <p:spPr bwMode="auto">
          <a:xfrm>
            <a:off x="10562658" y="52059"/>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Rectangle 21">
            <a:hlinkClick r:id="rId16" action="ppaction://hlinksldjump"/>
          </p:cNvPr>
          <p:cNvSpPr>
            <a:spLocks noChangeArrowheads="1"/>
          </p:cNvSpPr>
          <p:nvPr/>
        </p:nvSpPr>
        <p:spPr bwMode="auto">
          <a:xfrm>
            <a:off x="11135766"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19" name="Picture 2" descr="HX742"/>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31839" y="2565698"/>
            <a:ext cx="3308538"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275640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1545" y="1040170"/>
            <a:ext cx="11395856" cy="2677656"/>
          </a:xfrm>
          <a:prstGeom prst="rect">
            <a:avLst/>
          </a:prstGeom>
        </p:spPr>
        <p:txBody>
          <a:bodyPr wrap="square">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制取乙酸丁酯的装置应选用</a:t>
            </a:r>
            <a:r>
              <a:rPr lang="en-US" altLang="zh-CN" sz="2800" kern="100" dirty="0" smtClean="0">
                <a:latin typeface="Times New Roman"/>
                <a:ea typeface="华文细黑"/>
                <a:cs typeface="Courier New"/>
              </a:rPr>
              <a:t>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乙</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。不选另一种装置的理由是</a:t>
            </a:r>
            <a:r>
              <a:rPr lang="en-US" altLang="zh-CN" sz="2800" kern="100" dirty="0" smtClean="0">
                <a:latin typeface="Times New Roman"/>
                <a:ea typeface="华文细黑"/>
                <a:cs typeface="Courier New"/>
              </a:rPr>
              <a:t>_______________________</a:t>
            </a:r>
            <a:r>
              <a:rPr lang="en-US" altLang="zh-CN" sz="2800" kern="100" dirty="0" smtClean="0">
                <a:latin typeface="Times New Roman"/>
                <a:ea typeface="华文细黑"/>
              </a:rPr>
              <a:t>______________________________</a:t>
            </a:r>
          </a:p>
          <a:p>
            <a:pPr algn="just">
              <a:lnSpc>
                <a:spcPct val="150000"/>
              </a:lnSpc>
              <a:spcAft>
                <a:spcPts val="0"/>
              </a:spcAft>
              <a:tabLst>
                <a:tab pos="2430780" algn="l"/>
              </a:tabLst>
            </a:pPr>
            <a:r>
              <a:rPr lang="en-US" altLang="zh-CN" sz="2800" u="sng" kern="100" dirty="0" smtClean="0">
                <a:latin typeface="Times New Roman"/>
                <a:ea typeface="华文细黑"/>
                <a:cs typeface="Times New Roman"/>
              </a:rPr>
              <a:t>					</a:t>
            </a:r>
          </a:p>
          <a:p>
            <a:pPr algn="just">
              <a:lnSpc>
                <a:spcPct val="150000"/>
              </a:lnSpc>
              <a:spcAft>
                <a:spcPts val="0"/>
              </a:spcAft>
              <a:tabLst>
                <a:tab pos="2430780" algn="l"/>
              </a:tabLs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5" name="矩形 4"/>
          <p:cNvSpPr/>
          <p:nvPr/>
        </p:nvSpPr>
        <p:spPr>
          <a:xfrm>
            <a:off x="5303118" y="1133674"/>
            <a:ext cx="543739"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乙</a:t>
            </a:r>
            <a:endParaRPr lang="zh-CN" altLang="en-US" sz="2800" dirty="0">
              <a:solidFill>
                <a:schemeClr val="accent6">
                  <a:lumMod val="75000"/>
                </a:schemeClr>
              </a:solidFill>
            </a:endParaRPr>
          </a:p>
        </p:txBody>
      </p:sp>
      <p:sp>
        <p:nvSpPr>
          <p:cNvPr id="21" name="矩形 20"/>
          <p:cNvSpPr/>
          <p:nvPr/>
        </p:nvSpPr>
        <p:spPr>
          <a:xfrm>
            <a:off x="2274377" y="1754446"/>
            <a:ext cx="9581469" cy="523220"/>
          </a:xfrm>
          <a:prstGeom prst="rect">
            <a:avLst/>
          </a:prstGeom>
        </p:spPr>
        <p:txBody>
          <a:bodyPr wrap="none">
            <a:spAutoFit/>
          </a:bodyPr>
          <a:lstStyle/>
          <a:p>
            <a:r>
              <a:rPr lang="zh-CN" altLang="en-US" sz="2800" kern="100" dirty="0">
                <a:solidFill>
                  <a:schemeClr val="accent6">
                    <a:lumMod val="75000"/>
                  </a:schemeClr>
                </a:solidFill>
                <a:latin typeface="Times New Roman"/>
                <a:ea typeface="华文细黑"/>
                <a:cs typeface="Times New Roman"/>
              </a:rPr>
              <a:t>由于反应物</a:t>
            </a:r>
            <a:r>
              <a:rPr lang="en-US" altLang="zh-CN" sz="2800" kern="100" dirty="0">
                <a:solidFill>
                  <a:schemeClr val="accent6">
                    <a:lumMod val="75000"/>
                  </a:schemeClr>
                </a:solidFill>
                <a:latin typeface="Times New Roman"/>
                <a:ea typeface="华文细黑"/>
                <a:cs typeface="Times New Roman"/>
              </a:rPr>
              <a:t>(</a:t>
            </a:r>
            <a:r>
              <a:rPr lang="zh-CN" altLang="en-US" sz="2800" kern="100" dirty="0">
                <a:solidFill>
                  <a:schemeClr val="accent6">
                    <a:lumMod val="75000"/>
                  </a:schemeClr>
                </a:solidFill>
                <a:latin typeface="Times New Roman"/>
                <a:ea typeface="华文细黑"/>
                <a:cs typeface="Times New Roman"/>
              </a:rPr>
              <a:t>乙酸和</a:t>
            </a:r>
            <a:r>
              <a:rPr lang="en-US" altLang="zh-CN" sz="2800" kern="100" dirty="0">
                <a:solidFill>
                  <a:schemeClr val="accent6">
                    <a:lumMod val="75000"/>
                  </a:schemeClr>
                </a:solidFill>
                <a:latin typeface="Times New Roman"/>
                <a:ea typeface="华文细黑"/>
                <a:cs typeface="Times New Roman"/>
              </a:rPr>
              <a:t>1­</a:t>
            </a:r>
            <a:r>
              <a:rPr lang="zh-CN" altLang="en-US" sz="2800" kern="100" dirty="0">
                <a:solidFill>
                  <a:schemeClr val="accent6">
                    <a:lumMod val="75000"/>
                  </a:schemeClr>
                </a:solidFill>
                <a:latin typeface="Times New Roman"/>
                <a:ea typeface="华文细黑"/>
                <a:cs typeface="Times New Roman"/>
              </a:rPr>
              <a:t>丁醇</a:t>
            </a:r>
            <a:r>
              <a:rPr lang="en-US" altLang="zh-CN" sz="2800" kern="100" dirty="0">
                <a:solidFill>
                  <a:schemeClr val="accent6">
                    <a:lumMod val="75000"/>
                  </a:schemeClr>
                </a:solidFill>
                <a:latin typeface="Times New Roman"/>
                <a:ea typeface="华文细黑"/>
                <a:cs typeface="Times New Roman"/>
              </a:rPr>
              <a:t>)</a:t>
            </a:r>
            <a:r>
              <a:rPr lang="zh-CN" altLang="en-US" sz="2800" kern="100" dirty="0">
                <a:solidFill>
                  <a:schemeClr val="accent6">
                    <a:lumMod val="75000"/>
                  </a:schemeClr>
                </a:solidFill>
                <a:latin typeface="Times New Roman"/>
                <a:ea typeface="华文细黑"/>
                <a:cs typeface="Times New Roman"/>
              </a:rPr>
              <a:t>的沸点低于产物乙酸丁酯的沸点</a:t>
            </a:r>
            <a:r>
              <a:rPr lang="zh-CN" altLang="en-US" sz="2800" kern="100" dirty="0" smtClean="0">
                <a:solidFill>
                  <a:schemeClr val="accent6">
                    <a:lumMod val="75000"/>
                  </a:schemeClr>
                </a:solidFill>
                <a:latin typeface="Times New Roman"/>
                <a:ea typeface="华文细黑"/>
                <a:cs typeface="Times New Roman"/>
              </a:rPr>
              <a:t>，</a:t>
            </a:r>
            <a:endParaRPr lang="zh-CN" altLang="en-US" sz="2800" dirty="0">
              <a:solidFill>
                <a:schemeClr val="accent6">
                  <a:lumMod val="75000"/>
                </a:schemeClr>
              </a:solidFill>
            </a:endParaRPr>
          </a:p>
        </p:txBody>
      </p:sp>
      <p:sp>
        <p:nvSpPr>
          <p:cNvPr id="7" name="矩形 6"/>
          <p:cNvSpPr/>
          <p:nvPr/>
        </p:nvSpPr>
        <p:spPr>
          <a:xfrm>
            <a:off x="370104" y="2404259"/>
            <a:ext cx="11010769" cy="1169551"/>
          </a:xfrm>
          <a:prstGeom prst="rect">
            <a:avLst/>
          </a:prstGeom>
        </p:spPr>
        <p:txBody>
          <a:bodyPr>
            <a:spAutoFit/>
          </a:bodyPr>
          <a:lstStyle/>
          <a:p>
            <a:pPr lvl="0"/>
            <a:r>
              <a:rPr lang="zh-CN" altLang="en-US" sz="2800" kern="100" dirty="0" smtClean="0">
                <a:solidFill>
                  <a:srgbClr val="F79646">
                    <a:lumMod val="75000"/>
                  </a:srgbClr>
                </a:solidFill>
                <a:latin typeface="Times New Roman"/>
                <a:ea typeface="华文细黑"/>
                <a:cs typeface="Times New Roman"/>
              </a:rPr>
              <a:t>若采用甲装置会造成反应物的大量挥发降低了反应物的转化率，</a:t>
            </a:r>
            <a:endParaRPr lang="en-US" altLang="zh-CN" sz="2800" kern="100" dirty="0" smtClean="0">
              <a:solidFill>
                <a:srgbClr val="F79646">
                  <a:lumMod val="75000"/>
                </a:srgbClr>
              </a:solidFill>
              <a:latin typeface="Times New Roman"/>
              <a:ea typeface="华文细黑"/>
              <a:cs typeface="Times New Roman"/>
            </a:endParaRPr>
          </a:p>
          <a:p>
            <a:pPr lvl="0">
              <a:lnSpc>
                <a:spcPct val="150000"/>
              </a:lnSpc>
            </a:pPr>
            <a:r>
              <a:rPr lang="zh-CN" altLang="en-US" sz="2800" kern="100" dirty="0" smtClean="0">
                <a:solidFill>
                  <a:srgbClr val="F79646">
                    <a:lumMod val="75000"/>
                  </a:srgbClr>
                </a:solidFill>
                <a:latin typeface="Times New Roman"/>
                <a:ea typeface="华文细黑"/>
                <a:cs typeface="Times New Roman"/>
              </a:rPr>
              <a:t>乙装置则可以冷凝回流反应物，提高反应物的转化率</a:t>
            </a:r>
            <a:endParaRPr lang="zh-CN" altLang="en-US" sz="2800" dirty="0">
              <a:solidFill>
                <a:srgbClr val="F79646">
                  <a:lumMod val="75000"/>
                </a:srgbClr>
              </a:solidFill>
            </a:endParaRPr>
          </a:p>
        </p:txBody>
      </p:sp>
      <p:sp>
        <p:nvSpPr>
          <p:cNvPr id="23" name="Rectangle 21">
            <a:hlinkClick r:id="rId2" action="ppaction://hlinksldjump"/>
          </p:cNvPr>
          <p:cNvSpPr>
            <a:spLocks noChangeArrowheads="1"/>
          </p:cNvSpPr>
          <p:nvPr/>
        </p:nvSpPr>
        <p:spPr bwMode="auto">
          <a:xfrm>
            <a:off x="415099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9" name="Rectangle 21">
            <a:hlinkClick r:id="rId3" action="ppaction://hlinksldjump"/>
          </p:cNvPr>
          <p:cNvSpPr>
            <a:spLocks noChangeArrowheads="1"/>
          </p:cNvSpPr>
          <p:nvPr/>
        </p:nvSpPr>
        <p:spPr bwMode="auto">
          <a:xfrm>
            <a:off x="458491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0" name="Rectangle 21">
            <a:hlinkClick r:id="rId4" action="ppaction://hlinksldjump"/>
          </p:cNvPr>
          <p:cNvSpPr>
            <a:spLocks noChangeArrowheads="1"/>
          </p:cNvSpPr>
          <p:nvPr/>
        </p:nvSpPr>
        <p:spPr bwMode="auto">
          <a:xfrm>
            <a:off x="501883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1" name="Rectangle 21">
            <a:hlinkClick r:id="rId5" action="ppaction://hlinksldjump"/>
          </p:cNvPr>
          <p:cNvSpPr>
            <a:spLocks noChangeArrowheads="1"/>
          </p:cNvSpPr>
          <p:nvPr/>
        </p:nvSpPr>
        <p:spPr bwMode="auto">
          <a:xfrm>
            <a:off x="545275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42" name="Rectangle 21">
            <a:hlinkClick r:id="rId6" action="ppaction://hlinksldjump"/>
          </p:cNvPr>
          <p:cNvSpPr>
            <a:spLocks noChangeArrowheads="1"/>
          </p:cNvSpPr>
          <p:nvPr/>
        </p:nvSpPr>
        <p:spPr bwMode="auto">
          <a:xfrm>
            <a:off x="588668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43" name="Rectangle 21">
            <a:hlinkClick r:id="rId7" action="ppaction://hlinksldjump"/>
          </p:cNvPr>
          <p:cNvSpPr>
            <a:spLocks noChangeArrowheads="1"/>
          </p:cNvSpPr>
          <p:nvPr/>
        </p:nvSpPr>
        <p:spPr bwMode="auto">
          <a:xfrm>
            <a:off x="632060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44" name="Rectangle 21">
            <a:hlinkClick r:id="rId8" action="ppaction://hlinksldjump"/>
          </p:cNvPr>
          <p:cNvSpPr>
            <a:spLocks noChangeArrowheads="1"/>
          </p:cNvSpPr>
          <p:nvPr/>
        </p:nvSpPr>
        <p:spPr bwMode="auto">
          <a:xfrm>
            <a:off x="67545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5" name="Rectangle 21">
            <a:hlinkClick r:id="rId9" action="ppaction://hlinksldjump"/>
          </p:cNvPr>
          <p:cNvSpPr>
            <a:spLocks noChangeArrowheads="1"/>
          </p:cNvSpPr>
          <p:nvPr/>
        </p:nvSpPr>
        <p:spPr bwMode="auto">
          <a:xfrm>
            <a:off x="71884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6" name="Rectangle 21">
            <a:hlinkClick r:id="rId10" action="ppaction://hlinksldjump"/>
          </p:cNvPr>
          <p:cNvSpPr>
            <a:spLocks noChangeArrowheads="1"/>
          </p:cNvSpPr>
          <p:nvPr/>
        </p:nvSpPr>
        <p:spPr bwMode="auto">
          <a:xfrm>
            <a:off x="7622374"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7" name="Rectangle 21">
            <a:hlinkClick r:id="rId11" action="ppaction://hlinksldjump"/>
          </p:cNvPr>
          <p:cNvSpPr>
            <a:spLocks noChangeArrowheads="1"/>
          </p:cNvSpPr>
          <p:nvPr/>
        </p:nvSpPr>
        <p:spPr bwMode="auto">
          <a:xfrm>
            <a:off x="8134643"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8" name="Rectangle 21">
            <a:hlinkClick r:id="rId12" action="ppaction://hlinksldjump"/>
          </p:cNvPr>
          <p:cNvSpPr>
            <a:spLocks noChangeArrowheads="1"/>
          </p:cNvSpPr>
          <p:nvPr/>
        </p:nvSpPr>
        <p:spPr bwMode="auto">
          <a:xfrm>
            <a:off x="8759102" y="48837"/>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9" name="Rectangle 21">
            <a:hlinkClick r:id="rId13" action="ppaction://hlinksldjump"/>
          </p:cNvPr>
          <p:cNvSpPr>
            <a:spLocks noChangeArrowheads="1"/>
          </p:cNvSpPr>
          <p:nvPr/>
        </p:nvSpPr>
        <p:spPr bwMode="auto">
          <a:xfrm>
            <a:off x="9352463" y="4864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0" name="Rectangle 21">
            <a:hlinkClick r:id="rId14" action="ppaction://hlinksldjump"/>
          </p:cNvPr>
          <p:cNvSpPr>
            <a:spLocks noChangeArrowheads="1"/>
          </p:cNvSpPr>
          <p:nvPr/>
        </p:nvSpPr>
        <p:spPr bwMode="auto">
          <a:xfrm>
            <a:off x="9985213"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1" name="Rectangle 21">
            <a:hlinkClick r:id="rId15" action="ppaction://hlinksldjump"/>
          </p:cNvPr>
          <p:cNvSpPr>
            <a:spLocks noChangeArrowheads="1"/>
          </p:cNvSpPr>
          <p:nvPr/>
        </p:nvSpPr>
        <p:spPr bwMode="auto">
          <a:xfrm>
            <a:off x="10562658" y="52059"/>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Rectangle 21">
            <a:hlinkClick r:id="rId16" action="ppaction://hlinksldjump"/>
          </p:cNvPr>
          <p:cNvSpPr>
            <a:spLocks noChangeArrowheads="1"/>
          </p:cNvSpPr>
          <p:nvPr/>
        </p:nvSpPr>
        <p:spPr bwMode="auto">
          <a:xfrm>
            <a:off x="11135766"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矩形 5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4" name="圆角矩形 5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96366922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21"/>
                                        </p:tgtEl>
                                      </p:cBhvr>
                                    </p:animEffect>
                                    <p:set>
                                      <p:cBhvr>
                                        <p:cTn id="18" dur="1" fill="hold">
                                          <p:stCondLst>
                                            <p:cond delay="499"/>
                                          </p:stCondLst>
                                        </p:cTn>
                                        <p:tgtEl>
                                          <p:spTgt spid="21"/>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54"/>
                  </p:tgtEl>
                </p:cond>
              </p:nextCondLst>
            </p:seq>
          </p:childTnLst>
        </p:cTn>
      </p:par>
    </p:tnLst>
    <p:bldLst>
      <p:bldP spid="5" grpId="0"/>
      <p:bldP spid="5" grpId="1"/>
      <p:bldP spid="21" grpId="0"/>
      <p:bldP spid="21" grpId="1"/>
      <p:bldP spid="7" grpId="0"/>
      <p:bldP spid="7" grpId="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1839" y="693490"/>
            <a:ext cx="11524007" cy="3970318"/>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该实验生成物中除了主产物乙酸丁酯外，还可能生成的有机副产物有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写出结构简式</a:t>
            </a:r>
            <a:r>
              <a:rPr lang="en-US" altLang="zh-CN" sz="2800" kern="100" dirty="0" smtClean="0">
                <a:latin typeface="Times New Roman"/>
                <a:ea typeface="华文细黑"/>
                <a:cs typeface="Courier New"/>
              </a:rPr>
              <a:t>)______________________________</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_____________</a:t>
            </a:r>
            <a:r>
              <a:rPr lang="en-US" altLang="zh-CN" sz="2800" kern="100" dirty="0">
                <a:latin typeface="Times New Roman"/>
                <a:ea typeface="华文细黑"/>
                <a:cs typeface="Courier New"/>
              </a:rPr>
              <a:t>____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(3)</a:t>
            </a:r>
            <a:r>
              <a:rPr lang="zh-CN" altLang="zh-CN" sz="2800" kern="100" dirty="0">
                <a:latin typeface="Times New Roman"/>
                <a:ea typeface="华文细黑"/>
                <a:cs typeface="Times New Roman"/>
              </a:rPr>
              <a:t>酯化反应是一个可逆反应，为提高</a:t>
            </a:r>
            <a:r>
              <a:rPr lang="en-US" altLang="zh-CN" sz="2800" kern="100" dirty="0">
                <a:latin typeface="Times New Roman"/>
                <a:ea typeface="华文细黑"/>
              </a:rPr>
              <a:t>1</a:t>
            </a:r>
            <a:r>
              <a:rPr lang="en-US" altLang="zh-CN" sz="2800" kern="100" dirty="0" smtClean="0">
                <a:latin typeface="Times New Roman"/>
                <a:ea typeface="华文细黑"/>
              </a:rPr>
              <a:t>­-</a:t>
            </a:r>
            <a:r>
              <a:rPr lang="zh-CN" altLang="zh-CN" sz="2800" kern="100" dirty="0" smtClean="0">
                <a:latin typeface="Times New Roman"/>
                <a:ea typeface="华文细黑"/>
                <a:cs typeface="Times New Roman"/>
              </a:rPr>
              <a:t>丁醇</a:t>
            </a:r>
            <a:r>
              <a:rPr lang="zh-CN" altLang="zh-CN" sz="2800" kern="100" dirty="0">
                <a:latin typeface="Times New Roman"/>
                <a:ea typeface="华文细黑"/>
                <a:cs typeface="Times New Roman"/>
              </a:rPr>
              <a:t>的利用率，可采取的措施是</a:t>
            </a:r>
            <a:r>
              <a:rPr lang="en-US" altLang="zh-CN" sz="2800" kern="100" dirty="0" smtClean="0">
                <a:latin typeface="Times New Roman"/>
                <a:ea typeface="华文细黑"/>
              </a:rPr>
              <a:t>_________________________________________</a:t>
            </a:r>
            <a:r>
              <a:rPr lang="en-US" altLang="zh-CN" sz="2800" kern="100" dirty="0">
                <a:latin typeface="Times New Roman"/>
                <a:ea typeface="华文细黑"/>
              </a:rPr>
              <a:t>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a:latin typeface="Times New Roman"/>
                <a:ea typeface="华文细黑"/>
              </a:rPr>
              <a:t>(4)</a:t>
            </a:r>
            <a:r>
              <a:rPr lang="zh-CN" altLang="zh-CN" sz="2800" kern="100" dirty="0">
                <a:latin typeface="Times New Roman"/>
                <a:ea typeface="华文细黑"/>
                <a:cs typeface="Times New Roman"/>
              </a:rPr>
              <a:t>从制备乙酸丁酯所得的混合物中分离提纯乙酸丁酯时，需要经过多步操作，下列图示的操作中，肯定需要的化学操作是</a:t>
            </a:r>
            <a:r>
              <a:rPr lang="en-US" altLang="zh-CN" sz="2800" kern="100" dirty="0">
                <a:latin typeface="Times New Roman"/>
                <a:ea typeface="华文细黑"/>
              </a:rPr>
              <a:t>________(</a:t>
            </a:r>
            <a:r>
              <a:rPr lang="zh-CN" altLang="zh-CN" sz="2800" kern="100" dirty="0">
                <a:latin typeface="Times New Roman"/>
                <a:ea typeface="华文细黑"/>
                <a:cs typeface="Times New Roman"/>
              </a:rPr>
              <a:t>填字母</a:t>
            </a:r>
            <a:r>
              <a:rPr lang="en-US" altLang="zh-CN" sz="2800" kern="100" dirty="0">
                <a:latin typeface="Times New Roman"/>
                <a:ea typeface="华文细黑"/>
              </a:rPr>
              <a:t>)</a:t>
            </a:r>
            <a:r>
              <a:rPr lang="zh-CN" altLang="zh-CN" sz="2800" kern="100" dirty="0">
                <a:latin typeface="Times New Roman"/>
                <a:ea typeface="华文细黑"/>
                <a:cs typeface="Times New Roman"/>
              </a:rPr>
              <a:t>。</a:t>
            </a:r>
            <a:endParaRPr lang="zh-CN" altLang="zh-CN" sz="2800" b="1" kern="100" dirty="0">
              <a:solidFill>
                <a:schemeClr val="accent6">
                  <a:lumMod val="75000"/>
                </a:schemeClr>
              </a:solidFill>
              <a:latin typeface="Times New Roman"/>
              <a:ea typeface="华文细黑"/>
              <a:cs typeface="Courier New"/>
            </a:endParaRPr>
          </a:p>
        </p:txBody>
      </p:sp>
      <p:pic>
        <p:nvPicPr>
          <p:cNvPr id="289794" name="Picture 2" descr="HX7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04240" y="4548120"/>
            <a:ext cx="5263181" cy="2110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782838" y="1413570"/>
            <a:ext cx="6092825" cy="523220"/>
          </a:xfrm>
          <a:prstGeom prst="rect">
            <a:avLst/>
          </a:prstGeom>
        </p:spPr>
        <p:txBody>
          <a:bodyPr>
            <a:spAutoFit/>
          </a:bodyPr>
          <a:lstStyle/>
          <a:p>
            <a:r>
              <a:rPr lang="en-US" altLang="zh-CN" sz="2800" kern="100" dirty="0">
                <a:solidFill>
                  <a:schemeClr val="accent6">
                    <a:lumMod val="75000"/>
                  </a:schemeClr>
                </a:solidFill>
                <a:latin typeface="Times New Roman"/>
                <a:ea typeface="华文细黑"/>
              </a:rPr>
              <a:t>CH</a:t>
            </a:r>
            <a:r>
              <a:rPr lang="en-US" altLang="zh-CN" sz="2800" kern="100" baseline="-25000" dirty="0">
                <a:solidFill>
                  <a:schemeClr val="accent6">
                    <a:lumMod val="75000"/>
                  </a:schemeClr>
                </a:solidFill>
                <a:latin typeface="Times New Roman"/>
                <a:ea typeface="华文细黑"/>
              </a:rPr>
              <a:t>3</a:t>
            </a:r>
            <a:r>
              <a:rPr lang="en-US" altLang="zh-CN" sz="2800" kern="100" dirty="0">
                <a:solidFill>
                  <a:schemeClr val="accent6">
                    <a:lumMod val="75000"/>
                  </a:schemeClr>
                </a:solidFill>
                <a:latin typeface="Times New Roman"/>
                <a:ea typeface="华文细黑"/>
              </a:rPr>
              <a:t>CH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CH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CH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OCH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CH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CH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CH</a:t>
            </a:r>
            <a:r>
              <a:rPr lang="en-US" altLang="zh-CN" sz="2800" kern="100" baseline="-25000" dirty="0">
                <a:solidFill>
                  <a:schemeClr val="accent6">
                    <a:lumMod val="75000"/>
                  </a:schemeClr>
                </a:solidFill>
                <a:latin typeface="Times New Roman"/>
                <a:ea typeface="华文细黑"/>
              </a:rPr>
              <a:t>3</a:t>
            </a:r>
            <a:r>
              <a:rPr lang="zh-CN" altLang="zh-CN" sz="2800" kern="100" dirty="0">
                <a:solidFill>
                  <a:schemeClr val="accent6">
                    <a:lumMod val="75000"/>
                  </a:schemeClr>
                </a:solidFill>
                <a:latin typeface="Times New Roman"/>
                <a:ea typeface="华文细黑"/>
                <a:cs typeface="Times New Roman"/>
              </a:rPr>
              <a:t>　</a:t>
            </a:r>
            <a:endParaRPr lang="zh-CN" altLang="en-US" sz="2800" dirty="0">
              <a:solidFill>
                <a:schemeClr val="accent6">
                  <a:lumMod val="75000"/>
                </a:schemeClr>
              </a:solidFill>
            </a:endParaRPr>
          </a:p>
        </p:txBody>
      </p:sp>
      <p:sp>
        <p:nvSpPr>
          <p:cNvPr id="6" name="矩形 5"/>
          <p:cNvSpPr/>
          <p:nvPr/>
        </p:nvSpPr>
        <p:spPr>
          <a:xfrm>
            <a:off x="8531291" y="1413570"/>
            <a:ext cx="2933175" cy="523220"/>
          </a:xfrm>
          <a:prstGeom prst="rect">
            <a:avLst/>
          </a:prstGeom>
        </p:spPr>
        <p:txBody>
          <a:bodyPr wrap="none">
            <a:spAutoFit/>
          </a:bodyPr>
          <a:lstStyle/>
          <a:p>
            <a:pPr lvl="0"/>
            <a:r>
              <a:rPr lang="en-US" altLang="zh-CN" sz="2800" kern="100" dirty="0" smtClean="0">
                <a:solidFill>
                  <a:srgbClr val="F79646">
                    <a:lumMod val="75000"/>
                  </a:srgbClr>
                </a:solidFill>
                <a:latin typeface="Times New Roman"/>
                <a:ea typeface="华文细黑"/>
              </a:rPr>
              <a:t>CH</a:t>
            </a:r>
            <a:r>
              <a:rPr lang="en-US" altLang="zh-CN" sz="2800" kern="100" baseline="-25000" dirty="0" smtClean="0">
                <a:solidFill>
                  <a:srgbClr val="F79646">
                    <a:lumMod val="75000"/>
                  </a:srgbClr>
                </a:solidFill>
                <a:latin typeface="Times New Roman"/>
                <a:ea typeface="华文细黑"/>
              </a:rPr>
              <a:t>3</a:t>
            </a:r>
            <a:r>
              <a:rPr lang="en-US" altLang="zh-CN" sz="2800" kern="100" dirty="0" smtClean="0">
                <a:solidFill>
                  <a:srgbClr val="F79646">
                    <a:lumMod val="75000"/>
                  </a:srgbClr>
                </a:solidFill>
                <a:latin typeface="Times New Roman"/>
                <a:ea typeface="华文细黑"/>
              </a:rPr>
              <a:t>CH</a:t>
            </a:r>
            <a:r>
              <a:rPr lang="en-US" altLang="zh-CN" sz="2800" kern="100" baseline="-25000" dirty="0" smtClean="0">
                <a:solidFill>
                  <a:srgbClr val="F79646">
                    <a:lumMod val="75000"/>
                  </a:srgbClr>
                </a:solidFill>
                <a:latin typeface="Times New Roman"/>
                <a:ea typeface="华文细黑"/>
              </a:rPr>
              <a:t>2</a:t>
            </a:r>
            <a:r>
              <a:rPr lang="en-US" altLang="zh-CN" sz="2800" kern="100" dirty="0" smtClean="0">
                <a:solidFill>
                  <a:srgbClr val="F79646">
                    <a:lumMod val="75000"/>
                  </a:srgbClr>
                </a:solidFill>
                <a:latin typeface="Times New Roman"/>
                <a:ea typeface="华文细黑"/>
              </a:rPr>
              <a:t>CH</a:t>
            </a:r>
            <a:r>
              <a:rPr lang="en-US" altLang="zh-CN" sz="2800" kern="100" spc="-80" dirty="0" smtClean="0">
                <a:solidFill>
                  <a:srgbClr val="F79646">
                    <a:lumMod val="75000"/>
                  </a:srgbClr>
                </a:solidFill>
                <a:latin typeface="Times New Roman"/>
                <a:ea typeface="华文细黑"/>
              </a:rPr>
              <a:t>=</a:t>
            </a:r>
            <a:r>
              <a:rPr lang="en-US" altLang="zh-CN" sz="2800" kern="100" dirty="0" smtClean="0">
                <a:solidFill>
                  <a:srgbClr val="F79646">
                    <a:lumMod val="75000"/>
                  </a:srgbClr>
                </a:solidFill>
                <a:latin typeface="Times New Roman"/>
                <a:ea typeface="华文细黑"/>
              </a:rPr>
              <a:t>=</a:t>
            </a:r>
            <a:r>
              <a:rPr lang="en-US" altLang="zh-CN" sz="2800" kern="100" dirty="0">
                <a:solidFill>
                  <a:srgbClr val="F79646">
                    <a:lumMod val="75000"/>
                  </a:srgbClr>
                </a:solidFill>
                <a:latin typeface="Times New Roman"/>
                <a:ea typeface="华文细黑"/>
              </a:rPr>
              <a:t>CH</a:t>
            </a:r>
            <a:r>
              <a:rPr lang="en-US" altLang="zh-CN" sz="2800" kern="100" baseline="-25000" dirty="0">
                <a:solidFill>
                  <a:srgbClr val="F79646">
                    <a:lumMod val="75000"/>
                  </a:srgbClr>
                </a:solidFill>
                <a:latin typeface="Times New Roman"/>
                <a:ea typeface="华文细黑"/>
              </a:rPr>
              <a:t>2</a:t>
            </a:r>
            <a:endParaRPr lang="zh-CN" altLang="en-US" sz="2800" dirty="0">
              <a:solidFill>
                <a:srgbClr val="F79646">
                  <a:lumMod val="75000"/>
                </a:srgbClr>
              </a:solidFill>
            </a:endParaRPr>
          </a:p>
        </p:txBody>
      </p:sp>
      <p:sp>
        <p:nvSpPr>
          <p:cNvPr id="8" name="矩形 7"/>
          <p:cNvSpPr/>
          <p:nvPr/>
        </p:nvSpPr>
        <p:spPr>
          <a:xfrm>
            <a:off x="334566" y="2691711"/>
            <a:ext cx="9812557" cy="523220"/>
          </a:xfrm>
          <a:prstGeom prst="rect">
            <a:avLst/>
          </a:prstGeom>
        </p:spPr>
        <p:txBody>
          <a:bodyPr>
            <a:spAutoFit/>
          </a:bodyPr>
          <a:lstStyle/>
          <a:p>
            <a:r>
              <a:rPr lang="zh-CN" altLang="zh-CN" sz="2800" kern="100" dirty="0" smtClean="0">
                <a:solidFill>
                  <a:schemeClr val="accent6">
                    <a:lumMod val="75000"/>
                  </a:schemeClr>
                </a:solidFill>
                <a:latin typeface="Times New Roman"/>
                <a:ea typeface="华文细黑"/>
                <a:cs typeface="Times New Roman"/>
              </a:rPr>
              <a:t>增加乙酸浓度、及时移走生成物</a:t>
            </a:r>
            <a:r>
              <a:rPr lang="en-US" altLang="zh-CN" sz="2800" kern="100" dirty="0" smtClean="0">
                <a:solidFill>
                  <a:schemeClr val="accent6">
                    <a:lumMod val="75000"/>
                  </a:schemeClr>
                </a:solidFill>
                <a:latin typeface="Times New Roman"/>
                <a:ea typeface="华文细黑"/>
              </a:rPr>
              <a:t>(</a:t>
            </a:r>
            <a:r>
              <a:rPr lang="zh-CN" altLang="zh-CN" sz="2800" kern="100" dirty="0" smtClean="0">
                <a:solidFill>
                  <a:schemeClr val="accent6">
                    <a:lumMod val="75000"/>
                  </a:schemeClr>
                </a:solidFill>
                <a:latin typeface="Times New Roman"/>
                <a:ea typeface="华文细黑"/>
                <a:cs typeface="Times New Roman"/>
              </a:rPr>
              <a:t>或减小生成物浓度</a:t>
            </a:r>
            <a:r>
              <a:rPr lang="en-US" altLang="zh-CN" sz="2800" kern="100" dirty="0" smtClean="0">
                <a:solidFill>
                  <a:schemeClr val="accent6">
                    <a:lumMod val="75000"/>
                  </a:schemeClr>
                </a:solidFill>
                <a:latin typeface="Times New Roman"/>
                <a:ea typeface="华文细黑"/>
              </a:rPr>
              <a:t>)</a:t>
            </a:r>
            <a:endParaRPr lang="zh-CN" altLang="en-US" sz="2800" dirty="0">
              <a:solidFill>
                <a:schemeClr val="accent6">
                  <a:lumMod val="75000"/>
                </a:schemeClr>
              </a:solidFill>
            </a:endParaRPr>
          </a:p>
        </p:txBody>
      </p:sp>
      <p:sp>
        <p:nvSpPr>
          <p:cNvPr id="10" name="矩形 9"/>
          <p:cNvSpPr/>
          <p:nvPr/>
        </p:nvSpPr>
        <p:spPr>
          <a:xfrm>
            <a:off x="8689489" y="3986694"/>
            <a:ext cx="502061"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ac</a:t>
            </a:r>
            <a:endParaRPr lang="zh-CN" altLang="en-US" sz="2800" dirty="0">
              <a:solidFill>
                <a:schemeClr val="accent6">
                  <a:lumMod val="75000"/>
                </a:schemeClr>
              </a:solidFill>
            </a:endParaRPr>
          </a:p>
        </p:txBody>
      </p:sp>
      <p:sp>
        <p:nvSpPr>
          <p:cNvPr id="24" name="Rectangle 21">
            <a:hlinkClick r:id="rId3" action="ppaction://hlinksldjump"/>
          </p:cNvPr>
          <p:cNvSpPr>
            <a:spLocks noChangeArrowheads="1"/>
          </p:cNvSpPr>
          <p:nvPr/>
        </p:nvSpPr>
        <p:spPr bwMode="auto">
          <a:xfrm>
            <a:off x="415099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5" name="Rectangle 21">
            <a:hlinkClick r:id="rId4" action="ppaction://hlinksldjump"/>
          </p:cNvPr>
          <p:cNvSpPr>
            <a:spLocks noChangeArrowheads="1"/>
          </p:cNvSpPr>
          <p:nvPr/>
        </p:nvSpPr>
        <p:spPr bwMode="auto">
          <a:xfrm>
            <a:off x="458491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1" name="Rectangle 21">
            <a:hlinkClick r:id="rId5" action="ppaction://hlinksldjump"/>
          </p:cNvPr>
          <p:cNvSpPr>
            <a:spLocks noChangeArrowheads="1"/>
          </p:cNvSpPr>
          <p:nvPr/>
        </p:nvSpPr>
        <p:spPr bwMode="auto">
          <a:xfrm>
            <a:off x="501883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2" name="Rectangle 21">
            <a:hlinkClick r:id="rId6" action="ppaction://hlinksldjump"/>
          </p:cNvPr>
          <p:cNvSpPr>
            <a:spLocks noChangeArrowheads="1"/>
          </p:cNvSpPr>
          <p:nvPr/>
        </p:nvSpPr>
        <p:spPr bwMode="auto">
          <a:xfrm>
            <a:off x="545275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43" name="Rectangle 21">
            <a:hlinkClick r:id="rId7" action="ppaction://hlinksldjump"/>
          </p:cNvPr>
          <p:cNvSpPr>
            <a:spLocks noChangeArrowheads="1"/>
          </p:cNvSpPr>
          <p:nvPr/>
        </p:nvSpPr>
        <p:spPr bwMode="auto">
          <a:xfrm>
            <a:off x="588668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44" name="Rectangle 21">
            <a:hlinkClick r:id="rId8" action="ppaction://hlinksldjump"/>
          </p:cNvPr>
          <p:cNvSpPr>
            <a:spLocks noChangeArrowheads="1"/>
          </p:cNvSpPr>
          <p:nvPr/>
        </p:nvSpPr>
        <p:spPr bwMode="auto">
          <a:xfrm>
            <a:off x="632060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45" name="Rectangle 21">
            <a:hlinkClick r:id="rId9" action="ppaction://hlinksldjump"/>
          </p:cNvPr>
          <p:cNvSpPr>
            <a:spLocks noChangeArrowheads="1"/>
          </p:cNvSpPr>
          <p:nvPr/>
        </p:nvSpPr>
        <p:spPr bwMode="auto">
          <a:xfrm>
            <a:off x="67545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6" name="Rectangle 21">
            <a:hlinkClick r:id="rId10" action="ppaction://hlinksldjump"/>
          </p:cNvPr>
          <p:cNvSpPr>
            <a:spLocks noChangeArrowheads="1"/>
          </p:cNvSpPr>
          <p:nvPr/>
        </p:nvSpPr>
        <p:spPr bwMode="auto">
          <a:xfrm>
            <a:off x="71884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7" name="Rectangle 21">
            <a:hlinkClick r:id="rId11" action="ppaction://hlinksldjump"/>
          </p:cNvPr>
          <p:cNvSpPr>
            <a:spLocks noChangeArrowheads="1"/>
          </p:cNvSpPr>
          <p:nvPr/>
        </p:nvSpPr>
        <p:spPr bwMode="auto">
          <a:xfrm>
            <a:off x="7622374"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8" name="Rectangle 21">
            <a:hlinkClick r:id="rId12" action="ppaction://hlinksldjump"/>
          </p:cNvPr>
          <p:cNvSpPr>
            <a:spLocks noChangeArrowheads="1"/>
          </p:cNvSpPr>
          <p:nvPr/>
        </p:nvSpPr>
        <p:spPr bwMode="auto">
          <a:xfrm>
            <a:off x="8134643"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9" name="Rectangle 21">
            <a:hlinkClick r:id="rId13" action="ppaction://hlinksldjump"/>
          </p:cNvPr>
          <p:cNvSpPr>
            <a:spLocks noChangeArrowheads="1"/>
          </p:cNvSpPr>
          <p:nvPr/>
        </p:nvSpPr>
        <p:spPr bwMode="auto">
          <a:xfrm>
            <a:off x="8759102" y="48837"/>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0" name="Rectangle 21">
            <a:hlinkClick r:id="rId14" action="ppaction://hlinksldjump"/>
          </p:cNvPr>
          <p:cNvSpPr>
            <a:spLocks noChangeArrowheads="1"/>
          </p:cNvSpPr>
          <p:nvPr/>
        </p:nvSpPr>
        <p:spPr bwMode="auto">
          <a:xfrm>
            <a:off x="9352463" y="4864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1" name="Rectangle 21">
            <a:hlinkClick r:id="rId15" action="ppaction://hlinksldjump"/>
          </p:cNvPr>
          <p:cNvSpPr>
            <a:spLocks noChangeArrowheads="1"/>
          </p:cNvSpPr>
          <p:nvPr/>
        </p:nvSpPr>
        <p:spPr bwMode="auto">
          <a:xfrm>
            <a:off x="9985213"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2" name="Rectangle 21">
            <a:hlinkClick r:id="rId16" action="ppaction://hlinksldjump"/>
          </p:cNvPr>
          <p:cNvSpPr>
            <a:spLocks noChangeArrowheads="1"/>
          </p:cNvSpPr>
          <p:nvPr/>
        </p:nvSpPr>
        <p:spPr bwMode="auto">
          <a:xfrm>
            <a:off x="10562658" y="52059"/>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Rectangle 21">
            <a:hlinkClick r:id="rId17" action="ppaction://hlinksldjump"/>
          </p:cNvPr>
          <p:cNvSpPr>
            <a:spLocks noChangeArrowheads="1"/>
          </p:cNvSpPr>
          <p:nvPr/>
        </p:nvSpPr>
        <p:spPr bwMode="auto">
          <a:xfrm>
            <a:off x="11135766"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矩形 5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5" name="圆角矩形 5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1396701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6"/>
                                        </p:tgtEl>
                                      </p:cBhvr>
                                    </p:animEffect>
                                    <p:set>
                                      <p:cBhvr>
                                        <p:cTn id="28" dur="1" fill="hold">
                                          <p:stCondLst>
                                            <p:cond delay="499"/>
                                          </p:stCondLst>
                                        </p:cTn>
                                        <p:tgtEl>
                                          <p:spTgt spid="6"/>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55"/>
                  </p:tgtEl>
                </p:cond>
              </p:nextCondLst>
            </p:seq>
          </p:childTnLst>
        </p:cTn>
      </p:par>
    </p:tnLst>
    <p:bldLst>
      <p:bldP spid="3" grpId="0"/>
      <p:bldP spid="3" grpId="1"/>
      <p:bldP spid="6" grpId="0"/>
      <p:bldP spid="6" grpId="1"/>
      <p:bldP spid="8" grpId="0"/>
      <p:bldP spid="8" grpId="1"/>
      <p:bldP spid="10" grpId="0"/>
      <p:bldP spid="10" grpId="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1839" y="765498"/>
            <a:ext cx="11524007" cy="3323987"/>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rPr>
              <a:t>(5)</a:t>
            </a:r>
            <a:r>
              <a:rPr lang="zh-CN" altLang="zh-CN" sz="2800" kern="100" dirty="0">
                <a:latin typeface="Times New Roman"/>
                <a:ea typeface="华文细黑"/>
                <a:cs typeface="Times New Roman"/>
              </a:rPr>
              <a:t>有机物的分离操作中，经常需要使用分液漏斗等仪器。使用分液漏斗前必须</a:t>
            </a:r>
            <a:r>
              <a:rPr lang="en-US" altLang="zh-CN" sz="2800" kern="100" dirty="0">
                <a:latin typeface="Times New Roman"/>
                <a:ea typeface="华文细黑"/>
              </a:rPr>
              <a:t>____________________(</a:t>
            </a:r>
            <a:r>
              <a:rPr lang="zh-CN" altLang="zh-CN" sz="2800" kern="100" dirty="0">
                <a:latin typeface="Times New Roman"/>
                <a:ea typeface="华文细黑"/>
                <a:cs typeface="Times New Roman"/>
              </a:rPr>
              <a:t>填写操作</a:t>
            </a:r>
            <a:r>
              <a:rPr lang="en-US" altLang="zh-CN" sz="2800" kern="100" dirty="0">
                <a:latin typeface="Times New Roman"/>
                <a:ea typeface="华文细黑"/>
              </a:rPr>
              <a:t>)</a:t>
            </a:r>
            <a:r>
              <a:rPr lang="zh-CN" altLang="zh-CN" sz="2800" kern="100" dirty="0">
                <a:latin typeface="Times New Roman"/>
                <a:ea typeface="华文细黑"/>
                <a:cs typeface="Times New Roman"/>
              </a:rPr>
              <a:t>；某同学在进行分液操作时，若发现液体流不下来，其可能原因除分液漏斗活塞堵塞外，还可能</a:t>
            </a:r>
            <a:r>
              <a:rPr lang="en-US" altLang="zh-CN" sz="2800" kern="100" dirty="0" smtClean="0">
                <a:latin typeface="Times New Roman"/>
                <a:ea typeface="华文细黑"/>
              </a:rPr>
              <a:t>_________________________________________________________________________________</a:t>
            </a:r>
            <a:r>
              <a:rPr lang="en-US" altLang="zh-CN" sz="2800" kern="100" dirty="0">
                <a:latin typeface="Times New Roman"/>
                <a:ea typeface="华文细黑"/>
              </a:rPr>
              <a:t>____________</a:t>
            </a:r>
            <a:r>
              <a:rPr lang="en-US" altLang="zh-CN" sz="2800" kern="100" dirty="0" smtClean="0">
                <a:latin typeface="Times New Roman"/>
                <a:ea typeface="华文细黑"/>
              </a:rPr>
              <a:t>_(</a:t>
            </a:r>
            <a:r>
              <a:rPr lang="zh-CN" altLang="zh-CN" sz="2800" kern="100" dirty="0">
                <a:latin typeface="Times New Roman"/>
                <a:ea typeface="华文细黑"/>
                <a:cs typeface="Times New Roman"/>
              </a:rPr>
              <a:t>写出一点</a:t>
            </a:r>
            <a:r>
              <a:rPr lang="en-US" altLang="zh-CN" sz="2800" kern="100" dirty="0">
                <a:latin typeface="Times New Roman"/>
                <a:ea typeface="华文细黑"/>
              </a:rPr>
              <a:t>)</a:t>
            </a:r>
            <a:r>
              <a:rPr lang="zh-CN" altLang="zh-CN" sz="2800" kern="100" dirty="0">
                <a:latin typeface="Times New Roman"/>
                <a:ea typeface="华文细黑"/>
                <a:cs typeface="Times New Roman"/>
              </a:rPr>
              <a:t>。</a:t>
            </a:r>
            <a:endParaRPr lang="zh-CN" altLang="zh-CN" sz="2800" b="1" kern="100" dirty="0">
              <a:solidFill>
                <a:schemeClr val="accent6">
                  <a:lumMod val="75000"/>
                </a:schemeClr>
              </a:solidFill>
              <a:latin typeface="Times New Roman"/>
              <a:ea typeface="华文细黑"/>
              <a:cs typeface="Courier New"/>
            </a:endParaRPr>
          </a:p>
        </p:txBody>
      </p:sp>
      <p:sp>
        <p:nvSpPr>
          <p:cNvPr id="3" name="矩形 2"/>
          <p:cNvSpPr/>
          <p:nvPr/>
        </p:nvSpPr>
        <p:spPr>
          <a:xfrm>
            <a:off x="1539233" y="1493297"/>
            <a:ext cx="9812557" cy="523220"/>
          </a:xfrm>
          <a:prstGeom prst="rect">
            <a:avLst/>
          </a:prstGeom>
        </p:spPr>
        <p:txBody>
          <a:bodyPr>
            <a:spAutoFit/>
          </a:bodyPr>
          <a:lstStyle/>
          <a:p>
            <a:r>
              <a:rPr lang="zh-CN" altLang="zh-CN" sz="2800" kern="100" dirty="0">
                <a:solidFill>
                  <a:srgbClr val="E36C0A"/>
                </a:solidFill>
                <a:latin typeface="Times New Roman"/>
                <a:ea typeface="华文细黑"/>
                <a:cs typeface="Times New Roman"/>
              </a:rPr>
              <a:t>检查是否漏水或堵塞　</a:t>
            </a:r>
            <a:endParaRPr lang="zh-CN" altLang="en-US" sz="2800" dirty="0"/>
          </a:p>
        </p:txBody>
      </p:sp>
      <p:sp>
        <p:nvSpPr>
          <p:cNvPr id="6" name="矩形 5"/>
          <p:cNvSpPr/>
          <p:nvPr/>
        </p:nvSpPr>
        <p:spPr>
          <a:xfrm>
            <a:off x="397995" y="2645425"/>
            <a:ext cx="11457851" cy="1384995"/>
          </a:xfrm>
          <a:prstGeom prst="rect">
            <a:avLst/>
          </a:prstGeom>
        </p:spPr>
        <p:txBody>
          <a:bodyPr>
            <a:spAutoFit/>
          </a:bodyPr>
          <a:lstStyle/>
          <a:p>
            <a:pPr>
              <a:lnSpc>
                <a:spcPct val="150000"/>
              </a:lnSpc>
            </a:pPr>
            <a:r>
              <a:rPr lang="zh-CN" altLang="zh-CN" sz="2800" kern="100" dirty="0">
                <a:solidFill>
                  <a:srgbClr val="E36C0A"/>
                </a:solidFill>
                <a:latin typeface="Times New Roman"/>
                <a:ea typeface="华文细黑"/>
                <a:cs typeface="Times New Roman"/>
              </a:rPr>
              <a:t>分液漏斗上口玻璃塞上的凹槽未与漏斗口上的小孔对准</a:t>
            </a:r>
            <a:r>
              <a:rPr lang="en-US" altLang="zh-CN" sz="2800" kern="100" dirty="0">
                <a:solidFill>
                  <a:srgbClr val="E36C0A"/>
                </a:solidFill>
                <a:latin typeface="Times New Roman"/>
                <a:ea typeface="华文细黑"/>
              </a:rPr>
              <a:t>(</a:t>
            </a:r>
            <a:r>
              <a:rPr lang="zh-CN" altLang="zh-CN" sz="2800" kern="100" dirty="0">
                <a:solidFill>
                  <a:srgbClr val="E36C0A"/>
                </a:solidFill>
                <a:latin typeface="Times New Roman"/>
                <a:ea typeface="华文细黑"/>
                <a:cs typeface="Times New Roman"/>
              </a:rPr>
              <a:t>或漏斗内部未与外界大气相通，或玻璃塞未打开</a:t>
            </a:r>
            <a:r>
              <a:rPr lang="en-US" altLang="zh-CN" sz="2800" kern="100" dirty="0">
                <a:solidFill>
                  <a:srgbClr val="E36C0A"/>
                </a:solidFill>
                <a:latin typeface="Times New Roman"/>
                <a:ea typeface="华文细黑"/>
              </a:rPr>
              <a:t>)</a:t>
            </a:r>
            <a:endParaRPr lang="zh-CN" altLang="en-US" dirty="0"/>
          </a:p>
        </p:txBody>
      </p:sp>
      <p:sp>
        <p:nvSpPr>
          <p:cNvPr id="22" name="Rectangle 21">
            <a:hlinkClick r:id="rId2" action="ppaction://hlinksldjump"/>
          </p:cNvPr>
          <p:cNvSpPr>
            <a:spLocks noChangeArrowheads="1"/>
          </p:cNvSpPr>
          <p:nvPr/>
        </p:nvSpPr>
        <p:spPr bwMode="auto">
          <a:xfrm>
            <a:off x="415099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8" name="Rectangle 21">
            <a:hlinkClick r:id="rId3" action="ppaction://hlinksldjump"/>
          </p:cNvPr>
          <p:cNvSpPr>
            <a:spLocks noChangeArrowheads="1"/>
          </p:cNvSpPr>
          <p:nvPr/>
        </p:nvSpPr>
        <p:spPr bwMode="auto">
          <a:xfrm>
            <a:off x="458491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9" name="Rectangle 21">
            <a:hlinkClick r:id="rId4" action="ppaction://hlinksldjump"/>
          </p:cNvPr>
          <p:cNvSpPr>
            <a:spLocks noChangeArrowheads="1"/>
          </p:cNvSpPr>
          <p:nvPr/>
        </p:nvSpPr>
        <p:spPr bwMode="auto">
          <a:xfrm>
            <a:off x="501883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0" name="Rectangle 21">
            <a:hlinkClick r:id="rId5" action="ppaction://hlinksldjump"/>
          </p:cNvPr>
          <p:cNvSpPr>
            <a:spLocks noChangeArrowheads="1"/>
          </p:cNvSpPr>
          <p:nvPr/>
        </p:nvSpPr>
        <p:spPr bwMode="auto">
          <a:xfrm>
            <a:off x="545275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41" name="Rectangle 21">
            <a:hlinkClick r:id="rId6" action="ppaction://hlinksldjump"/>
          </p:cNvPr>
          <p:cNvSpPr>
            <a:spLocks noChangeArrowheads="1"/>
          </p:cNvSpPr>
          <p:nvPr/>
        </p:nvSpPr>
        <p:spPr bwMode="auto">
          <a:xfrm>
            <a:off x="588668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42" name="Rectangle 21">
            <a:hlinkClick r:id="rId7" action="ppaction://hlinksldjump"/>
          </p:cNvPr>
          <p:cNvSpPr>
            <a:spLocks noChangeArrowheads="1"/>
          </p:cNvSpPr>
          <p:nvPr/>
        </p:nvSpPr>
        <p:spPr bwMode="auto">
          <a:xfrm>
            <a:off x="632060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43" name="Rectangle 21">
            <a:hlinkClick r:id="rId8" action="ppaction://hlinksldjump"/>
          </p:cNvPr>
          <p:cNvSpPr>
            <a:spLocks noChangeArrowheads="1"/>
          </p:cNvSpPr>
          <p:nvPr/>
        </p:nvSpPr>
        <p:spPr bwMode="auto">
          <a:xfrm>
            <a:off x="67545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4" name="Rectangle 21">
            <a:hlinkClick r:id="rId9" action="ppaction://hlinksldjump"/>
          </p:cNvPr>
          <p:cNvSpPr>
            <a:spLocks noChangeArrowheads="1"/>
          </p:cNvSpPr>
          <p:nvPr/>
        </p:nvSpPr>
        <p:spPr bwMode="auto">
          <a:xfrm>
            <a:off x="71884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5" name="Rectangle 21">
            <a:hlinkClick r:id="rId10" action="ppaction://hlinksldjump"/>
          </p:cNvPr>
          <p:cNvSpPr>
            <a:spLocks noChangeArrowheads="1"/>
          </p:cNvSpPr>
          <p:nvPr/>
        </p:nvSpPr>
        <p:spPr bwMode="auto">
          <a:xfrm>
            <a:off x="7622374"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6" name="Rectangle 21">
            <a:hlinkClick r:id="rId11" action="ppaction://hlinksldjump"/>
          </p:cNvPr>
          <p:cNvSpPr>
            <a:spLocks noChangeArrowheads="1"/>
          </p:cNvSpPr>
          <p:nvPr/>
        </p:nvSpPr>
        <p:spPr bwMode="auto">
          <a:xfrm>
            <a:off x="8134643"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7" name="Rectangle 21">
            <a:hlinkClick r:id="rId12" action="ppaction://hlinksldjump"/>
          </p:cNvPr>
          <p:cNvSpPr>
            <a:spLocks noChangeArrowheads="1"/>
          </p:cNvSpPr>
          <p:nvPr/>
        </p:nvSpPr>
        <p:spPr bwMode="auto">
          <a:xfrm>
            <a:off x="8759102" y="48837"/>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8" name="Rectangle 21">
            <a:hlinkClick r:id="rId13" action="ppaction://hlinksldjump"/>
          </p:cNvPr>
          <p:cNvSpPr>
            <a:spLocks noChangeArrowheads="1"/>
          </p:cNvSpPr>
          <p:nvPr/>
        </p:nvSpPr>
        <p:spPr bwMode="auto">
          <a:xfrm>
            <a:off x="9352463" y="4864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9" name="Rectangle 21">
            <a:hlinkClick r:id="rId14" action="ppaction://hlinksldjump"/>
          </p:cNvPr>
          <p:cNvSpPr>
            <a:spLocks noChangeArrowheads="1"/>
          </p:cNvSpPr>
          <p:nvPr/>
        </p:nvSpPr>
        <p:spPr bwMode="auto">
          <a:xfrm>
            <a:off x="9985213"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0" name="Rectangle 21">
            <a:hlinkClick r:id="rId15" action="ppaction://hlinksldjump"/>
          </p:cNvPr>
          <p:cNvSpPr>
            <a:spLocks noChangeArrowheads="1"/>
          </p:cNvSpPr>
          <p:nvPr/>
        </p:nvSpPr>
        <p:spPr bwMode="auto">
          <a:xfrm>
            <a:off x="10562658" y="52059"/>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Rectangle 21">
            <a:hlinkClick r:id="rId16" action="ppaction://hlinksldjump"/>
          </p:cNvPr>
          <p:cNvSpPr>
            <a:spLocks noChangeArrowheads="1"/>
          </p:cNvSpPr>
          <p:nvPr/>
        </p:nvSpPr>
        <p:spPr bwMode="auto">
          <a:xfrm>
            <a:off x="11135766"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矩形 5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4" name="圆角矩形 53"/>
          <p:cNvSpPr/>
          <p:nvPr/>
        </p:nvSpPr>
        <p:spPr>
          <a:xfrm>
            <a:off x="10343678"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55" name="圆角矩形 54">
            <a:hlinkClick r:id="rId17"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397066058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54"/>
                  </p:tgtEl>
                </p:cond>
              </p:nextCondLst>
            </p:seq>
          </p:childTnLst>
        </p:cTn>
      </p:par>
    </p:tnLst>
    <p:bldLst>
      <p:bldP spid="3" grpId="0"/>
      <p:bldP spid="3" grpId="1"/>
      <p:bldP spid="6" grpId="0"/>
      <p:bldP spid="6" grpId="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7753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67694" y="1167494"/>
            <a:ext cx="11388152" cy="4001071"/>
          </a:xfrm>
          <a:prstGeom prst="rect">
            <a:avLst/>
          </a:prstGeom>
        </p:spPr>
        <p:txBody>
          <a:bodyPr wrap="square" lIns="121898" tIns="60948" rIns="121898" bIns="60948">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能否用</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检验酒精中是否有水？应如何检验酒精中的少量水？</a:t>
            </a:r>
            <a:endParaRPr lang="zh-CN" altLang="zh-CN" sz="1050" kern="100" dirty="0">
              <a:latin typeface="宋体"/>
              <a:cs typeface="Courier New"/>
            </a:endParaRPr>
          </a:p>
          <a:p>
            <a:pPr algn="just">
              <a:lnSpc>
                <a:spcPct val="150000"/>
              </a:lnSpc>
              <a:spcAft>
                <a:spcPts val="0"/>
              </a:spcAft>
              <a:tabLst>
                <a:tab pos="2430780" algn="l"/>
              </a:tabLst>
            </a:pPr>
            <a:r>
              <a:rPr lang="zh-CN" altLang="zh-CN" sz="2800" b="1" kern="100" dirty="0">
                <a:solidFill>
                  <a:srgbClr val="0000FF"/>
                </a:solidFill>
                <a:latin typeface="Times New Roman"/>
                <a:cs typeface="Times New Roman"/>
              </a:rPr>
              <a:t>答案　</a:t>
            </a:r>
            <a:r>
              <a:rPr lang="zh-CN" altLang="zh-CN" sz="2800" kern="100" dirty="0">
                <a:solidFill>
                  <a:schemeClr val="accent6">
                    <a:lumMod val="75000"/>
                  </a:schemeClr>
                </a:solidFill>
                <a:latin typeface="Times New Roman"/>
                <a:ea typeface="华文细黑"/>
                <a:cs typeface="Times New Roman"/>
              </a:rPr>
              <a:t>不能，因为</a:t>
            </a:r>
            <a:r>
              <a:rPr lang="en-US" altLang="zh-CN" sz="2800" kern="100" dirty="0">
                <a:solidFill>
                  <a:schemeClr val="accent6">
                    <a:lumMod val="75000"/>
                  </a:schemeClr>
                </a:solidFill>
                <a:latin typeface="Times New Roman"/>
                <a:ea typeface="华文细黑"/>
                <a:cs typeface="Courier New"/>
              </a:rPr>
              <a:t>Na</a:t>
            </a:r>
            <a:r>
              <a:rPr lang="zh-CN" altLang="zh-CN" sz="2800" kern="100" dirty="0">
                <a:solidFill>
                  <a:schemeClr val="accent6">
                    <a:lumMod val="75000"/>
                  </a:schemeClr>
                </a:solidFill>
                <a:latin typeface="Times New Roman"/>
                <a:ea typeface="华文细黑"/>
                <a:cs typeface="Times New Roman"/>
              </a:rPr>
              <a:t>与乙醇也发生反应。实验室常用无水</a:t>
            </a:r>
            <a:r>
              <a:rPr lang="en-US" altLang="zh-CN" sz="2800" kern="100" dirty="0">
                <a:solidFill>
                  <a:schemeClr val="accent6">
                    <a:lumMod val="75000"/>
                  </a:schemeClr>
                </a:solidFill>
                <a:latin typeface="Times New Roman"/>
                <a:ea typeface="华文细黑"/>
                <a:cs typeface="Courier New"/>
              </a:rPr>
              <a:t>CuSO</a:t>
            </a:r>
            <a:r>
              <a:rPr lang="en-US" altLang="zh-CN" sz="2800" kern="100" baseline="-25000" dirty="0">
                <a:solidFill>
                  <a:schemeClr val="accent6">
                    <a:lumMod val="75000"/>
                  </a:schemeClr>
                </a:solidFill>
                <a:latin typeface="Times New Roman"/>
                <a:ea typeface="华文细黑"/>
                <a:cs typeface="Courier New"/>
              </a:rPr>
              <a:t>4</a:t>
            </a:r>
            <a:r>
              <a:rPr lang="zh-CN" altLang="zh-CN" sz="2800" kern="100" dirty="0">
                <a:solidFill>
                  <a:schemeClr val="accent6">
                    <a:lumMod val="75000"/>
                  </a:schemeClr>
                </a:solidFill>
                <a:latin typeface="Times New Roman"/>
                <a:ea typeface="华文细黑"/>
                <a:cs typeface="Times New Roman"/>
              </a:rPr>
              <a:t>来检验乙醇中是否含水。</a:t>
            </a:r>
            <a:endParaRPr lang="zh-CN" altLang="zh-CN" sz="1050" kern="100" dirty="0">
              <a:solidFill>
                <a:schemeClr val="accent6">
                  <a:lumMod val="75000"/>
                </a:schemeClr>
              </a:solidFill>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怎样鉴别乙酸和乙醇？</a:t>
            </a:r>
            <a:endParaRPr lang="zh-CN" altLang="zh-CN" sz="1050" kern="100" dirty="0">
              <a:latin typeface="宋体"/>
              <a:cs typeface="Courier New"/>
            </a:endParaRPr>
          </a:p>
          <a:p>
            <a:pPr>
              <a:lnSpc>
                <a:spcPct val="150000"/>
              </a:lnSpc>
            </a:pPr>
            <a:r>
              <a:rPr lang="zh-CN" altLang="zh-CN" sz="2800" b="1" kern="100" dirty="0">
                <a:solidFill>
                  <a:srgbClr val="0000FF"/>
                </a:solidFill>
                <a:latin typeface="Times New Roman"/>
                <a:cs typeface="Times New Roman"/>
              </a:rPr>
              <a:t>答案　</a:t>
            </a:r>
            <a:r>
              <a:rPr lang="zh-CN" altLang="zh-CN" sz="2800" kern="100" dirty="0">
                <a:solidFill>
                  <a:schemeClr val="accent6">
                    <a:lumMod val="75000"/>
                  </a:schemeClr>
                </a:solidFill>
                <a:latin typeface="Times New Roman"/>
                <a:ea typeface="华文细黑"/>
                <a:cs typeface="Times New Roman"/>
              </a:rPr>
              <a:t>物理方法：闻气味法。有特殊香味的是乙醇，有强烈刺激性气味的是乙酸。</a:t>
            </a:r>
            <a:endParaRPr lang="zh-CN" altLang="zh-CN" sz="2800" kern="100" dirty="0">
              <a:solidFill>
                <a:schemeClr val="accent6">
                  <a:lumMod val="75000"/>
                </a:schemeClr>
              </a:solidFill>
              <a:effectLst/>
              <a:latin typeface="宋体"/>
              <a:cs typeface="Courier New"/>
            </a:endParaRPr>
          </a:p>
        </p:txBody>
      </p:sp>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6" name="文本框 3"/>
          <p:cNvSpPr txBox="1"/>
          <p:nvPr/>
        </p:nvSpPr>
        <p:spPr bwMode="auto">
          <a:xfrm>
            <a:off x="406574" y="333450"/>
            <a:ext cx="2213745" cy="615696"/>
          </a:xfrm>
          <a:prstGeom prst="rect">
            <a:avLst/>
          </a:prstGeom>
          <a:noFill/>
        </p:spPr>
        <p:txBody>
          <a:bodyPr lIns="121898" tIns="60948" rIns="121898" bIns="60948">
            <a:spAutoFit/>
          </a:bodyPr>
          <a:lstStyle>
            <a:lvl1pPr>
              <a:defRPr>
                <a:solidFill>
                  <a:schemeClr val="tx1"/>
                </a:solidFill>
                <a:latin typeface="Arial" charset="0"/>
                <a:ea typeface="微软雅黑"/>
                <a:cs typeface="微软雅黑"/>
              </a:defRPr>
            </a:lvl1pPr>
            <a:lvl2pPr marL="742950" indent="-285750">
              <a:defRPr>
                <a:solidFill>
                  <a:schemeClr val="tx1"/>
                </a:solidFill>
                <a:latin typeface="Arial" charset="0"/>
                <a:ea typeface="微软雅黑"/>
                <a:cs typeface="微软雅黑"/>
              </a:defRPr>
            </a:lvl2pPr>
            <a:lvl3pPr marL="1143000" indent="-228600">
              <a:defRPr>
                <a:solidFill>
                  <a:schemeClr val="tx1"/>
                </a:solidFill>
                <a:latin typeface="Arial" charset="0"/>
                <a:ea typeface="微软雅黑"/>
                <a:cs typeface="微软雅黑"/>
              </a:defRPr>
            </a:lvl3pPr>
            <a:lvl4pPr marL="1600200" indent="-228600">
              <a:defRPr>
                <a:solidFill>
                  <a:schemeClr val="tx1"/>
                </a:solidFill>
                <a:latin typeface="Arial" charset="0"/>
                <a:ea typeface="微软雅黑"/>
                <a:cs typeface="微软雅黑"/>
              </a:defRPr>
            </a:lvl4pPr>
            <a:lvl5pPr marL="2057400" indent="-228600">
              <a:defRPr>
                <a:solidFill>
                  <a:schemeClr val="tx1"/>
                </a:solidFill>
                <a:latin typeface="Arial" charset="0"/>
                <a:ea typeface="微软雅黑"/>
                <a:cs typeface="微软雅黑"/>
              </a:defRPr>
            </a:lvl5pPr>
            <a:lvl6pPr marL="2514600" indent="-228600" fontAlgn="base">
              <a:spcBef>
                <a:spcPct val="0"/>
              </a:spcBef>
              <a:spcAft>
                <a:spcPct val="0"/>
              </a:spcAft>
              <a:defRPr>
                <a:solidFill>
                  <a:schemeClr val="tx1"/>
                </a:solidFill>
                <a:latin typeface="Arial" charset="0"/>
                <a:ea typeface="微软雅黑"/>
                <a:cs typeface="微软雅黑"/>
              </a:defRPr>
            </a:lvl6pPr>
            <a:lvl7pPr marL="2971800" indent="-228600" fontAlgn="base">
              <a:spcBef>
                <a:spcPct val="0"/>
              </a:spcBef>
              <a:spcAft>
                <a:spcPct val="0"/>
              </a:spcAft>
              <a:defRPr>
                <a:solidFill>
                  <a:schemeClr val="tx1"/>
                </a:solidFill>
                <a:latin typeface="Arial" charset="0"/>
                <a:ea typeface="微软雅黑"/>
                <a:cs typeface="微软雅黑"/>
              </a:defRPr>
            </a:lvl7pPr>
            <a:lvl8pPr marL="3429000" indent="-228600" fontAlgn="base">
              <a:spcBef>
                <a:spcPct val="0"/>
              </a:spcBef>
              <a:spcAft>
                <a:spcPct val="0"/>
              </a:spcAft>
              <a:defRPr>
                <a:solidFill>
                  <a:schemeClr val="tx1"/>
                </a:solidFill>
                <a:latin typeface="Arial" charset="0"/>
                <a:ea typeface="微软雅黑"/>
                <a:cs typeface="微软雅黑"/>
              </a:defRPr>
            </a:lvl8pPr>
            <a:lvl9pPr marL="3886200" indent="-228600" fontAlgn="base">
              <a:spcBef>
                <a:spcPct val="0"/>
              </a:spcBef>
              <a:spcAft>
                <a:spcPct val="0"/>
              </a:spcAft>
              <a:defRPr>
                <a:solidFill>
                  <a:schemeClr val="tx1"/>
                </a:solidFill>
                <a:latin typeface="Arial" charset="0"/>
                <a:ea typeface="微软雅黑"/>
                <a:cs typeface="微软雅黑"/>
              </a:defRPr>
            </a:lvl9pPr>
          </a:lstStyle>
          <a:p>
            <a:pPr lvl="0"/>
            <a:r>
              <a:rPr lang="zh-CN" altLang="en-US" sz="3200" b="1" dirty="0">
                <a:solidFill>
                  <a:schemeClr val="accent6">
                    <a:lumMod val="75000"/>
                  </a:schemeClr>
                </a:solidFill>
                <a:latin typeface="+mj-ea"/>
                <a:ea typeface="+mj-ea"/>
                <a:cs typeface="+mn-cs"/>
              </a:rPr>
              <a:t>深度思考</a:t>
            </a:r>
          </a:p>
        </p:txBody>
      </p:sp>
    </p:spTree>
    <p:extLst>
      <p:ext uri="{BB962C8B-B14F-4D97-AF65-F5344CB8AC3E}">
        <p14:creationId xmlns:p14="http://schemas.microsoft.com/office/powerpoint/2010/main" val="135175167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blinds(horizontal)">
                                      <p:cBhvr>
                                        <p:cTn id="12" dur="500"/>
                                        <p:tgtEl>
                                          <p:spTgt spid="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8">
                                            <p:txEl>
                                              <p:pRg st="1" end="1"/>
                                            </p:txEl>
                                          </p:spTgt>
                                        </p:tgtEl>
                                      </p:cBhvr>
                                    </p:animEffect>
                                    <p:set>
                                      <p:cBhvr>
                                        <p:cTn id="17" dur="1" fill="hold">
                                          <p:stCondLst>
                                            <p:cond delay="499"/>
                                          </p:stCondLst>
                                        </p:cTn>
                                        <p:tgtEl>
                                          <p:spTgt spid="8">
                                            <p:txEl>
                                              <p:pRg st="1" end="1"/>
                                            </p:txEl>
                                          </p:spTgt>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8">
                                            <p:txEl>
                                              <p:pRg st="3" end="3"/>
                                            </p:txEl>
                                          </p:spTgt>
                                        </p:tgtEl>
                                      </p:cBhvr>
                                    </p:animEffect>
                                    <p:set>
                                      <p:cBhvr>
                                        <p:cTn id="20" dur="1" fill="hold">
                                          <p:stCondLst>
                                            <p:cond delay="499"/>
                                          </p:stCondLst>
                                        </p:cTn>
                                        <p:tgtEl>
                                          <p:spTgt spid="8">
                                            <p:txEl>
                                              <p:pRg st="3" end="3"/>
                                            </p:txEl>
                                          </p:spTgt>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38792" y="837506"/>
            <a:ext cx="11617054" cy="5293733"/>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en-US" sz="2800" b="1" dirty="0">
                <a:solidFill>
                  <a:srgbClr val="0000FF"/>
                </a:solidFill>
                <a:latin typeface="黑体" pitchFamily="2" charset="-122"/>
                <a:ea typeface="黑体" pitchFamily="2" charset="-122"/>
              </a:rPr>
              <a:t>题组一　乙醇、乙酸的结构与</a:t>
            </a:r>
            <a:r>
              <a:rPr lang="zh-CN" altLang="en-US" sz="2800" b="1" dirty="0" smtClean="0">
                <a:solidFill>
                  <a:srgbClr val="0000FF"/>
                </a:solidFill>
                <a:latin typeface="黑体" pitchFamily="2" charset="-122"/>
                <a:ea typeface="黑体" pitchFamily="2" charset="-122"/>
              </a:rPr>
              <a:t>性质</a:t>
            </a:r>
            <a:endParaRPr lang="en-US" altLang="zh-CN" sz="2800" b="1" dirty="0" smtClean="0">
              <a:solidFill>
                <a:srgbClr val="0000FF"/>
              </a:solidFill>
              <a:latin typeface="黑体" pitchFamily="2" charset="-122"/>
              <a:ea typeface="黑体" pitchFamily="2" charset="-122"/>
            </a:endParaRPr>
          </a:p>
          <a:p>
            <a:pPr algn="just">
              <a:lnSpc>
                <a:spcPct val="150000"/>
              </a:lnSpc>
              <a:spcAft>
                <a:spcPts val="0"/>
              </a:spcAft>
              <a:tabLst>
                <a:tab pos="243078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下列关于有机物的说法错误的是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乙醇中是否含有水，可用无水硫酸铜来检验</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乙醇和乙酸的熔点和沸点都比</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6</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的熔点和沸点高</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乙酸的分子式为</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，属于弱电解质</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食醋中含有乙酸，乙酸可由乙醇氧化</a:t>
            </a:r>
            <a:r>
              <a:rPr lang="zh-CN" altLang="zh-CN" sz="2800" kern="100" dirty="0" smtClean="0">
                <a:latin typeface="Times New Roman"/>
                <a:ea typeface="华文细黑"/>
                <a:cs typeface="Times New Roman"/>
              </a:rPr>
              <a:t>得到</a:t>
            </a:r>
            <a:endParaRPr lang="en-US" altLang="zh-CN" sz="2800" kern="100" dirty="0" smtClean="0">
              <a:latin typeface="Times New Roman"/>
              <a:ea typeface="华文细黑"/>
              <a:cs typeface="Times New Roman"/>
            </a:endParaRPr>
          </a:p>
          <a:p>
            <a:pPr lvl="0">
              <a:lnSpc>
                <a:spcPct val="150000"/>
              </a:lnSpc>
            </a:pPr>
            <a:r>
              <a:rPr lang="zh-CN" altLang="zh-CN" sz="2800" b="1" kern="100" dirty="0">
                <a:solidFill>
                  <a:srgbClr val="0000FF"/>
                </a:solidFill>
                <a:latin typeface="Times New Roman"/>
                <a:cs typeface="Times New Roman"/>
              </a:rPr>
              <a:t>解析　</a:t>
            </a:r>
            <a:r>
              <a:rPr lang="zh-CN" altLang="zh-CN" sz="2800" kern="100" dirty="0">
                <a:solidFill>
                  <a:prstClr val="black"/>
                </a:solidFill>
                <a:latin typeface="Times New Roman"/>
                <a:ea typeface="华文细黑"/>
                <a:cs typeface="Times New Roman"/>
              </a:rPr>
              <a:t>乙醇、乙酸常温下都是液体，而</a:t>
            </a:r>
            <a:r>
              <a:rPr lang="en-US" altLang="zh-CN" sz="2800" kern="100" dirty="0">
                <a:solidFill>
                  <a:prstClr val="black"/>
                </a:solidFill>
                <a:latin typeface="Times New Roman"/>
                <a:ea typeface="华文细黑"/>
              </a:rPr>
              <a:t>C</a:t>
            </a:r>
            <a:r>
              <a:rPr lang="en-US" altLang="zh-CN" sz="2800" kern="100" baseline="-25000" dirty="0">
                <a:solidFill>
                  <a:prstClr val="black"/>
                </a:solidFill>
                <a:latin typeface="Times New Roman"/>
                <a:ea typeface="华文细黑"/>
              </a:rPr>
              <a:t>2</a:t>
            </a:r>
            <a:r>
              <a:rPr lang="en-US" altLang="zh-CN" sz="2800" kern="100" dirty="0">
                <a:solidFill>
                  <a:prstClr val="black"/>
                </a:solidFill>
                <a:latin typeface="Times New Roman"/>
                <a:ea typeface="华文细黑"/>
              </a:rPr>
              <a:t>H</a:t>
            </a:r>
            <a:r>
              <a:rPr lang="en-US" altLang="zh-CN" sz="2800" kern="100" baseline="-25000" dirty="0">
                <a:solidFill>
                  <a:prstClr val="black"/>
                </a:solidFill>
                <a:latin typeface="Times New Roman"/>
                <a:ea typeface="华文细黑"/>
              </a:rPr>
              <a:t>6</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rPr>
              <a:t>C</a:t>
            </a:r>
            <a:r>
              <a:rPr lang="en-US" altLang="zh-CN" sz="2800" kern="100" baseline="-25000" dirty="0">
                <a:solidFill>
                  <a:prstClr val="black"/>
                </a:solidFill>
                <a:latin typeface="Times New Roman"/>
                <a:ea typeface="华文细黑"/>
              </a:rPr>
              <a:t>2</a:t>
            </a:r>
            <a:r>
              <a:rPr lang="en-US" altLang="zh-CN" sz="2800" kern="100" dirty="0">
                <a:solidFill>
                  <a:prstClr val="black"/>
                </a:solidFill>
                <a:latin typeface="Times New Roman"/>
                <a:ea typeface="华文细黑"/>
              </a:rPr>
              <a:t>H</a:t>
            </a:r>
            <a:r>
              <a:rPr lang="en-US" altLang="zh-CN" sz="2800" kern="100" baseline="-25000" dirty="0">
                <a:solidFill>
                  <a:prstClr val="black"/>
                </a:solidFill>
                <a:latin typeface="Times New Roman"/>
                <a:ea typeface="华文细黑"/>
              </a:rPr>
              <a:t>4</a:t>
            </a:r>
            <a:r>
              <a:rPr lang="zh-CN" altLang="zh-CN" sz="2800" kern="100" dirty="0">
                <a:solidFill>
                  <a:prstClr val="black"/>
                </a:solidFill>
                <a:latin typeface="Times New Roman"/>
                <a:ea typeface="华文细黑"/>
                <a:cs typeface="Times New Roman"/>
              </a:rPr>
              <a:t>是气体，</a:t>
            </a:r>
            <a:r>
              <a:rPr lang="en-US" altLang="zh-CN" sz="2800" kern="100" dirty="0">
                <a:solidFill>
                  <a:prstClr val="black"/>
                </a:solidFill>
                <a:latin typeface="Times New Roman"/>
                <a:ea typeface="华文细黑"/>
              </a:rPr>
              <a:t>B</a:t>
            </a:r>
            <a:r>
              <a:rPr lang="zh-CN" altLang="zh-CN" sz="2800" kern="100" dirty="0">
                <a:solidFill>
                  <a:prstClr val="black"/>
                </a:solidFill>
                <a:latin typeface="Times New Roman"/>
                <a:ea typeface="华文细黑"/>
                <a:cs typeface="Times New Roman"/>
              </a:rPr>
              <a:t>正确</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lvl="0">
              <a:lnSpc>
                <a:spcPct val="150000"/>
              </a:lnSpc>
            </a:pPr>
            <a:r>
              <a:rPr lang="en-US" altLang="zh-CN" sz="2800" kern="100" dirty="0" smtClean="0">
                <a:solidFill>
                  <a:prstClr val="black"/>
                </a:solidFill>
                <a:latin typeface="Times New Roman"/>
                <a:ea typeface="华文细黑"/>
              </a:rPr>
              <a:t>CH</a:t>
            </a:r>
            <a:r>
              <a:rPr lang="en-US" altLang="zh-CN" sz="2800" kern="100" baseline="-25000" dirty="0" smtClean="0">
                <a:solidFill>
                  <a:prstClr val="black"/>
                </a:solidFill>
                <a:latin typeface="Times New Roman"/>
                <a:ea typeface="华文细黑"/>
              </a:rPr>
              <a:t>3</a:t>
            </a:r>
            <a:r>
              <a:rPr lang="en-US" altLang="zh-CN" sz="2800" kern="100" dirty="0" smtClean="0">
                <a:solidFill>
                  <a:prstClr val="black"/>
                </a:solidFill>
                <a:latin typeface="Times New Roman"/>
                <a:ea typeface="华文细黑"/>
              </a:rPr>
              <a:t>COOH</a:t>
            </a:r>
            <a:r>
              <a:rPr lang="zh-CN" altLang="zh-CN" sz="2800" kern="100" dirty="0">
                <a:solidFill>
                  <a:prstClr val="black"/>
                </a:solidFill>
                <a:latin typeface="Times New Roman"/>
                <a:ea typeface="华文细黑"/>
                <a:cs typeface="Times New Roman"/>
              </a:rPr>
              <a:t>是乙酸的结构简式，</a:t>
            </a:r>
            <a:r>
              <a:rPr lang="en-US" altLang="zh-CN" sz="2800" kern="100" dirty="0">
                <a:solidFill>
                  <a:prstClr val="black"/>
                </a:solidFill>
                <a:latin typeface="Times New Roman"/>
                <a:ea typeface="华文细黑"/>
              </a:rPr>
              <a:t>C</a:t>
            </a:r>
            <a:r>
              <a:rPr lang="zh-CN" altLang="zh-CN" sz="2800" kern="100" dirty="0">
                <a:solidFill>
                  <a:prstClr val="black"/>
                </a:solidFill>
                <a:latin typeface="Times New Roman"/>
                <a:ea typeface="华文细黑"/>
                <a:cs typeface="Times New Roman"/>
              </a:rPr>
              <a:t>错误</a:t>
            </a:r>
            <a:r>
              <a:rPr lang="zh-CN" altLang="zh-CN" sz="2800" kern="100" dirty="0" smtClean="0">
                <a:solidFill>
                  <a:prstClr val="black"/>
                </a:solidFill>
                <a:latin typeface="Times New Roman"/>
                <a:ea typeface="华文细黑"/>
                <a:cs typeface="Times New Roman"/>
              </a:rPr>
              <a:t>。</a:t>
            </a:r>
            <a:endParaRPr lang="en-US" altLang="zh-CN" sz="2800" kern="100" dirty="0">
              <a:solidFill>
                <a:prstClr val="black"/>
              </a:solidFill>
              <a:latin typeface="Times New Roman"/>
              <a:ea typeface="华文细黑"/>
              <a:cs typeface="Times New Roman"/>
            </a:endParaRPr>
          </a:p>
        </p:txBody>
      </p:sp>
      <p:sp>
        <p:nvSpPr>
          <p:cNvPr id="3" name="矩形 2"/>
          <p:cNvSpPr/>
          <p:nvPr/>
        </p:nvSpPr>
        <p:spPr>
          <a:xfrm>
            <a:off x="5880830" y="1615080"/>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C</a:t>
            </a:r>
            <a:endParaRPr lang="zh-CN" altLang="en-US" sz="2800" b="1" dirty="0">
              <a:solidFill>
                <a:schemeClr val="accent6">
                  <a:lumMod val="75000"/>
                </a:schemeClr>
              </a:solidFill>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9" name="Rectangle 21">
            <a:hlinkClick r:id="rId2" action="ppaction://hlinksldjump"/>
          </p:cNvPr>
          <p:cNvSpPr>
            <a:spLocks noChangeArrowheads="1"/>
          </p:cNvSpPr>
          <p:nvPr/>
        </p:nvSpPr>
        <p:spPr bwMode="auto">
          <a:xfrm>
            <a:off x="919155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969372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4" action="ppaction://hlinksldjump"/>
          </p:cNvPr>
          <p:cNvSpPr>
            <a:spLocks noChangeArrowheads="1"/>
          </p:cNvSpPr>
          <p:nvPr/>
        </p:nvSpPr>
        <p:spPr bwMode="auto">
          <a:xfrm>
            <a:off x="1017176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5" action="ppaction://hlinksldjump"/>
          </p:cNvPr>
          <p:cNvSpPr>
            <a:spLocks noChangeArrowheads="1"/>
          </p:cNvSpPr>
          <p:nvPr/>
        </p:nvSpPr>
        <p:spPr bwMode="auto">
          <a:xfrm>
            <a:off x="106256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6" action="ppaction://hlinksldjump"/>
          </p:cNvPr>
          <p:cNvSpPr>
            <a:spLocks noChangeArrowheads="1"/>
          </p:cNvSpPr>
          <p:nvPr/>
        </p:nvSpPr>
        <p:spPr bwMode="auto">
          <a:xfrm>
            <a:off x="1110327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7" action="ppaction://hlinksldjump"/>
          </p:cNvPr>
          <p:cNvSpPr>
            <a:spLocks noChangeArrowheads="1"/>
          </p:cNvSpPr>
          <p:nvPr/>
        </p:nvSpPr>
        <p:spPr bwMode="auto">
          <a:xfrm>
            <a:off x="1160733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7328334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blinds(horizontal)">
                                      <p:cBhvr>
                                        <p:cTn id="7" dur="500"/>
                                        <p:tgtEl>
                                          <p:spTgt spid="7">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7" end="7"/>
                                            </p:txEl>
                                          </p:spTgt>
                                        </p:tgtEl>
                                        <p:attrNameLst>
                                          <p:attrName>style.visibility</p:attrName>
                                        </p:attrNameLst>
                                      </p:cBhvr>
                                      <p:to>
                                        <p:strVal val="visible"/>
                                      </p:to>
                                    </p:set>
                                    <p:animEffect transition="in" filter="blinds(horizontal)">
                                      <p:cBhvr>
                                        <p:cTn id="12" dur="500"/>
                                        <p:tgtEl>
                                          <p:spTgt spid="7">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7">
                                            <p:txEl>
                                              <p:pRg st="6" end="6"/>
                                            </p:txEl>
                                          </p:spTgt>
                                        </p:tgtEl>
                                      </p:cBhvr>
                                    </p:animEffect>
                                    <p:set>
                                      <p:cBhvr>
                                        <p:cTn id="22" dur="1" fill="hold">
                                          <p:stCondLst>
                                            <p:cond delay="499"/>
                                          </p:stCondLst>
                                        </p:cTn>
                                        <p:tgtEl>
                                          <p:spTgt spid="7">
                                            <p:txEl>
                                              <p:pRg st="6" end="6"/>
                                            </p:txEl>
                                          </p:spTgt>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7">
                                            <p:txEl>
                                              <p:pRg st="7" end="7"/>
                                            </p:txEl>
                                          </p:spTgt>
                                        </p:tgtEl>
                                      </p:cBhvr>
                                    </p:animEffect>
                                    <p:set>
                                      <p:cBhvr>
                                        <p:cTn id="25" dur="1" fill="hold">
                                          <p:stCondLst>
                                            <p:cond delay="499"/>
                                          </p:stCondLst>
                                        </p:cTn>
                                        <p:tgtEl>
                                          <p:spTgt spid="7">
                                            <p:txEl>
                                              <p:pRg st="7" end="7"/>
                                            </p:txEl>
                                          </p:spTgt>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3"/>
                                        </p:tgtEl>
                                      </p:cBhvr>
                                    </p:animEffect>
                                    <p:set>
                                      <p:cBhvr>
                                        <p:cTn id="28"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3" grpId="0"/>
      <p:bldP spid="3"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65439" y="756815"/>
            <a:ext cx="11163760" cy="5293733"/>
          </a:xfrm>
          <a:prstGeom prst="rect">
            <a:avLst/>
          </a:prstGeom>
        </p:spPr>
        <p:txBody>
          <a:bodyPr wrap="square" lIns="121898" tIns="60948" rIns="121898" bIns="60948">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关于乙醇的下列说法正确的是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同质量的乙醇和乙二醇</a:t>
            </a:r>
            <a:r>
              <a:rPr lang="en-US" altLang="zh-CN" sz="2800" kern="100" dirty="0" smtClean="0">
                <a:latin typeface="Times New Roman"/>
                <a:ea typeface="华文细黑"/>
                <a:cs typeface="Courier New"/>
              </a:rPr>
              <a:t>(               )</a:t>
            </a:r>
            <a:r>
              <a:rPr lang="zh-CN" altLang="zh-CN" sz="2800" kern="100" dirty="0">
                <a:latin typeface="Times New Roman"/>
                <a:ea typeface="华文细黑"/>
                <a:cs typeface="Times New Roman"/>
              </a:rPr>
              <a:t>分别与足量的金属钠反应前者</a:t>
            </a:r>
            <a:r>
              <a:rPr lang="zh-CN" altLang="zh-CN" sz="2800" kern="100" dirty="0" smtClean="0">
                <a:latin typeface="Times New Roman"/>
                <a:ea typeface="华文细黑"/>
                <a:cs typeface="Times New Roman"/>
              </a:rPr>
              <a:t>放出</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氢气多</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将铜片在酒精灯火焰上加热后插入到无水乙醇中，放置片刻，铜</a:t>
            </a:r>
            <a:r>
              <a:rPr lang="zh-CN" altLang="zh-CN" sz="2800" kern="100" dirty="0" smtClean="0">
                <a:latin typeface="Times New Roman"/>
                <a:ea typeface="华文细黑"/>
                <a:cs typeface="Times New Roman"/>
              </a:rPr>
              <a:t>片</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质量</a:t>
            </a:r>
            <a:r>
              <a:rPr lang="zh-CN" altLang="zh-CN" sz="2800" kern="100" dirty="0">
                <a:latin typeface="Times New Roman"/>
                <a:ea typeface="华文细黑"/>
                <a:cs typeface="Times New Roman"/>
              </a:rPr>
              <a:t>最终不变</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可以用乙醇从碘水中萃取单质碘</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乙醇能与乙酸在一定条件下反应生成乙酸乙酯和水，说明乙醇</a:t>
            </a:r>
            <a:r>
              <a:rPr lang="zh-CN" altLang="zh-CN" sz="2800" kern="100" dirty="0" smtClean="0">
                <a:latin typeface="Times New Roman"/>
                <a:ea typeface="华文细黑"/>
                <a:cs typeface="Times New Roman"/>
              </a:rPr>
              <a:t>具有</a:t>
            </a:r>
            <a:endParaRPr lang="en-US" altLang="zh-CN" sz="2800" kern="100" dirty="0" smtClean="0">
              <a:latin typeface="Times New Roman"/>
              <a:ea typeface="华文细黑"/>
              <a:cs typeface="Times New Roman"/>
            </a:endParaRPr>
          </a:p>
          <a:p>
            <a:pPr>
              <a:lnSpc>
                <a:spcPct val="150000"/>
              </a:lnSpc>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碱性</a:t>
            </a:r>
            <a:endParaRPr lang="zh-CN" altLang="zh-CN" sz="1050" kern="100" dirty="0">
              <a:solidFill>
                <a:prstClr val="black"/>
              </a:solidFill>
              <a:latin typeface="宋体"/>
              <a:cs typeface="Courier New"/>
            </a:endParaRPr>
          </a:p>
        </p:txBody>
      </p:sp>
      <p:pic>
        <p:nvPicPr>
          <p:cNvPr id="2478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054" y="1443777"/>
            <a:ext cx="1290828" cy="839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a:hlinkClick r:id="rId3" action="ppaction://hlinksldjump"/>
          </p:cNvPr>
          <p:cNvSpPr>
            <a:spLocks noChangeArrowheads="1"/>
          </p:cNvSpPr>
          <p:nvPr/>
        </p:nvSpPr>
        <p:spPr bwMode="auto">
          <a:xfrm>
            <a:off x="919155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969372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1017176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6" action="ppaction://hlinksldjump"/>
          </p:cNvPr>
          <p:cNvSpPr>
            <a:spLocks noChangeArrowheads="1"/>
          </p:cNvSpPr>
          <p:nvPr/>
        </p:nvSpPr>
        <p:spPr bwMode="auto">
          <a:xfrm>
            <a:off x="106256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7" action="ppaction://hlinksldjump"/>
          </p:cNvPr>
          <p:cNvSpPr>
            <a:spLocks noChangeArrowheads="1"/>
          </p:cNvSpPr>
          <p:nvPr/>
        </p:nvSpPr>
        <p:spPr bwMode="auto">
          <a:xfrm>
            <a:off x="1110327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60733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a:hlinkClick r:id="rId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5783750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707666" y="1187668"/>
            <a:ext cx="10793813" cy="3970318"/>
          </a:xfrm>
          <a:prstGeom prst="rect">
            <a:avLst/>
          </a:prstGeom>
        </p:spPr>
        <p:txBody>
          <a:bodyPr>
            <a:spAutoFit/>
          </a:bodyPr>
          <a:lstStyle/>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同质量的乙醇中羟基的物质的量比乙二醇少，放出的氢气也少，</a:t>
            </a:r>
            <a:r>
              <a:rPr lang="en-US" altLang="zh-CN" sz="2800" kern="100" dirty="0">
                <a:latin typeface="Times New Roman"/>
                <a:ea typeface="华文细黑"/>
              </a:rPr>
              <a:t>A</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由于</a:t>
            </a:r>
            <a:r>
              <a:rPr lang="zh-CN" altLang="zh-CN" sz="2800" kern="100" dirty="0">
                <a:latin typeface="Times New Roman"/>
                <a:ea typeface="华文细黑"/>
                <a:cs typeface="Times New Roman"/>
              </a:rPr>
              <a:t>乙醇与水互溶，所以乙醇不能作为碘水的萃取剂，</a:t>
            </a:r>
            <a:r>
              <a:rPr lang="en-US" altLang="zh-CN" sz="2800" kern="100" dirty="0">
                <a:latin typeface="Times New Roman"/>
                <a:ea typeface="华文细黑"/>
              </a:rPr>
              <a:t>C</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乙醇</a:t>
            </a:r>
            <a:r>
              <a:rPr lang="zh-CN" altLang="zh-CN" sz="2800" kern="100" dirty="0">
                <a:latin typeface="Times New Roman"/>
                <a:ea typeface="华文细黑"/>
                <a:cs typeface="Times New Roman"/>
              </a:rPr>
              <a:t>与乙酸的酯化反应，只能证明乙醇中有羟基并不能说明乙醇有碱性，</a:t>
            </a:r>
            <a:r>
              <a:rPr lang="en-US" altLang="zh-CN" sz="2800" kern="100" dirty="0">
                <a:latin typeface="Times New Roman"/>
                <a:ea typeface="华文细黑"/>
              </a:rPr>
              <a:t>D</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430780" algn="l"/>
              </a:tabLs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B</a:t>
            </a:r>
            <a:endParaRPr lang="zh-CN" altLang="zh-CN" sz="2800" b="1" kern="100" dirty="0">
              <a:solidFill>
                <a:schemeClr val="accent6">
                  <a:lumMod val="75000"/>
                </a:schemeClr>
              </a:solidFill>
              <a:latin typeface="Times New Roman"/>
              <a:ea typeface="华文细黑"/>
            </a:endParaRPr>
          </a:p>
        </p:txBody>
      </p:sp>
      <p:sp>
        <p:nvSpPr>
          <p:cNvPr id="4" name="Rectangle 21">
            <a:hlinkClick r:id="rId2" action="ppaction://hlinksldjump"/>
          </p:cNvPr>
          <p:cNvSpPr>
            <a:spLocks noChangeArrowheads="1"/>
          </p:cNvSpPr>
          <p:nvPr/>
        </p:nvSpPr>
        <p:spPr bwMode="auto">
          <a:xfrm>
            <a:off x="919155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969372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17176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6256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110327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160733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237669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0590" y="1125538"/>
            <a:ext cx="10942851" cy="3354740"/>
          </a:xfrm>
          <a:prstGeom prst="rect">
            <a:avLst/>
          </a:prstGeom>
        </p:spPr>
        <p:txBody>
          <a:bodyPr wrap="square" lIns="121898" tIns="60948" rIns="121898" bIns="60948">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下列物质都能与</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反应放出</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，其产生</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的速率排列顺序正确的是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5</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en-US" altLang="zh-CN" sz="2800" kern="100" dirty="0" err="1">
                <a:latin typeface="Times New Roman"/>
                <a:ea typeface="华文细黑"/>
                <a:cs typeface="Courier New"/>
              </a:rPr>
              <a:t>aq</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③</a:t>
            </a:r>
            <a:r>
              <a:rPr lang="en-US" altLang="zh-CN" sz="2800" kern="100" dirty="0" err="1">
                <a:latin typeface="Times New Roman"/>
                <a:ea typeface="华文细黑"/>
                <a:cs typeface="Courier New"/>
              </a:rPr>
              <a:t>NaOH</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aq</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③</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C.</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en-US" altLang="zh-CN" sz="2800" kern="100" dirty="0">
                <a:latin typeface="Times New Roman"/>
                <a:ea typeface="华文细黑"/>
              </a:rPr>
              <a:t>  	</a:t>
            </a:r>
            <a:r>
              <a:rPr lang="en-US" altLang="zh-CN" sz="2800" kern="100" dirty="0" smtClean="0">
                <a:latin typeface="Times New Roman"/>
                <a:ea typeface="华文细黑"/>
              </a:rPr>
              <a:t>		D</a:t>
            </a:r>
            <a:r>
              <a:rPr lang="en-US" altLang="zh-CN" sz="2800" kern="100" dirty="0">
                <a:latin typeface="Times New Roman"/>
                <a:ea typeface="华文细黑"/>
              </a:rPr>
              <a:t>.</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a:t>
            </a:r>
            <a:r>
              <a:rPr lang="en-US" altLang="zh-CN" sz="2800" kern="100" dirty="0" smtClean="0">
                <a:latin typeface="宋体"/>
                <a:ea typeface="华文细黑"/>
                <a:cs typeface="Times New Roman"/>
              </a:rPr>
              <a:t>①</a:t>
            </a:r>
          </a:p>
        </p:txBody>
      </p:sp>
      <p:sp>
        <p:nvSpPr>
          <p:cNvPr id="3" name="矩形 2"/>
          <p:cNvSpPr/>
          <p:nvPr/>
        </p:nvSpPr>
        <p:spPr>
          <a:xfrm>
            <a:off x="910630" y="1887990"/>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D</a:t>
            </a:r>
            <a:endParaRPr lang="zh-CN" altLang="en-US" sz="2800" b="1" dirty="0">
              <a:solidFill>
                <a:schemeClr val="accent6">
                  <a:lumMod val="75000"/>
                </a:schemeClr>
              </a:solidFill>
            </a:endParaRPr>
          </a:p>
        </p:txBody>
      </p:sp>
      <p:sp>
        <p:nvSpPr>
          <p:cNvPr id="5" name="Rectangle 21">
            <a:hlinkClick r:id="rId2" action="ppaction://hlinksldjump"/>
          </p:cNvPr>
          <p:cNvSpPr>
            <a:spLocks noChangeArrowheads="1"/>
          </p:cNvSpPr>
          <p:nvPr/>
        </p:nvSpPr>
        <p:spPr bwMode="auto">
          <a:xfrm>
            <a:off x="919155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969372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17176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06256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110327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7" action="ppaction://hlinksldjump"/>
          </p:cNvPr>
          <p:cNvSpPr>
            <a:spLocks noChangeArrowheads="1"/>
          </p:cNvSpPr>
          <p:nvPr/>
        </p:nvSpPr>
        <p:spPr bwMode="auto">
          <a:xfrm>
            <a:off x="1160733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15061323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3" grpId="0"/>
      <p:bldP spid="3"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5587" y="843041"/>
            <a:ext cx="11168475" cy="3954905"/>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en-US" sz="2600" b="1" kern="100" dirty="0">
                <a:solidFill>
                  <a:srgbClr val="0000FF"/>
                </a:solidFill>
                <a:latin typeface="Times New Roman"/>
                <a:cs typeface="Times New Roman"/>
              </a:rPr>
              <a:t>题组二　</a:t>
            </a:r>
            <a:r>
              <a:rPr lang="zh-CN" altLang="en-US" sz="2600" b="1" kern="100" dirty="0" smtClean="0">
                <a:solidFill>
                  <a:srgbClr val="0000FF"/>
                </a:solidFill>
                <a:latin typeface="Times New Roman"/>
                <a:cs typeface="Times New Roman"/>
              </a:rPr>
              <a:t>酯</a:t>
            </a:r>
            <a:r>
              <a:rPr lang="zh-CN" altLang="en-US" sz="2600" b="1" kern="100" dirty="0">
                <a:solidFill>
                  <a:srgbClr val="0000FF"/>
                </a:solidFill>
                <a:latin typeface="Times New Roman"/>
                <a:cs typeface="Times New Roman"/>
              </a:rPr>
              <a:t>的制取和</a:t>
            </a:r>
            <a:r>
              <a:rPr lang="zh-CN" altLang="en-US" sz="2600" b="1" kern="100" dirty="0" smtClean="0">
                <a:solidFill>
                  <a:srgbClr val="0000FF"/>
                </a:solidFill>
                <a:latin typeface="Times New Roman"/>
                <a:cs typeface="Times New Roman"/>
              </a:rPr>
              <a:t>性质</a:t>
            </a:r>
            <a:endParaRPr lang="en-US" altLang="zh-CN" sz="2600" b="1" kern="100" dirty="0" smtClean="0">
              <a:solidFill>
                <a:srgbClr val="0000FF"/>
              </a:solidFill>
              <a:latin typeface="Times New Roman"/>
              <a:cs typeface="Times New Roman"/>
            </a:endParaRPr>
          </a:p>
          <a:p>
            <a:pPr algn="just">
              <a:lnSpc>
                <a:spcPct val="150000"/>
              </a:lnSpc>
              <a:spcAft>
                <a:spcPts val="0"/>
              </a:spcAft>
              <a:tabLst>
                <a:tab pos="2430780" algn="l"/>
              </a:tabLs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下列说法不正确的是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酯类物质是形成水果香味的主要成分</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用碳酸钠溶液鉴别乙醇、乙酸和乙酸乙酯</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乙酸乙酯、油脂与</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溶液反应均有醇生成</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在酸性条件下，</a:t>
            </a:r>
            <a:r>
              <a:rPr lang="en-US" altLang="zh-CN" sz="2800" kern="100" dirty="0">
                <a:latin typeface="Times New Roman"/>
                <a:ea typeface="宋体"/>
              </a:rPr>
              <a:t>CH</a:t>
            </a:r>
            <a:r>
              <a:rPr lang="en-US" altLang="zh-CN" sz="2800" kern="100" baseline="-25000" dirty="0">
                <a:latin typeface="Times New Roman"/>
                <a:ea typeface="宋体"/>
              </a:rPr>
              <a:t>3</a:t>
            </a:r>
            <a:r>
              <a:rPr lang="en-US" altLang="zh-CN" sz="2800" kern="100" dirty="0">
                <a:latin typeface="Times New Roman"/>
                <a:ea typeface="宋体"/>
              </a:rPr>
              <a:t>CO</a:t>
            </a:r>
            <a:r>
              <a:rPr lang="en-US" altLang="zh-CN" sz="2800" kern="100" baseline="30000" dirty="0">
                <a:latin typeface="Times New Roman"/>
                <a:ea typeface="宋体"/>
              </a:rPr>
              <a:t>18</a:t>
            </a:r>
            <a:r>
              <a:rPr lang="en-US" altLang="zh-CN" sz="2800" kern="100" dirty="0">
                <a:latin typeface="Times New Roman"/>
                <a:ea typeface="宋体"/>
              </a:rPr>
              <a:t>OC</a:t>
            </a:r>
            <a:r>
              <a:rPr lang="en-US" altLang="zh-CN" sz="2800" kern="100" baseline="-25000" dirty="0">
                <a:latin typeface="Times New Roman"/>
                <a:ea typeface="宋体"/>
              </a:rPr>
              <a:t>2</a:t>
            </a:r>
            <a:r>
              <a:rPr lang="en-US" altLang="zh-CN" sz="2800" kern="100" dirty="0">
                <a:latin typeface="Times New Roman"/>
                <a:ea typeface="宋体"/>
              </a:rPr>
              <a:t>H</a:t>
            </a:r>
            <a:r>
              <a:rPr lang="en-US" altLang="zh-CN" sz="2800" kern="100" baseline="-25000" dirty="0">
                <a:latin typeface="Times New Roman"/>
                <a:ea typeface="宋体"/>
              </a:rPr>
              <a:t>5</a:t>
            </a:r>
            <a:r>
              <a:rPr lang="zh-CN" altLang="zh-CN" sz="2800" kern="100" dirty="0">
                <a:latin typeface="Times New Roman"/>
                <a:ea typeface="华文细黑"/>
                <a:cs typeface="Times New Roman"/>
              </a:rPr>
              <a:t>的水解产物是</a:t>
            </a:r>
            <a:r>
              <a:rPr lang="en-US" altLang="zh-CN" sz="2800" kern="100" dirty="0">
                <a:latin typeface="Times New Roman"/>
                <a:ea typeface="宋体"/>
              </a:rPr>
              <a:t>CH</a:t>
            </a:r>
            <a:r>
              <a:rPr lang="en-US" altLang="zh-CN" sz="2800" kern="100" baseline="-25000" dirty="0">
                <a:latin typeface="Times New Roman"/>
                <a:ea typeface="宋体"/>
              </a:rPr>
              <a:t>3</a:t>
            </a:r>
            <a:r>
              <a:rPr lang="en-US" altLang="zh-CN" sz="2800" kern="100" dirty="0">
                <a:latin typeface="Times New Roman"/>
                <a:ea typeface="宋体"/>
              </a:rPr>
              <a:t>CO</a:t>
            </a:r>
            <a:r>
              <a:rPr lang="en-US" altLang="zh-CN" sz="2800" kern="100" baseline="30000" dirty="0">
                <a:latin typeface="Times New Roman"/>
                <a:ea typeface="宋体"/>
              </a:rPr>
              <a:t>18</a:t>
            </a:r>
            <a:r>
              <a:rPr lang="en-US" altLang="zh-CN" sz="2800" kern="100" dirty="0">
                <a:latin typeface="Times New Roman"/>
                <a:ea typeface="宋体"/>
              </a:rPr>
              <a:t>OH</a:t>
            </a:r>
            <a:r>
              <a:rPr lang="zh-CN" altLang="zh-CN" sz="2800" kern="100" dirty="0">
                <a:latin typeface="Times New Roman"/>
                <a:ea typeface="宋体"/>
                <a:cs typeface="Times New Roman"/>
              </a:rPr>
              <a:t>和</a:t>
            </a:r>
            <a:r>
              <a:rPr lang="en-US" altLang="zh-CN" sz="2800" kern="100" dirty="0" smtClean="0">
                <a:latin typeface="Times New Roman"/>
                <a:ea typeface="宋体"/>
              </a:rPr>
              <a:t>C</a:t>
            </a:r>
            <a:r>
              <a:rPr lang="en-US" altLang="zh-CN" sz="2800" kern="100" baseline="-25000" dirty="0" smtClean="0">
                <a:latin typeface="Times New Roman"/>
                <a:ea typeface="宋体"/>
              </a:rPr>
              <a:t>2</a:t>
            </a:r>
            <a:r>
              <a:rPr lang="en-US" altLang="zh-CN" sz="2800" kern="100" dirty="0" smtClean="0">
                <a:latin typeface="Times New Roman"/>
                <a:ea typeface="宋体"/>
              </a:rPr>
              <a:t>H</a:t>
            </a:r>
            <a:r>
              <a:rPr lang="en-US" altLang="zh-CN" sz="2800" kern="100" baseline="-25000" dirty="0" smtClean="0">
                <a:latin typeface="Times New Roman"/>
                <a:ea typeface="宋体"/>
              </a:rPr>
              <a:t>5</a:t>
            </a:r>
            <a:r>
              <a:rPr lang="en-US" altLang="zh-CN" sz="2800" kern="100" dirty="0" smtClean="0">
                <a:latin typeface="Times New Roman"/>
                <a:ea typeface="宋体"/>
              </a:rPr>
              <a:t>OH</a:t>
            </a:r>
          </a:p>
        </p:txBody>
      </p:sp>
      <p:sp>
        <p:nvSpPr>
          <p:cNvPr id="4" name="Rectangle 21">
            <a:hlinkClick r:id="rId2" action="ppaction://hlinksldjump"/>
          </p:cNvPr>
          <p:cNvSpPr>
            <a:spLocks noChangeArrowheads="1"/>
          </p:cNvSpPr>
          <p:nvPr/>
        </p:nvSpPr>
        <p:spPr bwMode="auto">
          <a:xfrm>
            <a:off x="919155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969372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17176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6256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110327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160733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a:hlinkClick r:id="rId8" action="ppaction://hlinksldjump"/>
          </p:cNvPr>
          <p:cNvSpPr/>
          <p:nvPr/>
        </p:nvSpPr>
        <p:spPr>
          <a:xfrm>
            <a:off x="11022502" y="6658148"/>
            <a:ext cx="1167911"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解析答案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8911346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605618" y="3386242"/>
            <a:ext cx="10948412" cy="3139297"/>
          </a:xfrm>
          <a:prstGeom prst="rect">
            <a:avLst/>
          </a:prstGeom>
        </p:spPr>
        <p:txBody>
          <a:bodyPr wrap="square" lIns="121898" tIns="60948" rIns="121898" bIns="60948">
            <a:spAutoFit/>
          </a:bodyPr>
          <a:lstStyle/>
          <a:p>
            <a:pPr>
              <a:lnSpc>
                <a:spcPct val="150000"/>
              </a:lnSpc>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项，乙酸乙酯水解生成乙醇，油脂水解生成丙三醇，正确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250000"/>
              </a:lnSpc>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项，乙酸乙酯水解时断键处是按图中</a:t>
            </a:r>
            <a:r>
              <a:rPr lang="zh-CN" altLang="zh-CN" sz="2800" kern="100" dirty="0" smtClean="0">
                <a:latin typeface="Times New Roman"/>
                <a:ea typeface="华文细黑"/>
                <a:cs typeface="Times New Roman"/>
              </a:rPr>
              <a:t>虚线</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进行</a:t>
            </a:r>
            <a:r>
              <a:rPr lang="zh-CN" altLang="zh-CN" sz="2800" kern="100" dirty="0">
                <a:latin typeface="Times New Roman"/>
                <a:ea typeface="华文细黑"/>
                <a:cs typeface="Times New Roman"/>
              </a:rPr>
              <a:t>的，应</a:t>
            </a:r>
            <a:r>
              <a:rPr lang="zh-CN" altLang="zh-CN" sz="2800" kern="100" dirty="0" smtClean="0">
                <a:latin typeface="Times New Roman"/>
                <a:ea typeface="华文细黑"/>
                <a:cs typeface="Times New Roman"/>
              </a:rPr>
              <a:t>在</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醇</a:t>
            </a:r>
            <a:r>
              <a:rPr lang="zh-CN" altLang="zh-CN" sz="2800" kern="100" dirty="0">
                <a:latin typeface="Times New Roman"/>
                <a:ea typeface="华文细黑"/>
                <a:cs typeface="Times New Roman"/>
              </a:rPr>
              <a:t>中含有</a:t>
            </a:r>
            <a:r>
              <a:rPr lang="en-US" altLang="zh-CN" sz="2800" kern="100" baseline="30000" dirty="0">
                <a:latin typeface="Times New Roman"/>
                <a:ea typeface="华文细黑"/>
              </a:rPr>
              <a:t>18</a:t>
            </a:r>
            <a:r>
              <a:rPr lang="en-US" altLang="zh-CN" sz="2800" kern="100" dirty="0">
                <a:latin typeface="Times New Roman"/>
                <a:ea typeface="华文细黑"/>
              </a:rPr>
              <a:t>O</a:t>
            </a:r>
            <a:r>
              <a:rPr lang="zh-CN" altLang="zh-CN" sz="2800" kern="100" dirty="0">
                <a:latin typeface="Times New Roman"/>
                <a:ea typeface="华文细黑"/>
                <a:cs typeface="Times New Roman"/>
              </a:rPr>
              <a:t>原子，错误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430780" algn="l"/>
              </a:tabLs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D</a:t>
            </a:r>
            <a:endParaRPr lang="zh-CN" altLang="zh-CN" sz="2800" b="1" kern="100" dirty="0">
              <a:solidFill>
                <a:schemeClr val="accent6">
                  <a:lumMod val="75000"/>
                </a:schemeClr>
              </a:solidFill>
              <a:latin typeface="Times New Roman"/>
              <a:ea typeface="华文细黑"/>
            </a:endParaRPr>
          </a:p>
        </p:txBody>
      </p:sp>
      <p:pic>
        <p:nvPicPr>
          <p:cNvPr id="248834" name="Picture 2" descr="去年661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8603" y="4121733"/>
            <a:ext cx="1276557" cy="833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a:hlinkClick r:id="rId3" action="ppaction://hlinksldjump"/>
          </p:cNvPr>
          <p:cNvSpPr>
            <a:spLocks noChangeArrowheads="1"/>
          </p:cNvSpPr>
          <p:nvPr/>
        </p:nvSpPr>
        <p:spPr bwMode="auto">
          <a:xfrm>
            <a:off x="919155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969372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1017176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6" action="ppaction://hlinksldjump"/>
          </p:cNvPr>
          <p:cNvSpPr>
            <a:spLocks noChangeArrowheads="1"/>
          </p:cNvSpPr>
          <p:nvPr/>
        </p:nvSpPr>
        <p:spPr bwMode="auto">
          <a:xfrm>
            <a:off x="106256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7" action="ppaction://hlinksldjump"/>
          </p:cNvPr>
          <p:cNvSpPr>
            <a:spLocks noChangeArrowheads="1"/>
          </p:cNvSpPr>
          <p:nvPr/>
        </p:nvSpPr>
        <p:spPr bwMode="auto">
          <a:xfrm>
            <a:off x="1110327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8" action="ppaction://hlinksldjump"/>
          </p:cNvPr>
          <p:cNvSpPr>
            <a:spLocks noChangeArrowheads="1"/>
          </p:cNvSpPr>
          <p:nvPr/>
        </p:nvSpPr>
        <p:spPr bwMode="auto">
          <a:xfrm>
            <a:off x="1160733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632570" y="765498"/>
            <a:ext cx="11010769" cy="2595069"/>
          </a:xfrm>
          <a:prstGeom prst="rect">
            <a:avLst/>
          </a:prstGeom>
        </p:spPr>
        <p:txBody>
          <a:bodyPr>
            <a:spAutoFit/>
          </a:bodyPr>
          <a:lstStyle/>
          <a:p>
            <a:pPr lvl="0">
              <a:lnSpc>
                <a:spcPct val="150000"/>
              </a:lnSpc>
            </a:pPr>
            <a:r>
              <a:rPr lang="zh-CN" altLang="zh-CN" sz="2800" b="1" kern="100" dirty="0">
                <a:solidFill>
                  <a:srgbClr val="0000FF"/>
                </a:solidFill>
                <a:latin typeface="Times New Roman"/>
                <a:cs typeface="Times New Roman"/>
              </a:rPr>
              <a:t>解析　</a:t>
            </a:r>
            <a:r>
              <a:rPr lang="en-US" altLang="zh-CN" sz="2800" kern="100" dirty="0">
                <a:solidFill>
                  <a:prstClr val="black"/>
                </a:solidFill>
                <a:latin typeface="Times New Roman"/>
                <a:ea typeface="华文细黑"/>
              </a:rPr>
              <a:t>A</a:t>
            </a:r>
            <a:r>
              <a:rPr lang="zh-CN" altLang="zh-CN" sz="2800" kern="100" dirty="0">
                <a:solidFill>
                  <a:prstClr val="black"/>
                </a:solidFill>
                <a:latin typeface="Times New Roman"/>
                <a:ea typeface="华文细黑"/>
                <a:cs typeface="Times New Roman"/>
              </a:rPr>
              <a:t>项，各种水果香味多数是因为含有不同的酯类物质导致的，正确；</a:t>
            </a:r>
            <a:endParaRPr lang="en-US" altLang="zh-CN" sz="2800" kern="100" dirty="0">
              <a:solidFill>
                <a:prstClr val="black"/>
              </a:solidFill>
              <a:latin typeface="Times New Roman"/>
              <a:ea typeface="华文细黑"/>
              <a:cs typeface="Times New Roman"/>
            </a:endParaRPr>
          </a:p>
          <a:p>
            <a:pPr lvl="0">
              <a:lnSpc>
                <a:spcPct val="150000"/>
              </a:lnSpc>
            </a:pPr>
            <a:r>
              <a:rPr lang="en-US" altLang="zh-CN" sz="2800" kern="100" dirty="0">
                <a:solidFill>
                  <a:prstClr val="black"/>
                </a:solidFill>
                <a:latin typeface="Times New Roman"/>
                <a:ea typeface="华文细黑"/>
              </a:rPr>
              <a:t>B</a:t>
            </a:r>
            <a:r>
              <a:rPr lang="zh-CN" altLang="zh-CN" sz="2800" kern="100" dirty="0">
                <a:solidFill>
                  <a:prstClr val="black"/>
                </a:solidFill>
                <a:latin typeface="Times New Roman"/>
                <a:ea typeface="华文细黑"/>
                <a:cs typeface="Times New Roman"/>
              </a:rPr>
              <a:t>项，乙醇溶于碳酸钠溶液，乙酸与碳酸钠反应产生气泡，乙酸乙酯浮于溶液表面，正确；</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3232341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750"/>
                                        <p:tgtEl>
                                          <p:spTgt spid="10">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blinds(horizontal)">
                                      <p:cBhvr>
                                        <p:cTn id="11" dur="750"/>
                                        <p:tgtEl>
                                          <p:spTgt spid="10">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linds(horizontal)">
                                      <p:cBhvr>
                                        <p:cTn id="15" dur="750"/>
                                        <p:tgtEl>
                                          <p:spTgt spid="3">
                                            <p:txEl>
                                              <p:pRg st="0" end="0"/>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linds(horizontal)">
                                      <p:cBhvr>
                                        <p:cTn id="19" dur="750"/>
                                        <p:tgtEl>
                                          <p:spTgt spid="3">
                                            <p:txEl>
                                              <p:pRg st="1" end="1"/>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750"/>
                                        <p:tgtEl>
                                          <p:spTgt spid="3">
                                            <p:txEl>
                                              <p:pRg st="2" end="2"/>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48834"/>
                                        </p:tgtEl>
                                        <p:attrNameLst>
                                          <p:attrName>style.visibility</p:attrName>
                                        </p:attrNameLst>
                                      </p:cBhvr>
                                      <p:to>
                                        <p:strVal val="visible"/>
                                      </p:to>
                                    </p:set>
                                    <p:animEffect transition="in" filter="blinds(horizontal)">
                                      <p:cBhvr>
                                        <p:cTn id="25" dur="750"/>
                                        <p:tgtEl>
                                          <p:spTgt spid="248834"/>
                                        </p:tgtEl>
                                      </p:cBhvr>
                                    </p:animEffect>
                                  </p:childTnLst>
                                </p:cTn>
                              </p:par>
                            </p:childTnLst>
                          </p:cTn>
                        </p:par>
                        <p:par>
                          <p:cTn id="26" fill="hold">
                            <p:stCondLst>
                              <p:cond delay="3000"/>
                            </p:stCondLst>
                            <p:childTnLst>
                              <p:par>
                                <p:cTn id="27" presetID="3" presetClass="entr" presetSubtype="10" fill="hold" nodeType="after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linds(horizontal)">
                                      <p:cBhvr>
                                        <p:cTn id="29" dur="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14363" y="669691"/>
            <a:ext cx="10565419" cy="1980261"/>
          </a:xfrm>
          <a:prstGeom prst="rect">
            <a:avLst/>
          </a:prstGeom>
        </p:spPr>
        <p:txBody>
          <a:bodyPr wrap="square" lIns="121898" tIns="60948" rIns="121898" bIns="60948">
            <a:spAutoFit/>
          </a:bodyPr>
          <a:lstStyle/>
          <a:p>
            <a:pPr algn="just">
              <a:lnSpc>
                <a:spcPct val="150000"/>
              </a:lnSpc>
              <a:spcAft>
                <a:spcPts val="0"/>
              </a:spcAft>
              <a:tabLst>
                <a:tab pos="2430780" algn="l"/>
              </a:tabLst>
            </a:pPr>
            <a:r>
              <a:rPr lang="en-US" altLang="zh-CN" sz="2800" kern="100" dirty="0">
                <a:latin typeface="Times New Roman"/>
                <a:ea typeface="华文细黑"/>
              </a:rPr>
              <a:t>5.</a:t>
            </a:r>
            <a:r>
              <a:rPr lang="zh-CN" altLang="zh-CN" sz="2800" kern="100" dirty="0">
                <a:latin typeface="Times New Roman"/>
                <a:ea typeface="华文细黑"/>
                <a:cs typeface="Times New Roman"/>
              </a:rPr>
              <a:t>某课外兴趣小组欲在实验室里制备少量乙酸乙酯，该小组的同学设计了以下四个制取乙酸乙酯的装置，其中正确的是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zh-CN" sz="2800" kern="100" dirty="0">
              <a:solidFill>
                <a:schemeClr val="accent6">
                  <a:lumMod val="75000"/>
                </a:schemeClr>
              </a:solidFill>
              <a:latin typeface="宋体"/>
              <a:cs typeface="Courier New"/>
            </a:endParaRPr>
          </a:p>
        </p:txBody>
      </p:sp>
      <p:pic>
        <p:nvPicPr>
          <p:cNvPr id="249858" name="Picture 2" descr="HX49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2985" y="2329286"/>
            <a:ext cx="4576157" cy="193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9859" name="Picture 3" descr="HX49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96110" y="2493690"/>
            <a:ext cx="5335844" cy="1823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697506" y="4570977"/>
            <a:ext cx="10793813" cy="1307089"/>
          </a:xfrm>
          <a:prstGeom prst="rect">
            <a:avLst/>
          </a:prstGeom>
        </p:spPr>
        <p:txBody>
          <a:bodyPr>
            <a:spAutoFit/>
          </a:bodyPr>
          <a:lstStyle/>
          <a:p>
            <a:pPr>
              <a:lnSpc>
                <a:spcPct val="150000"/>
              </a:lnSpc>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rPr>
              <a:t>B</a:t>
            </a:r>
            <a:r>
              <a:rPr lang="zh-CN" altLang="zh-CN" sz="2800" kern="100" dirty="0">
                <a:latin typeface="Times New Roman"/>
                <a:ea typeface="华文细黑"/>
                <a:cs typeface="Times New Roman"/>
              </a:rPr>
              <a:t>和</a:t>
            </a:r>
            <a:r>
              <a:rPr lang="en-US" altLang="zh-CN" sz="2800" kern="100" dirty="0">
                <a:latin typeface="Times New Roman"/>
                <a:ea typeface="华文细黑"/>
              </a:rPr>
              <a:t>D</a:t>
            </a:r>
            <a:r>
              <a:rPr lang="zh-CN" altLang="zh-CN" sz="2800" kern="100" dirty="0">
                <a:latin typeface="Times New Roman"/>
                <a:ea typeface="华文细黑"/>
                <a:cs typeface="Times New Roman"/>
              </a:rPr>
              <a:t>中的导管插到试管</a:t>
            </a:r>
            <a:r>
              <a:rPr lang="en-US" altLang="zh-CN" sz="2800" kern="100" dirty="0">
                <a:latin typeface="Times New Roman"/>
                <a:ea typeface="华文细黑"/>
              </a:rPr>
              <a:t>b</a:t>
            </a:r>
            <a:r>
              <a:rPr lang="zh-CN" altLang="zh-CN" sz="2800" kern="100" dirty="0">
                <a:latin typeface="Times New Roman"/>
                <a:ea typeface="华文细黑"/>
                <a:cs typeface="Times New Roman"/>
              </a:rPr>
              <a:t>内液面以下，会引起倒吸，</a:t>
            </a:r>
            <a:r>
              <a:rPr lang="en-US" altLang="zh-CN" sz="2800" kern="100" dirty="0">
                <a:latin typeface="Times New Roman"/>
                <a:ea typeface="华文细黑"/>
              </a:rPr>
              <a:t>B</a:t>
            </a:r>
            <a:r>
              <a:rPr lang="zh-CN" altLang="zh-CN" sz="2800" kern="100" dirty="0">
                <a:latin typeface="Times New Roman"/>
                <a:ea typeface="华文细黑"/>
                <a:cs typeface="Times New Roman"/>
              </a:rPr>
              <a:t>、</a:t>
            </a:r>
            <a:r>
              <a:rPr lang="en-US" altLang="zh-CN" sz="2800" kern="100" dirty="0">
                <a:latin typeface="Times New Roman"/>
                <a:ea typeface="华文细黑"/>
              </a:rPr>
              <a:t>D</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项试管</a:t>
            </a:r>
            <a:r>
              <a:rPr lang="en-US" altLang="zh-CN" sz="2800" kern="100" dirty="0">
                <a:latin typeface="Times New Roman"/>
                <a:ea typeface="华文细黑"/>
              </a:rPr>
              <a:t>b</a:t>
            </a:r>
            <a:r>
              <a:rPr lang="zh-CN" altLang="zh-CN" sz="2800" kern="100" dirty="0">
                <a:latin typeface="Times New Roman"/>
                <a:ea typeface="华文细黑"/>
                <a:cs typeface="Times New Roman"/>
              </a:rPr>
              <a:t>中的试剂</a:t>
            </a:r>
            <a:r>
              <a:rPr lang="en-US" altLang="zh-CN" sz="2800" kern="100" dirty="0" err="1">
                <a:latin typeface="Times New Roman"/>
                <a:ea typeface="华文细黑"/>
              </a:rPr>
              <a:t>NaOH</a:t>
            </a:r>
            <a:r>
              <a:rPr lang="zh-CN" altLang="zh-CN" sz="2800" kern="100" dirty="0">
                <a:latin typeface="Times New Roman"/>
                <a:ea typeface="华文细黑"/>
                <a:cs typeface="Times New Roman"/>
              </a:rPr>
              <a:t>溶液会与生成的乙酸乙酯反应，</a:t>
            </a:r>
            <a:r>
              <a:rPr lang="en-US" altLang="zh-CN" sz="2800" kern="100" dirty="0">
                <a:latin typeface="Times New Roman"/>
                <a:ea typeface="华文细黑"/>
              </a:rPr>
              <a:t>C</a:t>
            </a:r>
            <a:r>
              <a:rPr lang="zh-CN" altLang="zh-CN" sz="2800" kern="100" dirty="0">
                <a:latin typeface="Times New Roman"/>
                <a:ea typeface="华文细黑"/>
                <a:cs typeface="Times New Roman"/>
              </a:rPr>
              <a:t>错。</a:t>
            </a:r>
            <a:endParaRPr lang="zh-CN" altLang="en-US" sz="2800" dirty="0"/>
          </a:p>
        </p:txBody>
      </p:sp>
      <p:sp>
        <p:nvSpPr>
          <p:cNvPr id="6" name="矩形 5"/>
          <p:cNvSpPr/>
          <p:nvPr/>
        </p:nvSpPr>
        <p:spPr>
          <a:xfrm>
            <a:off x="9263558" y="1442615"/>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A</a:t>
            </a:r>
            <a:endParaRPr lang="zh-CN" altLang="en-US" sz="2800" b="1" kern="100" dirty="0">
              <a:solidFill>
                <a:schemeClr val="accent6">
                  <a:lumMod val="75000"/>
                </a:schemeClr>
              </a:solidFill>
              <a:latin typeface="Times New Roman"/>
              <a:ea typeface="华文细黑"/>
            </a:endParaRPr>
          </a:p>
        </p:txBody>
      </p:sp>
      <p:sp>
        <p:nvSpPr>
          <p:cNvPr id="7" name="Rectangle 21">
            <a:hlinkClick r:id="rId4" action="ppaction://hlinksldjump"/>
          </p:cNvPr>
          <p:cNvSpPr>
            <a:spLocks noChangeArrowheads="1"/>
          </p:cNvSpPr>
          <p:nvPr/>
        </p:nvSpPr>
        <p:spPr bwMode="auto">
          <a:xfrm>
            <a:off x="919155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5" action="ppaction://hlinksldjump"/>
          </p:cNvPr>
          <p:cNvSpPr>
            <a:spLocks noChangeArrowheads="1"/>
          </p:cNvSpPr>
          <p:nvPr/>
        </p:nvSpPr>
        <p:spPr bwMode="auto">
          <a:xfrm>
            <a:off x="969372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6" action="ppaction://hlinksldjump"/>
          </p:cNvPr>
          <p:cNvSpPr>
            <a:spLocks noChangeArrowheads="1"/>
          </p:cNvSpPr>
          <p:nvPr/>
        </p:nvSpPr>
        <p:spPr bwMode="auto">
          <a:xfrm>
            <a:off x="1017176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7" action="ppaction://hlinksldjump"/>
          </p:cNvPr>
          <p:cNvSpPr>
            <a:spLocks noChangeArrowheads="1"/>
          </p:cNvSpPr>
          <p:nvPr/>
        </p:nvSpPr>
        <p:spPr bwMode="auto">
          <a:xfrm>
            <a:off x="106256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8" action="ppaction://hlinksldjump"/>
          </p:cNvPr>
          <p:cNvSpPr>
            <a:spLocks noChangeArrowheads="1"/>
          </p:cNvSpPr>
          <p:nvPr/>
        </p:nvSpPr>
        <p:spPr bwMode="auto">
          <a:xfrm>
            <a:off x="1110327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9" action="ppaction://hlinksldjump"/>
          </p:cNvPr>
          <p:cNvSpPr>
            <a:spLocks noChangeArrowheads="1"/>
          </p:cNvSpPr>
          <p:nvPr/>
        </p:nvSpPr>
        <p:spPr bwMode="auto">
          <a:xfrm>
            <a:off x="1160733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9205666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5">
                                            <p:txEl>
                                              <p:pRg st="0" end="0"/>
                                            </p:txEl>
                                          </p:spTgt>
                                        </p:tgtEl>
                                      </p:cBhvr>
                                    </p:animEffect>
                                    <p:set>
                                      <p:cBhvr>
                                        <p:cTn id="22" dur="1" fill="hold">
                                          <p:stCondLst>
                                            <p:cond delay="499"/>
                                          </p:stCondLst>
                                        </p:cTn>
                                        <p:tgtEl>
                                          <p:spTgt spid="5">
                                            <p:txEl>
                                              <p:pRg st="0" end="0"/>
                                            </p:txEl>
                                          </p:spTgt>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5">
                                            <p:txEl>
                                              <p:pRg st="1" end="1"/>
                                            </p:txEl>
                                          </p:spTgt>
                                        </p:tgtEl>
                                      </p:cBhvr>
                                    </p:animEffect>
                                    <p:set>
                                      <p:cBhvr>
                                        <p:cTn id="25" dur="1" fill="hold">
                                          <p:stCondLst>
                                            <p:cond delay="499"/>
                                          </p:stCondLst>
                                        </p:cTn>
                                        <p:tgtEl>
                                          <p:spTgt spid="5">
                                            <p:txEl>
                                              <p:pRg st="1" end="1"/>
                                            </p:txEl>
                                          </p:spTgt>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6"/>
                                        </p:tgtEl>
                                      </p:cBhvr>
                                    </p:animEffect>
                                    <p:set>
                                      <p:cBhvr>
                                        <p:cTn id="2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5" grpId="0" build="allAtOnce"/>
      <p:bldP spid="6" grpId="0"/>
      <p:bldP spid="6"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7506" y="685354"/>
            <a:ext cx="10793813" cy="4616648"/>
          </a:xfrm>
          <a:prstGeom prst="rect">
            <a:avLst/>
          </a:prstGeom>
        </p:spPr>
        <p:txBody>
          <a:bodyPr>
            <a:spAutoFit/>
          </a:bodyPr>
          <a:lstStyle/>
          <a:p>
            <a:pPr algn="just">
              <a:lnSpc>
                <a:spcPct val="150000"/>
              </a:lnSpc>
              <a:spcAft>
                <a:spcPts val="0"/>
              </a:spcAft>
              <a:tabLst>
                <a:tab pos="2430780" algn="l"/>
              </a:tabLst>
            </a:pPr>
            <a:r>
              <a:rPr lang="en-US" altLang="zh-CN" sz="2800" kern="100" dirty="0" smtClean="0">
                <a:latin typeface="Times New Roman"/>
                <a:ea typeface="华文细黑"/>
              </a:rPr>
              <a:t>6.1-­</a:t>
            </a:r>
            <a:r>
              <a:rPr lang="zh-CN" altLang="zh-CN" sz="2800" kern="100" dirty="0">
                <a:latin typeface="Times New Roman"/>
                <a:ea typeface="华文细黑"/>
                <a:cs typeface="Times New Roman"/>
              </a:rPr>
              <a:t>丁醇和乙酸在浓硫酸作用下，通过酯化反应制得乙酸丁酯，反应温度为</a:t>
            </a:r>
            <a:r>
              <a:rPr lang="en-US" altLang="zh-CN" sz="2800" kern="100" dirty="0">
                <a:latin typeface="Times New Roman"/>
                <a:ea typeface="华文细黑"/>
              </a:rPr>
              <a:t>115</a:t>
            </a:r>
            <a:r>
              <a:rPr lang="zh-CN" altLang="zh-CN" sz="2800" kern="100" dirty="0">
                <a:latin typeface="Times New Roman"/>
                <a:ea typeface="华文细黑"/>
                <a:cs typeface="Times New Roman"/>
              </a:rPr>
              <a:t>～</a:t>
            </a:r>
            <a:r>
              <a:rPr lang="en-US" altLang="zh-CN" sz="2800" kern="100" dirty="0">
                <a:latin typeface="Times New Roman"/>
                <a:ea typeface="华文细黑"/>
              </a:rPr>
              <a:t>125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，反应装置</a:t>
            </a:r>
            <a:r>
              <a:rPr lang="zh-CN" altLang="zh-CN" sz="2800" kern="100" dirty="0" smtClean="0">
                <a:latin typeface="Times New Roman"/>
                <a:ea typeface="华文细黑"/>
                <a:cs typeface="Times New Roman"/>
              </a:rPr>
              <a:t>如</a:t>
            </a:r>
            <a:r>
              <a:rPr lang="zh-CN" altLang="en-US" sz="2800" kern="100" dirty="0" smtClean="0">
                <a:latin typeface="Times New Roman"/>
                <a:ea typeface="华文细黑"/>
                <a:cs typeface="Times New Roman"/>
              </a:rPr>
              <a:t>右</a:t>
            </a:r>
            <a:r>
              <a:rPr lang="zh-CN" altLang="zh-CN" sz="2800" kern="100" dirty="0" smtClean="0">
                <a:latin typeface="Times New Roman"/>
                <a:ea typeface="华文细黑"/>
                <a:cs typeface="Times New Roman"/>
              </a:rPr>
              <a:t>图</a:t>
            </a:r>
            <a:r>
              <a:rPr lang="zh-CN" altLang="zh-CN" sz="2800" kern="100" dirty="0">
                <a:latin typeface="Times New Roman"/>
                <a:ea typeface="华文细黑"/>
                <a:cs typeface="Times New Roman"/>
              </a:rPr>
              <a:t>，下列对该实验的描述错误的是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rPr>
              <a:t>)</a:t>
            </a: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不能用水浴加热</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长玻璃管起冷凝回流作用</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提纯乙酸丁酯需要经过水、氢氧化钠溶液洗涤</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加入过量乙酸可以提高</a:t>
            </a:r>
            <a:r>
              <a:rPr lang="en-US" altLang="zh-CN" sz="2800" kern="100" dirty="0">
                <a:latin typeface="Times New Roman"/>
                <a:ea typeface="华文细黑"/>
              </a:rPr>
              <a:t>1</a:t>
            </a:r>
            <a:r>
              <a:rPr lang="en-US" altLang="zh-CN" sz="2800" kern="100" dirty="0" smtClean="0">
                <a:latin typeface="Times New Roman"/>
                <a:ea typeface="华文细黑"/>
              </a:rPr>
              <a:t>­-</a:t>
            </a:r>
            <a:r>
              <a:rPr lang="zh-CN" altLang="zh-CN" sz="2800" kern="100" dirty="0" smtClean="0">
                <a:latin typeface="Times New Roman"/>
                <a:ea typeface="华文细黑"/>
                <a:cs typeface="Times New Roman"/>
              </a:rPr>
              <a:t>丁醇</a:t>
            </a:r>
            <a:r>
              <a:rPr lang="zh-CN" altLang="zh-CN" sz="2800" kern="100" dirty="0">
                <a:latin typeface="Times New Roman"/>
                <a:ea typeface="华文细黑"/>
                <a:cs typeface="Times New Roman"/>
              </a:rPr>
              <a:t>的转化率</a:t>
            </a:r>
            <a:endParaRPr lang="en-US" altLang="zh-CN" sz="2800" kern="100" dirty="0" smtClean="0">
              <a:latin typeface="宋体"/>
              <a:ea typeface="华文细黑"/>
              <a:cs typeface="Times New Roman"/>
            </a:endParaRPr>
          </a:p>
        </p:txBody>
      </p:sp>
      <p:pic>
        <p:nvPicPr>
          <p:cNvPr id="250882" name="Picture 2" descr="HX49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86216" y="2293749"/>
            <a:ext cx="1008512" cy="2004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a:hlinkClick r:id="rId3" action="ppaction://hlinksldjump"/>
          </p:cNvPr>
          <p:cNvSpPr>
            <a:spLocks noChangeArrowheads="1"/>
          </p:cNvSpPr>
          <p:nvPr/>
        </p:nvSpPr>
        <p:spPr bwMode="auto">
          <a:xfrm>
            <a:off x="919155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4" action="ppaction://hlinksldjump"/>
          </p:cNvPr>
          <p:cNvSpPr>
            <a:spLocks noChangeArrowheads="1"/>
          </p:cNvSpPr>
          <p:nvPr/>
        </p:nvSpPr>
        <p:spPr bwMode="auto">
          <a:xfrm>
            <a:off x="969372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5" action="ppaction://hlinksldjump"/>
          </p:cNvPr>
          <p:cNvSpPr>
            <a:spLocks noChangeArrowheads="1"/>
          </p:cNvSpPr>
          <p:nvPr/>
        </p:nvSpPr>
        <p:spPr bwMode="auto">
          <a:xfrm>
            <a:off x="1017176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6" action="ppaction://hlinksldjump"/>
          </p:cNvPr>
          <p:cNvSpPr>
            <a:spLocks noChangeArrowheads="1"/>
          </p:cNvSpPr>
          <p:nvPr/>
        </p:nvSpPr>
        <p:spPr bwMode="auto">
          <a:xfrm>
            <a:off x="106256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7" action="ppaction://hlinksldjump"/>
          </p:cNvPr>
          <p:cNvSpPr>
            <a:spLocks noChangeArrowheads="1"/>
          </p:cNvSpPr>
          <p:nvPr/>
        </p:nvSpPr>
        <p:spPr bwMode="auto">
          <a:xfrm>
            <a:off x="1110327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60733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a:hlinkClick r:id="rId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036808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0"/>
          <p:cNvSpPr txBox="1">
            <a:spLocks noChangeArrowheads="1"/>
          </p:cNvSpPr>
          <p:nvPr/>
        </p:nvSpPr>
        <p:spPr bwMode="auto">
          <a:xfrm>
            <a:off x="952725" y="1086648"/>
            <a:ext cx="10183041" cy="4647402"/>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lIns="121898" tIns="60948" rIns="121898" bIns="60948"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lvl="0" algn="just" eaLnBrk="1" hangingPunct="1">
              <a:lnSpc>
                <a:spcPct val="150000"/>
              </a:lnSpc>
              <a:tabLst>
                <a:tab pos="1890395" algn="l"/>
              </a:tabLst>
            </a:pPr>
            <a:r>
              <a:rPr lang="en-US" altLang="zh-CN" sz="2800" b="0" kern="100" dirty="0">
                <a:solidFill>
                  <a:prstClr val="black"/>
                </a:solidFill>
                <a:latin typeface="Times New Roman"/>
                <a:ea typeface="华文细黑"/>
              </a:rPr>
              <a:t>1.</a:t>
            </a:r>
            <a:r>
              <a:rPr lang="zh-CN" altLang="en-US" sz="2800" b="0" kern="100" dirty="0">
                <a:solidFill>
                  <a:prstClr val="black"/>
                </a:solidFill>
                <a:latin typeface="Times New Roman"/>
                <a:ea typeface="华文细黑"/>
              </a:rPr>
              <a:t>了解乙醇、乙酸的组成。</a:t>
            </a:r>
            <a:endParaRPr lang="en-US" altLang="zh-CN" sz="2800" b="0" kern="100" dirty="0">
              <a:solidFill>
                <a:prstClr val="black"/>
              </a:solidFill>
              <a:latin typeface="Times New Roman"/>
              <a:ea typeface="华文细黑"/>
            </a:endParaRPr>
          </a:p>
          <a:p>
            <a:pPr lvl="0" algn="just" eaLnBrk="1" hangingPunct="1">
              <a:lnSpc>
                <a:spcPct val="150000"/>
              </a:lnSpc>
              <a:tabLst>
                <a:tab pos="1890395" algn="l"/>
              </a:tabLst>
            </a:pPr>
            <a:r>
              <a:rPr lang="en-US" altLang="zh-CN" sz="2800" b="0" kern="100" dirty="0">
                <a:solidFill>
                  <a:prstClr val="black"/>
                </a:solidFill>
                <a:latin typeface="Times New Roman"/>
                <a:ea typeface="华文细黑"/>
              </a:rPr>
              <a:t>2.</a:t>
            </a:r>
            <a:r>
              <a:rPr lang="zh-CN" altLang="en-US" sz="2800" b="0" kern="100" dirty="0">
                <a:solidFill>
                  <a:prstClr val="black"/>
                </a:solidFill>
                <a:latin typeface="Times New Roman"/>
                <a:ea typeface="华文细黑"/>
              </a:rPr>
              <a:t>了解乙醇、乙酸的主要性质。</a:t>
            </a:r>
            <a:endParaRPr lang="en-US" altLang="zh-CN" sz="2800" b="0" kern="100" dirty="0">
              <a:solidFill>
                <a:prstClr val="black"/>
              </a:solidFill>
              <a:latin typeface="Times New Roman"/>
              <a:ea typeface="华文细黑"/>
            </a:endParaRPr>
          </a:p>
          <a:p>
            <a:pPr lvl="0" algn="just" eaLnBrk="1" hangingPunct="1">
              <a:lnSpc>
                <a:spcPct val="150000"/>
              </a:lnSpc>
              <a:tabLst>
                <a:tab pos="1890395" algn="l"/>
              </a:tabLst>
            </a:pPr>
            <a:r>
              <a:rPr lang="en-US" altLang="zh-CN" sz="2800" b="0" kern="100" dirty="0">
                <a:solidFill>
                  <a:prstClr val="black"/>
                </a:solidFill>
                <a:latin typeface="Times New Roman"/>
                <a:ea typeface="华文细黑"/>
              </a:rPr>
              <a:t>3.</a:t>
            </a:r>
            <a:r>
              <a:rPr lang="zh-CN" altLang="en-US" sz="2800" b="0" kern="100" dirty="0">
                <a:solidFill>
                  <a:prstClr val="black"/>
                </a:solidFill>
                <a:latin typeface="Times New Roman"/>
                <a:ea typeface="华文细黑"/>
              </a:rPr>
              <a:t>了解乙醇、乙酸的重要应用</a:t>
            </a:r>
            <a:r>
              <a:rPr lang="zh-CN" altLang="en-US" sz="2800" b="0" kern="100" dirty="0" smtClean="0">
                <a:solidFill>
                  <a:prstClr val="black"/>
                </a:solidFill>
                <a:latin typeface="Times New Roman"/>
                <a:ea typeface="华文细黑"/>
              </a:rPr>
              <a:t>。</a:t>
            </a:r>
            <a:endParaRPr lang="en-US" altLang="zh-CN" sz="2800" b="0" kern="100" dirty="0" smtClean="0">
              <a:solidFill>
                <a:prstClr val="black"/>
              </a:solidFill>
              <a:latin typeface="Times New Roman"/>
              <a:ea typeface="华文细黑"/>
            </a:endParaRPr>
          </a:p>
          <a:p>
            <a:pPr lvl="0" algn="just" eaLnBrk="1" hangingPunct="1">
              <a:lnSpc>
                <a:spcPct val="150000"/>
              </a:lnSpc>
              <a:tabLst>
                <a:tab pos="1890395" algn="l"/>
              </a:tabLst>
            </a:pPr>
            <a:r>
              <a:rPr lang="en-US" altLang="zh-CN" sz="2800" b="0" kern="100" dirty="0" smtClean="0">
                <a:solidFill>
                  <a:prstClr val="black"/>
                </a:solidFill>
                <a:latin typeface="Times New Roman"/>
                <a:ea typeface="华文细黑"/>
              </a:rPr>
              <a:t>4</a:t>
            </a:r>
            <a:r>
              <a:rPr lang="en-US" altLang="zh-CN" sz="2800" b="0" kern="100" dirty="0">
                <a:solidFill>
                  <a:prstClr val="black"/>
                </a:solidFill>
                <a:latin typeface="Times New Roman"/>
                <a:ea typeface="华文细黑"/>
              </a:rPr>
              <a:t>.</a:t>
            </a:r>
            <a:r>
              <a:rPr lang="zh-CN" altLang="en-US" sz="2800" b="0" kern="100" dirty="0">
                <a:solidFill>
                  <a:prstClr val="black"/>
                </a:solidFill>
                <a:latin typeface="Times New Roman"/>
                <a:ea typeface="华文细黑"/>
              </a:rPr>
              <a:t>了解酯化反应。</a:t>
            </a:r>
            <a:endParaRPr lang="en-US" altLang="zh-CN" sz="2800" b="0" kern="100" dirty="0">
              <a:solidFill>
                <a:prstClr val="black"/>
              </a:solidFill>
              <a:latin typeface="Times New Roman"/>
              <a:ea typeface="华文细黑"/>
            </a:endParaRPr>
          </a:p>
          <a:p>
            <a:pPr lvl="0" algn="just" eaLnBrk="1" hangingPunct="1">
              <a:lnSpc>
                <a:spcPct val="150000"/>
              </a:lnSpc>
              <a:tabLst>
                <a:tab pos="1890395" algn="l"/>
              </a:tabLst>
            </a:pPr>
            <a:r>
              <a:rPr lang="en-US" altLang="zh-CN" sz="2800" b="0" kern="100" dirty="0">
                <a:solidFill>
                  <a:prstClr val="black"/>
                </a:solidFill>
                <a:latin typeface="Times New Roman"/>
                <a:ea typeface="华文细黑"/>
              </a:rPr>
              <a:t>5.</a:t>
            </a:r>
            <a:r>
              <a:rPr lang="zh-CN" altLang="en-US" sz="2800" b="0" kern="100" dirty="0">
                <a:solidFill>
                  <a:prstClr val="black"/>
                </a:solidFill>
                <a:latin typeface="Times New Roman"/>
                <a:ea typeface="华文细黑"/>
              </a:rPr>
              <a:t>了解糖类、油脂和蛋白质的组成和主要性质。</a:t>
            </a:r>
            <a:endParaRPr lang="en-US" altLang="zh-CN" sz="2800" b="0" kern="100" dirty="0">
              <a:solidFill>
                <a:prstClr val="black"/>
              </a:solidFill>
              <a:latin typeface="Times New Roman"/>
              <a:ea typeface="华文细黑"/>
            </a:endParaRPr>
          </a:p>
          <a:p>
            <a:pPr lvl="0" algn="just" eaLnBrk="1" hangingPunct="1">
              <a:lnSpc>
                <a:spcPct val="150000"/>
              </a:lnSpc>
              <a:tabLst>
                <a:tab pos="1890395" algn="l"/>
              </a:tabLst>
            </a:pPr>
            <a:r>
              <a:rPr lang="en-US" altLang="zh-CN" sz="2800" b="0" kern="100" dirty="0">
                <a:solidFill>
                  <a:prstClr val="black"/>
                </a:solidFill>
                <a:latin typeface="Times New Roman"/>
                <a:ea typeface="华文细黑"/>
              </a:rPr>
              <a:t>6.</a:t>
            </a:r>
            <a:r>
              <a:rPr lang="zh-CN" altLang="en-US" sz="2800" b="0" kern="100" dirty="0">
                <a:solidFill>
                  <a:prstClr val="black"/>
                </a:solidFill>
                <a:latin typeface="Times New Roman"/>
                <a:ea typeface="华文细黑"/>
              </a:rPr>
              <a:t>了解三类营养物质在生活中的应用</a:t>
            </a:r>
            <a:r>
              <a:rPr lang="zh-CN" altLang="en-US" sz="2800" b="0" kern="100" dirty="0" smtClean="0">
                <a:solidFill>
                  <a:prstClr val="black"/>
                </a:solidFill>
                <a:latin typeface="Times New Roman"/>
                <a:ea typeface="华文细黑"/>
              </a:rPr>
              <a:t>。</a:t>
            </a:r>
            <a:endParaRPr lang="en-US" altLang="zh-CN" sz="2800" b="0" kern="100" dirty="0" smtClean="0">
              <a:solidFill>
                <a:prstClr val="black"/>
              </a:solidFill>
              <a:latin typeface="Times New Roman"/>
              <a:ea typeface="华文细黑"/>
            </a:endParaRPr>
          </a:p>
          <a:p>
            <a:pPr lvl="0" algn="just" eaLnBrk="1" hangingPunct="1">
              <a:lnSpc>
                <a:spcPct val="150000"/>
              </a:lnSpc>
              <a:tabLst>
                <a:tab pos="1890395" algn="l"/>
              </a:tabLst>
            </a:pPr>
            <a:r>
              <a:rPr lang="en-US" altLang="zh-CN" sz="2800" b="0" kern="100" dirty="0" smtClean="0">
                <a:solidFill>
                  <a:prstClr val="black"/>
                </a:solidFill>
                <a:latin typeface="Times New Roman"/>
                <a:ea typeface="华文细黑"/>
              </a:rPr>
              <a:t>7</a:t>
            </a:r>
            <a:r>
              <a:rPr lang="en-US" altLang="zh-CN" sz="2800" b="0" kern="100" dirty="0">
                <a:solidFill>
                  <a:prstClr val="black"/>
                </a:solidFill>
                <a:latin typeface="Times New Roman"/>
                <a:ea typeface="华文细黑"/>
              </a:rPr>
              <a:t>.</a:t>
            </a:r>
            <a:r>
              <a:rPr lang="zh-CN" altLang="en-US" sz="2800" b="0" kern="100" dirty="0">
                <a:solidFill>
                  <a:prstClr val="black"/>
                </a:solidFill>
                <a:latin typeface="Times New Roman"/>
                <a:ea typeface="华文细黑"/>
              </a:rPr>
              <a:t>了解葡萄糖的检验方法。</a:t>
            </a:r>
            <a:endParaRPr lang="zh-CN" altLang="zh-CN" sz="2800" b="0" kern="100" dirty="0">
              <a:solidFill>
                <a:prstClr val="black"/>
              </a:solidFill>
              <a:latin typeface="宋体"/>
              <a:ea typeface="黑体"/>
              <a:cs typeface="Courier New"/>
            </a:endParaRPr>
          </a:p>
        </p:txBody>
      </p:sp>
      <p:sp>
        <p:nvSpPr>
          <p:cNvPr id="5" name="矩形 4">
            <a:hlinkClick r:id="rId3" action="ppaction://hlinksldjump"/>
          </p:cNvPr>
          <p:cNvSpPr/>
          <p:nvPr/>
        </p:nvSpPr>
        <p:spPr>
          <a:xfrm>
            <a:off x="-25474"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考点一</a:t>
            </a:r>
            <a:endParaRPr lang="zh-CN" altLang="en-US" sz="2200" dirty="0">
              <a:latin typeface="微软雅黑" pitchFamily="34" charset="-122"/>
              <a:ea typeface="微软雅黑" pitchFamily="34" charset="-122"/>
            </a:endParaRPr>
          </a:p>
        </p:txBody>
      </p:sp>
      <p:sp>
        <p:nvSpPr>
          <p:cNvPr id="6" name="矩形 5">
            <a:hlinkClick r:id="rId4" action="ppaction://hlinksldjump"/>
          </p:cNvPr>
          <p:cNvSpPr/>
          <p:nvPr/>
        </p:nvSpPr>
        <p:spPr>
          <a:xfrm>
            <a:off x="1774726"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考点二</a:t>
            </a:r>
            <a:endParaRPr lang="zh-CN" altLang="en-US" sz="2200" dirty="0">
              <a:latin typeface="微软雅黑" pitchFamily="34" charset="-122"/>
              <a:ea typeface="微软雅黑" pitchFamily="34" charset="-122"/>
            </a:endParaRPr>
          </a:p>
        </p:txBody>
      </p:sp>
      <p:sp>
        <p:nvSpPr>
          <p:cNvPr id="8" name="矩形 7">
            <a:hlinkClick r:id="rId5" action="ppaction://hlinksldjump"/>
          </p:cNvPr>
          <p:cNvSpPr/>
          <p:nvPr/>
        </p:nvSpPr>
        <p:spPr>
          <a:xfrm>
            <a:off x="3550223"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考点三</a:t>
            </a:r>
            <a:endParaRPr lang="zh-CN" altLang="en-US" sz="2200" dirty="0">
              <a:latin typeface="微软雅黑" pitchFamily="34" charset="-122"/>
              <a:ea typeface="微软雅黑" pitchFamily="34" charset="-122"/>
            </a:endParaRPr>
          </a:p>
        </p:txBody>
      </p:sp>
      <p:sp>
        <p:nvSpPr>
          <p:cNvPr id="9" name="矩形 8">
            <a:hlinkClick r:id="rId6" action="ppaction://hlinksldjump"/>
          </p:cNvPr>
          <p:cNvSpPr/>
          <p:nvPr/>
        </p:nvSpPr>
        <p:spPr>
          <a:xfrm>
            <a:off x="5317251" y="6369059"/>
            <a:ext cx="3323509"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探究高考　明确考向</a:t>
            </a:r>
            <a:endParaRPr lang="zh-CN" altLang="en-US" sz="2200" dirty="0">
              <a:latin typeface="微软雅黑" pitchFamily="34" charset="-122"/>
              <a:ea typeface="微软雅黑" pitchFamily="34" charset="-122"/>
            </a:endParaRPr>
          </a:p>
        </p:txBody>
      </p:sp>
      <p:sp>
        <p:nvSpPr>
          <p:cNvPr id="10" name="矩形 9">
            <a:hlinkClick r:id="rId7" action="ppaction://hlinksldjump"/>
          </p:cNvPr>
          <p:cNvSpPr/>
          <p:nvPr/>
        </p:nvSpPr>
        <p:spPr>
          <a:xfrm>
            <a:off x="8748932" y="6369059"/>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Times New Roman" pitchFamily="18" charset="0"/>
                <a:ea typeface="微软雅黑" pitchFamily="34" charset="-122"/>
              </a:rPr>
              <a:t>练出高分</a:t>
            </a:r>
            <a:endParaRPr lang="zh-CN" altLang="en-US" sz="2200" dirty="0">
              <a:latin typeface="Times New Roman" pitchFamily="18" charset="0"/>
              <a:ea typeface="微软雅黑" pitchFamily="34" charset="-122"/>
            </a:endParaRPr>
          </a:p>
        </p:txBody>
      </p:sp>
    </p:spTree>
    <p:extLst>
      <p:ext uri="{BB962C8B-B14F-4D97-AF65-F5344CB8AC3E}">
        <p14:creationId xmlns:p14="http://schemas.microsoft.com/office/powerpoint/2010/main" val="3000878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697506" y="1045394"/>
            <a:ext cx="10793813" cy="4616648"/>
          </a:xfrm>
          <a:prstGeom prst="rect">
            <a:avLst/>
          </a:prstGeom>
        </p:spPr>
        <p:txBody>
          <a:bodyPr>
            <a:spAutoFit/>
          </a:bodyPr>
          <a:lstStyle/>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该酯化反应需要的温度为</a:t>
            </a:r>
            <a:r>
              <a:rPr lang="en-US" altLang="zh-CN" sz="2800" kern="100" dirty="0">
                <a:latin typeface="Times New Roman"/>
                <a:ea typeface="华文细黑"/>
              </a:rPr>
              <a:t>115</a:t>
            </a:r>
            <a:r>
              <a:rPr lang="zh-CN" altLang="zh-CN" sz="2800" kern="100" dirty="0">
                <a:latin typeface="Times New Roman"/>
                <a:ea typeface="华文细黑"/>
                <a:cs typeface="Times New Roman"/>
              </a:rPr>
              <a:t>～</a:t>
            </a:r>
            <a:r>
              <a:rPr lang="en-US" altLang="zh-CN" sz="2800" kern="100" dirty="0">
                <a:latin typeface="Times New Roman"/>
                <a:ea typeface="华文细黑"/>
              </a:rPr>
              <a:t>125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，水浴的最高温度</a:t>
            </a:r>
            <a:r>
              <a:rPr lang="zh-CN" altLang="zh-CN" sz="2800" kern="100" dirty="0" smtClean="0">
                <a:latin typeface="Times New Roman"/>
                <a:ea typeface="华文细黑"/>
                <a:cs typeface="Times New Roman"/>
              </a:rPr>
              <a:t>为</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100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A</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长</a:t>
            </a:r>
            <a:r>
              <a:rPr lang="zh-CN" altLang="zh-CN" sz="2800" kern="100" dirty="0">
                <a:latin typeface="Times New Roman"/>
                <a:ea typeface="华文细黑"/>
                <a:cs typeface="Times New Roman"/>
              </a:rPr>
              <a:t>导管可以起到冷凝回流酸和醇的作用，</a:t>
            </a:r>
            <a:r>
              <a:rPr lang="en-US" altLang="zh-CN" sz="2800" kern="100" dirty="0">
                <a:latin typeface="Times New Roman"/>
                <a:ea typeface="华文细黑"/>
              </a:rPr>
              <a:t>B</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乙酸</a:t>
            </a:r>
            <a:r>
              <a:rPr lang="zh-CN" altLang="zh-CN" sz="2800" kern="100" dirty="0">
                <a:latin typeface="Times New Roman"/>
                <a:ea typeface="华文细黑"/>
                <a:cs typeface="Times New Roman"/>
              </a:rPr>
              <a:t>丁酯在氢氧化钠溶液中容易发生水解，</a:t>
            </a:r>
            <a:r>
              <a:rPr lang="en-US" altLang="zh-CN" sz="2800" kern="100" dirty="0">
                <a:latin typeface="Times New Roman"/>
                <a:ea typeface="华文细黑"/>
              </a:rPr>
              <a:t>C</a:t>
            </a:r>
            <a:r>
              <a:rPr lang="zh-CN" altLang="zh-CN" sz="2800" kern="100" dirty="0">
                <a:latin typeface="Times New Roman"/>
                <a:ea typeface="华文细黑"/>
                <a:cs typeface="Times New Roman"/>
              </a:rPr>
              <a:t>项错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在</a:t>
            </a:r>
            <a:r>
              <a:rPr lang="zh-CN" altLang="zh-CN" sz="2800" kern="100" dirty="0">
                <a:latin typeface="Times New Roman"/>
                <a:ea typeface="华文细黑"/>
                <a:cs typeface="Times New Roman"/>
              </a:rPr>
              <a:t>可逆反应中，增加一种反应物的用量可以提高另一种反应物的转化率，</a:t>
            </a:r>
            <a:r>
              <a:rPr lang="en-US" altLang="zh-CN" sz="2800" kern="100" dirty="0">
                <a:latin typeface="Times New Roman"/>
                <a:ea typeface="华文细黑"/>
              </a:rPr>
              <a:t>D</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430780" algn="l"/>
              </a:tabLs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C</a:t>
            </a:r>
            <a:endParaRPr lang="zh-CN" altLang="zh-CN" sz="2800" b="1" kern="100" dirty="0">
              <a:solidFill>
                <a:schemeClr val="accent6">
                  <a:lumMod val="75000"/>
                </a:schemeClr>
              </a:solidFill>
              <a:latin typeface="Times New Roman"/>
              <a:ea typeface="华文细黑"/>
            </a:endParaRPr>
          </a:p>
        </p:txBody>
      </p:sp>
      <p:sp>
        <p:nvSpPr>
          <p:cNvPr id="3" name="Rectangle 21">
            <a:hlinkClick r:id="rId2" action="ppaction://hlinksldjump"/>
          </p:cNvPr>
          <p:cNvSpPr>
            <a:spLocks noChangeArrowheads="1"/>
          </p:cNvSpPr>
          <p:nvPr/>
        </p:nvSpPr>
        <p:spPr bwMode="auto">
          <a:xfrm>
            <a:off x="919155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69372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17176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6256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110327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160733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983931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750"/>
                                        <p:tgtEl>
                                          <p:spTgt spid="5">
                                            <p:txEl>
                                              <p:pRg st="1" end="1"/>
                                            </p:txEl>
                                          </p:spTgt>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blinds(horizontal)">
                                      <p:cBhvr>
                                        <p:cTn id="14" dur="750"/>
                                        <p:tgtEl>
                                          <p:spTgt spid="5">
                                            <p:txEl>
                                              <p:pRg st="2" end="2"/>
                                            </p:txEl>
                                          </p:spTgt>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blinds(horizontal)">
                                      <p:cBhvr>
                                        <p:cTn id="18" dur="750"/>
                                        <p:tgtEl>
                                          <p:spTgt spid="5">
                                            <p:txEl>
                                              <p:pRg st="3" end="3"/>
                                            </p:txEl>
                                          </p:spTgt>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750"/>
                                        <p:tgtEl>
                                          <p:spTgt spid="5">
                                            <p:txEl>
                                              <p:pRg st="4" end="4"/>
                                            </p:txEl>
                                          </p:spTgt>
                                        </p:tgtEl>
                                      </p:cBhvr>
                                    </p:animEffect>
                                  </p:childTnLst>
                                </p:cTn>
                              </p:par>
                            </p:childTnLst>
                          </p:cTn>
                        </p:par>
                        <p:par>
                          <p:cTn id="23" fill="hold">
                            <p:stCondLst>
                              <p:cond delay="3000"/>
                            </p:stCondLst>
                            <p:childTnLst>
                              <p:par>
                                <p:cTn id="24" presetID="3" presetClass="entr" presetSubtype="10" fill="hold" nodeType="after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blinds(horizontal)">
                                      <p:cBhvr>
                                        <p:cTn id="26" dur="75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566" y="981522"/>
            <a:ext cx="10793813" cy="523220"/>
          </a:xfrm>
          <a:prstGeom prst="rect">
            <a:avLst/>
          </a:prstGeom>
        </p:spPr>
        <p:txBody>
          <a:bodyPr>
            <a:spAutoFit/>
          </a:bodyPr>
          <a:lstStyle/>
          <a:p>
            <a:r>
              <a:rPr lang="en-US" altLang="zh-CN" sz="2800" kern="100" dirty="0">
                <a:latin typeface="Times New Roman" pitchFamily="18" charset="0"/>
                <a:cs typeface="Times New Roman" pitchFamily="18" charset="0"/>
              </a:rPr>
              <a:t>1.</a:t>
            </a:r>
            <a:r>
              <a:rPr lang="zh-CN" altLang="zh-CN" sz="2800" kern="100" dirty="0">
                <a:latin typeface="Times New Roman" pitchFamily="18" charset="0"/>
                <a:cs typeface="Times New Roman" pitchFamily="18" charset="0"/>
              </a:rPr>
              <a:t>比较乙酸、水、乙醇、碳酸分子中羟基氢的活泼性</a:t>
            </a:r>
            <a:endParaRPr lang="zh-CN" altLang="en-US" sz="2800" dirty="0">
              <a:latin typeface="Times New Roman" pitchFamily="18" charset="0"/>
              <a:cs typeface="Times New Roman" pitchFamily="18"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197430298"/>
              </p:ext>
            </p:extLst>
          </p:nvPr>
        </p:nvGraphicFramePr>
        <p:xfrm>
          <a:off x="622598" y="1504741"/>
          <a:ext cx="11089232" cy="4664533"/>
        </p:xfrm>
        <a:graphic>
          <a:graphicData uri="http://schemas.openxmlformats.org/drawingml/2006/table">
            <a:tbl>
              <a:tblPr/>
              <a:tblGrid>
                <a:gridCol w="1872208"/>
                <a:gridCol w="2326439"/>
                <a:gridCol w="1132379"/>
                <a:gridCol w="1437726"/>
                <a:gridCol w="4320480"/>
              </a:tblGrid>
              <a:tr h="341636">
                <a:tc>
                  <a:txBody>
                    <a:bodyPr/>
                    <a:lstStyle/>
                    <a:p>
                      <a:pPr algn="ctr">
                        <a:lnSpc>
                          <a:spcPct val="150000"/>
                        </a:lnSpc>
                        <a:spcAft>
                          <a:spcPts val="0"/>
                        </a:spcAft>
                        <a:tabLst>
                          <a:tab pos="2430780" algn="l"/>
                        </a:tabLst>
                      </a:pPr>
                      <a:r>
                        <a:rPr lang="en-US" sz="2600" kern="100" dirty="0">
                          <a:effectLst/>
                          <a:latin typeface="Times New Roman"/>
                          <a:ea typeface="华文细黑"/>
                          <a:cs typeface="Courier New"/>
                        </a:rPr>
                        <a:t> </a:t>
                      </a:r>
                      <a:endParaRPr lang="zh-CN" sz="2600" kern="100" dirty="0">
                        <a:effectLst/>
                        <a:latin typeface="宋体"/>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lnSpc>
                          <a:spcPct val="150000"/>
                        </a:lnSpc>
                        <a:spcAft>
                          <a:spcPts val="0"/>
                        </a:spcAft>
                        <a:tabLst>
                          <a:tab pos="2430780" algn="l"/>
                        </a:tabLst>
                      </a:pPr>
                      <a:r>
                        <a:rPr lang="zh-CN" sz="2600" kern="100">
                          <a:effectLst/>
                          <a:latin typeface="Times New Roman"/>
                          <a:ea typeface="华文细黑"/>
                          <a:cs typeface="Times New Roman"/>
                        </a:rPr>
                        <a:t>乙酸</a:t>
                      </a:r>
                      <a:endParaRPr lang="zh-CN" sz="2600" kern="100">
                        <a:effectLst/>
                        <a:latin typeface="宋体"/>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600" kern="100">
                          <a:effectLst/>
                          <a:latin typeface="Times New Roman"/>
                          <a:ea typeface="华文细黑"/>
                          <a:cs typeface="Times New Roman"/>
                        </a:rPr>
                        <a:t>水</a:t>
                      </a:r>
                      <a:endParaRPr lang="zh-CN" sz="2600" kern="100">
                        <a:effectLst/>
                        <a:latin typeface="宋体"/>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600" kern="100">
                          <a:effectLst/>
                          <a:latin typeface="Times New Roman"/>
                          <a:ea typeface="华文细黑"/>
                          <a:cs typeface="Times New Roman"/>
                        </a:rPr>
                        <a:t>乙醇</a:t>
                      </a:r>
                      <a:endParaRPr lang="zh-CN" sz="2600" kern="100">
                        <a:effectLst/>
                        <a:latin typeface="宋体"/>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600" kern="100">
                          <a:effectLst/>
                          <a:latin typeface="Times New Roman"/>
                          <a:ea typeface="华文细黑"/>
                          <a:cs typeface="Times New Roman"/>
                        </a:rPr>
                        <a:t>碳酸</a:t>
                      </a:r>
                      <a:endParaRPr lang="zh-CN" sz="2600" kern="100">
                        <a:effectLst/>
                        <a:latin typeface="宋体"/>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05877">
                <a:tc>
                  <a:txBody>
                    <a:bodyPr/>
                    <a:lstStyle/>
                    <a:p>
                      <a:pPr algn="ctr">
                        <a:lnSpc>
                          <a:spcPct val="150000"/>
                        </a:lnSpc>
                        <a:spcAft>
                          <a:spcPts val="0"/>
                        </a:spcAft>
                        <a:tabLst>
                          <a:tab pos="2430780" algn="l"/>
                        </a:tabLst>
                      </a:pPr>
                      <a:r>
                        <a:rPr lang="zh-CN" sz="2600" kern="100" dirty="0">
                          <a:effectLst/>
                          <a:latin typeface="Times New Roman"/>
                          <a:ea typeface="华文细黑"/>
                          <a:cs typeface="Times New Roman"/>
                        </a:rPr>
                        <a:t>分子结构</a:t>
                      </a:r>
                      <a:endParaRPr lang="zh-CN" sz="2600" kern="100" dirty="0">
                        <a:effectLst/>
                        <a:latin typeface="宋体"/>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600" kern="100">
                          <a:effectLst/>
                          <a:latin typeface="Times New Roman"/>
                          <a:ea typeface="华文细黑"/>
                          <a:cs typeface="Courier New"/>
                        </a:rPr>
                        <a:t>CH</a:t>
                      </a:r>
                      <a:r>
                        <a:rPr lang="en-US" sz="2600" kern="100" baseline="-25000">
                          <a:effectLst/>
                          <a:latin typeface="Times New Roman"/>
                          <a:ea typeface="华文细黑"/>
                          <a:cs typeface="Courier New"/>
                        </a:rPr>
                        <a:t>3</a:t>
                      </a:r>
                      <a:r>
                        <a:rPr lang="en-US" sz="2600" kern="100">
                          <a:effectLst/>
                          <a:latin typeface="Times New Roman"/>
                          <a:ea typeface="华文细黑"/>
                          <a:cs typeface="Courier New"/>
                        </a:rPr>
                        <a:t>COOH</a:t>
                      </a:r>
                      <a:endParaRPr lang="zh-CN" sz="2600" kern="100">
                        <a:effectLst/>
                        <a:latin typeface="宋体"/>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600" kern="100">
                          <a:effectLst/>
                          <a:latin typeface="Times New Roman"/>
                          <a:ea typeface="华文细黑"/>
                          <a:cs typeface="Courier New"/>
                        </a:rPr>
                        <a:t>H—OH</a:t>
                      </a:r>
                      <a:endParaRPr lang="zh-CN" sz="2600" kern="100">
                        <a:effectLst/>
                        <a:latin typeface="宋体"/>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600" kern="100">
                          <a:effectLst/>
                          <a:latin typeface="Times New Roman"/>
                          <a:ea typeface="华文细黑"/>
                          <a:cs typeface="Courier New"/>
                        </a:rPr>
                        <a:t>C</a:t>
                      </a:r>
                      <a:r>
                        <a:rPr lang="en-US" sz="2600" kern="100" baseline="-25000">
                          <a:effectLst/>
                          <a:latin typeface="Times New Roman"/>
                          <a:ea typeface="华文细黑"/>
                          <a:cs typeface="Courier New"/>
                        </a:rPr>
                        <a:t>2</a:t>
                      </a:r>
                      <a:r>
                        <a:rPr lang="en-US" sz="2600" kern="100">
                          <a:effectLst/>
                          <a:latin typeface="Times New Roman"/>
                          <a:ea typeface="华文细黑"/>
                          <a:cs typeface="Courier New"/>
                        </a:rPr>
                        <a:t>H</a:t>
                      </a:r>
                      <a:r>
                        <a:rPr lang="en-US" sz="2600" kern="100" baseline="-25000">
                          <a:effectLst/>
                          <a:latin typeface="Times New Roman"/>
                          <a:ea typeface="华文细黑"/>
                          <a:cs typeface="Courier New"/>
                        </a:rPr>
                        <a:t>5</a:t>
                      </a:r>
                      <a:r>
                        <a:rPr lang="en-US" sz="2600" kern="100">
                          <a:effectLst/>
                          <a:latin typeface="Times New Roman"/>
                          <a:ea typeface="华文细黑"/>
                          <a:cs typeface="Courier New"/>
                        </a:rPr>
                        <a:t>OH</a:t>
                      </a:r>
                      <a:endParaRPr lang="zh-CN" sz="2600" kern="100">
                        <a:effectLst/>
                        <a:latin typeface="宋体"/>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endParaRPr lang="en-US" sz="2600" kern="100" dirty="0">
                        <a:effectLst/>
                        <a:latin typeface="Times New Roman"/>
                        <a:ea typeface="华文细黑"/>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0200">
                <a:tc>
                  <a:txBody>
                    <a:bodyPr/>
                    <a:lstStyle/>
                    <a:p>
                      <a:pPr algn="ctr">
                        <a:lnSpc>
                          <a:spcPct val="150000"/>
                        </a:lnSpc>
                        <a:spcAft>
                          <a:spcPts val="0"/>
                        </a:spcAft>
                        <a:tabLst>
                          <a:tab pos="2430780" algn="l"/>
                        </a:tabLst>
                      </a:pPr>
                      <a:r>
                        <a:rPr lang="zh-CN" sz="2600" kern="100" dirty="0">
                          <a:effectLst/>
                          <a:latin typeface="Times New Roman"/>
                          <a:ea typeface="华文细黑"/>
                          <a:cs typeface="Times New Roman"/>
                        </a:rPr>
                        <a:t>与羟基直接相连的原子或原子团</a:t>
                      </a:r>
                      <a:endParaRPr lang="zh-CN" sz="2600" kern="100" dirty="0">
                        <a:effectLst/>
                        <a:latin typeface="宋体"/>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endParaRPr lang="en-US" sz="2600" kern="100">
                        <a:effectLst/>
                        <a:latin typeface="Times New Roman"/>
                        <a:ea typeface="华文细黑"/>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600" kern="100">
                          <a:effectLst/>
                          <a:latin typeface="Times New Roman"/>
                          <a:ea typeface="华文细黑"/>
                          <a:cs typeface="Courier New"/>
                        </a:rPr>
                        <a:t>—H</a:t>
                      </a:r>
                      <a:endParaRPr lang="zh-CN" sz="2600" kern="100">
                        <a:effectLst/>
                        <a:latin typeface="宋体"/>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600" kern="100" dirty="0">
                          <a:effectLst/>
                          <a:latin typeface="Times New Roman"/>
                          <a:ea typeface="华文细黑"/>
                          <a:cs typeface="Courier New"/>
                        </a:rPr>
                        <a:t>C</a:t>
                      </a:r>
                      <a:r>
                        <a:rPr lang="en-US" sz="2600" kern="100" baseline="-25000" dirty="0">
                          <a:effectLst/>
                          <a:latin typeface="Times New Roman"/>
                          <a:ea typeface="华文细黑"/>
                          <a:cs typeface="Courier New"/>
                        </a:rPr>
                        <a:t>2</a:t>
                      </a:r>
                      <a:r>
                        <a:rPr lang="en-US" sz="2600" kern="100" dirty="0">
                          <a:effectLst/>
                          <a:latin typeface="Times New Roman"/>
                          <a:ea typeface="华文细黑"/>
                          <a:cs typeface="Courier New"/>
                        </a:rPr>
                        <a:t>H</a:t>
                      </a:r>
                      <a:r>
                        <a:rPr lang="en-US" sz="2600" kern="100" baseline="-25000" dirty="0">
                          <a:effectLst/>
                          <a:latin typeface="Times New Roman"/>
                          <a:ea typeface="华文细黑"/>
                          <a:cs typeface="Courier New"/>
                        </a:rPr>
                        <a:t>5</a:t>
                      </a:r>
                      <a:r>
                        <a:rPr lang="en-US" sz="2600" kern="100" dirty="0">
                          <a:effectLst/>
                          <a:latin typeface="Times New Roman"/>
                          <a:ea typeface="华文细黑"/>
                          <a:cs typeface="Courier New"/>
                        </a:rPr>
                        <a:t>—</a:t>
                      </a:r>
                      <a:endParaRPr lang="zh-CN" sz="2600" kern="100" dirty="0">
                        <a:effectLst/>
                        <a:latin typeface="宋体"/>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endParaRPr lang="en-US" sz="2600" kern="100">
                        <a:effectLst/>
                        <a:latin typeface="宋体"/>
                        <a:ea typeface="华文细黑"/>
                        <a:cs typeface="宋体"/>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4096">
                <a:tc>
                  <a:txBody>
                    <a:bodyPr/>
                    <a:lstStyle/>
                    <a:p>
                      <a:pPr algn="ctr">
                        <a:lnSpc>
                          <a:spcPct val="150000"/>
                        </a:lnSpc>
                        <a:spcAft>
                          <a:spcPts val="0"/>
                        </a:spcAft>
                        <a:tabLst>
                          <a:tab pos="2430780" algn="l"/>
                        </a:tabLst>
                      </a:pPr>
                      <a:r>
                        <a:rPr lang="zh-CN" sz="2600" kern="100">
                          <a:effectLst/>
                          <a:latin typeface="Times New Roman"/>
                          <a:ea typeface="华文细黑"/>
                          <a:cs typeface="Times New Roman"/>
                        </a:rPr>
                        <a:t>遇石蕊溶液</a:t>
                      </a:r>
                      <a:endParaRPr lang="zh-CN" sz="2600" kern="100">
                        <a:effectLst/>
                        <a:latin typeface="宋体"/>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600" kern="100">
                          <a:effectLst/>
                          <a:latin typeface="Times New Roman"/>
                          <a:ea typeface="华文细黑"/>
                          <a:cs typeface="Times New Roman"/>
                        </a:rPr>
                        <a:t>变红</a:t>
                      </a:r>
                      <a:endParaRPr lang="zh-CN" sz="2600" kern="100">
                        <a:effectLst/>
                        <a:latin typeface="宋体"/>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600" kern="100">
                          <a:effectLst/>
                          <a:latin typeface="Times New Roman"/>
                          <a:ea typeface="华文细黑"/>
                          <a:cs typeface="Times New Roman"/>
                        </a:rPr>
                        <a:t>不变红</a:t>
                      </a:r>
                      <a:endParaRPr lang="zh-CN" sz="2600" kern="100">
                        <a:effectLst/>
                        <a:latin typeface="宋体"/>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600" kern="100">
                          <a:effectLst/>
                          <a:latin typeface="Times New Roman"/>
                          <a:ea typeface="华文细黑"/>
                          <a:cs typeface="Times New Roman"/>
                        </a:rPr>
                        <a:t>不变红</a:t>
                      </a:r>
                      <a:endParaRPr lang="zh-CN" sz="2600" kern="100">
                        <a:effectLst/>
                        <a:latin typeface="宋体"/>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600" kern="100" dirty="0">
                          <a:effectLst/>
                          <a:latin typeface="Times New Roman"/>
                          <a:ea typeface="华文细黑"/>
                          <a:cs typeface="Times New Roman"/>
                        </a:rPr>
                        <a:t>变浅红</a:t>
                      </a:r>
                      <a:endParaRPr lang="zh-CN" sz="2600" kern="100" dirty="0">
                        <a:effectLst/>
                        <a:latin typeface="宋体"/>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519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1084" y="2205658"/>
            <a:ext cx="2450121" cy="1157003"/>
          </a:xfrm>
          <a:prstGeom prst="rect">
            <a:avLst/>
          </a:prstGeom>
          <a:noFill/>
          <a:extLst>
            <a:ext uri="{909E8E84-426E-40DD-AFC4-6F175D3DCCD1}">
              <a14:hiddenFill xmlns:a14="http://schemas.microsoft.com/office/drawing/2010/main">
                <a:solidFill>
                  <a:srgbClr val="FFFFFF"/>
                </a:solidFill>
              </a14:hiddenFill>
            </a:ext>
          </a:extLst>
        </p:spPr>
      </p:pic>
      <p:pic>
        <p:nvPicPr>
          <p:cNvPr id="2519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5456" y="3516172"/>
            <a:ext cx="1692526" cy="1569806"/>
          </a:xfrm>
          <a:prstGeom prst="rect">
            <a:avLst/>
          </a:prstGeom>
          <a:noFill/>
          <a:extLst>
            <a:ext uri="{909E8E84-426E-40DD-AFC4-6F175D3DCCD1}">
              <a14:hiddenFill xmlns:a14="http://schemas.microsoft.com/office/drawing/2010/main">
                <a:solidFill>
                  <a:srgbClr val="FFFFFF"/>
                </a:solidFill>
              </a14:hiddenFill>
            </a:ext>
          </a:extLst>
        </p:spPr>
      </p:pic>
      <p:pic>
        <p:nvPicPr>
          <p:cNvPr id="2519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6209" y="3517834"/>
            <a:ext cx="2457997" cy="156648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9" name="组合 8"/>
          <p:cNvGrpSpPr/>
          <p:nvPr/>
        </p:nvGrpSpPr>
        <p:grpSpPr>
          <a:xfrm>
            <a:off x="1" y="-2"/>
            <a:ext cx="1836949" cy="634848"/>
            <a:chOff x="0" y="-2"/>
            <a:chExt cx="1377891" cy="634701"/>
          </a:xfrm>
          <a:solidFill>
            <a:srgbClr val="FFC000"/>
          </a:solidFill>
        </p:grpSpPr>
        <p:sp>
          <p:nvSpPr>
            <p:cNvPr id="10" name="矩形 9"/>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1" name="直角三角形 10"/>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2" name="矩形 11"/>
          <p:cNvSpPr/>
          <p:nvPr/>
        </p:nvSpPr>
        <p:spPr>
          <a:xfrm>
            <a:off x="1774727" y="36716"/>
            <a:ext cx="3833101"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kern="0" dirty="0" smtClean="0">
                <a:solidFill>
                  <a:sysClr val="window" lastClr="FFFFFF"/>
                </a:solidFill>
                <a:latin typeface="微软雅黑"/>
                <a:ea typeface="微软雅黑"/>
              </a:rPr>
              <a:t>练后反思   方法指导</a:t>
            </a:r>
            <a:endParaRPr kumimoji="0" lang="zh-CN" altLang="zh-CN" sz="3200" b="1" i="0" u="none" strike="noStrike" kern="0" cap="none" spc="0" normalizeH="0" baseline="0" dirty="0">
              <a:ln>
                <a:noFill/>
              </a:ln>
              <a:solidFill>
                <a:sysClr val="window" lastClr="FFFFFF"/>
              </a:solidFill>
              <a:effectLst/>
              <a:uLnTx/>
              <a:uFillTx/>
              <a:latin typeface="微软雅黑"/>
              <a:ea typeface="微软雅黑"/>
              <a:cs typeface="+mn-cs"/>
            </a:endParaRPr>
          </a:p>
        </p:txBody>
      </p:sp>
    </p:spTree>
    <p:extLst>
      <p:ext uri="{BB962C8B-B14F-4D97-AF65-F5344CB8AC3E}">
        <p14:creationId xmlns:p14="http://schemas.microsoft.com/office/powerpoint/2010/main" val="27725656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2102955906"/>
              </p:ext>
            </p:extLst>
          </p:nvPr>
        </p:nvGraphicFramePr>
        <p:xfrm>
          <a:off x="910631" y="592819"/>
          <a:ext cx="9937103" cy="3778351"/>
        </p:xfrm>
        <a:graphic>
          <a:graphicData uri="http://schemas.openxmlformats.org/drawingml/2006/table">
            <a:tbl>
              <a:tblPr/>
              <a:tblGrid>
                <a:gridCol w="2376263"/>
                <a:gridCol w="2160944"/>
                <a:gridCol w="1223683"/>
                <a:gridCol w="1305571"/>
                <a:gridCol w="2870642"/>
              </a:tblGrid>
              <a:tr h="745462">
                <a:tc>
                  <a:txBody>
                    <a:bodyPr/>
                    <a:lstStyle/>
                    <a:p>
                      <a:pPr algn="ctr">
                        <a:lnSpc>
                          <a:spcPct val="150000"/>
                        </a:lnSpc>
                        <a:spcAft>
                          <a:spcPts val="0"/>
                        </a:spcAft>
                        <a:tabLst>
                          <a:tab pos="2430780" algn="l"/>
                        </a:tabLst>
                      </a:pPr>
                      <a:r>
                        <a:rPr lang="zh-CN" sz="2800" kern="100" dirty="0">
                          <a:effectLst/>
                          <a:latin typeface="Times New Roman"/>
                          <a:ea typeface="华文细黑"/>
                          <a:cs typeface="Times New Roman"/>
                        </a:rPr>
                        <a:t>与</a:t>
                      </a:r>
                      <a:r>
                        <a:rPr lang="en-US" sz="2800" kern="100" dirty="0">
                          <a:effectLst/>
                          <a:latin typeface="Times New Roman"/>
                          <a:ea typeface="华文细黑"/>
                          <a:cs typeface="Courier New"/>
                        </a:rPr>
                        <a:t>Na</a:t>
                      </a:r>
                      <a:endParaRPr lang="zh-CN" sz="2800" kern="100" dirty="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800" kern="100">
                          <a:effectLst/>
                          <a:latin typeface="Times New Roman"/>
                          <a:ea typeface="华文细黑"/>
                          <a:cs typeface="Times New Roman"/>
                        </a:rPr>
                        <a:t>反应</a:t>
                      </a:r>
                      <a:endParaRPr lang="zh-CN" sz="2800" kern="10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800" kern="100">
                          <a:effectLst/>
                          <a:latin typeface="Times New Roman"/>
                          <a:ea typeface="华文细黑"/>
                          <a:cs typeface="Times New Roman"/>
                        </a:rPr>
                        <a:t>反应</a:t>
                      </a:r>
                      <a:endParaRPr lang="zh-CN" sz="2800" kern="10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800" kern="100" dirty="0">
                          <a:effectLst/>
                          <a:latin typeface="Times New Roman"/>
                          <a:ea typeface="华文细黑"/>
                          <a:cs typeface="Times New Roman"/>
                        </a:rPr>
                        <a:t>反应</a:t>
                      </a:r>
                      <a:endParaRPr lang="zh-CN" sz="2800" kern="100" dirty="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800" kern="100" dirty="0">
                          <a:effectLst/>
                          <a:latin typeface="Times New Roman"/>
                          <a:ea typeface="华文细黑"/>
                          <a:cs typeface="Times New Roman"/>
                        </a:rPr>
                        <a:t>反应</a:t>
                      </a:r>
                      <a:endParaRPr lang="zh-CN" sz="2800" kern="100" dirty="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90925">
                <a:tc>
                  <a:txBody>
                    <a:bodyPr/>
                    <a:lstStyle/>
                    <a:p>
                      <a:pPr algn="l">
                        <a:lnSpc>
                          <a:spcPct val="150000"/>
                        </a:lnSpc>
                        <a:spcAft>
                          <a:spcPts val="0"/>
                        </a:spcAft>
                        <a:tabLst>
                          <a:tab pos="2430780" algn="l"/>
                        </a:tabLst>
                      </a:pPr>
                      <a:r>
                        <a:rPr lang="zh-CN" sz="2800" kern="100" smtClean="0">
                          <a:effectLst/>
                          <a:latin typeface="Times New Roman"/>
                          <a:ea typeface="华文细黑"/>
                          <a:cs typeface="Times New Roman"/>
                        </a:rPr>
                        <a:t>与</a:t>
                      </a:r>
                      <a:r>
                        <a:rPr lang="en-US" sz="2800" kern="100" smtClean="0">
                          <a:effectLst/>
                          <a:latin typeface="Times New Roman"/>
                          <a:ea typeface="华文细黑"/>
                          <a:cs typeface="Courier New"/>
                        </a:rPr>
                        <a:t>Na</a:t>
                      </a:r>
                      <a:r>
                        <a:rPr lang="en-US" sz="2800" kern="100" baseline="-25000" smtClean="0">
                          <a:effectLst/>
                          <a:latin typeface="Times New Roman"/>
                          <a:ea typeface="华文细黑"/>
                          <a:cs typeface="Courier New"/>
                        </a:rPr>
                        <a:t>2</a:t>
                      </a:r>
                      <a:r>
                        <a:rPr lang="en-US" sz="2800" kern="100" smtClean="0">
                          <a:effectLst/>
                          <a:latin typeface="Times New Roman"/>
                          <a:ea typeface="华文细黑"/>
                          <a:cs typeface="Courier New"/>
                        </a:rPr>
                        <a:t>CO</a:t>
                      </a:r>
                      <a:r>
                        <a:rPr lang="en-US" sz="2800" kern="100" baseline="-25000" smtClean="0">
                          <a:effectLst/>
                          <a:latin typeface="Times New Roman"/>
                          <a:ea typeface="华文细黑"/>
                          <a:cs typeface="Courier New"/>
                        </a:rPr>
                        <a:t>3</a:t>
                      </a:r>
                      <a:r>
                        <a:rPr lang="zh-CN" sz="2800" kern="100" smtClean="0">
                          <a:effectLst/>
                          <a:latin typeface="Times New Roman"/>
                          <a:ea typeface="华文细黑"/>
                          <a:cs typeface="Times New Roman"/>
                        </a:rPr>
                        <a:t>溶液</a:t>
                      </a:r>
                      <a:endParaRPr lang="zh-CN" sz="2800" kern="100" dirty="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800" kern="100">
                          <a:effectLst/>
                          <a:latin typeface="Times New Roman"/>
                          <a:ea typeface="华文细黑"/>
                          <a:cs typeface="Times New Roman"/>
                        </a:rPr>
                        <a:t>反应</a:t>
                      </a:r>
                      <a:endParaRPr lang="zh-CN" sz="2800" kern="10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800" kern="100" dirty="0">
                          <a:effectLst/>
                          <a:latin typeface="Times New Roman"/>
                          <a:ea typeface="华文细黑"/>
                          <a:cs typeface="Times New Roman"/>
                        </a:rPr>
                        <a:t>水解</a:t>
                      </a:r>
                      <a:endParaRPr lang="zh-CN" sz="2800" kern="100" dirty="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800" kern="100">
                          <a:effectLst/>
                          <a:latin typeface="Times New Roman"/>
                          <a:ea typeface="华文细黑"/>
                          <a:cs typeface="Times New Roman"/>
                        </a:rPr>
                        <a:t>不反应</a:t>
                      </a:r>
                      <a:endParaRPr lang="zh-CN" sz="2800" kern="10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800" kern="100">
                          <a:effectLst/>
                          <a:latin typeface="Times New Roman"/>
                          <a:ea typeface="华文细黑"/>
                          <a:cs typeface="Times New Roman"/>
                        </a:rPr>
                        <a:t>反应</a:t>
                      </a:r>
                      <a:endParaRPr lang="zh-CN" sz="2800" kern="10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41964">
                <a:tc>
                  <a:txBody>
                    <a:bodyPr/>
                    <a:lstStyle/>
                    <a:p>
                      <a:pPr algn="l">
                        <a:lnSpc>
                          <a:spcPct val="150000"/>
                        </a:lnSpc>
                        <a:spcAft>
                          <a:spcPts val="0"/>
                        </a:spcAft>
                        <a:tabLst>
                          <a:tab pos="2430780" algn="l"/>
                        </a:tabLst>
                      </a:pPr>
                      <a:r>
                        <a:rPr lang="zh-CN" sz="2800" kern="100" dirty="0" smtClean="0">
                          <a:effectLst/>
                          <a:latin typeface="Times New Roman"/>
                          <a:ea typeface="华文细黑"/>
                          <a:cs typeface="Times New Roman"/>
                        </a:rPr>
                        <a:t>羟基氢的活动性强弱</a:t>
                      </a:r>
                      <a:endParaRPr lang="zh-CN" sz="2800" kern="100" dirty="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lnSpc>
                          <a:spcPct val="150000"/>
                        </a:lnSpc>
                        <a:spcAft>
                          <a:spcPts val="0"/>
                        </a:spcAft>
                        <a:tabLst>
                          <a:tab pos="2430780" algn="l"/>
                        </a:tabLst>
                      </a:pPr>
                      <a:r>
                        <a:rPr lang="en-US" sz="2800" kern="100" dirty="0">
                          <a:effectLst/>
                          <a:latin typeface="Times New Roman"/>
                          <a:ea typeface="华文细黑"/>
                          <a:cs typeface="Courier New"/>
                        </a:rPr>
                        <a:t>CH</a:t>
                      </a:r>
                      <a:r>
                        <a:rPr lang="en-US" sz="2800" kern="100" baseline="-25000" dirty="0">
                          <a:effectLst/>
                          <a:latin typeface="Times New Roman"/>
                          <a:ea typeface="华文细黑"/>
                          <a:cs typeface="Courier New"/>
                        </a:rPr>
                        <a:t>3</a:t>
                      </a:r>
                      <a:r>
                        <a:rPr lang="en-US" sz="2800" kern="100" dirty="0">
                          <a:effectLst/>
                          <a:latin typeface="Times New Roman"/>
                          <a:ea typeface="华文细黑"/>
                          <a:cs typeface="Courier New"/>
                        </a:rPr>
                        <a:t>COOH&gt;H</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CO</a:t>
                      </a:r>
                      <a:r>
                        <a:rPr lang="en-US" sz="2800" kern="100" baseline="-25000" dirty="0">
                          <a:effectLst/>
                          <a:latin typeface="Times New Roman"/>
                          <a:ea typeface="华文细黑"/>
                          <a:cs typeface="Courier New"/>
                        </a:rPr>
                        <a:t>3</a:t>
                      </a:r>
                      <a:r>
                        <a:rPr lang="en-US" sz="2800" kern="100" dirty="0">
                          <a:effectLst/>
                          <a:latin typeface="Times New Roman"/>
                          <a:ea typeface="华文细黑"/>
                          <a:cs typeface="Courier New"/>
                        </a:rPr>
                        <a:t>&gt;H</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O&gt;CH</a:t>
                      </a:r>
                      <a:r>
                        <a:rPr lang="en-US" sz="2800" kern="100" baseline="-25000" dirty="0">
                          <a:effectLst/>
                          <a:latin typeface="Times New Roman"/>
                          <a:ea typeface="华文细黑"/>
                          <a:cs typeface="Courier New"/>
                        </a:rPr>
                        <a:t>3</a:t>
                      </a:r>
                      <a:r>
                        <a:rPr lang="en-US" sz="2800" kern="100" dirty="0">
                          <a:effectLst/>
                          <a:latin typeface="Times New Roman"/>
                          <a:ea typeface="华文细黑"/>
                          <a:cs typeface="Courier New"/>
                        </a:rPr>
                        <a:t>CH</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OH</a:t>
                      </a:r>
                      <a:endParaRPr lang="zh-CN" sz="2800" kern="100" dirty="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7" name="矩形 6"/>
          <p:cNvSpPr/>
          <p:nvPr/>
        </p:nvSpPr>
        <p:spPr>
          <a:xfrm>
            <a:off x="846009" y="4769283"/>
            <a:ext cx="10793813" cy="892759"/>
          </a:xfrm>
          <a:prstGeom prst="rect">
            <a:avLst/>
          </a:prstGeom>
        </p:spPr>
        <p:txBody>
          <a:bodyPr>
            <a:spAutoFit/>
          </a:bodyPr>
          <a:lstStyle/>
          <a:p>
            <a:pPr>
              <a:lnSpc>
                <a:spcPct val="150000"/>
              </a:lnSpc>
            </a:pPr>
            <a:r>
              <a:rPr lang="zh-CN" altLang="zh-CN" sz="2800" kern="100" dirty="0">
                <a:latin typeface="Times New Roman"/>
                <a:ea typeface="华文细黑"/>
                <a:cs typeface="Times New Roman"/>
              </a:rPr>
              <a:t>归纳总结　羟基氢的活动性强弱关系：强酸</a:t>
            </a:r>
            <a:r>
              <a:rPr lang="en-US" altLang="zh-CN" sz="2800" kern="100" dirty="0">
                <a:latin typeface="Times New Roman"/>
                <a:ea typeface="华文细黑"/>
              </a:rPr>
              <a:t>&gt;</a:t>
            </a:r>
            <a:r>
              <a:rPr lang="zh-CN" altLang="zh-CN" sz="2800" kern="100" dirty="0">
                <a:latin typeface="Times New Roman"/>
                <a:ea typeface="华文细黑"/>
                <a:cs typeface="Times New Roman"/>
              </a:rPr>
              <a:t>弱酸</a:t>
            </a:r>
            <a:r>
              <a:rPr lang="en-US" altLang="zh-CN" sz="2800" kern="100" dirty="0">
                <a:latin typeface="Times New Roman"/>
                <a:ea typeface="华文细黑"/>
              </a:rPr>
              <a:t>&gt;H</a:t>
            </a:r>
            <a:r>
              <a:rPr lang="en-US" altLang="zh-CN" sz="2800" kern="100" baseline="-25000" dirty="0">
                <a:latin typeface="Times New Roman"/>
                <a:ea typeface="华文细黑"/>
              </a:rPr>
              <a:t>2</a:t>
            </a:r>
            <a:r>
              <a:rPr lang="en-US" altLang="zh-CN" sz="2800" kern="100" dirty="0">
                <a:latin typeface="Times New Roman"/>
                <a:ea typeface="华文细黑"/>
              </a:rPr>
              <a:t>O&gt;</a:t>
            </a:r>
            <a:r>
              <a:rPr lang="zh-CN" altLang="zh-CN" sz="2800" kern="100" dirty="0">
                <a:latin typeface="Times New Roman"/>
                <a:ea typeface="华文细黑"/>
                <a:cs typeface="Times New Roman"/>
              </a:rPr>
              <a:t>醇。</a:t>
            </a:r>
            <a:endParaRPr lang="zh-CN" altLang="en-US" sz="2800" dirty="0"/>
          </a:p>
        </p:txBody>
      </p:sp>
    </p:spTree>
    <p:extLst>
      <p:ext uri="{BB962C8B-B14F-4D97-AF65-F5344CB8AC3E}">
        <p14:creationId xmlns:p14="http://schemas.microsoft.com/office/powerpoint/2010/main" val="21727056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78369" y="45418"/>
            <a:ext cx="11232086" cy="6093976"/>
          </a:xfrm>
          <a:prstGeom prst="rect">
            <a:avLst/>
          </a:prstGeom>
        </p:spPr>
        <p:txBody>
          <a:bodyPr>
            <a:spAutoFit/>
          </a:bodyPr>
          <a:lstStyle/>
          <a:p>
            <a:pPr>
              <a:lnSpc>
                <a:spcPct val="150000"/>
              </a:lnSpc>
              <a:spcAft>
                <a:spcPts val="0"/>
              </a:spcAft>
              <a:tabLst>
                <a:tab pos="2430780" algn="l"/>
              </a:tabLst>
            </a:pPr>
            <a:r>
              <a:rPr lang="en-US" altLang="zh-CN" sz="2800" kern="100" dirty="0">
                <a:latin typeface="Times New Roman" pitchFamily="18" charset="0"/>
                <a:cs typeface="Times New Roman" pitchFamily="18" charset="0"/>
              </a:rPr>
              <a:t>2.</a:t>
            </a:r>
            <a:r>
              <a:rPr lang="zh-CN" altLang="zh-CN" sz="2800" kern="100" dirty="0">
                <a:latin typeface="Times New Roman" pitchFamily="18" charset="0"/>
                <a:cs typeface="Times New Roman" pitchFamily="18" charset="0"/>
              </a:rPr>
              <a:t>有机实验中应注意的问题</a:t>
            </a:r>
          </a:p>
          <a:p>
            <a:pPr algn="just">
              <a:lnSpc>
                <a:spcPct val="150000"/>
              </a:lnSpc>
              <a:spcAft>
                <a:spcPts val="0"/>
              </a:spcAft>
              <a:tabLst>
                <a:tab pos="2430780" algn="l"/>
              </a:tabLs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加热方面</a:t>
            </a:r>
            <a:endParaRPr lang="zh-CN" altLang="zh-CN" sz="2600" kern="100" dirty="0">
              <a:latin typeface="宋体"/>
              <a:cs typeface="Courier New"/>
            </a:endParaRPr>
          </a:p>
          <a:p>
            <a:pPr algn="just">
              <a:lnSpc>
                <a:spcPct val="150000"/>
              </a:lnSpc>
              <a:spcAft>
                <a:spcPts val="0"/>
              </a:spcAft>
              <a:tabLst>
                <a:tab pos="2430780" algn="l"/>
              </a:tabLs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用酒精灯加热：火焰温度一般在</a:t>
            </a:r>
            <a:r>
              <a:rPr lang="en-US" altLang="zh-CN" sz="2600" kern="100" dirty="0">
                <a:latin typeface="Times New Roman"/>
                <a:ea typeface="华文细黑"/>
                <a:cs typeface="Courier New"/>
              </a:rPr>
              <a:t>400</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500 </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，教材中的实验需要用酒精灯加热的有乙烯的制备、乙酸乙酯的制备、蒸馏石油的实验、石蜡的催化裂化实验。</a:t>
            </a:r>
            <a:endParaRPr lang="zh-CN" altLang="zh-CN" sz="2600" kern="100" dirty="0">
              <a:latin typeface="宋体"/>
              <a:cs typeface="Courier New"/>
            </a:endParaRPr>
          </a:p>
          <a:p>
            <a:pPr>
              <a:lnSpc>
                <a:spcPct val="150000"/>
              </a:lnSpc>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水浴加热：银镜反应</a:t>
            </a:r>
            <a:r>
              <a:rPr lang="en-US" altLang="zh-CN" sz="2600" kern="100" dirty="0">
                <a:latin typeface="Times New Roman"/>
                <a:ea typeface="华文细黑"/>
              </a:rPr>
              <a:t>(</a:t>
            </a:r>
            <a:r>
              <a:rPr lang="zh-CN" altLang="zh-CN" sz="2600" kern="100" dirty="0">
                <a:latin typeface="Times New Roman"/>
                <a:ea typeface="华文细黑"/>
                <a:cs typeface="Times New Roman"/>
              </a:rPr>
              <a:t>温水浴</a:t>
            </a:r>
            <a:r>
              <a:rPr lang="en-US" altLang="zh-CN" sz="2600" kern="100" dirty="0">
                <a:latin typeface="Times New Roman"/>
                <a:ea typeface="华文细黑"/>
              </a:rPr>
              <a:t>)</a:t>
            </a:r>
            <a:r>
              <a:rPr lang="zh-CN" altLang="zh-CN" sz="2600" kern="100" dirty="0">
                <a:latin typeface="Times New Roman"/>
                <a:ea typeface="华文细黑"/>
                <a:cs typeface="Times New Roman"/>
              </a:rPr>
              <a:t>、乙酸乙酯的水解</a:t>
            </a:r>
            <a:r>
              <a:rPr lang="en-US" altLang="zh-CN" sz="2600" kern="100" dirty="0">
                <a:latin typeface="Times New Roman"/>
                <a:ea typeface="华文细黑"/>
              </a:rPr>
              <a:t>(70</a:t>
            </a:r>
            <a:r>
              <a:rPr lang="zh-CN" altLang="zh-CN" sz="2600" kern="100" dirty="0">
                <a:latin typeface="Times New Roman"/>
                <a:ea typeface="华文细黑"/>
                <a:cs typeface="Times New Roman"/>
              </a:rPr>
              <a:t>～</a:t>
            </a:r>
            <a:r>
              <a:rPr lang="en-US" altLang="zh-CN" sz="2600" kern="100" dirty="0">
                <a:latin typeface="Times New Roman"/>
                <a:ea typeface="华文细黑"/>
              </a:rPr>
              <a:t>80 </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水浴</a:t>
            </a:r>
            <a:r>
              <a:rPr lang="en-US" altLang="zh-CN" sz="2600" kern="100" dirty="0">
                <a:latin typeface="Times New Roman"/>
                <a:ea typeface="华文细黑"/>
              </a:rPr>
              <a:t>)</a:t>
            </a:r>
            <a:r>
              <a:rPr lang="zh-CN" altLang="zh-CN" sz="2600" kern="100" dirty="0">
                <a:latin typeface="Times New Roman"/>
                <a:ea typeface="华文细黑"/>
                <a:cs typeface="Times New Roman"/>
              </a:rPr>
              <a:t>、蔗糖的水解</a:t>
            </a:r>
            <a:r>
              <a:rPr lang="en-US" altLang="zh-CN" sz="2600" kern="100" dirty="0">
                <a:latin typeface="Times New Roman"/>
                <a:ea typeface="华文细黑"/>
              </a:rPr>
              <a:t>(</a:t>
            </a:r>
            <a:r>
              <a:rPr lang="zh-CN" altLang="zh-CN" sz="2600" kern="100" dirty="0">
                <a:latin typeface="Times New Roman"/>
                <a:ea typeface="华文细黑"/>
                <a:cs typeface="Times New Roman"/>
              </a:rPr>
              <a:t>热水浴</a:t>
            </a:r>
            <a:r>
              <a:rPr lang="en-US" altLang="zh-CN" sz="2600" kern="100" dirty="0">
                <a:latin typeface="Times New Roman"/>
                <a:ea typeface="华文细黑"/>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tabLst>
                <a:tab pos="2430780" algn="l"/>
              </a:tabLs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蒸馏操作中应注意的事项</a:t>
            </a:r>
            <a:endParaRPr lang="zh-CN" altLang="zh-CN" sz="2600" kern="100" dirty="0">
              <a:latin typeface="宋体"/>
              <a:cs typeface="Courier New"/>
            </a:endParaRPr>
          </a:p>
          <a:p>
            <a:pPr>
              <a:lnSpc>
                <a:spcPct val="150000"/>
              </a:lnSpc>
            </a:pPr>
            <a:r>
              <a:rPr lang="zh-CN" altLang="zh-CN" sz="2600" kern="100" dirty="0">
                <a:latin typeface="Times New Roman"/>
                <a:ea typeface="华文细黑"/>
                <a:cs typeface="Times New Roman"/>
              </a:rPr>
              <a:t>温度计的水银球位于蒸馏烧瓶的支管口处；烧瓶中加碎瓷片防暴沸；冷凝管一般选用直形冷凝管，冷凝剂的流动方向与被冷凝的液体的流动方向应相反。</a:t>
            </a:r>
            <a:endParaRPr lang="zh-CN" altLang="en-US" sz="2600" dirty="0"/>
          </a:p>
        </p:txBody>
      </p:sp>
    </p:spTree>
    <p:extLst>
      <p:ext uri="{BB962C8B-B14F-4D97-AF65-F5344CB8AC3E}">
        <p14:creationId xmlns:p14="http://schemas.microsoft.com/office/powerpoint/2010/main" val="9773084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78369" y="189434"/>
            <a:ext cx="11232086" cy="5830570"/>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萃取、分液操作时应注意的事项</a:t>
            </a:r>
            <a:endParaRPr lang="zh-CN" altLang="zh-CN" sz="1000" kern="100" dirty="0">
              <a:latin typeface="宋体"/>
              <a:cs typeface="Courier New"/>
            </a:endParaRPr>
          </a:p>
          <a:p>
            <a:pPr algn="just">
              <a:lnSpc>
                <a:spcPct val="150000"/>
              </a:lnSpc>
              <a:spcAft>
                <a:spcPts val="0"/>
              </a:spcAft>
              <a:tabLst>
                <a:tab pos="2430780" algn="l"/>
              </a:tabLst>
            </a:pPr>
            <a:r>
              <a:rPr lang="zh-CN" altLang="zh-CN" sz="2800" kern="100" dirty="0">
                <a:latin typeface="Times New Roman"/>
                <a:ea typeface="华文细黑"/>
                <a:cs typeface="Times New Roman"/>
              </a:rPr>
              <a:t>萃取剂与原溶剂应互不相溶；若是分离，萃取剂不能与溶质发生反应；分液时下层液体从分液漏斗的下口放出，上层液体应从分液漏斗的上口倒出。</a:t>
            </a:r>
            <a:endParaRPr lang="zh-CN" altLang="zh-CN" sz="10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冷凝回流问题</a:t>
            </a:r>
            <a:endParaRPr lang="zh-CN" altLang="zh-CN" sz="1000" kern="100" dirty="0">
              <a:latin typeface="宋体"/>
              <a:cs typeface="Courier New"/>
            </a:endParaRPr>
          </a:p>
          <a:p>
            <a:pPr>
              <a:lnSpc>
                <a:spcPct val="150000"/>
              </a:lnSpc>
            </a:pPr>
            <a:r>
              <a:rPr lang="zh-CN" altLang="zh-CN" sz="2800" kern="100" dirty="0">
                <a:latin typeface="Times New Roman"/>
                <a:ea typeface="华文细黑"/>
                <a:cs typeface="Times New Roman"/>
              </a:rPr>
              <a:t>当需要使被汽化的物质重新流回到反应容器中时，可通过在反应容器的上方添加一个长导管达到此目的</a:t>
            </a:r>
            <a:r>
              <a:rPr lang="en-US" altLang="zh-CN" sz="2800" kern="100" dirty="0">
                <a:latin typeface="Times New Roman"/>
                <a:ea typeface="华文细黑"/>
              </a:rPr>
              <a:t>(</a:t>
            </a:r>
            <a:r>
              <a:rPr lang="zh-CN" altLang="zh-CN" sz="2800" kern="100" dirty="0">
                <a:latin typeface="Times New Roman"/>
                <a:ea typeface="华文细黑"/>
                <a:cs typeface="Times New Roman"/>
              </a:rPr>
              <a:t>此时空气是冷凝剂</a:t>
            </a:r>
            <a:r>
              <a:rPr lang="en-US" altLang="zh-CN" sz="2800" kern="100" dirty="0">
                <a:latin typeface="Times New Roman"/>
                <a:ea typeface="华文细黑"/>
              </a:rPr>
              <a:t>)</a:t>
            </a:r>
            <a:r>
              <a:rPr lang="zh-CN" altLang="zh-CN" sz="2800" kern="100" dirty="0">
                <a:latin typeface="Times New Roman"/>
                <a:ea typeface="华文细黑"/>
                <a:cs typeface="Times New Roman"/>
              </a:rPr>
              <a:t>，若需要冷凝的试剂沸点较低，则需要在容器的上方安装冷凝管，常选用球形冷凝管，此时冷凝剂的方向是下进上出。</a:t>
            </a:r>
            <a:endParaRPr lang="zh-CN" altLang="en-US" sz="2600" dirty="0"/>
          </a:p>
        </p:txBody>
      </p:sp>
    </p:spTree>
    <p:extLst>
      <p:ext uri="{BB962C8B-B14F-4D97-AF65-F5344CB8AC3E}">
        <p14:creationId xmlns:p14="http://schemas.microsoft.com/office/powerpoint/2010/main" val="35289572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78369" y="1053530"/>
            <a:ext cx="11232086" cy="1952586"/>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在有机制备实验中利用平衡移动原理，提高产品的产率</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常用的方法有：</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及时蒸出或分离出产品；</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用吸收剂吸收其他产物如水；</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利用回流装置，提高反应物的转化率。</a:t>
            </a:r>
            <a:endParaRPr lang="zh-CN" altLang="en-US" sz="2600" dirty="0"/>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a:hlinkClick r:id="rId2"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4579895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550590" y="2401886"/>
            <a:ext cx="11089232" cy="1860702"/>
          </a:xfrm>
          <a:prstGeom prst="rect">
            <a:avLst/>
          </a:prstGeom>
          <a:noFill/>
        </p:spPr>
        <p:txBody>
          <a:bodyPr wrap="square" rtlCol="0" anchor="ctr">
            <a:spAutoFit/>
          </a:bodyPr>
          <a:lstStyle/>
          <a:p>
            <a:pPr defTabSz="914400">
              <a:lnSpc>
                <a:spcPct val="120000"/>
              </a:lnSpc>
              <a:defRPr/>
            </a:pPr>
            <a:r>
              <a:rPr lang="zh-CN" altLang="en-US" sz="5000" b="1" kern="0" dirty="0">
                <a:solidFill>
                  <a:sysClr val="window" lastClr="FFFFFF"/>
                </a:solidFill>
                <a:latin typeface="微软雅黑"/>
                <a:ea typeface="微软雅黑"/>
              </a:rPr>
              <a:t>考点</a:t>
            </a:r>
            <a:r>
              <a:rPr lang="zh-CN" altLang="en-US" sz="5000" b="1" kern="0" dirty="0" smtClean="0">
                <a:solidFill>
                  <a:sysClr val="window" lastClr="FFFFFF"/>
                </a:solidFill>
                <a:latin typeface="微软雅黑"/>
                <a:ea typeface="微软雅黑"/>
              </a:rPr>
              <a:t>二   基本</a:t>
            </a:r>
            <a:r>
              <a:rPr lang="zh-CN" altLang="en-US" sz="5000" b="1" kern="0" dirty="0">
                <a:solidFill>
                  <a:sysClr val="window" lastClr="FFFFFF"/>
                </a:solidFill>
                <a:latin typeface="微软雅黑"/>
                <a:ea typeface="微软雅黑"/>
              </a:rPr>
              <a:t>营养物质</a:t>
            </a:r>
            <a:r>
              <a:rPr lang="en-US" altLang="zh-CN" sz="5000" b="1" kern="0" dirty="0">
                <a:solidFill>
                  <a:sysClr val="window" lastClr="FFFFFF"/>
                </a:solidFill>
                <a:latin typeface="微软雅黑"/>
                <a:ea typeface="微软雅黑"/>
              </a:rPr>
              <a:t>——</a:t>
            </a:r>
            <a:r>
              <a:rPr lang="zh-CN" altLang="en-US" sz="5000" b="1" kern="0" dirty="0">
                <a:solidFill>
                  <a:sysClr val="window" lastClr="FFFFFF"/>
                </a:solidFill>
                <a:latin typeface="微软雅黑"/>
                <a:ea typeface="微软雅黑"/>
              </a:rPr>
              <a:t>糖类、油脂</a:t>
            </a:r>
            <a:r>
              <a:rPr lang="zh-CN" altLang="en-US" sz="5000" b="1" kern="0" dirty="0" smtClean="0">
                <a:solidFill>
                  <a:sysClr val="window" lastClr="FFFFFF"/>
                </a:solidFill>
                <a:latin typeface="微软雅黑"/>
                <a:ea typeface="微软雅黑"/>
              </a:rPr>
              <a:t>、</a:t>
            </a:r>
            <a:endParaRPr lang="en-US" altLang="zh-CN" sz="5000" b="1" kern="0" dirty="0" smtClean="0">
              <a:solidFill>
                <a:sysClr val="window" lastClr="FFFFFF"/>
              </a:solidFill>
              <a:latin typeface="微软雅黑"/>
              <a:ea typeface="微软雅黑"/>
            </a:endParaRPr>
          </a:p>
          <a:p>
            <a:pPr defTabSz="914400">
              <a:lnSpc>
                <a:spcPct val="120000"/>
              </a:lnSpc>
              <a:defRPr/>
            </a:pPr>
            <a:r>
              <a:rPr lang="en-US" altLang="zh-CN" sz="5000" b="1" kern="0" dirty="0">
                <a:solidFill>
                  <a:sysClr val="window" lastClr="FFFFFF"/>
                </a:solidFill>
                <a:latin typeface="微软雅黑"/>
                <a:ea typeface="微软雅黑"/>
              </a:rPr>
              <a:t> </a:t>
            </a:r>
            <a:r>
              <a:rPr lang="en-US" altLang="zh-CN" sz="5000" b="1" kern="0" dirty="0" smtClean="0">
                <a:solidFill>
                  <a:sysClr val="window" lastClr="FFFFFF"/>
                </a:solidFill>
                <a:latin typeface="微软雅黑"/>
                <a:ea typeface="微软雅黑"/>
              </a:rPr>
              <a:t>            </a:t>
            </a:r>
            <a:r>
              <a:rPr lang="zh-CN" altLang="en-US" sz="5000" b="1" kern="0" dirty="0" smtClean="0">
                <a:solidFill>
                  <a:sysClr val="window" lastClr="FFFFFF"/>
                </a:solidFill>
                <a:latin typeface="微软雅黑"/>
                <a:ea typeface="微软雅黑"/>
              </a:rPr>
              <a:t>蛋白质</a:t>
            </a:r>
            <a:endParaRPr lang="zh-CN" altLang="zh-CN" sz="5000" b="1" kern="0" dirty="0">
              <a:solidFill>
                <a:sysClr val="window" lastClr="FFFFFF"/>
              </a:solidFill>
              <a:latin typeface="微软雅黑"/>
              <a:ea typeface="微软雅黑"/>
            </a:endParaRPr>
          </a:p>
        </p:txBody>
      </p:sp>
    </p:spTree>
    <p:extLst>
      <p:ext uri="{BB962C8B-B14F-4D97-AF65-F5344CB8AC3E}">
        <p14:creationId xmlns:p14="http://schemas.microsoft.com/office/powerpoint/2010/main" val="1732088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2558" y="693490"/>
            <a:ext cx="11231786" cy="687600"/>
          </a:xfrm>
          <a:prstGeom prst="rect">
            <a:avLst/>
          </a:prstGeom>
          <a:noFill/>
        </p:spPr>
        <p:txBody>
          <a:bodyPr wrap="square" lIns="121898" tIns="60948" rIns="121898" bIns="60948" rtlCol="0">
            <a:spAutoFit/>
          </a:bodyPr>
          <a:lstStyle/>
          <a:p>
            <a:pPr algn="just">
              <a:lnSpc>
                <a:spcPct val="150000"/>
              </a:lnSpc>
              <a:spcAft>
                <a:spcPts val="0"/>
              </a:spcAft>
              <a:tabLst>
                <a:tab pos="2430780" algn="l"/>
              </a:tabLst>
            </a:pPr>
            <a:r>
              <a:rPr lang="en-US" altLang="zh-CN" sz="2800" kern="100" dirty="0">
                <a:latin typeface="Times New Roman"/>
                <a:ea typeface="华文细黑"/>
              </a:rPr>
              <a:t>1.</a:t>
            </a:r>
            <a:r>
              <a:rPr lang="zh-CN" altLang="zh-CN" sz="2800" kern="100" dirty="0">
                <a:latin typeface="Times New Roman"/>
                <a:ea typeface="华文细黑"/>
                <a:cs typeface="Times New Roman"/>
              </a:rPr>
              <a:t>糖类、油脂、蛋白质的化学组成</a:t>
            </a:r>
            <a:endParaRPr lang="zh-CN" altLang="zh-CN" sz="2800" kern="100" dirty="0">
              <a:latin typeface="宋体"/>
              <a:cs typeface="Courier New"/>
            </a:endParaRPr>
          </a:p>
        </p:txBody>
      </p:sp>
      <p:graphicFrame>
        <p:nvGraphicFramePr>
          <p:cNvPr id="5" name="表格 4"/>
          <p:cNvGraphicFramePr>
            <a:graphicFrameLocks noGrp="1"/>
          </p:cNvGraphicFramePr>
          <p:nvPr>
            <p:extLst>
              <p:ext uri="{D42A27DB-BD31-4B8C-83A1-F6EECF244321}">
                <p14:modId xmlns:p14="http://schemas.microsoft.com/office/powerpoint/2010/main" val="579664757"/>
              </p:ext>
            </p:extLst>
          </p:nvPr>
        </p:nvGraphicFramePr>
        <p:xfrm>
          <a:off x="478582" y="1525106"/>
          <a:ext cx="10943755" cy="4286886"/>
        </p:xfrm>
        <a:graphic>
          <a:graphicData uri="http://schemas.openxmlformats.org/drawingml/2006/table">
            <a:tbl>
              <a:tblPr/>
              <a:tblGrid>
                <a:gridCol w="1056550"/>
                <a:gridCol w="1730880"/>
                <a:gridCol w="1730880"/>
                <a:gridCol w="1962410"/>
                <a:gridCol w="3180718"/>
                <a:gridCol w="1282317"/>
              </a:tblGrid>
              <a:tr h="216024">
                <a:tc gridSpan="2">
                  <a:txBody>
                    <a:bodyPr/>
                    <a:lstStyle/>
                    <a:p>
                      <a:pPr algn="ctr">
                        <a:lnSpc>
                          <a:spcPct val="130000"/>
                        </a:lnSpc>
                        <a:spcAft>
                          <a:spcPts val="0"/>
                        </a:spcAft>
                        <a:tabLst>
                          <a:tab pos="2430780" algn="l"/>
                        </a:tabLst>
                      </a:pPr>
                      <a:r>
                        <a:rPr lang="zh-CN" sz="2400" kern="100" dirty="0">
                          <a:effectLst/>
                          <a:latin typeface="Times New Roman"/>
                          <a:ea typeface="华文细黑"/>
                          <a:cs typeface="Times New Roman"/>
                        </a:rPr>
                        <a:t>有机物</a:t>
                      </a:r>
                      <a:endParaRPr lang="zh-CN" sz="2400" kern="100" dirty="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ct val="130000"/>
                        </a:lnSpc>
                        <a:spcAft>
                          <a:spcPts val="0"/>
                        </a:spcAft>
                        <a:tabLst>
                          <a:tab pos="2430780" algn="l"/>
                        </a:tabLst>
                      </a:pPr>
                      <a:r>
                        <a:rPr lang="zh-CN" sz="2400" kern="100">
                          <a:effectLst/>
                          <a:latin typeface="Times New Roman"/>
                          <a:ea typeface="华文细黑"/>
                          <a:cs typeface="Times New Roman"/>
                        </a:rPr>
                        <a:t>元素组成</a:t>
                      </a:r>
                      <a:endParaRPr lang="zh-CN" sz="2400" kern="10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tabLst>
                          <a:tab pos="2430780" algn="l"/>
                        </a:tabLst>
                      </a:pPr>
                      <a:r>
                        <a:rPr lang="zh-CN" sz="2400" kern="100">
                          <a:effectLst/>
                          <a:latin typeface="Times New Roman"/>
                          <a:ea typeface="华文细黑"/>
                          <a:cs typeface="Times New Roman"/>
                        </a:rPr>
                        <a:t>代表物</a:t>
                      </a:r>
                      <a:endParaRPr lang="zh-CN" sz="2400" kern="10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tabLst>
                          <a:tab pos="2430780" algn="l"/>
                        </a:tabLst>
                      </a:pPr>
                      <a:r>
                        <a:rPr lang="zh-CN" sz="2400" kern="100">
                          <a:effectLst/>
                          <a:latin typeface="Times New Roman"/>
                          <a:ea typeface="华文细黑"/>
                          <a:cs typeface="Times New Roman"/>
                        </a:rPr>
                        <a:t>代表物分子</a:t>
                      </a:r>
                      <a:endParaRPr lang="zh-CN" sz="2400" kern="10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tabLst>
                          <a:tab pos="2430780" algn="l"/>
                        </a:tabLst>
                      </a:pPr>
                      <a:r>
                        <a:rPr lang="zh-CN" sz="2400" kern="100">
                          <a:effectLst/>
                          <a:latin typeface="Times New Roman"/>
                          <a:ea typeface="华文细黑"/>
                          <a:cs typeface="Times New Roman"/>
                        </a:rPr>
                        <a:t>水溶性</a:t>
                      </a:r>
                      <a:endParaRPr lang="zh-CN" sz="2400" kern="10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9235">
                <a:tc rowSpan="3">
                  <a:txBody>
                    <a:bodyPr/>
                    <a:lstStyle/>
                    <a:p>
                      <a:pPr algn="ctr">
                        <a:lnSpc>
                          <a:spcPct val="130000"/>
                        </a:lnSpc>
                        <a:spcAft>
                          <a:spcPts val="0"/>
                        </a:spcAft>
                        <a:tabLst>
                          <a:tab pos="2430780" algn="l"/>
                        </a:tabLst>
                      </a:pPr>
                      <a:r>
                        <a:rPr lang="zh-CN" sz="2400" kern="100">
                          <a:effectLst/>
                          <a:latin typeface="Times New Roman"/>
                          <a:ea typeface="华文细黑"/>
                          <a:cs typeface="Times New Roman"/>
                        </a:rPr>
                        <a:t>糖</a:t>
                      </a:r>
                      <a:endParaRPr lang="zh-CN" sz="2400" kern="100">
                        <a:effectLst/>
                        <a:latin typeface="宋体"/>
                        <a:cs typeface="Courier New"/>
                      </a:endParaRPr>
                    </a:p>
                    <a:p>
                      <a:pPr algn="ctr">
                        <a:lnSpc>
                          <a:spcPct val="130000"/>
                        </a:lnSpc>
                        <a:spcAft>
                          <a:spcPts val="0"/>
                        </a:spcAft>
                        <a:tabLst>
                          <a:tab pos="2430780" algn="l"/>
                        </a:tabLst>
                      </a:pPr>
                      <a:r>
                        <a:rPr lang="zh-CN" sz="2400" kern="100">
                          <a:effectLst/>
                          <a:latin typeface="Times New Roman"/>
                          <a:ea typeface="华文细黑"/>
                          <a:cs typeface="Times New Roman"/>
                        </a:rPr>
                        <a:t>类</a:t>
                      </a:r>
                      <a:endParaRPr lang="zh-CN" sz="2400" kern="10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tabLst>
                          <a:tab pos="2430780" algn="l"/>
                        </a:tabLst>
                      </a:pPr>
                      <a:r>
                        <a:rPr lang="zh-CN" sz="2400" kern="100">
                          <a:effectLst/>
                          <a:latin typeface="Times New Roman"/>
                          <a:ea typeface="华文细黑"/>
                          <a:cs typeface="Times New Roman"/>
                        </a:rPr>
                        <a:t>单糖</a:t>
                      </a:r>
                      <a:endParaRPr lang="zh-CN" sz="2400" kern="10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a:lnSpc>
                          <a:spcPct val="130000"/>
                        </a:lnSpc>
                        <a:spcAft>
                          <a:spcPts val="0"/>
                        </a:spcAft>
                        <a:tabLst>
                          <a:tab pos="2430780" algn="l"/>
                        </a:tabLst>
                      </a:pPr>
                      <a:r>
                        <a:rPr lang="en-US" sz="2400" kern="100" dirty="0">
                          <a:effectLst/>
                          <a:latin typeface="Times New Roman"/>
                          <a:ea typeface="华文细黑"/>
                          <a:cs typeface="Courier New"/>
                        </a:rPr>
                        <a:t>C</a:t>
                      </a:r>
                      <a:r>
                        <a:rPr lang="zh-CN" sz="2400" kern="100" dirty="0">
                          <a:effectLst/>
                          <a:latin typeface="Times New Roman"/>
                          <a:ea typeface="华文细黑"/>
                          <a:cs typeface="Times New Roman"/>
                        </a:rPr>
                        <a:t>、</a:t>
                      </a:r>
                      <a:r>
                        <a:rPr lang="en-US" sz="2400" kern="100" dirty="0">
                          <a:effectLst/>
                          <a:latin typeface="Times New Roman"/>
                          <a:ea typeface="华文细黑"/>
                          <a:cs typeface="Courier New"/>
                        </a:rPr>
                        <a:t>H</a:t>
                      </a:r>
                      <a:r>
                        <a:rPr lang="zh-CN" sz="2400" kern="100" dirty="0">
                          <a:effectLst/>
                          <a:latin typeface="Times New Roman"/>
                          <a:ea typeface="华文细黑"/>
                          <a:cs typeface="Times New Roman"/>
                        </a:rPr>
                        <a:t>、</a:t>
                      </a:r>
                      <a:r>
                        <a:rPr lang="en-US" sz="2400" kern="100" dirty="0">
                          <a:effectLst/>
                          <a:latin typeface="Times New Roman"/>
                          <a:ea typeface="华文细黑"/>
                          <a:cs typeface="Courier New"/>
                        </a:rPr>
                        <a:t>O</a:t>
                      </a:r>
                      <a:endParaRPr lang="zh-CN" sz="2400" kern="100" dirty="0">
                        <a:effectLst/>
                        <a:latin typeface="宋体"/>
                        <a:cs typeface="Courier New"/>
                      </a:endParaRPr>
                    </a:p>
                  </a:txBody>
                  <a:tcPr marL="21091" marR="210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tabLst>
                          <a:tab pos="2430780" algn="l"/>
                        </a:tabLst>
                      </a:pPr>
                      <a:r>
                        <a:rPr lang="zh-CN" sz="2400" kern="100" dirty="0">
                          <a:effectLst/>
                          <a:latin typeface="Times New Roman"/>
                          <a:ea typeface="华文细黑"/>
                          <a:cs typeface="Times New Roman"/>
                        </a:rPr>
                        <a:t>葡萄糖、果糖</a:t>
                      </a:r>
                      <a:endParaRPr lang="zh-CN" sz="2400" kern="100" dirty="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tabLst>
                          <a:tab pos="2430780" algn="l"/>
                        </a:tabLst>
                      </a:pPr>
                      <a:r>
                        <a:rPr lang="en-US" sz="2400" u="sng" kern="100" dirty="0" smtClean="0">
                          <a:effectLst/>
                          <a:latin typeface="Times New Roman"/>
                          <a:ea typeface="华文细黑"/>
                          <a:cs typeface="Courier New"/>
                        </a:rPr>
                        <a:t>	</a:t>
                      </a:r>
                      <a:endParaRPr lang="zh-CN" sz="2400" kern="100" dirty="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tabLst>
                          <a:tab pos="2430780" algn="l"/>
                        </a:tabLst>
                      </a:pPr>
                      <a:endParaRPr lang="zh-CN" sz="2400" kern="100" dirty="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9235">
                <a:tc vMerge="1">
                  <a:txBody>
                    <a:bodyPr/>
                    <a:lstStyle/>
                    <a:p>
                      <a:endParaRPr lang="zh-CN" altLang="en-US"/>
                    </a:p>
                  </a:txBody>
                  <a:tcPr/>
                </a:tc>
                <a:tc>
                  <a:txBody>
                    <a:bodyPr/>
                    <a:lstStyle/>
                    <a:p>
                      <a:pPr algn="ctr">
                        <a:lnSpc>
                          <a:spcPct val="130000"/>
                        </a:lnSpc>
                        <a:spcAft>
                          <a:spcPts val="0"/>
                        </a:spcAft>
                        <a:tabLst>
                          <a:tab pos="2430780" algn="l"/>
                        </a:tabLst>
                      </a:pPr>
                      <a:r>
                        <a:rPr lang="zh-CN" sz="2400" kern="100">
                          <a:effectLst/>
                          <a:latin typeface="Times New Roman"/>
                          <a:ea typeface="华文细黑"/>
                          <a:cs typeface="Times New Roman"/>
                        </a:rPr>
                        <a:t>二糖</a:t>
                      </a:r>
                      <a:endParaRPr lang="zh-CN" sz="2400" kern="10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a:lnSpc>
                          <a:spcPct val="130000"/>
                        </a:lnSpc>
                        <a:spcAft>
                          <a:spcPts val="0"/>
                        </a:spcAft>
                        <a:tabLst>
                          <a:tab pos="2430780" algn="l"/>
                        </a:tabLst>
                      </a:pPr>
                      <a:r>
                        <a:rPr lang="zh-CN" sz="2400" kern="100" dirty="0">
                          <a:effectLst/>
                          <a:latin typeface="Times New Roman"/>
                          <a:ea typeface="华文细黑"/>
                          <a:cs typeface="Times New Roman"/>
                        </a:rPr>
                        <a:t>麦芽糖、蔗糖</a:t>
                      </a:r>
                      <a:endParaRPr lang="zh-CN" sz="2400" kern="100" dirty="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tabLst>
                          <a:tab pos="2430780" algn="l"/>
                        </a:tabLst>
                      </a:pPr>
                      <a:r>
                        <a:rPr lang="en-US" sz="2400" u="sng" kern="100" dirty="0" smtClean="0">
                          <a:effectLst/>
                          <a:latin typeface="Times New Roman"/>
                          <a:ea typeface="华文细黑"/>
                          <a:cs typeface="Courier New"/>
                        </a:rPr>
                        <a:t>	</a:t>
                      </a:r>
                      <a:endParaRPr lang="zh-CN" sz="2400" kern="100" dirty="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tabLst>
                          <a:tab pos="2430780" algn="l"/>
                        </a:tabLst>
                      </a:pPr>
                      <a:endParaRPr lang="zh-CN" sz="2400" kern="100" dirty="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685">
                <a:tc vMerge="1">
                  <a:txBody>
                    <a:bodyPr/>
                    <a:lstStyle/>
                    <a:p>
                      <a:endParaRPr lang="zh-CN" altLang="en-US"/>
                    </a:p>
                  </a:txBody>
                  <a:tcPr/>
                </a:tc>
                <a:tc>
                  <a:txBody>
                    <a:bodyPr/>
                    <a:lstStyle/>
                    <a:p>
                      <a:pPr algn="ctr">
                        <a:lnSpc>
                          <a:spcPct val="130000"/>
                        </a:lnSpc>
                        <a:spcAft>
                          <a:spcPts val="0"/>
                        </a:spcAft>
                        <a:tabLst>
                          <a:tab pos="2430780" algn="l"/>
                        </a:tabLst>
                      </a:pPr>
                      <a:r>
                        <a:rPr lang="zh-CN" sz="2400" kern="100">
                          <a:effectLst/>
                          <a:latin typeface="Times New Roman"/>
                          <a:ea typeface="华文细黑"/>
                          <a:cs typeface="Times New Roman"/>
                        </a:rPr>
                        <a:t>多糖</a:t>
                      </a:r>
                      <a:endParaRPr lang="zh-CN" sz="2400" kern="10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a:lnSpc>
                          <a:spcPct val="130000"/>
                        </a:lnSpc>
                        <a:spcAft>
                          <a:spcPts val="0"/>
                        </a:spcAft>
                        <a:tabLst>
                          <a:tab pos="2430780" algn="l"/>
                        </a:tabLst>
                      </a:pPr>
                      <a:r>
                        <a:rPr lang="zh-CN" sz="2400" kern="100">
                          <a:effectLst/>
                          <a:latin typeface="Times New Roman"/>
                          <a:ea typeface="华文细黑"/>
                          <a:cs typeface="Times New Roman"/>
                        </a:rPr>
                        <a:t>淀粉、纤维素</a:t>
                      </a:r>
                      <a:endParaRPr lang="zh-CN" sz="2400" kern="10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tabLst>
                          <a:tab pos="2430780" algn="l"/>
                        </a:tabLst>
                      </a:pPr>
                      <a:r>
                        <a:rPr lang="en-US" sz="2400" u="sng" kern="100" dirty="0" smtClean="0">
                          <a:effectLst/>
                          <a:latin typeface="Times New Roman"/>
                          <a:ea typeface="华文细黑"/>
                          <a:cs typeface="Courier New"/>
                        </a:rPr>
                        <a:t>	</a:t>
                      </a:r>
                      <a:endParaRPr lang="zh-CN" sz="2400" kern="100" dirty="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tabLst>
                          <a:tab pos="2430780" algn="l"/>
                        </a:tabLst>
                      </a:pPr>
                      <a:r>
                        <a:rPr lang="en-US" sz="2400" kern="100">
                          <a:effectLst/>
                          <a:latin typeface="宋体"/>
                          <a:ea typeface="华文细黑"/>
                          <a:cs typeface="宋体"/>
                        </a:rPr>
                        <a:t> </a:t>
                      </a:r>
                      <a:endParaRPr lang="zh-CN" sz="2400" kern="10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r>
              <a:tr h="0">
                <a:tc rowSpan="2">
                  <a:txBody>
                    <a:bodyPr/>
                    <a:lstStyle/>
                    <a:p>
                      <a:pPr algn="ctr">
                        <a:lnSpc>
                          <a:spcPct val="130000"/>
                        </a:lnSpc>
                        <a:spcAft>
                          <a:spcPts val="0"/>
                        </a:spcAft>
                        <a:tabLst>
                          <a:tab pos="2430780" algn="l"/>
                        </a:tabLst>
                      </a:pPr>
                      <a:r>
                        <a:rPr lang="zh-CN" sz="2400" kern="100">
                          <a:effectLst/>
                          <a:latin typeface="Times New Roman"/>
                          <a:ea typeface="华文细黑"/>
                          <a:cs typeface="Times New Roman"/>
                        </a:rPr>
                        <a:t>油脂</a:t>
                      </a:r>
                      <a:endParaRPr lang="zh-CN" sz="2400" kern="10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tabLst>
                          <a:tab pos="2430780" algn="l"/>
                        </a:tabLst>
                      </a:pPr>
                      <a:r>
                        <a:rPr lang="zh-CN" sz="2400" kern="100" dirty="0">
                          <a:effectLst/>
                          <a:latin typeface="Times New Roman"/>
                          <a:ea typeface="华文细黑"/>
                          <a:cs typeface="Times New Roman"/>
                        </a:rPr>
                        <a:t>油</a:t>
                      </a:r>
                      <a:endParaRPr lang="zh-CN" sz="2400" kern="100" dirty="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tabLst>
                          <a:tab pos="2430780" algn="l"/>
                        </a:tabLst>
                      </a:pPr>
                      <a:r>
                        <a:rPr lang="en-US" sz="2400" kern="100" dirty="0">
                          <a:effectLst/>
                          <a:latin typeface="Times New Roman"/>
                          <a:ea typeface="华文细黑"/>
                          <a:cs typeface="Courier New"/>
                        </a:rPr>
                        <a:t>C</a:t>
                      </a:r>
                      <a:r>
                        <a:rPr lang="zh-CN" sz="2400" kern="100" dirty="0">
                          <a:effectLst/>
                          <a:latin typeface="Times New Roman"/>
                          <a:ea typeface="华文细黑"/>
                          <a:cs typeface="Times New Roman"/>
                        </a:rPr>
                        <a:t>、</a:t>
                      </a:r>
                      <a:r>
                        <a:rPr lang="en-US" sz="2400" kern="100" dirty="0">
                          <a:effectLst/>
                          <a:latin typeface="Times New Roman"/>
                          <a:ea typeface="华文细黑"/>
                          <a:cs typeface="Courier New"/>
                        </a:rPr>
                        <a:t>H</a:t>
                      </a:r>
                      <a:r>
                        <a:rPr lang="zh-CN" sz="2400" kern="100" dirty="0">
                          <a:effectLst/>
                          <a:latin typeface="Times New Roman"/>
                          <a:ea typeface="华文细黑"/>
                          <a:cs typeface="Times New Roman"/>
                        </a:rPr>
                        <a:t>、</a:t>
                      </a:r>
                      <a:r>
                        <a:rPr lang="en-US" sz="2400" kern="100" dirty="0">
                          <a:effectLst/>
                          <a:latin typeface="Times New Roman"/>
                          <a:ea typeface="华文细黑"/>
                          <a:cs typeface="Courier New"/>
                        </a:rPr>
                        <a:t>O</a:t>
                      </a:r>
                      <a:endParaRPr lang="zh-CN" sz="2400" kern="100" dirty="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tabLst>
                          <a:tab pos="2430780" algn="l"/>
                        </a:tabLst>
                      </a:pPr>
                      <a:r>
                        <a:rPr lang="zh-CN" sz="2400" kern="100" dirty="0">
                          <a:effectLst/>
                          <a:latin typeface="Times New Roman"/>
                          <a:ea typeface="华文细黑"/>
                          <a:cs typeface="Times New Roman"/>
                        </a:rPr>
                        <a:t>植物油</a:t>
                      </a:r>
                      <a:endParaRPr lang="zh-CN" sz="2400" kern="100" dirty="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30000"/>
                        </a:lnSpc>
                        <a:spcAft>
                          <a:spcPts val="0"/>
                        </a:spcAft>
                        <a:tabLst>
                          <a:tab pos="2430780" algn="l"/>
                        </a:tabLst>
                      </a:pPr>
                      <a:r>
                        <a:rPr lang="zh-CN" sz="2400" kern="100" dirty="0">
                          <a:effectLst/>
                          <a:latin typeface="Times New Roman"/>
                          <a:ea typeface="华文细黑"/>
                          <a:cs typeface="Times New Roman"/>
                        </a:rPr>
                        <a:t>不饱和高级脂肪酸</a:t>
                      </a:r>
                      <a:r>
                        <a:rPr lang="zh-CN" sz="2400" kern="100" dirty="0" smtClean="0">
                          <a:effectLst/>
                          <a:latin typeface="Times New Roman"/>
                          <a:ea typeface="华文细黑"/>
                          <a:cs typeface="Times New Roman"/>
                        </a:rPr>
                        <a:t>甘</a:t>
                      </a:r>
                      <a:endParaRPr lang="en-US" altLang="zh-CN" sz="2400" kern="100" dirty="0" smtClean="0">
                        <a:effectLst/>
                        <a:latin typeface="Times New Roman"/>
                        <a:ea typeface="华文细黑"/>
                        <a:cs typeface="Times New Roman"/>
                      </a:endParaRPr>
                    </a:p>
                    <a:p>
                      <a:pPr algn="l">
                        <a:lnSpc>
                          <a:spcPct val="130000"/>
                        </a:lnSpc>
                        <a:spcAft>
                          <a:spcPts val="0"/>
                        </a:spcAft>
                        <a:tabLst>
                          <a:tab pos="2430780" algn="l"/>
                        </a:tabLst>
                      </a:pPr>
                      <a:r>
                        <a:rPr lang="zh-CN" sz="2400" kern="100" dirty="0" smtClean="0">
                          <a:effectLst/>
                          <a:latin typeface="Times New Roman"/>
                          <a:ea typeface="华文细黑"/>
                          <a:cs typeface="Times New Roman"/>
                        </a:rPr>
                        <a:t>油</a:t>
                      </a:r>
                      <a:r>
                        <a:rPr lang="zh-CN" sz="2400" kern="100" dirty="0">
                          <a:effectLst/>
                          <a:latin typeface="Times New Roman"/>
                          <a:ea typeface="华文细黑"/>
                          <a:cs typeface="Times New Roman"/>
                        </a:rPr>
                        <a:t>酯</a:t>
                      </a:r>
                      <a:endParaRPr lang="zh-CN" sz="2400" kern="100" dirty="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tabLst>
                          <a:tab pos="2430780" algn="l"/>
                        </a:tabLst>
                      </a:pPr>
                      <a:endParaRPr lang="zh-CN" sz="2400" kern="100" dirty="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zh-CN" altLang="en-US"/>
                    </a:p>
                  </a:txBody>
                  <a:tcPr/>
                </a:tc>
                <a:tc>
                  <a:txBody>
                    <a:bodyPr/>
                    <a:lstStyle/>
                    <a:p>
                      <a:pPr algn="ctr">
                        <a:lnSpc>
                          <a:spcPct val="130000"/>
                        </a:lnSpc>
                        <a:spcAft>
                          <a:spcPts val="0"/>
                        </a:spcAft>
                        <a:tabLst>
                          <a:tab pos="2430780" algn="l"/>
                        </a:tabLst>
                      </a:pPr>
                      <a:r>
                        <a:rPr lang="zh-CN" sz="2400" kern="100">
                          <a:effectLst/>
                          <a:latin typeface="Times New Roman"/>
                          <a:ea typeface="华文细黑"/>
                          <a:cs typeface="Times New Roman"/>
                        </a:rPr>
                        <a:t>脂肪</a:t>
                      </a:r>
                      <a:endParaRPr lang="zh-CN" sz="2400" kern="10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tabLst>
                          <a:tab pos="2430780" algn="l"/>
                        </a:tabLst>
                      </a:pPr>
                      <a:r>
                        <a:rPr lang="en-US" sz="2400" kern="100" dirty="0">
                          <a:effectLst/>
                          <a:latin typeface="Times New Roman"/>
                          <a:ea typeface="华文细黑"/>
                          <a:cs typeface="Courier New"/>
                        </a:rPr>
                        <a:t>C</a:t>
                      </a:r>
                      <a:r>
                        <a:rPr lang="zh-CN" sz="2400" kern="100" dirty="0">
                          <a:effectLst/>
                          <a:latin typeface="Times New Roman"/>
                          <a:ea typeface="华文细黑"/>
                          <a:cs typeface="Times New Roman"/>
                        </a:rPr>
                        <a:t>、</a:t>
                      </a:r>
                      <a:r>
                        <a:rPr lang="en-US" sz="2400" kern="100" dirty="0">
                          <a:effectLst/>
                          <a:latin typeface="Times New Roman"/>
                          <a:ea typeface="华文细黑"/>
                          <a:cs typeface="Courier New"/>
                        </a:rPr>
                        <a:t>H</a:t>
                      </a:r>
                      <a:r>
                        <a:rPr lang="zh-CN" sz="2400" kern="100" dirty="0">
                          <a:effectLst/>
                          <a:latin typeface="Times New Roman"/>
                          <a:ea typeface="华文细黑"/>
                          <a:cs typeface="Times New Roman"/>
                        </a:rPr>
                        <a:t>、</a:t>
                      </a:r>
                      <a:r>
                        <a:rPr lang="en-US" sz="2400" kern="100" dirty="0">
                          <a:effectLst/>
                          <a:latin typeface="Times New Roman"/>
                          <a:ea typeface="华文细黑"/>
                          <a:cs typeface="Courier New"/>
                        </a:rPr>
                        <a:t>O</a:t>
                      </a:r>
                      <a:endParaRPr lang="zh-CN" sz="2400" kern="100" dirty="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tabLst>
                          <a:tab pos="2430780" algn="l"/>
                        </a:tabLst>
                      </a:pPr>
                      <a:r>
                        <a:rPr lang="zh-CN" sz="2400" kern="100" dirty="0">
                          <a:effectLst/>
                          <a:latin typeface="Times New Roman"/>
                          <a:ea typeface="华文细黑"/>
                          <a:cs typeface="Times New Roman"/>
                        </a:rPr>
                        <a:t>动物脂肪</a:t>
                      </a:r>
                      <a:endParaRPr lang="zh-CN" sz="2400" kern="100" dirty="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tabLst>
                          <a:tab pos="2430780" algn="l"/>
                        </a:tabLst>
                      </a:pPr>
                      <a:r>
                        <a:rPr lang="zh-CN" sz="2400" kern="100">
                          <a:effectLst/>
                          <a:latin typeface="Times New Roman"/>
                          <a:ea typeface="华文细黑"/>
                          <a:cs typeface="Times New Roman"/>
                        </a:rPr>
                        <a:t>饱和高级脂肪酸甘油酯</a:t>
                      </a:r>
                      <a:endParaRPr lang="zh-CN" sz="2400" kern="10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tabLst>
                          <a:tab pos="2430780" algn="l"/>
                        </a:tabLst>
                      </a:pPr>
                      <a:endParaRPr lang="zh-CN" sz="2400" kern="100" dirty="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3981">
                <a:tc gridSpan="2">
                  <a:txBody>
                    <a:bodyPr/>
                    <a:lstStyle/>
                    <a:p>
                      <a:pPr algn="ctr">
                        <a:lnSpc>
                          <a:spcPct val="130000"/>
                        </a:lnSpc>
                        <a:spcAft>
                          <a:spcPts val="0"/>
                        </a:spcAft>
                        <a:tabLst>
                          <a:tab pos="2430780" algn="l"/>
                        </a:tabLst>
                      </a:pPr>
                      <a:r>
                        <a:rPr lang="zh-CN" sz="2400" kern="100" dirty="0">
                          <a:effectLst/>
                          <a:latin typeface="Times New Roman"/>
                          <a:ea typeface="华文细黑"/>
                          <a:cs typeface="Times New Roman"/>
                        </a:rPr>
                        <a:t>蛋白质</a:t>
                      </a:r>
                      <a:endParaRPr lang="zh-CN" sz="2400" kern="100" dirty="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ct val="130000"/>
                        </a:lnSpc>
                        <a:spcAft>
                          <a:spcPts val="0"/>
                        </a:spcAft>
                        <a:tabLst>
                          <a:tab pos="2430780" algn="l"/>
                        </a:tabLst>
                      </a:pPr>
                      <a:endParaRPr lang="en-US" sz="2400" kern="100" dirty="0" smtClean="0">
                        <a:effectLst/>
                        <a:latin typeface="Times New Roman"/>
                        <a:ea typeface="华文细黑"/>
                        <a:cs typeface="Courier New"/>
                      </a:endParaRPr>
                    </a:p>
                    <a:p>
                      <a:pPr algn="ctr">
                        <a:lnSpc>
                          <a:spcPct val="130000"/>
                        </a:lnSpc>
                        <a:spcAft>
                          <a:spcPts val="0"/>
                        </a:spcAft>
                        <a:tabLst>
                          <a:tab pos="2430780" algn="l"/>
                        </a:tabLst>
                      </a:pPr>
                      <a:r>
                        <a:rPr lang="en-US" sz="2400" kern="100" dirty="0" smtClean="0">
                          <a:effectLst/>
                          <a:latin typeface="Times New Roman"/>
                          <a:ea typeface="华文细黑"/>
                          <a:cs typeface="Courier New"/>
                        </a:rPr>
                        <a:t>S</a:t>
                      </a:r>
                      <a:r>
                        <a:rPr lang="zh-CN" sz="2400" kern="100" dirty="0">
                          <a:effectLst/>
                          <a:latin typeface="Times New Roman"/>
                          <a:ea typeface="华文细黑"/>
                          <a:cs typeface="Times New Roman"/>
                        </a:rPr>
                        <a:t>、</a:t>
                      </a:r>
                      <a:r>
                        <a:rPr lang="en-US" sz="2400" kern="100" dirty="0">
                          <a:effectLst/>
                          <a:latin typeface="Times New Roman"/>
                          <a:ea typeface="华文细黑"/>
                          <a:cs typeface="Courier New"/>
                        </a:rPr>
                        <a:t>P</a:t>
                      </a:r>
                      <a:r>
                        <a:rPr lang="zh-CN" sz="2400" kern="100" dirty="0">
                          <a:effectLst/>
                          <a:latin typeface="Times New Roman"/>
                          <a:ea typeface="华文细黑"/>
                          <a:cs typeface="Times New Roman"/>
                        </a:rPr>
                        <a:t>等</a:t>
                      </a:r>
                      <a:endParaRPr lang="zh-CN" sz="2400" kern="100" dirty="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30000"/>
                        </a:lnSpc>
                        <a:spcAft>
                          <a:spcPts val="0"/>
                        </a:spcAft>
                        <a:tabLst>
                          <a:tab pos="2430780" algn="l"/>
                        </a:tabLst>
                      </a:pPr>
                      <a:r>
                        <a:rPr lang="zh-CN" sz="2400" kern="100" dirty="0">
                          <a:effectLst/>
                          <a:latin typeface="Times New Roman"/>
                          <a:ea typeface="华文细黑"/>
                          <a:cs typeface="Times New Roman"/>
                        </a:rPr>
                        <a:t>酶、肌肉、毛发等</a:t>
                      </a:r>
                      <a:endParaRPr lang="zh-CN" sz="2400" kern="100" dirty="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tabLst>
                          <a:tab pos="2430780" algn="l"/>
                        </a:tabLst>
                      </a:pPr>
                      <a:r>
                        <a:rPr lang="zh-CN" sz="2400" kern="100" dirty="0">
                          <a:effectLst/>
                          <a:latin typeface="Times New Roman"/>
                          <a:ea typeface="华文细黑"/>
                          <a:cs typeface="Times New Roman"/>
                        </a:rPr>
                        <a:t>氨基酸连接成的高分子</a:t>
                      </a:r>
                      <a:endParaRPr lang="zh-CN" sz="2400" kern="100" dirty="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tabLst>
                          <a:tab pos="2430780" algn="l"/>
                        </a:tabLst>
                      </a:pPr>
                      <a:r>
                        <a:rPr lang="en-US" sz="2400" kern="100" dirty="0">
                          <a:effectLst/>
                          <a:latin typeface="Times New Roman"/>
                          <a:ea typeface="华文细黑"/>
                          <a:cs typeface="Courier New"/>
                        </a:rPr>
                        <a:t> </a:t>
                      </a:r>
                      <a:endParaRPr lang="zh-CN" sz="2400" kern="100" dirty="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r>
            </a:tbl>
          </a:graphicData>
        </a:graphic>
      </p:graphicFrame>
      <p:sp>
        <p:nvSpPr>
          <p:cNvPr id="7" name="矩形 6"/>
          <p:cNvSpPr/>
          <p:nvPr/>
        </p:nvSpPr>
        <p:spPr>
          <a:xfrm>
            <a:off x="7657664" y="1999545"/>
            <a:ext cx="1245854" cy="461665"/>
          </a:xfrm>
          <a:prstGeom prst="rect">
            <a:avLst/>
          </a:prstGeom>
        </p:spPr>
        <p:txBody>
          <a:bodyPr wrap="none">
            <a:spAutoFit/>
          </a:bodyPr>
          <a:lstStyle/>
          <a:p>
            <a:r>
              <a:rPr lang="en-US" altLang="zh-CN" kern="100" dirty="0" smtClean="0">
                <a:solidFill>
                  <a:srgbClr val="0000FF"/>
                </a:solidFill>
                <a:latin typeface="Times New Roman"/>
                <a:ea typeface="华文细黑"/>
                <a:cs typeface="Courier New"/>
              </a:rPr>
              <a:t>C</a:t>
            </a:r>
            <a:r>
              <a:rPr lang="en-US" altLang="zh-CN" kern="100" baseline="-25000" dirty="0" smtClean="0">
                <a:solidFill>
                  <a:srgbClr val="0000FF"/>
                </a:solidFill>
                <a:latin typeface="Times New Roman"/>
                <a:ea typeface="华文细黑"/>
                <a:cs typeface="Courier New"/>
              </a:rPr>
              <a:t>6</a:t>
            </a:r>
            <a:r>
              <a:rPr lang="en-US" altLang="zh-CN" kern="100" dirty="0" smtClean="0">
                <a:solidFill>
                  <a:srgbClr val="0000FF"/>
                </a:solidFill>
                <a:latin typeface="Times New Roman"/>
                <a:ea typeface="华文细黑"/>
                <a:cs typeface="Courier New"/>
              </a:rPr>
              <a:t>H</a:t>
            </a:r>
            <a:r>
              <a:rPr lang="en-US" altLang="zh-CN" kern="100" baseline="-25000" dirty="0" smtClean="0">
                <a:solidFill>
                  <a:srgbClr val="0000FF"/>
                </a:solidFill>
                <a:latin typeface="Times New Roman"/>
                <a:ea typeface="华文细黑"/>
                <a:cs typeface="Courier New"/>
              </a:rPr>
              <a:t>12</a:t>
            </a:r>
            <a:r>
              <a:rPr lang="en-US" altLang="zh-CN" kern="100" dirty="0" smtClean="0">
                <a:solidFill>
                  <a:srgbClr val="0000FF"/>
                </a:solidFill>
                <a:latin typeface="Times New Roman"/>
                <a:ea typeface="华文细黑"/>
                <a:cs typeface="Courier New"/>
              </a:rPr>
              <a:t>O</a:t>
            </a:r>
            <a:r>
              <a:rPr lang="en-US" altLang="zh-CN" kern="100" baseline="-25000" dirty="0" smtClean="0">
                <a:solidFill>
                  <a:srgbClr val="0000FF"/>
                </a:solidFill>
                <a:latin typeface="Times New Roman"/>
                <a:ea typeface="华文细黑"/>
                <a:cs typeface="Courier New"/>
              </a:rPr>
              <a:t>6</a:t>
            </a:r>
            <a:endParaRPr lang="zh-CN" altLang="en-US" dirty="0">
              <a:solidFill>
                <a:srgbClr val="0000FF"/>
              </a:solidFill>
            </a:endParaRPr>
          </a:p>
        </p:txBody>
      </p:sp>
      <p:sp>
        <p:nvSpPr>
          <p:cNvPr id="17" name="矩形 16"/>
          <p:cNvSpPr/>
          <p:nvPr/>
        </p:nvSpPr>
        <p:spPr>
          <a:xfrm>
            <a:off x="7607374" y="2421682"/>
            <a:ext cx="1443408" cy="461665"/>
          </a:xfrm>
          <a:prstGeom prst="rect">
            <a:avLst/>
          </a:prstGeom>
        </p:spPr>
        <p:txBody>
          <a:bodyPr wrap="none">
            <a:spAutoFit/>
          </a:bodyPr>
          <a:lstStyle/>
          <a:p>
            <a:r>
              <a:rPr lang="en-US" altLang="zh-CN" kern="100" dirty="0">
                <a:solidFill>
                  <a:srgbClr val="0000FF"/>
                </a:solidFill>
                <a:latin typeface="Times New Roman"/>
                <a:ea typeface="华文细黑"/>
                <a:cs typeface="Courier New"/>
              </a:rPr>
              <a:t>C</a:t>
            </a:r>
            <a:r>
              <a:rPr lang="en-US" altLang="zh-CN" kern="100" baseline="-25000" dirty="0">
                <a:solidFill>
                  <a:srgbClr val="0000FF"/>
                </a:solidFill>
                <a:latin typeface="Times New Roman"/>
                <a:ea typeface="华文细黑"/>
                <a:cs typeface="Courier New"/>
              </a:rPr>
              <a:t>12</a:t>
            </a:r>
            <a:r>
              <a:rPr lang="en-US" altLang="zh-CN" kern="100" dirty="0">
                <a:solidFill>
                  <a:srgbClr val="0000FF"/>
                </a:solidFill>
                <a:latin typeface="Times New Roman"/>
                <a:ea typeface="华文细黑"/>
                <a:cs typeface="Courier New"/>
              </a:rPr>
              <a:t>H</a:t>
            </a:r>
            <a:r>
              <a:rPr lang="en-US" altLang="zh-CN" kern="100" baseline="-25000" dirty="0">
                <a:solidFill>
                  <a:srgbClr val="0000FF"/>
                </a:solidFill>
                <a:latin typeface="Times New Roman"/>
                <a:ea typeface="华文细黑"/>
                <a:cs typeface="Courier New"/>
              </a:rPr>
              <a:t>22</a:t>
            </a:r>
            <a:r>
              <a:rPr lang="en-US" altLang="zh-CN" kern="100" dirty="0">
                <a:solidFill>
                  <a:srgbClr val="0000FF"/>
                </a:solidFill>
                <a:latin typeface="Times New Roman"/>
                <a:ea typeface="华文细黑"/>
                <a:cs typeface="Courier New"/>
              </a:rPr>
              <a:t>O</a:t>
            </a:r>
            <a:r>
              <a:rPr lang="en-US" altLang="zh-CN" kern="100" baseline="-25000" dirty="0">
                <a:solidFill>
                  <a:srgbClr val="0000FF"/>
                </a:solidFill>
                <a:latin typeface="Times New Roman"/>
                <a:ea typeface="华文细黑"/>
                <a:cs typeface="Courier New"/>
              </a:rPr>
              <a:t>11</a:t>
            </a:r>
            <a:endParaRPr lang="zh-CN" altLang="en-US" dirty="0">
              <a:solidFill>
                <a:srgbClr val="0000FF"/>
              </a:solidFill>
            </a:endParaRPr>
          </a:p>
        </p:txBody>
      </p:sp>
      <p:sp>
        <p:nvSpPr>
          <p:cNvPr id="19" name="矩形 18"/>
          <p:cNvSpPr/>
          <p:nvPr/>
        </p:nvSpPr>
        <p:spPr>
          <a:xfrm>
            <a:off x="7607374" y="2896121"/>
            <a:ext cx="1553630" cy="461665"/>
          </a:xfrm>
          <a:prstGeom prst="rect">
            <a:avLst/>
          </a:prstGeom>
        </p:spPr>
        <p:txBody>
          <a:bodyPr wrap="none">
            <a:spAutoFit/>
          </a:bodyPr>
          <a:lstStyle/>
          <a:p>
            <a:r>
              <a:rPr lang="en-US" altLang="zh-CN" kern="100" dirty="0">
                <a:solidFill>
                  <a:srgbClr val="0000FF"/>
                </a:solidFill>
                <a:latin typeface="Times New Roman"/>
                <a:ea typeface="华文细黑"/>
                <a:cs typeface="Courier New"/>
              </a:rPr>
              <a:t>(C</a:t>
            </a:r>
            <a:r>
              <a:rPr lang="en-US" altLang="zh-CN" kern="100" baseline="-25000" dirty="0">
                <a:solidFill>
                  <a:srgbClr val="0000FF"/>
                </a:solidFill>
                <a:latin typeface="Times New Roman"/>
                <a:ea typeface="华文细黑"/>
                <a:cs typeface="Courier New"/>
              </a:rPr>
              <a:t>6</a:t>
            </a:r>
            <a:r>
              <a:rPr lang="en-US" altLang="zh-CN" kern="100" dirty="0">
                <a:solidFill>
                  <a:srgbClr val="0000FF"/>
                </a:solidFill>
                <a:latin typeface="Times New Roman"/>
                <a:ea typeface="华文细黑"/>
                <a:cs typeface="Courier New"/>
              </a:rPr>
              <a:t>H</a:t>
            </a:r>
            <a:r>
              <a:rPr lang="en-US" altLang="zh-CN" kern="100" baseline="-25000" dirty="0">
                <a:solidFill>
                  <a:srgbClr val="0000FF"/>
                </a:solidFill>
                <a:latin typeface="Times New Roman"/>
                <a:ea typeface="华文细黑"/>
                <a:cs typeface="Courier New"/>
              </a:rPr>
              <a:t>10</a:t>
            </a:r>
            <a:r>
              <a:rPr lang="en-US" altLang="zh-CN" kern="100" dirty="0">
                <a:solidFill>
                  <a:srgbClr val="0000FF"/>
                </a:solidFill>
                <a:latin typeface="Times New Roman"/>
                <a:ea typeface="华文细黑"/>
                <a:cs typeface="Courier New"/>
              </a:rPr>
              <a:t>O</a:t>
            </a:r>
            <a:r>
              <a:rPr lang="en-US" altLang="zh-CN" kern="100" baseline="-25000" dirty="0">
                <a:solidFill>
                  <a:srgbClr val="0000FF"/>
                </a:solidFill>
                <a:latin typeface="Times New Roman"/>
                <a:ea typeface="华文细黑"/>
                <a:cs typeface="Courier New"/>
              </a:rPr>
              <a:t>5</a:t>
            </a:r>
            <a:r>
              <a:rPr lang="en-US" altLang="zh-CN" kern="100" dirty="0">
                <a:solidFill>
                  <a:srgbClr val="0000FF"/>
                </a:solidFill>
                <a:latin typeface="Times New Roman"/>
                <a:ea typeface="华文细黑"/>
                <a:cs typeface="Courier New"/>
              </a:rPr>
              <a:t>)</a:t>
            </a:r>
            <a:r>
              <a:rPr lang="en-US" altLang="zh-CN" i="1" kern="100" baseline="-25000" dirty="0">
                <a:solidFill>
                  <a:srgbClr val="0000FF"/>
                </a:solidFill>
                <a:latin typeface="Times New Roman"/>
                <a:ea typeface="华文细黑"/>
                <a:cs typeface="Courier New"/>
              </a:rPr>
              <a:t>n</a:t>
            </a:r>
            <a:endParaRPr lang="zh-CN" altLang="en-US" dirty="0">
              <a:solidFill>
                <a:srgbClr val="0000FF"/>
              </a:solidFill>
            </a:endParaRPr>
          </a:p>
        </p:txBody>
      </p:sp>
      <p:sp>
        <p:nvSpPr>
          <p:cNvPr id="20" name="矩形 19"/>
          <p:cNvSpPr/>
          <p:nvPr/>
        </p:nvSpPr>
        <p:spPr>
          <a:xfrm>
            <a:off x="3212445" y="4838635"/>
            <a:ext cx="2111475" cy="430887"/>
          </a:xfrm>
          <a:prstGeom prst="rect">
            <a:avLst/>
          </a:prstGeom>
        </p:spPr>
        <p:txBody>
          <a:bodyPr wrap="none">
            <a:spAutoFit/>
          </a:bodyPr>
          <a:lstStyle/>
          <a:p>
            <a:r>
              <a:rPr lang="en-US" altLang="zh-CN" sz="2200" kern="100" dirty="0">
                <a:solidFill>
                  <a:srgbClr val="0000FF"/>
                </a:solidFill>
                <a:latin typeface="Times New Roman"/>
                <a:ea typeface="华文细黑"/>
                <a:cs typeface="Courier New"/>
              </a:rPr>
              <a:t>C</a:t>
            </a:r>
            <a:r>
              <a:rPr lang="zh-CN" altLang="en-US" sz="2200" kern="100" dirty="0">
                <a:solidFill>
                  <a:srgbClr val="0000FF"/>
                </a:solidFill>
                <a:latin typeface="Times New Roman"/>
                <a:ea typeface="华文细黑"/>
                <a:cs typeface="Times New Roman"/>
              </a:rPr>
              <a:t>、</a:t>
            </a:r>
            <a:r>
              <a:rPr lang="en-US" altLang="zh-CN" sz="2200" kern="100" dirty="0">
                <a:solidFill>
                  <a:srgbClr val="0000FF"/>
                </a:solidFill>
                <a:latin typeface="Times New Roman"/>
                <a:ea typeface="华文细黑"/>
                <a:cs typeface="Courier New"/>
              </a:rPr>
              <a:t>H</a:t>
            </a:r>
            <a:r>
              <a:rPr lang="zh-CN" altLang="en-US" sz="2200" kern="100" dirty="0">
                <a:solidFill>
                  <a:srgbClr val="0000FF"/>
                </a:solidFill>
                <a:latin typeface="Times New Roman"/>
                <a:ea typeface="华文细黑"/>
                <a:cs typeface="Times New Roman"/>
              </a:rPr>
              <a:t>、</a:t>
            </a:r>
            <a:r>
              <a:rPr lang="en-US" altLang="zh-CN" sz="2200" kern="100" dirty="0">
                <a:solidFill>
                  <a:srgbClr val="0000FF"/>
                </a:solidFill>
                <a:latin typeface="Times New Roman"/>
                <a:ea typeface="华文细黑"/>
                <a:cs typeface="Courier New"/>
              </a:rPr>
              <a:t>O</a:t>
            </a:r>
            <a:r>
              <a:rPr lang="zh-CN" altLang="en-US" sz="2200" kern="100" dirty="0">
                <a:solidFill>
                  <a:srgbClr val="0000FF"/>
                </a:solidFill>
                <a:latin typeface="Times New Roman"/>
                <a:ea typeface="华文细黑"/>
                <a:cs typeface="Times New Roman"/>
              </a:rPr>
              <a:t>、</a:t>
            </a:r>
            <a:r>
              <a:rPr lang="en-US" altLang="zh-CN" sz="2200" kern="100" dirty="0" smtClean="0">
                <a:solidFill>
                  <a:srgbClr val="0000FF"/>
                </a:solidFill>
                <a:latin typeface="Times New Roman"/>
                <a:ea typeface="华文细黑"/>
                <a:cs typeface="Courier New"/>
              </a:rPr>
              <a:t>N</a:t>
            </a:r>
            <a:r>
              <a:rPr lang="zh-CN" altLang="en-US" sz="2200" kern="100" dirty="0" smtClean="0">
                <a:solidFill>
                  <a:srgbClr val="0000FF"/>
                </a:solidFill>
                <a:latin typeface="Times New Roman"/>
                <a:ea typeface="华文细黑"/>
                <a:cs typeface="Courier New"/>
              </a:rPr>
              <a:t>、</a:t>
            </a:r>
            <a:endParaRPr lang="zh-CN" altLang="en-US" sz="2200" dirty="0">
              <a:solidFill>
                <a:srgbClr val="0000FF"/>
              </a:solidFill>
            </a:endParaRPr>
          </a:p>
        </p:txBody>
      </p:sp>
      <p:cxnSp>
        <p:nvCxnSpPr>
          <p:cNvPr id="21" name="直接连接符 20"/>
          <p:cNvCxnSpPr/>
          <p:nvPr/>
        </p:nvCxnSpPr>
        <p:spPr>
          <a:xfrm>
            <a:off x="3328910" y="5225980"/>
            <a:ext cx="16141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415686" y="1999545"/>
            <a:ext cx="800219" cy="461665"/>
          </a:xfrm>
          <a:prstGeom prst="rect">
            <a:avLst/>
          </a:prstGeom>
        </p:spPr>
        <p:txBody>
          <a:bodyPr wrap="none">
            <a:spAutoFit/>
          </a:bodyPr>
          <a:lstStyle/>
          <a:p>
            <a:r>
              <a:rPr lang="zh-CN" altLang="en-US" kern="100" dirty="0">
                <a:solidFill>
                  <a:srgbClr val="0000FF"/>
                </a:solidFill>
                <a:latin typeface="Times New Roman"/>
                <a:ea typeface="华文细黑"/>
                <a:cs typeface="Times New Roman"/>
              </a:rPr>
              <a:t>易溶</a:t>
            </a:r>
            <a:endParaRPr lang="zh-CN" altLang="en-US" sz="2200" dirty="0">
              <a:solidFill>
                <a:srgbClr val="0000FF"/>
              </a:solidFill>
            </a:endParaRPr>
          </a:p>
        </p:txBody>
      </p:sp>
      <p:sp>
        <p:nvSpPr>
          <p:cNvPr id="23" name="矩形 22"/>
          <p:cNvSpPr/>
          <p:nvPr/>
        </p:nvSpPr>
        <p:spPr>
          <a:xfrm>
            <a:off x="10415686" y="2461210"/>
            <a:ext cx="800219" cy="461665"/>
          </a:xfrm>
          <a:prstGeom prst="rect">
            <a:avLst/>
          </a:prstGeom>
        </p:spPr>
        <p:txBody>
          <a:bodyPr wrap="none">
            <a:spAutoFit/>
          </a:bodyPr>
          <a:lstStyle/>
          <a:p>
            <a:r>
              <a:rPr lang="zh-CN" altLang="en-US" kern="100" dirty="0">
                <a:solidFill>
                  <a:srgbClr val="0000FF"/>
                </a:solidFill>
                <a:latin typeface="Times New Roman"/>
                <a:ea typeface="华文细黑"/>
                <a:cs typeface="Times New Roman"/>
              </a:rPr>
              <a:t>易溶</a:t>
            </a:r>
            <a:endParaRPr lang="zh-CN" altLang="en-US" sz="2200" dirty="0">
              <a:solidFill>
                <a:srgbClr val="0000FF"/>
              </a:solidFill>
            </a:endParaRPr>
          </a:p>
        </p:txBody>
      </p:sp>
      <p:sp>
        <p:nvSpPr>
          <p:cNvPr id="24" name="矩形 23"/>
          <p:cNvSpPr/>
          <p:nvPr/>
        </p:nvSpPr>
        <p:spPr>
          <a:xfrm>
            <a:off x="10335547" y="3616201"/>
            <a:ext cx="800219" cy="461665"/>
          </a:xfrm>
          <a:prstGeom prst="rect">
            <a:avLst/>
          </a:prstGeom>
        </p:spPr>
        <p:txBody>
          <a:bodyPr wrap="none">
            <a:spAutoFit/>
          </a:bodyPr>
          <a:lstStyle/>
          <a:p>
            <a:r>
              <a:rPr lang="zh-CN" altLang="en-US" kern="100" dirty="0">
                <a:solidFill>
                  <a:srgbClr val="0000FF"/>
                </a:solidFill>
                <a:latin typeface="Times New Roman"/>
                <a:ea typeface="华文细黑"/>
                <a:cs typeface="Times New Roman"/>
              </a:rPr>
              <a:t>不溶</a:t>
            </a:r>
            <a:endParaRPr lang="zh-CN" altLang="en-US" sz="2200" dirty="0">
              <a:solidFill>
                <a:srgbClr val="0000FF"/>
              </a:solidFill>
            </a:endParaRPr>
          </a:p>
        </p:txBody>
      </p:sp>
      <p:sp>
        <p:nvSpPr>
          <p:cNvPr id="25" name="矩形 24"/>
          <p:cNvSpPr/>
          <p:nvPr/>
        </p:nvSpPr>
        <p:spPr>
          <a:xfrm>
            <a:off x="10364575" y="4336281"/>
            <a:ext cx="800219" cy="461665"/>
          </a:xfrm>
          <a:prstGeom prst="rect">
            <a:avLst/>
          </a:prstGeom>
        </p:spPr>
        <p:txBody>
          <a:bodyPr wrap="none">
            <a:spAutoFit/>
          </a:bodyPr>
          <a:lstStyle/>
          <a:p>
            <a:r>
              <a:rPr lang="zh-CN" altLang="en-US" kern="100" dirty="0">
                <a:solidFill>
                  <a:srgbClr val="0000FF"/>
                </a:solidFill>
                <a:latin typeface="Times New Roman"/>
                <a:ea typeface="华文细黑"/>
                <a:cs typeface="Times New Roman"/>
              </a:rPr>
              <a:t>不溶</a:t>
            </a:r>
            <a:endParaRPr lang="zh-CN" altLang="en-US" sz="2200" dirty="0">
              <a:solidFill>
                <a:srgbClr val="0000FF"/>
              </a:solidFill>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6" name="圆角矩形 25"/>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cxnSp>
        <p:nvCxnSpPr>
          <p:cNvPr id="15" name="直接连接符 14"/>
          <p:cNvCxnSpPr/>
          <p:nvPr/>
        </p:nvCxnSpPr>
        <p:spPr>
          <a:xfrm>
            <a:off x="10253183" y="2422638"/>
            <a:ext cx="9627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0364575" y="2909241"/>
            <a:ext cx="8513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288082" y="4149874"/>
            <a:ext cx="9278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325191" y="4797946"/>
            <a:ext cx="8825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02577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linds(horizontal)">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linds(horizontal)">
                                      <p:cBhvr>
                                        <p:cTn id="15" dur="500"/>
                                        <p:tgtEl>
                                          <p:spTgt spid="1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blinds(horizontal)">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linds(horizontal)">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linds(horizontal)">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blinds(horizontal)">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blinds(horizontal)">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7"/>
                                        </p:tgtEl>
                                      </p:cBhvr>
                                    </p:animEffect>
                                    <p:set>
                                      <p:cBhvr>
                                        <p:cTn id="43" dur="1" fill="hold">
                                          <p:stCondLst>
                                            <p:cond delay="499"/>
                                          </p:stCondLst>
                                        </p:cTn>
                                        <p:tgtEl>
                                          <p:spTgt spid="7"/>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17"/>
                                        </p:tgtEl>
                                      </p:cBhvr>
                                    </p:animEffect>
                                    <p:set>
                                      <p:cBhvr>
                                        <p:cTn id="46" dur="1" fill="hold">
                                          <p:stCondLst>
                                            <p:cond delay="499"/>
                                          </p:stCondLst>
                                        </p:cTn>
                                        <p:tgtEl>
                                          <p:spTgt spid="17"/>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19"/>
                                        </p:tgtEl>
                                      </p:cBhvr>
                                    </p:animEffect>
                                    <p:set>
                                      <p:cBhvr>
                                        <p:cTn id="49" dur="1" fill="hold">
                                          <p:stCondLst>
                                            <p:cond delay="499"/>
                                          </p:stCondLst>
                                        </p:cTn>
                                        <p:tgtEl>
                                          <p:spTgt spid="19"/>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20"/>
                                        </p:tgtEl>
                                      </p:cBhvr>
                                    </p:animEffect>
                                    <p:set>
                                      <p:cBhvr>
                                        <p:cTn id="52" dur="1" fill="hold">
                                          <p:stCondLst>
                                            <p:cond delay="499"/>
                                          </p:stCondLst>
                                        </p:cTn>
                                        <p:tgtEl>
                                          <p:spTgt spid="20"/>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22"/>
                                        </p:tgtEl>
                                      </p:cBhvr>
                                    </p:animEffect>
                                    <p:set>
                                      <p:cBhvr>
                                        <p:cTn id="55" dur="1" fill="hold">
                                          <p:stCondLst>
                                            <p:cond delay="499"/>
                                          </p:stCondLst>
                                        </p:cTn>
                                        <p:tgtEl>
                                          <p:spTgt spid="22"/>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23"/>
                                        </p:tgtEl>
                                      </p:cBhvr>
                                    </p:animEffect>
                                    <p:set>
                                      <p:cBhvr>
                                        <p:cTn id="58" dur="1" fill="hold">
                                          <p:stCondLst>
                                            <p:cond delay="499"/>
                                          </p:stCondLst>
                                        </p:cTn>
                                        <p:tgtEl>
                                          <p:spTgt spid="23"/>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24"/>
                                        </p:tgtEl>
                                      </p:cBhvr>
                                    </p:animEffect>
                                    <p:set>
                                      <p:cBhvr>
                                        <p:cTn id="61" dur="1" fill="hold">
                                          <p:stCondLst>
                                            <p:cond delay="499"/>
                                          </p:stCondLst>
                                        </p:cTn>
                                        <p:tgtEl>
                                          <p:spTgt spid="24"/>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25"/>
                                        </p:tgtEl>
                                      </p:cBhvr>
                                    </p:animEffect>
                                    <p:set>
                                      <p:cBhvr>
                                        <p:cTn id="64" dur="1" fill="hold">
                                          <p:stCondLst>
                                            <p:cond delay="499"/>
                                          </p:stCondLst>
                                        </p:cTn>
                                        <p:tgtEl>
                                          <p:spTgt spid="25"/>
                                        </p:tgtEl>
                                        <p:attrNameLst>
                                          <p:attrName>style.visibility</p:attrName>
                                        </p:attrNameLst>
                                      </p:cBhvr>
                                      <p:to>
                                        <p:strVal val="hidden"/>
                                      </p:to>
                                    </p:set>
                                  </p:childTnLst>
                                </p:cTn>
                              </p:par>
                            </p:childTnLst>
                          </p:cTn>
                        </p:par>
                      </p:childTnLst>
                    </p:cTn>
                  </p:par>
                </p:childTnLst>
              </p:cTn>
              <p:nextCondLst>
                <p:cond evt="onClick" delay="0">
                  <p:tgtEl>
                    <p:spTgt spid="26"/>
                  </p:tgtEl>
                </p:cond>
              </p:nextCondLst>
            </p:seq>
          </p:childTnLst>
        </p:cTn>
      </p:par>
    </p:tnLst>
    <p:bldLst>
      <p:bldP spid="7" grpId="0"/>
      <p:bldP spid="7" grpId="1"/>
      <p:bldP spid="17" grpId="0"/>
      <p:bldP spid="17" grpId="1"/>
      <p:bldP spid="19" grpId="0"/>
      <p:bldP spid="19" grpId="1"/>
      <p:bldP spid="20" grpId="0"/>
      <p:bldP spid="20" grpId="1"/>
      <p:bldP spid="22" grpId="0"/>
      <p:bldP spid="22" grpId="1"/>
      <p:bldP spid="23" grpId="0"/>
      <p:bldP spid="23" grpId="1"/>
      <p:bldP spid="24" grpId="0"/>
      <p:bldP spid="24" grpId="1"/>
      <p:bldP spid="25" grpId="0"/>
      <p:bldP spid="25"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2284" y="117426"/>
            <a:ext cx="4762842" cy="523220"/>
          </a:xfrm>
          <a:prstGeom prst="rect">
            <a:avLst/>
          </a:prstGeom>
        </p:spPr>
        <p:txBody>
          <a:bodyPr wrap="none">
            <a:spAutoFit/>
          </a:bodyPr>
          <a:lstStyle/>
          <a:p>
            <a:r>
              <a:rPr lang="en-US" altLang="zh-CN" sz="2800" kern="100" dirty="0">
                <a:latin typeface="Times New Roman"/>
                <a:ea typeface="华文细黑"/>
              </a:rPr>
              <a:t>2.</a:t>
            </a:r>
            <a:r>
              <a:rPr lang="zh-CN" altLang="zh-CN" sz="2800" kern="100" dirty="0">
                <a:latin typeface="Times New Roman"/>
                <a:ea typeface="华文细黑"/>
                <a:cs typeface="Times New Roman"/>
              </a:rPr>
              <a:t>糖类、油脂、蛋白质的性质</a:t>
            </a:r>
            <a:endParaRPr lang="zh-CN" altLang="en-US" sz="2800" dirty="0"/>
          </a:p>
        </p:txBody>
      </p:sp>
      <p:graphicFrame>
        <p:nvGraphicFramePr>
          <p:cNvPr id="6" name="表格 5"/>
          <p:cNvGraphicFramePr>
            <a:graphicFrameLocks noGrp="1"/>
          </p:cNvGraphicFramePr>
          <p:nvPr>
            <p:extLst>
              <p:ext uri="{D42A27DB-BD31-4B8C-83A1-F6EECF244321}">
                <p14:modId xmlns:p14="http://schemas.microsoft.com/office/powerpoint/2010/main" val="971787002"/>
              </p:ext>
            </p:extLst>
          </p:nvPr>
        </p:nvGraphicFramePr>
        <p:xfrm>
          <a:off x="766616" y="749865"/>
          <a:ext cx="10801198" cy="5555665"/>
        </p:xfrm>
        <a:graphic>
          <a:graphicData uri="http://schemas.openxmlformats.org/drawingml/2006/table">
            <a:tbl>
              <a:tblPr/>
              <a:tblGrid>
                <a:gridCol w="648070"/>
                <a:gridCol w="1224136"/>
                <a:gridCol w="4104456"/>
                <a:gridCol w="4824536"/>
              </a:tblGrid>
              <a:tr h="484791">
                <a:tc gridSpan="2">
                  <a:txBody>
                    <a:bodyPr/>
                    <a:lstStyle/>
                    <a:p>
                      <a:pPr algn="ctr">
                        <a:lnSpc>
                          <a:spcPct val="150000"/>
                        </a:lnSpc>
                        <a:spcAft>
                          <a:spcPts val="0"/>
                        </a:spcAft>
                        <a:tabLst>
                          <a:tab pos="2430780" algn="l"/>
                        </a:tabLst>
                      </a:pPr>
                      <a:r>
                        <a:rPr lang="zh-CN" sz="2600" kern="100" dirty="0">
                          <a:effectLst/>
                          <a:latin typeface="Times New Roman"/>
                          <a:ea typeface="华文细黑"/>
                          <a:cs typeface="Times New Roman"/>
                        </a:rPr>
                        <a:t>有机物</a:t>
                      </a:r>
                      <a:endParaRPr lang="zh-CN" sz="2600" kern="100" dirty="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ct val="150000"/>
                        </a:lnSpc>
                        <a:spcAft>
                          <a:spcPts val="0"/>
                        </a:spcAft>
                        <a:tabLst>
                          <a:tab pos="2430780" algn="l"/>
                        </a:tabLst>
                      </a:pPr>
                      <a:r>
                        <a:rPr lang="zh-CN" sz="2600" kern="100">
                          <a:effectLst/>
                          <a:latin typeface="Times New Roman"/>
                          <a:ea typeface="华文细黑"/>
                          <a:cs typeface="Times New Roman"/>
                        </a:rPr>
                        <a:t>特征反应</a:t>
                      </a:r>
                      <a:endParaRPr lang="zh-CN" sz="2600" kern="10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600" kern="100">
                          <a:effectLst/>
                          <a:latin typeface="Times New Roman"/>
                          <a:ea typeface="华文细黑"/>
                          <a:cs typeface="Times New Roman"/>
                        </a:rPr>
                        <a:t>水解反应</a:t>
                      </a:r>
                      <a:endParaRPr lang="zh-CN" sz="2600" kern="10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7417">
                <a:tc rowSpan="3">
                  <a:txBody>
                    <a:bodyPr/>
                    <a:lstStyle/>
                    <a:p>
                      <a:pPr algn="ctr">
                        <a:lnSpc>
                          <a:spcPct val="150000"/>
                        </a:lnSpc>
                        <a:spcAft>
                          <a:spcPts val="0"/>
                        </a:spcAft>
                        <a:tabLst>
                          <a:tab pos="2430780" algn="l"/>
                        </a:tabLst>
                      </a:pPr>
                      <a:r>
                        <a:rPr lang="zh-CN" sz="2600" kern="100">
                          <a:effectLst/>
                          <a:latin typeface="Times New Roman"/>
                          <a:ea typeface="华文细黑"/>
                          <a:cs typeface="Times New Roman"/>
                        </a:rPr>
                        <a:t>糖类</a:t>
                      </a:r>
                      <a:endParaRPr lang="zh-CN" sz="2600" kern="10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600" kern="100">
                          <a:effectLst/>
                          <a:latin typeface="Times New Roman"/>
                          <a:ea typeface="华文细黑"/>
                          <a:cs typeface="Times New Roman"/>
                        </a:rPr>
                        <a:t>葡萄糖</a:t>
                      </a:r>
                      <a:endParaRPr lang="zh-CN" sz="2600" kern="10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endParaRPr lang="zh-CN" sz="2600" kern="100" dirty="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600" kern="100">
                          <a:effectLst/>
                          <a:latin typeface="Times New Roman"/>
                          <a:ea typeface="华文细黑"/>
                          <a:cs typeface="Courier New"/>
                        </a:rPr>
                        <a:t> </a:t>
                      </a:r>
                      <a:endParaRPr lang="zh-CN" sz="2600" kern="10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r>
              <a:tr h="59724">
                <a:tc vMerge="1">
                  <a:txBody>
                    <a:bodyPr/>
                    <a:lstStyle/>
                    <a:p>
                      <a:endParaRPr lang="zh-CN" altLang="en-US"/>
                    </a:p>
                  </a:txBody>
                  <a:tcPr/>
                </a:tc>
                <a:tc>
                  <a:txBody>
                    <a:bodyPr/>
                    <a:lstStyle/>
                    <a:p>
                      <a:pPr algn="ctr">
                        <a:lnSpc>
                          <a:spcPct val="150000"/>
                        </a:lnSpc>
                        <a:spcAft>
                          <a:spcPts val="0"/>
                        </a:spcAft>
                        <a:tabLst>
                          <a:tab pos="2430780" algn="l"/>
                        </a:tabLst>
                      </a:pPr>
                      <a:r>
                        <a:rPr lang="zh-CN" sz="2600" kern="100" dirty="0">
                          <a:effectLst/>
                          <a:latin typeface="Times New Roman"/>
                          <a:ea typeface="华文细黑"/>
                          <a:cs typeface="Times New Roman"/>
                        </a:rPr>
                        <a:t>蔗糖</a:t>
                      </a:r>
                      <a:endParaRPr lang="zh-CN" sz="2600" kern="100" dirty="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600" kern="100" dirty="0">
                          <a:effectLst/>
                          <a:latin typeface="Times New Roman"/>
                          <a:ea typeface="华文细黑"/>
                          <a:cs typeface="Courier New"/>
                        </a:rPr>
                        <a:t> </a:t>
                      </a:r>
                      <a:endParaRPr lang="zh-CN" sz="2600" kern="100" dirty="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tabLst>
                          <a:tab pos="2430780" algn="l"/>
                        </a:tabLst>
                      </a:pPr>
                      <a:r>
                        <a:rPr lang="zh-CN" sz="2600" kern="100" dirty="0">
                          <a:effectLst/>
                          <a:latin typeface="Times New Roman"/>
                          <a:ea typeface="华文细黑"/>
                          <a:cs typeface="Times New Roman"/>
                        </a:rPr>
                        <a:t>产物</a:t>
                      </a:r>
                      <a:r>
                        <a:rPr lang="zh-CN" sz="2600" kern="100" dirty="0" smtClean="0">
                          <a:effectLst/>
                          <a:latin typeface="Times New Roman"/>
                          <a:ea typeface="华文细黑"/>
                          <a:cs typeface="Times New Roman"/>
                        </a:rPr>
                        <a:t>为</a:t>
                      </a:r>
                      <a:r>
                        <a:rPr lang="en-US" altLang="zh-CN" sz="2600" u="sng" kern="100" dirty="0" smtClean="0">
                          <a:effectLst/>
                          <a:latin typeface="Times New Roman"/>
                          <a:ea typeface="华文细黑"/>
                          <a:cs typeface="Times New Roman"/>
                        </a:rPr>
                        <a:t>               </a:t>
                      </a:r>
                      <a:r>
                        <a:rPr lang="zh-CN" sz="2600" kern="100" dirty="0" smtClean="0">
                          <a:effectLst/>
                          <a:latin typeface="Times New Roman"/>
                          <a:ea typeface="华文细黑"/>
                          <a:cs typeface="Times New Roman"/>
                        </a:rPr>
                        <a:t>与</a:t>
                      </a:r>
                      <a:endParaRPr lang="zh-CN" sz="2600" kern="100" dirty="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744">
                <a:tc vMerge="1">
                  <a:txBody>
                    <a:bodyPr/>
                    <a:lstStyle/>
                    <a:p>
                      <a:endParaRPr lang="zh-CN" altLang="en-US"/>
                    </a:p>
                  </a:txBody>
                  <a:tcPr/>
                </a:tc>
                <a:tc>
                  <a:txBody>
                    <a:bodyPr/>
                    <a:lstStyle/>
                    <a:p>
                      <a:pPr algn="ctr">
                        <a:lnSpc>
                          <a:spcPct val="150000"/>
                        </a:lnSpc>
                        <a:spcAft>
                          <a:spcPts val="0"/>
                        </a:spcAft>
                        <a:tabLst>
                          <a:tab pos="2430780" algn="l"/>
                        </a:tabLst>
                      </a:pPr>
                      <a:r>
                        <a:rPr lang="zh-CN" sz="2600" kern="100">
                          <a:effectLst/>
                          <a:latin typeface="Times New Roman"/>
                          <a:ea typeface="华文细黑"/>
                          <a:cs typeface="Times New Roman"/>
                        </a:rPr>
                        <a:t>淀粉</a:t>
                      </a:r>
                      <a:endParaRPr lang="zh-CN" sz="2600" kern="10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600" kern="100" dirty="0">
                          <a:effectLst/>
                          <a:latin typeface="Times New Roman"/>
                          <a:ea typeface="华文细黑"/>
                          <a:cs typeface="Times New Roman"/>
                        </a:rPr>
                        <a:t>遇碘单质</a:t>
                      </a:r>
                      <a:r>
                        <a:rPr lang="en-US" sz="2600" kern="100" dirty="0">
                          <a:effectLst/>
                          <a:latin typeface="Times New Roman"/>
                          <a:ea typeface="华文细黑"/>
                          <a:cs typeface="Courier New"/>
                        </a:rPr>
                        <a:t>(I</a:t>
                      </a:r>
                      <a:r>
                        <a:rPr lang="en-US" sz="2600" kern="100" baseline="-25000" dirty="0">
                          <a:effectLst/>
                          <a:latin typeface="Times New Roman"/>
                          <a:ea typeface="华文细黑"/>
                          <a:cs typeface="Courier New"/>
                        </a:rPr>
                        <a:t>2</a:t>
                      </a:r>
                      <a:r>
                        <a:rPr lang="en-US" sz="2600" kern="100" dirty="0">
                          <a:effectLst/>
                          <a:latin typeface="Times New Roman"/>
                          <a:ea typeface="华文细黑"/>
                          <a:cs typeface="Courier New"/>
                        </a:rPr>
                        <a:t>)</a:t>
                      </a:r>
                      <a:r>
                        <a:rPr lang="zh-CN" sz="2600" kern="100" dirty="0" smtClean="0">
                          <a:effectLst/>
                          <a:latin typeface="Times New Roman"/>
                          <a:ea typeface="华文细黑"/>
                          <a:cs typeface="Times New Roman"/>
                        </a:rPr>
                        <a:t>变</a:t>
                      </a:r>
                      <a:r>
                        <a:rPr lang="en-US" altLang="zh-CN" sz="2600" u="sng" kern="100" dirty="0" smtClean="0">
                          <a:effectLst/>
                          <a:latin typeface="Times New Roman"/>
                          <a:ea typeface="华文细黑"/>
                          <a:cs typeface="Times New Roman"/>
                        </a:rPr>
                        <a:t>    </a:t>
                      </a:r>
                      <a:r>
                        <a:rPr lang="zh-CN" sz="2600" kern="100" dirty="0" smtClean="0">
                          <a:effectLst/>
                          <a:latin typeface="Times New Roman"/>
                          <a:ea typeface="华文细黑"/>
                          <a:cs typeface="Times New Roman"/>
                        </a:rPr>
                        <a:t>色</a:t>
                      </a:r>
                      <a:endParaRPr lang="zh-CN" sz="2600" kern="100" dirty="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600" kern="100" dirty="0">
                          <a:effectLst/>
                          <a:latin typeface="Times New Roman"/>
                          <a:ea typeface="华文细黑"/>
                          <a:cs typeface="Times New Roman"/>
                        </a:rPr>
                        <a:t>产物</a:t>
                      </a:r>
                      <a:r>
                        <a:rPr lang="zh-CN" sz="2600" kern="100" dirty="0" smtClean="0">
                          <a:effectLst/>
                          <a:latin typeface="Times New Roman"/>
                          <a:ea typeface="华文细黑"/>
                          <a:cs typeface="Times New Roman"/>
                        </a:rPr>
                        <a:t>为</a:t>
                      </a:r>
                      <a:r>
                        <a:rPr lang="en-US" altLang="zh-CN" sz="2600" u="sng" kern="100" dirty="0" smtClean="0">
                          <a:effectLst/>
                          <a:latin typeface="Times New Roman"/>
                          <a:ea typeface="华文细黑"/>
                          <a:cs typeface="Times New Roman"/>
                        </a:rPr>
                        <a:t>	</a:t>
                      </a:r>
                      <a:endParaRPr lang="zh-CN" sz="2600" kern="100" dirty="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8513">
                <a:tc gridSpan="2">
                  <a:txBody>
                    <a:bodyPr/>
                    <a:lstStyle/>
                    <a:p>
                      <a:pPr algn="ctr">
                        <a:lnSpc>
                          <a:spcPct val="150000"/>
                        </a:lnSpc>
                        <a:spcAft>
                          <a:spcPts val="0"/>
                        </a:spcAft>
                        <a:tabLst>
                          <a:tab pos="2430780" algn="l"/>
                        </a:tabLst>
                      </a:pPr>
                      <a:r>
                        <a:rPr lang="zh-CN" sz="2600" kern="100" dirty="0">
                          <a:effectLst/>
                          <a:latin typeface="Times New Roman"/>
                          <a:ea typeface="华文细黑"/>
                          <a:cs typeface="Times New Roman"/>
                        </a:rPr>
                        <a:t>油脂</a:t>
                      </a:r>
                      <a:endParaRPr lang="zh-CN" sz="2600" kern="100" dirty="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ct val="150000"/>
                        </a:lnSpc>
                        <a:spcAft>
                          <a:spcPts val="0"/>
                        </a:spcAft>
                        <a:tabLst>
                          <a:tab pos="2430780" algn="l"/>
                        </a:tabLst>
                      </a:pPr>
                      <a:r>
                        <a:rPr lang="en-US" sz="2600" kern="100" dirty="0">
                          <a:effectLst/>
                          <a:latin typeface="Times New Roman"/>
                          <a:ea typeface="华文细黑"/>
                          <a:cs typeface="Courier New"/>
                        </a:rPr>
                        <a:t> </a:t>
                      </a:r>
                      <a:endParaRPr lang="zh-CN" sz="2600" kern="100" dirty="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l">
                        <a:lnSpc>
                          <a:spcPct val="150000"/>
                        </a:lnSpc>
                        <a:spcAft>
                          <a:spcPts val="0"/>
                        </a:spcAft>
                        <a:tabLst>
                          <a:tab pos="2430780" algn="l"/>
                        </a:tabLst>
                      </a:pPr>
                      <a:r>
                        <a:rPr lang="zh-CN" sz="2600" kern="100" dirty="0">
                          <a:effectLst/>
                          <a:latin typeface="Times New Roman"/>
                          <a:ea typeface="华文细黑"/>
                          <a:cs typeface="Times New Roman"/>
                        </a:rPr>
                        <a:t>酸性条件下：产物</a:t>
                      </a:r>
                      <a:r>
                        <a:rPr lang="zh-CN" sz="2600" kern="100" dirty="0" smtClean="0">
                          <a:effectLst/>
                          <a:latin typeface="Times New Roman"/>
                          <a:ea typeface="华文细黑"/>
                          <a:cs typeface="Times New Roman"/>
                        </a:rPr>
                        <a:t>为</a:t>
                      </a:r>
                      <a:r>
                        <a:rPr lang="en-US" altLang="zh-CN" sz="2600" u="sng" kern="100" dirty="0" smtClean="0">
                          <a:effectLst/>
                          <a:latin typeface="Times New Roman"/>
                          <a:ea typeface="华文细黑"/>
                          <a:cs typeface="Times New Roman"/>
                        </a:rPr>
                        <a:t>          </a:t>
                      </a:r>
                      <a:r>
                        <a:rPr lang="zh-CN" sz="2600" kern="100" dirty="0" smtClean="0">
                          <a:effectLst/>
                          <a:latin typeface="Times New Roman"/>
                          <a:ea typeface="华文细黑"/>
                          <a:cs typeface="Times New Roman"/>
                        </a:rPr>
                        <a:t>、</a:t>
                      </a:r>
                      <a:endParaRPr lang="en-US" altLang="zh-CN" sz="2600" kern="100" dirty="0" smtClean="0">
                        <a:effectLst/>
                        <a:latin typeface="Times New Roman"/>
                        <a:ea typeface="华文细黑"/>
                        <a:cs typeface="Times New Roman"/>
                      </a:endParaRPr>
                    </a:p>
                    <a:p>
                      <a:pPr algn="l">
                        <a:lnSpc>
                          <a:spcPct val="150000"/>
                        </a:lnSpc>
                        <a:spcAft>
                          <a:spcPts val="0"/>
                        </a:spcAft>
                        <a:tabLst>
                          <a:tab pos="2430780" algn="l"/>
                        </a:tabLst>
                      </a:pPr>
                      <a:r>
                        <a:rPr lang="en-US" altLang="zh-CN" sz="2600" u="sng" kern="100" baseline="0" dirty="0" smtClean="0">
                          <a:effectLst/>
                          <a:latin typeface="Times New Roman"/>
                          <a:ea typeface="华文细黑"/>
                          <a:cs typeface="Times New Roman"/>
                        </a:rPr>
                        <a:t>                    </a:t>
                      </a:r>
                      <a:r>
                        <a:rPr lang="zh-CN" sz="2600" kern="100" dirty="0" smtClean="0">
                          <a:effectLst/>
                          <a:latin typeface="Times New Roman"/>
                          <a:ea typeface="华文细黑"/>
                          <a:cs typeface="Times New Roman"/>
                        </a:rPr>
                        <a:t>；</a:t>
                      </a:r>
                      <a:r>
                        <a:rPr lang="zh-CN" sz="2600" kern="100" dirty="0">
                          <a:effectLst/>
                          <a:latin typeface="Times New Roman"/>
                          <a:ea typeface="华文细黑"/>
                          <a:cs typeface="Times New Roman"/>
                        </a:rPr>
                        <a:t>碱性条件下</a:t>
                      </a:r>
                      <a:r>
                        <a:rPr lang="en-US" sz="2600" kern="100" dirty="0">
                          <a:effectLst/>
                          <a:latin typeface="Times New Roman"/>
                          <a:ea typeface="华文细黑"/>
                          <a:cs typeface="Courier New"/>
                        </a:rPr>
                        <a:t>(</a:t>
                      </a:r>
                      <a:r>
                        <a:rPr lang="zh-CN" sz="2600" kern="100" dirty="0">
                          <a:effectLst/>
                          <a:latin typeface="Times New Roman"/>
                          <a:ea typeface="华文细黑"/>
                          <a:cs typeface="Times New Roman"/>
                        </a:rPr>
                        <a:t>皂化反应</a:t>
                      </a:r>
                      <a:r>
                        <a:rPr lang="en-US" sz="2600" kern="100" dirty="0">
                          <a:effectLst/>
                          <a:latin typeface="Times New Roman"/>
                          <a:ea typeface="华文细黑"/>
                          <a:cs typeface="Courier New"/>
                        </a:rPr>
                        <a:t>)</a:t>
                      </a:r>
                      <a:r>
                        <a:rPr lang="zh-CN" sz="2600" kern="100" dirty="0">
                          <a:effectLst/>
                          <a:latin typeface="Times New Roman"/>
                          <a:ea typeface="华文细黑"/>
                          <a:cs typeface="Times New Roman"/>
                        </a:rPr>
                        <a:t>：产物</a:t>
                      </a:r>
                      <a:r>
                        <a:rPr lang="zh-CN" sz="2600" kern="100" dirty="0" smtClean="0">
                          <a:effectLst/>
                          <a:latin typeface="Times New Roman"/>
                          <a:ea typeface="华文细黑"/>
                          <a:cs typeface="Times New Roman"/>
                        </a:rPr>
                        <a:t>为</a:t>
                      </a:r>
                      <a:r>
                        <a:rPr lang="en-US" altLang="zh-CN" sz="2600" u="sng" kern="100" dirty="0" smtClean="0">
                          <a:effectLst/>
                          <a:latin typeface="Times New Roman"/>
                          <a:ea typeface="华文细黑"/>
                          <a:cs typeface="Times New Roman"/>
                        </a:rPr>
                        <a:t>        </a:t>
                      </a:r>
                      <a:r>
                        <a:rPr lang="zh-CN" sz="2600" kern="100" dirty="0" smtClean="0">
                          <a:effectLst/>
                          <a:latin typeface="Times New Roman"/>
                          <a:ea typeface="华文细黑"/>
                          <a:cs typeface="Times New Roman"/>
                        </a:rPr>
                        <a:t>、</a:t>
                      </a:r>
                      <a:r>
                        <a:rPr lang="zh-CN" sz="2600" kern="100" dirty="0">
                          <a:effectLst/>
                          <a:latin typeface="Times New Roman"/>
                          <a:ea typeface="华文细黑"/>
                          <a:cs typeface="Times New Roman"/>
                        </a:rPr>
                        <a:t>高级脂肪酸盐</a:t>
                      </a:r>
                      <a:endParaRPr lang="zh-CN" sz="2600" kern="100" dirty="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72088">
                <a:tc gridSpan="2">
                  <a:txBody>
                    <a:bodyPr/>
                    <a:lstStyle/>
                    <a:p>
                      <a:pPr algn="ctr">
                        <a:lnSpc>
                          <a:spcPct val="150000"/>
                        </a:lnSpc>
                        <a:spcAft>
                          <a:spcPts val="0"/>
                        </a:spcAft>
                        <a:tabLst>
                          <a:tab pos="2430780" algn="l"/>
                        </a:tabLst>
                      </a:pPr>
                      <a:r>
                        <a:rPr lang="zh-CN" sz="2600" kern="100">
                          <a:effectLst/>
                          <a:latin typeface="Times New Roman"/>
                          <a:ea typeface="华文细黑"/>
                          <a:cs typeface="Times New Roman"/>
                        </a:rPr>
                        <a:t>蛋白质</a:t>
                      </a:r>
                      <a:endParaRPr lang="zh-CN" sz="2600" kern="10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a:lnSpc>
                          <a:spcPct val="150000"/>
                        </a:lnSpc>
                        <a:spcAft>
                          <a:spcPts val="0"/>
                        </a:spcAft>
                        <a:tabLst>
                          <a:tab pos="2430780" algn="l"/>
                        </a:tabLst>
                      </a:pPr>
                      <a:r>
                        <a:rPr lang="en-US" sz="2600" kern="100" dirty="0">
                          <a:effectLst/>
                          <a:latin typeface="宋体"/>
                          <a:ea typeface="华文细黑"/>
                          <a:cs typeface="Times New Roman"/>
                        </a:rPr>
                        <a:t>①</a:t>
                      </a:r>
                      <a:r>
                        <a:rPr lang="zh-CN" sz="2600" kern="100" dirty="0">
                          <a:effectLst/>
                          <a:latin typeface="Times New Roman"/>
                          <a:ea typeface="华文细黑"/>
                          <a:cs typeface="Times New Roman"/>
                        </a:rPr>
                        <a:t>遇浓硝酸</a:t>
                      </a:r>
                      <a:r>
                        <a:rPr lang="zh-CN" sz="2600" kern="100" dirty="0" smtClean="0">
                          <a:effectLst/>
                          <a:latin typeface="Times New Roman"/>
                          <a:ea typeface="华文细黑"/>
                          <a:cs typeface="Times New Roman"/>
                        </a:rPr>
                        <a:t>变</a:t>
                      </a:r>
                      <a:r>
                        <a:rPr lang="en-US" altLang="zh-CN" sz="2600" u="sng" kern="100" dirty="0" smtClean="0">
                          <a:effectLst/>
                          <a:latin typeface="Times New Roman"/>
                          <a:ea typeface="华文细黑"/>
                          <a:cs typeface="Times New Roman"/>
                        </a:rPr>
                        <a:t>    </a:t>
                      </a:r>
                      <a:r>
                        <a:rPr lang="zh-CN" sz="2600" kern="100" dirty="0" smtClean="0">
                          <a:effectLst/>
                          <a:latin typeface="Times New Roman"/>
                          <a:ea typeface="华文细黑"/>
                          <a:cs typeface="Times New Roman"/>
                        </a:rPr>
                        <a:t>色</a:t>
                      </a:r>
                      <a:endParaRPr lang="zh-CN" sz="2600" kern="100" dirty="0">
                        <a:effectLst/>
                        <a:latin typeface="宋体"/>
                        <a:cs typeface="Courier New"/>
                      </a:endParaRPr>
                    </a:p>
                    <a:p>
                      <a:pPr algn="l">
                        <a:lnSpc>
                          <a:spcPct val="150000"/>
                        </a:lnSpc>
                        <a:spcAft>
                          <a:spcPts val="0"/>
                        </a:spcAft>
                        <a:tabLst>
                          <a:tab pos="2430780" algn="l"/>
                        </a:tabLst>
                      </a:pPr>
                      <a:r>
                        <a:rPr lang="en-US" sz="2600" kern="100" dirty="0">
                          <a:effectLst/>
                          <a:latin typeface="宋体"/>
                          <a:ea typeface="华文细黑"/>
                          <a:cs typeface="Times New Roman"/>
                        </a:rPr>
                        <a:t>②</a:t>
                      </a:r>
                      <a:r>
                        <a:rPr lang="zh-CN" sz="2600" kern="100" dirty="0">
                          <a:effectLst/>
                          <a:latin typeface="Times New Roman"/>
                          <a:ea typeface="华文细黑"/>
                          <a:cs typeface="Times New Roman"/>
                        </a:rPr>
                        <a:t>灼烧</a:t>
                      </a:r>
                      <a:r>
                        <a:rPr lang="zh-CN" sz="2600" kern="100" dirty="0" smtClean="0">
                          <a:effectLst/>
                          <a:latin typeface="Times New Roman"/>
                          <a:ea typeface="华文细黑"/>
                          <a:cs typeface="Times New Roman"/>
                        </a:rPr>
                        <a:t>有</a:t>
                      </a:r>
                      <a:r>
                        <a:rPr lang="en-US" altLang="zh-CN" sz="2600" u="sng" kern="100" dirty="0" smtClean="0">
                          <a:effectLst/>
                          <a:latin typeface="Times New Roman"/>
                          <a:ea typeface="华文细黑"/>
                          <a:cs typeface="Times New Roman"/>
                        </a:rPr>
                        <a:t>	    </a:t>
                      </a:r>
                      <a:r>
                        <a:rPr lang="zh-CN" sz="2600" kern="100" dirty="0" smtClean="0">
                          <a:effectLst/>
                          <a:latin typeface="Times New Roman"/>
                          <a:ea typeface="华文细黑"/>
                          <a:cs typeface="Times New Roman"/>
                        </a:rPr>
                        <a:t>气味</a:t>
                      </a:r>
                      <a:endParaRPr lang="zh-CN" sz="2600" kern="100" dirty="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600" kern="100" dirty="0">
                          <a:effectLst/>
                          <a:latin typeface="Times New Roman"/>
                          <a:ea typeface="华文细黑"/>
                          <a:cs typeface="Times New Roman"/>
                        </a:rPr>
                        <a:t>生成氨基酸</a:t>
                      </a:r>
                      <a:endParaRPr lang="zh-CN" sz="2600" kern="100" dirty="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460018689"/>
              </p:ext>
            </p:extLst>
          </p:nvPr>
        </p:nvGraphicFramePr>
        <p:xfrm>
          <a:off x="2827783" y="1269554"/>
          <a:ext cx="5427663" cy="1127125"/>
        </p:xfrm>
        <a:graphic>
          <a:graphicData uri="http://schemas.openxmlformats.org/presentationml/2006/ole">
            <mc:AlternateContent xmlns:mc="http://schemas.openxmlformats.org/markup-compatibility/2006">
              <mc:Choice xmlns:v="urn:schemas-microsoft-com:vml" Requires="v">
                <p:oleObj spid="_x0000_s256022" name="Document" r:id="rId4" imgW="5427319" imgH="1128476" progId="Word.Document.8">
                  <p:embed/>
                </p:oleObj>
              </mc:Choice>
              <mc:Fallback>
                <p:oleObj name="Document" r:id="rId4" imgW="5427319" imgH="1128476" progId="Word.Document.8">
                  <p:embed/>
                  <p:pic>
                    <p:nvPicPr>
                      <p:cNvPr id="0" name=""/>
                      <p:cNvPicPr/>
                      <p:nvPr/>
                    </p:nvPicPr>
                    <p:blipFill>
                      <a:blip r:embed="rId5"/>
                      <a:stretch>
                        <a:fillRect/>
                      </a:stretch>
                    </p:blipFill>
                    <p:spPr>
                      <a:xfrm>
                        <a:off x="2827783" y="1269554"/>
                        <a:ext cx="5427663" cy="1127125"/>
                      </a:xfrm>
                      <a:prstGeom prst="rect">
                        <a:avLst/>
                      </a:prstGeom>
                    </p:spPr>
                  </p:pic>
                </p:oleObj>
              </mc:Fallback>
            </mc:AlternateContent>
          </a:graphicData>
        </a:graphic>
      </p:graphicFrame>
      <p:sp>
        <p:nvSpPr>
          <p:cNvPr id="9" name="矩形 8"/>
          <p:cNvSpPr/>
          <p:nvPr/>
        </p:nvSpPr>
        <p:spPr>
          <a:xfrm>
            <a:off x="8798698" y="2133650"/>
            <a:ext cx="1184940" cy="492443"/>
          </a:xfrm>
          <a:prstGeom prst="rect">
            <a:avLst/>
          </a:prstGeom>
        </p:spPr>
        <p:txBody>
          <a:bodyPr wrap="none">
            <a:spAutoFit/>
          </a:bodyPr>
          <a:lstStyle/>
          <a:p>
            <a:r>
              <a:rPr lang="zh-CN" altLang="en-US" sz="2600" kern="100" dirty="0">
                <a:solidFill>
                  <a:srgbClr val="0000FF"/>
                </a:solidFill>
                <a:latin typeface="Times New Roman"/>
                <a:ea typeface="华文细黑"/>
                <a:cs typeface="Times New Roman"/>
              </a:rPr>
              <a:t>葡萄糖</a:t>
            </a:r>
            <a:endParaRPr lang="zh-CN" altLang="en-US" dirty="0">
              <a:solidFill>
                <a:srgbClr val="0000FF"/>
              </a:solidFill>
            </a:endParaRPr>
          </a:p>
        </p:txBody>
      </p:sp>
      <p:sp>
        <p:nvSpPr>
          <p:cNvPr id="15" name="矩形 14"/>
          <p:cNvSpPr/>
          <p:nvPr/>
        </p:nvSpPr>
        <p:spPr>
          <a:xfrm>
            <a:off x="10428267" y="2133650"/>
            <a:ext cx="851515" cy="492443"/>
          </a:xfrm>
          <a:prstGeom prst="rect">
            <a:avLst/>
          </a:prstGeom>
        </p:spPr>
        <p:txBody>
          <a:bodyPr wrap="none">
            <a:spAutoFit/>
          </a:bodyPr>
          <a:lstStyle/>
          <a:p>
            <a:r>
              <a:rPr lang="zh-CN" altLang="en-US" sz="2600" kern="100" dirty="0">
                <a:solidFill>
                  <a:srgbClr val="0000FF"/>
                </a:solidFill>
                <a:latin typeface="Times New Roman"/>
                <a:ea typeface="华文细黑"/>
                <a:cs typeface="Times New Roman"/>
              </a:rPr>
              <a:t>果糖</a:t>
            </a:r>
            <a:endParaRPr lang="zh-CN" altLang="en-US" dirty="0">
              <a:solidFill>
                <a:srgbClr val="0000FF"/>
              </a:solidFill>
            </a:endParaRPr>
          </a:p>
        </p:txBody>
      </p:sp>
      <p:cxnSp>
        <p:nvCxnSpPr>
          <p:cNvPr id="11" name="直接连接符 10"/>
          <p:cNvCxnSpPr/>
          <p:nvPr/>
        </p:nvCxnSpPr>
        <p:spPr>
          <a:xfrm>
            <a:off x="10415686" y="2597065"/>
            <a:ext cx="936104"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8951098" y="2721327"/>
            <a:ext cx="1184940" cy="492443"/>
          </a:xfrm>
          <a:prstGeom prst="rect">
            <a:avLst/>
          </a:prstGeom>
        </p:spPr>
        <p:txBody>
          <a:bodyPr wrap="none">
            <a:spAutoFit/>
          </a:bodyPr>
          <a:lstStyle/>
          <a:p>
            <a:r>
              <a:rPr lang="zh-CN" altLang="en-US" sz="2600" kern="100" dirty="0">
                <a:solidFill>
                  <a:srgbClr val="0000FF"/>
                </a:solidFill>
                <a:latin typeface="Times New Roman"/>
                <a:ea typeface="华文细黑"/>
                <a:cs typeface="Times New Roman"/>
              </a:rPr>
              <a:t>葡萄糖</a:t>
            </a:r>
            <a:endParaRPr lang="zh-CN" altLang="en-US" dirty="0">
              <a:solidFill>
                <a:srgbClr val="0000FF"/>
              </a:solidFill>
            </a:endParaRPr>
          </a:p>
        </p:txBody>
      </p:sp>
      <p:sp>
        <p:nvSpPr>
          <p:cNvPr id="22" name="矩形 21"/>
          <p:cNvSpPr/>
          <p:nvPr/>
        </p:nvSpPr>
        <p:spPr>
          <a:xfrm>
            <a:off x="9708187" y="3285778"/>
            <a:ext cx="851515" cy="492443"/>
          </a:xfrm>
          <a:prstGeom prst="rect">
            <a:avLst/>
          </a:prstGeom>
        </p:spPr>
        <p:txBody>
          <a:bodyPr wrap="none">
            <a:spAutoFit/>
          </a:bodyPr>
          <a:lstStyle/>
          <a:p>
            <a:r>
              <a:rPr lang="zh-CN" altLang="en-US" sz="2600" kern="100" dirty="0">
                <a:solidFill>
                  <a:srgbClr val="0000FF"/>
                </a:solidFill>
                <a:latin typeface="Times New Roman"/>
                <a:ea typeface="华文细黑"/>
                <a:cs typeface="Times New Roman"/>
              </a:rPr>
              <a:t>甘油</a:t>
            </a:r>
            <a:endParaRPr lang="zh-CN" altLang="en-US" dirty="0">
              <a:solidFill>
                <a:srgbClr val="0000FF"/>
              </a:solidFill>
            </a:endParaRPr>
          </a:p>
        </p:txBody>
      </p:sp>
      <p:sp>
        <p:nvSpPr>
          <p:cNvPr id="23" name="矩形 22"/>
          <p:cNvSpPr/>
          <p:nvPr/>
        </p:nvSpPr>
        <p:spPr>
          <a:xfrm>
            <a:off x="6671270" y="3873455"/>
            <a:ext cx="1851789" cy="492443"/>
          </a:xfrm>
          <a:prstGeom prst="rect">
            <a:avLst/>
          </a:prstGeom>
        </p:spPr>
        <p:txBody>
          <a:bodyPr wrap="none">
            <a:spAutoFit/>
          </a:bodyPr>
          <a:lstStyle/>
          <a:p>
            <a:r>
              <a:rPr lang="zh-CN" altLang="en-US" sz="2600" kern="100" dirty="0">
                <a:solidFill>
                  <a:srgbClr val="0000FF"/>
                </a:solidFill>
                <a:latin typeface="Times New Roman"/>
                <a:ea typeface="华文细黑"/>
                <a:cs typeface="Times New Roman"/>
              </a:rPr>
              <a:t>高级脂肪酸</a:t>
            </a:r>
            <a:endParaRPr lang="zh-CN" altLang="en-US" dirty="0">
              <a:solidFill>
                <a:srgbClr val="0000FF"/>
              </a:solidFill>
            </a:endParaRPr>
          </a:p>
        </p:txBody>
      </p:sp>
      <p:sp>
        <p:nvSpPr>
          <p:cNvPr id="24" name="矩形 23"/>
          <p:cNvSpPr/>
          <p:nvPr/>
        </p:nvSpPr>
        <p:spPr>
          <a:xfrm>
            <a:off x="8399462" y="4449519"/>
            <a:ext cx="851515" cy="492443"/>
          </a:xfrm>
          <a:prstGeom prst="rect">
            <a:avLst/>
          </a:prstGeom>
        </p:spPr>
        <p:txBody>
          <a:bodyPr wrap="none">
            <a:spAutoFit/>
          </a:bodyPr>
          <a:lstStyle/>
          <a:p>
            <a:r>
              <a:rPr lang="zh-CN" altLang="en-US" sz="2600" kern="100" dirty="0">
                <a:solidFill>
                  <a:srgbClr val="0000FF"/>
                </a:solidFill>
                <a:latin typeface="Times New Roman"/>
                <a:ea typeface="华文细黑"/>
                <a:cs typeface="Times New Roman"/>
              </a:rPr>
              <a:t>甘油</a:t>
            </a:r>
            <a:endParaRPr lang="zh-CN" altLang="en-US" dirty="0">
              <a:solidFill>
                <a:srgbClr val="0000FF"/>
              </a:solidFill>
            </a:endParaRPr>
          </a:p>
        </p:txBody>
      </p:sp>
      <p:sp>
        <p:nvSpPr>
          <p:cNvPr id="25" name="矩形 24"/>
          <p:cNvSpPr/>
          <p:nvPr/>
        </p:nvSpPr>
        <p:spPr>
          <a:xfrm>
            <a:off x="4569003" y="5097591"/>
            <a:ext cx="518091" cy="492443"/>
          </a:xfrm>
          <a:prstGeom prst="rect">
            <a:avLst/>
          </a:prstGeom>
        </p:spPr>
        <p:txBody>
          <a:bodyPr wrap="none">
            <a:spAutoFit/>
          </a:bodyPr>
          <a:lstStyle/>
          <a:p>
            <a:r>
              <a:rPr lang="zh-CN" altLang="en-US" sz="2600" kern="100" dirty="0">
                <a:solidFill>
                  <a:srgbClr val="0000FF"/>
                </a:solidFill>
                <a:latin typeface="Times New Roman"/>
                <a:ea typeface="华文细黑"/>
                <a:cs typeface="Times New Roman"/>
              </a:rPr>
              <a:t>黄</a:t>
            </a:r>
            <a:endParaRPr lang="zh-CN" altLang="en-US" dirty="0">
              <a:solidFill>
                <a:srgbClr val="0000FF"/>
              </a:solidFill>
            </a:endParaRPr>
          </a:p>
        </p:txBody>
      </p:sp>
      <p:sp>
        <p:nvSpPr>
          <p:cNvPr id="26" name="矩形 25"/>
          <p:cNvSpPr/>
          <p:nvPr/>
        </p:nvSpPr>
        <p:spPr>
          <a:xfrm>
            <a:off x="5361091" y="2721327"/>
            <a:ext cx="518091" cy="492443"/>
          </a:xfrm>
          <a:prstGeom prst="rect">
            <a:avLst/>
          </a:prstGeom>
        </p:spPr>
        <p:txBody>
          <a:bodyPr wrap="none">
            <a:spAutoFit/>
          </a:bodyPr>
          <a:lstStyle/>
          <a:p>
            <a:r>
              <a:rPr lang="zh-CN" altLang="en-US" sz="2600" kern="100" dirty="0">
                <a:solidFill>
                  <a:srgbClr val="0000FF"/>
                </a:solidFill>
                <a:latin typeface="Times New Roman"/>
                <a:ea typeface="华文细黑"/>
                <a:cs typeface="Times New Roman"/>
              </a:rPr>
              <a:t>蓝</a:t>
            </a:r>
            <a:endParaRPr lang="zh-CN" altLang="en-US" dirty="0">
              <a:solidFill>
                <a:srgbClr val="0000FF"/>
              </a:solidFill>
            </a:endParaRPr>
          </a:p>
        </p:txBody>
      </p:sp>
      <p:sp>
        <p:nvSpPr>
          <p:cNvPr id="27" name="矩形 26"/>
          <p:cNvSpPr/>
          <p:nvPr/>
        </p:nvSpPr>
        <p:spPr>
          <a:xfrm>
            <a:off x="3934966" y="5662042"/>
            <a:ext cx="1518364" cy="492443"/>
          </a:xfrm>
          <a:prstGeom prst="rect">
            <a:avLst/>
          </a:prstGeom>
        </p:spPr>
        <p:txBody>
          <a:bodyPr wrap="none">
            <a:spAutoFit/>
          </a:bodyPr>
          <a:lstStyle/>
          <a:p>
            <a:r>
              <a:rPr lang="zh-CN" altLang="en-US" sz="2600" kern="100" dirty="0">
                <a:solidFill>
                  <a:srgbClr val="0000FF"/>
                </a:solidFill>
                <a:latin typeface="Times New Roman"/>
                <a:ea typeface="华文细黑"/>
                <a:cs typeface="Times New Roman"/>
              </a:rPr>
              <a:t>烧焦羽毛</a:t>
            </a:r>
            <a:endParaRPr lang="zh-CN" altLang="en-US" dirty="0">
              <a:solidFill>
                <a:srgbClr val="0000FF"/>
              </a:solidFill>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70206276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horizontal)">
                                      <p:cBhvr>
                                        <p:cTn id="15" dur="500"/>
                                        <p:tgtEl>
                                          <p:spTgt spid="2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blinds(horizontal)">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blinds(horizontal)">
                                      <p:cBhvr>
                                        <p:cTn id="23" dur="500"/>
                                        <p:tgtEl>
                                          <p:spTgt spid="22"/>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blinds(horizontal)">
                                      <p:cBhvr>
                                        <p:cTn id="26" dur="500"/>
                                        <p:tgtEl>
                                          <p:spTgt spid="23"/>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blinds(horizontal)">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blinds(horizontal)">
                                      <p:cBhvr>
                                        <p:cTn id="34" dur="500"/>
                                        <p:tgtEl>
                                          <p:spTgt spid="25"/>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blinds(horizontal)">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15"/>
                                        </p:tgtEl>
                                      </p:cBhvr>
                                    </p:animEffect>
                                    <p:set>
                                      <p:cBhvr>
                                        <p:cTn id="45" dur="1" fill="hold">
                                          <p:stCondLst>
                                            <p:cond delay="499"/>
                                          </p:stCondLst>
                                        </p:cTn>
                                        <p:tgtEl>
                                          <p:spTgt spid="15"/>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21"/>
                                        </p:tgtEl>
                                      </p:cBhvr>
                                    </p:animEffect>
                                    <p:set>
                                      <p:cBhvr>
                                        <p:cTn id="48" dur="1" fill="hold">
                                          <p:stCondLst>
                                            <p:cond delay="499"/>
                                          </p:stCondLst>
                                        </p:cTn>
                                        <p:tgtEl>
                                          <p:spTgt spid="21"/>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22"/>
                                        </p:tgtEl>
                                      </p:cBhvr>
                                    </p:animEffect>
                                    <p:set>
                                      <p:cBhvr>
                                        <p:cTn id="51" dur="1" fill="hold">
                                          <p:stCondLst>
                                            <p:cond delay="499"/>
                                          </p:stCondLst>
                                        </p:cTn>
                                        <p:tgtEl>
                                          <p:spTgt spid="22"/>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23"/>
                                        </p:tgtEl>
                                      </p:cBhvr>
                                    </p:animEffect>
                                    <p:set>
                                      <p:cBhvr>
                                        <p:cTn id="54" dur="1" fill="hold">
                                          <p:stCondLst>
                                            <p:cond delay="499"/>
                                          </p:stCondLst>
                                        </p:cTn>
                                        <p:tgtEl>
                                          <p:spTgt spid="23"/>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24"/>
                                        </p:tgtEl>
                                      </p:cBhvr>
                                    </p:animEffect>
                                    <p:set>
                                      <p:cBhvr>
                                        <p:cTn id="57" dur="1" fill="hold">
                                          <p:stCondLst>
                                            <p:cond delay="499"/>
                                          </p:stCondLst>
                                        </p:cTn>
                                        <p:tgtEl>
                                          <p:spTgt spid="24"/>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25"/>
                                        </p:tgtEl>
                                      </p:cBhvr>
                                    </p:animEffect>
                                    <p:set>
                                      <p:cBhvr>
                                        <p:cTn id="60" dur="1" fill="hold">
                                          <p:stCondLst>
                                            <p:cond delay="499"/>
                                          </p:stCondLst>
                                        </p:cTn>
                                        <p:tgtEl>
                                          <p:spTgt spid="25"/>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26"/>
                                        </p:tgtEl>
                                      </p:cBhvr>
                                    </p:animEffect>
                                    <p:set>
                                      <p:cBhvr>
                                        <p:cTn id="63" dur="1" fill="hold">
                                          <p:stCondLst>
                                            <p:cond delay="499"/>
                                          </p:stCondLst>
                                        </p:cTn>
                                        <p:tgtEl>
                                          <p:spTgt spid="26"/>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27"/>
                                        </p:tgtEl>
                                      </p:cBhvr>
                                    </p:animEffect>
                                    <p:set>
                                      <p:cBhvr>
                                        <p:cTn id="66" dur="1" fill="hold">
                                          <p:stCondLst>
                                            <p:cond delay="499"/>
                                          </p:stCondLst>
                                        </p:cTn>
                                        <p:tgtEl>
                                          <p:spTgt spid="2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9" grpId="0"/>
      <p:bldP spid="9" grpId="1"/>
      <p:bldP spid="15" grpId="0"/>
      <p:bldP spid="15" grpId="1"/>
      <p:bldP spid="21" grpId="0"/>
      <p:bldP spid="21" grpId="1"/>
      <p:bldP spid="22" grpId="0"/>
      <p:bldP spid="22" grpId="1"/>
      <p:bldP spid="23" grpId="0"/>
      <p:bldP spid="23" grpId="1"/>
      <p:bldP spid="24" grpId="0"/>
      <p:bldP spid="24" grpId="1"/>
      <p:bldP spid="25" grpId="0"/>
      <p:bldP spid="25" grpId="1"/>
      <p:bldP spid="26" grpId="0"/>
      <p:bldP spid="26" grpId="1"/>
      <p:bldP spid="27" grpId="0"/>
      <p:bldP spid="27"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22598" y="549474"/>
            <a:ext cx="10793813" cy="4616648"/>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糖类、油脂、蛋白质的用途</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(1)</a:t>
            </a:r>
            <a:r>
              <a:rPr lang="zh-CN" altLang="zh-CN" sz="2800" kern="100" dirty="0">
                <a:latin typeface="Times New Roman"/>
                <a:ea typeface="华文细黑"/>
                <a:cs typeface="Times New Roman"/>
              </a:rPr>
              <a:t>糖类物质是绿色植物光合作用的产物，是动植物所需能量的重要来源；葡萄糖是重要的工业原料，主要用于食品加工、医疗输液、合成药物等；纤维素可用于造纸，制造纤维素硝酸酯、纤维素乙酸酯、黏胶纤维等</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a:latin typeface="Times New Roman"/>
                <a:ea typeface="华文细黑"/>
              </a:rPr>
              <a:t>(2)</a:t>
            </a:r>
            <a:r>
              <a:rPr lang="zh-CN" altLang="zh-CN" sz="2800" kern="100" dirty="0">
                <a:latin typeface="Times New Roman"/>
                <a:ea typeface="华文细黑"/>
                <a:cs typeface="Times New Roman"/>
              </a:rPr>
              <a:t>油脂提供人体所需要的能量，等质量的糖类、油脂、蛋白质完全氧化时，油脂放出的热量最多。油脂用于生产高级脂肪酸和甘油。</a:t>
            </a:r>
            <a:endParaRPr lang="zh-CN" altLang="en-US" sz="2800" dirty="0"/>
          </a:p>
        </p:txBody>
      </p:sp>
    </p:spTree>
    <p:extLst>
      <p:ext uri="{BB962C8B-B14F-4D97-AF65-F5344CB8AC3E}">
        <p14:creationId xmlns:p14="http://schemas.microsoft.com/office/powerpoint/2010/main" val="21147241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
          <p:cNvSpPr txBox="1"/>
          <p:nvPr/>
        </p:nvSpPr>
        <p:spPr>
          <a:xfrm>
            <a:off x="910630" y="2537822"/>
            <a:ext cx="10689145" cy="1107996"/>
          </a:xfrm>
          <a:prstGeom prst="rect">
            <a:avLst/>
          </a:prstGeom>
          <a:noFill/>
        </p:spPr>
        <p:txBody>
          <a:bodyPr wrap="none" rtlCol="0" anchor="ctr">
            <a:spAutoFit/>
          </a:bodyPr>
          <a:lstStyle/>
          <a:p>
            <a:pPr defTabSz="914400">
              <a:lnSpc>
                <a:spcPct val="120000"/>
              </a:lnSpc>
              <a:defRPr/>
            </a:pPr>
            <a:r>
              <a:rPr lang="zh-CN" altLang="en-US" sz="5500" b="1" kern="0" dirty="0">
                <a:solidFill>
                  <a:sysClr val="window" lastClr="FFFFFF"/>
                </a:solidFill>
                <a:latin typeface="微软雅黑"/>
                <a:ea typeface="微软雅黑"/>
              </a:rPr>
              <a:t>考点</a:t>
            </a:r>
            <a:r>
              <a:rPr lang="zh-CN" altLang="en-US" sz="5500" b="1" kern="0" dirty="0" smtClean="0">
                <a:solidFill>
                  <a:sysClr val="window" lastClr="FFFFFF"/>
                </a:solidFill>
                <a:latin typeface="微软雅黑"/>
                <a:ea typeface="微软雅黑"/>
              </a:rPr>
              <a:t>一   乙醇</a:t>
            </a:r>
            <a:r>
              <a:rPr lang="zh-CN" altLang="en-US" sz="5500" b="1" kern="0" dirty="0">
                <a:solidFill>
                  <a:sysClr val="window" lastClr="FFFFFF"/>
                </a:solidFill>
                <a:latin typeface="微软雅黑"/>
                <a:ea typeface="微软雅黑"/>
              </a:rPr>
              <a:t>和乙酸的结构与性质</a:t>
            </a:r>
          </a:p>
        </p:txBody>
      </p:sp>
    </p:spTree>
    <p:extLst>
      <p:ext uri="{BB962C8B-B14F-4D97-AF65-F5344CB8AC3E}">
        <p14:creationId xmlns:p14="http://schemas.microsoft.com/office/powerpoint/2010/main" val="1349775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22598" y="1269554"/>
            <a:ext cx="10793813" cy="1952586"/>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rPr>
              <a:t>(3)</a:t>
            </a:r>
            <a:r>
              <a:rPr lang="zh-CN" altLang="zh-CN" sz="2800" kern="100" dirty="0">
                <a:latin typeface="Times New Roman"/>
                <a:ea typeface="华文细黑"/>
                <a:cs typeface="Times New Roman"/>
              </a:rPr>
              <a:t>蛋白质是人体必需的营养物质，在工业上有很多用途，动物的毛、皮、蚕丝可制作服装，酶是一类特殊的蛋白质，是生物体内重要的催化剂。</a:t>
            </a:r>
            <a:endParaRPr lang="zh-CN" altLang="en-US" sz="2800" dirty="0"/>
          </a:p>
        </p:txBody>
      </p:sp>
    </p:spTree>
    <p:extLst>
      <p:ext uri="{BB962C8B-B14F-4D97-AF65-F5344CB8AC3E}">
        <p14:creationId xmlns:p14="http://schemas.microsoft.com/office/powerpoint/2010/main" val="26260187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6574" y="1773610"/>
            <a:ext cx="10009790" cy="3242170"/>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下列关于糖类的说法中正确的是</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糖类都能发生水解反应</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单糖都能发生银镜反应</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葡萄糖与果糖是同分异构体，淀粉与纤维素也是同分异构体</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单糖都能发生酯化反应</a:t>
            </a:r>
            <a:endParaRPr lang="zh-CN" altLang="zh-CN" sz="2800" kern="100" dirty="0">
              <a:effectLst/>
              <a:latin typeface="宋体"/>
              <a:cs typeface="Courier New"/>
            </a:endParaRPr>
          </a:p>
        </p:txBody>
      </p:sp>
      <p:sp>
        <p:nvSpPr>
          <p:cNvPr id="3" name="矩形 2"/>
          <p:cNvSpPr/>
          <p:nvPr/>
        </p:nvSpPr>
        <p:spPr>
          <a:xfrm>
            <a:off x="284381" y="981522"/>
            <a:ext cx="5594801" cy="701089"/>
          </a:xfrm>
          <a:prstGeom prst="rect">
            <a:avLst/>
          </a:prstGeom>
        </p:spPr>
        <p:txBody>
          <a:bodyPr wrap="none">
            <a:spAutoFit/>
          </a:bodyPr>
          <a:lstStyle/>
          <a:p>
            <a:pPr algn="just">
              <a:lnSpc>
                <a:spcPts val="5500"/>
              </a:lnSpc>
              <a:spcAft>
                <a:spcPts val="0"/>
              </a:spcAft>
              <a:tabLst>
                <a:tab pos="1890395" algn="l"/>
              </a:tabLst>
            </a:pPr>
            <a:r>
              <a:rPr lang="zh-CN" altLang="en-US" sz="2800" b="1" kern="100" dirty="0">
                <a:solidFill>
                  <a:srgbClr val="0000FF"/>
                </a:solidFill>
                <a:latin typeface="Times New Roman"/>
                <a:cs typeface="Times New Roman"/>
              </a:rPr>
              <a:t>题组一　糖类的概念、组成和性质</a:t>
            </a:r>
            <a:endParaRPr lang="en-US" altLang="zh-CN" sz="2800" b="1" kern="100" dirty="0" smtClean="0">
              <a:solidFill>
                <a:srgbClr val="0000FF"/>
              </a:solidFill>
              <a:latin typeface="Times New Roman"/>
              <a:cs typeface="Times New Roman"/>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a:hlinkClick r:id="rId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8" name="Rectangle 21">
            <a:hlinkClick r:id="rId3" action="ppaction://hlinksldjump"/>
          </p:cNvPr>
          <p:cNvSpPr>
            <a:spLocks noChangeArrowheads="1"/>
          </p:cNvSpPr>
          <p:nvPr/>
        </p:nvSpPr>
        <p:spPr bwMode="auto">
          <a:xfrm>
            <a:off x="847147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4" action="ppaction://hlinksldjump"/>
          </p:cNvPr>
          <p:cNvSpPr>
            <a:spLocks noChangeArrowheads="1"/>
          </p:cNvSpPr>
          <p:nvPr/>
        </p:nvSpPr>
        <p:spPr bwMode="auto">
          <a:xfrm>
            <a:off x="897364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5" action="ppaction://hlinksldjump"/>
          </p:cNvPr>
          <p:cNvSpPr>
            <a:spLocks noChangeArrowheads="1"/>
          </p:cNvSpPr>
          <p:nvPr/>
        </p:nvSpPr>
        <p:spPr bwMode="auto">
          <a:xfrm>
            <a:off x="945168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6" action="ppaction://hlinksldjump"/>
          </p:cNvPr>
          <p:cNvSpPr>
            <a:spLocks noChangeArrowheads="1"/>
          </p:cNvSpPr>
          <p:nvPr/>
        </p:nvSpPr>
        <p:spPr bwMode="auto">
          <a:xfrm>
            <a:off x="990557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7" action="ppaction://hlinksldjump"/>
          </p:cNvPr>
          <p:cNvSpPr>
            <a:spLocks noChangeArrowheads="1"/>
          </p:cNvSpPr>
          <p:nvPr/>
        </p:nvSpPr>
        <p:spPr bwMode="auto">
          <a:xfrm>
            <a:off x="1038319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8" action="ppaction://hlinksldjump"/>
          </p:cNvPr>
          <p:cNvSpPr>
            <a:spLocks noChangeArrowheads="1"/>
          </p:cNvSpPr>
          <p:nvPr/>
        </p:nvSpPr>
        <p:spPr bwMode="auto">
          <a:xfrm>
            <a:off x="1088725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9" action="ppaction://hlinksldjump"/>
          </p:cNvPr>
          <p:cNvSpPr>
            <a:spLocks noChangeArrowheads="1"/>
          </p:cNvSpPr>
          <p:nvPr/>
        </p:nvSpPr>
        <p:spPr bwMode="auto">
          <a:xfrm>
            <a:off x="11444488" y="163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9378222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629053" y="1557586"/>
            <a:ext cx="11010769" cy="3323987"/>
          </a:xfrm>
          <a:prstGeom prst="rect">
            <a:avLst/>
          </a:prstGeom>
        </p:spPr>
        <p:txBody>
          <a:bodyPr>
            <a:spAutoFit/>
          </a:bodyPr>
          <a:lstStyle/>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单糖不能水解，</a:t>
            </a:r>
            <a:r>
              <a:rPr lang="en-US" altLang="zh-CN" sz="2800" kern="100" dirty="0">
                <a:latin typeface="Times New Roman"/>
                <a:ea typeface="华文细黑"/>
              </a:rPr>
              <a:t>A</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果糖</a:t>
            </a:r>
            <a:r>
              <a:rPr lang="zh-CN" altLang="zh-CN" sz="2800" kern="100" dirty="0">
                <a:latin typeface="Times New Roman"/>
                <a:ea typeface="华文细黑"/>
                <a:cs typeface="Times New Roman"/>
              </a:rPr>
              <a:t>中不含醛基，不能发生银镜反应，</a:t>
            </a:r>
            <a:r>
              <a:rPr lang="en-US" altLang="zh-CN" sz="2800" kern="100" dirty="0">
                <a:latin typeface="Times New Roman"/>
                <a:ea typeface="华文细黑"/>
              </a:rPr>
              <a:t>B</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淀粉</a:t>
            </a:r>
            <a:r>
              <a:rPr lang="zh-CN" altLang="zh-CN" sz="2800" kern="100" dirty="0">
                <a:latin typeface="Times New Roman"/>
                <a:ea typeface="华文细黑"/>
                <a:cs typeface="Times New Roman"/>
              </a:rPr>
              <a:t>和纤维素不是同分异构体，</a:t>
            </a:r>
            <a:r>
              <a:rPr lang="en-US" altLang="zh-CN" sz="2800" kern="100" dirty="0">
                <a:latin typeface="Times New Roman"/>
                <a:ea typeface="华文细黑"/>
              </a:rPr>
              <a:t>C</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所有</a:t>
            </a:r>
            <a:r>
              <a:rPr lang="zh-CN" altLang="zh-CN" sz="2800" kern="100" dirty="0">
                <a:latin typeface="Times New Roman"/>
                <a:ea typeface="华文细黑"/>
                <a:cs typeface="Times New Roman"/>
              </a:rPr>
              <a:t>的单糖都含有羟基，故能发生酯化反应，</a:t>
            </a:r>
            <a:r>
              <a:rPr lang="en-US" altLang="zh-CN" sz="2800" kern="100" dirty="0">
                <a:latin typeface="Times New Roman"/>
                <a:ea typeface="华文细黑"/>
              </a:rPr>
              <a:t>D</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答案　</a:t>
            </a:r>
            <a:r>
              <a:rPr lang="en-US" altLang="zh-CN" sz="2800" b="1" kern="100" dirty="0" smtClean="0">
                <a:solidFill>
                  <a:schemeClr val="accent6">
                    <a:lumMod val="75000"/>
                  </a:schemeClr>
                </a:solidFill>
                <a:latin typeface="Times New Roman"/>
                <a:ea typeface="华文细黑"/>
                <a:cs typeface="Courier New"/>
              </a:rPr>
              <a:t>D</a:t>
            </a:r>
            <a:endParaRPr lang="zh-CN" altLang="zh-CN" sz="1050" b="1" kern="100" dirty="0">
              <a:solidFill>
                <a:schemeClr val="accent6">
                  <a:lumMod val="75000"/>
                </a:schemeClr>
              </a:solidFill>
              <a:latin typeface="宋体"/>
              <a:cs typeface="Courier New"/>
            </a:endParaRPr>
          </a:p>
        </p:txBody>
      </p:sp>
      <p:sp>
        <p:nvSpPr>
          <p:cNvPr id="3" name="Rectangle 21">
            <a:hlinkClick r:id="rId2" action="ppaction://hlinksldjump"/>
          </p:cNvPr>
          <p:cNvSpPr>
            <a:spLocks noChangeArrowheads="1"/>
          </p:cNvSpPr>
          <p:nvPr/>
        </p:nvSpPr>
        <p:spPr bwMode="auto">
          <a:xfrm>
            <a:off x="847147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897364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45168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990557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038319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088725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444488" y="163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373855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linds(horizontal)">
                                      <p:cBhvr>
                                        <p:cTn id="23" dur="75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29053" y="1125538"/>
            <a:ext cx="11010769" cy="2677656"/>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将土豆切开，一段时间后可观察到切面变蓝，说明土豆中含有</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淀粉和</a:t>
            </a:r>
            <a:r>
              <a:rPr lang="en-US" altLang="zh-CN" sz="2800" kern="100" dirty="0">
                <a:latin typeface="Times New Roman"/>
                <a:ea typeface="华文细黑"/>
                <a:cs typeface="Courier New"/>
              </a:rPr>
              <a:t>I</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淀粉和</a:t>
            </a:r>
            <a:r>
              <a:rPr lang="en-US" altLang="zh-CN" sz="2800" kern="100" dirty="0">
                <a:latin typeface="Times New Roman"/>
                <a:ea typeface="华文细黑"/>
                <a:cs typeface="Courier New"/>
              </a:rPr>
              <a:t>I</a:t>
            </a:r>
            <a:r>
              <a:rPr lang="en-US" altLang="zh-CN" sz="2800" kern="100" baseline="-25000" dirty="0">
                <a:latin typeface="Times New Roman"/>
                <a:ea typeface="华文细黑"/>
                <a:cs typeface="Courier New"/>
              </a:rPr>
              <a:t>2</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C.</a:t>
            </a:r>
            <a:r>
              <a:rPr lang="zh-CN" altLang="zh-CN" sz="2800" kern="100" dirty="0">
                <a:latin typeface="Times New Roman"/>
                <a:ea typeface="华文细黑"/>
                <a:cs typeface="Times New Roman"/>
              </a:rPr>
              <a:t>淀粉和</a:t>
            </a:r>
            <a:r>
              <a:rPr lang="en-US" altLang="zh-CN" sz="2800" kern="100" dirty="0">
                <a:latin typeface="Times New Roman"/>
                <a:ea typeface="华文细黑"/>
              </a:rPr>
              <a:t>KIO</a:t>
            </a:r>
            <a:r>
              <a:rPr lang="en-US" altLang="zh-CN" sz="2800" kern="100" baseline="-25000" dirty="0">
                <a:latin typeface="Times New Roman"/>
                <a:ea typeface="华文细黑"/>
              </a:rPr>
              <a:t>3</a:t>
            </a:r>
            <a:r>
              <a:rPr lang="en-US" altLang="zh-CN" sz="2800" kern="100" dirty="0">
                <a:latin typeface="Times New Roman"/>
                <a:ea typeface="华文细黑"/>
              </a:rPr>
              <a:t>  </a:t>
            </a:r>
            <a:r>
              <a:rPr lang="en-US" altLang="zh-CN" sz="2800" kern="100" dirty="0" smtClean="0">
                <a:latin typeface="Times New Roman"/>
                <a:ea typeface="华文细黑"/>
              </a:rPr>
              <a:t>			D</a:t>
            </a:r>
            <a:r>
              <a:rPr lang="en-US" altLang="zh-CN" sz="2800" kern="100" dirty="0">
                <a:latin typeface="Times New Roman"/>
                <a:ea typeface="华文细黑"/>
              </a:rPr>
              <a:t>.</a:t>
            </a:r>
            <a:r>
              <a:rPr lang="zh-CN" altLang="zh-CN" sz="2800" kern="100" dirty="0">
                <a:latin typeface="Times New Roman"/>
                <a:ea typeface="华文细黑"/>
                <a:cs typeface="Times New Roman"/>
              </a:rPr>
              <a:t>葡萄糖和</a:t>
            </a:r>
            <a:r>
              <a:rPr lang="en-US" altLang="zh-CN" sz="2800" kern="100" dirty="0" smtClean="0">
                <a:latin typeface="Times New Roman"/>
                <a:ea typeface="华文细黑"/>
              </a:rPr>
              <a:t>I</a:t>
            </a:r>
            <a:r>
              <a:rPr lang="en-US" altLang="zh-CN" sz="2800" kern="100" baseline="-25000" dirty="0" smtClean="0">
                <a:latin typeface="Times New Roman"/>
                <a:ea typeface="华文细黑"/>
              </a:rPr>
              <a:t>2</a:t>
            </a:r>
          </a:p>
          <a:p>
            <a:pPr>
              <a:lnSpc>
                <a:spcPct val="150000"/>
              </a:lnSpc>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rPr>
              <a:t>I</a:t>
            </a:r>
            <a:r>
              <a:rPr lang="zh-CN" altLang="zh-CN" sz="2800" kern="100" baseline="30000" dirty="0">
                <a:latin typeface="仿宋" pitchFamily="49" charset="-122"/>
                <a:ea typeface="仿宋" pitchFamily="49" charset="-122"/>
                <a:cs typeface="Times New Roman"/>
              </a:rPr>
              <a:t>－</a:t>
            </a:r>
            <a:r>
              <a:rPr lang="zh-CN" altLang="zh-CN" sz="2800" kern="100" dirty="0">
                <a:latin typeface="Times New Roman"/>
                <a:ea typeface="华文细黑"/>
                <a:cs typeface="Times New Roman"/>
              </a:rPr>
              <a:t>被空气中的氧气氧化成</a:t>
            </a:r>
            <a:r>
              <a:rPr lang="en-US" altLang="zh-CN" sz="2800" kern="100" dirty="0">
                <a:latin typeface="Times New Roman"/>
                <a:ea typeface="华文细黑"/>
              </a:rPr>
              <a:t>I2</a:t>
            </a:r>
            <a:r>
              <a:rPr lang="zh-CN" altLang="zh-CN" sz="2800" kern="100" dirty="0">
                <a:latin typeface="Times New Roman"/>
                <a:ea typeface="华文细黑"/>
                <a:cs typeface="Times New Roman"/>
              </a:rPr>
              <a:t>，遇淀粉显蓝色。</a:t>
            </a:r>
            <a:endParaRPr lang="zh-CN" altLang="zh-CN" sz="2800" b="1" kern="100" dirty="0">
              <a:solidFill>
                <a:schemeClr val="accent6">
                  <a:lumMod val="75000"/>
                </a:schemeClr>
              </a:solidFill>
              <a:effectLst/>
              <a:latin typeface="宋体"/>
              <a:cs typeface="Courier New"/>
            </a:endParaRPr>
          </a:p>
        </p:txBody>
      </p:sp>
      <p:sp>
        <p:nvSpPr>
          <p:cNvPr id="7" name="矩形 6"/>
          <p:cNvSpPr/>
          <p:nvPr/>
        </p:nvSpPr>
        <p:spPr>
          <a:xfrm>
            <a:off x="10907438" y="1269554"/>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A</a:t>
            </a:r>
            <a:endParaRPr lang="zh-CN" altLang="en-US" sz="2800" b="1" dirty="0">
              <a:solidFill>
                <a:schemeClr val="accent6">
                  <a:lumMod val="75000"/>
                </a:schemeClr>
              </a:solidFill>
              <a:latin typeface="+mj-ea"/>
              <a:ea typeface="+mj-ea"/>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8" name="Rectangle 21">
            <a:hlinkClick r:id="rId2" action="ppaction://hlinksldjump"/>
          </p:cNvPr>
          <p:cNvSpPr>
            <a:spLocks noChangeArrowheads="1"/>
          </p:cNvSpPr>
          <p:nvPr/>
        </p:nvSpPr>
        <p:spPr bwMode="auto">
          <a:xfrm>
            <a:off x="847147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3" action="ppaction://hlinksldjump"/>
          </p:cNvPr>
          <p:cNvSpPr>
            <a:spLocks noChangeArrowheads="1"/>
          </p:cNvSpPr>
          <p:nvPr/>
        </p:nvSpPr>
        <p:spPr bwMode="auto">
          <a:xfrm>
            <a:off x="897364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4" action="ppaction://hlinksldjump"/>
          </p:cNvPr>
          <p:cNvSpPr>
            <a:spLocks noChangeArrowheads="1"/>
          </p:cNvSpPr>
          <p:nvPr/>
        </p:nvSpPr>
        <p:spPr bwMode="auto">
          <a:xfrm>
            <a:off x="945168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5" action="ppaction://hlinksldjump"/>
          </p:cNvPr>
          <p:cNvSpPr>
            <a:spLocks noChangeArrowheads="1"/>
          </p:cNvSpPr>
          <p:nvPr/>
        </p:nvSpPr>
        <p:spPr bwMode="auto">
          <a:xfrm>
            <a:off x="990557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6" action="ppaction://hlinksldjump"/>
          </p:cNvPr>
          <p:cNvSpPr>
            <a:spLocks noChangeArrowheads="1"/>
          </p:cNvSpPr>
          <p:nvPr/>
        </p:nvSpPr>
        <p:spPr bwMode="auto">
          <a:xfrm>
            <a:off x="1038319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7" action="ppaction://hlinksldjump"/>
          </p:cNvPr>
          <p:cNvSpPr>
            <a:spLocks noChangeArrowheads="1"/>
          </p:cNvSpPr>
          <p:nvPr/>
        </p:nvSpPr>
        <p:spPr bwMode="auto">
          <a:xfrm>
            <a:off x="1088725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8" action="ppaction://hlinksldjump"/>
          </p:cNvPr>
          <p:cNvSpPr>
            <a:spLocks noChangeArrowheads="1"/>
          </p:cNvSpPr>
          <p:nvPr/>
        </p:nvSpPr>
        <p:spPr bwMode="auto">
          <a:xfrm>
            <a:off x="11444488" y="163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26894665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
                                            <p:txEl>
                                              <p:pRg st="3" end="3"/>
                                            </p:txEl>
                                          </p:spTgt>
                                        </p:tgtEl>
                                      </p:cBhvr>
                                    </p:animEffect>
                                    <p:set>
                                      <p:cBhvr>
                                        <p:cTn id="17" dur="1" fill="hold">
                                          <p:stCondLst>
                                            <p:cond delay="499"/>
                                          </p:stCondLst>
                                        </p:cTn>
                                        <p:tgtEl>
                                          <p:spTgt spid="4">
                                            <p:txEl>
                                              <p:pRg st="3" end="3"/>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7" grpId="0"/>
      <p:bldP spid="7"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29053" y="737037"/>
            <a:ext cx="11010769" cy="3970318"/>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核糖是合成核酸的重要原料，结构简式为</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OH—CHOH—CHOH—CHOH—CHO</a:t>
            </a:r>
            <a:r>
              <a:rPr lang="zh-CN" altLang="zh-CN" sz="2800" kern="100" dirty="0">
                <a:latin typeface="Times New Roman"/>
                <a:ea typeface="华文细黑"/>
                <a:cs typeface="Times New Roman"/>
              </a:rPr>
              <a:t>，下列关于核糖的叙述正确的是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与葡萄糖互为同分异构体</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可与新制的</a:t>
            </a:r>
            <a:r>
              <a:rPr lang="en-US" altLang="zh-CN" sz="2800" kern="100" dirty="0">
                <a:latin typeface="Times New Roman"/>
                <a:ea typeface="华文细黑"/>
                <a:cs typeface="Courier New"/>
              </a:rPr>
              <a:t>Cu(OH)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悬浊液作用生成红色沉淀</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不能发生取代反应</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可以使紫色的石蕊溶液变</a:t>
            </a:r>
            <a:r>
              <a:rPr lang="zh-CN" altLang="zh-CN" sz="2800" kern="100" dirty="0" smtClean="0">
                <a:latin typeface="Times New Roman"/>
                <a:ea typeface="华文细黑"/>
                <a:cs typeface="Times New Roman"/>
              </a:rPr>
              <a:t>红</a:t>
            </a:r>
            <a:endParaRPr lang="en-US" altLang="zh-CN" sz="2800" kern="100" dirty="0" smtClean="0">
              <a:latin typeface="Times New Roman"/>
              <a:ea typeface="华文细黑"/>
              <a:cs typeface="Times New Roman"/>
            </a:endParaRPr>
          </a:p>
        </p:txBody>
      </p:sp>
      <p:sp>
        <p:nvSpPr>
          <p:cNvPr id="3" name="Rectangle 21">
            <a:hlinkClick r:id="rId2" action="ppaction://hlinksldjump"/>
          </p:cNvPr>
          <p:cNvSpPr>
            <a:spLocks noChangeArrowheads="1"/>
          </p:cNvSpPr>
          <p:nvPr/>
        </p:nvSpPr>
        <p:spPr bwMode="auto">
          <a:xfrm>
            <a:off x="847147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897364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45168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990557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038319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088725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444488" y="163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a:hlinkClick r:id="rId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399076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629053" y="1629594"/>
            <a:ext cx="11010769" cy="4616648"/>
          </a:xfrm>
          <a:prstGeom prst="rect">
            <a:avLst/>
          </a:prstGeom>
        </p:spPr>
        <p:txBody>
          <a:bodyPr>
            <a:spAutoFit/>
          </a:bodyPr>
          <a:lstStyle/>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分析核糖的结构简式可知其化学式为</a:t>
            </a:r>
            <a:r>
              <a:rPr lang="en-US" altLang="zh-CN" sz="2800" kern="100" dirty="0">
                <a:latin typeface="Times New Roman"/>
                <a:ea typeface="华文细黑"/>
              </a:rPr>
              <a:t>C</a:t>
            </a:r>
            <a:r>
              <a:rPr lang="en-US" altLang="zh-CN" sz="2800" kern="100" baseline="-25000" dirty="0">
                <a:latin typeface="Times New Roman"/>
                <a:ea typeface="华文细黑"/>
              </a:rPr>
              <a:t>5</a:t>
            </a:r>
            <a:r>
              <a:rPr lang="en-US" altLang="zh-CN" sz="2800" kern="100" dirty="0">
                <a:latin typeface="Times New Roman"/>
                <a:ea typeface="华文细黑"/>
              </a:rPr>
              <a:t>H</a:t>
            </a:r>
            <a:r>
              <a:rPr lang="en-US" altLang="zh-CN" sz="2800" kern="100" baseline="-25000" dirty="0">
                <a:latin typeface="Times New Roman"/>
                <a:ea typeface="华文细黑"/>
              </a:rPr>
              <a:t>10</a:t>
            </a:r>
            <a:r>
              <a:rPr lang="en-US" altLang="zh-CN" sz="2800" kern="100" dirty="0">
                <a:latin typeface="Times New Roman"/>
                <a:ea typeface="华文细黑"/>
              </a:rPr>
              <a:t>O</a:t>
            </a:r>
            <a:r>
              <a:rPr lang="en-US" altLang="zh-CN" sz="2800" kern="100" baseline="-25000" dirty="0">
                <a:latin typeface="Times New Roman"/>
                <a:ea typeface="华文细黑"/>
              </a:rPr>
              <a:t>5</a:t>
            </a:r>
            <a:r>
              <a:rPr lang="zh-CN" altLang="zh-CN" sz="2800" kern="100" dirty="0">
                <a:latin typeface="Times New Roman"/>
                <a:ea typeface="华文细黑"/>
                <a:cs typeface="Times New Roman"/>
              </a:rPr>
              <a:t>，而葡萄糖的化学式为</a:t>
            </a:r>
            <a:r>
              <a:rPr lang="en-US" altLang="zh-CN" sz="2800" kern="100" dirty="0">
                <a:latin typeface="Times New Roman"/>
                <a:ea typeface="华文细黑"/>
              </a:rPr>
              <a:t>C</a:t>
            </a:r>
            <a:r>
              <a:rPr lang="en-US" altLang="zh-CN" sz="2800" kern="100" baseline="-25000" dirty="0">
                <a:latin typeface="Times New Roman"/>
                <a:ea typeface="华文细黑"/>
              </a:rPr>
              <a:t>6</a:t>
            </a:r>
            <a:r>
              <a:rPr lang="en-US" altLang="zh-CN" sz="2800" kern="100" dirty="0">
                <a:latin typeface="Times New Roman"/>
                <a:ea typeface="华文细黑"/>
              </a:rPr>
              <a:t>H</a:t>
            </a:r>
            <a:r>
              <a:rPr lang="en-US" altLang="zh-CN" sz="2800" kern="100" baseline="-25000" dirty="0">
                <a:latin typeface="Times New Roman"/>
                <a:ea typeface="华文细黑"/>
              </a:rPr>
              <a:t>12</a:t>
            </a:r>
            <a:r>
              <a:rPr lang="en-US" altLang="zh-CN" sz="2800" kern="100" dirty="0">
                <a:latin typeface="Times New Roman"/>
                <a:ea typeface="华文细黑"/>
              </a:rPr>
              <a:t>O</a:t>
            </a:r>
            <a:r>
              <a:rPr lang="en-US" altLang="zh-CN" sz="2800" kern="100" baseline="-25000" dirty="0">
                <a:latin typeface="Times New Roman"/>
                <a:ea typeface="华文细黑"/>
              </a:rPr>
              <a:t>6</a:t>
            </a:r>
            <a:r>
              <a:rPr lang="zh-CN" altLang="zh-CN" sz="2800" kern="100" dirty="0">
                <a:latin typeface="Times New Roman"/>
                <a:ea typeface="华文细黑"/>
                <a:cs typeface="Times New Roman"/>
              </a:rPr>
              <a:t>，故</a:t>
            </a:r>
            <a:r>
              <a:rPr lang="en-US" altLang="zh-CN" sz="2800" kern="100" dirty="0">
                <a:latin typeface="Times New Roman"/>
                <a:ea typeface="华文细黑"/>
              </a:rPr>
              <a:t>A</a:t>
            </a:r>
            <a:r>
              <a:rPr lang="zh-CN" altLang="zh-CN" sz="2800" kern="100" dirty="0">
                <a:latin typeface="Times New Roman"/>
                <a:ea typeface="华文细黑"/>
                <a:cs typeface="Times New Roman"/>
              </a:rPr>
              <a:t>项不正确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核糖</a:t>
            </a:r>
            <a:r>
              <a:rPr lang="zh-CN" altLang="zh-CN" sz="2800" kern="100" dirty="0">
                <a:latin typeface="Times New Roman"/>
                <a:ea typeface="华文细黑"/>
                <a:cs typeface="Times New Roman"/>
              </a:rPr>
              <a:t>分子中含有</a:t>
            </a:r>
            <a:r>
              <a:rPr lang="en-US" altLang="zh-CN" sz="2800" kern="100" dirty="0">
                <a:latin typeface="Times New Roman"/>
                <a:ea typeface="华文细黑"/>
              </a:rPr>
              <a:t>—CHO</a:t>
            </a:r>
            <a:r>
              <a:rPr lang="zh-CN" altLang="zh-CN" sz="2800" kern="100" dirty="0">
                <a:latin typeface="Times New Roman"/>
                <a:ea typeface="华文细黑"/>
                <a:cs typeface="Times New Roman"/>
              </a:rPr>
              <a:t>，故可与新制</a:t>
            </a:r>
            <a:r>
              <a:rPr lang="en-US" altLang="zh-CN" sz="2800" kern="100" dirty="0">
                <a:latin typeface="Times New Roman"/>
                <a:ea typeface="华文细黑"/>
              </a:rPr>
              <a:t>Cu(OH)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悬浊液反应生成红色沉淀，</a:t>
            </a:r>
            <a:r>
              <a:rPr lang="en-US" altLang="zh-CN" sz="2800" kern="100" dirty="0">
                <a:latin typeface="Times New Roman"/>
                <a:ea typeface="华文细黑"/>
              </a:rPr>
              <a:t>B</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核糖</a:t>
            </a:r>
            <a:r>
              <a:rPr lang="zh-CN" altLang="zh-CN" sz="2800" kern="100" dirty="0">
                <a:latin typeface="Times New Roman"/>
                <a:ea typeface="华文细黑"/>
                <a:cs typeface="Times New Roman"/>
              </a:rPr>
              <a:t>分子中含有</a:t>
            </a:r>
            <a:r>
              <a:rPr lang="en-US" altLang="zh-CN" sz="2800" kern="100" dirty="0">
                <a:latin typeface="Times New Roman"/>
                <a:ea typeface="华文细黑"/>
              </a:rPr>
              <a:t>—OH</a:t>
            </a:r>
            <a:r>
              <a:rPr lang="zh-CN" altLang="zh-CN" sz="2800" kern="100" dirty="0">
                <a:latin typeface="Times New Roman"/>
                <a:ea typeface="华文细黑"/>
                <a:cs typeface="Times New Roman"/>
              </a:rPr>
              <a:t>，可与酸发生取代反应，但没有</a:t>
            </a:r>
            <a:r>
              <a:rPr lang="en-US" altLang="zh-CN" sz="2800" kern="100" dirty="0">
                <a:latin typeface="Times New Roman"/>
                <a:ea typeface="华文细黑"/>
              </a:rPr>
              <a:t>—COOH</a:t>
            </a:r>
            <a:r>
              <a:rPr lang="zh-CN" altLang="zh-CN" sz="2800" kern="100" dirty="0">
                <a:latin typeface="Times New Roman"/>
                <a:ea typeface="华文细黑"/>
                <a:cs typeface="Times New Roman"/>
              </a:rPr>
              <a:t>，不显酸性，不能使紫色的石蕊溶液变红，</a:t>
            </a:r>
            <a:r>
              <a:rPr lang="en-US" altLang="zh-CN" sz="2800" kern="100" dirty="0">
                <a:latin typeface="Times New Roman"/>
                <a:ea typeface="华文细黑"/>
              </a:rPr>
              <a:t>C</a:t>
            </a:r>
            <a:r>
              <a:rPr lang="zh-CN" altLang="zh-CN" sz="2800" kern="100" dirty="0">
                <a:latin typeface="Times New Roman"/>
                <a:ea typeface="华文细黑"/>
                <a:cs typeface="Times New Roman"/>
              </a:rPr>
              <a:t>、</a:t>
            </a:r>
            <a:r>
              <a:rPr lang="en-US" altLang="zh-CN" sz="2800" kern="100" dirty="0">
                <a:latin typeface="Times New Roman"/>
                <a:ea typeface="华文细黑"/>
              </a:rPr>
              <a:t>D</a:t>
            </a:r>
            <a:r>
              <a:rPr lang="zh-CN" altLang="zh-CN" sz="2800" kern="100" dirty="0">
                <a:latin typeface="Times New Roman"/>
                <a:ea typeface="华文细黑"/>
                <a:cs typeface="Times New Roman"/>
              </a:rPr>
              <a:t>两项不正确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430780" algn="l"/>
              </a:tabLs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Courier New"/>
              </a:rPr>
              <a:t>B</a:t>
            </a:r>
            <a:endParaRPr lang="zh-CN" altLang="zh-CN" sz="2800" b="1" kern="100" dirty="0">
              <a:solidFill>
                <a:schemeClr val="accent6">
                  <a:lumMod val="75000"/>
                </a:schemeClr>
              </a:solidFill>
              <a:latin typeface="Times New Roman"/>
              <a:ea typeface="华文细黑"/>
              <a:cs typeface="Courier New"/>
            </a:endParaRPr>
          </a:p>
        </p:txBody>
      </p:sp>
      <p:sp>
        <p:nvSpPr>
          <p:cNvPr id="3" name="Rectangle 21">
            <a:hlinkClick r:id="rId2" action="ppaction://hlinksldjump"/>
          </p:cNvPr>
          <p:cNvSpPr>
            <a:spLocks noChangeArrowheads="1"/>
          </p:cNvSpPr>
          <p:nvPr/>
        </p:nvSpPr>
        <p:spPr bwMode="auto">
          <a:xfrm>
            <a:off x="847147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897364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45168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990557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038319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088725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444488" y="163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629052" y="958129"/>
            <a:ext cx="11010769" cy="743473"/>
          </a:xfrm>
          <a:prstGeom prst="rect">
            <a:avLst/>
          </a:prstGeom>
        </p:spPr>
        <p:txBody>
          <a:bodyPr>
            <a:spAutoFit/>
          </a:bodyPr>
          <a:lstStyle/>
          <a:p>
            <a:pPr lvl="0">
              <a:lnSpc>
                <a:spcPct val="150000"/>
              </a:lnSpc>
            </a:pPr>
            <a:r>
              <a:rPr lang="zh-CN" altLang="en-US" sz="2800" b="1" dirty="0" smtClean="0">
                <a:solidFill>
                  <a:srgbClr val="0000FF"/>
                </a:solidFill>
                <a:latin typeface="黑体" pitchFamily="49" charset="-122"/>
                <a:ea typeface="黑体" pitchFamily="49" charset="-122"/>
              </a:rPr>
              <a:t>解题指导  </a:t>
            </a:r>
            <a:r>
              <a:rPr lang="zh-CN" altLang="zh-CN" sz="2800" kern="100" dirty="0" smtClean="0">
                <a:latin typeface="Times New Roman"/>
                <a:ea typeface="华文细黑"/>
                <a:cs typeface="Times New Roman"/>
              </a:rPr>
              <a:t>核糖</a:t>
            </a:r>
            <a:r>
              <a:rPr lang="zh-CN" altLang="zh-CN" sz="2800" kern="100" dirty="0">
                <a:latin typeface="Times New Roman"/>
                <a:ea typeface="华文细黑"/>
                <a:cs typeface="Times New Roman"/>
              </a:rPr>
              <a:t>为多羟基醛，具有</a:t>
            </a:r>
            <a:r>
              <a:rPr lang="en-US" altLang="zh-CN" sz="2800" kern="100" dirty="0">
                <a:latin typeface="Times New Roman"/>
                <a:ea typeface="华文细黑"/>
              </a:rPr>
              <a:t>—OH</a:t>
            </a:r>
            <a:r>
              <a:rPr lang="zh-CN" altLang="zh-CN" sz="2800" kern="100" dirty="0">
                <a:latin typeface="Times New Roman"/>
                <a:ea typeface="华文细黑"/>
                <a:cs typeface="Times New Roman"/>
              </a:rPr>
              <a:t>与</a:t>
            </a:r>
            <a:r>
              <a:rPr lang="en-US" altLang="zh-CN" sz="2800" kern="100" dirty="0">
                <a:latin typeface="Times New Roman"/>
                <a:ea typeface="华文细黑"/>
              </a:rPr>
              <a:t>—CHO</a:t>
            </a:r>
            <a:r>
              <a:rPr lang="zh-CN" altLang="zh-CN" sz="2800" kern="100" dirty="0">
                <a:latin typeface="Times New Roman"/>
                <a:ea typeface="华文细黑"/>
                <a:cs typeface="Times New Roman"/>
              </a:rPr>
              <a:t>的性质。</a:t>
            </a:r>
            <a:endParaRPr lang="en-US" altLang="zh-CN" sz="2800" b="1" dirty="0">
              <a:solidFill>
                <a:srgbClr val="F79646">
                  <a:lumMod val="75000"/>
                </a:srgbClr>
              </a:solidFill>
              <a:latin typeface="微软雅黑"/>
              <a:ea typeface="微软雅黑"/>
            </a:endParaRPr>
          </a:p>
        </p:txBody>
      </p:sp>
    </p:spTree>
    <p:extLst>
      <p:ext uri="{BB962C8B-B14F-4D97-AF65-F5344CB8AC3E}">
        <p14:creationId xmlns:p14="http://schemas.microsoft.com/office/powerpoint/2010/main" val="2102338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blinds(horizontal)">
                                      <p:cBhvr>
                                        <p:cTn id="10" dur="750"/>
                                        <p:tgtEl>
                                          <p:spTgt spid="4">
                                            <p:txEl>
                                              <p:pRg st="0" end="0"/>
                                            </p:txEl>
                                          </p:spTgt>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blinds(horizontal)">
                                      <p:cBhvr>
                                        <p:cTn id="14" dur="750"/>
                                        <p:tgtEl>
                                          <p:spTgt spid="4">
                                            <p:txEl>
                                              <p:pRg st="1" end="1"/>
                                            </p:txEl>
                                          </p:spTgt>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blinds(horizontal)">
                                      <p:cBhvr>
                                        <p:cTn id="18" dur="750"/>
                                        <p:tgtEl>
                                          <p:spTgt spid="4">
                                            <p:txEl>
                                              <p:pRg st="2" end="2"/>
                                            </p:txEl>
                                          </p:spTgt>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75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4566" y="833269"/>
            <a:ext cx="4512774" cy="701089"/>
          </a:xfrm>
          <a:prstGeom prst="rect">
            <a:avLst/>
          </a:prstGeom>
        </p:spPr>
        <p:txBody>
          <a:bodyPr wrap="none">
            <a:spAutoFit/>
          </a:bodyPr>
          <a:lstStyle/>
          <a:p>
            <a:pPr algn="just">
              <a:lnSpc>
                <a:spcPts val="5500"/>
              </a:lnSpc>
              <a:spcAft>
                <a:spcPts val="0"/>
              </a:spcAft>
              <a:tabLst>
                <a:tab pos="1890395" algn="l"/>
              </a:tabLst>
            </a:pPr>
            <a:r>
              <a:rPr lang="zh-CN" altLang="en-US" sz="2800" b="1" kern="100" dirty="0">
                <a:solidFill>
                  <a:srgbClr val="0000FF"/>
                </a:solidFill>
                <a:latin typeface="Times New Roman"/>
                <a:cs typeface="Times New Roman"/>
              </a:rPr>
              <a:t>题组二　油脂的组成和性质</a:t>
            </a:r>
            <a:endParaRPr lang="en-US" altLang="zh-CN" sz="2800" b="1" kern="100" dirty="0" smtClean="0">
              <a:solidFill>
                <a:srgbClr val="0000FF"/>
              </a:solidFill>
              <a:latin typeface="Times New Roman"/>
              <a:cs typeface="Times New Roman"/>
            </a:endParaRPr>
          </a:p>
        </p:txBody>
      </p:sp>
      <p:sp>
        <p:nvSpPr>
          <p:cNvPr id="3" name="矩形 2"/>
          <p:cNvSpPr/>
          <p:nvPr/>
        </p:nvSpPr>
        <p:spPr>
          <a:xfrm>
            <a:off x="262558" y="1625357"/>
            <a:ext cx="11409907" cy="3892669"/>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油脂是多种高级脂肪酸的甘油酯。油脂的下述性质和用途中，与其含有不饱和的碳碳双键有关的是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油脂是产生能量最高的营养物质</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利用油脂在碱性条件下的水解，可以制甘油和肥皂</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植物油通过氢化</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加氢</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可以变为脂肪</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脂肪是有机体组织里储存能量的重要物质</a:t>
            </a:r>
            <a:endParaRPr lang="en-US" altLang="zh-CN" sz="2800" kern="100" dirty="0" smtClean="0">
              <a:latin typeface="Times New Roman"/>
              <a:ea typeface="华文细黑"/>
              <a:cs typeface="Times New Roman"/>
            </a:endParaRPr>
          </a:p>
        </p:txBody>
      </p:sp>
      <p:sp>
        <p:nvSpPr>
          <p:cNvPr id="4" name="矩形 3"/>
          <p:cNvSpPr/>
          <p:nvPr/>
        </p:nvSpPr>
        <p:spPr>
          <a:xfrm>
            <a:off x="5146798" y="2273429"/>
            <a:ext cx="444352" cy="661207"/>
          </a:xfrm>
          <a:prstGeom prst="rect">
            <a:avLst/>
          </a:prstGeom>
        </p:spPr>
        <p:txBody>
          <a:bodyPr wrap="none">
            <a:spAutoFit/>
          </a:bodyPr>
          <a:lstStyle/>
          <a:p>
            <a:pPr>
              <a:lnSpc>
                <a:spcPct val="150000"/>
              </a:lnSpc>
            </a:pPr>
            <a:r>
              <a:rPr lang="en-US" altLang="zh-CN" sz="2800" b="1" kern="100" dirty="0">
                <a:solidFill>
                  <a:schemeClr val="accent6">
                    <a:lumMod val="75000"/>
                  </a:schemeClr>
                </a:solidFill>
                <a:latin typeface="Times New Roman"/>
                <a:ea typeface="华文细黑"/>
                <a:cs typeface="Courier New"/>
              </a:rPr>
              <a:t>C</a:t>
            </a:r>
            <a:endParaRPr lang="zh-CN" altLang="en-US" sz="2800" b="1" kern="100" dirty="0">
              <a:solidFill>
                <a:schemeClr val="accent6">
                  <a:lumMod val="75000"/>
                </a:schemeClr>
              </a:solidFill>
              <a:latin typeface="Times New Roman"/>
              <a:ea typeface="华文细黑"/>
              <a:cs typeface="Courier New"/>
            </a:endParaRPr>
          </a:p>
        </p:txBody>
      </p:sp>
      <p:sp>
        <p:nvSpPr>
          <p:cNvPr id="6" name="Rectangle 21">
            <a:hlinkClick r:id="rId2" action="ppaction://hlinksldjump"/>
          </p:cNvPr>
          <p:cNvSpPr>
            <a:spLocks noChangeArrowheads="1"/>
          </p:cNvSpPr>
          <p:nvPr/>
        </p:nvSpPr>
        <p:spPr bwMode="auto">
          <a:xfrm>
            <a:off x="847147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3" action="ppaction://hlinksldjump"/>
          </p:cNvPr>
          <p:cNvSpPr>
            <a:spLocks noChangeArrowheads="1"/>
          </p:cNvSpPr>
          <p:nvPr/>
        </p:nvSpPr>
        <p:spPr bwMode="auto">
          <a:xfrm>
            <a:off x="897364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945168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990557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1038319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7" action="ppaction://hlinksldjump"/>
          </p:cNvPr>
          <p:cNvSpPr>
            <a:spLocks noChangeArrowheads="1"/>
          </p:cNvSpPr>
          <p:nvPr/>
        </p:nvSpPr>
        <p:spPr bwMode="auto">
          <a:xfrm>
            <a:off x="1088725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8" action="ppaction://hlinksldjump"/>
          </p:cNvPr>
          <p:cNvSpPr>
            <a:spLocks noChangeArrowheads="1"/>
          </p:cNvSpPr>
          <p:nvPr/>
        </p:nvSpPr>
        <p:spPr bwMode="auto">
          <a:xfrm>
            <a:off x="11444488" y="163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987998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4" grpId="0"/>
      <p:bldP spid="4"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7506" y="909514"/>
            <a:ext cx="10793813" cy="3219523"/>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下列关于油脂的叙述中，不正确的是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天然油脂没有固定的熔点和沸点，所以天然油脂是混合物</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油脂在人体内的化学变化主要是在脂肪酶的催化下进行水解</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油脂是酯的一种</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植物油和矿物油都不能使溴水褪色</a:t>
            </a:r>
            <a:endParaRPr lang="zh-CN" altLang="en-US" sz="2800" dirty="0"/>
          </a:p>
        </p:txBody>
      </p:sp>
      <p:sp>
        <p:nvSpPr>
          <p:cNvPr id="5" name="矩形 4"/>
          <p:cNvSpPr/>
          <p:nvPr/>
        </p:nvSpPr>
        <p:spPr>
          <a:xfrm>
            <a:off x="694606" y="4192300"/>
            <a:ext cx="9812557" cy="1308435"/>
          </a:xfrm>
          <a:prstGeom prst="rect">
            <a:avLst/>
          </a:prstGeom>
        </p:spPr>
        <p:txBody>
          <a:bodyPr>
            <a:spAutoFit/>
          </a:bodyPr>
          <a:lstStyle/>
          <a:p>
            <a:pPr lvl="0">
              <a:lnSpc>
                <a:spcPct val="150000"/>
              </a:lnSpc>
            </a:pPr>
            <a:r>
              <a:rPr lang="zh-CN" altLang="en-US" sz="2800" b="1" dirty="0">
                <a:solidFill>
                  <a:srgbClr val="F79646">
                    <a:lumMod val="75000"/>
                  </a:srgbClr>
                </a:solidFill>
                <a:latin typeface="微软雅黑"/>
                <a:ea typeface="微软雅黑"/>
              </a:rPr>
              <a:t>解题</a:t>
            </a:r>
            <a:r>
              <a:rPr lang="zh-CN" altLang="en-US" sz="2800" b="1" dirty="0" smtClean="0">
                <a:solidFill>
                  <a:srgbClr val="F79646">
                    <a:lumMod val="75000"/>
                  </a:srgbClr>
                </a:solidFill>
                <a:latin typeface="微软雅黑"/>
                <a:ea typeface="微软雅黑"/>
              </a:rPr>
              <a:t>指导  </a:t>
            </a:r>
            <a:r>
              <a:rPr lang="zh-CN" altLang="zh-CN" sz="2800" kern="100" dirty="0" smtClean="0">
                <a:latin typeface="Times New Roman"/>
                <a:ea typeface="华文细黑"/>
                <a:cs typeface="Times New Roman"/>
              </a:rPr>
              <a:t>油</a:t>
            </a:r>
            <a:r>
              <a:rPr lang="zh-CN" altLang="zh-CN" sz="2800" kern="100" dirty="0">
                <a:latin typeface="Times New Roman"/>
                <a:ea typeface="华文细黑"/>
                <a:cs typeface="Times New Roman"/>
              </a:rPr>
              <a:t>和脂都属于酯，油的不饱和度高，呈液态，脂肪是固态。</a:t>
            </a:r>
            <a:endParaRPr lang="en-US" altLang="zh-CN" sz="2800" b="1" dirty="0">
              <a:solidFill>
                <a:srgbClr val="F79646">
                  <a:lumMod val="75000"/>
                </a:srgbClr>
              </a:solidFill>
              <a:latin typeface="微软雅黑"/>
              <a:ea typeface="微软雅黑"/>
            </a:endParaRPr>
          </a:p>
        </p:txBody>
      </p:sp>
      <p:sp>
        <p:nvSpPr>
          <p:cNvPr id="6" name="矩形 5"/>
          <p:cNvSpPr/>
          <p:nvPr/>
        </p:nvSpPr>
        <p:spPr>
          <a:xfrm>
            <a:off x="7019006" y="909514"/>
            <a:ext cx="444352" cy="661207"/>
          </a:xfrm>
          <a:prstGeom prst="rect">
            <a:avLst/>
          </a:prstGeom>
        </p:spPr>
        <p:txBody>
          <a:bodyPr wrap="none">
            <a:spAutoFit/>
          </a:bodyPr>
          <a:lstStyle/>
          <a:p>
            <a:pPr>
              <a:lnSpc>
                <a:spcPct val="150000"/>
              </a:lnSpc>
            </a:pPr>
            <a:r>
              <a:rPr lang="en-US" altLang="zh-CN" sz="2800" b="1" kern="100" dirty="0">
                <a:solidFill>
                  <a:schemeClr val="accent6">
                    <a:lumMod val="75000"/>
                  </a:schemeClr>
                </a:solidFill>
                <a:latin typeface="Times New Roman"/>
                <a:ea typeface="华文细黑"/>
                <a:cs typeface="Courier New"/>
              </a:rPr>
              <a:t>D</a:t>
            </a:r>
            <a:endParaRPr lang="zh-CN" altLang="en-US" sz="2800" b="1" kern="100" dirty="0">
              <a:solidFill>
                <a:schemeClr val="accent6">
                  <a:lumMod val="75000"/>
                </a:schemeClr>
              </a:solidFill>
              <a:latin typeface="Times New Roman"/>
              <a:ea typeface="华文细黑"/>
              <a:cs typeface="Courier New"/>
            </a:endParaRPr>
          </a:p>
        </p:txBody>
      </p:sp>
      <p:sp>
        <p:nvSpPr>
          <p:cNvPr id="7" name="Rectangle 21">
            <a:hlinkClick r:id="rId2" action="ppaction://hlinksldjump"/>
          </p:cNvPr>
          <p:cNvSpPr>
            <a:spLocks noChangeArrowheads="1"/>
          </p:cNvSpPr>
          <p:nvPr/>
        </p:nvSpPr>
        <p:spPr bwMode="auto">
          <a:xfrm>
            <a:off x="847147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897364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945168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990557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038319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2" name="Rectangle 21">
            <a:hlinkClick r:id="rId7" action="ppaction://hlinksldjump"/>
          </p:cNvPr>
          <p:cNvSpPr>
            <a:spLocks noChangeArrowheads="1"/>
          </p:cNvSpPr>
          <p:nvPr/>
        </p:nvSpPr>
        <p:spPr bwMode="auto">
          <a:xfrm>
            <a:off x="1088725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8" action="ppaction://hlinksldjump"/>
          </p:cNvPr>
          <p:cNvSpPr>
            <a:spLocks noChangeArrowheads="1"/>
          </p:cNvSpPr>
          <p:nvPr/>
        </p:nvSpPr>
        <p:spPr bwMode="auto">
          <a:xfrm>
            <a:off x="11444488" y="163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9775523" y="6670476"/>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解题指导</a:t>
            </a:r>
            <a:endParaRPr lang="zh-CN" altLang="en-US" sz="1400" dirty="0">
              <a:solidFill>
                <a:srgbClr val="C00000"/>
              </a:solidFill>
              <a:latin typeface="黑体" pitchFamily="49" charset="-122"/>
              <a:ea typeface="黑体" pitchFamily="49" charset="-122"/>
            </a:endParaRPr>
          </a:p>
        </p:txBody>
      </p:sp>
      <p:sp>
        <p:nvSpPr>
          <p:cNvPr id="18" name="圆角矩形 1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9727451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13" restart="whenNotActive" fill="hold" evtFilter="cancelBubble" nodeType="interactiveSeq">
                <p:stCondLst>
                  <p:cond evt="onClick" delay="0">
                    <p:tgtEl>
                      <p:spTgt spid="18"/>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5" grpId="0"/>
      <p:bldP spid="5" grpId="1"/>
      <p:bldP spid="6" grpId="0"/>
      <p:bldP spid="6"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2903" y="640659"/>
            <a:ext cx="11274159" cy="4001071"/>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en-US" sz="2800" b="1" kern="100" dirty="0">
                <a:solidFill>
                  <a:srgbClr val="0000FF"/>
                </a:solidFill>
                <a:latin typeface="Times New Roman"/>
                <a:cs typeface="Times New Roman"/>
              </a:rPr>
              <a:t>题组三　蛋白质的组成和</a:t>
            </a:r>
            <a:r>
              <a:rPr lang="zh-CN" altLang="en-US" sz="2800" b="1" kern="100" dirty="0" smtClean="0">
                <a:solidFill>
                  <a:srgbClr val="0000FF"/>
                </a:solidFill>
                <a:latin typeface="Times New Roman"/>
                <a:cs typeface="Times New Roman"/>
              </a:rPr>
              <a:t>性质</a:t>
            </a:r>
            <a:endParaRPr lang="en-US" altLang="zh-CN" sz="2800" b="1" kern="100" dirty="0" smtClean="0">
              <a:solidFill>
                <a:srgbClr val="0000FF"/>
              </a:solidFill>
              <a:latin typeface="Times New Roman"/>
              <a:cs typeface="Times New Roman"/>
            </a:endParaRPr>
          </a:p>
          <a:p>
            <a:pPr algn="just">
              <a:lnSpc>
                <a:spcPct val="150000"/>
              </a:lnSpc>
              <a:spcAft>
                <a:spcPts val="0"/>
              </a:spcAft>
              <a:tabLst>
                <a:tab pos="2430780" algn="l"/>
              </a:tabLs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下列说法不正确的是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动物皮革的主要成分是蛋白质</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天然蛋白质水解的最终产物是</a:t>
            </a:r>
            <a:r>
              <a:rPr lang="en-US" altLang="zh-CN" sz="2800" kern="100" dirty="0">
                <a:latin typeface="Times New Roman"/>
                <a:ea typeface="华文细黑"/>
                <a:cs typeface="Courier New"/>
              </a:rPr>
              <a:t>α</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氨基酸</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皮革鞣制过程中使用的</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Cr</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7</a:t>
            </a:r>
            <a:r>
              <a:rPr lang="zh-CN" altLang="zh-CN" sz="2800" kern="100" dirty="0">
                <a:latin typeface="Times New Roman"/>
                <a:ea typeface="华文细黑"/>
                <a:cs typeface="Times New Roman"/>
              </a:rPr>
              <a:t>会使蛋白质盐析</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皮革奶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灼烧时有烧焦羽毛的气味</a:t>
            </a:r>
            <a:endParaRPr lang="zh-CN" altLang="zh-CN" sz="2800" kern="100" dirty="0">
              <a:effectLst/>
              <a:latin typeface="宋体"/>
              <a:cs typeface="Courier New"/>
            </a:endParaRPr>
          </a:p>
        </p:txBody>
      </p:sp>
      <p:sp>
        <p:nvSpPr>
          <p:cNvPr id="6" name="Rectangle 21">
            <a:hlinkClick r:id="rId2" action="ppaction://hlinksldjump"/>
          </p:cNvPr>
          <p:cNvSpPr>
            <a:spLocks noChangeArrowheads="1"/>
          </p:cNvSpPr>
          <p:nvPr/>
        </p:nvSpPr>
        <p:spPr bwMode="auto">
          <a:xfrm>
            <a:off x="847147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3" action="ppaction://hlinksldjump"/>
          </p:cNvPr>
          <p:cNvSpPr>
            <a:spLocks noChangeArrowheads="1"/>
          </p:cNvSpPr>
          <p:nvPr/>
        </p:nvSpPr>
        <p:spPr bwMode="auto">
          <a:xfrm>
            <a:off x="897364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945168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990557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1038319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7" action="ppaction://hlinksldjump"/>
          </p:cNvPr>
          <p:cNvSpPr>
            <a:spLocks noChangeArrowheads="1"/>
          </p:cNvSpPr>
          <p:nvPr/>
        </p:nvSpPr>
        <p:spPr bwMode="auto">
          <a:xfrm>
            <a:off x="1088725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2" name="Rectangle 21">
            <a:hlinkClick r:id="rId8" action="ppaction://hlinksldjump"/>
          </p:cNvPr>
          <p:cNvSpPr>
            <a:spLocks noChangeArrowheads="1"/>
          </p:cNvSpPr>
          <p:nvPr/>
        </p:nvSpPr>
        <p:spPr bwMode="auto">
          <a:xfrm>
            <a:off x="11444488" y="163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a:hlinkClick r:id="rId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312354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581687" y="2133650"/>
            <a:ext cx="11274159" cy="3354740"/>
          </a:xfrm>
          <a:prstGeom prst="rect">
            <a:avLst/>
          </a:prstGeom>
        </p:spPr>
        <p:txBody>
          <a:bodyPr wrap="square" lIns="121898" tIns="60948" rIns="121898" bIns="60948">
            <a:spAutoFit/>
          </a:bodyPr>
          <a:lstStyle/>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动物的毛皮的主要成分为蛋白质，</a:t>
            </a:r>
            <a:r>
              <a:rPr lang="en-US" altLang="zh-CN" sz="2800" kern="100" dirty="0">
                <a:latin typeface="Times New Roman"/>
                <a:ea typeface="华文细黑"/>
              </a:rPr>
              <a:t>A</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天然</a:t>
            </a:r>
            <a:r>
              <a:rPr lang="zh-CN" altLang="zh-CN" sz="2800" kern="100" dirty="0">
                <a:latin typeface="Times New Roman"/>
                <a:ea typeface="华文细黑"/>
                <a:cs typeface="Times New Roman"/>
              </a:rPr>
              <a:t>蛋白质水解的最终产物为</a:t>
            </a:r>
            <a:r>
              <a:rPr lang="en-US" altLang="zh-CN" sz="2800" kern="100" dirty="0">
                <a:latin typeface="Times New Roman"/>
                <a:ea typeface="华文细黑"/>
              </a:rPr>
              <a:t>α</a:t>
            </a:r>
            <a:r>
              <a:rPr lang="en-US" altLang="zh-CN" sz="2800" kern="100" dirty="0" smtClean="0">
                <a:latin typeface="Times New Roman"/>
                <a:ea typeface="华文细黑"/>
              </a:rPr>
              <a:t>­-</a:t>
            </a:r>
            <a:r>
              <a:rPr lang="zh-CN" altLang="zh-CN" sz="2800" kern="100" dirty="0" smtClean="0">
                <a:latin typeface="Times New Roman"/>
                <a:ea typeface="华文细黑"/>
                <a:cs typeface="Times New Roman"/>
              </a:rPr>
              <a:t>氨基酸</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K</a:t>
            </a:r>
            <a:r>
              <a:rPr lang="en-US" altLang="zh-CN" sz="2800" kern="100" baseline="-25000" dirty="0" smtClean="0">
                <a:latin typeface="Times New Roman"/>
                <a:ea typeface="华文细黑"/>
              </a:rPr>
              <a:t>2</a:t>
            </a:r>
            <a:r>
              <a:rPr lang="en-US" altLang="zh-CN" sz="2800" kern="100" dirty="0" smtClean="0">
                <a:latin typeface="Times New Roman"/>
                <a:ea typeface="华文细黑"/>
              </a:rPr>
              <a:t>Cr</a:t>
            </a:r>
            <a:r>
              <a:rPr lang="en-US" altLang="zh-CN" sz="2800" kern="100" baseline="-25000" dirty="0" smtClean="0">
                <a:latin typeface="Times New Roman"/>
                <a:ea typeface="华文细黑"/>
              </a:rPr>
              <a:t>2</a:t>
            </a:r>
            <a:r>
              <a:rPr lang="en-US" altLang="zh-CN" sz="2800" kern="100" dirty="0" smtClean="0">
                <a:latin typeface="Times New Roman"/>
                <a:ea typeface="华文细黑"/>
              </a:rPr>
              <a:t>O</a:t>
            </a:r>
            <a:r>
              <a:rPr lang="en-US" altLang="zh-CN" sz="2800" kern="100" baseline="-25000" dirty="0" smtClean="0">
                <a:latin typeface="Times New Roman"/>
                <a:ea typeface="华文细黑"/>
              </a:rPr>
              <a:t>7</a:t>
            </a:r>
            <a:r>
              <a:rPr lang="zh-CN" altLang="zh-CN" sz="2800" kern="100" dirty="0">
                <a:latin typeface="Times New Roman"/>
                <a:ea typeface="华文细黑"/>
                <a:cs typeface="Times New Roman"/>
              </a:rPr>
              <a:t>为强氧化性盐，使蛋白质变性，</a:t>
            </a:r>
            <a:r>
              <a:rPr lang="en-US" altLang="zh-CN" sz="2800" kern="100" dirty="0">
                <a:latin typeface="Times New Roman"/>
                <a:ea typeface="华文细黑"/>
              </a:rPr>
              <a:t>C</a:t>
            </a:r>
            <a:r>
              <a:rPr lang="zh-CN" altLang="zh-CN" sz="2800" kern="100" dirty="0">
                <a:latin typeface="Times New Roman"/>
                <a:ea typeface="华文细黑"/>
                <a:cs typeface="Times New Roman"/>
              </a:rPr>
              <a:t>项错误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皮革奶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含有蛋白质，灼烧时有烧焦羽毛气味，</a:t>
            </a:r>
            <a:r>
              <a:rPr lang="en-US" altLang="zh-CN" sz="2800" kern="100" dirty="0">
                <a:latin typeface="Times New Roman"/>
                <a:ea typeface="华文细黑"/>
              </a:rPr>
              <a:t>D</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430780" algn="l"/>
              </a:tabLs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Courier New"/>
              </a:rPr>
              <a:t>C</a:t>
            </a:r>
            <a:endParaRPr lang="zh-CN" altLang="zh-CN" sz="2800" b="1" kern="100" dirty="0">
              <a:solidFill>
                <a:schemeClr val="accent6">
                  <a:lumMod val="75000"/>
                </a:schemeClr>
              </a:solidFill>
              <a:latin typeface="Times New Roman"/>
              <a:ea typeface="华文细黑"/>
              <a:cs typeface="Courier New"/>
            </a:endParaRPr>
          </a:p>
        </p:txBody>
      </p:sp>
      <p:sp>
        <p:nvSpPr>
          <p:cNvPr id="3" name="Rectangle 21">
            <a:hlinkClick r:id="rId2" action="ppaction://hlinksldjump"/>
          </p:cNvPr>
          <p:cNvSpPr>
            <a:spLocks noChangeArrowheads="1"/>
          </p:cNvSpPr>
          <p:nvPr/>
        </p:nvSpPr>
        <p:spPr bwMode="auto">
          <a:xfrm>
            <a:off x="847147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897364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45168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990557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038319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088725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8" action="ppaction://hlinksldjump"/>
          </p:cNvPr>
          <p:cNvSpPr>
            <a:spLocks noChangeArrowheads="1"/>
          </p:cNvSpPr>
          <p:nvPr/>
        </p:nvSpPr>
        <p:spPr bwMode="auto">
          <a:xfrm>
            <a:off x="11444488" y="163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650675" y="820663"/>
            <a:ext cx="10793813" cy="1384995"/>
          </a:xfrm>
          <a:prstGeom prst="rect">
            <a:avLst/>
          </a:prstGeom>
        </p:spPr>
        <p:txBody>
          <a:bodyPr>
            <a:spAutoFit/>
          </a:bodyPr>
          <a:lstStyle/>
          <a:p>
            <a:pPr lvl="0">
              <a:lnSpc>
                <a:spcPct val="150000"/>
              </a:lnSpc>
            </a:pPr>
            <a:r>
              <a:rPr lang="zh-CN" altLang="en-US" sz="2800" b="1" dirty="0">
                <a:solidFill>
                  <a:srgbClr val="0000FF"/>
                </a:solidFill>
                <a:latin typeface="黑体" pitchFamily="49" charset="-122"/>
                <a:ea typeface="黑体" pitchFamily="49" charset="-122"/>
              </a:rPr>
              <a:t>解题</a:t>
            </a:r>
            <a:r>
              <a:rPr lang="zh-CN" altLang="en-US" sz="2800" b="1" dirty="0" smtClean="0">
                <a:solidFill>
                  <a:srgbClr val="0000FF"/>
                </a:solidFill>
                <a:latin typeface="黑体" pitchFamily="49" charset="-122"/>
                <a:ea typeface="黑体" pitchFamily="49" charset="-122"/>
              </a:rPr>
              <a:t>指导  </a:t>
            </a:r>
            <a:r>
              <a:rPr lang="zh-CN" altLang="zh-CN" sz="2800" kern="100" dirty="0" smtClean="0">
                <a:latin typeface="Times New Roman"/>
                <a:ea typeface="华文细黑"/>
                <a:cs typeface="Times New Roman"/>
              </a:rPr>
              <a:t>天然</a:t>
            </a:r>
            <a:r>
              <a:rPr lang="zh-CN" altLang="zh-CN" sz="2800" kern="100" dirty="0">
                <a:latin typeface="Times New Roman"/>
                <a:ea typeface="华文细黑"/>
                <a:cs typeface="Times New Roman"/>
              </a:rPr>
              <a:t>蛋白质都是由</a:t>
            </a:r>
            <a:r>
              <a:rPr lang="en-US" altLang="zh-CN" sz="2800" kern="100" dirty="0">
                <a:latin typeface="Times New Roman"/>
                <a:ea typeface="华文细黑"/>
              </a:rPr>
              <a:t>α</a:t>
            </a:r>
            <a:r>
              <a:rPr lang="en-US" altLang="zh-CN" sz="2800" kern="100" dirty="0" smtClean="0">
                <a:latin typeface="Times New Roman"/>
                <a:ea typeface="华文细黑"/>
              </a:rPr>
              <a:t>­-</a:t>
            </a:r>
            <a:r>
              <a:rPr lang="zh-CN" altLang="zh-CN" sz="2800" kern="100" dirty="0" smtClean="0">
                <a:latin typeface="Times New Roman"/>
                <a:ea typeface="华文细黑"/>
                <a:cs typeface="Times New Roman"/>
              </a:rPr>
              <a:t>氨基酸</a:t>
            </a:r>
            <a:r>
              <a:rPr lang="zh-CN" altLang="zh-CN" sz="2800" kern="100" dirty="0">
                <a:latin typeface="Times New Roman"/>
                <a:ea typeface="华文细黑"/>
                <a:cs typeface="Times New Roman"/>
              </a:rPr>
              <a:t>缩聚而成的，在加热、酸、碱、紫外线、重金属盐等的作用下能变性。</a:t>
            </a:r>
            <a:endParaRPr lang="en-US" altLang="zh-CN" sz="2800" b="1" dirty="0">
              <a:solidFill>
                <a:srgbClr val="F79646">
                  <a:lumMod val="75000"/>
                </a:srgbClr>
              </a:solidFill>
              <a:latin typeface="微软雅黑"/>
              <a:ea typeface="微软雅黑"/>
            </a:endParaRPr>
          </a:p>
        </p:txBody>
      </p:sp>
    </p:spTree>
    <p:extLst>
      <p:ext uri="{BB962C8B-B14F-4D97-AF65-F5344CB8AC3E}">
        <p14:creationId xmlns:p14="http://schemas.microsoft.com/office/powerpoint/2010/main" val="1534801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blinds(horizontal)">
                                      <p:cBhvr>
                                        <p:cTn id="10" dur="750"/>
                                        <p:tgtEl>
                                          <p:spTgt spid="4">
                                            <p:txEl>
                                              <p:pRg st="0" end="0"/>
                                            </p:txEl>
                                          </p:spTgt>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blinds(horizontal)">
                                      <p:cBhvr>
                                        <p:cTn id="14" dur="750"/>
                                        <p:tgtEl>
                                          <p:spTgt spid="4">
                                            <p:txEl>
                                              <p:pRg st="1" end="1"/>
                                            </p:txEl>
                                          </p:spTgt>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blinds(horizontal)">
                                      <p:cBhvr>
                                        <p:cTn id="18" dur="750"/>
                                        <p:tgtEl>
                                          <p:spTgt spid="4">
                                            <p:txEl>
                                              <p:pRg st="2" end="2"/>
                                            </p:txEl>
                                          </p:spTgt>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750"/>
                                        <p:tgtEl>
                                          <p:spTgt spid="4">
                                            <p:txEl>
                                              <p:pRg st="3" end="3"/>
                                            </p:txEl>
                                          </p:spTgt>
                                        </p:tgtEl>
                                      </p:cBhvr>
                                    </p:animEffect>
                                  </p:childTnLst>
                                </p:cTn>
                              </p:par>
                            </p:childTnLst>
                          </p:cTn>
                        </p:par>
                        <p:par>
                          <p:cTn id="23" fill="hold">
                            <p:stCondLst>
                              <p:cond delay="3000"/>
                            </p:stCondLst>
                            <p:childTnLst>
                              <p:par>
                                <p:cTn id="24" presetID="3" presetClass="entr" presetSubtype="10" fill="hold" nodeType="after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blinds(horizontal)">
                                      <p:cBhvr>
                                        <p:cTn id="26" dur="75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6574" y="837506"/>
            <a:ext cx="5480988" cy="523220"/>
          </a:xfrm>
          <a:prstGeom prst="rect">
            <a:avLst/>
          </a:prstGeom>
        </p:spPr>
        <p:txBody>
          <a:bodyPr wrap="none">
            <a:spAutoFit/>
          </a:bodyPr>
          <a:lstStyle/>
          <a:p>
            <a:r>
              <a:rPr lang="en-US" altLang="zh-CN" sz="2800" kern="100" dirty="0">
                <a:latin typeface="Times New Roman"/>
                <a:ea typeface="华文细黑"/>
              </a:rPr>
              <a:t>1.</a:t>
            </a:r>
            <a:r>
              <a:rPr lang="zh-CN" altLang="zh-CN" sz="2800" kern="100" dirty="0">
                <a:latin typeface="Times New Roman"/>
                <a:ea typeface="华文细黑"/>
                <a:cs typeface="Times New Roman"/>
              </a:rPr>
              <a:t>乙醇、乙酸的结构和性质的比较</a:t>
            </a:r>
            <a:endParaRPr lang="zh-CN" altLang="en-US" sz="2800" dirty="0"/>
          </a:p>
        </p:txBody>
      </p:sp>
      <p:graphicFrame>
        <p:nvGraphicFramePr>
          <p:cNvPr id="4" name="表格 3"/>
          <p:cNvGraphicFramePr>
            <a:graphicFrameLocks noGrp="1"/>
          </p:cNvGraphicFramePr>
          <p:nvPr>
            <p:extLst>
              <p:ext uri="{D42A27DB-BD31-4B8C-83A1-F6EECF244321}">
                <p14:modId xmlns:p14="http://schemas.microsoft.com/office/powerpoint/2010/main" val="803195619"/>
              </p:ext>
            </p:extLst>
          </p:nvPr>
        </p:nvGraphicFramePr>
        <p:xfrm>
          <a:off x="406574" y="1476203"/>
          <a:ext cx="9937104" cy="4774994"/>
        </p:xfrm>
        <a:graphic>
          <a:graphicData uri="http://schemas.openxmlformats.org/drawingml/2006/table">
            <a:tbl>
              <a:tblPr/>
              <a:tblGrid>
                <a:gridCol w="1171324"/>
                <a:gridCol w="2042626"/>
                <a:gridCol w="2834722"/>
                <a:gridCol w="3888432"/>
              </a:tblGrid>
              <a:tr h="475792">
                <a:tc gridSpan="2">
                  <a:txBody>
                    <a:bodyPr/>
                    <a:lstStyle/>
                    <a:p>
                      <a:pPr algn="ctr">
                        <a:lnSpc>
                          <a:spcPct val="150000"/>
                        </a:lnSpc>
                        <a:spcAft>
                          <a:spcPts val="0"/>
                        </a:spcAft>
                        <a:tabLst>
                          <a:tab pos="2430780" algn="l"/>
                        </a:tabLst>
                      </a:pPr>
                      <a:r>
                        <a:rPr lang="zh-CN" sz="2800" kern="100">
                          <a:effectLst/>
                          <a:latin typeface="Times New Roman"/>
                          <a:ea typeface="华文细黑"/>
                          <a:cs typeface="Times New Roman"/>
                        </a:rPr>
                        <a:t>物质名称</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ct val="150000"/>
                        </a:lnSpc>
                        <a:spcAft>
                          <a:spcPts val="0"/>
                        </a:spcAft>
                        <a:tabLst>
                          <a:tab pos="2430780" algn="l"/>
                        </a:tabLst>
                      </a:pPr>
                      <a:r>
                        <a:rPr lang="zh-CN" sz="2800" kern="100">
                          <a:effectLst/>
                          <a:latin typeface="Times New Roman"/>
                          <a:ea typeface="华文细黑"/>
                          <a:cs typeface="Times New Roman"/>
                        </a:rPr>
                        <a:t>乙醇</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800" kern="100">
                          <a:effectLst/>
                          <a:latin typeface="Times New Roman"/>
                          <a:ea typeface="华文细黑"/>
                          <a:cs typeface="Times New Roman"/>
                        </a:rPr>
                        <a:t>乙酸</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27377">
                <a:tc gridSpan="2">
                  <a:txBody>
                    <a:bodyPr/>
                    <a:lstStyle/>
                    <a:p>
                      <a:pPr algn="ctr">
                        <a:lnSpc>
                          <a:spcPct val="150000"/>
                        </a:lnSpc>
                        <a:spcAft>
                          <a:spcPts val="0"/>
                        </a:spcAft>
                        <a:tabLst>
                          <a:tab pos="2430780" algn="l"/>
                        </a:tabLst>
                      </a:pPr>
                      <a:r>
                        <a:rPr lang="zh-CN" sz="2800" kern="100">
                          <a:effectLst/>
                          <a:latin typeface="Times New Roman"/>
                          <a:ea typeface="华文细黑"/>
                          <a:cs typeface="Times New Roman"/>
                        </a:rPr>
                        <a:t>结构简式及官能团</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ct val="150000"/>
                        </a:lnSpc>
                        <a:spcAft>
                          <a:spcPts val="0"/>
                        </a:spcAft>
                        <a:tabLst>
                          <a:tab pos="2430780" algn="l"/>
                        </a:tabLst>
                      </a:pPr>
                      <a:r>
                        <a:rPr lang="en-US" sz="2800" kern="100" dirty="0">
                          <a:effectLst/>
                          <a:latin typeface="Times New Roman"/>
                          <a:ea typeface="华文细黑"/>
                          <a:cs typeface="Courier New"/>
                        </a:rPr>
                        <a:t>CH</a:t>
                      </a:r>
                      <a:r>
                        <a:rPr lang="en-US" sz="2800" kern="100" baseline="-25000" dirty="0">
                          <a:effectLst/>
                          <a:latin typeface="Times New Roman"/>
                          <a:ea typeface="华文细黑"/>
                          <a:cs typeface="Courier New"/>
                        </a:rPr>
                        <a:t>3</a:t>
                      </a:r>
                      <a:r>
                        <a:rPr lang="en-US" sz="2800" kern="100" dirty="0">
                          <a:effectLst/>
                          <a:latin typeface="Times New Roman"/>
                          <a:ea typeface="华文细黑"/>
                          <a:cs typeface="Courier New"/>
                        </a:rPr>
                        <a:t>CH</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OH</a:t>
                      </a:r>
                      <a:endParaRPr lang="zh-CN" sz="2800" kern="100" dirty="0">
                        <a:effectLst/>
                        <a:latin typeface="宋体"/>
                        <a:cs typeface="Courier New"/>
                      </a:endParaRPr>
                    </a:p>
                    <a:p>
                      <a:pPr algn="ctr">
                        <a:lnSpc>
                          <a:spcPct val="150000"/>
                        </a:lnSpc>
                        <a:spcAft>
                          <a:spcPts val="0"/>
                        </a:spcAft>
                        <a:tabLst>
                          <a:tab pos="2430780" algn="l"/>
                        </a:tabLst>
                      </a:pPr>
                      <a:r>
                        <a:rPr lang="en-US" sz="2800" kern="100" dirty="0">
                          <a:effectLst/>
                          <a:latin typeface="Times New Roman"/>
                          <a:ea typeface="华文细黑"/>
                          <a:cs typeface="Courier New"/>
                        </a:rPr>
                        <a:t>—OH</a:t>
                      </a:r>
                      <a:endParaRPr lang="zh-CN" sz="2800" kern="10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800" kern="100">
                          <a:effectLst/>
                          <a:latin typeface="Times New Roman"/>
                          <a:ea typeface="华文细黑"/>
                          <a:cs typeface="Courier New"/>
                        </a:rPr>
                        <a:t>CH</a:t>
                      </a:r>
                      <a:r>
                        <a:rPr lang="en-US" sz="2800" kern="100" baseline="-25000">
                          <a:effectLst/>
                          <a:latin typeface="Times New Roman"/>
                          <a:ea typeface="华文细黑"/>
                          <a:cs typeface="Courier New"/>
                        </a:rPr>
                        <a:t>3</a:t>
                      </a:r>
                      <a:r>
                        <a:rPr lang="en-US" sz="2800" kern="100">
                          <a:effectLst/>
                          <a:latin typeface="Times New Roman"/>
                          <a:ea typeface="华文细黑"/>
                          <a:cs typeface="Courier New"/>
                        </a:rPr>
                        <a:t>COOH</a:t>
                      </a:r>
                      <a:endParaRPr lang="zh-CN" sz="2800" kern="100">
                        <a:effectLst/>
                        <a:latin typeface="宋体"/>
                        <a:cs typeface="Courier New"/>
                      </a:endParaRPr>
                    </a:p>
                    <a:p>
                      <a:pPr algn="ctr">
                        <a:lnSpc>
                          <a:spcPct val="150000"/>
                        </a:lnSpc>
                        <a:spcAft>
                          <a:spcPts val="0"/>
                        </a:spcAft>
                        <a:tabLst>
                          <a:tab pos="2430780" algn="l"/>
                        </a:tabLst>
                      </a:pPr>
                      <a:r>
                        <a:rPr lang="en-US" sz="2800" kern="100">
                          <a:effectLst/>
                          <a:latin typeface="Times New Roman"/>
                          <a:ea typeface="华文细黑"/>
                          <a:cs typeface="Courier New"/>
                        </a:rPr>
                        <a:t>—COOH</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27377">
                <a:tc rowSpan="3">
                  <a:txBody>
                    <a:bodyPr/>
                    <a:lstStyle/>
                    <a:p>
                      <a:pPr algn="ctr">
                        <a:lnSpc>
                          <a:spcPct val="150000"/>
                        </a:lnSpc>
                        <a:spcAft>
                          <a:spcPts val="0"/>
                        </a:spcAft>
                        <a:tabLst>
                          <a:tab pos="2430780" algn="l"/>
                        </a:tabLst>
                      </a:pPr>
                      <a:r>
                        <a:rPr lang="zh-CN" sz="2800" kern="100">
                          <a:effectLst/>
                          <a:latin typeface="Times New Roman"/>
                          <a:ea typeface="华文细黑"/>
                          <a:cs typeface="Times New Roman"/>
                        </a:rPr>
                        <a:t>物理性质</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800" kern="100">
                          <a:effectLst/>
                          <a:latin typeface="Times New Roman"/>
                          <a:ea typeface="华文细黑"/>
                          <a:cs typeface="Times New Roman"/>
                        </a:rPr>
                        <a:t>色、味、态</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tabLst>
                          <a:tab pos="2430780" algn="l"/>
                        </a:tabLst>
                      </a:pPr>
                      <a:r>
                        <a:rPr lang="zh-CN" sz="2800" kern="100" dirty="0">
                          <a:effectLst/>
                          <a:latin typeface="Times New Roman"/>
                          <a:ea typeface="华文细黑"/>
                          <a:cs typeface="Times New Roman"/>
                        </a:rPr>
                        <a:t>无色特殊香味的液体</a:t>
                      </a:r>
                      <a:endParaRPr lang="zh-CN" sz="2800" kern="10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800" kern="100">
                          <a:effectLst/>
                          <a:latin typeface="Times New Roman"/>
                          <a:ea typeface="华文细黑"/>
                          <a:cs typeface="Times New Roman"/>
                        </a:rPr>
                        <a:t>无色刺激性气味的液体</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5792">
                <a:tc vMerge="1">
                  <a:txBody>
                    <a:bodyPr/>
                    <a:lstStyle/>
                    <a:p>
                      <a:endParaRPr lang="zh-CN" altLang="en-US"/>
                    </a:p>
                  </a:txBody>
                  <a:tcPr/>
                </a:tc>
                <a:tc>
                  <a:txBody>
                    <a:bodyPr/>
                    <a:lstStyle/>
                    <a:p>
                      <a:pPr algn="ctr">
                        <a:lnSpc>
                          <a:spcPct val="150000"/>
                        </a:lnSpc>
                        <a:spcAft>
                          <a:spcPts val="0"/>
                        </a:spcAft>
                        <a:tabLst>
                          <a:tab pos="2430780" algn="l"/>
                        </a:tabLst>
                      </a:pPr>
                      <a:r>
                        <a:rPr lang="zh-CN" sz="2800" kern="100">
                          <a:effectLst/>
                          <a:latin typeface="Times New Roman"/>
                          <a:ea typeface="华文细黑"/>
                          <a:cs typeface="Times New Roman"/>
                        </a:rPr>
                        <a:t>挥发性</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800" kern="100">
                          <a:effectLst/>
                          <a:latin typeface="Times New Roman"/>
                          <a:ea typeface="华文细黑"/>
                          <a:cs typeface="Times New Roman"/>
                        </a:rPr>
                        <a:t>易挥发</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800" kern="100">
                          <a:effectLst/>
                          <a:latin typeface="Times New Roman"/>
                          <a:ea typeface="华文细黑"/>
                          <a:cs typeface="Times New Roman"/>
                        </a:rPr>
                        <a:t>易挥发</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5792">
                <a:tc vMerge="1">
                  <a:txBody>
                    <a:bodyPr/>
                    <a:lstStyle/>
                    <a:p>
                      <a:endParaRPr lang="zh-CN" altLang="en-US"/>
                    </a:p>
                  </a:txBody>
                  <a:tcPr/>
                </a:tc>
                <a:tc>
                  <a:txBody>
                    <a:bodyPr/>
                    <a:lstStyle/>
                    <a:p>
                      <a:pPr algn="ctr">
                        <a:lnSpc>
                          <a:spcPct val="150000"/>
                        </a:lnSpc>
                        <a:spcAft>
                          <a:spcPts val="0"/>
                        </a:spcAft>
                        <a:tabLst>
                          <a:tab pos="2430780" algn="l"/>
                        </a:tabLst>
                      </a:pPr>
                      <a:r>
                        <a:rPr lang="zh-CN" sz="2800" kern="100">
                          <a:effectLst/>
                          <a:latin typeface="Times New Roman"/>
                          <a:ea typeface="华文细黑"/>
                          <a:cs typeface="Times New Roman"/>
                        </a:rPr>
                        <a:t>密度</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800" kern="100">
                          <a:effectLst/>
                          <a:latin typeface="Times New Roman"/>
                          <a:ea typeface="华文细黑"/>
                          <a:cs typeface="Times New Roman"/>
                        </a:rPr>
                        <a:t>比水小</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r>
            </a:tbl>
          </a:graphicData>
        </a:graphic>
      </p:graphicFrame>
    </p:spTree>
    <p:extLst>
      <p:ext uri="{BB962C8B-B14F-4D97-AF65-F5344CB8AC3E}">
        <p14:creationId xmlns:p14="http://schemas.microsoft.com/office/powerpoint/2010/main" val="5085843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0590" y="515792"/>
            <a:ext cx="10793813" cy="5909310"/>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有关蛋白质的叙述正确的是</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蛋白质溶液中，加入浓的硫酸铵溶液有沉淀析出，加水后沉淀</a:t>
            </a:r>
            <a:r>
              <a:rPr lang="zh-CN" altLang="zh-CN" sz="2800" kern="100" dirty="0" smtClean="0">
                <a:latin typeface="Times New Roman"/>
                <a:ea typeface="华文细黑"/>
                <a:cs typeface="Times New Roman"/>
              </a:rPr>
              <a:t>不</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溶解</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蛋白质属于天然高分子化合物</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蛋白质的分子能透过半透膜</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蛋白质跟浓盐酸作用时呈</a:t>
            </a:r>
            <a:r>
              <a:rPr lang="zh-CN" altLang="zh-CN" sz="2800" kern="100" dirty="0" smtClean="0">
                <a:latin typeface="Times New Roman"/>
                <a:ea typeface="华文细黑"/>
                <a:cs typeface="Times New Roman"/>
              </a:rPr>
              <a:t>黄色</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蛋白质中加入浓的铵盐产生沉淀，加水后能够溶解，</a:t>
            </a:r>
            <a:r>
              <a:rPr lang="en-US" altLang="zh-CN" sz="2800" kern="100" dirty="0">
                <a:latin typeface="Times New Roman"/>
                <a:ea typeface="华文细黑"/>
              </a:rPr>
              <a:t>A</a:t>
            </a:r>
            <a:r>
              <a:rPr lang="zh-CN" altLang="zh-CN" sz="2800" kern="100" dirty="0">
                <a:latin typeface="Times New Roman"/>
                <a:ea typeface="华文细黑"/>
                <a:cs typeface="Times New Roman"/>
              </a:rPr>
              <a:t>不正确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蛋白质</a:t>
            </a:r>
            <a:r>
              <a:rPr lang="zh-CN" altLang="zh-CN" sz="2800" kern="100" dirty="0">
                <a:latin typeface="Times New Roman"/>
                <a:ea typeface="华文细黑"/>
                <a:cs typeface="Times New Roman"/>
              </a:rPr>
              <a:t>为高分子化合物，分子直径较大，不能透过半透膜，</a:t>
            </a:r>
            <a:r>
              <a:rPr lang="en-US" altLang="zh-CN" sz="2800" kern="100" dirty="0">
                <a:latin typeface="Times New Roman"/>
                <a:ea typeface="华文细黑"/>
              </a:rPr>
              <a:t>C</a:t>
            </a:r>
            <a:r>
              <a:rPr lang="zh-CN" altLang="zh-CN" sz="2800" kern="100" dirty="0">
                <a:latin typeface="Times New Roman"/>
                <a:ea typeface="华文细黑"/>
                <a:cs typeface="Times New Roman"/>
              </a:rPr>
              <a:t>不正确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含</a:t>
            </a:r>
            <a:r>
              <a:rPr lang="zh-CN" altLang="zh-CN" sz="2800" kern="100" dirty="0">
                <a:latin typeface="Times New Roman"/>
                <a:ea typeface="华文细黑"/>
                <a:cs typeface="Times New Roman"/>
              </a:rPr>
              <a:t>苯环的蛋白质与浓硝酸能发生颜色反应，而不是浓盐酸，</a:t>
            </a:r>
            <a:r>
              <a:rPr lang="en-US" altLang="zh-CN" sz="2800" kern="100" dirty="0">
                <a:latin typeface="Times New Roman"/>
                <a:ea typeface="华文细黑"/>
              </a:rPr>
              <a:t>D</a:t>
            </a:r>
            <a:r>
              <a:rPr lang="zh-CN" altLang="zh-CN" sz="2800" kern="100" dirty="0">
                <a:latin typeface="Times New Roman"/>
                <a:ea typeface="华文细黑"/>
                <a:cs typeface="Times New Roman"/>
              </a:rPr>
              <a:t>不正确。</a:t>
            </a:r>
            <a:endParaRPr lang="zh-CN" altLang="en-US" sz="2800" dirty="0"/>
          </a:p>
        </p:txBody>
      </p:sp>
      <p:sp>
        <p:nvSpPr>
          <p:cNvPr id="5" name="矩形 4"/>
          <p:cNvSpPr/>
          <p:nvPr/>
        </p:nvSpPr>
        <p:spPr>
          <a:xfrm>
            <a:off x="5519142" y="502657"/>
            <a:ext cx="423514" cy="661207"/>
          </a:xfrm>
          <a:prstGeom prst="rect">
            <a:avLst/>
          </a:prstGeom>
        </p:spPr>
        <p:txBody>
          <a:bodyPr wrap="none">
            <a:spAutoFit/>
          </a:bodyPr>
          <a:lstStyle/>
          <a:p>
            <a:pPr>
              <a:lnSpc>
                <a:spcPct val="150000"/>
              </a:lnSpc>
            </a:pPr>
            <a:r>
              <a:rPr lang="en-US" altLang="zh-CN" sz="2800" b="1" kern="100" dirty="0">
                <a:solidFill>
                  <a:schemeClr val="accent6">
                    <a:lumMod val="75000"/>
                  </a:schemeClr>
                </a:solidFill>
                <a:latin typeface="Times New Roman"/>
                <a:ea typeface="华文细黑"/>
                <a:cs typeface="Courier New"/>
              </a:rPr>
              <a:t>B</a:t>
            </a:r>
            <a:endParaRPr lang="zh-CN" altLang="en-US" sz="2800" b="1" kern="100" dirty="0">
              <a:solidFill>
                <a:schemeClr val="accent6">
                  <a:lumMod val="75000"/>
                </a:schemeClr>
              </a:solidFill>
              <a:latin typeface="Times New Roman"/>
              <a:ea typeface="华文细黑"/>
              <a:cs typeface="Courier New"/>
            </a:endParaRPr>
          </a:p>
        </p:txBody>
      </p:sp>
      <p:sp>
        <p:nvSpPr>
          <p:cNvPr id="6" name="Rectangle 21">
            <a:hlinkClick r:id="rId2" action="ppaction://hlinksldjump"/>
          </p:cNvPr>
          <p:cNvSpPr>
            <a:spLocks noChangeArrowheads="1"/>
          </p:cNvSpPr>
          <p:nvPr/>
        </p:nvSpPr>
        <p:spPr bwMode="auto">
          <a:xfrm>
            <a:off x="847147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3" action="ppaction://hlinksldjump"/>
          </p:cNvPr>
          <p:cNvSpPr>
            <a:spLocks noChangeArrowheads="1"/>
          </p:cNvSpPr>
          <p:nvPr/>
        </p:nvSpPr>
        <p:spPr bwMode="auto">
          <a:xfrm>
            <a:off x="897364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945168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990557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1038319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7" action="ppaction://hlinksldjump"/>
          </p:cNvPr>
          <p:cNvSpPr>
            <a:spLocks noChangeArrowheads="1"/>
          </p:cNvSpPr>
          <p:nvPr/>
        </p:nvSpPr>
        <p:spPr bwMode="auto">
          <a:xfrm>
            <a:off x="1088725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8" action="ppaction://hlinksldjump"/>
          </p:cNvPr>
          <p:cNvSpPr>
            <a:spLocks noChangeArrowheads="1"/>
          </p:cNvSpPr>
          <p:nvPr/>
        </p:nvSpPr>
        <p:spPr bwMode="auto">
          <a:xfrm>
            <a:off x="11444488" y="163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20007158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blinds(horizontal)">
                                      <p:cBhvr>
                                        <p:cTn id="7" dur="500"/>
                                        <p:tgtEl>
                                          <p:spTgt spid="4">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7" end="7"/>
                                            </p:txEl>
                                          </p:spTgt>
                                        </p:tgtEl>
                                        <p:attrNameLst>
                                          <p:attrName>style.visibility</p:attrName>
                                        </p:attrNameLst>
                                      </p:cBhvr>
                                      <p:to>
                                        <p:strVal val="visible"/>
                                      </p:to>
                                    </p:set>
                                    <p:animEffect transition="in" filter="blinds(horizontal)">
                                      <p:cBhvr>
                                        <p:cTn id="12" dur="500"/>
                                        <p:tgtEl>
                                          <p:spTgt spid="4">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animEffect transition="in" filter="blinds(horizontal)">
                                      <p:cBhvr>
                                        <p:cTn id="17" dur="500"/>
                                        <p:tgtEl>
                                          <p:spTgt spid="4">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4">
                                            <p:txEl>
                                              <p:pRg st="6" end="6"/>
                                            </p:txEl>
                                          </p:spTgt>
                                        </p:tgtEl>
                                      </p:cBhvr>
                                    </p:animEffect>
                                    <p:set>
                                      <p:cBhvr>
                                        <p:cTn id="27" dur="1" fill="hold">
                                          <p:stCondLst>
                                            <p:cond delay="499"/>
                                          </p:stCondLst>
                                        </p:cTn>
                                        <p:tgtEl>
                                          <p:spTgt spid="4">
                                            <p:txEl>
                                              <p:pRg st="6" end="6"/>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4">
                                            <p:txEl>
                                              <p:pRg st="7" end="7"/>
                                            </p:txEl>
                                          </p:spTgt>
                                        </p:tgtEl>
                                      </p:cBhvr>
                                    </p:animEffect>
                                    <p:set>
                                      <p:cBhvr>
                                        <p:cTn id="30" dur="1" fill="hold">
                                          <p:stCondLst>
                                            <p:cond delay="499"/>
                                          </p:stCondLst>
                                        </p:cTn>
                                        <p:tgtEl>
                                          <p:spTgt spid="4">
                                            <p:txEl>
                                              <p:pRg st="7" end="7"/>
                                            </p:txEl>
                                          </p:spTgt>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4">
                                            <p:txEl>
                                              <p:pRg st="8" end="8"/>
                                            </p:txEl>
                                          </p:spTgt>
                                        </p:tgtEl>
                                      </p:cBhvr>
                                    </p:animEffect>
                                    <p:set>
                                      <p:cBhvr>
                                        <p:cTn id="33" dur="1" fill="hold">
                                          <p:stCondLst>
                                            <p:cond delay="499"/>
                                          </p:stCondLst>
                                        </p:cTn>
                                        <p:tgtEl>
                                          <p:spTgt spid="4">
                                            <p:txEl>
                                              <p:pRg st="8" end="8"/>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5"/>
                                        </p:tgtEl>
                                      </p:cBhvr>
                                    </p:animEffect>
                                    <p:set>
                                      <p:cBhvr>
                                        <p:cTn id="36"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5" grpId="0"/>
      <p:bldP spid="5"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8582" y="752812"/>
            <a:ext cx="11086332" cy="660758"/>
          </a:xfrm>
          <a:prstGeom prst="rect">
            <a:avLst/>
          </a:prstGeom>
        </p:spPr>
        <p:txBody>
          <a:bodyPr wrap="square">
            <a:spAutoFit/>
          </a:bodyPr>
          <a:lstStyle/>
          <a:p>
            <a:pPr algn="just">
              <a:lnSpc>
                <a:spcPct val="150000"/>
              </a:lnSpc>
              <a:spcAft>
                <a:spcPts val="0"/>
              </a:spcAft>
              <a:tabLst>
                <a:tab pos="2430780" algn="l"/>
              </a:tabLst>
            </a:pPr>
            <a:r>
              <a:rPr lang="en-US" altLang="zh-CN" sz="2800" kern="100" dirty="0" smtClean="0">
                <a:latin typeface="Times New Roman"/>
                <a:ea typeface="华文细黑"/>
              </a:rPr>
              <a:t>1</a:t>
            </a:r>
            <a:r>
              <a:rPr lang="en-US" altLang="zh-CN" sz="2800" kern="100" dirty="0">
                <a:latin typeface="Times New Roman"/>
                <a:ea typeface="华文细黑"/>
              </a:rPr>
              <a:t>.</a:t>
            </a:r>
            <a:r>
              <a:rPr lang="zh-CN" altLang="zh-CN" sz="2800" kern="100" dirty="0">
                <a:latin typeface="Times New Roman"/>
                <a:ea typeface="华文细黑"/>
                <a:cs typeface="Times New Roman"/>
              </a:rPr>
              <a:t>编织糖类知识网络</a:t>
            </a:r>
            <a:endParaRPr lang="zh-CN" altLang="en-US" sz="2800" dirty="0"/>
          </a:p>
        </p:txBody>
      </p:sp>
      <p:pic>
        <p:nvPicPr>
          <p:cNvPr id="257026" name="Picture 2" descr="去年662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8821" y="1341562"/>
            <a:ext cx="6637522"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643537" y="3489289"/>
            <a:ext cx="10901751" cy="3540905"/>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对比明确油脂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三化</a:t>
            </a:r>
            <a:r>
              <a:rPr lang="en-US" altLang="zh-CN" sz="2800" kern="100" dirty="0">
                <a:latin typeface="宋体"/>
                <a:ea typeface="华文细黑"/>
                <a:cs typeface="Times New Roman"/>
              </a:rPr>
              <a:t>”</a:t>
            </a:r>
            <a:endParaRPr lang="zh-CN" altLang="zh-CN" sz="2800" kern="100" dirty="0">
              <a:latin typeface="宋体"/>
              <a:cs typeface="Courier New"/>
            </a:endParaRPr>
          </a:p>
          <a:p>
            <a:pPr>
              <a:lnSpc>
                <a:spcPct val="150000"/>
              </a:lnSpc>
            </a:pPr>
            <a:r>
              <a:rPr lang="zh-CN" altLang="zh-CN" sz="2800" kern="100" dirty="0">
                <a:latin typeface="Times New Roman"/>
                <a:ea typeface="华文细黑"/>
                <a:cs typeface="Times New Roman"/>
              </a:rPr>
              <a:t>油脂中的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指氢化、硬化、皂化，氢化是指不饱和油脂与氢气发生加成反应生成饱和油脂的反应；通过氢化反应后，不饱和的液态油转化为常温下为固态的脂肪的过程称为硬化；皂化是指油脂在碱性条件下发生水解生成高级脂肪酸盐与甘油的反应。</a:t>
            </a:r>
            <a:endParaRPr lang="zh-CN" altLang="en-US" sz="2800" dirty="0"/>
          </a:p>
        </p:txBody>
      </p:sp>
    </p:spTree>
    <p:extLst>
      <p:ext uri="{BB962C8B-B14F-4D97-AF65-F5344CB8AC3E}">
        <p14:creationId xmlns:p14="http://schemas.microsoft.com/office/powerpoint/2010/main" val="41445436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5514" y="261442"/>
            <a:ext cx="11639246" cy="5262979"/>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聚焦盐析、变性异同</a:t>
            </a:r>
            <a:endParaRPr lang="zh-CN" altLang="zh-CN" sz="1050" kern="100" dirty="0">
              <a:latin typeface="宋体"/>
              <a:cs typeface="Courier New"/>
            </a:endParaRPr>
          </a:p>
          <a:p>
            <a:pPr algn="just">
              <a:lnSpc>
                <a:spcPct val="150000"/>
              </a:lnSpc>
              <a:spcAft>
                <a:spcPts val="0"/>
              </a:spcAft>
              <a:tabLst>
                <a:tab pos="2430780" algn="l"/>
              </a:tabLst>
            </a:pPr>
            <a:r>
              <a:rPr lang="zh-CN" altLang="zh-CN" sz="2800" kern="100" dirty="0">
                <a:latin typeface="Times New Roman"/>
                <a:ea typeface="华文细黑"/>
                <a:cs typeface="Times New Roman"/>
              </a:rPr>
              <a:t>盐析：在轻金属盐或铵盐作用下，蛋白质从溶液中凝聚成固体析出，其实质是溶解度降低，是物理变化，此过程可逆，加水后仍可溶解，蛋白质仍保持原有的生理活性。</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变性：在重金属盐、受热、紫外线、甲醛、酒精等作用下蛋白质凝聚成固体析出，其实质是结构性质发生变化，是化学变化，此过程不可逆，蛋白质失去原有的生理活性</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a:latin typeface="Times New Roman"/>
                <a:ea typeface="华文细黑"/>
                <a:cs typeface="Times New Roman"/>
              </a:rPr>
              <a:t>二者均是一定条件下，蛋白质凝聚成固体的过程。</a:t>
            </a:r>
            <a:endParaRPr lang="zh-CN" altLang="en-US" sz="2800" dirty="0"/>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a:hlinkClick r:id="rId2"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7442519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1092378" y="2682910"/>
            <a:ext cx="10187404" cy="1106457"/>
          </a:xfrm>
          <a:prstGeom prst="rect">
            <a:avLst/>
          </a:prstGeom>
          <a:noFill/>
        </p:spPr>
        <p:txBody>
          <a:bodyPr wrap="none" rtlCol="0" anchor="ctr">
            <a:spAutoFit/>
          </a:bodyPr>
          <a:lstStyle/>
          <a:p>
            <a:pPr defTabSz="914400">
              <a:lnSpc>
                <a:spcPct val="120000"/>
              </a:lnSpc>
              <a:defRPr/>
            </a:pPr>
            <a:r>
              <a:rPr lang="zh-CN" altLang="en-US" sz="6000" b="1" kern="0" dirty="0">
                <a:solidFill>
                  <a:sysClr val="window" lastClr="FFFFFF"/>
                </a:solidFill>
                <a:latin typeface="微软雅黑"/>
                <a:ea typeface="微软雅黑"/>
              </a:rPr>
              <a:t>考点三　官能团决定物质性质</a:t>
            </a:r>
            <a:endParaRPr lang="zh-CN" altLang="zh-CN" sz="6000" b="1" kern="0" dirty="0">
              <a:solidFill>
                <a:sysClr val="window" lastClr="FFFFFF"/>
              </a:solidFill>
              <a:latin typeface="微软雅黑"/>
              <a:ea typeface="微软雅黑"/>
            </a:endParaRPr>
          </a:p>
        </p:txBody>
      </p:sp>
    </p:spTree>
    <p:extLst>
      <p:ext uri="{BB962C8B-B14F-4D97-AF65-F5344CB8AC3E}">
        <p14:creationId xmlns:p14="http://schemas.microsoft.com/office/powerpoint/2010/main" val="37933439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678101452"/>
              </p:ext>
            </p:extLst>
          </p:nvPr>
        </p:nvGraphicFramePr>
        <p:xfrm>
          <a:off x="1054646" y="909514"/>
          <a:ext cx="9433048" cy="5695529"/>
        </p:xfrm>
        <a:graphic>
          <a:graphicData uri="http://schemas.openxmlformats.org/drawingml/2006/table">
            <a:tbl>
              <a:tblPr/>
              <a:tblGrid>
                <a:gridCol w="1675510"/>
                <a:gridCol w="1711669"/>
                <a:gridCol w="6045869"/>
              </a:tblGrid>
              <a:tr h="285412">
                <a:tc>
                  <a:txBody>
                    <a:bodyPr/>
                    <a:lstStyle/>
                    <a:p>
                      <a:pPr algn="ctr">
                        <a:lnSpc>
                          <a:spcPct val="150000"/>
                        </a:lnSpc>
                        <a:spcAft>
                          <a:spcPts val="0"/>
                        </a:spcAft>
                        <a:tabLst>
                          <a:tab pos="2430780" algn="l"/>
                        </a:tabLst>
                      </a:pPr>
                      <a:r>
                        <a:rPr lang="zh-CN" sz="2400" kern="100" dirty="0">
                          <a:effectLst/>
                          <a:latin typeface="Times New Roman"/>
                          <a:ea typeface="华文细黑"/>
                          <a:cs typeface="Times New Roman"/>
                        </a:rPr>
                        <a:t>官能团</a:t>
                      </a:r>
                      <a:endParaRPr lang="zh-CN" sz="2400" kern="100" dirty="0">
                        <a:effectLst/>
                        <a:latin typeface="宋体"/>
                        <a:cs typeface="Courier New"/>
                      </a:endParaRPr>
                    </a:p>
                  </a:txBody>
                  <a:tcPr marL="13860" marR="138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代表物</a:t>
                      </a:r>
                      <a:endParaRPr lang="zh-CN" sz="2400" kern="100">
                        <a:effectLst/>
                        <a:latin typeface="宋体"/>
                        <a:cs typeface="Courier New"/>
                      </a:endParaRPr>
                    </a:p>
                  </a:txBody>
                  <a:tcPr marL="13860" marR="138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典型化学反应</a:t>
                      </a:r>
                      <a:endParaRPr lang="zh-CN" sz="2400" kern="100">
                        <a:effectLst/>
                        <a:latin typeface="宋体"/>
                        <a:cs typeface="Courier New"/>
                      </a:endParaRPr>
                    </a:p>
                  </a:txBody>
                  <a:tcPr marL="13860" marR="138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03689">
                <a:tc>
                  <a:txBody>
                    <a:bodyPr/>
                    <a:lstStyle/>
                    <a:p>
                      <a:pPr algn="ctr">
                        <a:lnSpc>
                          <a:spcPct val="150000"/>
                        </a:lnSpc>
                        <a:spcAft>
                          <a:spcPts val="0"/>
                        </a:spcAft>
                        <a:tabLst>
                          <a:tab pos="2430780" algn="l"/>
                        </a:tabLst>
                      </a:pPr>
                      <a:r>
                        <a:rPr lang="zh-CN" sz="2400" kern="100" dirty="0">
                          <a:effectLst/>
                          <a:latin typeface="Times New Roman"/>
                          <a:ea typeface="华文细黑"/>
                          <a:cs typeface="Times New Roman"/>
                        </a:rPr>
                        <a:t>碳碳双键</a:t>
                      </a:r>
                      <a:endParaRPr lang="zh-CN" sz="2400" kern="100" dirty="0">
                        <a:effectLst/>
                        <a:latin typeface="宋体"/>
                        <a:cs typeface="Courier New"/>
                      </a:endParaRPr>
                    </a:p>
                  </a:txBody>
                  <a:tcPr marL="13860" marR="138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乙烯</a:t>
                      </a:r>
                      <a:endParaRPr lang="zh-CN" sz="2400" kern="100">
                        <a:effectLst/>
                        <a:latin typeface="宋体"/>
                        <a:cs typeface="Courier New"/>
                      </a:endParaRPr>
                    </a:p>
                  </a:txBody>
                  <a:tcPr marL="13860" marR="138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400" kern="100">
                          <a:effectLst/>
                          <a:latin typeface="Times New Roman"/>
                          <a:ea typeface="华文细黑"/>
                          <a:cs typeface="Courier New"/>
                        </a:rPr>
                        <a:t>(1)</a:t>
                      </a:r>
                      <a:r>
                        <a:rPr lang="zh-CN" sz="2400" kern="100">
                          <a:effectLst/>
                          <a:latin typeface="Times New Roman"/>
                          <a:ea typeface="华文细黑"/>
                          <a:cs typeface="Times New Roman"/>
                        </a:rPr>
                        <a:t>加成反应：使溴的</a:t>
                      </a:r>
                      <a:r>
                        <a:rPr lang="en-US" sz="2400" kern="100">
                          <a:effectLst/>
                          <a:latin typeface="Times New Roman"/>
                          <a:ea typeface="华文细黑"/>
                          <a:cs typeface="Courier New"/>
                        </a:rPr>
                        <a:t>CCl</a:t>
                      </a:r>
                      <a:r>
                        <a:rPr lang="en-US" sz="2400" kern="100" baseline="-25000">
                          <a:effectLst/>
                          <a:latin typeface="Times New Roman"/>
                          <a:ea typeface="华文细黑"/>
                          <a:cs typeface="Courier New"/>
                        </a:rPr>
                        <a:t>4</a:t>
                      </a:r>
                      <a:r>
                        <a:rPr lang="zh-CN" sz="2400" kern="100">
                          <a:effectLst/>
                          <a:latin typeface="Times New Roman"/>
                          <a:ea typeface="华文细黑"/>
                          <a:cs typeface="Times New Roman"/>
                        </a:rPr>
                        <a:t>溶液褪色</a:t>
                      </a:r>
                      <a:endParaRPr lang="zh-CN" sz="2400" kern="100">
                        <a:effectLst/>
                        <a:latin typeface="宋体"/>
                        <a:cs typeface="Courier New"/>
                      </a:endParaRPr>
                    </a:p>
                    <a:p>
                      <a:pPr algn="ctr">
                        <a:lnSpc>
                          <a:spcPct val="150000"/>
                        </a:lnSpc>
                        <a:spcAft>
                          <a:spcPts val="0"/>
                        </a:spcAft>
                        <a:tabLst>
                          <a:tab pos="2430780" algn="l"/>
                        </a:tabLst>
                      </a:pPr>
                      <a:r>
                        <a:rPr lang="en-US" sz="2400" kern="100">
                          <a:effectLst/>
                          <a:latin typeface="Times New Roman"/>
                          <a:ea typeface="华文细黑"/>
                          <a:cs typeface="Courier New"/>
                        </a:rPr>
                        <a:t>(2)</a:t>
                      </a:r>
                      <a:r>
                        <a:rPr lang="zh-CN" sz="2400" kern="100">
                          <a:effectLst/>
                          <a:latin typeface="Times New Roman"/>
                          <a:ea typeface="华文细黑"/>
                          <a:cs typeface="Times New Roman"/>
                        </a:rPr>
                        <a:t>氧化反应：使酸性</a:t>
                      </a:r>
                      <a:r>
                        <a:rPr lang="en-US" sz="2400" kern="100">
                          <a:effectLst/>
                          <a:latin typeface="Times New Roman"/>
                          <a:ea typeface="华文细黑"/>
                          <a:cs typeface="Courier New"/>
                        </a:rPr>
                        <a:t>KMnO</a:t>
                      </a:r>
                      <a:r>
                        <a:rPr lang="en-US" sz="2400" kern="100" baseline="-25000">
                          <a:effectLst/>
                          <a:latin typeface="Times New Roman"/>
                          <a:ea typeface="华文细黑"/>
                          <a:cs typeface="Courier New"/>
                        </a:rPr>
                        <a:t>4</a:t>
                      </a:r>
                      <a:r>
                        <a:rPr lang="zh-CN" sz="2400" kern="100">
                          <a:effectLst/>
                          <a:latin typeface="Times New Roman"/>
                          <a:ea typeface="华文细黑"/>
                          <a:cs typeface="Times New Roman"/>
                        </a:rPr>
                        <a:t>溶液褪色</a:t>
                      </a:r>
                      <a:endParaRPr lang="zh-CN" sz="2400" kern="100">
                        <a:effectLst/>
                        <a:latin typeface="宋体"/>
                        <a:cs typeface="Courier New"/>
                      </a:endParaRPr>
                    </a:p>
                  </a:txBody>
                  <a:tcPr marL="13860" marR="138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27063">
                <a:tc>
                  <a:txBody>
                    <a:bodyPr/>
                    <a:lstStyle/>
                    <a:p>
                      <a:pPr algn="ctr">
                        <a:lnSpc>
                          <a:spcPct val="150000"/>
                        </a:lnSpc>
                        <a:spcAft>
                          <a:spcPts val="0"/>
                        </a:spcAft>
                        <a:tabLst>
                          <a:tab pos="2430780" algn="l"/>
                        </a:tabLst>
                      </a:pPr>
                      <a:r>
                        <a:rPr lang="en-US" sz="2400" kern="100" dirty="0">
                          <a:effectLst/>
                          <a:latin typeface="Times New Roman"/>
                          <a:ea typeface="华文细黑"/>
                          <a:cs typeface="Courier New"/>
                        </a:rPr>
                        <a:t> </a:t>
                      </a:r>
                      <a:endParaRPr lang="zh-CN" sz="2400" kern="100" dirty="0">
                        <a:effectLst/>
                        <a:latin typeface="宋体"/>
                        <a:cs typeface="Courier New"/>
                      </a:endParaRPr>
                    </a:p>
                  </a:txBody>
                  <a:tcPr marL="13860" marR="138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苯</a:t>
                      </a:r>
                      <a:endParaRPr lang="zh-CN" sz="2400" kern="100">
                        <a:effectLst/>
                        <a:latin typeface="宋体"/>
                        <a:cs typeface="Courier New"/>
                      </a:endParaRPr>
                    </a:p>
                  </a:txBody>
                  <a:tcPr marL="13860" marR="138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tabLst>
                          <a:tab pos="2430780" algn="l"/>
                        </a:tabLst>
                      </a:pPr>
                      <a:r>
                        <a:rPr lang="en-US" sz="2400" kern="100" dirty="0">
                          <a:effectLst/>
                          <a:latin typeface="Times New Roman"/>
                          <a:ea typeface="华文细黑"/>
                          <a:cs typeface="Courier New"/>
                        </a:rPr>
                        <a:t>(1)</a:t>
                      </a:r>
                      <a:r>
                        <a:rPr lang="zh-CN" sz="2400" kern="100" dirty="0">
                          <a:effectLst/>
                          <a:latin typeface="Times New Roman"/>
                          <a:ea typeface="华文细黑"/>
                          <a:cs typeface="Times New Roman"/>
                        </a:rPr>
                        <a:t>取代反应：</a:t>
                      </a:r>
                      <a:r>
                        <a:rPr lang="en-US" sz="2400" kern="100" dirty="0">
                          <a:effectLst/>
                          <a:latin typeface="宋体"/>
                          <a:ea typeface="华文细黑"/>
                          <a:cs typeface="Times New Roman"/>
                        </a:rPr>
                        <a:t>①</a:t>
                      </a:r>
                      <a:r>
                        <a:rPr lang="zh-CN" sz="2400" kern="100" dirty="0">
                          <a:effectLst/>
                          <a:latin typeface="Times New Roman"/>
                          <a:ea typeface="华文细黑"/>
                          <a:cs typeface="Times New Roman"/>
                        </a:rPr>
                        <a:t>在</a:t>
                      </a:r>
                      <a:r>
                        <a:rPr lang="en-US" sz="2400" kern="100" dirty="0">
                          <a:effectLst/>
                          <a:latin typeface="Times New Roman"/>
                          <a:ea typeface="华文细黑"/>
                          <a:cs typeface="Courier New"/>
                        </a:rPr>
                        <a:t>Fe</a:t>
                      </a:r>
                      <a:r>
                        <a:rPr lang="zh-CN" sz="2400" kern="100" dirty="0">
                          <a:effectLst/>
                          <a:latin typeface="Times New Roman"/>
                          <a:ea typeface="华文细黑"/>
                          <a:cs typeface="Times New Roman"/>
                        </a:rPr>
                        <a:t>粉催化下与液溴反应；</a:t>
                      </a:r>
                      <a:r>
                        <a:rPr lang="en-US" sz="2400" kern="100" dirty="0">
                          <a:effectLst/>
                          <a:latin typeface="宋体"/>
                          <a:ea typeface="华文细黑"/>
                          <a:cs typeface="Times New Roman"/>
                        </a:rPr>
                        <a:t>②</a:t>
                      </a:r>
                      <a:r>
                        <a:rPr lang="zh-CN" sz="2400" kern="100" dirty="0">
                          <a:effectLst/>
                          <a:latin typeface="Times New Roman"/>
                          <a:ea typeface="华文细黑"/>
                          <a:cs typeface="Times New Roman"/>
                        </a:rPr>
                        <a:t>在浓硫酸催化下与浓硝酸</a:t>
                      </a:r>
                      <a:r>
                        <a:rPr lang="zh-CN" sz="2400" kern="100" dirty="0" smtClean="0">
                          <a:effectLst/>
                          <a:latin typeface="Times New Roman"/>
                          <a:ea typeface="华文细黑"/>
                          <a:cs typeface="Times New Roman"/>
                        </a:rPr>
                        <a:t>反应</a:t>
                      </a:r>
                      <a:endParaRPr lang="en-US" altLang="zh-CN" sz="2400" kern="100" dirty="0" smtClean="0">
                        <a:effectLst/>
                        <a:latin typeface="Times New Roman"/>
                        <a:ea typeface="华文细黑"/>
                        <a:cs typeface="Times New Roman"/>
                      </a:endParaRPr>
                    </a:p>
                    <a:p>
                      <a:pPr algn="l">
                        <a:lnSpc>
                          <a:spcPct val="150000"/>
                        </a:lnSpc>
                        <a:spcAft>
                          <a:spcPts val="0"/>
                        </a:spcAft>
                        <a:tabLst>
                          <a:tab pos="2430780" algn="l"/>
                        </a:tabLst>
                      </a:pPr>
                      <a:r>
                        <a:rPr lang="en-US" sz="2400" kern="100" dirty="0" smtClean="0">
                          <a:effectLst/>
                          <a:latin typeface="Times New Roman"/>
                          <a:ea typeface="华文细黑"/>
                          <a:cs typeface="Courier New"/>
                        </a:rPr>
                        <a:t>(</a:t>
                      </a:r>
                      <a:r>
                        <a:rPr lang="en-US" sz="2400" kern="100" dirty="0">
                          <a:effectLst/>
                          <a:latin typeface="Times New Roman"/>
                          <a:ea typeface="华文细黑"/>
                          <a:cs typeface="Courier New"/>
                        </a:rPr>
                        <a:t>2)</a:t>
                      </a:r>
                      <a:r>
                        <a:rPr lang="zh-CN" sz="2400" kern="100" dirty="0">
                          <a:effectLst/>
                          <a:latin typeface="Times New Roman"/>
                          <a:ea typeface="华文细黑"/>
                          <a:cs typeface="Times New Roman"/>
                        </a:rPr>
                        <a:t>加成反应：在一定条件下与</a:t>
                      </a:r>
                      <a:r>
                        <a:rPr lang="en-US" sz="2400" kern="100" dirty="0">
                          <a:effectLst/>
                          <a:latin typeface="Times New Roman"/>
                          <a:ea typeface="华文细黑"/>
                          <a:cs typeface="Courier New"/>
                        </a:rPr>
                        <a:t>H</a:t>
                      </a:r>
                      <a:r>
                        <a:rPr lang="en-US" sz="2400" kern="100" baseline="-25000" dirty="0">
                          <a:effectLst/>
                          <a:latin typeface="Times New Roman"/>
                          <a:ea typeface="华文细黑"/>
                          <a:cs typeface="Courier New"/>
                        </a:rPr>
                        <a:t>2</a:t>
                      </a:r>
                      <a:r>
                        <a:rPr lang="zh-CN" sz="2400" kern="100" dirty="0">
                          <a:effectLst/>
                          <a:latin typeface="Times New Roman"/>
                          <a:ea typeface="华文细黑"/>
                          <a:cs typeface="Times New Roman"/>
                        </a:rPr>
                        <a:t>反应生成环己烷</a:t>
                      </a:r>
                      <a:endParaRPr lang="zh-CN" sz="2400" kern="100" dirty="0">
                        <a:effectLst/>
                        <a:latin typeface="宋体"/>
                        <a:cs typeface="Courier New"/>
                      </a:endParaRPr>
                    </a:p>
                    <a:p>
                      <a:pPr algn="l">
                        <a:lnSpc>
                          <a:spcPct val="150000"/>
                        </a:lnSpc>
                        <a:spcAft>
                          <a:spcPts val="0"/>
                        </a:spcAft>
                        <a:tabLst>
                          <a:tab pos="2430780" algn="l"/>
                        </a:tabLst>
                      </a:pPr>
                      <a:r>
                        <a:rPr lang="zh-CN" sz="2400" kern="100" dirty="0">
                          <a:effectLst/>
                          <a:latin typeface="Times New Roman"/>
                          <a:ea typeface="华文细黑"/>
                          <a:cs typeface="Times New Roman"/>
                        </a:rPr>
                        <a:t>注意：与溴水、酸性高锰酸钾溶液都不反应</a:t>
                      </a:r>
                      <a:endParaRPr lang="zh-CN" sz="2400" kern="100" dirty="0">
                        <a:effectLst/>
                        <a:latin typeface="宋体"/>
                        <a:cs typeface="Courier New"/>
                      </a:endParaRPr>
                    </a:p>
                  </a:txBody>
                  <a:tcPr marL="13860" marR="138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58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361" y="2997746"/>
            <a:ext cx="1206658" cy="771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3665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579522049"/>
              </p:ext>
            </p:extLst>
          </p:nvPr>
        </p:nvGraphicFramePr>
        <p:xfrm>
          <a:off x="1270670" y="333450"/>
          <a:ext cx="9433048" cy="6035040"/>
        </p:xfrm>
        <a:graphic>
          <a:graphicData uri="http://schemas.openxmlformats.org/drawingml/2006/table">
            <a:tbl>
              <a:tblPr/>
              <a:tblGrid>
                <a:gridCol w="1675510"/>
                <a:gridCol w="1711669"/>
                <a:gridCol w="6045869"/>
              </a:tblGrid>
              <a:tr h="713531">
                <a:tc>
                  <a:txBody>
                    <a:bodyPr/>
                    <a:lstStyle/>
                    <a:p>
                      <a:pPr algn="ctr">
                        <a:lnSpc>
                          <a:spcPct val="150000"/>
                        </a:lnSpc>
                        <a:spcAft>
                          <a:spcPts val="0"/>
                        </a:spcAft>
                        <a:tabLst>
                          <a:tab pos="2430780" algn="l"/>
                        </a:tabLst>
                      </a:pPr>
                      <a:r>
                        <a:rPr lang="zh-CN" sz="2400" kern="100" dirty="0">
                          <a:effectLst/>
                          <a:latin typeface="Times New Roman"/>
                          <a:ea typeface="华文细黑"/>
                          <a:cs typeface="Times New Roman"/>
                        </a:rPr>
                        <a:t>羟基</a:t>
                      </a:r>
                      <a:r>
                        <a:rPr lang="en-US" sz="2400" kern="100" dirty="0">
                          <a:effectLst/>
                          <a:latin typeface="Times New Roman"/>
                          <a:ea typeface="华文细黑"/>
                          <a:cs typeface="Courier New"/>
                        </a:rPr>
                        <a:t>—OH</a:t>
                      </a:r>
                      <a:endParaRPr lang="zh-CN" sz="2400" kern="100" dirty="0">
                        <a:effectLst/>
                        <a:latin typeface="宋体"/>
                        <a:cs typeface="Courier New"/>
                      </a:endParaRPr>
                    </a:p>
                  </a:txBody>
                  <a:tcPr marL="13860" marR="138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dirty="0">
                          <a:effectLst/>
                          <a:latin typeface="Times New Roman"/>
                          <a:ea typeface="华文细黑"/>
                          <a:cs typeface="Times New Roman"/>
                        </a:rPr>
                        <a:t>乙醇</a:t>
                      </a:r>
                      <a:endParaRPr lang="zh-CN" sz="2400" kern="100" dirty="0">
                        <a:effectLst/>
                        <a:latin typeface="宋体"/>
                        <a:cs typeface="Courier New"/>
                      </a:endParaRPr>
                    </a:p>
                  </a:txBody>
                  <a:tcPr marL="13860" marR="138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tabLst>
                          <a:tab pos="2430780" algn="l"/>
                        </a:tabLst>
                      </a:pPr>
                      <a:r>
                        <a:rPr lang="en-US" sz="2400" kern="100" dirty="0" smtClean="0">
                          <a:effectLst/>
                          <a:latin typeface="Times New Roman"/>
                          <a:ea typeface="华文细黑"/>
                          <a:cs typeface="Courier New"/>
                        </a:rPr>
                        <a:t> (</a:t>
                      </a:r>
                      <a:r>
                        <a:rPr lang="en-US" sz="2400" kern="100" dirty="0">
                          <a:effectLst/>
                          <a:latin typeface="Times New Roman"/>
                          <a:ea typeface="华文细黑"/>
                          <a:cs typeface="Courier New"/>
                        </a:rPr>
                        <a:t>1)</a:t>
                      </a:r>
                      <a:r>
                        <a:rPr lang="zh-CN" sz="2400" kern="100" dirty="0">
                          <a:effectLst/>
                          <a:latin typeface="Times New Roman"/>
                          <a:ea typeface="华文细黑"/>
                          <a:cs typeface="Times New Roman"/>
                        </a:rPr>
                        <a:t>与活泼金属</a:t>
                      </a:r>
                      <a:r>
                        <a:rPr lang="en-US" sz="2400" kern="100" dirty="0">
                          <a:effectLst/>
                          <a:latin typeface="Times New Roman"/>
                          <a:ea typeface="华文细黑"/>
                          <a:cs typeface="Courier New"/>
                        </a:rPr>
                        <a:t>(Na)</a:t>
                      </a:r>
                      <a:r>
                        <a:rPr lang="zh-CN" sz="2400" kern="100" dirty="0">
                          <a:effectLst/>
                          <a:latin typeface="Times New Roman"/>
                          <a:ea typeface="华文细黑"/>
                          <a:cs typeface="Times New Roman"/>
                        </a:rPr>
                        <a:t>反应</a:t>
                      </a:r>
                      <a:endParaRPr lang="zh-CN" sz="2400" kern="100" dirty="0">
                        <a:effectLst/>
                        <a:latin typeface="宋体"/>
                        <a:cs typeface="Courier New"/>
                      </a:endParaRPr>
                    </a:p>
                    <a:p>
                      <a:pPr algn="l">
                        <a:lnSpc>
                          <a:spcPct val="150000"/>
                        </a:lnSpc>
                        <a:spcAft>
                          <a:spcPts val="0"/>
                        </a:spcAft>
                        <a:tabLst>
                          <a:tab pos="2430780" algn="l"/>
                        </a:tabLst>
                      </a:pPr>
                      <a:r>
                        <a:rPr lang="en-US" sz="2400" kern="100" dirty="0" smtClean="0">
                          <a:effectLst/>
                          <a:latin typeface="Times New Roman"/>
                          <a:ea typeface="华文细黑"/>
                          <a:cs typeface="Courier New"/>
                        </a:rPr>
                        <a:t> (</a:t>
                      </a:r>
                      <a:r>
                        <a:rPr lang="en-US" sz="2400" kern="100" dirty="0">
                          <a:effectLst/>
                          <a:latin typeface="Times New Roman"/>
                          <a:ea typeface="华文细黑"/>
                          <a:cs typeface="Courier New"/>
                        </a:rPr>
                        <a:t>2)</a:t>
                      </a:r>
                      <a:r>
                        <a:rPr lang="zh-CN" sz="2400" kern="100" dirty="0">
                          <a:effectLst/>
                          <a:latin typeface="Times New Roman"/>
                          <a:ea typeface="华文细黑"/>
                          <a:cs typeface="Times New Roman"/>
                        </a:rPr>
                        <a:t>催化氧化：在铜或银催化下被氧化成乙醛</a:t>
                      </a:r>
                      <a:endParaRPr lang="zh-CN" sz="2400" kern="100" dirty="0">
                        <a:effectLst/>
                        <a:latin typeface="宋体"/>
                        <a:cs typeface="Courier New"/>
                      </a:endParaRPr>
                    </a:p>
                  </a:txBody>
                  <a:tcPr marL="13860" marR="138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826">
                <a:tc>
                  <a:txBody>
                    <a:bodyPr/>
                    <a:lstStyle/>
                    <a:p>
                      <a:pPr algn="ctr">
                        <a:lnSpc>
                          <a:spcPct val="150000"/>
                        </a:lnSpc>
                        <a:spcAft>
                          <a:spcPts val="0"/>
                        </a:spcAft>
                        <a:tabLst>
                          <a:tab pos="2430780" algn="l"/>
                        </a:tabLst>
                      </a:pPr>
                      <a:r>
                        <a:rPr lang="zh-CN" sz="2400" kern="100" dirty="0" smtClean="0">
                          <a:effectLst/>
                          <a:latin typeface="Times New Roman"/>
                          <a:ea typeface="华文细黑"/>
                          <a:cs typeface="Times New Roman"/>
                        </a:rPr>
                        <a:t>羧基</a:t>
                      </a:r>
                      <a:endParaRPr lang="en-US" altLang="zh-CN" sz="2400" kern="100" dirty="0" smtClean="0">
                        <a:effectLst/>
                        <a:latin typeface="Times New Roman"/>
                        <a:ea typeface="华文细黑"/>
                        <a:cs typeface="Times New Roman"/>
                      </a:endParaRPr>
                    </a:p>
                    <a:p>
                      <a:pPr algn="ctr">
                        <a:lnSpc>
                          <a:spcPct val="150000"/>
                        </a:lnSpc>
                        <a:spcAft>
                          <a:spcPts val="0"/>
                        </a:spcAft>
                        <a:tabLst>
                          <a:tab pos="2430780" algn="l"/>
                        </a:tabLst>
                      </a:pPr>
                      <a:r>
                        <a:rPr lang="en-US" sz="2400" kern="100" dirty="0" smtClean="0">
                          <a:effectLst/>
                          <a:latin typeface="Times New Roman"/>
                          <a:ea typeface="华文细黑"/>
                          <a:cs typeface="Courier New"/>
                        </a:rPr>
                        <a:t>—</a:t>
                      </a:r>
                      <a:r>
                        <a:rPr lang="en-US" sz="2400" kern="100" dirty="0">
                          <a:effectLst/>
                          <a:latin typeface="Times New Roman"/>
                          <a:ea typeface="华文细黑"/>
                          <a:cs typeface="Courier New"/>
                        </a:rPr>
                        <a:t>COOH</a:t>
                      </a:r>
                      <a:endParaRPr lang="zh-CN" sz="2400" kern="100" dirty="0">
                        <a:effectLst/>
                        <a:latin typeface="宋体"/>
                        <a:cs typeface="Courier New"/>
                      </a:endParaRPr>
                    </a:p>
                  </a:txBody>
                  <a:tcPr marL="13860" marR="138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乙酸</a:t>
                      </a:r>
                      <a:endParaRPr lang="zh-CN" sz="2400" kern="100">
                        <a:effectLst/>
                        <a:latin typeface="宋体"/>
                        <a:cs typeface="Courier New"/>
                      </a:endParaRPr>
                    </a:p>
                  </a:txBody>
                  <a:tcPr marL="13860" marR="138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tabLst>
                          <a:tab pos="2430780" algn="l"/>
                        </a:tabLst>
                      </a:pPr>
                      <a:r>
                        <a:rPr lang="en-US" sz="2400" kern="100" dirty="0" smtClean="0">
                          <a:effectLst/>
                          <a:latin typeface="Times New Roman"/>
                          <a:ea typeface="华文细黑"/>
                          <a:cs typeface="Courier New"/>
                        </a:rPr>
                        <a:t> (</a:t>
                      </a:r>
                      <a:r>
                        <a:rPr lang="en-US" sz="2400" kern="100" dirty="0">
                          <a:effectLst/>
                          <a:latin typeface="Times New Roman"/>
                          <a:ea typeface="华文细黑"/>
                          <a:cs typeface="Courier New"/>
                        </a:rPr>
                        <a:t>1)</a:t>
                      </a:r>
                      <a:r>
                        <a:rPr lang="zh-CN" sz="2400" kern="100" dirty="0">
                          <a:effectLst/>
                          <a:latin typeface="Times New Roman"/>
                          <a:ea typeface="华文细黑"/>
                          <a:cs typeface="Times New Roman"/>
                        </a:rPr>
                        <a:t>酸的通性</a:t>
                      </a:r>
                      <a:endParaRPr lang="zh-CN" sz="2400" kern="100" dirty="0">
                        <a:effectLst/>
                        <a:latin typeface="宋体"/>
                        <a:cs typeface="Courier New"/>
                      </a:endParaRPr>
                    </a:p>
                    <a:p>
                      <a:pPr algn="l">
                        <a:lnSpc>
                          <a:spcPct val="150000"/>
                        </a:lnSpc>
                        <a:spcAft>
                          <a:spcPts val="0"/>
                        </a:spcAft>
                        <a:tabLst>
                          <a:tab pos="2430780" algn="l"/>
                        </a:tabLst>
                      </a:pPr>
                      <a:r>
                        <a:rPr lang="en-US" sz="2400" kern="100" dirty="0" smtClean="0">
                          <a:effectLst/>
                          <a:latin typeface="Times New Roman"/>
                          <a:ea typeface="华文细黑"/>
                          <a:cs typeface="Courier New"/>
                        </a:rPr>
                        <a:t> (</a:t>
                      </a:r>
                      <a:r>
                        <a:rPr lang="en-US" sz="2400" kern="100" dirty="0">
                          <a:effectLst/>
                          <a:latin typeface="Times New Roman"/>
                          <a:ea typeface="华文细黑"/>
                          <a:cs typeface="Courier New"/>
                        </a:rPr>
                        <a:t>2)</a:t>
                      </a:r>
                      <a:r>
                        <a:rPr lang="zh-CN" sz="2400" kern="100" dirty="0">
                          <a:effectLst/>
                          <a:latin typeface="Times New Roman"/>
                          <a:ea typeface="华文细黑"/>
                          <a:cs typeface="Times New Roman"/>
                        </a:rPr>
                        <a:t>酯化反应：在浓硫酸催化下与醇反应</a:t>
                      </a:r>
                      <a:r>
                        <a:rPr lang="zh-CN" sz="2400" kern="100" dirty="0" smtClean="0">
                          <a:effectLst/>
                          <a:latin typeface="Times New Roman"/>
                          <a:ea typeface="华文细黑"/>
                          <a:cs typeface="Times New Roman"/>
                        </a:rPr>
                        <a:t>生成</a:t>
                      </a:r>
                      <a:r>
                        <a:rPr lang="en-US" altLang="zh-CN" sz="2400" kern="100" dirty="0" smtClean="0">
                          <a:effectLst/>
                          <a:latin typeface="Times New Roman"/>
                          <a:ea typeface="华文细黑"/>
                          <a:cs typeface="Times New Roman"/>
                        </a:rPr>
                        <a:t>    </a:t>
                      </a:r>
                    </a:p>
                    <a:p>
                      <a:pPr algn="l">
                        <a:lnSpc>
                          <a:spcPct val="150000"/>
                        </a:lnSpc>
                        <a:spcAft>
                          <a:spcPts val="0"/>
                        </a:spcAft>
                        <a:tabLst>
                          <a:tab pos="2430780" algn="l"/>
                        </a:tabLst>
                      </a:pPr>
                      <a:r>
                        <a:rPr lang="en-US" altLang="zh-CN" sz="2400" kern="100" dirty="0" smtClean="0">
                          <a:effectLst/>
                          <a:latin typeface="Times New Roman"/>
                          <a:ea typeface="华文细黑"/>
                          <a:cs typeface="Times New Roman"/>
                        </a:rPr>
                        <a:t> </a:t>
                      </a:r>
                      <a:r>
                        <a:rPr lang="zh-CN" sz="2400" kern="100" dirty="0" smtClean="0">
                          <a:effectLst/>
                          <a:latin typeface="Times New Roman"/>
                          <a:ea typeface="华文细黑"/>
                          <a:cs typeface="Times New Roman"/>
                        </a:rPr>
                        <a:t>酯</a:t>
                      </a:r>
                      <a:r>
                        <a:rPr lang="zh-CN" sz="2400" kern="100" dirty="0">
                          <a:effectLst/>
                          <a:latin typeface="Times New Roman"/>
                          <a:ea typeface="华文细黑"/>
                          <a:cs typeface="Times New Roman"/>
                        </a:rPr>
                        <a:t>和水</a:t>
                      </a:r>
                      <a:endParaRPr lang="zh-CN" sz="2400" kern="100" dirty="0">
                        <a:effectLst/>
                        <a:latin typeface="宋体"/>
                        <a:cs typeface="Courier New"/>
                      </a:endParaRPr>
                    </a:p>
                  </a:txBody>
                  <a:tcPr marL="13860" marR="138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826">
                <a:tc>
                  <a:txBody>
                    <a:bodyPr/>
                    <a:lstStyle/>
                    <a:p>
                      <a:pPr algn="ctr">
                        <a:lnSpc>
                          <a:spcPct val="150000"/>
                        </a:lnSpc>
                        <a:spcAft>
                          <a:spcPts val="0"/>
                        </a:spcAft>
                        <a:tabLst>
                          <a:tab pos="2430780" algn="l"/>
                        </a:tabLst>
                      </a:pPr>
                      <a:r>
                        <a:rPr lang="zh-CN" sz="2400" kern="100" dirty="0">
                          <a:effectLst/>
                          <a:latin typeface="Times New Roman"/>
                          <a:ea typeface="华文细黑"/>
                          <a:cs typeface="Times New Roman"/>
                        </a:rPr>
                        <a:t>酯</a:t>
                      </a:r>
                      <a:r>
                        <a:rPr lang="zh-CN" sz="2400" kern="100" dirty="0" smtClean="0">
                          <a:effectLst/>
                          <a:latin typeface="Times New Roman"/>
                          <a:ea typeface="华文细黑"/>
                          <a:cs typeface="Times New Roman"/>
                        </a:rPr>
                        <a:t>基</a:t>
                      </a:r>
                      <a:endParaRPr lang="en-US" altLang="zh-CN" sz="2400" kern="100" dirty="0" smtClean="0">
                        <a:effectLst/>
                        <a:latin typeface="Times New Roman"/>
                        <a:ea typeface="华文细黑"/>
                        <a:cs typeface="Times New Roman"/>
                      </a:endParaRPr>
                    </a:p>
                    <a:p>
                      <a:pPr algn="ctr">
                        <a:lnSpc>
                          <a:spcPct val="150000"/>
                        </a:lnSpc>
                        <a:spcAft>
                          <a:spcPts val="0"/>
                        </a:spcAft>
                        <a:tabLst>
                          <a:tab pos="2430780" algn="l"/>
                        </a:tabLst>
                      </a:pPr>
                      <a:r>
                        <a:rPr lang="en-US" sz="2400" kern="100" dirty="0" smtClean="0">
                          <a:effectLst/>
                          <a:latin typeface="Times New Roman"/>
                          <a:ea typeface="华文细黑"/>
                          <a:cs typeface="Courier New"/>
                        </a:rPr>
                        <a:t>—</a:t>
                      </a:r>
                      <a:r>
                        <a:rPr lang="en-US" sz="2400" kern="100" dirty="0">
                          <a:effectLst/>
                          <a:latin typeface="Times New Roman"/>
                          <a:ea typeface="华文细黑"/>
                          <a:cs typeface="Courier New"/>
                        </a:rPr>
                        <a:t>COO—</a:t>
                      </a:r>
                      <a:endParaRPr lang="zh-CN" sz="2400" kern="100" dirty="0">
                        <a:effectLst/>
                        <a:latin typeface="宋体"/>
                        <a:cs typeface="Courier New"/>
                      </a:endParaRPr>
                    </a:p>
                  </a:txBody>
                  <a:tcPr marL="13860" marR="138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乙酸乙酯</a:t>
                      </a:r>
                      <a:endParaRPr lang="zh-CN" sz="2400" kern="100">
                        <a:effectLst/>
                        <a:latin typeface="宋体"/>
                        <a:cs typeface="Courier New"/>
                      </a:endParaRPr>
                    </a:p>
                  </a:txBody>
                  <a:tcPr marL="13860" marR="138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水解反应：酸性或碱性条件</a:t>
                      </a:r>
                      <a:endParaRPr lang="zh-CN" sz="2400" kern="100">
                        <a:effectLst/>
                        <a:latin typeface="宋体"/>
                        <a:cs typeface="Courier New"/>
                      </a:endParaRPr>
                    </a:p>
                  </a:txBody>
                  <a:tcPr marL="13860" marR="138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6238">
                <a:tc>
                  <a:txBody>
                    <a:bodyPr/>
                    <a:lstStyle/>
                    <a:p>
                      <a:pPr algn="ctr">
                        <a:lnSpc>
                          <a:spcPct val="150000"/>
                        </a:lnSpc>
                        <a:spcAft>
                          <a:spcPts val="0"/>
                        </a:spcAft>
                        <a:tabLst>
                          <a:tab pos="2430780" algn="l"/>
                        </a:tabLst>
                      </a:pPr>
                      <a:r>
                        <a:rPr lang="en-US" sz="2400" kern="100" dirty="0">
                          <a:effectLst/>
                          <a:latin typeface="宋体"/>
                          <a:ea typeface="华文细黑"/>
                          <a:cs typeface="Times New Roman"/>
                        </a:rPr>
                        <a:t>①</a:t>
                      </a:r>
                      <a:r>
                        <a:rPr lang="zh-CN" sz="2400" kern="100" dirty="0">
                          <a:effectLst/>
                          <a:latin typeface="Times New Roman"/>
                          <a:ea typeface="华文细黑"/>
                          <a:cs typeface="Times New Roman"/>
                        </a:rPr>
                        <a:t>醛</a:t>
                      </a:r>
                      <a:r>
                        <a:rPr lang="zh-CN" sz="2400" kern="100" dirty="0" smtClean="0">
                          <a:effectLst/>
                          <a:latin typeface="Times New Roman"/>
                          <a:ea typeface="华文细黑"/>
                          <a:cs typeface="Times New Roman"/>
                        </a:rPr>
                        <a:t>基</a:t>
                      </a:r>
                      <a:endParaRPr lang="en-US" altLang="zh-CN" sz="2400" kern="100" dirty="0" smtClean="0">
                        <a:effectLst/>
                        <a:latin typeface="Times New Roman"/>
                        <a:ea typeface="华文细黑"/>
                        <a:cs typeface="Times New Roman"/>
                      </a:endParaRPr>
                    </a:p>
                    <a:p>
                      <a:pPr algn="ctr">
                        <a:lnSpc>
                          <a:spcPct val="150000"/>
                        </a:lnSpc>
                        <a:spcAft>
                          <a:spcPts val="0"/>
                        </a:spcAft>
                        <a:tabLst>
                          <a:tab pos="2430780" algn="l"/>
                        </a:tabLst>
                      </a:pPr>
                      <a:r>
                        <a:rPr lang="en-US" sz="2400" kern="100" dirty="0" smtClean="0">
                          <a:effectLst/>
                          <a:latin typeface="Times New Roman"/>
                          <a:ea typeface="华文细黑"/>
                          <a:cs typeface="Courier New"/>
                        </a:rPr>
                        <a:t>—</a:t>
                      </a:r>
                      <a:r>
                        <a:rPr lang="en-US" sz="2400" kern="100" dirty="0">
                          <a:effectLst/>
                          <a:latin typeface="Times New Roman"/>
                          <a:ea typeface="华文细黑"/>
                          <a:cs typeface="Courier New"/>
                        </a:rPr>
                        <a:t>CHO</a:t>
                      </a:r>
                      <a:endParaRPr lang="zh-CN" sz="2400" kern="100" dirty="0">
                        <a:effectLst/>
                        <a:latin typeface="宋体"/>
                        <a:cs typeface="Courier New"/>
                      </a:endParaRPr>
                    </a:p>
                    <a:p>
                      <a:pPr algn="ctr">
                        <a:lnSpc>
                          <a:spcPct val="150000"/>
                        </a:lnSpc>
                        <a:spcAft>
                          <a:spcPts val="0"/>
                        </a:spcAft>
                        <a:tabLst>
                          <a:tab pos="2430780" algn="l"/>
                        </a:tabLst>
                      </a:pPr>
                      <a:r>
                        <a:rPr lang="en-US" sz="2400" kern="100" dirty="0">
                          <a:effectLst/>
                          <a:latin typeface="宋体"/>
                          <a:ea typeface="华文细黑"/>
                          <a:cs typeface="Times New Roman"/>
                        </a:rPr>
                        <a:t>②</a:t>
                      </a:r>
                      <a:r>
                        <a:rPr lang="zh-CN" sz="2400" kern="100" dirty="0" smtClean="0">
                          <a:effectLst/>
                          <a:latin typeface="Times New Roman"/>
                          <a:ea typeface="华文细黑"/>
                          <a:cs typeface="Times New Roman"/>
                        </a:rPr>
                        <a:t>羟基</a:t>
                      </a:r>
                      <a:endParaRPr lang="en-US" altLang="zh-CN" sz="2400" kern="100" dirty="0" smtClean="0">
                        <a:effectLst/>
                        <a:latin typeface="Times New Roman"/>
                        <a:ea typeface="华文细黑"/>
                        <a:cs typeface="Times New Roman"/>
                      </a:endParaRPr>
                    </a:p>
                    <a:p>
                      <a:pPr algn="ctr">
                        <a:lnSpc>
                          <a:spcPct val="150000"/>
                        </a:lnSpc>
                        <a:spcAft>
                          <a:spcPts val="0"/>
                        </a:spcAft>
                        <a:tabLst>
                          <a:tab pos="2430780" algn="l"/>
                        </a:tabLst>
                      </a:pPr>
                      <a:r>
                        <a:rPr lang="en-US" sz="2400" kern="100" dirty="0" smtClean="0">
                          <a:effectLst/>
                          <a:latin typeface="Times New Roman"/>
                          <a:ea typeface="华文细黑"/>
                          <a:cs typeface="Courier New"/>
                        </a:rPr>
                        <a:t>—</a:t>
                      </a:r>
                      <a:r>
                        <a:rPr lang="en-US" sz="2400" kern="100" dirty="0">
                          <a:effectLst/>
                          <a:latin typeface="Times New Roman"/>
                          <a:ea typeface="华文细黑"/>
                          <a:cs typeface="Courier New"/>
                        </a:rPr>
                        <a:t>OH</a:t>
                      </a:r>
                      <a:endParaRPr lang="zh-CN" sz="2400" kern="100" dirty="0">
                        <a:effectLst/>
                        <a:latin typeface="宋体"/>
                        <a:cs typeface="Courier New"/>
                      </a:endParaRPr>
                    </a:p>
                  </a:txBody>
                  <a:tcPr marL="13860" marR="138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葡萄糖</a:t>
                      </a:r>
                      <a:endParaRPr lang="zh-CN" sz="2400" kern="100">
                        <a:effectLst/>
                        <a:latin typeface="宋体"/>
                        <a:cs typeface="Courier New"/>
                      </a:endParaRPr>
                    </a:p>
                  </a:txBody>
                  <a:tcPr marL="13860" marR="138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dirty="0">
                          <a:effectLst/>
                          <a:latin typeface="Times New Roman"/>
                          <a:ea typeface="华文细黑"/>
                          <a:cs typeface="Times New Roman"/>
                        </a:rPr>
                        <a:t>与新制</a:t>
                      </a:r>
                      <a:r>
                        <a:rPr lang="en-US" sz="2400" kern="100" dirty="0">
                          <a:effectLst/>
                          <a:latin typeface="Times New Roman"/>
                          <a:ea typeface="华文细黑"/>
                          <a:cs typeface="Courier New"/>
                        </a:rPr>
                        <a:t>Cu(OH)</a:t>
                      </a:r>
                      <a:r>
                        <a:rPr lang="en-US" sz="2400" kern="100" baseline="-25000" dirty="0">
                          <a:effectLst/>
                          <a:latin typeface="Times New Roman"/>
                          <a:ea typeface="华文细黑"/>
                          <a:cs typeface="Courier New"/>
                        </a:rPr>
                        <a:t>2</a:t>
                      </a:r>
                      <a:r>
                        <a:rPr lang="zh-CN" sz="2400" kern="100" dirty="0">
                          <a:effectLst/>
                          <a:latin typeface="Times New Roman"/>
                          <a:ea typeface="华文细黑"/>
                          <a:cs typeface="Times New Roman"/>
                        </a:rPr>
                        <a:t>悬浊液加热产生红色沉淀</a:t>
                      </a:r>
                      <a:endParaRPr lang="zh-CN" sz="2400" kern="100" dirty="0">
                        <a:effectLst/>
                        <a:latin typeface="宋体"/>
                        <a:cs typeface="Courier New"/>
                      </a:endParaRPr>
                    </a:p>
                  </a:txBody>
                  <a:tcPr marL="13860" marR="138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775102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78582" y="837506"/>
            <a:ext cx="11074344" cy="591444"/>
          </a:xfrm>
          <a:prstGeom prst="rect">
            <a:avLst/>
          </a:prstGeom>
        </p:spPr>
        <p:txBody>
          <a:bodyPr>
            <a:spAutoFit/>
          </a:bodyPr>
          <a:lstStyle/>
          <a:p>
            <a:pPr lvl="0" algn="just">
              <a:lnSpc>
                <a:spcPct val="130000"/>
              </a:lnSpc>
              <a:tabLst>
                <a:tab pos="1890395" algn="l"/>
              </a:tabLst>
            </a:pPr>
            <a:r>
              <a:rPr lang="zh-CN" altLang="en-US" sz="2800" b="1" kern="100" dirty="0">
                <a:solidFill>
                  <a:srgbClr val="0000FF"/>
                </a:solidFill>
                <a:latin typeface="Times New Roman"/>
                <a:cs typeface="Times New Roman"/>
              </a:rPr>
              <a:t>题组一　官能团与物质性质的关系</a:t>
            </a:r>
            <a:endParaRPr lang="zh-CN" altLang="zh-CN" sz="2800" b="1" kern="100" dirty="0">
              <a:solidFill>
                <a:srgbClr val="0000FF"/>
              </a:solidFill>
              <a:latin typeface="Times New Roman"/>
              <a:cs typeface="Times New Roman"/>
            </a:endParaRPr>
          </a:p>
        </p:txBody>
      </p:sp>
      <p:sp>
        <p:nvSpPr>
          <p:cNvPr id="4" name="矩形 3"/>
          <p:cNvSpPr/>
          <p:nvPr/>
        </p:nvSpPr>
        <p:spPr>
          <a:xfrm>
            <a:off x="496621" y="1413570"/>
            <a:ext cx="10901751" cy="1080239"/>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rPr>
              <a:t>1.</a:t>
            </a:r>
            <a:r>
              <a:rPr lang="zh-CN" altLang="zh-CN" sz="2800" kern="100" dirty="0">
                <a:latin typeface="Times New Roman"/>
                <a:ea typeface="华文细黑"/>
                <a:cs typeface="Times New Roman"/>
              </a:rPr>
              <a:t>下表为某有机物与各种试剂的反应现象，则这种有机物可能是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en-US" sz="2600" dirty="0"/>
          </a:p>
        </p:txBody>
      </p:sp>
      <p:graphicFrame>
        <p:nvGraphicFramePr>
          <p:cNvPr id="3" name="表格 2"/>
          <p:cNvGraphicFramePr>
            <a:graphicFrameLocks noGrp="1"/>
          </p:cNvGraphicFramePr>
          <p:nvPr>
            <p:extLst>
              <p:ext uri="{D42A27DB-BD31-4B8C-83A1-F6EECF244321}">
                <p14:modId xmlns:p14="http://schemas.microsoft.com/office/powerpoint/2010/main" val="2053941226"/>
              </p:ext>
            </p:extLst>
          </p:nvPr>
        </p:nvGraphicFramePr>
        <p:xfrm>
          <a:off x="1721113" y="2184205"/>
          <a:ext cx="6102285" cy="1188720"/>
        </p:xfrm>
        <a:graphic>
          <a:graphicData uri="http://schemas.openxmlformats.org/drawingml/2006/table">
            <a:tbl>
              <a:tblPr/>
              <a:tblGrid>
                <a:gridCol w="1111984"/>
                <a:gridCol w="1684329"/>
                <a:gridCol w="1111984"/>
                <a:gridCol w="2193988"/>
              </a:tblGrid>
              <a:tr h="583222">
                <a:tc>
                  <a:txBody>
                    <a:bodyPr/>
                    <a:lstStyle/>
                    <a:p>
                      <a:pPr algn="ctr">
                        <a:lnSpc>
                          <a:spcPct val="150000"/>
                        </a:lnSpc>
                        <a:spcAft>
                          <a:spcPts val="0"/>
                        </a:spcAft>
                        <a:tabLst>
                          <a:tab pos="2430780" algn="l"/>
                        </a:tabLst>
                      </a:pPr>
                      <a:r>
                        <a:rPr lang="zh-CN" sz="2600" kern="100" dirty="0">
                          <a:effectLst/>
                          <a:latin typeface="Times New Roman"/>
                          <a:ea typeface="华文细黑"/>
                          <a:cs typeface="Times New Roman"/>
                        </a:rPr>
                        <a:t>试剂</a:t>
                      </a:r>
                      <a:endParaRPr lang="zh-CN" sz="26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600" kern="100">
                          <a:effectLst/>
                          <a:latin typeface="Times New Roman"/>
                          <a:ea typeface="华文细黑"/>
                          <a:cs typeface="Times New Roman"/>
                        </a:rPr>
                        <a:t>钠</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600" kern="100">
                          <a:effectLst/>
                          <a:latin typeface="Times New Roman"/>
                          <a:ea typeface="华文细黑"/>
                          <a:cs typeface="Times New Roman"/>
                        </a:rPr>
                        <a:t>溴水</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600" kern="100">
                          <a:effectLst/>
                          <a:latin typeface="Times New Roman"/>
                          <a:ea typeface="华文细黑"/>
                          <a:cs typeface="Courier New"/>
                        </a:rPr>
                        <a:t>NaHCO</a:t>
                      </a:r>
                      <a:r>
                        <a:rPr lang="en-US" sz="2600" kern="100" baseline="-25000">
                          <a:effectLst/>
                          <a:latin typeface="Times New Roman"/>
                          <a:ea typeface="华文细黑"/>
                          <a:cs typeface="Courier New"/>
                        </a:rPr>
                        <a:t>3</a:t>
                      </a:r>
                      <a:r>
                        <a:rPr lang="zh-CN" sz="2600" kern="100">
                          <a:effectLst/>
                          <a:latin typeface="Times New Roman"/>
                          <a:ea typeface="华文细黑"/>
                          <a:cs typeface="Times New Roman"/>
                        </a:rPr>
                        <a:t>溶液</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7119">
                <a:tc>
                  <a:txBody>
                    <a:bodyPr/>
                    <a:lstStyle/>
                    <a:p>
                      <a:pPr algn="ctr">
                        <a:lnSpc>
                          <a:spcPct val="150000"/>
                        </a:lnSpc>
                        <a:spcAft>
                          <a:spcPts val="0"/>
                        </a:spcAft>
                        <a:tabLst>
                          <a:tab pos="2430780" algn="l"/>
                        </a:tabLst>
                      </a:pPr>
                      <a:r>
                        <a:rPr lang="zh-CN" sz="2600" kern="100">
                          <a:effectLst/>
                          <a:latin typeface="Times New Roman"/>
                          <a:ea typeface="华文细黑"/>
                          <a:cs typeface="Times New Roman"/>
                        </a:rPr>
                        <a:t>现象</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600" kern="100">
                          <a:effectLst/>
                          <a:latin typeface="Times New Roman"/>
                          <a:ea typeface="华文细黑"/>
                          <a:cs typeface="Times New Roman"/>
                        </a:rPr>
                        <a:t>放出气体</a:t>
                      </a:r>
                      <a:endParaRPr lang="zh-CN" sz="26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600" kern="100" dirty="0">
                          <a:effectLst/>
                          <a:latin typeface="Times New Roman"/>
                          <a:ea typeface="华文细黑"/>
                          <a:cs typeface="Times New Roman"/>
                        </a:rPr>
                        <a:t>褪色</a:t>
                      </a:r>
                      <a:endParaRPr lang="zh-CN" sz="26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600" kern="100" dirty="0">
                          <a:effectLst/>
                          <a:latin typeface="Times New Roman"/>
                          <a:ea typeface="华文细黑"/>
                          <a:cs typeface="Times New Roman"/>
                        </a:rPr>
                        <a:t>放出气体</a:t>
                      </a:r>
                      <a:endParaRPr lang="zh-CN" sz="26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矩形 5"/>
          <p:cNvSpPr/>
          <p:nvPr/>
        </p:nvSpPr>
        <p:spPr>
          <a:xfrm>
            <a:off x="697506" y="3566347"/>
            <a:ext cx="10793813" cy="2677656"/>
          </a:xfrm>
          <a:prstGeom prst="rect">
            <a:avLst/>
          </a:prstGeom>
        </p:spPr>
        <p:txBody>
          <a:bodyPr>
            <a:spAutoFit/>
          </a:bodyPr>
          <a:lstStyle/>
          <a:p>
            <a:pPr algn="just">
              <a:lnSpc>
                <a:spcPct val="150000"/>
              </a:lnSpc>
              <a:spcAft>
                <a:spcPts val="0"/>
              </a:spcAft>
              <a:tabLst>
                <a:tab pos="2430780" algn="l"/>
              </a:tabLst>
            </a:pPr>
            <a:r>
              <a:rPr lang="en-US" altLang="zh-CN" sz="2800" kern="100" dirty="0" smtClean="0">
                <a:latin typeface="Times New Roman"/>
                <a:ea typeface="华文细黑"/>
                <a:cs typeface="Courier New"/>
              </a:rPr>
              <a:t>A.CH</a:t>
            </a:r>
            <a:r>
              <a:rPr lang="en-US" altLang="zh-CN" sz="2800" kern="100" baseline="-25000" dirty="0" smtClean="0">
                <a:latin typeface="Times New Roman"/>
                <a:ea typeface="华文细黑"/>
                <a:cs typeface="Courier New"/>
              </a:rPr>
              <a:t>2</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CH—CH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—OH</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smtClean="0">
                <a:latin typeface="Times New Roman"/>
                <a:ea typeface="华文细黑"/>
                <a:cs typeface="Courier New"/>
              </a:rPr>
              <a:t>B.</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C.CH</a:t>
            </a:r>
            <a:r>
              <a:rPr lang="en-US" altLang="zh-CN" sz="2800" kern="100" baseline="-25000" dirty="0">
                <a:latin typeface="Times New Roman"/>
                <a:ea typeface="华文细黑"/>
                <a:cs typeface="Courier New"/>
              </a:rPr>
              <a:t>2</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CH—COOH</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D.CH</a:t>
            </a:r>
            <a:r>
              <a:rPr lang="en-US" altLang="zh-CN" sz="2800" kern="100" baseline="-25000" dirty="0">
                <a:latin typeface="Times New Roman"/>
                <a:ea typeface="华文细黑"/>
              </a:rPr>
              <a:t>3</a:t>
            </a:r>
            <a:r>
              <a:rPr lang="en-US" altLang="zh-CN" sz="2800" kern="100" dirty="0">
                <a:latin typeface="Times New Roman"/>
                <a:ea typeface="华文细黑"/>
              </a:rPr>
              <a:t>COOH</a:t>
            </a:r>
            <a:endParaRPr lang="zh-CN" altLang="en-US" sz="2800" dirty="0"/>
          </a:p>
        </p:txBody>
      </p:sp>
      <p:pic>
        <p:nvPicPr>
          <p:cNvPr id="2856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990" y="4265095"/>
            <a:ext cx="2346960" cy="67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21">
            <a:hlinkClick r:id="rId3" action="ppaction://hlinksldjump"/>
          </p:cNvPr>
          <p:cNvSpPr>
            <a:spLocks noChangeArrowheads="1"/>
          </p:cNvSpPr>
          <p:nvPr/>
        </p:nvSpPr>
        <p:spPr bwMode="auto">
          <a:xfrm>
            <a:off x="919155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4" action="ppaction://hlinksldjump"/>
          </p:cNvPr>
          <p:cNvSpPr>
            <a:spLocks noChangeArrowheads="1"/>
          </p:cNvSpPr>
          <p:nvPr/>
        </p:nvSpPr>
        <p:spPr bwMode="auto">
          <a:xfrm>
            <a:off x="969372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5" action="ppaction://hlinksldjump"/>
          </p:cNvPr>
          <p:cNvSpPr>
            <a:spLocks noChangeArrowheads="1"/>
          </p:cNvSpPr>
          <p:nvPr/>
        </p:nvSpPr>
        <p:spPr bwMode="auto">
          <a:xfrm>
            <a:off x="1017176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6" action="ppaction://hlinksldjump"/>
          </p:cNvPr>
          <p:cNvSpPr>
            <a:spLocks noChangeArrowheads="1"/>
          </p:cNvSpPr>
          <p:nvPr/>
        </p:nvSpPr>
        <p:spPr bwMode="auto">
          <a:xfrm>
            <a:off x="106256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7" action="ppaction://hlinksldjump"/>
          </p:cNvPr>
          <p:cNvSpPr>
            <a:spLocks noChangeArrowheads="1"/>
          </p:cNvSpPr>
          <p:nvPr/>
        </p:nvSpPr>
        <p:spPr bwMode="auto">
          <a:xfrm>
            <a:off x="1110327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8" action="ppaction://hlinksldjump"/>
          </p:cNvPr>
          <p:cNvSpPr>
            <a:spLocks noChangeArrowheads="1"/>
          </p:cNvSpPr>
          <p:nvPr/>
        </p:nvSpPr>
        <p:spPr bwMode="auto">
          <a:xfrm>
            <a:off x="1160733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a:hlinkClick r:id="rId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5005175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1188134" y="2205658"/>
            <a:ext cx="9812557" cy="2031325"/>
          </a:xfrm>
          <a:prstGeom prst="rect">
            <a:avLst/>
          </a:prstGeom>
        </p:spPr>
        <p:txBody>
          <a:bodyPr>
            <a:spAutoFit/>
          </a:bodyPr>
          <a:lstStyle/>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en-US" altLang="zh-CN" sz="2800" kern="100" dirty="0">
                <a:latin typeface="Times New Roman"/>
                <a:ea typeface="华文细黑"/>
              </a:rPr>
              <a:t>C</a:t>
            </a:r>
            <a:r>
              <a:rPr lang="zh-CN" altLang="zh-CN" sz="2800" kern="100" dirty="0">
                <a:latin typeface="Times New Roman"/>
                <a:ea typeface="华文细黑"/>
                <a:cs typeface="Times New Roman"/>
              </a:rPr>
              <a:t>项中的</a:t>
            </a:r>
            <a:r>
              <a:rPr lang="en-US" altLang="zh-CN" sz="2800" kern="100" dirty="0" smtClean="0">
                <a:latin typeface="宋体"/>
                <a:ea typeface="华文细黑"/>
                <a:cs typeface="Times New Roman"/>
              </a:rPr>
              <a:t>“	     ”</a:t>
            </a:r>
            <a:r>
              <a:rPr lang="zh-CN" altLang="zh-CN" sz="2800" kern="100" dirty="0">
                <a:latin typeface="Times New Roman"/>
                <a:ea typeface="华文细黑"/>
                <a:cs typeface="Times New Roman"/>
              </a:rPr>
              <a:t>能使溴水褪色，</a:t>
            </a:r>
            <a:r>
              <a:rPr lang="en-US" altLang="zh-CN" sz="2800" kern="100" dirty="0">
                <a:latin typeface="宋体"/>
                <a:ea typeface="华文细黑"/>
                <a:cs typeface="Times New Roman"/>
              </a:rPr>
              <a:t>“</a:t>
            </a:r>
            <a:r>
              <a:rPr lang="en-US" altLang="zh-CN" sz="2800" kern="100" dirty="0">
                <a:latin typeface="Times New Roman"/>
                <a:ea typeface="华文细黑"/>
              </a:rPr>
              <a:t>—COOH</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能与</a:t>
            </a:r>
            <a:r>
              <a:rPr lang="en-US" altLang="zh-CN" sz="2800" kern="100" dirty="0">
                <a:latin typeface="Times New Roman"/>
                <a:ea typeface="华文细黑"/>
              </a:rPr>
              <a:t>Na</a:t>
            </a:r>
            <a:r>
              <a:rPr lang="zh-CN" altLang="zh-CN" sz="2800" kern="100" dirty="0">
                <a:latin typeface="Times New Roman"/>
                <a:ea typeface="华文细黑"/>
                <a:cs typeface="Times New Roman"/>
              </a:rPr>
              <a:t>、</a:t>
            </a:r>
            <a:r>
              <a:rPr lang="en-US" altLang="zh-CN" sz="2800" kern="100" dirty="0">
                <a:latin typeface="Times New Roman"/>
                <a:ea typeface="华文细黑"/>
              </a:rPr>
              <a:t>NaHCO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反应产生气体</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430780" algn="l"/>
              </a:tabLs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Courier New"/>
              </a:rPr>
              <a:t>C</a:t>
            </a:r>
            <a:endParaRPr lang="zh-CN" altLang="zh-CN" sz="2800" b="1" kern="100" dirty="0">
              <a:solidFill>
                <a:schemeClr val="accent6">
                  <a:lumMod val="75000"/>
                </a:schemeClr>
              </a:solidFill>
              <a:latin typeface="Times New Roman"/>
              <a:ea typeface="华文细黑"/>
              <a:cs typeface="Courier New"/>
            </a:endParaRPr>
          </a:p>
        </p:txBody>
      </p:sp>
      <p:pic>
        <p:nvPicPr>
          <p:cNvPr id="260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2465" y="1990168"/>
            <a:ext cx="1468685" cy="1079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1">
            <a:hlinkClick r:id="rId3" action="ppaction://hlinksldjump"/>
          </p:cNvPr>
          <p:cNvSpPr>
            <a:spLocks noChangeArrowheads="1"/>
          </p:cNvSpPr>
          <p:nvPr/>
        </p:nvSpPr>
        <p:spPr bwMode="auto">
          <a:xfrm>
            <a:off x="919155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4" action="ppaction://hlinksldjump"/>
          </p:cNvPr>
          <p:cNvSpPr>
            <a:spLocks noChangeArrowheads="1"/>
          </p:cNvSpPr>
          <p:nvPr/>
        </p:nvSpPr>
        <p:spPr bwMode="auto">
          <a:xfrm>
            <a:off x="969372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5" action="ppaction://hlinksldjump"/>
          </p:cNvPr>
          <p:cNvSpPr>
            <a:spLocks noChangeArrowheads="1"/>
          </p:cNvSpPr>
          <p:nvPr/>
        </p:nvSpPr>
        <p:spPr bwMode="auto">
          <a:xfrm>
            <a:off x="1017176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6" action="ppaction://hlinksldjump"/>
          </p:cNvPr>
          <p:cNvSpPr>
            <a:spLocks noChangeArrowheads="1"/>
          </p:cNvSpPr>
          <p:nvPr/>
        </p:nvSpPr>
        <p:spPr bwMode="auto">
          <a:xfrm>
            <a:off x="106256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7" action="ppaction://hlinksldjump"/>
          </p:cNvPr>
          <p:cNvSpPr>
            <a:spLocks noChangeArrowheads="1"/>
          </p:cNvSpPr>
          <p:nvPr/>
        </p:nvSpPr>
        <p:spPr bwMode="auto">
          <a:xfrm>
            <a:off x="1110327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60733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471185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60098"/>
                                        </p:tgtEl>
                                        <p:attrNameLst>
                                          <p:attrName>style.visibility</p:attrName>
                                        </p:attrNameLst>
                                      </p:cBhvr>
                                      <p:to>
                                        <p:strVal val="visible"/>
                                      </p:to>
                                    </p:set>
                                    <p:animEffect transition="in" filter="blinds(horizontal)">
                                      <p:cBhvr>
                                        <p:cTn id="10" dur="750"/>
                                        <p:tgtEl>
                                          <p:spTgt spid="260098"/>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blinds(horizontal)">
                                      <p:cBhvr>
                                        <p:cTn id="14" dur="75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1762" y="635996"/>
            <a:ext cx="11392076" cy="1188263"/>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rPr>
              <a:t>2.</a:t>
            </a:r>
            <a:r>
              <a:rPr lang="zh-CN" altLang="zh-CN" sz="2800" kern="100" dirty="0">
                <a:latin typeface="Times New Roman"/>
                <a:ea typeface="华文细黑"/>
                <a:cs typeface="Times New Roman"/>
              </a:rPr>
              <a:t>某有机物的结构如图所示，下列各项性质中，它不可能具有的是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en-US" sz="2800" dirty="0"/>
          </a:p>
        </p:txBody>
      </p:sp>
      <p:pic>
        <p:nvPicPr>
          <p:cNvPr id="261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325" y="1427117"/>
            <a:ext cx="4277964" cy="1429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78369" y="2928633"/>
            <a:ext cx="11232086" cy="3323987"/>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可以燃烧　</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能使酸性高锰酸钾溶液褪色　</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能跟</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溶液反应　</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能发生酯化反应　</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能发生聚合反应　</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能发生水解反应　</a:t>
            </a:r>
            <a:r>
              <a:rPr lang="en-US" altLang="zh-CN" sz="2800" kern="100" dirty="0">
                <a:latin typeface="宋体"/>
                <a:ea typeface="华文细黑"/>
                <a:cs typeface="Times New Roman"/>
              </a:rPr>
              <a:t>⑦</a:t>
            </a:r>
            <a:r>
              <a:rPr lang="zh-CN" altLang="zh-CN" sz="2800" kern="100" dirty="0">
                <a:latin typeface="Times New Roman"/>
                <a:ea typeface="华文细黑"/>
                <a:cs typeface="Times New Roman"/>
              </a:rPr>
              <a:t>能发生取代反应</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①④</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⑥</a:t>
            </a:r>
            <a:r>
              <a:rPr lang="en-US" altLang="zh-CN" sz="2800" kern="100" dirty="0">
                <a:latin typeface="Times New Roman"/>
                <a:ea typeface="华文细黑"/>
                <a:cs typeface="Courier New"/>
              </a:rPr>
              <a:t>  </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C.</a:t>
            </a:r>
            <a:r>
              <a:rPr lang="en-US" altLang="zh-CN" sz="2800" kern="100" dirty="0">
                <a:latin typeface="宋体"/>
                <a:ea typeface="华文细黑"/>
                <a:cs typeface="Times New Roman"/>
              </a:rPr>
              <a:t>⑤</a:t>
            </a:r>
            <a:r>
              <a:rPr lang="en-US" altLang="zh-CN" sz="2800" kern="100" dirty="0">
                <a:latin typeface="Times New Roman"/>
                <a:ea typeface="华文细黑"/>
              </a:rPr>
              <a:t>  	</a:t>
            </a:r>
            <a:r>
              <a:rPr lang="en-US" altLang="zh-CN" sz="2800" kern="100" dirty="0" smtClean="0">
                <a:latin typeface="Times New Roman"/>
                <a:ea typeface="华文细黑"/>
              </a:rPr>
              <a:t>			D</a:t>
            </a:r>
            <a:r>
              <a:rPr lang="en-US" altLang="zh-CN" sz="2800" kern="100" dirty="0">
                <a:latin typeface="Times New Roman"/>
                <a:ea typeface="华文细黑"/>
              </a:rPr>
              <a:t>.</a:t>
            </a:r>
            <a:r>
              <a:rPr lang="en-US" altLang="zh-CN" sz="2800" kern="100" dirty="0">
                <a:latin typeface="宋体"/>
                <a:ea typeface="华文细黑"/>
                <a:cs typeface="Times New Roman"/>
              </a:rPr>
              <a:t>④⑥</a:t>
            </a:r>
            <a:endParaRPr lang="zh-CN" altLang="en-US" sz="2800" dirty="0"/>
          </a:p>
        </p:txBody>
      </p:sp>
      <p:sp>
        <p:nvSpPr>
          <p:cNvPr id="5" name="Rectangle 21">
            <a:hlinkClick r:id="rId3" action="ppaction://hlinksldjump"/>
          </p:cNvPr>
          <p:cNvSpPr>
            <a:spLocks noChangeArrowheads="1"/>
          </p:cNvSpPr>
          <p:nvPr/>
        </p:nvSpPr>
        <p:spPr bwMode="auto">
          <a:xfrm>
            <a:off x="919155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4" action="ppaction://hlinksldjump"/>
          </p:cNvPr>
          <p:cNvSpPr>
            <a:spLocks noChangeArrowheads="1"/>
          </p:cNvSpPr>
          <p:nvPr/>
        </p:nvSpPr>
        <p:spPr bwMode="auto">
          <a:xfrm>
            <a:off x="969372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5" action="ppaction://hlinksldjump"/>
          </p:cNvPr>
          <p:cNvSpPr>
            <a:spLocks noChangeArrowheads="1"/>
          </p:cNvSpPr>
          <p:nvPr/>
        </p:nvSpPr>
        <p:spPr bwMode="auto">
          <a:xfrm>
            <a:off x="1017176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6" action="ppaction://hlinksldjump"/>
          </p:cNvPr>
          <p:cNvSpPr>
            <a:spLocks noChangeArrowheads="1"/>
          </p:cNvSpPr>
          <p:nvPr/>
        </p:nvSpPr>
        <p:spPr bwMode="auto">
          <a:xfrm>
            <a:off x="106256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7" action="ppaction://hlinksldjump"/>
          </p:cNvPr>
          <p:cNvSpPr>
            <a:spLocks noChangeArrowheads="1"/>
          </p:cNvSpPr>
          <p:nvPr/>
        </p:nvSpPr>
        <p:spPr bwMode="auto">
          <a:xfrm>
            <a:off x="1110327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60733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a:hlinkClick r:id="rId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9960852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434742" y="1760250"/>
            <a:ext cx="11392076" cy="2677656"/>
          </a:xfrm>
          <a:prstGeom prst="rect">
            <a:avLst/>
          </a:prstGeom>
        </p:spPr>
        <p:txBody>
          <a:bodyPr>
            <a:spAutoFit/>
          </a:bodyPr>
          <a:lstStyle/>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大多数有机物都能燃烧；</a:t>
            </a:r>
            <a:r>
              <a:rPr lang="zh-CN" altLang="zh-CN" sz="2800" kern="100" dirty="0" smtClean="0">
                <a:latin typeface="Times New Roman"/>
                <a:ea typeface="华文细黑"/>
                <a:cs typeface="Times New Roman"/>
              </a:rPr>
              <a:t>含有</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能使酸性</a:t>
            </a:r>
            <a:r>
              <a:rPr lang="en-US" altLang="zh-CN" sz="2800" kern="100" dirty="0">
                <a:latin typeface="Times New Roman"/>
                <a:ea typeface="华文细黑"/>
              </a:rPr>
              <a:t>KMnO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溶液褪色，能发生加聚反应；含有</a:t>
            </a:r>
            <a:r>
              <a:rPr lang="en-US" altLang="zh-CN" sz="2800" kern="100" dirty="0">
                <a:latin typeface="Times New Roman"/>
                <a:ea typeface="华文细黑"/>
              </a:rPr>
              <a:t>—COOH</a:t>
            </a:r>
            <a:r>
              <a:rPr lang="zh-CN" altLang="zh-CN" sz="2800" kern="100" dirty="0">
                <a:latin typeface="Times New Roman"/>
                <a:ea typeface="华文细黑"/>
                <a:cs typeface="Times New Roman"/>
              </a:rPr>
              <a:t>，能与</a:t>
            </a:r>
            <a:r>
              <a:rPr lang="en-US" altLang="zh-CN" sz="2800" kern="100" dirty="0" err="1">
                <a:latin typeface="Times New Roman"/>
                <a:ea typeface="华文细黑"/>
              </a:rPr>
              <a:t>NaOH</a:t>
            </a:r>
            <a:r>
              <a:rPr lang="zh-CN" altLang="zh-CN" sz="2800" kern="100" dirty="0">
                <a:latin typeface="Times New Roman"/>
                <a:ea typeface="华文细黑"/>
                <a:cs typeface="Times New Roman"/>
              </a:rPr>
              <a:t>反应，能发生酯化反应</a:t>
            </a:r>
            <a:r>
              <a:rPr lang="en-US" altLang="zh-CN" sz="2800" kern="100" dirty="0">
                <a:latin typeface="Times New Roman"/>
                <a:ea typeface="华文细黑"/>
              </a:rPr>
              <a:t>(</a:t>
            </a:r>
            <a:r>
              <a:rPr lang="zh-CN" altLang="zh-CN" sz="2800" kern="100" dirty="0">
                <a:latin typeface="Times New Roman"/>
                <a:ea typeface="华文细黑"/>
                <a:cs typeface="Times New Roman"/>
              </a:rPr>
              <a:t>属于取代反应</a:t>
            </a:r>
            <a:r>
              <a:rPr lang="en-US" altLang="zh-CN" sz="2800" kern="100" dirty="0">
                <a:latin typeface="Times New Roman"/>
                <a:ea typeface="华文细黑"/>
              </a:rPr>
              <a:t>)</a:t>
            </a:r>
            <a:r>
              <a:rPr lang="zh-CN" altLang="zh-CN" sz="2800" kern="100" dirty="0">
                <a:latin typeface="Times New Roman"/>
                <a:ea typeface="华文细黑"/>
                <a:cs typeface="Times New Roman"/>
              </a:rPr>
              <a:t>；含有</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dirty="0">
                <a:latin typeface="Times New Roman"/>
                <a:ea typeface="华文细黑"/>
              </a:rPr>
              <a:t>OH</a:t>
            </a:r>
            <a:r>
              <a:rPr lang="zh-CN" altLang="zh-CN" sz="2800" kern="100" dirty="0">
                <a:latin typeface="Times New Roman"/>
                <a:ea typeface="华文细黑"/>
                <a:cs typeface="Times New Roman"/>
              </a:rPr>
              <a:t>，能发生酯化反应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430780" algn="l"/>
              </a:tabLs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Courier New"/>
              </a:rPr>
              <a:t>B</a:t>
            </a:r>
            <a:endParaRPr lang="zh-CN" altLang="zh-CN" sz="2800" b="1" kern="100" dirty="0">
              <a:solidFill>
                <a:schemeClr val="accent6">
                  <a:lumMod val="75000"/>
                </a:schemeClr>
              </a:solidFill>
              <a:latin typeface="Times New Roman"/>
              <a:ea typeface="华文细黑"/>
              <a:cs typeface="Courier New"/>
            </a:endParaRPr>
          </a:p>
        </p:txBody>
      </p:sp>
      <p:pic>
        <p:nvPicPr>
          <p:cNvPr id="262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0234" y="1760250"/>
            <a:ext cx="10985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1">
            <a:hlinkClick r:id="rId3" action="ppaction://hlinksldjump"/>
          </p:cNvPr>
          <p:cNvSpPr>
            <a:spLocks noChangeArrowheads="1"/>
          </p:cNvSpPr>
          <p:nvPr/>
        </p:nvSpPr>
        <p:spPr bwMode="auto">
          <a:xfrm>
            <a:off x="919155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4" action="ppaction://hlinksldjump"/>
          </p:cNvPr>
          <p:cNvSpPr>
            <a:spLocks noChangeArrowheads="1"/>
          </p:cNvSpPr>
          <p:nvPr/>
        </p:nvSpPr>
        <p:spPr bwMode="auto">
          <a:xfrm>
            <a:off x="969372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5" action="ppaction://hlinksldjump"/>
          </p:cNvPr>
          <p:cNvSpPr>
            <a:spLocks noChangeArrowheads="1"/>
          </p:cNvSpPr>
          <p:nvPr/>
        </p:nvSpPr>
        <p:spPr bwMode="auto">
          <a:xfrm>
            <a:off x="1017176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6" action="ppaction://hlinksldjump"/>
          </p:cNvPr>
          <p:cNvSpPr>
            <a:spLocks noChangeArrowheads="1"/>
          </p:cNvSpPr>
          <p:nvPr/>
        </p:nvSpPr>
        <p:spPr bwMode="auto">
          <a:xfrm>
            <a:off x="106256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7" action="ppaction://hlinksldjump"/>
          </p:cNvPr>
          <p:cNvSpPr>
            <a:spLocks noChangeArrowheads="1"/>
          </p:cNvSpPr>
          <p:nvPr/>
        </p:nvSpPr>
        <p:spPr bwMode="auto">
          <a:xfrm>
            <a:off x="1110327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60733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60705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62146"/>
                                        </p:tgtEl>
                                        <p:attrNameLst>
                                          <p:attrName>style.visibility</p:attrName>
                                        </p:attrNameLst>
                                      </p:cBhvr>
                                      <p:to>
                                        <p:strVal val="visible"/>
                                      </p:to>
                                    </p:set>
                                    <p:animEffect transition="in" filter="blinds(horizontal)">
                                      <p:cBhvr>
                                        <p:cTn id="10" dur="750"/>
                                        <p:tgtEl>
                                          <p:spTgt spid="262146"/>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blinds(horizontal)">
                                      <p:cBhvr>
                                        <p:cTn id="14" dur="75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extLst>
              <p:ext uri="{D42A27DB-BD31-4B8C-83A1-F6EECF244321}">
                <p14:modId xmlns:p14="http://schemas.microsoft.com/office/powerpoint/2010/main" val="565968745"/>
              </p:ext>
            </p:extLst>
          </p:nvPr>
        </p:nvGraphicFramePr>
        <p:xfrm>
          <a:off x="550590" y="909514"/>
          <a:ext cx="11017224" cy="3888432"/>
        </p:xfrm>
        <a:graphic>
          <a:graphicData uri="http://schemas.openxmlformats.org/drawingml/2006/table">
            <a:tbl>
              <a:tblPr/>
              <a:tblGrid>
                <a:gridCol w="1080120"/>
                <a:gridCol w="1296144"/>
                <a:gridCol w="4836846"/>
                <a:gridCol w="3804114"/>
              </a:tblGrid>
              <a:tr h="1800200">
                <a:tc>
                  <a:txBody>
                    <a:bodyPr/>
                    <a:lstStyle/>
                    <a:p>
                      <a:pPr algn="ctr">
                        <a:lnSpc>
                          <a:spcPct val="150000"/>
                        </a:lnSpc>
                        <a:spcAft>
                          <a:spcPts val="0"/>
                        </a:spcAft>
                        <a:tabLst>
                          <a:tab pos="2430780" algn="l"/>
                        </a:tabLst>
                      </a:pPr>
                      <a:r>
                        <a:rPr lang="zh-CN" sz="2800" kern="100" dirty="0">
                          <a:effectLst/>
                          <a:latin typeface="Times New Roman"/>
                          <a:ea typeface="华文细黑"/>
                          <a:cs typeface="Times New Roman"/>
                        </a:rPr>
                        <a:t>物理性质</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800" kern="100">
                          <a:effectLst/>
                          <a:latin typeface="Times New Roman"/>
                          <a:ea typeface="华文细黑"/>
                          <a:cs typeface="Times New Roman"/>
                        </a:rPr>
                        <a:t>溶解性</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800" kern="100" dirty="0" smtClean="0">
                          <a:effectLst/>
                          <a:latin typeface="Times New Roman"/>
                          <a:ea typeface="华文细黑"/>
                          <a:cs typeface="Times New Roman"/>
                        </a:rPr>
                        <a:t>与</a:t>
                      </a:r>
                      <a:r>
                        <a:rPr lang="en-US" altLang="zh-CN" sz="2800" u="sng" kern="100" dirty="0" smtClean="0">
                          <a:effectLst/>
                          <a:latin typeface="Times New Roman"/>
                          <a:ea typeface="华文细黑"/>
                          <a:cs typeface="Times New Roman"/>
                        </a:rPr>
                        <a:t>     </a:t>
                      </a:r>
                      <a:r>
                        <a:rPr lang="zh-CN" sz="2800" kern="100" dirty="0" smtClean="0">
                          <a:effectLst/>
                          <a:latin typeface="Times New Roman"/>
                          <a:ea typeface="华文细黑"/>
                          <a:cs typeface="Times New Roman"/>
                        </a:rPr>
                        <a:t>任意</a:t>
                      </a:r>
                      <a:r>
                        <a:rPr lang="zh-CN" sz="2800" kern="100" dirty="0">
                          <a:effectLst/>
                          <a:latin typeface="Times New Roman"/>
                          <a:ea typeface="华文细黑"/>
                          <a:cs typeface="Times New Roman"/>
                        </a:rPr>
                        <a:t>比互溶</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tabLst>
                          <a:tab pos="2430780" algn="l"/>
                        </a:tabLst>
                      </a:pPr>
                      <a:r>
                        <a:rPr lang="zh-CN" sz="2800" kern="100" dirty="0" smtClean="0">
                          <a:effectLst/>
                          <a:latin typeface="Times New Roman"/>
                          <a:ea typeface="华文细黑"/>
                          <a:cs typeface="Times New Roman"/>
                        </a:rPr>
                        <a:t>与</a:t>
                      </a:r>
                      <a:r>
                        <a:rPr lang="en-US" altLang="zh-CN" sz="2800" u="sng" kern="100" dirty="0" smtClean="0">
                          <a:effectLst/>
                          <a:latin typeface="Times New Roman"/>
                          <a:ea typeface="华文细黑"/>
                          <a:cs typeface="Times New Roman"/>
                        </a:rPr>
                        <a:t>	</a:t>
                      </a:r>
                      <a:r>
                        <a:rPr lang="zh-CN" sz="2800" kern="100" dirty="0" smtClean="0">
                          <a:effectLst/>
                          <a:latin typeface="Times New Roman"/>
                          <a:ea typeface="华文细黑"/>
                          <a:cs typeface="Times New Roman"/>
                        </a:rPr>
                        <a:t>任意</a:t>
                      </a:r>
                      <a:r>
                        <a:rPr lang="zh-CN" sz="2800" kern="100" dirty="0">
                          <a:effectLst/>
                          <a:latin typeface="Times New Roman"/>
                          <a:ea typeface="华文细黑"/>
                          <a:cs typeface="Times New Roman"/>
                        </a:rPr>
                        <a:t>比互溶</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88232">
                <a:tc gridSpan="2">
                  <a:txBody>
                    <a:bodyPr/>
                    <a:lstStyle/>
                    <a:p>
                      <a:pPr algn="ctr">
                        <a:lnSpc>
                          <a:spcPct val="150000"/>
                        </a:lnSpc>
                        <a:spcAft>
                          <a:spcPts val="0"/>
                        </a:spcAft>
                        <a:tabLst>
                          <a:tab pos="2430780" algn="l"/>
                        </a:tabLst>
                      </a:pPr>
                      <a:r>
                        <a:rPr lang="zh-CN" sz="2800" kern="100">
                          <a:effectLst/>
                          <a:latin typeface="Times New Roman"/>
                          <a:ea typeface="华文细黑"/>
                          <a:cs typeface="Times New Roman"/>
                        </a:rPr>
                        <a:t>化学性质</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ct val="150000"/>
                        </a:lnSpc>
                        <a:spcAft>
                          <a:spcPts val="0"/>
                        </a:spcAft>
                        <a:tabLst>
                          <a:tab pos="2430780" algn="l"/>
                        </a:tabLst>
                      </a:pPr>
                      <a:endParaRPr lang="en-US" sz="2800" kern="100">
                        <a:effectLst/>
                        <a:latin typeface="Times New Roman"/>
                        <a:ea typeface="华文细黑"/>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4371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8606" y="2854315"/>
            <a:ext cx="3044092" cy="1871623"/>
          </a:xfrm>
          <a:prstGeom prst="rect">
            <a:avLst/>
          </a:prstGeom>
          <a:noFill/>
          <a:extLst>
            <a:ext uri="{909E8E84-426E-40DD-AFC4-6F175D3DCCD1}">
              <a14:hiddenFill xmlns:a14="http://schemas.microsoft.com/office/drawing/2010/main">
                <a:solidFill>
                  <a:srgbClr val="FFFFFF"/>
                </a:solidFill>
              </a14:hiddenFill>
            </a:ext>
          </a:extLst>
        </p:spPr>
      </p:pic>
      <p:pic>
        <p:nvPicPr>
          <p:cNvPr id="2437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422" y="3024157"/>
            <a:ext cx="2941637" cy="153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4367014" y="1557586"/>
            <a:ext cx="543739"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水</a:t>
            </a:r>
            <a:endParaRPr lang="zh-CN" altLang="en-US" sz="2800" dirty="0">
              <a:solidFill>
                <a:srgbClr val="0000FF"/>
              </a:solidFill>
            </a:endParaRPr>
          </a:p>
        </p:txBody>
      </p:sp>
      <p:sp>
        <p:nvSpPr>
          <p:cNvPr id="13" name="矩形 12"/>
          <p:cNvSpPr/>
          <p:nvPr/>
        </p:nvSpPr>
        <p:spPr>
          <a:xfrm>
            <a:off x="8399462" y="1250390"/>
            <a:ext cx="1620957"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水、乙醇</a:t>
            </a:r>
            <a:endParaRPr lang="zh-CN" altLang="en-US" sz="2800" dirty="0">
              <a:solidFill>
                <a:srgbClr val="0000FF"/>
              </a:solidFill>
            </a:endParaRP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70268457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3"/>
                                        </p:tgtEl>
                                      </p:cBhvr>
                                    </p:animEffect>
                                    <p:set>
                                      <p:cBhvr>
                                        <p:cTn id="18"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9" grpId="0"/>
      <p:bldP spid="9" grpId="1"/>
      <p:bldP spid="13" grpId="0"/>
      <p:bldP spid="13"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41340" y="602055"/>
            <a:ext cx="10839169" cy="1307089"/>
          </a:xfrm>
          <a:prstGeom prst="rect">
            <a:avLst/>
          </a:prstGeom>
        </p:spPr>
        <p:txBody>
          <a:bodyPr>
            <a:spAutoFit/>
          </a:bodyPr>
          <a:lstStyle/>
          <a:p>
            <a:pPr algn="just">
              <a:lnSpc>
                <a:spcPct val="150000"/>
              </a:lnSpc>
              <a:spcAft>
                <a:spcPts val="0"/>
              </a:spcAft>
              <a:tabLst>
                <a:tab pos="2430780" algn="l"/>
              </a:tabLst>
            </a:pPr>
            <a:r>
              <a:rPr lang="en-US" altLang="zh-CN" sz="2800" kern="100">
                <a:latin typeface="Times New Roman"/>
                <a:ea typeface="华文细黑"/>
              </a:rPr>
              <a:t>3</a:t>
            </a:r>
            <a:r>
              <a:rPr lang="en-US" altLang="zh-CN" sz="2800" kern="100" smtClean="0">
                <a:latin typeface="Times New Roman"/>
                <a:ea typeface="华文细黑"/>
              </a:rPr>
              <a:t>. </a:t>
            </a:r>
            <a:r>
              <a:rPr lang="zh-CN" altLang="zh-CN" sz="2800" kern="100" dirty="0" smtClean="0">
                <a:latin typeface="Times New Roman"/>
                <a:ea typeface="华文细黑"/>
                <a:cs typeface="Times New Roman"/>
              </a:rPr>
              <a:t>某</a:t>
            </a:r>
            <a:r>
              <a:rPr lang="zh-CN" altLang="zh-CN" sz="2800" kern="100" dirty="0">
                <a:latin typeface="Times New Roman"/>
                <a:ea typeface="华文细黑"/>
                <a:cs typeface="Times New Roman"/>
              </a:rPr>
              <a:t>有机物的结构简式如图所示，则此有机物可发生反应的类型有</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en-US" sz="2800" dirty="0"/>
          </a:p>
        </p:txBody>
      </p:sp>
      <p:pic>
        <p:nvPicPr>
          <p:cNvPr id="263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2490" y="1392754"/>
            <a:ext cx="5172916" cy="1603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550590" y="3414112"/>
            <a:ext cx="10839169" cy="2599751"/>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取代反应　</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加成反应　</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消去反应　</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酯化反应　</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水解反应　</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氧化反应　</a:t>
            </a:r>
            <a:r>
              <a:rPr lang="en-US" altLang="zh-CN" sz="2800" kern="100" dirty="0">
                <a:latin typeface="宋体"/>
                <a:ea typeface="华文细黑"/>
                <a:cs typeface="Times New Roman"/>
              </a:rPr>
              <a:t>⑦</a:t>
            </a:r>
            <a:r>
              <a:rPr lang="zh-CN" altLang="zh-CN" sz="2800" kern="100" dirty="0">
                <a:latin typeface="Times New Roman"/>
                <a:ea typeface="华文细黑"/>
                <a:cs typeface="Times New Roman"/>
              </a:rPr>
              <a:t>中和反应</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①②③④⑤⑥⑦</a:t>
            </a:r>
            <a:r>
              <a:rPr lang="en-US" altLang="zh-CN" sz="2800" kern="100" dirty="0">
                <a:latin typeface="Times New Roman"/>
                <a:ea typeface="华文细黑"/>
                <a:cs typeface="Courier New"/>
              </a:rPr>
              <a:t>  	B.</a:t>
            </a:r>
            <a:r>
              <a:rPr lang="en-US" altLang="zh-CN" sz="2800" kern="100" dirty="0">
                <a:latin typeface="宋体"/>
                <a:ea typeface="华文细黑"/>
                <a:cs typeface="Times New Roman"/>
              </a:rPr>
              <a:t>②③④⑤⑥</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C.</a:t>
            </a:r>
            <a:r>
              <a:rPr lang="en-US" altLang="zh-CN" sz="2800" kern="100" dirty="0">
                <a:latin typeface="宋体"/>
                <a:ea typeface="华文细黑"/>
                <a:cs typeface="Times New Roman"/>
              </a:rPr>
              <a:t>②③④⑤⑥⑦</a:t>
            </a:r>
            <a:r>
              <a:rPr lang="en-US" altLang="zh-CN" sz="2800" kern="100" dirty="0">
                <a:latin typeface="Times New Roman"/>
                <a:ea typeface="华文细黑"/>
              </a:rPr>
              <a:t>  	</a:t>
            </a:r>
            <a:r>
              <a:rPr lang="en-US" altLang="zh-CN" sz="2800" kern="100" dirty="0" smtClean="0">
                <a:latin typeface="Times New Roman"/>
                <a:ea typeface="华文细黑"/>
              </a:rPr>
              <a:t>	D</a:t>
            </a:r>
            <a:r>
              <a:rPr lang="en-US" altLang="zh-CN" sz="2800" kern="100" dirty="0">
                <a:latin typeface="Times New Roman"/>
                <a:ea typeface="华文细黑"/>
              </a:rPr>
              <a:t>.</a:t>
            </a:r>
            <a:r>
              <a:rPr lang="en-US" altLang="zh-CN" sz="2800" kern="100" dirty="0">
                <a:latin typeface="宋体"/>
                <a:ea typeface="华文细黑"/>
                <a:cs typeface="Times New Roman"/>
              </a:rPr>
              <a:t>①②③⑤⑥</a:t>
            </a:r>
            <a:endParaRPr lang="zh-CN" altLang="en-US" sz="2800" dirty="0"/>
          </a:p>
        </p:txBody>
      </p:sp>
      <p:sp>
        <p:nvSpPr>
          <p:cNvPr id="7" name="Rectangle 21">
            <a:hlinkClick r:id="rId3" action="ppaction://hlinksldjump"/>
          </p:cNvPr>
          <p:cNvSpPr>
            <a:spLocks noChangeArrowheads="1"/>
          </p:cNvSpPr>
          <p:nvPr/>
        </p:nvSpPr>
        <p:spPr bwMode="auto">
          <a:xfrm>
            <a:off x="919155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4" action="ppaction://hlinksldjump"/>
          </p:cNvPr>
          <p:cNvSpPr>
            <a:spLocks noChangeArrowheads="1"/>
          </p:cNvSpPr>
          <p:nvPr/>
        </p:nvSpPr>
        <p:spPr bwMode="auto">
          <a:xfrm>
            <a:off x="969372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5" action="ppaction://hlinksldjump"/>
          </p:cNvPr>
          <p:cNvSpPr>
            <a:spLocks noChangeArrowheads="1"/>
          </p:cNvSpPr>
          <p:nvPr/>
        </p:nvSpPr>
        <p:spPr bwMode="auto">
          <a:xfrm>
            <a:off x="1017176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6" action="ppaction://hlinksldjump"/>
          </p:cNvPr>
          <p:cNvSpPr>
            <a:spLocks noChangeArrowheads="1"/>
          </p:cNvSpPr>
          <p:nvPr/>
        </p:nvSpPr>
        <p:spPr bwMode="auto">
          <a:xfrm>
            <a:off x="106256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7" action="ppaction://hlinksldjump"/>
          </p:cNvPr>
          <p:cNvSpPr>
            <a:spLocks noChangeArrowheads="1"/>
          </p:cNvSpPr>
          <p:nvPr/>
        </p:nvSpPr>
        <p:spPr bwMode="auto">
          <a:xfrm>
            <a:off x="1110327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8" action="ppaction://hlinksldjump"/>
          </p:cNvPr>
          <p:cNvSpPr>
            <a:spLocks noChangeArrowheads="1"/>
          </p:cNvSpPr>
          <p:nvPr/>
        </p:nvSpPr>
        <p:spPr bwMode="auto">
          <a:xfrm>
            <a:off x="1160733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a:hlinkClick r:id="rId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5582879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584629" y="1545967"/>
            <a:ext cx="10839169" cy="3323987"/>
          </a:xfrm>
          <a:prstGeom prst="rect">
            <a:avLst/>
          </a:prstGeom>
        </p:spPr>
        <p:txBody>
          <a:bodyPr>
            <a:spAutoFit/>
          </a:bodyPr>
          <a:lstStyle/>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该有机物中含有碳碳双键、酯基、醇羟基和羧基等官能团。碳碳双键和苯环可发生加成反应；酯基可发生水解反应；醇羟基可发生酯化反应</a:t>
            </a:r>
            <a:r>
              <a:rPr lang="en-US" altLang="zh-CN" sz="2800" kern="100" dirty="0">
                <a:latin typeface="Times New Roman"/>
                <a:ea typeface="华文细黑"/>
              </a:rPr>
              <a:t>(</a:t>
            </a:r>
            <a:r>
              <a:rPr lang="zh-CN" altLang="zh-CN" sz="2800" kern="100" dirty="0">
                <a:latin typeface="Times New Roman"/>
                <a:ea typeface="华文细黑"/>
                <a:cs typeface="Times New Roman"/>
              </a:rPr>
              <a:t>取代反应</a:t>
            </a:r>
            <a:r>
              <a:rPr lang="en-US" altLang="zh-CN" sz="2800" kern="100" dirty="0">
                <a:latin typeface="Times New Roman"/>
                <a:ea typeface="华文细黑"/>
              </a:rPr>
              <a:t>)</a:t>
            </a:r>
            <a:r>
              <a:rPr lang="zh-CN" altLang="zh-CN" sz="2800" kern="100" dirty="0">
                <a:latin typeface="Times New Roman"/>
                <a:ea typeface="华文细黑"/>
                <a:cs typeface="Times New Roman"/>
              </a:rPr>
              <a:t>、消去反应和氧化反应等；羧基可发生中和反应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430780" algn="l"/>
              </a:tabLs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Courier New"/>
              </a:rPr>
              <a:t>A</a:t>
            </a:r>
            <a:endParaRPr lang="zh-CN" altLang="zh-CN" sz="2800" b="1" kern="100" dirty="0">
              <a:solidFill>
                <a:schemeClr val="accent6">
                  <a:lumMod val="75000"/>
                </a:schemeClr>
              </a:solidFill>
              <a:latin typeface="Times New Roman"/>
              <a:ea typeface="华文细黑"/>
              <a:cs typeface="Courier New"/>
            </a:endParaRPr>
          </a:p>
        </p:txBody>
      </p:sp>
      <p:sp>
        <p:nvSpPr>
          <p:cNvPr id="3" name="Rectangle 21">
            <a:hlinkClick r:id="rId2" action="ppaction://hlinksldjump"/>
          </p:cNvPr>
          <p:cNvSpPr>
            <a:spLocks noChangeArrowheads="1"/>
          </p:cNvSpPr>
          <p:nvPr/>
        </p:nvSpPr>
        <p:spPr bwMode="auto">
          <a:xfrm>
            <a:off x="919155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69372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17176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6256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110327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160733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091426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78582" y="477466"/>
            <a:ext cx="11074344" cy="591444"/>
          </a:xfrm>
          <a:prstGeom prst="rect">
            <a:avLst/>
          </a:prstGeom>
        </p:spPr>
        <p:txBody>
          <a:bodyPr>
            <a:spAutoFit/>
          </a:bodyPr>
          <a:lstStyle/>
          <a:p>
            <a:pPr lvl="0" algn="just">
              <a:lnSpc>
                <a:spcPct val="130000"/>
              </a:lnSpc>
              <a:tabLst>
                <a:tab pos="1890395" algn="l"/>
              </a:tabLst>
            </a:pPr>
            <a:r>
              <a:rPr lang="zh-CN" altLang="en-US" sz="2800" b="1" kern="100" dirty="0">
                <a:solidFill>
                  <a:srgbClr val="0000FF"/>
                </a:solidFill>
                <a:latin typeface="Times New Roman"/>
                <a:cs typeface="Times New Roman"/>
              </a:rPr>
              <a:t>题组二　常见有机物的鉴别</a:t>
            </a:r>
            <a:endParaRPr lang="zh-CN" altLang="zh-CN" sz="2800" b="1" kern="100" dirty="0">
              <a:solidFill>
                <a:srgbClr val="0000FF"/>
              </a:solidFill>
              <a:latin typeface="Times New Roman"/>
              <a:cs typeface="Times New Roman"/>
            </a:endParaRPr>
          </a:p>
        </p:txBody>
      </p:sp>
      <p:sp>
        <p:nvSpPr>
          <p:cNvPr id="6" name="矩形 5"/>
          <p:cNvSpPr/>
          <p:nvPr/>
        </p:nvSpPr>
        <p:spPr>
          <a:xfrm>
            <a:off x="478582" y="981522"/>
            <a:ext cx="10793813" cy="5306068"/>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下列实验方案不合理的是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鉴定蔗糖水解产物中有葡萄糖：直接在水解液中加入新制</a:t>
            </a:r>
            <a:r>
              <a:rPr lang="en-US" altLang="zh-CN" sz="2800" kern="100" dirty="0" smtClean="0">
                <a:latin typeface="Times New Roman"/>
                <a:ea typeface="华文细黑"/>
                <a:cs typeface="Courier New"/>
              </a:rPr>
              <a:t>Cu(OH)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   </a:t>
            </a:r>
          </a:p>
          <a:p>
            <a:pPr algn="just">
              <a:lnSpc>
                <a:spcPct val="150000"/>
              </a:lnSpc>
              <a:spcAft>
                <a:spcPts val="0"/>
              </a:spcAft>
              <a:tabLst>
                <a:tab pos="2430780" algn="l"/>
              </a:tabLs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悬浊液</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鉴别织物成分是真丝还是人造丝：用灼烧的方法</a:t>
            </a:r>
            <a:endParaRPr lang="zh-CN" altLang="zh-CN" sz="1050" kern="100" dirty="0">
              <a:latin typeface="宋体"/>
              <a:cs typeface="Courier New"/>
            </a:endParaRPr>
          </a:p>
          <a:p>
            <a:pPr>
              <a:lnSpc>
                <a:spcPct val="150000"/>
              </a:lnSpc>
            </a:pPr>
            <a:r>
              <a:rPr lang="en-US" altLang="zh-CN" sz="2800" kern="100" dirty="0" smtClean="0">
                <a:latin typeface="Times New Roman"/>
                <a:ea typeface="华文细黑"/>
              </a:rPr>
              <a:t>C</a:t>
            </a:r>
            <a:r>
              <a:rPr lang="en-US" altLang="zh-CN" sz="2800" kern="100" dirty="0">
                <a:latin typeface="Times New Roman"/>
                <a:ea typeface="华文细黑"/>
                <a:cs typeface="Courier New"/>
              </a:rPr>
              <a:t> .</a:t>
            </a:r>
            <a:r>
              <a:rPr lang="zh-CN" altLang="zh-CN" sz="2800" kern="100" dirty="0" smtClean="0">
                <a:latin typeface="Times New Roman"/>
                <a:ea typeface="华文细黑"/>
                <a:cs typeface="Times New Roman"/>
              </a:rPr>
              <a:t>鉴定</a:t>
            </a:r>
            <a:r>
              <a:rPr lang="zh-CN" altLang="zh-CN" sz="2800" kern="100" dirty="0">
                <a:latin typeface="Times New Roman"/>
                <a:ea typeface="华文细黑"/>
                <a:cs typeface="Times New Roman"/>
              </a:rPr>
              <a:t>苯中无碳碳双键：加入酸性高锰酸钾</a:t>
            </a:r>
            <a:r>
              <a:rPr lang="zh-CN" altLang="zh-CN" sz="2800" kern="100" dirty="0" smtClean="0">
                <a:latin typeface="Times New Roman"/>
                <a:ea typeface="华文细黑"/>
                <a:cs typeface="Times New Roman"/>
              </a:rPr>
              <a:t>溶液</a:t>
            </a:r>
            <a:endParaRPr lang="en-US" altLang="zh-CN" sz="2800" kern="100" dirty="0" smtClean="0">
              <a:latin typeface="Times New Roman"/>
              <a:ea typeface="华文细黑"/>
              <a:cs typeface="Times New Roman"/>
            </a:endParaRPr>
          </a:p>
          <a:p>
            <a:pPr>
              <a:lnSpc>
                <a:spcPct val="150000"/>
              </a:lnSpc>
            </a:pPr>
            <a:endParaRPr lang="en-US" altLang="zh-CN" sz="2800" kern="100" dirty="0" smtClean="0">
              <a:latin typeface="Times New Roman"/>
              <a:ea typeface="华文细黑"/>
            </a:endParaRPr>
          </a:p>
          <a:p>
            <a:pPr>
              <a:lnSpc>
                <a:spcPct val="150000"/>
              </a:lnSpc>
            </a:pPr>
            <a:r>
              <a:rPr lang="en-US" altLang="zh-CN" sz="2800" kern="100" dirty="0" smtClean="0">
                <a:latin typeface="Times New Roman"/>
                <a:ea typeface="华文细黑"/>
              </a:rPr>
              <a:t>D</a:t>
            </a:r>
            <a:r>
              <a:rPr lang="en-US" altLang="zh-CN" sz="2800" kern="100" dirty="0">
                <a:latin typeface="Times New Roman"/>
                <a:ea typeface="华文细黑"/>
                <a:cs typeface="Courier New"/>
              </a:rPr>
              <a:t> .</a:t>
            </a:r>
            <a:r>
              <a:rPr lang="zh-CN" altLang="zh-CN" sz="2800" kern="100" dirty="0" smtClean="0">
                <a:latin typeface="Times New Roman"/>
                <a:ea typeface="华文细黑"/>
                <a:cs typeface="Times New Roman"/>
              </a:rPr>
              <a:t>鉴别</a:t>
            </a:r>
            <a:r>
              <a:rPr lang="zh-CN" altLang="zh-CN" sz="2800" kern="100" dirty="0">
                <a:latin typeface="Times New Roman"/>
                <a:ea typeface="华文细黑"/>
                <a:cs typeface="Times New Roman"/>
              </a:rPr>
              <a:t>苯乙烯</a:t>
            </a:r>
            <a:r>
              <a:rPr lang="en-US" altLang="zh-CN" sz="2800" kern="100" dirty="0" smtClean="0">
                <a:latin typeface="Times New Roman"/>
                <a:ea typeface="华文细黑"/>
              </a:rPr>
              <a:t>(		        )</a:t>
            </a:r>
            <a:r>
              <a:rPr lang="zh-CN" altLang="zh-CN" sz="2800" kern="100" dirty="0">
                <a:latin typeface="Times New Roman"/>
                <a:ea typeface="华文细黑"/>
                <a:cs typeface="Times New Roman"/>
              </a:rPr>
              <a:t>和苯：将溴的四氯化碳溶液分别滴加</a:t>
            </a:r>
            <a:r>
              <a:rPr lang="zh-CN" altLang="zh-CN" sz="2800" kern="100" dirty="0" smtClean="0">
                <a:latin typeface="Times New Roman"/>
                <a:ea typeface="华文细黑"/>
                <a:cs typeface="Times New Roman"/>
              </a:rPr>
              <a:t>到</a:t>
            </a:r>
            <a:endParaRPr lang="en-US" altLang="zh-CN" sz="2800" kern="100" dirty="0" smtClean="0">
              <a:latin typeface="Times New Roman"/>
              <a:ea typeface="华文细黑"/>
              <a:cs typeface="Times New Roman"/>
            </a:endParaRPr>
          </a:p>
          <a:p>
            <a:pPr>
              <a:lnSpc>
                <a:spcPct val="80000"/>
              </a:lnSpc>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p>
          <a:p>
            <a:pPr>
              <a:lnSpc>
                <a:spcPct val="80000"/>
              </a:lnSpc>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少量苯乙烯</a:t>
            </a:r>
            <a:r>
              <a:rPr lang="zh-CN" altLang="zh-CN" sz="2800" kern="100" dirty="0">
                <a:latin typeface="Times New Roman"/>
                <a:ea typeface="华文细黑"/>
                <a:cs typeface="Times New Roman"/>
              </a:rPr>
              <a:t>和苯中</a:t>
            </a:r>
            <a:endParaRPr lang="en-US" altLang="zh-CN" sz="2800" kern="100" dirty="0" smtClean="0">
              <a:latin typeface="Times New Roman"/>
              <a:ea typeface="华文细黑"/>
              <a:cs typeface="Times New Roman"/>
            </a:endParaRPr>
          </a:p>
        </p:txBody>
      </p:sp>
      <p:pic>
        <p:nvPicPr>
          <p:cNvPr id="183341" name="Picture 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2878" y="4149874"/>
            <a:ext cx="1728192" cy="1650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1">
            <a:hlinkClick r:id="rId3" action="ppaction://hlinksldjump"/>
          </p:cNvPr>
          <p:cNvSpPr>
            <a:spLocks noChangeArrowheads="1"/>
          </p:cNvSpPr>
          <p:nvPr/>
        </p:nvSpPr>
        <p:spPr bwMode="auto">
          <a:xfrm>
            <a:off x="919155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4" action="ppaction://hlinksldjump"/>
          </p:cNvPr>
          <p:cNvSpPr>
            <a:spLocks noChangeArrowheads="1"/>
          </p:cNvSpPr>
          <p:nvPr/>
        </p:nvSpPr>
        <p:spPr bwMode="auto">
          <a:xfrm>
            <a:off x="969372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5" action="ppaction://hlinksldjump"/>
          </p:cNvPr>
          <p:cNvSpPr>
            <a:spLocks noChangeArrowheads="1"/>
          </p:cNvSpPr>
          <p:nvPr/>
        </p:nvSpPr>
        <p:spPr bwMode="auto">
          <a:xfrm>
            <a:off x="1017176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6" action="ppaction://hlinksldjump"/>
          </p:cNvPr>
          <p:cNvSpPr>
            <a:spLocks noChangeArrowheads="1"/>
          </p:cNvSpPr>
          <p:nvPr/>
        </p:nvSpPr>
        <p:spPr bwMode="auto">
          <a:xfrm>
            <a:off x="106256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7" action="ppaction://hlinksldjump"/>
          </p:cNvPr>
          <p:cNvSpPr>
            <a:spLocks noChangeArrowheads="1"/>
          </p:cNvSpPr>
          <p:nvPr/>
        </p:nvSpPr>
        <p:spPr bwMode="auto">
          <a:xfrm>
            <a:off x="1110327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8" action="ppaction://hlinksldjump"/>
          </p:cNvPr>
          <p:cNvSpPr>
            <a:spLocks noChangeArrowheads="1"/>
          </p:cNvSpPr>
          <p:nvPr/>
        </p:nvSpPr>
        <p:spPr bwMode="auto">
          <a:xfrm>
            <a:off x="1160733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a:hlinkClick r:id="rId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158085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794932" y="1917626"/>
            <a:ext cx="10536859" cy="1949508"/>
          </a:xfrm>
          <a:prstGeom prst="rect">
            <a:avLst/>
          </a:prstGeom>
        </p:spPr>
        <p:txBody>
          <a:bodyPr>
            <a:spAutoFit/>
          </a:bodyPr>
          <a:lstStyle/>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蔗糖水解实验的催化剂是稀硫酸，葡萄糖与新制</a:t>
            </a:r>
            <a:r>
              <a:rPr lang="en-US" altLang="zh-CN" sz="2800" kern="100" dirty="0">
                <a:latin typeface="Times New Roman"/>
                <a:ea typeface="华文细黑"/>
              </a:rPr>
              <a:t>Cu(OH)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悬浊液的反应需在碱性条件下进行，因而必须先中和酸</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430780" algn="l"/>
              </a:tabLst>
            </a:pPr>
            <a:r>
              <a:rPr lang="zh-CN" altLang="zh-CN" sz="2800" b="1" kern="100" dirty="0" smtClean="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Courier New"/>
              </a:rPr>
              <a:t>A</a:t>
            </a:r>
            <a:endParaRPr lang="zh-CN" altLang="zh-CN" sz="2800" b="1" kern="100" dirty="0">
              <a:solidFill>
                <a:schemeClr val="accent6">
                  <a:lumMod val="75000"/>
                </a:schemeClr>
              </a:solidFill>
              <a:latin typeface="Times New Roman"/>
              <a:ea typeface="华文细黑"/>
              <a:cs typeface="Courier New"/>
            </a:endParaRPr>
          </a:p>
        </p:txBody>
      </p:sp>
      <p:sp>
        <p:nvSpPr>
          <p:cNvPr id="3" name="Rectangle 21">
            <a:hlinkClick r:id="rId2" action="ppaction://hlinksldjump"/>
          </p:cNvPr>
          <p:cNvSpPr>
            <a:spLocks noChangeArrowheads="1"/>
          </p:cNvSpPr>
          <p:nvPr/>
        </p:nvSpPr>
        <p:spPr bwMode="auto">
          <a:xfrm>
            <a:off x="919155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69372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017176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06256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110327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160733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813990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750"/>
                                        <p:tgtEl>
                                          <p:spTgt spid="7">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blinds(horizontal)">
                                      <p:cBhvr>
                                        <p:cTn id="11" dur="75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3848" y="515792"/>
            <a:ext cx="11524006" cy="5909310"/>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下列检验方法或现象描述不正确的是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乙烷中是否混有乙烯，可通过溴水观察是否褪色进行检验</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乙醇中是否混有水，可加无水硫酸铜粉末观察是否变蓝进行检验</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乙醇中是否混有乙酸，</a:t>
            </a:r>
            <a:r>
              <a:rPr lang="zh-CN" altLang="zh-CN" sz="2800" kern="100" dirty="0">
                <a:latin typeface="宋体"/>
                <a:ea typeface="Times New Roman"/>
                <a:cs typeface="Courier New"/>
              </a:rPr>
              <a:t> </a:t>
            </a:r>
            <a:r>
              <a:rPr lang="zh-CN" altLang="zh-CN" sz="2800" kern="100" dirty="0">
                <a:latin typeface="Times New Roman"/>
                <a:ea typeface="华文细黑"/>
                <a:cs typeface="Times New Roman"/>
              </a:rPr>
              <a:t>可加入金属钠观察是否产生气体进行检验</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乙酸乙酯中是否混有乙酸，可加石蕊溶液观察是否变红进行</a:t>
            </a:r>
            <a:r>
              <a:rPr lang="zh-CN" altLang="zh-CN" sz="2800" kern="100" dirty="0" smtClean="0">
                <a:latin typeface="Times New Roman"/>
                <a:ea typeface="华文细黑"/>
                <a:cs typeface="Times New Roman"/>
              </a:rPr>
              <a:t>检测</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rPr>
              <a:t>A</a:t>
            </a:r>
            <a:r>
              <a:rPr lang="zh-CN" altLang="zh-CN" sz="2800" kern="100" dirty="0">
                <a:latin typeface="Times New Roman"/>
                <a:ea typeface="华文细黑"/>
                <a:cs typeface="Times New Roman"/>
              </a:rPr>
              <a:t>项，若乙烷中混有乙烯，通过溴水则会使溶液褪色</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B</a:t>
            </a:r>
            <a:r>
              <a:rPr lang="zh-CN" altLang="zh-CN" sz="2800" kern="100" dirty="0">
                <a:latin typeface="Times New Roman"/>
                <a:ea typeface="华文细黑"/>
                <a:cs typeface="Times New Roman"/>
              </a:rPr>
              <a:t>项，若乙醇中混有水，加无水硫酸铜粉末则变蓝</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项，乙醇与乙酸均可与金属钠反应产生气体</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项，乙酸乙酯中若混有乙酸，加石蕊溶液则会变红。</a:t>
            </a:r>
            <a:endParaRPr lang="zh-CN" altLang="en-US" sz="2800" dirty="0"/>
          </a:p>
        </p:txBody>
      </p:sp>
      <p:sp>
        <p:nvSpPr>
          <p:cNvPr id="5" name="矩形 4"/>
          <p:cNvSpPr/>
          <p:nvPr/>
        </p:nvSpPr>
        <p:spPr>
          <a:xfrm>
            <a:off x="6743278" y="659808"/>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cs typeface="Times New Roman"/>
              </a:rPr>
              <a:t>C</a:t>
            </a:r>
            <a:endParaRPr lang="zh-CN" altLang="en-US" sz="2800" b="1" kern="100" dirty="0">
              <a:solidFill>
                <a:schemeClr val="accent6">
                  <a:lumMod val="75000"/>
                </a:schemeClr>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919155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969372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17176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06256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110327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7" action="ppaction://hlinksldjump"/>
          </p:cNvPr>
          <p:cNvSpPr>
            <a:spLocks noChangeArrowheads="1"/>
          </p:cNvSpPr>
          <p:nvPr/>
        </p:nvSpPr>
        <p:spPr bwMode="auto">
          <a:xfrm>
            <a:off x="1160733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910947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3">
                                            <p:txEl>
                                              <p:pRg st="5" end="5"/>
                                            </p:txEl>
                                          </p:spTgt>
                                        </p:tgtEl>
                                      </p:cBhvr>
                                    </p:animEffect>
                                    <p:set>
                                      <p:cBhvr>
                                        <p:cTn id="32" dur="1" fill="hold">
                                          <p:stCondLst>
                                            <p:cond delay="499"/>
                                          </p:stCondLst>
                                        </p:cTn>
                                        <p:tgtEl>
                                          <p:spTgt spid="3">
                                            <p:txEl>
                                              <p:pRg st="5" end="5"/>
                                            </p:txEl>
                                          </p:spTgt>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3">
                                            <p:txEl>
                                              <p:pRg st="6" end="6"/>
                                            </p:txEl>
                                          </p:spTgt>
                                        </p:tgtEl>
                                      </p:cBhvr>
                                    </p:animEffect>
                                    <p:set>
                                      <p:cBhvr>
                                        <p:cTn id="35" dur="1" fill="hold">
                                          <p:stCondLst>
                                            <p:cond delay="499"/>
                                          </p:stCondLst>
                                        </p:cTn>
                                        <p:tgtEl>
                                          <p:spTgt spid="3">
                                            <p:txEl>
                                              <p:pRg st="6" end="6"/>
                                            </p:txEl>
                                          </p:spTgt>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3">
                                            <p:txEl>
                                              <p:pRg st="7" end="7"/>
                                            </p:txEl>
                                          </p:spTgt>
                                        </p:tgtEl>
                                      </p:cBhvr>
                                    </p:animEffect>
                                    <p:set>
                                      <p:cBhvr>
                                        <p:cTn id="38" dur="1" fill="hold">
                                          <p:stCondLst>
                                            <p:cond delay="499"/>
                                          </p:stCondLst>
                                        </p:cTn>
                                        <p:tgtEl>
                                          <p:spTgt spid="3">
                                            <p:txEl>
                                              <p:pRg st="7" end="7"/>
                                            </p:txEl>
                                          </p:spTgt>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3">
                                            <p:txEl>
                                              <p:pRg st="8" end="8"/>
                                            </p:txEl>
                                          </p:spTgt>
                                        </p:tgtEl>
                                      </p:cBhvr>
                                    </p:animEffect>
                                    <p:set>
                                      <p:cBhvr>
                                        <p:cTn id="41" dur="1" fill="hold">
                                          <p:stCondLst>
                                            <p:cond delay="499"/>
                                          </p:stCondLst>
                                        </p:cTn>
                                        <p:tgtEl>
                                          <p:spTgt spid="3">
                                            <p:txEl>
                                              <p:pRg st="8" end="8"/>
                                            </p:txEl>
                                          </p:spTgt>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5"/>
                                        </p:tgtEl>
                                      </p:cBhvr>
                                    </p:animEffect>
                                    <p:set>
                                      <p:cBhvr>
                                        <p:cTn id="44"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5" grpId="0"/>
      <p:bldP spid="5"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73931" y="567790"/>
            <a:ext cx="11409907" cy="1220334"/>
          </a:xfrm>
          <a:prstGeom prst="rect">
            <a:avLst/>
          </a:prstGeom>
        </p:spPr>
        <p:txBody>
          <a:bodyPr>
            <a:spAutoFit/>
          </a:bodyPr>
          <a:lstStyle/>
          <a:p>
            <a:pPr>
              <a:lnSpc>
                <a:spcPct val="150000"/>
              </a:lnSpc>
            </a:pPr>
            <a:r>
              <a:rPr lang="en-US" altLang="zh-CN" sz="2600" kern="100" dirty="0">
                <a:latin typeface="Times New Roman"/>
                <a:ea typeface="华文细黑"/>
              </a:rPr>
              <a:t>6.</a:t>
            </a:r>
            <a:r>
              <a:rPr lang="zh-CN" altLang="zh-CN" sz="2600" kern="100" dirty="0">
                <a:latin typeface="Times New Roman"/>
                <a:ea typeface="华文细黑"/>
                <a:cs typeface="Times New Roman"/>
              </a:rPr>
              <a:t>某学生设计了四种实验方案并得出了自己的结论，其中实验方案设计及结论均正确的是</a:t>
            </a:r>
            <a:r>
              <a:rPr lang="en-US" altLang="zh-CN" sz="2600" kern="100" dirty="0">
                <a:latin typeface="Times New Roman"/>
                <a:ea typeface="华文细黑"/>
              </a:rPr>
              <a:t>(</a:t>
            </a:r>
            <a:r>
              <a:rPr lang="zh-CN" altLang="zh-CN" sz="2600" kern="100" dirty="0">
                <a:latin typeface="Times New Roman"/>
                <a:ea typeface="华文细黑"/>
                <a:cs typeface="Times New Roman"/>
              </a:rPr>
              <a:t>　　</a:t>
            </a:r>
            <a:r>
              <a:rPr lang="en-US" altLang="zh-CN" sz="2600" kern="100" dirty="0">
                <a:latin typeface="Times New Roman"/>
                <a:ea typeface="华文细黑"/>
              </a:rPr>
              <a:t>)</a:t>
            </a:r>
            <a:endParaRPr lang="zh-CN" altLang="en-US" sz="2600" dirty="0"/>
          </a:p>
        </p:txBody>
      </p:sp>
      <p:graphicFrame>
        <p:nvGraphicFramePr>
          <p:cNvPr id="5" name="对象 4"/>
          <p:cNvGraphicFramePr>
            <a:graphicFrameLocks noChangeAspect="1"/>
          </p:cNvGraphicFramePr>
          <p:nvPr>
            <p:extLst>
              <p:ext uri="{D42A27DB-BD31-4B8C-83A1-F6EECF244321}">
                <p14:modId xmlns:p14="http://schemas.microsoft.com/office/powerpoint/2010/main" val="2977177799"/>
              </p:ext>
            </p:extLst>
          </p:nvPr>
        </p:nvGraphicFramePr>
        <p:xfrm>
          <a:off x="406574" y="1880893"/>
          <a:ext cx="11633200" cy="4803775"/>
        </p:xfrm>
        <a:graphic>
          <a:graphicData uri="http://schemas.openxmlformats.org/presentationml/2006/ole">
            <mc:AlternateContent xmlns:mc="http://schemas.openxmlformats.org/markup-compatibility/2006">
              <mc:Choice xmlns:v="urn:schemas-microsoft-com:vml" Requires="v">
                <p:oleObj spid="_x0000_s264214" name="Document" r:id="rId4" imgW="11793808" imgH="4857031" progId="Word.Document.8">
                  <p:embed/>
                </p:oleObj>
              </mc:Choice>
              <mc:Fallback>
                <p:oleObj name="Document" r:id="rId4" imgW="11793808" imgH="4857031" progId="Word.Document.8">
                  <p:embed/>
                  <p:pic>
                    <p:nvPicPr>
                      <p:cNvPr id="0" name=""/>
                      <p:cNvPicPr/>
                      <p:nvPr/>
                    </p:nvPicPr>
                    <p:blipFill>
                      <a:blip r:embed="rId5"/>
                      <a:stretch>
                        <a:fillRect/>
                      </a:stretch>
                    </p:blipFill>
                    <p:spPr>
                      <a:xfrm>
                        <a:off x="406574" y="1880893"/>
                        <a:ext cx="11633200" cy="4803775"/>
                      </a:xfrm>
                      <a:prstGeom prst="rect">
                        <a:avLst/>
                      </a:prstGeom>
                    </p:spPr>
                  </p:pic>
                </p:oleObj>
              </mc:Fallback>
            </mc:AlternateContent>
          </a:graphicData>
        </a:graphic>
      </p:graphicFrame>
      <p:sp>
        <p:nvSpPr>
          <p:cNvPr id="6" name="Rectangle 21">
            <a:hlinkClick r:id="rId6" action="ppaction://hlinksldjump"/>
          </p:cNvPr>
          <p:cNvSpPr>
            <a:spLocks noChangeArrowheads="1"/>
          </p:cNvSpPr>
          <p:nvPr/>
        </p:nvSpPr>
        <p:spPr bwMode="auto">
          <a:xfrm>
            <a:off x="919155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7" action="ppaction://hlinksldjump"/>
          </p:cNvPr>
          <p:cNvSpPr>
            <a:spLocks noChangeArrowheads="1"/>
          </p:cNvSpPr>
          <p:nvPr/>
        </p:nvSpPr>
        <p:spPr bwMode="auto">
          <a:xfrm>
            <a:off x="969372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8" action="ppaction://hlinksldjump"/>
          </p:cNvPr>
          <p:cNvSpPr>
            <a:spLocks noChangeArrowheads="1"/>
          </p:cNvSpPr>
          <p:nvPr/>
        </p:nvSpPr>
        <p:spPr bwMode="auto">
          <a:xfrm>
            <a:off x="1017176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9" action="ppaction://hlinksldjump"/>
          </p:cNvPr>
          <p:cNvSpPr>
            <a:spLocks noChangeArrowheads="1"/>
          </p:cNvSpPr>
          <p:nvPr/>
        </p:nvSpPr>
        <p:spPr bwMode="auto">
          <a:xfrm>
            <a:off x="106256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10" action="ppaction://hlinksldjump"/>
          </p:cNvPr>
          <p:cNvSpPr>
            <a:spLocks noChangeArrowheads="1"/>
          </p:cNvSpPr>
          <p:nvPr/>
        </p:nvSpPr>
        <p:spPr bwMode="auto">
          <a:xfrm>
            <a:off x="1110327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11" action="ppaction://hlinksldjump"/>
          </p:cNvPr>
          <p:cNvSpPr>
            <a:spLocks noChangeArrowheads="1"/>
          </p:cNvSpPr>
          <p:nvPr/>
        </p:nvSpPr>
        <p:spPr bwMode="auto">
          <a:xfrm>
            <a:off x="1160733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a:hlinkClick r:id="rId1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67288832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541712" y="1485578"/>
            <a:ext cx="11074344" cy="3323987"/>
          </a:xfrm>
          <a:prstGeom prst="rect">
            <a:avLst/>
          </a:prstGeom>
        </p:spPr>
        <p:txBody>
          <a:bodyPr>
            <a:spAutoFit/>
          </a:bodyPr>
          <a:lstStyle/>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en-US" altLang="zh-CN" sz="2800" kern="100" dirty="0">
                <a:latin typeface="Times New Roman"/>
                <a:ea typeface="华文细黑"/>
              </a:rPr>
              <a:t>A</a:t>
            </a:r>
            <a:r>
              <a:rPr lang="zh-CN" altLang="zh-CN" sz="2800" kern="100" dirty="0">
                <a:latin typeface="Times New Roman"/>
                <a:ea typeface="华文细黑"/>
                <a:cs typeface="Times New Roman"/>
              </a:rPr>
              <a:t>项，方案正确，结论错误，因为当淀粉部分水解时，残留的淀粉也会使碘水变蓝色</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B</a:t>
            </a:r>
            <a:r>
              <a:rPr lang="zh-CN" altLang="zh-CN" sz="2800" kern="100" dirty="0">
                <a:latin typeface="Times New Roman"/>
                <a:ea typeface="华文细黑"/>
                <a:cs typeface="Times New Roman"/>
              </a:rPr>
              <a:t>、</a:t>
            </a:r>
            <a:r>
              <a:rPr lang="en-US" altLang="zh-CN" sz="2800" kern="100" dirty="0">
                <a:latin typeface="Times New Roman"/>
                <a:ea typeface="华文细黑"/>
              </a:rPr>
              <a:t>D</a:t>
            </a:r>
            <a:r>
              <a:rPr lang="zh-CN" altLang="zh-CN" sz="2800" kern="100" dirty="0">
                <a:latin typeface="Times New Roman"/>
                <a:ea typeface="华文细黑"/>
                <a:cs typeface="Times New Roman"/>
              </a:rPr>
              <a:t>项，方案设计及结论均不正确，因为当水解液呈酸性时，加入的</a:t>
            </a:r>
            <a:r>
              <a:rPr lang="en-US" altLang="zh-CN" sz="2800" kern="100" dirty="0">
                <a:latin typeface="Times New Roman"/>
                <a:ea typeface="华文细黑"/>
              </a:rPr>
              <a:t>Cu(OH)</a:t>
            </a:r>
            <a:r>
              <a:rPr lang="en-US" altLang="zh-CN" sz="2800" kern="100" baseline="-25000" dirty="0">
                <a:latin typeface="Times New Roman"/>
                <a:ea typeface="华文细黑"/>
              </a:rPr>
              <a:t>2</a:t>
            </a:r>
            <a:r>
              <a:rPr lang="en-US" altLang="zh-CN" sz="2800" kern="100" dirty="0">
                <a:latin typeface="Times New Roman"/>
                <a:ea typeface="华文细黑"/>
              </a:rPr>
              <a:t>(</a:t>
            </a:r>
            <a:r>
              <a:rPr lang="zh-CN" altLang="zh-CN" sz="2800" kern="100" dirty="0">
                <a:latin typeface="Times New Roman"/>
                <a:ea typeface="华文细黑"/>
                <a:cs typeface="Times New Roman"/>
              </a:rPr>
              <a:t>或银氨溶液</a:t>
            </a:r>
            <a:r>
              <a:rPr lang="en-US" altLang="zh-CN" sz="2800" kern="100" dirty="0">
                <a:latin typeface="Times New Roman"/>
                <a:ea typeface="华文细黑"/>
              </a:rPr>
              <a:t>)</a:t>
            </a:r>
            <a:r>
              <a:rPr lang="zh-CN" altLang="zh-CN" sz="2800" kern="100" dirty="0">
                <a:latin typeface="Times New Roman"/>
                <a:ea typeface="华文细黑"/>
                <a:cs typeface="Times New Roman"/>
              </a:rPr>
              <a:t>首先与硫酸发生中和反应而无法与葡萄糖作用</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430780" algn="l"/>
              </a:tabLs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Courier New"/>
              </a:rPr>
              <a:t>C</a:t>
            </a:r>
            <a:endParaRPr lang="zh-CN" altLang="zh-CN" sz="2800" b="1" kern="100" dirty="0">
              <a:solidFill>
                <a:schemeClr val="accent6">
                  <a:lumMod val="75000"/>
                </a:schemeClr>
              </a:solidFill>
              <a:latin typeface="Times New Roman"/>
              <a:ea typeface="华文细黑"/>
              <a:cs typeface="Courier New"/>
            </a:endParaRPr>
          </a:p>
        </p:txBody>
      </p:sp>
      <p:sp>
        <p:nvSpPr>
          <p:cNvPr id="3" name="Rectangle 21">
            <a:hlinkClick r:id="rId2" action="ppaction://hlinksldjump"/>
          </p:cNvPr>
          <p:cNvSpPr>
            <a:spLocks noChangeArrowheads="1"/>
          </p:cNvSpPr>
          <p:nvPr/>
        </p:nvSpPr>
        <p:spPr bwMode="auto">
          <a:xfrm>
            <a:off x="919155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969372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17176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6256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110327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160733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2072472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46734" y="621482"/>
            <a:ext cx="7725193" cy="637675"/>
          </a:xfrm>
          <a:prstGeom prst="rect">
            <a:avLst/>
          </a:prstGeom>
        </p:spPr>
        <p:txBody>
          <a:bodyPr wrap="none">
            <a:spAutoFit/>
          </a:bodyPr>
          <a:lstStyle/>
          <a:p>
            <a:pPr algn="ctr">
              <a:lnSpc>
                <a:spcPct val="150000"/>
              </a:lnSpc>
              <a:spcAft>
                <a:spcPts val="0"/>
              </a:spcAft>
              <a:tabLst>
                <a:tab pos="2430780" algn="l"/>
              </a:tabLst>
            </a:pPr>
            <a:r>
              <a:rPr lang="zh-CN" altLang="en-US" sz="2800" kern="100" dirty="0">
                <a:solidFill>
                  <a:srgbClr val="0000FF"/>
                </a:solidFill>
                <a:latin typeface="+mn-ea"/>
                <a:cs typeface="Times New Roman"/>
              </a:rPr>
              <a:t>依据官能团的特性鉴别有机物的试剂及现象总结</a:t>
            </a:r>
            <a:endParaRPr lang="zh-CN" altLang="zh-CN" sz="2800" kern="100" dirty="0">
              <a:solidFill>
                <a:srgbClr val="0000FF"/>
              </a:solidFill>
              <a:latin typeface="+mn-ea"/>
              <a:cs typeface="Times New Roman"/>
            </a:endParaRPr>
          </a:p>
        </p:txBody>
      </p:sp>
      <p:graphicFrame>
        <p:nvGraphicFramePr>
          <p:cNvPr id="5" name="表格 4"/>
          <p:cNvGraphicFramePr>
            <a:graphicFrameLocks noGrp="1"/>
          </p:cNvGraphicFramePr>
          <p:nvPr>
            <p:extLst>
              <p:ext uri="{D42A27DB-BD31-4B8C-83A1-F6EECF244321}">
                <p14:modId xmlns:p14="http://schemas.microsoft.com/office/powerpoint/2010/main" val="1844416859"/>
              </p:ext>
            </p:extLst>
          </p:nvPr>
        </p:nvGraphicFramePr>
        <p:xfrm>
          <a:off x="622598" y="1331165"/>
          <a:ext cx="10225136" cy="5157797"/>
        </p:xfrm>
        <a:graphic>
          <a:graphicData uri="http://schemas.openxmlformats.org/drawingml/2006/table">
            <a:tbl>
              <a:tblPr/>
              <a:tblGrid>
                <a:gridCol w="3024336"/>
                <a:gridCol w="4104456"/>
                <a:gridCol w="3096344"/>
              </a:tblGrid>
              <a:tr h="174059">
                <a:tc>
                  <a:txBody>
                    <a:bodyPr/>
                    <a:lstStyle/>
                    <a:p>
                      <a:pPr algn="ctr">
                        <a:lnSpc>
                          <a:spcPct val="130000"/>
                        </a:lnSpc>
                        <a:spcAft>
                          <a:spcPts val="0"/>
                        </a:spcAft>
                        <a:tabLst>
                          <a:tab pos="2430780" algn="l"/>
                        </a:tabLst>
                      </a:pPr>
                      <a:r>
                        <a:rPr lang="zh-CN" sz="2400" kern="100" dirty="0">
                          <a:effectLst/>
                          <a:latin typeface="Times New Roman"/>
                          <a:ea typeface="华文细黑"/>
                          <a:cs typeface="Times New Roman"/>
                        </a:rPr>
                        <a:t>物质</a:t>
                      </a:r>
                      <a:endParaRPr lang="zh-CN" sz="2400" kern="100" dirty="0">
                        <a:effectLst/>
                        <a:latin typeface="宋体"/>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tabLst>
                          <a:tab pos="2430780" algn="l"/>
                        </a:tabLst>
                      </a:pPr>
                      <a:r>
                        <a:rPr lang="zh-CN" sz="2400" kern="100">
                          <a:effectLst/>
                          <a:latin typeface="Times New Roman"/>
                          <a:ea typeface="华文细黑"/>
                          <a:cs typeface="Times New Roman"/>
                        </a:rPr>
                        <a:t>试剂与方法</a:t>
                      </a:r>
                      <a:endParaRPr lang="zh-CN" sz="2400" kern="100">
                        <a:effectLst/>
                        <a:latin typeface="宋体"/>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tabLst>
                          <a:tab pos="2430780" algn="l"/>
                        </a:tabLst>
                      </a:pPr>
                      <a:r>
                        <a:rPr lang="zh-CN" sz="2400" kern="100">
                          <a:effectLst/>
                          <a:latin typeface="Times New Roman"/>
                          <a:ea typeface="华文细黑"/>
                          <a:cs typeface="Times New Roman"/>
                        </a:rPr>
                        <a:t>现象</a:t>
                      </a:r>
                      <a:endParaRPr lang="zh-CN" sz="2400" kern="100">
                        <a:effectLst/>
                        <a:latin typeface="宋体"/>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4202">
                <a:tc>
                  <a:txBody>
                    <a:bodyPr/>
                    <a:lstStyle/>
                    <a:p>
                      <a:pPr algn="ctr">
                        <a:lnSpc>
                          <a:spcPct val="130000"/>
                        </a:lnSpc>
                        <a:spcAft>
                          <a:spcPts val="0"/>
                        </a:spcAft>
                        <a:tabLst>
                          <a:tab pos="2430780" algn="l"/>
                        </a:tabLst>
                      </a:pPr>
                      <a:r>
                        <a:rPr lang="zh-CN" sz="2400" kern="100">
                          <a:effectLst/>
                          <a:latin typeface="Times New Roman"/>
                          <a:ea typeface="华文细黑"/>
                          <a:cs typeface="Times New Roman"/>
                        </a:rPr>
                        <a:t>饱和烃与不饱和烃</a:t>
                      </a:r>
                      <a:endParaRPr lang="zh-CN" sz="2400" kern="100">
                        <a:effectLst/>
                        <a:latin typeface="宋体"/>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tabLst>
                          <a:tab pos="2430780" algn="l"/>
                        </a:tabLst>
                      </a:pPr>
                      <a:r>
                        <a:rPr lang="zh-CN" sz="2400" kern="100" dirty="0">
                          <a:effectLst/>
                          <a:latin typeface="Times New Roman"/>
                          <a:ea typeface="华文细黑"/>
                          <a:cs typeface="Times New Roman"/>
                        </a:rPr>
                        <a:t>加入溴水或酸性</a:t>
                      </a:r>
                      <a:r>
                        <a:rPr lang="en-US" sz="2400" kern="100" dirty="0">
                          <a:effectLst/>
                          <a:latin typeface="Times New Roman"/>
                          <a:ea typeface="华文细黑"/>
                          <a:cs typeface="Courier New"/>
                        </a:rPr>
                        <a:t>KMnO</a:t>
                      </a:r>
                      <a:r>
                        <a:rPr lang="en-US" sz="2400" kern="100" baseline="-25000" dirty="0">
                          <a:effectLst/>
                          <a:latin typeface="Times New Roman"/>
                          <a:ea typeface="华文细黑"/>
                          <a:cs typeface="Courier New"/>
                        </a:rPr>
                        <a:t>4</a:t>
                      </a:r>
                      <a:r>
                        <a:rPr lang="zh-CN" sz="2400" kern="100" dirty="0">
                          <a:effectLst/>
                          <a:latin typeface="Times New Roman"/>
                          <a:ea typeface="华文细黑"/>
                          <a:cs typeface="Times New Roman"/>
                        </a:rPr>
                        <a:t>溶液</a:t>
                      </a:r>
                      <a:endParaRPr lang="zh-CN" sz="2400" kern="100" dirty="0">
                        <a:effectLst/>
                        <a:latin typeface="宋体"/>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tabLst>
                          <a:tab pos="2430780" algn="l"/>
                        </a:tabLst>
                      </a:pPr>
                      <a:r>
                        <a:rPr lang="zh-CN" sz="2400" kern="100">
                          <a:effectLst/>
                          <a:latin typeface="Times New Roman"/>
                          <a:ea typeface="华文细黑"/>
                          <a:cs typeface="Times New Roman"/>
                        </a:rPr>
                        <a:t>褪色的是不饱和烃</a:t>
                      </a:r>
                      <a:endParaRPr lang="zh-CN" sz="2400" kern="100">
                        <a:effectLst/>
                        <a:latin typeface="宋体"/>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4202">
                <a:tc rowSpan="2">
                  <a:txBody>
                    <a:bodyPr/>
                    <a:lstStyle/>
                    <a:p>
                      <a:pPr algn="ctr">
                        <a:lnSpc>
                          <a:spcPct val="130000"/>
                        </a:lnSpc>
                        <a:spcAft>
                          <a:spcPts val="0"/>
                        </a:spcAft>
                        <a:tabLst>
                          <a:tab pos="2430780" algn="l"/>
                        </a:tabLst>
                      </a:pPr>
                      <a:r>
                        <a:rPr lang="zh-CN" sz="2400" kern="100">
                          <a:effectLst/>
                          <a:latin typeface="Times New Roman"/>
                          <a:ea typeface="华文细黑"/>
                          <a:cs typeface="Times New Roman"/>
                        </a:rPr>
                        <a:t>羧酸</a:t>
                      </a:r>
                      <a:endParaRPr lang="zh-CN" sz="2400" kern="100">
                        <a:effectLst/>
                        <a:latin typeface="宋体"/>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tabLst>
                          <a:tab pos="2430780" algn="l"/>
                        </a:tabLst>
                      </a:pPr>
                      <a:r>
                        <a:rPr lang="zh-CN" sz="2400" kern="100" dirty="0">
                          <a:effectLst/>
                          <a:latin typeface="Times New Roman"/>
                          <a:ea typeface="华文细黑"/>
                          <a:cs typeface="Times New Roman"/>
                        </a:rPr>
                        <a:t>加入新制</a:t>
                      </a:r>
                      <a:r>
                        <a:rPr lang="en-US" sz="2400" kern="100" dirty="0">
                          <a:effectLst/>
                          <a:latin typeface="Times New Roman"/>
                          <a:ea typeface="华文细黑"/>
                          <a:cs typeface="Courier New"/>
                        </a:rPr>
                        <a:t>Cu(OH)</a:t>
                      </a:r>
                      <a:r>
                        <a:rPr lang="en-US" sz="2400" kern="100" baseline="-25000" dirty="0">
                          <a:effectLst/>
                          <a:latin typeface="Times New Roman"/>
                          <a:ea typeface="华文细黑"/>
                          <a:cs typeface="Courier New"/>
                        </a:rPr>
                        <a:t>2</a:t>
                      </a:r>
                      <a:endParaRPr lang="zh-CN" sz="2400" kern="100" dirty="0">
                        <a:effectLst/>
                        <a:latin typeface="宋体"/>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tabLst>
                          <a:tab pos="2430780" algn="l"/>
                        </a:tabLst>
                      </a:pPr>
                      <a:r>
                        <a:rPr lang="zh-CN" sz="2400" kern="100">
                          <a:effectLst/>
                          <a:latin typeface="Times New Roman"/>
                          <a:ea typeface="华文细黑"/>
                          <a:cs typeface="Times New Roman"/>
                        </a:rPr>
                        <a:t>蓝色絮状沉淀溶解</a:t>
                      </a:r>
                      <a:endParaRPr lang="zh-CN" sz="2400" kern="100">
                        <a:effectLst/>
                        <a:latin typeface="宋体"/>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0651">
                <a:tc vMerge="1">
                  <a:txBody>
                    <a:bodyPr/>
                    <a:lstStyle/>
                    <a:p>
                      <a:endParaRPr lang="zh-CN" altLang="en-US"/>
                    </a:p>
                  </a:txBody>
                  <a:tcPr/>
                </a:tc>
                <a:tc>
                  <a:txBody>
                    <a:bodyPr/>
                    <a:lstStyle/>
                    <a:p>
                      <a:pPr algn="ctr">
                        <a:lnSpc>
                          <a:spcPct val="130000"/>
                        </a:lnSpc>
                        <a:spcAft>
                          <a:spcPts val="0"/>
                        </a:spcAft>
                        <a:tabLst>
                          <a:tab pos="2430780" algn="l"/>
                        </a:tabLst>
                      </a:pPr>
                      <a:r>
                        <a:rPr lang="en-US" sz="2400" kern="100">
                          <a:effectLst/>
                          <a:latin typeface="Times New Roman"/>
                          <a:ea typeface="华文细黑"/>
                          <a:cs typeface="Courier New"/>
                        </a:rPr>
                        <a:t>NaHCO</a:t>
                      </a:r>
                      <a:r>
                        <a:rPr lang="en-US" sz="2400" kern="100" baseline="-25000">
                          <a:effectLst/>
                          <a:latin typeface="Times New Roman"/>
                          <a:ea typeface="华文细黑"/>
                          <a:cs typeface="Courier New"/>
                        </a:rPr>
                        <a:t>3</a:t>
                      </a:r>
                      <a:r>
                        <a:rPr lang="zh-CN" sz="2400" kern="100">
                          <a:effectLst/>
                          <a:latin typeface="Times New Roman"/>
                          <a:ea typeface="华文细黑"/>
                          <a:cs typeface="Times New Roman"/>
                        </a:rPr>
                        <a:t>溶液</a:t>
                      </a:r>
                      <a:endParaRPr lang="zh-CN" sz="2400" kern="100">
                        <a:effectLst/>
                        <a:latin typeface="宋体"/>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tabLst>
                          <a:tab pos="2430780" algn="l"/>
                        </a:tabLst>
                      </a:pPr>
                      <a:r>
                        <a:rPr lang="zh-CN" sz="2400" kern="100">
                          <a:effectLst/>
                          <a:latin typeface="Times New Roman"/>
                          <a:ea typeface="华文细黑"/>
                          <a:cs typeface="Times New Roman"/>
                        </a:rPr>
                        <a:t>产生无色气泡</a:t>
                      </a:r>
                      <a:endParaRPr lang="zh-CN" sz="2400" kern="100">
                        <a:effectLst/>
                        <a:latin typeface="宋体"/>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0651">
                <a:tc rowSpan="2">
                  <a:txBody>
                    <a:bodyPr/>
                    <a:lstStyle/>
                    <a:p>
                      <a:pPr algn="ctr">
                        <a:lnSpc>
                          <a:spcPct val="130000"/>
                        </a:lnSpc>
                        <a:spcAft>
                          <a:spcPts val="0"/>
                        </a:spcAft>
                        <a:tabLst>
                          <a:tab pos="2430780" algn="l"/>
                        </a:tabLst>
                      </a:pPr>
                      <a:r>
                        <a:rPr lang="zh-CN" sz="2400" kern="100">
                          <a:effectLst/>
                          <a:latin typeface="Times New Roman"/>
                          <a:ea typeface="华文细黑"/>
                          <a:cs typeface="Times New Roman"/>
                        </a:rPr>
                        <a:t>葡萄糖</a:t>
                      </a:r>
                      <a:endParaRPr lang="zh-CN" sz="2400" kern="100">
                        <a:effectLst/>
                        <a:latin typeface="宋体"/>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tabLst>
                          <a:tab pos="2430780" algn="l"/>
                        </a:tabLst>
                      </a:pPr>
                      <a:r>
                        <a:rPr lang="zh-CN" sz="2400" kern="100" dirty="0">
                          <a:effectLst/>
                          <a:latin typeface="Times New Roman"/>
                          <a:ea typeface="华文细黑"/>
                          <a:cs typeface="Times New Roman"/>
                        </a:rPr>
                        <a:t>加入银氨溶液，水浴加热</a:t>
                      </a:r>
                      <a:endParaRPr lang="zh-CN" sz="2400" kern="100" dirty="0">
                        <a:effectLst/>
                        <a:latin typeface="宋体"/>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tabLst>
                          <a:tab pos="2430780" algn="l"/>
                        </a:tabLst>
                      </a:pPr>
                      <a:r>
                        <a:rPr lang="zh-CN" sz="2400" kern="100">
                          <a:effectLst/>
                          <a:latin typeface="Times New Roman"/>
                          <a:ea typeface="华文细黑"/>
                          <a:cs typeface="Times New Roman"/>
                        </a:rPr>
                        <a:t>产生光亮银镜</a:t>
                      </a:r>
                      <a:endParaRPr lang="zh-CN" sz="2400" kern="100">
                        <a:effectLst/>
                        <a:latin typeface="宋体"/>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2060">
                <a:tc vMerge="1">
                  <a:txBody>
                    <a:bodyPr/>
                    <a:lstStyle/>
                    <a:p>
                      <a:endParaRPr lang="zh-CN" altLang="en-US"/>
                    </a:p>
                  </a:txBody>
                  <a:tcPr/>
                </a:tc>
                <a:tc>
                  <a:txBody>
                    <a:bodyPr/>
                    <a:lstStyle/>
                    <a:p>
                      <a:pPr algn="ctr">
                        <a:lnSpc>
                          <a:spcPct val="130000"/>
                        </a:lnSpc>
                        <a:spcAft>
                          <a:spcPts val="0"/>
                        </a:spcAft>
                        <a:tabLst>
                          <a:tab pos="2430780" algn="l"/>
                        </a:tabLst>
                      </a:pPr>
                      <a:r>
                        <a:rPr lang="zh-CN" sz="2400" kern="100" dirty="0">
                          <a:effectLst/>
                          <a:latin typeface="Times New Roman"/>
                          <a:ea typeface="华文细黑"/>
                          <a:cs typeface="Times New Roman"/>
                        </a:rPr>
                        <a:t>加入新制</a:t>
                      </a:r>
                      <a:r>
                        <a:rPr lang="en-US" sz="2400" kern="100" dirty="0">
                          <a:effectLst/>
                          <a:latin typeface="Times New Roman"/>
                          <a:ea typeface="华文细黑"/>
                          <a:cs typeface="Courier New"/>
                        </a:rPr>
                        <a:t>Cu(OH)</a:t>
                      </a:r>
                      <a:r>
                        <a:rPr lang="en-US" sz="2400" kern="100" baseline="-25000" dirty="0">
                          <a:effectLst/>
                          <a:latin typeface="Times New Roman"/>
                          <a:ea typeface="华文细黑"/>
                          <a:cs typeface="Courier New"/>
                        </a:rPr>
                        <a:t>2</a:t>
                      </a:r>
                      <a:r>
                        <a:rPr lang="zh-CN" sz="2400" kern="100" dirty="0">
                          <a:effectLst/>
                          <a:latin typeface="Times New Roman"/>
                          <a:ea typeface="华文细黑"/>
                          <a:cs typeface="Times New Roman"/>
                        </a:rPr>
                        <a:t>悬浊液</a:t>
                      </a:r>
                      <a:r>
                        <a:rPr lang="en-US" sz="2400" kern="100" dirty="0">
                          <a:effectLst/>
                          <a:latin typeface="Times New Roman"/>
                          <a:ea typeface="华文细黑"/>
                          <a:cs typeface="Courier New"/>
                        </a:rPr>
                        <a:t>,</a:t>
                      </a:r>
                      <a:endParaRPr lang="zh-CN" sz="2400" kern="100" dirty="0">
                        <a:effectLst/>
                        <a:latin typeface="宋体"/>
                        <a:cs typeface="Courier New"/>
                      </a:endParaRPr>
                    </a:p>
                    <a:p>
                      <a:pPr algn="ctr">
                        <a:lnSpc>
                          <a:spcPct val="130000"/>
                        </a:lnSpc>
                        <a:spcAft>
                          <a:spcPts val="0"/>
                        </a:spcAft>
                        <a:tabLst>
                          <a:tab pos="2430780" algn="l"/>
                        </a:tabLst>
                      </a:pPr>
                      <a:r>
                        <a:rPr lang="zh-CN" sz="2400" kern="100" dirty="0">
                          <a:effectLst/>
                          <a:latin typeface="Times New Roman"/>
                          <a:ea typeface="华文细黑"/>
                          <a:cs typeface="Times New Roman"/>
                        </a:rPr>
                        <a:t>加热至沸腾</a:t>
                      </a:r>
                      <a:endParaRPr lang="zh-CN" sz="2400" kern="100" dirty="0">
                        <a:effectLst/>
                        <a:latin typeface="宋体"/>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tabLst>
                          <a:tab pos="2430780" algn="l"/>
                        </a:tabLst>
                      </a:pPr>
                      <a:r>
                        <a:rPr lang="zh-CN" sz="2400" kern="100">
                          <a:effectLst/>
                          <a:latin typeface="Times New Roman"/>
                          <a:ea typeface="华文细黑"/>
                          <a:cs typeface="Times New Roman"/>
                        </a:rPr>
                        <a:t>产生红色沉淀</a:t>
                      </a:r>
                      <a:endParaRPr lang="zh-CN" sz="2400" kern="100">
                        <a:effectLst/>
                        <a:latin typeface="宋体"/>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101">
                <a:tc>
                  <a:txBody>
                    <a:bodyPr/>
                    <a:lstStyle/>
                    <a:p>
                      <a:pPr algn="ctr">
                        <a:lnSpc>
                          <a:spcPct val="130000"/>
                        </a:lnSpc>
                        <a:spcAft>
                          <a:spcPts val="0"/>
                        </a:spcAft>
                        <a:tabLst>
                          <a:tab pos="2430780" algn="l"/>
                        </a:tabLst>
                      </a:pPr>
                      <a:r>
                        <a:rPr lang="zh-CN" sz="2400" kern="100" dirty="0">
                          <a:effectLst/>
                          <a:latin typeface="Times New Roman"/>
                          <a:ea typeface="华文细黑"/>
                          <a:cs typeface="Times New Roman"/>
                        </a:rPr>
                        <a:t>淀粉</a:t>
                      </a:r>
                      <a:endParaRPr lang="zh-CN" sz="2400" kern="100" dirty="0">
                        <a:effectLst/>
                        <a:latin typeface="宋体"/>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tabLst>
                          <a:tab pos="2430780" algn="l"/>
                        </a:tabLst>
                      </a:pPr>
                      <a:r>
                        <a:rPr lang="zh-CN" sz="2400" kern="100">
                          <a:effectLst/>
                          <a:latin typeface="Times New Roman"/>
                          <a:ea typeface="华文细黑"/>
                          <a:cs typeface="Times New Roman"/>
                        </a:rPr>
                        <a:t>加碘水</a:t>
                      </a:r>
                      <a:endParaRPr lang="zh-CN" sz="2400" kern="100">
                        <a:effectLst/>
                        <a:latin typeface="宋体"/>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tabLst>
                          <a:tab pos="2430780" algn="l"/>
                        </a:tabLst>
                      </a:pPr>
                      <a:r>
                        <a:rPr lang="zh-CN" sz="2400" kern="100">
                          <a:effectLst/>
                          <a:latin typeface="Times New Roman"/>
                          <a:ea typeface="华文细黑"/>
                          <a:cs typeface="Times New Roman"/>
                        </a:rPr>
                        <a:t>显蓝色</a:t>
                      </a:r>
                      <a:endParaRPr lang="zh-CN" sz="2400" kern="100">
                        <a:effectLst/>
                        <a:latin typeface="宋体"/>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rowSpan="2">
                  <a:txBody>
                    <a:bodyPr/>
                    <a:lstStyle/>
                    <a:p>
                      <a:pPr algn="ctr">
                        <a:lnSpc>
                          <a:spcPct val="130000"/>
                        </a:lnSpc>
                        <a:spcAft>
                          <a:spcPts val="0"/>
                        </a:spcAft>
                        <a:tabLst>
                          <a:tab pos="2430780" algn="l"/>
                        </a:tabLst>
                      </a:pPr>
                      <a:r>
                        <a:rPr lang="zh-CN" sz="2400" kern="100">
                          <a:effectLst/>
                          <a:latin typeface="Times New Roman"/>
                          <a:ea typeface="华文细黑"/>
                          <a:cs typeface="Times New Roman"/>
                        </a:rPr>
                        <a:t>蛋白质</a:t>
                      </a:r>
                      <a:endParaRPr lang="zh-CN" sz="2400" kern="100">
                        <a:effectLst/>
                        <a:latin typeface="宋体"/>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tabLst>
                          <a:tab pos="2430780" algn="l"/>
                        </a:tabLst>
                      </a:pPr>
                      <a:r>
                        <a:rPr lang="zh-CN" sz="2400" kern="100">
                          <a:effectLst/>
                          <a:latin typeface="Times New Roman"/>
                          <a:ea typeface="华文细黑"/>
                          <a:cs typeface="Times New Roman"/>
                        </a:rPr>
                        <a:t>加浓硝酸微热</a:t>
                      </a:r>
                      <a:endParaRPr lang="zh-CN" sz="2400" kern="100">
                        <a:effectLst/>
                        <a:latin typeface="宋体"/>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tabLst>
                          <a:tab pos="2430780" algn="l"/>
                        </a:tabLst>
                      </a:pPr>
                      <a:r>
                        <a:rPr lang="zh-CN" sz="2400" kern="100">
                          <a:effectLst/>
                          <a:latin typeface="Times New Roman"/>
                          <a:ea typeface="华文细黑"/>
                          <a:cs typeface="Times New Roman"/>
                        </a:rPr>
                        <a:t>显黄色</a:t>
                      </a:r>
                      <a:endParaRPr lang="zh-CN" sz="2400" kern="100">
                        <a:effectLst/>
                        <a:latin typeface="宋体"/>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0651">
                <a:tc vMerge="1">
                  <a:txBody>
                    <a:bodyPr/>
                    <a:lstStyle/>
                    <a:p>
                      <a:endParaRPr lang="zh-CN" altLang="en-US"/>
                    </a:p>
                  </a:txBody>
                  <a:tcPr/>
                </a:tc>
                <a:tc>
                  <a:txBody>
                    <a:bodyPr/>
                    <a:lstStyle/>
                    <a:p>
                      <a:pPr algn="ctr">
                        <a:lnSpc>
                          <a:spcPct val="130000"/>
                        </a:lnSpc>
                        <a:spcAft>
                          <a:spcPts val="0"/>
                        </a:spcAft>
                        <a:tabLst>
                          <a:tab pos="2430780" algn="l"/>
                        </a:tabLst>
                      </a:pPr>
                      <a:r>
                        <a:rPr lang="zh-CN" sz="2400" kern="100" dirty="0">
                          <a:effectLst/>
                          <a:latin typeface="Times New Roman"/>
                          <a:ea typeface="华文细黑"/>
                          <a:cs typeface="Times New Roman"/>
                        </a:rPr>
                        <a:t>灼烧</a:t>
                      </a:r>
                      <a:endParaRPr lang="zh-CN" sz="2400" kern="100" dirty="0">
                        <a:effectLst/>
                        <a:latin typeface="宋体"/>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tabLst>
                          <a:tab pos="2430780" algn="l"/>
                        </a:tabLst>
                      </a:pPr>
                      <a:r>
                        <a:rPr lang="zh-CN" sz="2400" kern="100" dirty="0">
                          <a:effectLst/>
                          <a:latin typeface="Times New Roman"/>
                          <a:ea typeface="华文细黑"/>
                          <a:cs typeface="Times New Roman"/>
                        </a:rPr>
                        <a:t>烧焦羽毛气味</a:t>
                      </a:r>
                      <a:endParaRPr lang="zh-CN" sz="2400" kern="100" dirty="0">
                        <a:effectLst/>
                        <a:latin typeface="宋体"/>
                        <a:cs typeface="Courier New"/>
                      </a:endParaRPr>
                    </a:p>
                  </a:txBody>
                  <a:tcPr marL="18657" marR="18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a:hlinkClick r:id="rId2"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25748117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1"/>
          <p:cNvSpPr txBox="1"/>
          <p:nvPr/>
        </p:nvSpPr>
        <p:spPr>
          <a:xfrm>
            <a:off x="1342679" y="2610411"/>
            <a:ext cx="9417963" cy="1323439"/>
          </a:xfrm>
          <a:prstGeom prst="rect">
            <a:avLst/>
          </a:prstGeom>
          <a:noFill/>
        </p:spPr>
        <p:txBody>
          <a:bodyPr wrap="non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0" b="1" i="0" u="none" strike="noStrike" kern="0" cap="none" spc="0" normalizeH="0" baseline="0" noProof="0" dirty="0" smtClean="0">
                <a:ln>
                  <a:noFill/>
                </a:ln>
                <a:solidFill>
                  <a:sysClr val="window" lastClr="FFFFFF"/>
                </a:solidFill>
                <a:effectLst/>
                <a:uLnTx/>
                <a:uFillTx/>
                <a:latin typeface="微软雅黑"/>
                <a:ea typeface="微软雅黑"/>
              </a:rPr>
              <a:t>探究高考　明确考向</a:t>
            </a:r>
            <a:endParaRPr kumimoji="0" lang="zh-CN" altLang="en-US" sz="8000" b="1" i="0" u="none" strike="noStrike" kern="0" cap="none" spc="0" normalizeH="0" baseline="0" noProof="0" dirty="0">
              <a:ln>
                <a:noFill/>
              </a:ln>
              <a:solidFill>
                <a:sysClr val="window" lastClr="FFFFFF"/>
              </a:solidFill>
              <a:effectLst/>
              <a:uLnTx/>
              <a:uFillTx/>
              <a:latin typeface="微软雅黑"/>
              <a:ea typeface="微软雅黑"/>
            </a:endParaRPr>
          </a:p>
        </p:txBody>
      </p:sp>
    </p:spTree>
    <p:extLst>
      <p:ext uri="{BB962C8B-B14F-4D97-AF65-F5344CB8AC3E}">
        <p14:creationId xmlns:p14="http://schemas.microsoft.com/office/powerpoint/2010/main" val="2126069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1">
            <a:hlinkClick r:id="rId2" action="ppaction://hlinksldjump"/>
          </p:cNvPr>
          <p:cNvSpPr>
            <a:spLocks noChangeArrowheads="1"/>
          </p:cNvSpPr>
          <p:nvPr/>
        </p:nvSpPr>
        <p:spPr bwMode="auto">
          <a:xfrm>
            <a:off x="854347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04565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952369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9977586"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10479346"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8" name="Rectangle 21">
            <a:hlinkClick r:id="rId7" action="ppaction://hlinksldjump"/>
          </p:cNvPr>
          <p:cNvSpPr>
            <a:spLocks noChangeArrowheads="1"/>
          </p:cNvSpPr>
          <p:nvPr/>
        </p:nvSpPr>
        <p:spPr bwMode="auto">
          <a:xfrm>
            <a:off x="10956964" y="45615"/>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 name="矩形 2"/>
          <p:cNvSpPr/>
          <p:nvPr/>
        </p:nvSpPr>
        <p:spPr>
          <a:xfrm>
            <a:off x="556500" y="1197546"/>
            <a:ext cx="11120877" cy="3323987"/>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1.(2015·</a:t>
            </a:r>
            <a:r>
              <a:rPr lang="zh-CN" altLang="zh-CN" sz="2800" kern="100" dirty="0">
                <a:latin typeface="Times New Roman"/>
                <a:ea typeface="华文细黑"/>
                <a:cs typeface="Times New Roman"/>
              </a:rPr>
              <a:t>海南，</a:t>
            </a: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下列反应不属于取代反应的是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淀粉水解制葡萄糖</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石油裂解制丙烯</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乙醇与乙酸反应制乙酸乙酯</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油脂与浓</a:t>
            </a:r>
            <a:r>
              <a:rPr lang="en-US" altLang="zh-CN" sz="2800" kern="100" dirty="0" err="1">
                <a:latin typeface="Times New Roman"/>
                <a:ea typeface="华文细黑"/>
              </a:rPr>
              <a:t>NaOH</a:t>
            </a:r>
            <a:r>
              <a:rPr lang="zh-CN" altLang="zh-CN" sz="2800" kern="100" dirty="0">
                <a:latin typeface="Times New Roman"/>
                <a:ea typeface="华文细黑"/>
                <a:cs typeface="Times New Roman"/>
              </a:rPr>
              <a:t>反应制高级脂肪酸</a:t>
            </a:r>
            <a:r>
              <a:rPr lang="zh-CN" altLang="zh-CN" sz="2800" kern="100" dirty="0" smtClean="0">
                <a:latin typeface="Times New Roman"/>
                <a:ea typeface="华文细黑"/>
                <a:cs typeface="Times New Roman"/>
              </a:rPr>
              <a:t>钠</a:t>
            </a:r>
            <a:endParaRPr lang="en-US" altLang="zh-CN" sz="2800" kern="100" dirty="0" smtClean="0">
              <a:latin typeface="Times New Roman"/>
              <a:ea typeface="华文细黑"/>
              <a:cs typeface="Times New Roman"/>
            </a:endParaRPr>
          </a:p>
        </p:txBody>
      </p:sp>
      <p:sp>
        <p:nvSpPr>
          <p:cNvPr id="15" name="Rectangle 21">
            <a:hlinkClick r:id="rId8" action="ppaction://hlinksldjump"/>
          </p:cNvPr>
          <p:cNvSpPr>
            <a:spLocks noChangeArrowheads="1"/>
          </p:cNvSpPr>
          <p:nvPr/>
        </p:nvSpPr>
        <p:spPr bwMode="auto">
          <a:xfrm>
            <a:off x="11423798"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a:hlinkClick r:id="rId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968610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50590" y="189434"/>
            <a:ext cx="10793813" cy="3970318"/>
          </a:xfrm>
          <a:prstGeom prst="rect">
            <a:avLst/>
          </a:prstGeom>
        </p:spPr>
        <p:txBody>
          <a:bodyPr>
            <a:spAutoFit/>
          </a:bodyPr>
          <a:lstStyle/>
          <a:p>
            <a:pPr algn="just">
              <a:lnSpc>
                <a:spcPct val="150000"/>
              </a:lnSpc>
              <a:spcAft>
                <a:spcPts val="0"/>
              </a:spcAft>
              <a:tabLst>
                <a:tab pos="2430780" algn="l"/>
              </a:tabLst>
            </a:pPr>
            <a:r>
              <a:rPr lang="zh-CN" altLang="zh-CN" sz="2800" kern="100" dirty="0">
                <a:latin typeface="Times New Roman"/>
                <a:ea typeface="华文细黑"/>
                <a:cs typeface="Times New Roman"/>
              </a:rPr>
              <a:t>完成下列关于乙醇、乙酸的化学方程式。</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(1)Na</a:t>
            </a:r>
            <a:r>
              <a:rPr lang="zh-CN" altLang="zh-CN" sz="2800" kern="100" dirty="0">
                <a:latin typeface="Times New Roman"/>
                <a:ea typeface="华文细黑"/>
                <a:cs typeface="Times New Roman"/>
              </a:rPr>
              <a:t>与乙醇的反应</a:t>
            </a:r>
            <a:endParaRPr lang="zh-CN" altLang="zh-CN" sz="2800" kern="100" dirty="0">
              <a:latin typeface="宋体"/>
              <a:cs typeface="Courier New"/>
            </a:endParaRPr>
          </a:p>
          <a:p>
            <a:pPr algn="just">
              <a:lnSpc>
                <a:spcPct val="150000"/>
              </a:lnSpc>
              <a:spcAft>
                <a:spcPts val="0"/>
              </a:spcAft>
              <a:tabLst>
                <a:tab pos="2430780" algn="l"/>
              </a:tabLst>
            </a:pPr>
            <a:r>
              <a:rPr lang="en-US" altLang="zh-CN" sz="2800" u="sng" kern="100" dirty="0">
                <a:latin typeface="Times New Roman"/>
                <a:ea typeface="华文细黑"/>
                <a:cs typeface="Courier New"/>
              </a:rPr>
              <a:t>		</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(2)</a:t>
            </a:r>
            <a:r>
              <a:rPr lang="zh-CN" altLang="zh-CN" sz="2800" kern="100" dirty="0">
                <a:latin typeface="Times New Roman"/>
                <a:ea typeface="华文细黑"/>
                <a:cs typeface="Times New Roman"/>
              </a:rPr>
              <a:t>乙醇的催化氧</a:t>
            </a:r>
            <a:r>
              <a:rPr lang="zh-CN" altLang="zh-CN" sz="2800" kern="100" dirty="0" smtClean="0">
                <a:latin typeface="Times New Roman"/>
                <a:ea typeface="华文细黑"/>
                <a:cs typeface="Times New Roman"/>
              </a:rPr>
              <a:t>化</a:t>
            </a:r>
            <a:endParaRPr lang="en-US" altLang="zh-CN" sz="2800" kern="100" dirty="0" smtClean="0">
              <a:latin typeface="Times New Roman"/>
              <a:ea typeface="华文细黑"/>
              <a:cs typeface="Times New Roman"/>
            </a:endParaRPr>
          </a:p>
          <a:p>
            <a:pPr>
              <a:lnSpc>
                <a:spcPct val="150000"/>
              </a:lnSpc>
            </a:pPr>
            <a:endParaRPr lang="en-US" altLang="zh-CN" sz="2800" u="sng" kern="100" dirty="0" smtClean="0">
              <a:latin typeface="Times New Roman"/>
              <a:ea typeface="华文细黑"/>
              <a:cs typeface="Times New Roman"/>
            </a:endParaRPr>
          </a:p>
          <a:p>
            <a:pPr>
              <a:lnSpc>
                <a:spcPct val="150000"/>
              </a:lnSpc>
            </a:pP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endParaRPr lang="zh-CN" altLang="en-US" sz="2800" u="sng" dirty="0"/>
          </a:p>
        </p:txBody>
      </p:sp>
      <p:graphicFrame>
        <p:nvGraphicFramePr>
          <p:cNvPr id="6" name="对象 5"/>
          <p:cNvGraphicFramePr>
            <a:graphicFrameLocks noChangeAspect="1"/>
          </p:cNvGraphicFramePr>
          <p:nvPr>
            <p:extLst>
              <p:ext uri="{D42A27DB-BD31-4B8C-83A1-F6EECF244321}">
                <p14:modId xmlns:p14="http://schemas.microsoft.com/office/powerpoint/2010/main" val="1606358873"/>
              </p:ext>
            </p:extLst>
          </p:nvPr>
        </p:nvGraphicFramePr>
        <p:xfrm>
          <a:off x="694606" y="3029670"/>
          <a:ext cx="8113712" cy="1192212"/>
        </p:xfrm>
        <a:graphic>
          <a:graphicData uri="http://schemas.openxmlformats.org/presentationml/2006/ole">
            <mc:AlternateContent xmlns:mc="http://schemas.openxmlformats.org/markup-compatibility/2006">
              <mc:Choice xmlns:v="urn:schemas-microsoft-com:vml" Requires="v">
                <p:oleObj spid="_x0000_s244778" name="文档" r:id="rId4" imgW="8219815" imgH="1209568" progId="Word.Document.12">
                  <p:embed/>
                </p:oleObj>
              </mc:Choice>
              <mc:Fallback>
                <p:oleObj name="文档" r:id="rId4" imgW="8219815" imgH="1209568" progId="Word.Document.12">
                  <p:embed/>
                  <p:pic>
                    <p:nvPicPr>
                      <p:cNvPr id="0" name=""/>
                      <p:cNvPicPr/>
                      <p:nvPr/>
                    </p:nvPicPr>
                    <p:blipFill>
                      <a:blip r:embed="rId5"/>
                      <a:stretch>
                        <a:fillRect/>
                      </a:stretch>
                    </p:blipFill>
                    <p:spPr>
                      <a:xfrm>
                        <a:off x="694606" y="3029670"/>
                        <a:ext cx="8113712" cy="1192212"/>
                      </a:xfrm>
                      <a:prstGeom prst="rect">
                        <a:avLst/>
                      </a:prstGeom>
                    </p:spPr>
                  </p:pic>
                </p:oleObj>
              </mc:Fallback>
            </mc:AlternateContent>
          </a:graphicData>
        </a:graphic>
      </p:graphicFrame>
      <p:sp>
        <p:nvSpPr>
          <p:cNvPr id="8" name="矩形 7"/>
          <p:cNvSpPr/>
          <p:nvPr/>
        </p:nvSpPr>
        <p:spPr>
          <a:xfrm>
            <a:off x="703092" y="1485578"/>
            <a:ext cx="8920506" cy="523220"/>
          </a:xfrm>
          <a:prstGeom prst="rect">
            <a:avLst/>
          </a:prstGeom>
        </p:spPr>
        <p:txBody>
          <a:bodyPr>
            <a:spAutoFit/>
          </a:bodyPr>
          <a:lstStyle/>
          <a:p>
            <a:r>
              <a:rPr lang="en-US" altLang="zh-CN" sz="2800" kern="100" dirty="0">
                <a:solidFill>
                  <a:srgbClr val="0000FF"/>
                </a:solidFill>
                <a:latin typeface="Times New Roman"/>
                <a:ea typeface="华文细黑"/>
                <a:cs typeface="Courier New"/>
              </a:rPr>
              <a:t>2CH</a:t>
            </a:r>
            <a:r>
              <a:rPr lang="en-US" altLang="zh-CN" sz="2800" kern="100" baseline="-25000" dirty="0">
                <a:solidFill>
                  <a:srgbClr val="0000FF"/>
                </a:solidFill>
                <a:latin typeface="Times New Roman"/>
                <a:ea typeface="华文细黑"/>
                <a:cs typeface="Courier New"/>
              </a:rPr>
              <a:t>3</a:t>
            </a:r>
            <a:r>
              <a:rPr lang="en-US" altLang="zh-CN" sz="2800" kern="100" dirty="0">
                <a:solidFill>
                  <a:srgbClr val="0000FF"/>
                </a:solidFill>
                <a:latin typeface="Times New Roman"/>
                <a:ea typeface="华文细黑"/>
                <a:cs typeface="Courier New"/>
              </a:rPr>
              <a:t>CH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OH</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2Na</a:t>
            </a:r>
            <a:r>
              <a:rPr lang="en-US" altLang="zh-CN" sz="2800" kern="100" spc="-600" dirty="0">
                <a:solidFill>
                  <a:srgbClr val="0000FF"/>
                </a:solidFill>
                <a:latin typeface="宋体"/>
                <a:ea typeface="华文细黑"/>
                <a:cs typeface="Times New Roman"/>
              </a:rPr>
              <a:t>―→ </a:t>
            </a:r>
            <a:r>
              <a:rPr lang="en-US" altLang="zh-CN" sz="2800" kern="100" dirty="0">
                <a:solidFill>
                  <a:srgbClr val="0000FF"/>
                </a:solidFill>
                <a:latin typeface="Times New Roman"/>
                <a:ea typeface="华文细黑"/>
                <a:cs typeface="Courier New"/>
              </a:rPr>
              <a:t>2 CH</a:t>
            </a:r>
            <a:r>
              <a:rPr lang="en-US" altLang="zh-CN" sz="2800" kern="100" baseline="-25000" dirty="0">
                <a:solidFill>
                  <a:srgbClr val="0000FF"/>
                </a:solidFill>
                <a:latin typeface="Times New Roman"/>
                <a:ea typeface="华文细黑"/>
                <a:cs typeface="Courier New"/>
              </a:rPr>
              <a:t>3</a:t>
            </a:r>
            <a:r>
              <a:rPr lang="en-US" altLang="zh-CN" sz="2800" kern="100" dirty="0">
                <a:solidFill>
                  <a:srgbClr val="0000FF"/>
                </a:solidFill>
                <a:latin typeface="Times New Roman"/>
                <a:ea typeface="华文细黑"/>
                <a:cs typeface="Courier New"/>
              </a:rPr>
              <a:t>CH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ONa</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宋体"/>
                <a:ea typeface="华文细黑"/>
                <a:cs typeface="Times New Roman"/>
              </a:rPr>
              <a:t>↑</a:t>
            </a:r>
            <a:endParaRPr lang="zh-CN" altLang="en-US" dirty="0">
              <a:solidFill>
                <a:srgbClr val="0000FF"/>
              </a:solidFill>
            </a:endParaRPr>
          </a:p>
        </p:txBody>
      </p:sp>
      <p:sp>
        <p:nvSpPr>
          <p:cNvPr id="10" name="矩形 9"/>
          <p:cNvSpPr/>
          <p:nvPr/>
        </p:nvSpPr>
        <p:spPr>
          <a:xfrm>
            <a:off x="550590" y="4005858"/>
            <a:ext cx="9161482" cy="1815882"/>
          </a:xfrm>
          <a:prstGeom prst="rect">
            <a:avLst/>
          </a:prstGeom>
        </p:spPr>
        <p:txBody>
          <a:bodyPr wrap="none">
            <a:spAutoFit/>
          </a:bodyPr>
          <a:lstStyle/>
          <a:p>
            <a:pPr>
              <a:lnSpc>
                <a:spcPct val="200000"/>
              </a:lnSpc>
            </a:pPr>
            <a:r>
              <a:rPr lang="en-US" altLang="zh-CN" sz="2800" kern="100" dirty="0">
                <a:latin typeface="Times New Roman"/>
                <a:ea typeface="华文细黑"/>
              </a:rPr>
              <a:t>(3)</a:t>
            </a:r>
            <a:r>
              <a:rPr lang="zh-CN" altLang="zh-CN" sz="2800" kern="100" dirty="0">
                <a:latin typeface="Times New Roman"/>
                <a:ea typeface="华文细黑"/>
                <a:cs typeface="Times New Roman"/>
              </a:rPr>
              <a:t>乙醇和乙酸的酯化</a:t>
            </a:r>
            <a:r>
              <a:rPr lang="zh-CN" altLang="zh-CN" sz="2800" kern="100" dirty="0" smtClean="0">
                <a:latin typeface="Times New Roman"/>
                <a:ea typeface="华文细黑"/>
                <a:cs typeface="Times New Roman"/>
              </a:rPr>
              <a:t>反应</a:t>
            </a:r>
            <a:endParaRPr lang="en-US" altLang="zh-CN" sz="2800" kern="100" dirty="0" smtClean="0">
              <a:latin typeface="Times New Roman"/>
              <a:ea typeface="华文细黑"/>
              <a:cs typeface="Times New Roman"/>
            </a:endParaRPr>
          </a:p>
          <a:p>
            <a:pPr>
              <a:lnSpc>
                <a:spcPct val="200000"/>
              </a:lnSpc>
            </a:pP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a:latin typeface="Times New Roman"/>
                <a:ea typeface="华文细黑"/>
                <a:cs typeface="Times New Roman"/>
              </a:rPr>
              <a:t>。</a:t>
            </a:r>
            <a:endParaRPr lang="zh-CN" altLang="en-US" sz="2800" u="sng" dirty="0"/>
          </a:p>
        </p:txBody>
      </p:sp>
      <p:graphicFrame>
        <p:nvGraphicFramePr>
          <p:cNvPr id="11" name="对象 10"/>
          <p:cNvGraphicFramePr>
            <a:graphicFrameLocks noChangeAspect="1"/>
          </p:cNvGraphicFramePr>
          <p:nvPr>
            <p:extLst>
              <p:ext uri="{D42A27DB-BD31-4B8C-83A1-F6EECF244321}">
                <p14:modId xmlns:p14="http://schemas.microsoft.com/office/powerpoint/2010/main" val="1559316937"/>
              </p:ext>
            </p:extLst>
          </p:nvPr>
        </p:nvGraphicFramePr>
        <p:xfrm>
          <a:off x="557213" y="4797946"/>
          <a:ext cx="11633200" cy="1690687"/>
        </p:xfrm>
        <a:graphic>
          <a:graphicData uri="http://schemas.openxmlformats.org/presentationml/2006/ole">
            <mc:AlternateContent xmlns:mc="http://schemas.openxmlformats.org/markup-compatibility/2006">
              <mc:Choice xmlns:v="urn:schemas-microsoft-com:vml" Requires="v">
                <p:oleObj spid="_x0000_s244779" name="文档" r:id="rId7" imgW="11782023" imgH="1707404" progId="Word.Document.12">
                  <p:embed/>
                </p:oleObj>
              </mc:Choice>
              <mc:Fallback>
                <p:oleObj name="文档" r:id="rId7" imgW="11782023" imgH="1707404" progId="Word.Document.12">
                  <p:embed/>
                  <p:pic>
                    <p:nvPicPr>
                      <p:cNvPr id="0" name=""/>
                      <p:cNvPicPr/>
                      <p:nvPr/>
                    </p:nvPicPr>
                    <p:blipFill>
                      <a:blip r:embed="rId8"/>
                      <a:stretch>
                        <a:fillRect/>
                      </a:stretch>
                    </p:blipFill>
                    <p:spPr>
                      <a:xfrm>
                        <a:off x="557213" y="4797946"/>
                        <a:ext cx="11633200" cy="1690687"/>
                      </a:xfrm>
                      <a:prstGeom prst="rect">
                        <a:avLst/>
                      </a:prstGeom>
                    </p:spPr>
                  </p:pic>
                </p:oleObj>
              </mc:Fallback>
            </mc:AlternateContent>
          </a:graphicData>
        </a:graphic>
      </p:graphicFrame>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5544932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8" grpId="0"/>
      <p:bldP spid="8" grpId="1"/>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556500" y="1269554"/>
            <a:ext cx="11120877" cy="4534831"/>
          </a:xfrm>
          <a:prstGeom prst="rect">
            <a:avLst/>
          </a:prstGeom>
        </p:spPr>
        <p:txBody>
          <a:bodyPr>
            <a:spAutoFit/>
          </a:bodyPr>
          <a:lstStyle/>
          <a:p>
            <a:pPr>
              <a:lnSpc>
                <a:spcPct val="150000"/>
              </a:lnSpc>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rPr>
              <a:t>A</a:t>
            </a:r>
            <a:r>
              <a:rPr lang="zh-CN" altLang="zh-CN" sz="2800" kern="100" dirty="0">
                <a:latin typeface="Times New Roman"/>
                <a:ea typeface="华文细黑"/>
                <a:cs typeface="Times New Roman"/>
              </a:rPr>
              <a:t>项，淀粉发生水解反应生成葡萄糖，该反应是取代反应，错误；</a:t>
            </a:r>
            <a:endParaRPr lang="en-US" altLang="zh-CN" sz="2800" kern="100" dirty="0">
              <a:latin typeface="Times New Roman"/>
              <a:ea typeface="华文细黑"/>
              <a:cs typeface="Times New Roman"/>
            </a:endParaRPr>
          </a:p>
          <a:p>
            <a:pPr>
              <a:lnSpc>
                <a:spcPct val="150000"/>
              </a:lnSpc>
            </a:pPr>
            <a:r>
              <a:rPr lang="en-US" altLang="zh-CN" sz="2800" kern="100" dirty="0">
                <a:latin typeface="Times New Roman"/>
                <a:ea typeface="华文细黑"/>
              </a:rPr>
              <a:t>B</a:t>
            </a:r>
            <a:r>
              <a:rPr lang="zh-CN" altLang="zh-CN" sz="2800" kern="100" dirty="0">
                <a:latin typeface="Times New Roman"/>
                <a:ea typeface="华文细黑"/>
                <a:cs typeface="Times New Roman"/>
              </a:rPr>
              <a:t>项，石油裂解制丙烯的反应属于分解反应，不是取代反应，正确；</a:t>
            </a:r>
            <a:endParaRPr lang="zh-CN" altLang="zh-CN" sz="2800" kern="100" dirty="0">
              <a:latin typeface="宋体"/>
              <a:cs typeface="Courier New"/>
            </a:endParaRPr>
          </a:p>
          <a:p>
            <a:pPr>
              <a:lnSpc>
                <a:spcPct val="150000"/>
              </a:lnSpc>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项，乙醇与乙酸发生酯化反应生成乙酸乙酯和水，该反应是取代反应，错误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项，油脂与浓</a:t>
            </a:r>
            <a:r>
              <a:rPr lang="en-US" altLang="zh-CN" sz="2800" kern="100" dirty="0" err="1">
                <a:latin typeface="Times New Roman"/>
                <a:ea typeface="华文细黑"/>
              </a:rPr>
              <a:t>NaOH</a:t>
            </a:r>
            <a:r>
              <a:rPr lang="zh-CN" altLang="zh-CN" sz="2800" kern="100" dirty="0">
                <a:latin typeface="Times New Roman"/>
                <a:ea typeface="华文细黑"/>
                <a:cs typeface="Times New Roman"/>
              </a:rPr>
              <a:t>发生皂化反应生成高级脂肪酸钠和甘油，该反应属于取代反应，错误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430780" algn="l"/>
              </a:tabLs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Courier New"/>
              </a:rPr>
              <a:t>B</a:t>
            </a:r>
            <a:endParaRPr lang="zh-CN" altLang="zh-CN" sz="2800" b="1" kern="100" dirty="0">
              <a:solidFill>
                <a:schemeClr val="accent6">
                  <a:lumMod val="75000"/>
                </a:schemeClr>
              </a:solidFill>
              <a:latin typeface="Times New Roman"/>
              <a:ea typeface="华文细黑"/>
              <a:cs typeface="Courier New"/>
            </a:endParaRPr>
          </a:p>
        </p:txBody>
      </p:sp>
      <p:sp>
        <p:nvSpPr>
          <p:cNvPr id="11" name="Rectangle 21">
            <a:hlinkClick r:id="rId2" action="ppaction://hlinksldjump"/>
          </p:cNvPr>
          <p:cNvSpPr>
            <a:spLocks noChangeArrowheads="1"/>
          </p:cNvSpPr>
          <p:nvPr/>
        </p:nvSpPr>
        <p:spPr bwMode="auto">
          <a:xfrm>
            <a:off x="854347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3" action="ppaction://hlinksldjump"/>
          </p:cNvPr>
          <p:cNvSpPr>
            <a:spLocks noChangeArrowheads="1"/>
          </p:cNvSpPr>
          <p:nvPr/>
        </p:nvSpPr>
        <p:spPr bwMode="auto">
          <a:xfrm>
            <a:off x="904565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4" action="ppaction://hlinksldjump"/>
          </p:cNvPr>
          <p:cNvSpPr>
            <a:spLocks noChangeArrowheads="1"/>
          </p:cNvSpPr>
          <p:nvPr/>
        </p:nvSpPr>
        <p:spPr bwMode="auto">
          <a:xfrm>
            <a:off x="952369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9977586"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6" action="ppaction://hlinksldjump"/>
          </p:cNvPr>
          <p:cNvSpPr>
            <a:spLocks noChangeArrowheads="1"/>
          </p:cNvSpPr>
          <p:nvPr/>
        </p:nvSpPr>
        <p:spPr bwMode="auto">
          <a:xfrm>
            <a:off x="10479346"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7" action="ppaction://hlinksldjump"/>
          </p:cNvPr>
          <p:cNvSpPr>
            <a:spLocks noChangeArrowheads="1"/>
          </p:cNvSpPr>
          <p:nvPr/>
        </p:nvSpPr>
        <p:spPr bwMode="auto">
          <a:xfrm>
            <a:off x="10956964" y="45615"/>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0" name="Rectangle 21">
            <a:hlinkClick r:id="rId8" action="ppaction://hlinksldjump"/>
          </p:cNvPr>
          <p:cNvSpPr>
            <a:spLocks noChangeArrowheads="1"/>
          </p:cNvSpPr>
          <p:nvPr/>
        </p:nvSpPr>
        <p:spPr bwMode="auto">
          <a:xfrm>
            <a:off x="11423798"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95862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20087" y="1197546"/>
            <a:ext cx="10748650" cy="3323987"/>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2.(2014·</a:t>
            </a:r>
            <a:r>
              <a:rPr lang="zh-CN" altLang="zh-CN" sz="2800" kern="100" dirty="0">
                <a:latin typeface="Times New Roman"/>
                <a:ea typeface="华文细黑"/>
                <a:cs typeface="Times New Roman"/>
              </a:rPr>
              <a:t>福建理综，</a:t>
            </a: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下列关于乙醇的说法不正确的是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可用纤维素的水解产物制取</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可由乙烯通过加成反应制取</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与乙醛互为同分异构体</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通过取代反应可制取乙酸乙酯</a:t>
            </a:r>
            <a:endParaRPr lang="zh-CN" altLang="zh-CN" sz="2800" kern="100" dirty="0">
              <a:effectLst/>
              <a:latin typeface="宋体"/>
              <a:cs typeface="Courier New"/>
            </a:endParaRPr>
          </a:p>
        </p:txBody>
      </p:sp>
      <p:sp>
        <p:nvSpPr>
          <p:cNvPr id="24" name="Rectangle 21">
            <a:hlinkClick r:id="rId2" action="ppaction://hlinksldjump"/>
          </p:cNvPr>
          <p:cNvSpPr>
            <a:spLocks noChangeArrowheads="1"/>
          </p:cNvSpPr>
          <p:nvPr/>
        </p:nvSpPr>
        <p:spPr bwMode="auto">
          <a:xfrm>
            <a:off x="854347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5" name="Rectangle 21">
            <a:hlinkClick r:id="rId3" action="ppaction://hlinksldjump"/>
          </p:cNvPr>
          <p:cNvSpPr>
            <a:spLocks noChangeArrowheads="1"/>
          </p:cNvSpPr>
          <p:nvPr/>
        </p:nvSpPr>
        <p:spPr bwMode="auto">
          <a:xfrm>
            <a:off x="904565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6" name="Rectangle 21">
            <a:hlinkClick r:id="rId4" action="ppaction://hlinksldjump"/>
          </p:cNvPr>
          <p:cNvSpPr>
            <a:spLocks noChangeArrowheads="1"/>
          </p:cNvSpPr>
          <p:nvPr/>
        </p:nvSpPr>
        <p:spPr bwMode="auto">
          <a:xfrm>
            <a:off x="952369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7" name="Rectangle 21">
            <a:hlinkClick r:id="rId5" action="ppaction://hlinksldjump"/>
          </p:cNvPr>
          <p:cNvSpPr>
            <a:spLocks noChangeArrowheads="1"/>
          </p:cNvSpPr>
          <p:nvPr/>
        </p:nvSpPr>
        <p:spPr bwMode="auto">
          <a:xfrm>
            <a:off x="9977586"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8" name="Rectangle 21">
            <a:hlinkClick r:id="rId6" action="ppaction://hlinksldjump"/>
          </p:cNvPr>
          <p:cNvSpPr>
            <a:spLocks noChangeArrowheads="1"/>
          </p:cNvSpPr>
          <p:nvPr/>
        </p:nvSpPr>
        <p:spPr bwMode="auto">
          <a:xfrm>
            <a:off x="10479346"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9" name="Rectangle 21">
            <a:hlinkClick r:id="rId7" action="ppaction://hlinksldjump"/>
          </p:cNvPr>
          <p:cNvSpPr>
            <a:spLocks noChangeArrowheads="1"/>
          </p:cNvSpPr>
          <p:nvPr/>
        </p:nvSpPr>
        <p:spPr bwMode="auto">
          <a:xfrm>
            <a:off x="10956964" y="45615"/>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0" name="Rectangle 21">
            <a:hlinkClick r:id="rId8" action="ppaction://hlinksldjump"/>
          </p:cNvPr>
          <p:cNvSpPr>
            <a:spLocks noChangeArrowheads="1"/>
          </p:cNvSpPr>
          <p:nvPr/>
        </p:nvSpPr>
        <p:spPr bwMode="auto">
          <a:xfrm>
            <a:off x="11423798"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a:hlinkClick r:id="rId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66324004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720087" y="1197546"/>
            <a:ext cx="10748650" cy="4616648"/>
          </a:xfrm>
          <a:prstGeom prst="rect">
            <a:avLst/>
          </a:prstGeom>
        </p:spPr>
        <p:txBody>
          <a:bodyPr>
            <a:spAutoFit/>
          </a:bodyPr>
          <a:lstStyle/>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en-US" altLang="zh-CN" sz="2800" kern="100" dirty="0">
                <a:latin typeface="Times New Roman"/>
                <a:ea typeface="华文细黑"/>
              </a:rPr>
              <a:t>A</a:t>
            </a:r>
            <a:r>
              <a:rPr lang="zh-CN" altLang="zh-CN" sz="2800" kern="100" dirty="0">
                <a:latin typeface="Times New Roman"/>
                <a:ea typeface="华文细黑"/>
                <a:cs typeface="Times New Roman"/>
              </a:rPr>
              <a:t>项正确，纤维素水解最终产物为葡萄糖，葡萄糖在酒化酶的作用下能转化为酒精</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B</a:t>
            </a:r>
            <a:r>
              <a:rPr lang="zh-CN" altLang="zh-CN" sz="2800" kern="100" dirty="0">
                <a:latin typeface="Times New Roman"/>
                <a:ea typeface="华文细黑"/>
                <a:cs typeface="Times New Roman"/>
              </a:rPr>
              <a:t>项正确，乙烯与水在一定条件下通过加成反应可生成乙醇</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项错误，乙醇的分子式为</a:t>
            </a:r>
            <a:r>
              <a:rPr lang="en-US" altLang="zh-CN" sz="2800" kern="100" dirty="0">
                <a:latin typeface="Times New Roman"/>
                <a:ea typeface="华文细黑"/>
              </a:rPr>
              <a:t>C</a:t>
            </a:r>
            <a:r>
              <a:rPr lang="en-US" altLang="zh-CN" sz="2800" kern="100" baseline="-25000" dirty="0">
                <a:latin typeface="Times New Roman"/>
                <a:ea typeface="华文细黑"/>
              </a:rPr>
              <a:t>2</a:t>
            </a:r>
            <a:r>
              <a:rPr lang="en-US" altLang="zh-CN" sz="2800" kern="100" dirty="0">
                <a:latin typeface="Times New Roman"/>
                <a:ea typeface="华文细黑"/>
              </a:rPr>
              <a:t>H</a:t>
            </a:r>
            <a:r>
              <a:rPr lang="en-US" altLang="zh-CN" sz="2800" kern="100" baseline="-25000" dirty="0">
                <a:latin typeface="Times New Roman"/>
                <a:ea typeface="华文细黑"/>
              </a:rPr>
              <a:t>6</a:t>
            </a:r>
            <a:r>
              <a:rPr lang="en-US" altLang="zh-CN" sz="2800" kern="100" dirty="0">
                <a:latin typeface="Times New Roman"/>
                <a:ea typeface="华文细黑"/>
              </a:rPr>
              <a:t>O</a:t>
            </a:r>
            <a:r>
              <a:rPr lang="zh-CN" altLang="zh-CN" sz="2800" kern="100" dirty="0">
                <a:latin typeface="Times New Roman"/>
                <a:ea typeface="华文细黑"/>
                <a:cs typeface="Times New Roman"/>
              </a:rPr>
              <a:t>，乙醛的分子式为</a:t>
            </a:r>
            <a:r>
              <a:rPr lang="en-US" altLang="zh-CN" sz="2800" kern="100" dirty="0">
                <a:latin typeface="Times New Roman"/>
                <a:ea typeface="华文细黑"/>
              </a:rPr>
              <a:t>C</a:t>
            </a:r>
            <a:r>
              <a:rPr lang="en-US" altLang="zh-CN" sz="2800" kern="100" baseline="-25000" dirty="0">
                <a:latin typeface="Times New Roman"/>
                <a:ea typeface="华文细黑"/>
              </a:rPr>
              <a:t>2</a:t>
            </a:r>
            <a:r>
              <a:rPr lang="en-US" altLang="zh-CN" sz="2800" kern="100" dirty="0">
                <a:latin typeface="Times New Roman"/>
                <a:ea typeface="华文细黑"/>
              </a:rPr>
              <a:t>H</a:t>
            </a:r>
            <a:r>
              <a:rPr lang="en-US" altLang="zh-CN" sz="2800" kern="100" baseline="-25000" dirty="0">
                <a:latin typeface="Times New Roman"/>
                <a:ea typeface="华文细黑"/>
              </a:rPr>
              <a:t>4</a:t>
            </a:r>
            <a:r>
              <a:rPr lang="en-US" altLang="zh-CN" sz="2800" kern="100" dirty="0">
                <a:latin typeface="Times New Roman"/>
                <a:ea typeface="华文细黑"/>
              </a:rPr>
              <a:t>O</a:t>
            </a:r>
            <a:r>
              <a:rPr lang="zh-CN" altLang="zh-CN" sz="2800" kern="100" dirty="0">
                <a:latin typeface="Times New Roman"/>
                <a:ea typeface="华文细黑"/>
                <a:cs typeface="Times New Roman"/>
              </a:rPr>
              <a:t>，二者的分子式不同，不是同分异构体</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项正确，乙醇和乙酸通过取代反应</a:t>
            </a:r>
            <a:r>
              <a:rPr lang="en-US" altLang="zh-CN" sz="2800" kern="100" dirty="0">
                <a:latin typeface="Times New Roman"/>
                <a:ea typeface="华文细黑"/>
              </a:rPr>
              <a:t>(</a:t>
            </a:r>
            <a:r>
              <a:rPr lang="zh-CN" altLang="zh-CN" sz="2800" kern="100" dirty="0">
                <a:latin typeface="Times New Roman"/>
                <a:ea typeface="华文细黑"/>
                <a:cs typeface="Times New Roman"/>
              </a:rPr>
              <a:t>酯化反应</a:t>
            </a:r>
            <a:r>
              <a:rPr lang="en-US" altLang="zh-CN" sz="2800" kern="100" dirty="0">
                <a:latin typeface="Times New Roman"/>
                <a:ea typeface="华文细黑"/>
              </a:rPr>
              <a:t>)</a:t>
            </a:r>
            <a:r>
              <a:rPr lang="zh-CN" altLang="zh-CN" sz="2800" kern="100" dirty="0">
                <a:latin typeface="Times New Roman"/>
                <a:ea typeface="华文细黑"/>
                <a:cs typeface="Times New Roman"/>
              </a:rPr>
              <a:t>生成乙酸乙酯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430780" algn="l"/>
              </a:tabLs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Courier New"/>
              </a:rPr>
              <a:t>C</a:t>
            </a:r>
            <a:endParaRPr lang="zh-CN" altLang="zh-CN" sz="2800" b="1" kern="100" dirty="0">
              <a:solidFill>
                <a:schemeClr val="accent6">
                  <a:lumMod val="75000"/>
                </a:schemeClr>
              </a:solidFill>
              <a:latin typeface="Times New Roman"/>
              <a:ea typeface="华文细黑"/>
              <a:cs typeface="Courier New"/>
            </a:endParaRPr>
          </a:p>
        </p:txBody>
      </p:sp>
      <p:sp>
        <p:nvSpPr>
          <p:cNvPr id="11" name="Rectangle 21">
            <a:hlinkClick r:id="rId2" action="ppaction://hlinksldjump"/>
          </p:cNvPr>
          <p:cNvSpPr>
            <a:spLocks noChangeArrowheads="1"/>
          </p:cNvSpPr>
          <p:nvPr/>
        </p:nvSpPr>
        <p:spPr bwMode="auto">
          <a:xfrm>
            <a:off x="854347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3" action="ppaction://hlinksldjump"/>
          </p:cNvPr>
          <p:cNvSpPr>
            <a:spLocks noChangeArrowheads="1"/>
          </p:cNvSpPr>
          <p:nvPr/>
        </p:nvSpPr>
        <p:spPr bwMode="auto">
          <a:xfrm>
            <a:off x="904565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4" action="ppaction://hlinksldjump"/>
          </p:cNvPr>
          <p:cNvSpPr>
            <a:spLocks noChangeArrowheads="1"/>
          </p:cNvSpPr>
          <p:nvPr/>
        </p:nvSpPr>
        <p:spPr bwMode="auto">
          <a:xfrm>
            <a:off x="952369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5" action="ppaction://hlinksldjump"/>
          </p:cNvPr>
          <p:cNvSpPr>
            <a:spLocks noChangeArrowheads="1"/>
          </p:cNvSpPr>
          <p:nvPr/>
        </p:nvSpPr>
        <p:spPr bwMode="auto">
          <a:xfrm>
            <a:off x="9977586"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6" action="ppaction://hlinksldjump"/>
          </p:cNvPr>
          <p:cNvSpPr>
            <a:spLocks noChangeArrowheads="1"/>
          </p:cNvSpPr>
          <p:nvPr/>
        </p:nvSpPr>
        <p:spPr bwMode="auto">
          <a:xfrm>
            <a:off x="10479346"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6" name="Rectangle 21">
            <a:hlinkClick r:id="rId7" action="ppaction://hlinksldjump"/>
          </p:cNvPr>
          <p:cNvSpPr>
            <a:spLocks noChangeArrowheads="1"/>
          </p:cNvSpPr>
          <p:nvPr/>
        </p:nvSpPr>
        <p:spPr bwMode="auto">
          <a:xfrm>
            <a:off x="10956964" y="45615"/>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7" name="Rectangle 21">
            <a:hlinkClick r:id="rId8" action="ppaction://hlinksldjump"/>
          </p:cNvPr>
          <p:cNvSpPr>
            <a:spLocks noChangeArrowheads="1"/>
          </p:cNvSpPr>
          <p:nvPr/>
        </p:nvSpPr>
        <p:spPr bwMode="auto">
          <a:xfrm>
            <a:off x="11423798"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075468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45943" y="844246"/>
            <a:ext cx="11296938" cy="5493812"/>
          </a:xfrm>
          <a:prstGeom prst="rect">
            <a:avLst/>
          </a:prstGeom>
        </p:spPr>
        <p:txBody>
          <a:bodyPr>
            <a:spAutoFit/>
          </a:bodyPr>
          <a:lstStyle/>
          <a:p>
            <a:pPr algn="just">
              <a:lnSpc>
                <a:spcPct val="150000"/>
              </a:lnSpc>
              <a:spcAft>
                <a:spcPts val="0"/>
              </a:spcAft>
              <a:tabLst>
                <a:tab pos="2430780" algn="l"/>
              </a:tabLs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高考选项组合题</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下列说法中正确的是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tabLst>
                <a:tab pos="2430780" algn="l"/>
              </a:tabLs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糖类化合物都具有相同的</a:t>
            </a:r>
            <a:r>
              <a:rPr lang="zh-CN" altLang="zh-CN" sz="2600" kern="100" dirty="0" smtClean="0">
                <a:latin typeface="Times New Roman"/>
                <a:ea typeface="华文细黑"/>
                <a:cs typeface="Times New Roman"/>
              </a:rPr>
              <a:t>官能团</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en-US" altLang="zh-CN" sz="2600" kern="100" dirty="0">
                <a:latin typeface="Times New Roman"/>
                <a:ea typeface="华文细黑"/>
                <a:cs typeface="Courier New"/>
              </a:rPr>
              <a:t>2013·</a:t>
            </a:r>
            <a:r>
              <a:rPr lang="zh-CN" altLang="zh-CN" sz="2600" kern="100" dirty="0">
                <a:latin typeface="Times New Roman"/>
                <a:ea typeface="华文细黑"/>
                <a:cs typeface="Times New Roman"/>
              </a:rPr>
              <a:t>广东理综，</a:t>
            </a:r>
            <a:r>
              <a:rPr lang="en-US" altLang="zh-CN" sz="2600" kern="100" dirty="0">
                <a:latin typeface="Times New Roman"/>
                <a:ea typeface="华文细黑"/>
                <a:cs typeface="Courier New"/>
              </a:rPr>
              <a:t>7A)</a:t>
            </a:r>
            <a:endParaRPr lang="zh-CN" altLang="zh-CN" sz="2600" kern="100" dirty="0">
              <a:latin typeface="宋体"/>
              <a:cs typeface="Courier New"/>
            </a:endParaRPr>
          </a:p>
          <a:p>
            <a:pPr algn="just">
              <a:lnSpc>
                <a:spcPct val="150000"/>
              </a:lnSpc>
              <a:spcAft>
                <a:spcPts val="0"/>
              </a:spcAft>
              <a:tabLst>
                <a:tab pos="2430780" algn="l"/>
              </a:tabLs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氨基酸、淀粉均属于</a:t>
            </a:r>
            <a:r>
              <a:rPr lang="zh-CN" altLang="zh-CN" sz="2600" kern="100" dirty="0" smtClean="0">
                <a:latin typeface="Times New Roman"/>
                <a:ea typeface="华文细黑"/>
                <a:cs typeface="Times New Roman"/>
              </a:rPr>
              <a:t>高分子化合物</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en-US" altLang="zh-CN" sz="2600" kern="100" dirty="0">
                <a:latin typeface="Times New Roman"/>
                <a:ea typeface="华文细黑"/>
                <a:cs typeface="Courier New"/>
              </a:rPr>
              <a:t>2012·</a:t>
            </a:r>
            <a:r>
              <a:rPr lang="zh-CN" altLang="zh-CN" sz="2600" kern="100" dirty="0">
                <a:latin typeface="Times New Roman"/>
                <a:ea typeface="华文细黑"/>
                <a:cs typeface="Times New Roman"/>
              </a:rPr>
              <a:t>福建理综，</a:t>
            </a:r>
            <a:r>
              <a:rPr lang="en-US" altLang="zh-CN" sz="2600" kern="100" dirty="0">
                <a:latin typeface="Times New Roman"/>
                <a:ea typeface="华文细黑"/>
                <a:cs typeface="Courier New"/>
              </a:rPr>
              <a:t>7C)</a:t>
            </a:r>
            <a:endParaRPr lang="zh-CN" altLang="zh-CN" sz="2600" kern="100" dirty="0">
              <a:latin typeface="宋体"/>
              <a:cs typeface="Courier New"/>
            </a:endParaRPr>
          </a:p>
          <a:p>
            <a:pPr algn="just">
              <a:lnSpc>
                <a:spcPct val="150000"/>
              </a:lnSpc>
              <a:spcAft>
                <a:spcPts val="0"/>
              </a:spcAft>
              <a:tabLst>
                <a:tab pos="2430780" algn="l"/>
              </a:tabLs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植物油的主要成分是高级脂肪酸</a:t>
            </a:r>
            <a:r>
              <a:rPr lang="en-US" altLang="zh-CN" sz="2600" kern="100" dirty="0">
                <a:latin typeface="Times New Roman"/>
                <a:ea typeface="华文细黑"/>
                <a:cs typeface="Courier New"/>
              </a:rPr>
              <a:t>(2012·</a:t>
            </a:r>
            <a:r>
              <a:rPr lang="zh-CN" altLang="zh-CN" sz="2600" kern="100" dirty="0">
                <a:latin typeface="Times New Roman"/>
                <a:ea typeface="华文细黑"/>
                <a:cs typeface="Times New Roman"/>
              </a:rPr>
              <a:t>海南，</a:t>
            </a:r>
            <a:r>
              <a:rPr lang="en-US" altLang="zh-CN" sz="2600" kern="100" dirty="0">
                <a:latin typeface="Times New Roman"/>
                <a:ea typeface="华文细黑"/>
                <a:cs typeface="Courier New"/>
              </a:rPr>
              <a:t>2D)</a:t>
            </a:r>
            <a:endParaRPr lang="zh-CN" altLang="zh-CN" sz="2600" kern="100" dirty="0">
              <a:latin typeface="宋体"/>
              <a:cs typeface="Courier New"/>
            </a:endParaRPr>
          </a:p>
          <a:p>
            <a:pPr>
              <a:lnSpc>
                <a:spcPct val="150000"/>
              </a:lnSpc>
            </a:pPr>
            <a:r>
              <a:rPr lang="en-US" altLang="zh-CN" sz="2600" kern="100" dirty="0">
                <a:latin typeface="Times New Roman"/>
                <a:ea typeface="华文细黑"/>
              </a:rPr>
              <a:t>D.</a:t>
            </a:r>
            <a:r>
              <a:rPr lang="zh-CN" altLang="zh-CN" sz="2600" kern="100" dirty="0">
                <a:latin typeface="Times New Roman"/>
                <a:ea typeface="华文细黑"/>
                <a:cs typeface="Times New Roman"/>
              </a:rPr>
              <a:t>油脂皂化反应得到高级脂肪酸盐与甘油</a:t>
            </a:r>
            <a:r>
              <a:rPr lang="en-US" altLang="zh-CN" sz="2600" kern="100" dirty="0">
                <a:latin typeface="Times New Roman"/>
                <a:ea typeface="华文细黑"/>
              </a:rPr>
              <a:t>(2015·</a:t>
            </a:r>
            <a:r>
              <a:rPr lang="zh-CN" altLang="zh-CN" sz="2600" kern="100" dirty="0">
                <a:latin typeface="Times New Roman"/>
                <a:ea typeface="华文细黑"/>
                <a:cs typeface="Times New Roman"/>
              </a:rPr>
              <a:t>浙江理综，</a:t>
            </a:r>
            <a:r>
              <a:rPr lang="en-US" altLang="zh-CN" sz="2600" kern="100" dirty="0">
                <a:latin typeface="Times New Roman"/>
                <a:ea typeface="华文细黑"/>
              </a:rPr>
              <a:t>10C</a:t>
            </a:r>
            <a:r>
              <a:rPr lang="en-US" altLang="zh-CN" sz="2600" kern="100" dirty="0" smtClean="0">
                <a:latin typeface="Times New Roman"/>
                <a:ea typeface="华文细黑"/>
              </a:rPr>
              <a:t>)</a:t>
            </a:r>
          </a:p>
          <a:p>
            <a:pPr>
              <a:lnSpc>
                <a:spcPct val="150000"/>
              </a:lnSpc>
            </a:pPr>
            <a:r>
              <a:rPr lang="zh-CN" altLang="zh-CN" sz="2600" b="1" kern="100" dirty="0">
                <a:solidFill>
                  <a:srgbClr val="0000FF"/>
                </a:solidFill>
                <a:latin typeface="Times New Roman"/>
                <a:cs typeface="Times New Roman"/>
              </a:rPr>
              <a:t>解析　</a:t>
            </a:r>
            <a:r>
              <a:rPr lang="zh-CN" altLang="zh-CN" sz="2600" kern="100" dirty="0">
                <a:latin typeface="Times New Roman"/>
                <a:ea typeface="华文细黑"/>
                <a:cs typeface="Times New Roman"/>
              </a:rPr>
              <a:t>葡萄糖和果糖中含有不一样的官能团，</a:t>
            </a:r>
            <a:r>
              <a:rPr lang="en-US" altLang="zh-CN" sz="2600" kern="100" dirty="0">
                <a:latin typeface="Times New Roman"/>
                <a:ea typeface="华文细黑"/>
              </a:rPr>
              <a:t>A</a:t>
            </a:r>
            <a:r>
              <a:rPr lang="zh-CN" altLang="zh-CN" sz="2600" kern="100" dirty="0">
                <a:latin typeface="Times New Roman"/>
                <a:ea typeface="华文细黑"/>
                <a:cs typeface="Times New Roman"/>
              </a:rPr>
              <a:t>项错误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pPr>
            <a:r>
              <a:rPr lang="zh-CN" altLang="zh-CN" sz="2600" kern="100" dirty="0" smtClean="0">
                <a:latin typeface="Times New Roman"/>
                <a:ea typeface="华文细黑"/>
                <a:cs typeface="Times New Roman"/>
              </a:rPr>
              <a:t>淀粉</a:t>
            </a:r>
            <a:r>
              <a:rPr lang="zh-CN" altLang="zh-CN" sz="2600" kern="100" dirty="0">
                <a:latin typeface="Times New Roman"/>
                <a:ea typeface="华文细黑"/>
                <a:cs typeface="Times New Roman"/>
              </a:rPr>
              <a:t>和蛋白质均属于高分子化合物，而蛋白质的水解产物氨基酸不是高分子化合物，</a:t>
            </a:r>
            <a:r>
              <a:rPr lang="en-US" altLang="zh-CN" sz="2600" kern="100" dirty="0">
                <a:latin typeface="Times New Roman"/>
                <a:ea typeface="华文细黑"/>
              </a:rPr>
              <a:t>B</a:t>
            </a:r>
            <a:r>
              <a:rPr lang="zh-CN" altLang="zh-CN" sz="2600" kern="100" dirty="0">
                <a:latin typeface="Times New Roman"/>
                <a:ea typeface="华文细黑"/>
                <a:cs typeface="Times New Roman"/>
              </a:rPr>
              <a:t>项错误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lvl="0">
              <a:lnSpc>
                <a:spcPct val="150000"/>
              </a:lnSpc>
            </a:pPr>
            <a:r>
              <a:rPr lang="zh-CN" altLang="zh-CN" sz="2600" kern="100" dirty="0">
                <a:solidFill>
                  <a:prstClr val="black"/>
                </a:solidFill>
                <a:latin typeface="Times New Roman"/>
                <a:ea typeface="华文细黑"/>
                <a:cs typeface="Times New Roman"/>
              </a:rPr>
              <a:t>植物油的主要成分是高级脂肪酸甘油酯，</a:t>
            </a:r>
            <a:r>
              <a:rPr lang="en-US" altLang="zh-CN" sz="2600" kern="100" dirty="0">
                <a:solidFill>
                  <a:prstClr val="black"/>
                </a:solidFill>
                <a:latin typeface="Times New Roman"/>
                <a:ea typeface="华文细黑"/>
              </a:rPr>
              <a:t>C</a:t>
            </a:r>
            <a:r>
              <a:rPr lang="zh-CN" altLang="zh-CN" sz="2600" kern="100" dirty="0">
                <a:solidFill>
                  <a:prstClr val="black"/>
                </a:solidFill>
                <a:latin typeface="Times New Roman"/>
                <a:ea typeface="华文细黑"/>
                <a:cs typeface="Times New Roman"/>
              </a:rPr>
              <a:t>项错误</a:t>
            </a:r>
            <a:r>
              <a:rPr lang="zh-CN" altLang="zh-CN" sz="2600" kern="100" dirty="0" smtClean="0">
                <a:solidFill>
                  <a:prstClr val="black"/>
                </a:solidFill>
                <a:latin typeface="Times New Roman"/>
                <a:ea typeface="华文细黑"/>
                <a:cs typeface="Times New Roman"/>
              </a:rPr>
              <a:t>。</a:t>
            </a:r>
            <a:endParaRPr lang="zh-CN" altLang="en-US" sz="2600" dirty="0">
              <a:solidFill>
                <a:prstClr val="black"/>
              </a:solidFill>
            </a:endParaRPr>
          </a:p>
        </p:txBody>
      </p:sp>
      <p:sp>
        <p:nvSpPr>
          <p:cNvPr id="17" name="Rectangle 21">
            <a:hlinkClick r:id="rId2" action="ppaction://hlinksldjump"/>
          </p:cNvPr>
          <p:cNvSpPr>
            <a:spLocks noChangeArrowheads="1"/>
          </p:cNvSpPr>
          <p:nvPr/>
        </p:nvSpPr>
        <p:spPr bwMode="auto">
          <a:xfrm>
            <a:off x="854347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3" action="ppaction://hlinksldjump"/>
          </p:cNvPr>
          <p:cNvSpPr>
            <a:spLocks noChangeArrowheads="1"/>
          </p:cNvSpPr>
          <p:nvPr/>
        </p:nvSpPr>
        <p:spPr bwMode="auto">
          <a:xfrm>
            <a:off x="904565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6" name="Rectangle 21">
            <a:hlinkClick r:id="rId4" action="ppaction://hlinksldjump"/>
          </p:cNvPr>
          <p:cNvSpPr>
            <a:spLocks noChangeArrowheads="1"/>
          </p:cNvSpPr>
          <p:nvPr/>
        </p:nvSpPr>
        <p:spPr bwMode="auto">
          <a:xfrm>
            <a:off x="952369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7" name="Rectangle 21">
            <a:hlinkClick r:id="rId5" action="ppaction://hlinksldjump"/>
          </p:cNvPr>
          <p:cNvSpPr>
            <a:spLocks noChangeArrowheads="1"/>
          </p:cNvSpPr>
          <p:nvPr/>
        </p:nvSpPr>
        <p:spPr bwMode="auto">
          <a:xfrm>
            <a:off x="9977586"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8" name="Rectangle 21">
            <a:hlinkClick r:id="rId6" action="ppaction://hlinksldjump"/>
          </p:cNvPr>
          <p:cNvSpPr>
            <a:spLocks noChangeArrowheads="1"/>
          </p:cNvSpPr>
          <p:nvPr/>
        </p:nvSpPr>
        <p:spPr bwMode="auto">
          <a:xfrm>
            <a:off x="10479346"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9" name="Rectangle 21">
            <a:hlinkClick r:id="rId7" action="ppaction://hlinksldjump"/>
          </p:cNvPr>
          <p:cNvSpPr>
            <a:spLocks noChangeArrowheads="1"/>
          </p:cNvSpPr>
          <p:nvPr/>
        </p:nvSpPr>
        <p:spPr bwMode="auto">
          <a:xfrm>
            <a:off x="10956964" y="45615"/>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0" name="Rectangle 21">
            <a:hlinkClick r:id="rId8" action="ppaction://hlinksldjump"/>
          </p:cNvPr>
          <p:cNvSpPr>
            <a:spLocks noChangeArrowheads="1"/>
          </p:cNvSpPr>
          <p:nvPr/>
        </p:nvSpPr>
        <p:spPr bwMode="auto">
          <a:xfrm>
            <a:off x="11423798"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 name="矩形 1"/>
          <p:cNvSpPr/>
          <p:nvPr/>
        </p:nvSpPr>
        <p:spPr>
          <a:xfrm>
            <a:off x="6514950" y="837506"/>
            <a:ext cx="444352" cy="661207"/>
          </a:xfrm>
          <a:prstGeom prst="rect">
            <a:avLst/>
          </a:prstGeom>
        </p:spPr>
        <p:txBody>
          <a:bodyPr wrap="none">
            <a:spAutoFit/>
          </a:bodyPr>
          <a:lstStyle/>
          <a:p>
            <a:pPr>
              <a:lnSpc>
                <a:spcPct val="150000"/>
              </a:lnSpc>
            </a:pPr>
            <a:r>
              <a:rPr lang="en-US" altLang="zh-CN" sz="2800" b="1" kern="100" dirty="0">
                <a:solidFill>
                  <a:schemeClr val="accent6">
                    <a:lumMod val="75000"/>
                  </a:schemeClr>
                </a:solidFill>
                <a:latin typeface="Times New Roman"/>
                <a:ea typeface="华文细黑"/>
                <a:cs typeface="Courier New"/>
              </a:rPr>
              <a:t>D</a:t>
            </a:r>
            <a:endParaRPr lang="zh-CN" altLang="en-US" sz="2800" b="1" kern="100" dirty="0">
              <a:solidFill>
                <a:schemeClr val="accent6">
                  <a:lumMod val="75000"/>
                </a:schemeClr>
              </a:solidFill>
              <a:latin typeface="Times New Roman"/>
              <a:ea typeface="华文细黑"/>
              <a:cs typeface="Courier New"/>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55200343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blinds(horizontal)">
                                      <p:cBhvr>
                                        <p:cTn id="7" dur="500"/>
                                        <p:tgtEl>
                                          <p:spTgt spid="5">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6" end="6"/>
                                            </p:txEl>
                                          </p:spTgt>
                                        </p:tgtEl>
                                        <p:attrNameLst>
                                          <p:attrName>style.visibility</p:attrName>
                                        </p:attrNameLst>
                                      </p:cBhvr>
                                      <p:to>
                                        <p:strVal val="visible"/>
                                      </p:to>
                                    </p:set>
                                    <p:animEffect transition="in" filter="blinds(horizontal)">
                                      <p:cBhvr>
                                        <p:cTn id="12" dur="500"/>
                                        <p:tgtEl>
                                          <p:spTgt spid="5">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animEffect transition="in" filter="blinds(horizontal)">
                                      <p:cBhvr>
                                        <p:cTn id="17" dur="500"/>
                                        <p:tgtEl>
                                          <p:spTgt spid="5">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5">
                                            <p:txEl>
                                              <p:pRg st="5" end="5"/>
                                            </p:txEl>
                                          </p:spTgt>
                                        </p:tgtEl>
                                      </p:cBhvr>
                                    </p:animEffect>
                                    <p:set>
                                      <p:cBhvr>
                                        <p:cTn id="27" dur="1" fill="hold">
                                          <p:stCondLst>
                                            <p:cond delay="499"/>
                                          </p:stCondLst>
                                        </p:cTn>
                                        <p:tgtEl>
                                          <p:spTgt spid="5">
                                            <p:txEl>
                                              <p:pRg st="5" end="5"/>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5">
                                            <p:txEl>
                                              <p:pRg st="6" end="6"/>
                                            </p:txEl>
                                          </p:spTgt>
                                        </p:tgtEl>
                                      </p:cBhvr>
                                    </p:animEffect>
                                    <p:set>
                                      <p:cBhvr>
                                        <p:cTn id="30" dur="1" fill="hold">
                                          <p:stCondLst>
                                            <p:cond delay="499"/>
                                          </p:stCondLst>
                                        </p:cTn>
                                        <p:tgtEl>
                                          <p:spTgt spid="5">
                                            <p:txEl>
                                              <p:pRg st="6" end="6"/>
                                            </p:txEl>
                                          </p:spTgt>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5">
                                            <p:txEl>
                                              <p:pRg st="7" end="7"/>
                                            </p:txEl>
                                          </p:spTgt>
                                        </p:tgtEl>
                                      </p:cBhvr>
                                    </p:animEffect>
                                    <p:set>
                                      <p:cBhvr>
                                        <p:cTn id="33" dur="1" fill="hold">
                                          <p:stCondLst>
                                            <p:cond delay="499"/>
                                          </p:stCondLst>
                                        </p:cTn>
                                        <p:tgtEl>
                                          <p:spTgt spid="5">
                                            <p:txEl>
                                              <p:pRg st="7" end="7"/>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2"/>
                                        </p:tgtEl>
                                      </p:cBhvr>
                                    </p:animEffect>
                                    <p:set>
                                      <p:cBhvr>
                                        <p:cTn id="36"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2" grpId="0"/>
      <p:bldP spid="2"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8009" y="837506"/>
            <a:ext cx="10901751" cy="5262979"/>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4.(2015·</a:t>
            </a:r>
            <a:r>
              <a:rPr lang="zh-CN" altLang="zh-CN" sz="2800" kern="100" dirty="0">
                <a:latin typeface="Times New Roman"/>
                <a:ea typeface="华文细黑"/>
                <a:cs typeface="Times New Roman"/>
              </a:rPr>
              <a:t>全国卷</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某羧酸酯的分子式为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18</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26</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5</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该酯完全水解可得到</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羧酸和</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乙醇，该羧酸的分子式为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A.C</a:t>
            </a:r>
            <a:r>
              <a:rPr lang="en-US" altLang="zh-CN" sz="2800" kern="100" baseline="-25000" dirty="0">
                <a:latin typeface="Times New Roman"/>
                <a:ea typeface="华文细黑"/>
                <a:cs typeface="Courier New"/>
              </a:rPr>
              <a:t>14</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18</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5</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B.C</a:t>
            </a:r>
            <a:r>
              <a:rPr lang="en-US" altLang="zh-CN" sz="2800" kern="100" baseline="-25000" dirty="0" smtClean="0">
                <a:latin typeface="Times New Roman"/>
                <a:ea typeface="华文细黑"/>
                <a:cs typeface="Courier New"/>
              </a:rPr>
              <a:t>14</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16</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4</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C.C</a:t>
            </a:r>
            <a:r>
              <a:rPr lang="en-US" altLang="zh-CN" sz="2800" kern="100" baseline="-25000" dirty="0">
                <a:latin typeface="Times New Roman"/>
                <a:ea typeface="华文细黑"/>
              </a:rPr>
              <a:t>16</a:t>
            </a:r>
            <a:r>
              <a:rPr lang="en-US" altLang="zh-CN" sz="2800" kern="100" dirty="0">
                <a:latin typeface="Times New Roman"/>
                <a:ea typeface="华文细黑"/>
              </a:rPr>
              <a:t>H</a:t>
            </a:r>
            <a:r>
              <a:rPr lang="en-US" altLang="zh-CN" sz="2800" kern="100" baseline="-25000" dirty="0">
                <a:latin typeface="Times New Roman"/>
                <a:ea typeface="华文细黑"/>
              </a:rPr>
              <a:t>22</a:t>
            </a:r>
            <a:r>
              <a:rPr lang="en-US" altLang="zh-CN" sz="2800" kern="100" dirty="0">
                <a:latin typeface="Times New Roman"/>
                <a:ea typeface="华文细黑"/>
              </a:rPr>
              <a:t>O</a:t>
            </a:r>
            <a:r>
              <a:rPr lang="en-US" altLang="zh-CN" sz="2800" kern="100" baseline="-25000" dirty="0">
                <a:latin typeface="Times New Roman"/>
                <a:ea typeface="华文细黑"/>
              </a:rPr>
              <a:t>5</a:t>
            </a:r>
            <a:r>
              <a:rPr lang="en-US" altLang="zh-CN" sz="2800" kern="100" dirty="0">
                <a:latin typeface="Times New Roman"/>
                <a:ea typeface="华文细黑"/>
              </a:rPr>
              <a:t>     	</a:t>
            </a:r>
            <a:r>
              <a:rPr lang="en-US" altLang="zh-CN" sz="2800" kern="100" dirty="0" smtClean="0">
                <a:latin typeface="Times New Roman"/>
                <a:ea typeface="华文细黑"/>
              </a:rPr>
              <a:t>		D.C</a:t>
            </a:r>
            <a:r>
              <a:rPr lang="en-US" altLang="zh-CN" sz="2800" kern="100" baseline="-25000" dirty="0" smtClean="0">
                <a:latin typeface="Times New Roman"/>
                <a:ea typeface="华文细黑"/>
              </a:rPr>
              <a:t>16</a:t>
            </a:r>
            <a:r>
              <a:rPr lang="en-US" altLang="zh-CN" sz="2800" kern="100" dirty="0" smtClean="0">
                <a:latin typeface="Times New Roman"/>
                <a:ea typeface="华文细黑"/>
              </a:rPr>
              <a:t>H</a:t>
            </a:r>
            <a:r>
              <a:rPr lang="en-US" altLang="zh-CN" sz="2800" kern="100" baseline="-25000" dirty="0" smtClean="0">
                <a:latin typeface="Times New Roman"/>
                <a:ea typeface="华文细黑"/>
              </a:rPr>
              <a:t>20</a:t>
            </a:r>
            <a:r>
              <a:rPr lang="en-US" altLang="zh-CN" sz="2800" kern="100" dirty="0" smtClean="0">
                <a:latin typeface="Times New Roman"/>
                <a:ea typeface="华文细黑"/>
              </a:rPr>
              <a:t>O</a:t>
            </a:r>
            <a:r>
              <a:rPr lang="en-US" altLang="zh-CN" sz="2800" kern="100" baseline="-25000" dirty="0" smtClean="0">
                <a:latin typeface="Times New Roman"/>
                <a:ea typeface="华文细黑"/>
              </a:rPr>
              <a:t>5</a:t>
            </a:r>
          </a:p>
          <a:p>
            <a:pPr>
              <a:lnSpc>
                <a:spcPct val="150000"/>
              </a:lnSpc>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rPr>
              <a:t>1 </a:t>
            </a:r>
            <a:r>
              <a:rPr lang="en-US" altLang="zh-CN" sz="2800" kern="100" dirty="0" err="1">
                <a:latin typeface="Times New Roman"/>
                <a:ea typeface="华文细黑"/>
              </a:rPr>
              <a:t>mol</a:t>
            </a:r>
            <a:r>
              <a:rPr lang="en-US" altLang="zh-CN" sz="2800" kern="100" dirty="0">
                <a:latin typeface="Times New Roman"/>
                <a:ea typeface="华文细黑"/>
              </a:rPr>
              <a:t> </a:t>
            </a:r>
            <a:r>
              <a:rPr lang="zh-CN" altLang="zh-CN" sz="2800" kern="100" dirty="0">
                <a:latin typeface="Times New Roman"/>
                <a:ea typeface="华文细黑"/>
                <a:cs typeface="Times New Roman"/>
              </a:rPr>
              <a:t>分子式为</a:t>
            </a:r>
            <a:r>
              <a:rPr lang="en-US" altLang="zh-CN" sz="2800" kern="100" dirty="0">
                <a:latin typeface="Times New Roman"/>
                <a:ea typeface="华文细黑"/>
              </a:rPr>
              <a:t>C</a:t>
            </a:r>
            <a:r>
              <a:rPr lang="en-US" altLang="zh-CN" sz="2800" kern="100" baseline="-25000" dirty="0">
                <a:latin typeface="Times New Roman"/>
                <a:ea typeface="华文细黑"/>
              </a:rPr>
              <a:t>18</a:t>
            </a:r>
            <a:r>
              <a:rPr lang="en-US" altLang="zh-CN" sz="2800" kern="100" dirty="0">
                <a:latin typeface="Times New Roman"/>
                <a:ea typeface="华文细黑"/>
              </a:rPr>
              <a:t>H</a:t>
            </a:r>
            <a:r>
              <a:rPr lang="en-US" altLang="zh-CN" sz="2800" kern="100" baseline="-25000" dirty="0">
                <a:latin typeface="Times New Roman"/>
                <a:ea typeface="华文细黑"/>
              </a:rPr>
              <a:t>26</a:t>
            </a:r>
            <a:r>
              <a:rPr lang="en-US" altLang="zh-CN" sz="2800" kern="100" dirty="0">
                <a:latin typeface="Times New Roman"/>
                <a:ea typeface="华文细黑"/>
              </a:rPr>
              <a:t>O</a:t>
            </a:r>
            <a:r>
              <a:rPr lang="en-US" altLang="zh-CN" sz="2800" kern="100" baseline="-25000" dirty="0">
                <a:latin typeface="Times New Roman"/>
                <a:ea typeface="华文细黑"/>
              </a:rPr>
              <a:t>5</a:t>
            </a:r>
            <a:r>
              <a:rPr lang="zh-CN" altLang="zh-CN" sz="2800" kern="100" dirty="0">
                <a:latin typeface="Times New Roman"/>
                <a:ea typeface="华文细黑"/>
                <a:cs typeface="Times New Roman"/>
              </a:rPr>
              <a:t>的羧酸酯完全水解可得到</a:t>
            </a:r>
            <a:r>
              <a:rPr lang="en-US" altLang="zh-CN" sz="2800" kern="100" dirty="0">
                <a:latin typeface="Times New Roman"/>
                <a:ea typeface="华文细黑"/>
              </a:rPr>
              <a:t>1 </a:t>
            </a:r>
            <a:r>
              <a:rPr lang="en-US" altLang="zh-CN" sz="2800" kern="100" dirty="0" err="1">
                <a:latin typeface="Times New Roman"/>
                <a:ea typeface="华文细黑"/>
              </a:rPr>
              <a:t>mol</a:t>
            </a:r>
            <a:r>
              <a:rPr lang="en-US" altLang="zh-CN" sz="2800" kern="100" dirty="0">
                <a:latin typeface="Times New Roman"/>
                <a:ea typeface="华文细黑"/>
              </a:rPr>
              <a:t> </a:t>
            </a:r>
            <a:r>
              <a:rPr lang="zh-CN" altLang="zh-CN" sz="2800" kern="100" dirty="0">
                <a:latin typeface="Times New Roman"/>
                <a:ea typeface="华文细黑"/>
                <a:cs typeface="Times New Roman"/>
              </a:rPr>
              <a:t>羧酸和</a:t>
            </a:r>
            <a:r>
              <a:rPr lang="en-US" altLang="zh-CN" sz="2800" kern="100" dirty="0">
                <a:latin typeface="Times New Roman"/>
                <a:ea typeface="华文细黑"/>
              </a:rPr>
              <a:t>2 </a:t>
            </a:r>
            <a:r>
              <a:rPr lang="en-US" altLang="zh-CN" sz="2800" kern="100" dirty="0" err="1">
                <a:latin typeface="Times New Roman"/>
                <a:ea typeface="华文细黑"/>
              </a:rPr>
              <a:t>mol</a:t>
            </a:r>
            <a:r>
              <a:rPr lang="en-US" altLang="zh-CN" sz="2800" kern="100" dirty="0">
                <a:latin typeface="Times New Roman"/>
                <a:ea typeface="华文细黑"/>
              </a:rPr>
              <a:t> </a:t>
            </a:r>
            <a:r>
              <a:rPr lang="zh-CN" altLang="zh-CN" sz="2800" kern="100" dirty="0">
                <a:latin typeface="Times New Roman"/>
                <a:ea typeface="华文细黑"/>
                <a:cs typeface="Times New Roman"/>
              </a:rPr>
              <a:t>乙醇，说明该羧酸酯分子中含有</a:t>
            </a:r>
            <a:r>
              <a:rPr lang="en-US" altLang="zh-CN" sz="2800" kern="100" dirty="0">
                <a:latin typeface="Times New Roman"/>
                <a:ea typeface="华文细黑"/>
              </a:rPr>
              <a:t>2</a:t>
            </a:r>
            <a:r>
              <a:rPr lang="zh-CN" altLang="zh-CN" sz="2800" kern="100" dirty="0">
                <a:latin typeface="Times New Roman"/>
                <a:ea typeface="华文细黑"/>
                <a:cs typeface="Times New Roman"/>
              </a:rPr>
              <a:t>个酯基，则</a:t>
            </a:r>
            <a:r>
              <a:rPr lang="en-US" altLang="zh-CN" sz="2800" kern="100" dirty="0">
                <a:latin typeface="Times New Roman"/>
                <a:ea typeface="华文细黑"/>
              </a:rPr>
              <a:t>C</a:t>
            </a:r>
            <a:r>
              <a:rPr lang="en-US" altLang="zh-CN" sz="2800" kern="100" baseline="-25000" dirty="0">
                <a:latin typeface="Times New Roman"/>
                <a:ea typeface="华文细黑"/>
              </a:rPr>
              <a:t>18</a:t>
            </a:r>
            <a:r>
              <a:rPr lang="en-US" altLang="zh-CN" sz="2800" kern="100" dirty="0">
                <a:latin typeface="Times New Roman"/>
                <a:ea typeface="华文细黑"/>
              </a:rPr>
              <a:t>H</a:t>
            </a:r>
            <a:r>
              <a:rPr lang="en-US" altLang="zh-CN" sz="2800" kern="100" baseline="-25000" dirty="0">
                <a:latin typeface="Times New Roman"/>
                <a:ea typeface="华文细黑"/>
              </a:rPr>
              <a:t>26</a:t>
            </a:r>
            <a:r>
              <a:rPr lang="en-US" altLang="zh-CN" sz="2800" kern="100" dirty="0">
                <a:latin typeface="Times New Roman"/>
                <a:ea typeface="华文细黑"/>
              </a:rPr>
              <a:t>O</a:t>
            </a:r>
            <a:r>
              <a:rPr lang="en-US" altLang="zh-CN" sz="2800" kern="100" baseline="-25000" dirty="0">
                <a:latin typeface="Times New Roman"/>
                <a:ea typeface="华文细黑"/>
              </a:rPr>
              <a:t>5</a:t>
            </a:r>
            <a:r>
              <a:rPr lang="zh-CN" altLang="zh-CN" sz="2800" kern="100" dirty="0">
                <a:latin typeface="Times New Roman"/>
                <a:ea typeface="华文细黑"/>
                <a:cs typeface="Times New Roman"/>
              </a:rPr>
              <a:t>＋</a:t>
            </a:r>
            <a:r>
              <a:rPr lang="en-US" altLang="zh-CN" sz="2800" kern="100" dirty="0">
                <a:latin typeface="Times New Roman"/>
                <a:ea typeface="华文细黑"/>
              </a:rPr>
              <a:t>2H</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spc="-125" dirty="0">
                <a:latin typeface="Times New Roman" pitchFamily="18" charset="0"/>
                <a:ea typeface="华文细黑"/>
                <a:cs typeface="Times New Roman" pitchFamily="18" charset="0"/>
              </a:rPr>
              <a:t>―</a:t>
            </a:r>
            <a:r>
              <a:rPr lang="en-US" altLang="zh-CN" sz="2800" kern="100" dirty="0">
                <a:latin typeface="Times New Roman" pitchFamily="18" charset="0"/>
                <a:ea typeface="华文细黑"/>
                <a:cs typeface="Times New Roman" pitchFamily="18" charset="0"/>
              </a:rPr>
              <a:t>→</a:t>
            </a:r>
            <a:r>
              <a:rPr lang="zh-CN" altLang="zh-CN" sz="2800" kern="100" dirty="0">
                <a:latin typeface="Times New Roman"/>
                <a:ea typeface="华文细黑"/>
                <a:cs typeface="Times New Roman"/>
              </a:rPr>
              <a:t>羧酸＋</a:t>
            </a:r>
            <a:r>
              <a:rPr lang="en-US" altLang="zh-CN" sz="2800" kern="100" dirty="0">
                <a:latin typeface="Times New Roman"/>
                <a:ea typeface="华文细黑"/>
              </a:rPr>
              <a:t>2C</a:t>
            </a:r>
            <a:r>
              <a:rPr lang="en-US" altLang="zh-CN" sz="2800" kern="100" baseline="-25000" dirty="0">
                <a:latin typeface="Times New Roman"/>
                <a:ea typeface="华文细黑"/>
              </a:rPr>
              <a:t>2</a:t>
            </a:r>
            <a:r>
              <a:rPr lang="en-US" altLang="zh-CN" sz="2800" kern="100" dirty="0">
                <a:latin typeface="Times New Roman"/>
                <a:ea typeface="华文细黑"/>
              </a:rPr>
              <a:t>H</a:t>
            </a:r>
            <a:r>
              <a:rPr lang="en-US" altLang="zh-CN" sz="2800" kern="100" baseline="-25000" dirty="0">
                <a:latin typeface="Times New Roman"/>
                <a:ea typeface="华文细黑"/>
              </a:rPr>
              <a:t>6</a:t>
            </a:r>
            <a:r>
              <a:rPr lang="en-US" altLang="zh-CN" sz="2800" kern="100" dirty="0">
                <a:latin typeface="Times New Roman"/>
                <a:ea typeface="华文细黑"/>
              </a:rPr>
              <a:t>O</a:t>
            </a:r>
            <a:r>
              <a:rPr lang="zh-CN" altLang="zh-CN" sz="2800" kern="100" dirty="0">
                <a:latin typeface="Times New Roman"/>
                <a:ea typeface="华文细黑"/>
                <a:cs typeface="Times New Roman"/>
              </a:rPr>
              <a:t>，由质量守恒可知该羧酸的分子式为</a:t>
            </a:r>
            <a:r>
              <a:rPr lang="en-US" altLang="zh-CN" sz="2800" kern="100" dirty="0">
                <a:latin typeface="Times New Roman"/>
                <a:ea typeface="华文细黑"/>
              </a:rPr>
              <a:t>C</a:t>
            </a:r>
            <a:r>
              <a:rPr lang="en-US" altLang="zh-CN" sz="2800" kern="100" baseline="-25000" dirty="0">
                <a:latin typeface="Times New Roman"/>
                <a:ea typeface="华文细黑"/>
              </a:rPr>
              <a:t>14</a:t>
            </a:r>
            <a:r>
              <a:rPr lang="en-US" altLang="zh-CN" sz="2800" kern="100" dirty="0">
                <a:latin typeface="Times New Roman"/>
                <a:ea typeface="华文细黑"/>
              </a:rPr>
              <a:t>H</a:t>
            </a:r>
            <a:r>
              <a:rPr lang="en-US" altLang="zh-CN" sz="2800" kern="100" baseline="-25000" dirty="0">
                <a:latin typeface="Times New Roman"/>
                <a:ea typeface="华文细黑"/>
              </a:rPr>
              <a:t>18</a:t>
            </a:r>
            <a:r>
              <a:rPr lang="en-US" altLang="zh-CN" sz="2800" kern="100" dirty="0">
                <a:latin typeface="Times New Roman"/>
                <a:ea typeface="华文细黑"/>
              </a:rPr>
              <a:t>O</a:t>
            </a:r>
            <a:r>
              <a:rPr lang="en-US" altLang="zh-CN" sz="2800" kern="100" baseline="-25000" dirty="0">
                <a:latin typeface="Times New Roman"/>
                <a:ea typeface="华文细黑"/>
              </a:rPr>
              <a:t>5</a:t>
            </a:r>
            <a:r>
              <a:rPr lang="zh-CN" altLang="zh-CN" sz="2800" kern="100" dirty="0">
                <a:latin typeface="Times New Roman"/>
                <a:ea typeface="华文细黑"/>
                <a:cs typeface="Times New Roman"/>
              </a:rPr>
              <a:t>，</a:t>
            </a:r>
            <a:r>
              <a:rPr lang="en-US" altLang="zh-CN" sz="2800" kern="100" dirty="0">
                <a:latin typeface="Times New Roman"/>
                <a:ea typeface="华文细黑"/>
              </a:rPr>
              <a:t>A</a:t>
            </a:r>
            <a:r>
              <a:rPr lang="zh-CN" altLang="zh-CN" sz="2800" kern="100" dirty="0">
                <a:latin typeface="Times New Roman"/>
                <a:ea typeface="华文细黑"/>
                <a:cs typeface="Times New Roman"/>
              </a:rPr>
              <a:t>项正确。</a:t>
            </a:r>
            <a:endParaRPr lang="zh-CN" altLang="zh-CN" sz="2800" kern="100" dirty="0">
              <a:effectLst/>
              <a:latin typeface="宋体"/>
              <a:cs typeface="Courier New"/>
            </a:endParaRPr>
          </a:p>
        </p:txBody>
      </p:sp>
      <p:sp>
        <p:nvSpPr>
          <p:cNvPr id="2"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926976"/>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1">
            <a:hlinkClick r:id="rId2" action="ppaction://hlinksldjump"/>
          </p:cNvPr>
          <p:cNvSpPr>
            <a:spLocks noChangeArrowheads="1"/>
          </p:cNvSpPr>
          <p:nvPr/>
        </p:nvSpPr>
        <p:spPr bwMode="auto">
          <a:xfrm>
            <a:off x="854347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904565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952369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9977586"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6" action="ppaction://hlinksldjump"/>
          </p:cNvPr>
          <p:cNvSpPr>
            <a:spLocks noChangeArrowheads="1"/>
          </p:cNvSpPr>
          <p:nvPr/>
        </p:nvSpPr>
        <p:spPr bwMode="auto">
          <a:xfrm>
            <a:off x="10479346"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7" action="ppaction://hlinksldjump"/>
          </p:cNvPr>
          <p:cNvSpPr>
            <a:spLocks noChangeArrowheads="1"/>
          </p:cNvSpPr>
          <p:nvPr/>
        </p:nvSpPr>
        <p:spPr bwMode="auto">
          <a:xfrm>
            <a:off x="10956964" y="45615"/>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8" action="ppaction://hlinksldjump"/>
          </p:cNvPr>
          <p:cNvSpPr>
            <a:spLocks noChangeArrowheads="1"/>
          </p:cNvSpPr>
          <p:nvPr/>
        </p:nvSpPr>
        <p:spPr bwMode="auto">
          <a:xfrm>
            <a:off x="11423798"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 name="矩形 3"/>
          <p:cNvSpPr/>
          <p:nvPr/>
        </p:nvSpPr>
        <p:spPr>
          <a:xfrm>
            <a:off x="9539286" y="1485578"/>
            <a:ext cx="444352" cy="661207"/>
          </a:xfrm>
          <a:prstGeom prst="rect">
            <a:avLst/>
          </a:prstGeom>
        </p:spPr>
        <p:txBody>
          <a:bodyPr wrap="none">
            <a:spAutoFit/>
          </a:bodyPr>
          <a:lstStyle/>
          <a:p>
            <a:pPr>
              <a:lnSpc>
                <a:spcPct val="150000"/>
              </a:lnSpc>
            </a:pPr>
            <a:r>
              <a:rPr lang="en-US" altLang="zh-CN" sz="2800" b="1" kern="100" dirty="0">
                <a:solidFill>
                  <a:schemeClr val="accent6">
                    <a:lumMod val="75000"/>
                  </a:schemeClr>
                </a:solidFill>
                <a:latin typeface="Times New Roman"/>
                <a:ea typeface="华文细黑"/>
                <a:cs typeface="Courier New"/>
              </a:rPr>
              <a:t>A</a:t>
            </a:r>
            <a:endParaRPr lang="zh-CN" altLang="en-US" sz="2800" b="1" kern="100" dirty="0">
              <a:solidFill>
                <a:schemeClr val="accent6">
                  <a:lumMod val="75000"/>
                </a:schemeClr>
              </a:solidFill>
              <a:latin typeface="Times New Roman"/>
              <a:ea typeface="华文细黑"/>
              <a:cs typeface="Courier New"/>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77664381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3" end="3"/>
                                            </p:txEl>
                                          </p:spTgt>
                                        </p:tgtEl>
                                      </p:cBhvr>
                                    </p:animEffect>
                                    <p:set>
                                      <p:cBhvr>
                                        <p:cTn id="17" dur="1" fill="hold">
                                          <p:stCondLst>
                                            <p:cond delay="499"/>
                                          </p:stCondLst>
                                        </p:cTn>
                                        <p:tgtEl>
                                          <p:spTgt spid="3">
                                            <p:txEl>
                                              <p:pRg st="3" end="3"/>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4" grpId="0"/>
      <p:bldP spid="4" grpId="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66614" y="693490"/>
            <a:ext cx="10476369" cy="5262979"/>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5.(2015·</a:t>
            </a:r>
            <a:r>
              <a:rPr lang="zh-CN" altLang="zh-CN" sz="2800" kern="100" dirty="0">
                <a:latin typeface="Times New Roman"/>
                <a:ea typeface="华文细黑"/>
                <a:cs typeface="Times New Roman"/>
              </a:rPr>
              <a:t>全国卷</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5</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10</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并能与饱和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溶液反应放出气体的有机物有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不含立体异构</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A.3</a:t>
            </a:r>
            <a:r>
              <a:rPr lang="zh-CN" altLang="zh-CN" sz="2800" kern="100" dirty="0">
                <a:latin typeface="Times New Roman"/>
                <a:ea typeface="华文细黑"/>
                <a:cs typeface="Times New Roman"/>
              </a:rPr>
              <a:t>种</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B.4</a:t>
            </a:r>
            <a:r>
              <a:rPr lang="zh-CN" altLang="zh-CN" sz="2800" kern="100" dirty="0">
                <a:latin typeface="Times New Roman"/>
                <a:ea typeface="华文细黑"/>
                <a:cs typeface="Times New Roman"/>
              </a:rPr>
              <a:t>种</a:t>
            </a:r>
            <a:r>
              <a:rPr lang="en-US" altLang="zh-CN" sz="2800" kern="100" dirty="0">
                <a:latin typeface="Times New Roman"/>
                <a:ea typeface="华文细黑"/>
                <a:cs typeface="Courier New"/>
              </a:rPr>
              <a:t>  </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C.5</a:t>
            </a:r>
            <a:r>
              <a:rPr lang="zh-CN" altLang="zh-CN" sz="2800" kern="100" dirty="0">
                <a:latin typeface="Times New Roman"/>
                <a:ea typeface="华文细黑"/>
                <a:cs typeface="Times New Roman"/>
              </a:rPr>
              <a:t>种</a:t>
            </a:r>
            <a:r>
              <a:rPr lang="en-US" altLang="zh-CN" sz="2800" kern="100" dirty="0">
                <a:latin typeface="Times New Roman"/>
                <a:ea typeface="华文细黑"/>
              </a:rPr>
              <a:t>  	</a:t>
            </a:r>
            <a:r>
              <a:rPr lang="en-US" altLang="zh-CN" sz="2800" kern="100" dirty="0" smtClean="0">
                <a:latin typeface="Times New Roman"/>
                <a:ea typeface="华文细黑"/>
              </a:rPr>
              <a:t>			D.6</a:t>
            </a:r>
            <a:r>
              <a:rPr lang="zh-CN" altLang="zh-CN" sz="2800" kern="100" dirty="0" smtClean="0">
                <a:latin typeface="Times New Roman"/>
                <a:ea typeface="华文细黑"/>
                <a:cs typeface="Times New Roman"/>
              </a:rPr>
              <a:t>种</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由该有机物的分子式及其能与饱和</a:t>
            </a:r>
            <a:r>
              <a:rPr lang="en-US" altLang="zh-CN" sz="2800" kern="100" dirty="0">
                <a:latin typeface="Times New Roman"/>
                <a:ea typeface="华文细黑"/>
              </a:rPr>
              <a:t>NaHCO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溶液反应放出气体这一性质可知，该有机物属于饱和一元羧酸，其分子组成可表示为</a:t>
            </a:r>
            <a:r>
              <a:rPr lang="en-US" altLang="zh-CN" sz="2800" kern="100" dirty="0">
                <a:latin typeface="Times New Roman"/>
                <a:ea typeface="华文细黑"/>
              </a:rPr>
              <a:t>C</a:t>
            </a:r>
            <a:r>
              <a:rPr lang="en-US" altLang="zh-CN" sz="2800" kern="100" baseline="-25000" dirty="0">
                <a:latin typeface="Times New Roman"/>
                <a:ea typeface="华文细黑"/>
              </a:rPr>
              <a:t>4</a:t>
            </a:r>
            <a:r>
              <a:rPr lang="en-US" altLang="zh-CN" sz="2800" kern="100" dirty="0">
                <a:latin typeface="Times New Roman"/>
                <a:ea typeface="华文细黑"/>
              </a:rPr>
              <a:t>H</a:t>
            </a:r>
            <a:r>
              <a:rPr lang="en-US" altLang="zh-CN" sz="2800" kern="100" baseline="-25000" dirty="0">
                <a:latin typeface="Times New Roman"/>
                <a:ea typeface="华文细黑"/>
              </a:rPr>
              <a:t>9</a:t>
            </a:r>
            <a:r>
              <a:rPr lang="en-US" altLang="zh-CN" sz="2800" kern="100" dirty="0">
                <a:latin typeface="Times New Roman"/>
                <a:ea typeface="华文细黑"/>
              </a:rPr>
              <a:t>—COOH</a:t>
            </a:r>
            <a:r>
              <a:rPr lang="zh-CN" altLang="zh-CN" sz="2800" kern="100" dirty="0">
                <a:latin typeface="Times New Roman"/>
                <a:ea typeface="华文细黑"/>
                <a:cs typeface="Times New Roman"/>
              </a:rPr>
              <a:t>，丁基</a:t>
            </a:r>
            <a:r>
              <a:rPr lang="en-US" altLang="zh-CN" sz="2800" kern="100" dirty="0">
                <a:latin typeface="Times New Roman"/>
                <a:ea typeface="华文细黑"/>
              </a:rPr>
              <a:t>(C</a:t>
            </a:r>
            <a:r>
              <a:rPr lang="en-US" altLang="zh-CN" sz="2800" kern="100" baseline="-25000" dirty="0">
                <a:latin typeface="Times New Roman"/>
                <a:ea typeface="华文细黑"/>
              </a:rPr>
              <a:t>4</a:t>
            </a:r>
            <a:r>
              <a:rPr lang="en-US" altLang="zh-CN" sz="2800" kern="100" dirty="0">
                <a:latin typeface="Times New Roman"/>
                <a:ea typeface="华文细黑"/>
              </a:rPr>
              <a:t>H</a:t>
            </a:r>
            <a:r>
              <a:rPr lang="en-US" altLang="zh-CN" sz="2800" kern="100" baseline="-25000" dirty="0">
                <a:latin typeface="Times New Roman"/>
                <a:ea typeface="华文细黑"/>
              </a:rPr>
              <a:t>9</a:t>
            </a:r>
            <a:r>
              <a:rPr lang="en-US" altLang="zh-CN" sz="2800" kern="100" dirty="0">
                <a:latin typeface="Times New Roman"/>
                <a:ea typeface="华文细黑"/>
              </a:rPr>
              <a:t>—)</a:t>
            </a:r>
            <a:r>
              <a:rPr lang="zh-CN" altLang="zh-CN" sz="2800" kern="100" dirty="0">
                <a:latin typeface="Times New Roman"/>
                <a:ea typeface="华文细黑"/>
                <a:cs typeface="Times New Roman"/>
              </a:rPr>
              <a:t>有</a:t>
            </a:r>
            <a:r>
              <a:rPr lang="en-US" altLang="zh-CN" sz="2800" kern="100" dirty="0">
                <a:latin typeface="Times New Roman"/>
                <a:ea typeface="华文细黑"/>
              </a:rPr>
              <a:t>4</a:t>
            </a:r>
            <a:r>
              <a:rPr lang="zh-CN" altLang="zh-CN" sz="2800" kern="100" dirty="0">
                <a:latin typeface="Times New Roman"/>
                <a:ea typeface="华文细黑"/>
                <a:cs typeface="Times New Roman"/>
              </a:rPr>
              <a:t>种结构，所以该有机物有</a:t>
            </a:r>
            <a:r>
              <a:rPr lang="en-US" altLang="zh-CN" sz="2800" kern="100" dirty="0">
                <a:latin typeface="Times New Roman"/>
                <a:ea typeface="华文细黑"/>
              </a:rPr>
              <a:t>4</a:t>
            </a:r>
            <a:r>
              <a:rPr lang="zh-CN" altLang="zh-CN" sz="2800" kern="100" dirty="0">
                <a:latin typeface="Times New Roman"/>
                <a:ea typeface="华文细黑"/>
                <a:cs typeface="Times New Roman"/>
              </a:rPr>
              <a:t>种同分异构体，</a:t>
            </a:r>
            <a:r>
              <a:rPr lang="en-US" altLang="zh-CN" sz="2800" kern="100" dirty="0">
                <a:latin typeface="Times New Roman"/>
                <a:ea typeface="华文细黑"/>
              </a:rPr>
              <a:t>B</a:t>
            </a:r>
            <a:r>
              <a:rPr lang="zh-CN" altLang="zh-CN" sz="2800" kern="100" dirty="0">
                <a:latin typeface="Times New Roman"/>
                <a:ea typeface="华文细黑"/>
                <a:cs typeface="Times New Roman"/>
              </a:rPr>
              <a:t>项正确。</a:t>
            </a:r>
            <a:endParaRPr lang="zh-CN" altLang="zh-CN" sz="2800" kern="100" dirty="0">
              <a:latin typeface="宋体"/>
              <a:cs typeface="Courier New"/>
            </a:endParaRPr>
          </a:p>
        </p:txBody>
      </p:sp>
      <p:sp>
        <p:nvSpPr>
          <p:cNvPr id="21" name="Rectangle 21">
            <a:hlinkClick r:id="rId2" action="ppaction://hlinksldjump"/>
          </p:cNvPr>
          <p:cNvSpPr>
            <a:spLocks noChangeArrowheads="1"/>
          </p:cNvSpPr>
          <p:nvPr/>
        </p:nvSpPr>
        <p:spPr bwMode="auto">
          <a:xfrm>
            <a:off x="854347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2" name="Rectangle 21">
            <a:hlinkClick r:id="rId3" action="ppaction://hlinksldjump"/>
          </p:cNvPr>
          <p:cNvSpPr>
            <a:spLocks noChangeArrowheads="1"/>
          </p:cNvSpPr>
          <p:nvPr/>
        </p:nvSpPr>
        <p:spPr bwMode="auto">
          <a:xfrm>
            <a:off x="904565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952369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9977586"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6" action="ppaction://hlinksldjump"/>
          </p:cNvPr>
          <p:cNvSpPr>
            <a:spLocks noChangeArrowheads="1"/>
          </p:cNvSpPr>
          <p:nvPr/>
        </p:nvSpPr>
        <p:spPr bwMode="auto">
          <a:xfrm>
            <a:off x="10479346"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7" action="ppaction://hlinksldjump"/>
          </p:cNvPr>
          <p:cNvSpPr>
            <a:spLocks noChangeArrowheads="1"/>
          </p:cNvSpPr>
          <p:nvPr/>
        </p:nvSpPr>
        <p:spPr bwMode="auto">
          <a:xfrm>
            <a:off x="10956964" y="45615"/>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8" action="ppaction://hlinksldjump"/>
          </p:cNvPr>
          <p:cNvSpPr>
            <a:spLocks noChangeArrowheads="1"/>
          </p:cNvSpPr>
          <p:nvPr/>
        </p:nvSpPr>
        <p:spPr bwMode="auto">
          <a:xfrm>
            <a:off x="11423798"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 name="矩形 1"/>
          <p:cNvSpPr/>
          <p:nvPr/>
        </p:nvSpPr>
        <p:spPr>
          <a:xfrm>
            <a:off x="7039844" y="1466414"/>
            <a:ext cx="423514"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cs typeface="Courier New"/>
              </a:rPr>
              <a:t>B</a:t>
            </a:r>
            <a:endParaRPr lang="zh-CN" altLang="en-US" sz="2800" b="1" kern="100" dirty="0">
              <a:solidFill>
                <a:schemeClr val="accent6">
                  <a:lumMod val="75000"/>
                </a:schemeClr>
              </a:solidFill>
              <a:latin typeface="Times New Roman"/>
              <a:ea typeface="华文细黑"/>
              <a:cs typeface="Courier New"/>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73103104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3" end="3"/>
                                            </p:txEl>
                                          </p:spTgt>
                                        </p:tgtEl>
                                      </p:cBhvr>
                                    </p:animEffect>
                                    <p:set>
                                      <p:cBhvr>
                                        <p:cTn id="17" dur="1" fill="hold">
                                          <p:stCondLst>
                                            <p:cond delay="499"/>
                                          </p:stCondLst>
                                        </p:cTn>
                                        <p:tgtEl>
                                          <p:spTgt spid="3">
                                            <p:txEl>
                                              <p:pRg st="3" end="3"/>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2" grpId="0"/>
      <p:bldP spid="2" grpId="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0590" y="1053530"/>
            <a:ext cx="11074344" cy="3970318"/>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rPr>
              <a:t>6.(2015·</a:t>
            </a:r>
            <a:r>
              <a:rPr lang="zh-CN" altLang="zh-CN" sz="2800" kern="100" dirty="0">
                <a:latin typeface="Times New Roman"/>
                <a:ea typeface="华文细黑"/>
                <a:cs typeface="Times New Roman"/>
              </a:rPr>
              <a:t>山东理综，</a:t>
            </a:r>
            <a:r>
              <a:rPr lang="en-US" altLang="zh-CN" sz="2800" kern="100" dirty="0">
                <a:latin typeface="Times New Roman"/>
                <a:ea typeface="华文细黑"/>
              </a:rPr>
              <a:t>9)</a:t>
            </a:r>
            <a:r>
              <a:rPr lang="zh-CN" altLang="zh-CN" sz="2800" kern="100" dirty="0">
                <a:latin typeface="Times New Roman"/>
                <a:ea typeface="华文细黑"/>
                <a:cs typeface="Times New Roman"/>
              </a:rPr>
              <a:t>分枝酸可用于生化研究。其结构简式如图。下列关于分枝酸的叙述正确的是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rPr>
              <a:t>)</a:t>
            </a: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分子中含有</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种官能团</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可与乙醇、乙酸反应，且反应类型相同</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分枝酸最多可与</a:t>
            </a:r>
            <a:r>
              <a:rPr lang="en-US" altLang="zh-CN" sz="2800" kern="100" dirty="0">
                <a:latin typeface="Times New Roman"/>
                <a:ea typeface="华文细黑"/>
                <a:cs typeface="Courier New"/>
              </a:rPr>
              <a:t>3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发生中和反应</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可使溴的四氯化碳溶液、酸性高锰酸钾溶液褪色，且原理相同</a:t>
            </a:r>
            <a:endParaRPr lang="zh-CN" altLang="zh-CN" sz="2800" kern="100" dirty="0">
              <a:effectLst/>
              <a:latin typeface="宋体"/>
              <a:cs typeface="Courier New"/>
            </a:endParaRPr>
          </a:p>
        </p:txBody>
      </p:sp>
      <p:sp>
        <p:nvSpPr>
          <p:cNvPr id="4" name="Rectangle 4"/>
          <p:cNvSpPr>
            <a:spLocks noChangeArrowheads="1"/>
          </p:cNvSpPr>
          <p:nvPr/>
        </p:nvSpPr>
        <p:spPr bwMode="auto">
          <a:xfrm>
            <a:off x="0" y="1425117"/>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21">
            <a:hlinkClick r:id="rId2" action="ppaction://hlinksldjump"/>
          </p:cNvPr>
          <p:cNvSpPr>
            <a:spLocks noChangeArrowheads="1"/>
          </p:cNvSpPr>
          <p:nvPr/>
        </p:nvSpPr>
        <p:spPr bwMode="auto">
          <a:xfrm>
            <a:off x="854347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3" action="ppaction://hlinksldjump"/>
          </p:cNvPr>
          <p:cNvSpPr>
            <a:spLocks noChangeArrowheads="1"/>
          </p:cNvSpPr>
          <p:nvPr/>
        </p:nvSpPr>
        <p:spPr bwMode="auto">
          <a:xfrm>
            <a:off x="904565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4" action="ppaction://hlinksldjump"/>
          </p:cNvPr>
          <p:cNvSpPr>
            <a:spLocks noChangeArrowheads="1"/>
          </p:cNvSpPr>
          <p:nvPr/>
        </p:nvSpPr>
        <p:spPr bwMode="auto">
          <a:xfrm>
            <a:off x="952369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9977586"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6" action="ppaction://hlinksldjump"/>
          </p:cNvPr>
          <p:cNvSpPr>
            <a:spLocks noChangeArrowheads="1"/>
          </p:cNvSpPr>
          <p:nvPr/>
        </p:nvSpPr>
        <p:spPr bwMode="auto">
          <a:xfrm>
            <a:off x="10479346"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7" action="ppaction://hlinksldjump"/>
          </p:cNvPr>
          <p:cNvSpPr>
            <a:spLocks noChangeArrowheads="1"/>
          </p:cNvSpPr>
          <p:nvPr/>
        </p:nvSpPr>
        <p:spPr bwMode="auto">
          <a:xfrm>
            <a:off x="10956964" y="45615"/>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6" name="Rectangle 21">
            <a:hlinkClick r:id="rId8" action="ppaction://hlinksldjump"/>
          </p:cNvPr>
          <p:cNvSpPr>
            <a:spLocks noChangeArrowheads="1"/>
          </p:cNvSpPr>
          <p:nvPr/>
        </p:nvSpPr>
        <p:spPr bwMode="auto">
          <a:xfrm>
            <a:off x="11423798"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268290" name="Picture 2" descr="HX50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041077" y="2356707"/>
            <a:ext cx="1973711" cy="1559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a:hlinkClick r:id="rId10"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93190191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09943" y="938014"/>
            <a:ext cx="11755638" cy="5372100"/>
          </a:xfrm>
          <a:prstGeom prst="rect">
            <a:avLst/>
          </a:prstGeom>
        </p:spPr>
        <p:txBody>
          <a:bodyPr>
            <a:spAutoFit/>
          </a:bodyPr>
          <a:lstStyle/>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en-US" altLang="zh-CN" sz="2800" kern="100" dirty="0">
                <a:latin typeface="Times New Roman"/>
                <a:ea typeface="华文细黑"/>
              </a:rPr>
              <a:t>A</a:t>
            </a:r>
            <a:r>
              <a:rPr lang="zh-CN" altLang="zh-CN" sz="2800" kern="100" dirty="0">
                <a:latin typeface="Times New Roman"/>
                <a:ea typeface="华文细黑"/>
                <a:cs typeface="Times New Roman"/>
              </a:rPr>
              <a:t>项，分子中含有羧基、碳碳双键、羟基、醚键共</a:t>
            </a:r>
            <a:r>
              <a:rPr lang="en-US" altLang="zh-CN" sz="2800" kern="100" dirty="0">
                <a:latin typeface="Times New Roman"/>
                <a:ea typeface="华文细黑"/>
              </a:rPr>
              <a:t>4</a:t>
            </a:r>
            <a:r>
              <a:rPr lang="zh-CN" altLang="zh-CN" sz="2800" kern="100" dirty="0">
                <a:latin typeface="Times New Roman"/>
                <a:ea typeface="华文细黑"/>
                <a:cs typeface="Times New Roman"/>
              </a:rPr>
              <a:t>种官能团，错误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B</a:t>
            </a:r>
            <a:r>
              <a:rPr lang="zh-CN" altLang="zh-CN" sz="2800" kern="100" dirty="0">
                <a:latin typeface="Times New Roman"/>
                <a:ea typeface="华文细黑"/>
                <a:cs typeface="Times New Roman"/>
              </a:rPr>
              <a:t>项，分枝酸分子中含有的羧基、羟基可分别与乙醇、乙酸发生酯化反应，正确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项，只有羧基可与</a:t>
            </a:r>
            <a:r>
              <a:rPr lang="en-US" altLang="zh-CN" sz="2800" kern="100" dirty="0" err="1">
                <a:latin typeface="Times New Roman"/>
                <a:ea typeface="华文细黑"/>
              </a:rPr>
              <a:t>NaOH</a:t>
            </a:r>
            <a:r>
              <a:rPr lang="en-US" altLang="zh-CN" sz="2800" kern="100" dirty="0">
                <a:latin typeface="Times New Roman"/>
                <a:ea typeface="华文细黑"/>
              </a:rPr>
              <a:t> </a:t>
            </a:r>
            <a:r>
              <a:rPr lang="zh-CN" altLang="zh-CN" sz="2800" kern="100" dirty="0">
                <a:latin typeface="Times New Roman"/>
                <a:ea typeface="华文细黑"/>
                <a:cs typeface="Times New Roman"/>
              </a:rPr>
              <a:t>反应，故</a:t>
            </a:r>
            <a:r>
              <a:rPr lang="en-US" altLang="zh-CN" sz="2800" kern="100" dirty="0">
                <a:latin typeface="Times New Roman"/>
                <a:ea typeface="华文细黑"/>
              </a:rPr>
              <a:t>1 </a:t>
            </a:r>
            <a:r>
              <a:rPr lang="en-US" altLang="zh-CN" sz="2800" kern="100" dirty="0" err="1">
                <a:latin typeface="Times New Roman"/>
                <a:ea typeface="华文细黑"/>
              </a:rPr>
              <a:t>mol</a:t>
            </a:r>
            <a:r>
              <a:rPr lang="en-US" altLang="zh-CN" sz="2800" kern="100" dirty="0">
                <a:latin typeface="Times New Roman"/>
                <a:ea typeface="华文细黑"/>
              </a:rPr>
              <a:t> </a:t>
            </a:r>
            <a:r>
              <a:rPr lang="zh-CN" altLang="zh-CN" sz="2800" kern="100" dirty="0">
                <a:latin typeface="Times New Roman"/>
                <a:ea typeface="华文细黑"/>
                <a:cs typeface="Times New Roman"/>
              </a:rPr>
              <a:t>分枝酸最多可与</a:t>
            </a:r>
            <a:r>
              <a:rPr lang="en-US" altLang="zh-CN" sz="2800" kern="100" dirty="0">
                <a:latin typeface="Times New Roman"/>
                <a:ea typeface="华文细黑"/>
              </a:rPr>
              <a:t>2 </a:t>
            </a:r>
            <a:r>
              <a:rPr lang="en-US" altLang="zh-CN" sz="2800" kern="100" dirty="0" err="1">
                <a:latin typeface="Times New Roman"/>
                <a:ea typeface="华文细黑"/>
              </a:rPr>
              <a:t>mol</a:t>
            </a:r>
            <a:r>
              <a:rPr lang="en-US" altLang="zh-CN" sz="2800" kern="100" dirty="0">
                <a:latin typeface="Times New Roman"/>
                <a:ea typeface="华文细黑"/>
              </a:rPr>
              <a:t> </a:t>
            </a:r>
            <a:r>
              <a:rPr lang="en-US" altLang="zh-CN" sz="2800" kern="100" dirty="0" err="1">
                <a:latin typeface="Times New Roman"/>
                <a:ea typeface="华文细黑"/>
              </a:rPr>
              <a:t>NaOH</a:t>
            </a:r>
            <a:r>
              <a:rPr lang="zh-CN" altLang="zh-CN" sz="2800" kern="100" dirty="0">
                <a:latin typeface="Times New Roman"/>
                <a:ea typeface="华文细黑"/>
                <a:cs typeface="Times New Roman"/>
              </a:rPr>
              <a:t>发生中和反应，错误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项，使溴的四氯化碳溶液褪色是因为碳碳双键与</a:t>
            </a:r>
            <a:r>
              <a:rPr lang="en-US" altLang="zh-CN" sz="2800" kern="100" dirty="0">
                <a:latin typeface="Times New Roman"/>
                <a:ea typeface="华文细黑"/>
              </a:rPr>
              <a:t>Br</a:t>
            </a:r>
            <a:r>
              <a:rPr lang="en-US" altLang="zh-CN" sz="2800" kern="100" baseline="-25000" dirty="0">
                <a:latin typeface="Times New Roman"/>
                <a:ea typeface="华文细黑"/>
              </a:rPr>
              <a:t>2</a:t>
            </a:r>
            <a:r>
              <a:rPr lang="en-US" altLang="zh-CN" sz="2800" kern="100" dirty="0">
                <a:latin typeface="Times New Roman"/>
                <a:ea typeface="华文细黑"/>
              </a:rPr>
              <a:t> </a:t>
            </a:r>
            <a:r>
              <a:rPr lang="zh-CN" altLang="zh-CN" sz="2800" kern="100" dirty="0">
                <a:latin typeface="Times New Roman"/>
                <a:ea typeface="华文细黑"/>
                <a:cs typeface="Times New Roman"/>
              </a:rPr>
              <a:t>发生了加成反应，使酸性高锰酸钾溶液褪色是因为发生了氧化反应，错误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430780" algn="l"/>
              </a:tabLs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Courier New"/>
              </a:rPr>
              <a:t>B</a:t>
            </a:r>
            <a:endParaRPr lang="zh-CN" altLang="zh-CN" sz="2800" b="1" kern="100" dirty="0">
              <a:solidFill>
                <a:schemeClr val="accent6">
                  <a:lumMod val="75000"/>
                </a:schemeClr>
              </a:solidFill>
              <a:latin typeface="Times New Roman"/>
              <a:ea typeface="华文细黑"/>
              <a:cs typeface="Courier New"/>
            </a:endParaRPr>
          </a:p>
        </p:txBody>
      </p:sp>
      <p:sp>
        <p:nvSpPr>
          <p:cNvPr id="4" name="Rectangle 4"/>
          <p:cNvSpPr>
            <a:spLocks noChangeArrowheads="1"/>
          </p:cNvSpPr>
          <p:nvPr/>
        </p:nvSpPr>
        <p:spPr bwMode="auto">
          <a:xfrm>
            <a:off x="0" y="1302568"/>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21">
            <a:hlinkClick r:id="rId2" action="ppaction://hlinksldjump"/>
          </p:cNvPr>
          <p:cNvSpPr>
            <a:spLocks noChangeArrowheads="1"/>
          </p:cNvSpPr>
          <p:nvPr/>
        </p:nvSpPr>
        <p:spPr bwMode="auto">
          <a:xfrm>
            <a:off x="854347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904565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952369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9977586"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6" action="ppaction://hlinksldjump"/>
          </p:cNvPr>
          <p:cNvSpPr>
            <a:spLocks noChangeArrowheads="1"/>
          </p:cNvSpPr>
          <p:nvPr/>
        </p:nvSpPr>
        <p:spPr bwMode="auto">
          <a:xfrm>
            <a:off x="10479346"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7" action="ppaction://hlinksldjump"/>
          </p:cNvPr>
          <p:cNvSpPr>
            <a:spLocks noChangeArrowheads="1"/>
          </p:cNvSpPr>
          <p:nvPr/>
        </p:nvSpPr>
        <p:spPr bwMode="auto">
          <a:xfrm>
            <a:off x="10956964" y="45615"/>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0" name="Rectangle 21">
            <a:hlinkClick r:id="rId8" action="ppaction://hlinksldjump"/>
          </p:cNvPr>
          <p:cNvSpPr>
            <a:spLocks noChangeArrowheads="1"/>
          </p:cNvSpPr>
          <p:nvPr/>
        </p:nvSpPr>
        <p:spPr bwMode="auto">
          <a:xfrm>
            <a:off x="11423798"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42027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1">
            <a:hlinkClick r:id="rId2" action="ppaction://hlinksldjump"/>
          </p:cNvPr>
          <p:cNvSpPr>
            <a:spLocks noChangeArrowheads="1"/>
          </p:cNvSpPr>
          <p:nvPr/>
        </p:nvSpPr>
        <p:spPr bwMode="auto">
          <a:xfrm>
            <a:off x="854347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3" action="ppaction://hlinksldjump"/>
          </p:cNvPr>
          <p:cNvSpPr>
            <a:spLocks noChangeArrowheads="1"/>
          </p:cNvSpPr>
          <p:nvPr/>
        </p:nvSpPr>
        <p:spPr bwMode="auto">
          <a:xfrm>
            <a:off x="904565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952369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9977586"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6" action="ppaction://hlinksldjump"/>
          </p:cNvPr>
          <p:cNvSpPr>
            <a:spLocks noChangeArrowheads="1"/>
          </p:cNvSpPr>
          <p:nvPr/>
        </p:nvSpPr>
        <p:spPr bwMode="auto">
          <a:xfrm>
            <a:off x="10479346"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7" action="ppaction://hlinksldjump"/>
          </p:cNvPr>
          <p:cNvSpPr>
            <a:spLocks noChangeArrowheads="1"/>
          </p:cNvSpPr>
          <p:nvPr/>
        </p:nvSpPr>
        <p:spPr bwMode="auto">
          <a:xfrm>
            <a:off x="10956964" y="45615"/>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3" name="Rectangle 21">
            <a:hlinkClick r:id="rId8" action="ppaction://hlinksldjump"/>
          </p:cNvPr>
          <p:cNvSpPr>
            <a:spLocks noChangeArrowheads="1"/>
          </p:cNvSpPr>
          <p:nvPr/>
        </p:nvSpPr>
        <p:spPr bwMode="auto">
          <a:xfrm>
            <a:off x="11423798"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 name="矩形 2"/>
          <p:cNvSpPr/>
          <p:nvPr/>
        </p:nvSpPr>
        <p:spPr>
          <a:xfrm>
            <a:off x="365487" y="837506"/>
            <a:ext cx="11457851" cy="5478423"/>
          </a:xfrm>
          <a:prstGeom prst="rect">
            <a:avLst/>
          </a:prstGeom>
        </p:spPr>
        <p:txBody>
          <a:bodyPr>
            <a:spAutoFit/>
          </a:bodyPr>
          <a:lstStyle/>
          <a:p>
            <a:pPr algn="just">
              <a:lnSpc>
                <a:spcPct val="200000"/>
              </a:lnSpc>
              <a:spcAft>
                <a:spcPts val="0"/>
              </a:spcAft>
              <a:tabLst>
                <a:tab pos="2430780" algn="l"/>
              </a:tabLst>
            </a:pPr>
            <a:r>
              <a:rPr lang="en-US" altLang="zh-CN" sz="2800" kern="100" dirty="0">
                <a:latin typeface="Times New Roman"/>
                <a:ea typeface="华文细黑"/>
                <a:cs typeface="Courier New"/>
              </a:rPr>
              <a:t>7.(2013·</a:t>
            </a:r>
            <a:r>
              <a:rPr lang="zh-CN" altLang="zh-CN" sz="2800" kern="100" dirty="0">
                <a:latin typeface="Times New Roman"/>
                <a:ea typeface="华文细黑"/>
                <a:cs typeface="Times New Roman"/>
              </a:rPr>
              <a:t>新课标全国卷</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香叶醇是合成玫瑰香油的主要原料，其</a:t>
            </a:r>
            <a:r>
              <a:rPr lang="zh-CN" altLang="zh-CN" sz="2800" kern="100" dirty="0" smtClean="0">
                <a:latin typeface="Times New Roman"/>
                <a:ea typeface="华文细黑"/>
                <a:cs typeface="Times New Roman"/>
              </a:rPr>
              <a:t>结构</a:t>
            </a:r>
            <a:endParaRPr lang="en-US" altLang="zh-CN" sz="2800" kern="100" dirty="0" smtClean="0">
              <a:latin typeface="Times New Roman"/>
              <a:ea typeface="华文细黑"/>
              <a:cs typeface="Times New Roman"/>
            </a:endParaRPr>
          </a:p>
          <a:p>
            <a:pPr algn="just">
              <a:spcAft>
                <a:spcPts val="0"/>
              </a:spcAft>
              <a:tabLst>
                <a:tab pos="2430780" algn="l"/>
              </a:tabLst>
            </a:pPr>
            <a:endParaRPr lang="en-US" altLang="zh-CN" sz="2800" kern="100" dirty="0">
              <a:latin typeface="Times New Roman"/>
              <a:ea typeface="华文细黑"/>
              <a:cs typeface="Times New Roman"/>
            </a:endParaRPr>
          </a:p>
          <a:p>
            <a:pPr algn="just">
              <a:lnSpc>
                <a:spcPct val="200000"/>
              </a:lnSpc>
              <a:spcAft>
                <a:spcPts val="0"/>
              </a:spcAft>
              <a:tabLst>
                <a:tab pos="2430780" algn="l"/>
              </a:tabLst>
            </a:pPr>
            <a:r>
              <a:rPr lang="zh-CN" altLang="zh-CN" sz="2800" kern="100" dirty="0" smtClean="0">
                <a:latin typeface="Times New Roman"/>
                <a:ea typeface="华文细黑"/>
                <a:cs typeface="Times New Roman"/>
              </a:rPr>
              <a:t>简</a:t>
            </a:r>
            <a:r>
              <a:rPr lang="zh-CN" altLang="zh-CN" sz="2800" kern="100" dirty="0">
                <a:latin typeface="Times New Roman"/>
                <a:ea typeface="华文细黑"/>
                <a:cs typeface="Times New Roman"/>
              </a:rPr>
              <a:t>式如图</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下列有关香叶醇的叙述正确的是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endParaRPr lang="en-US" altLang="zh-CN" sz="2800" kern="100" dirty="0" smtClean="0">
              <a:latin typeface="Times New Roman"/>
              <a:ea typeface="华文细黑"/>
              <a:cs typeface="Courier New"/>
            </a:endParaRPr>
          </a:p>
          <a:p>
            <a:pPr algn="just">
              <a:lnSpc>
                <a:spcPct val="150000"/>
              </a:lnSpc>
              <a:spcAft>
                <a:spcPts val="0"/>
              </a:spcAft>
              <a:tabLst>
                <a:tab pos="2430780" algn="l"/>
              </a:tabLst>
            </a:pPr>
            <a:r>
              <a:rPr lang="en-US" altLang="zh-CN" sz="2800" kern="100" dirty="0" smtClean="0">
                <a:latin typeface="Times New Roman"/>
                <a:ea typeface="华文细黑"/>
                <a:cs typeface="Courier New"/>
              </a:rPr>
              <a:t>A</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香叶醇的分子式为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10</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18</a:t>
            </a:r>
            <a:r>
              <a:rPr lang="en-US" altLang="zh-CN" sz="2800" kern="100" dirty="0">
                <a:latin typeface="Times New Roman"/>
                <a:ea typeface="华文细黑"/>
                <a:cs typeface="Courier New"/>
              </a:rPr>
              <a:t>O</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不能使溴的四氯化碳溶液褪色</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不能使酸性高锰酸钾溶液褪色</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能发生加成反应不能发生取代反应</a:t>
            </a:r>
            <a:endParaRPr lang="zh-CN" altLang="en-US" sz="2800" dirty="0"/>
          </a:p>
        </p:txBody>
      </p:sp>
      <p:pic>
        <p:nvPicPr>
          <p:cNvPr id="269314" name="Picture 2" descr="HX5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02040" y="1674027"/>
            <a:ext cx="1688910" cy="168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a:hlinkClick r:id="rId10" action="ppaction://hlinksldjump"/>
          </p:cNvPr>
          <p:cNvSpPr/>
          <p:nvPr/>
        </p:nvSpPr>
        <p:spPr>
          <a:xfrm>
            <a:off x="9839622"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4" name="圆角矩形 13">
            <a:hlinkClick r:id="rId11"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6893781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97995" y="1666901"/>
            <a:ext cx="11457851" cy="2677656"/>
          </a:xfrm>
          <a:prstGeom prst="rect">
            <a:avLst/>
          </a:prstGeom>
        </p:spPr>
        <p:txBody>
          <a:bodyPr>
            <a:spAutoFit/>
          </a:bodyPr>
          <a:lstStyle/>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从结构简式看出香叶醇中含</a:t>
            </a:r>
            <a:r>
              <a:rPr lang="en-US" altLang="zh-CN" sz="2800" kern="100" dirty="0" smtClean="0">
                <a:latin typeface="宋体"/>
                <a:ea typeface="华文细黑"/>
                <a:cs typeface="Times New Roman"/>
              </a:rPr>
              <a:t>“       ”</a:t>
            </a:r>
            <a:r>
              <a:rPr lang="zh-CN" altLang="zh-CN" sz="2800" kern="100" dirty="0">
                <a:latin typeface="Times New Roman"/>
                <a:ea typeface="华文细黑"/>
                <a:cs typeface="Times New Roman"/>
              </a:rPr>
              <a:t>和醇</a:t>
            </a:r>
            <a:r>
              <a:rPr lang="en-US" altLang="zh-CN" sz="2800" kern="100" dirty="0">
                <a:latin typeface="宋体"/>
                <a:ea typeface="华文细黑"/>
                <a:cs typeface="Times New Roman"/>
              </a:rPr>
              <a:t>“</a:t>
            </a:r>
            <a:r>
              <a:rPr lang="en-US" altLang="zh-CN" sz="2800" kern="100" dirty="0">
                <a:latin typeface="Times New Roman"/>
                <a:ea typeface="华文细黑"/>
              </a:rPr>
              <a:t>—OH</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，碳碳双键能使溴的四氯化碳溶液、酸性高锰酸钾溶液褪色，能发生加成反应，醇</a:t>
            </a:r>
            <a:r>
              <a:rPr lang="en-US" altLang="zh-CN" sz="2800" kern="100" dirty="0">
                <a:latin typeface="宋体"/>
                <a:ea typeface="华文细黑"/>
                <a:cs typeface="Times New Roman"/>
              </a:rPr>
              <a:t>“</a:t>
            </a:r>
            <a:r>
              <a:rPr lang="en-US" altLang="zh-CN" sz="2800" kern="100" dirty="0">
                <a:latin typeface="Times New Roman"/>
                <a:ea typeface="华文细黑"/>
              </a:rPr>
              <a:t>—OH</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能发生取代反应，显然</a:t>
            </a:r>
            <a:r>
              <a:rPr lang="en-US" altLang="zh-CN" sz="2800" kern="100" dirty="0">
                <a:latin typeface="Times New Roman"/>
                <a:ea typeface="华文细黑"/>
              </a:rPr>
              <a:t>B</a:t>
            </a:r>
            <a:r>
              <a:rPr lang="zh-CN" altLang="zh-CN" sz="2800" kern="100" dirty="0">
                <a:latin typeface="Times New Roman"/>
                <a:ea typeface="华文细黑"/>
                <a:cs typeface="Times New Roman"/>
              </a:rPr>
              <a:t>、</a:t>
            </a:r>
            <a:r>
              <a:rPr lang="en-US" altLang="zh-CN" sz="2800" kern="100" dirty="0">
                <a:latin typeface="Times New Roman"/>
                <a:ea typeface="华文细黑"/>
              </a:rPr>
              <a:t>C</a:t>
            </a:r>
            <a:r>
              <a:rPr lang="zh-CN" altLang="zh-CN" sz="2800" kern="100" dirty="0">
                <a:latin typeface="Times New Roman"/>
                <a:ea typeface="华文细黑"/>
                <a:cs typeface="Times New Roman"/>
              </a:rPr>
              <a:t>、</a:t>
            </a:r>
            <a:r>
              <a:rPr lang="en-US" altLang="zh-CN" sz="2800" kern="100" dirty="0">
                <a:latin typeface="Times New Roman"/>
                <a:ea typeface="华文细黑"/>
              </a:rPr>
              <a:t>D</a:t>
            </a:r>
            <a:r>
              <a:rPr lang="zh-CN" altLang="zh-CN" sz="2800" kern="100" dirty="0">
                <a:latin typeface="Times New Roman"/>
                <a:ea typeface="华文细黑"/>
                <a:cs typeface="Times New Roman"/>
              </a:rPr>
              <a:t>均不正确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430780" algn="l"/>
              </a:tabLs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Courier New"/>
              </a:rPr>
              <a:t>A</a:t>
            </a:r>
            <a:endParaRPr lang="zh-CN" altLang="zh-CN" sz="2800" b="1" kern="100" dirty="0">
              <a:solidFill>
                <a:schemeClr val="accent6">
                  <a:lumMod val="75000"/>
                </a:schemeClr>
              </a:solidFill>
              <a:latin typeface="Times New Roman"/>
              <a:ea typeface="华文细黑"/>
              <a:cs typeface="Courier New"/>
            </a:endParaRPr>
          </a:p>
        </p:txBody>
      </p:sp>
      <p:pic>
        <p:nvPicPr>
          <p:cNvPr id="270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7993" y="1629594"/>
            <a:ext cx="1182211"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1">
            <a:hlinkClick r:id="rId3" action="ppaction://hlinksldjump"/>
          </p:cNvPr>
          <p:cNvSpPr>
            <a:spLocks noChangeArrowheads="1"/>
          </p:cNvSpPr>
          <p:nvPr/>
        </p:nvSpPr>
        <p:spPr bwMode="auto">
          <a:xfrm>
            <a:off x="854347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6" name="Rectangle 21">
            <a:hlinkClick r:id="rId4" action="ppaction://hlinksldjump"/>
          </p:cNvPr>
          <p:cNvSpPr>
            <a:spLocks noChangeArrowheads="1"/>
          </p:cNvSpPr>
          <p:nvPr/>
        </p:nvSpPr>
        <p:spPr bwMode="auto">
          <a:xfrm>
            <a:off x="904565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5" action="ppaction://hlinksldjump"/>
          </p:cNvPr>
          <p:cNvSpPr>
            <a:spLocks noChangeArrowheads="1"/>
          </p:cNvSpPr>
          <p:nvPr/>
        </p:nvSpPr>
        <p:spPr bwMode="auto">
          <a:xfrm>
            <a:off x="952369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6" action="ppaction://hlinksldjump"/>
          </p:cNvPr>
          <p:cNvSpPr>
            <a:spLocks noChangeArrowheads="1"/>
          </p:cNvSpPr>
          <p:nvPr/>
        </p:nvSpPr>
        <p:spPr bwMode="auto">
          <a:xfrm>
            <a:off x="9977586"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7" action="ppaction://hlinksldjump"/>
          </p:cNvPr>
          <p:cNvSpPr>
            <a:spLocks noChangeArrowheads="1"/>
          </p:cNvSpPr>
          <p:nvPr/>
        </p:nvSpPr>
        <p:spPr bwMode="auto">
          <a:xfrm>
            <a:off x="10479346"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8" action="ppaction://hlinksldjump"/>
          </p:cNvPr>
          <p:cNvSpPr>
            <a:spLocks noChangeArrowheads="1"/>
          </p:cNvSpPr>
          <p:nvPr/>
        </p:nvSpPr>
        <p:spPr bwMode="auto">
          <a:xfrm>
            <a:off x="10956964" y="45615"/>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9" action="ppaction://hlinksldjump"/>
          </p:cNvPr>
          <p:cNvSpPr>
            <a:spLocks noChangeArrowheads="1"/>
          </p:cNvSpPr>
          <p:nvPr/>
        </p:nvSpPr>
        <p:spPr bwMode="auto">
          <a:xfrm>
            <a:off x="11423798"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8" name="矩形 2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9" name="圆角矩形 28">
            <a:hlinkClick r:id="rId10"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1546135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70338"/>
                                        </p:tgtEl>
                                        <p:attrNameLst>
                                          <p:attrName>style.visibility</p:attrName>
                                        </p:attrNameLst>
                                      </p:cBhvr>
                                      <p:to>
                                        <p:strVal val="visible"/>
                                      </p:to>
                                    </p:set>
                                    <p:animEffect transition="in" filter="blinds(horizontal)">
                                      <p:cBhvr>
                                        <p:cTn id="10" dur="750"/>
                                        <p:tgtEl>
                                          <p:spTgt spid="270338"/>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linds(horizontal)">
                                      <p:cBhvr>
                                        <p:cTn id="14" dur="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7506" y="837506"/>
            <a:ext cx="10793813" cy="1384995"/>
          </a:xfrm>
          <a:prstGeom prst="rect">
            <a:avLst/>
          </a:prstGeom>
        </p:spPr>
        <p:txBody>
          <a:bodyPr>
            <a:spAutoFit/>
          </a:bodyPr>
          <a:lstStyle/>
          <a:p>
            <a:pPr algn="just">
              <a:lnSpc>
                <a:spcPct val="150000"/>
              </a:lnSpc>
              <a:spcAft>
                <a:spcPts val="0"/>
              </a:spcAft>
              <a:tabLst>
                <a:tab pos="2430780" algn="l"/>
              </a:tabLst>
            </a:pPr>
            <a:r>
              <a:rPr lang="en-US" altLang="zh-CN" sz="2800" kern="100" dirty="0" smtClean="0">
                <a:latin typeface="Times New Roman" pitchFamily="18" charset="0"/>
                <a:ea typeface="Times New Roman"/>
                <a:cs typeface="Courier New"/>
              </a:rPr>
              <a:t>(</a:t>
            </a:r>
            <a:r>
              <a:rPr lang="en-US" altLang="zh-CN" sz="2800" kern="100" dirty="0">
                <a:latin typeface="Times New Roman" pitchFamily="18" charset="0"/>
                <a:ea typeface="Times New Roman"/>
                <a:cs typeface="Courier New"/>
              </a:rPr>
              <a:t>4)</a:t>
            </a:r>
            <a:r>
              <a:rPr lang="zh-CN" altLang="zh-CN" sz="2800" kern="100" dirty="0">
                <a:latin typeface="Times New Roman"/>
                <a:ea typeface="华文细黑"/>
                <a:cs typeface="Times New Roman"/>
              </a:rPr>
              <a:t>乙酸与</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a:t>
            </a:r>
            <a:endParaRPr lang="zh-CN" altLang="zh-CN" sz="2800" kern="100" dirty="0">
              <a:latin typeface="宋体"/>
              <a:cs typeface="Courier New"/>
            </a:endParaRPr>
          </a:p>
          <a:p>
            <a:pPr>
              <a:lnSpc>
                <a:spcPct val="150000"/>
              </a:lnSpc>
            </a:pPr>
            <a:r>
              <a:rPr lang="en-US" altLang="zh-CN" sz="2800" u="sng" kern="100" dirty="0" smtClean="0">
                <a:latin typeface="Times New Roman"/>
                <a:ea typeface="华文细黑"/>
              </a:rPr>
              <a:t>	</a:t>
            </a:r>
            <a:r>
              <a:rPr lang="en-US" altLang="zh-CN" sz="2800" u="sng" kern="100" dirty="0">
                <a:latin typeface="Times New Roman"/>
                <a:ea typeface="华文细黑"/>
              </a:rPr>
              <a:t>		</a:t>
            </a:r>
            <a:r>
              <a:rPr lang="en-US" altLang="zh-CN" sz="2800" u="sng" kern="100" dirty="0" smtClean="0">
                <a:latin typeface="Times New Roman"/>
                <a:ea typeface="华文细黑"/>
              </a:rPr>
              <a:t>				</a:t>
            </a:r>
            <a:r>
              <a:rPr lang="zh-CN" altLang="zh-CN" sz="2800" kern="100" dirty="0" smtClean="0">
                <a:latin typeface="Times New Roman"/>
                <a:ea typeface="华文细黑"/>
                <a:cs typeface="Times New Roman"/>
              </a:rPr>
              <a:t>。</a:t>
            </a:r>
            <a:endParaRPr lang="zh-CN" altLang="en-US" sz="2800" dirty="0"/>
          </a:p>
        </p:txBody>
      </p:sp>
      <p:sp>
        <p:nvSpPr>
          <p:cNvPr id="5" name="矩形 4"/>
          <p:cNvSpPr/>
          <p:nvPr/>
        </p:nvSpPr>
        <p:spPr>
          <a:xfrm>
            <a:off x="694606" y="1538422"/>
            <a:ext cx="9812557" cy="523220"/>
          </a:xfrm>
          <a:prstGeom prst="rect">
            <a:avLst/>
          </a:prstGeom>
        </p:spPr>
        <p:txBody>
          <a:bodyPr>
            <a:spAutoFit/>
          </a:bodyPr>
          <a:lstStyle/>
          <a:p>
            <a:r>
              <a:rPr lang="en-US" altLang="zh-CN" sz="2800" kern="100" dirty="0">
                <a:solidFill>
                  <a:srgbClr val="0000FF"/>
                </a:solidFill>
                <a:latin typeface="Times New Roman"/>
                <a:ea typeface="华文细黑"/>
              </a:rPr>
              <a:t>2CH</a:t>
            </a:r>
            <a:r>
              <a:rPr lang="en-US" altLang="zh-CN" sz="2800" kern="100" baseline="-25000" dirty="0">
                <a:solidFill>
                  <a:srgbClr val="0000FF"/>
                </a:solidFill>
                <a:latin typeface="Times New Roman"/>
                <a:ea typeface="华文细黑"/>
              </a:rPr>
              <a:t>3</a:t>
            </a:r>
            <a:r>
              <a:rPr lang="en-US" altLang="zh-CN" sz="2800" kern="100" dirty="0">
                <a:solidFill>
                  <a:srgbClr val="0000FF"/>
                </a:solidFill>
                <a:latin typeface="Times New Roman"/>
                <a:ea typeface="华文细黑"/>
              </a:rPr>
              <a:t>COOH</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CaCO</a:t>
            </a:r>
            <a:r>
              <a:rPr lang="en-US" altLang="zh-CN" sz="2800" kern="100" baseline="-25000" dirty="0">
                <a:solidFill>
                  <a:srgbClr val="0000FF"/>
                </a:solidFill>
                <a:latin typeface="Times New Roman"/>
                <a:ea typeface="华文细黑"/>
              </a:rPr>
              <a:t>3</a:t>
            </a:r>
            <a:r>
              <a:rPr lang="en-US" altLang="zh-CN" sz="2800" kern="100" spc="-600" dirty="0">
                <a:solidFill>
                  <a:srgbClr val="0000FF"/>
                </a:solidFill>
                <a:latin typeface="宋体"/>
                <a:ea typeface="华文细黑"/>
                <a:cs typeface="Times New Roman"/>
              </a:rPr>
              <a:t>―</a:t>
            </a:r>
            <a:r>
              <a:rPr lang="en-US" altLang="zh-CN" sz="2800" kern="100" spc="-600" dirty="0" smtClean="0">
                <a:solidFill>
                  <a:srgbClr val="0000FF"/>
                </a:solidFill>
                <a:latin typeface="宋体"/>
                <a:ea typeface="华文细黑"/>
                <a:cs typeface="Times New Roman"/>
              </a:rPr>
              <a:t>→ </a:t>
            </a:r>
            <a:r>
              <a:rPr lang="en-US" altLang="zh-CN" sz="2800" kern="100" spc="-600" dirty="0" smtClean="0">
                <a:solidFill>
                  <a:srgbClr val="0000FF"/>
                </a:solidFill>
                <a:latin typeface="Times New Roman"/>
                <a:ea typeface="华文细黑"/>
              </a:rPr>
              <a:t> </a:t>
            </a:r>
            <a:r>
              <a:rPr lang="en-US" altLang="zh-CN" sz="2800" kern="100" dirty="0">
                <a:solidFill>
                  <a:srgbClr val="0000FF"/>
                </a:solidFill>
                <a:latin typeface="Times New Roman"/>
                <a:ea typeface="华文细黑"/>
              </a:rPr>
              <a:t>(CH</a:t>
            </a:r>
            <a:r>
              <a:rPr lang="en-US" altLang="zh-CN" sz="2800" kern="100" baseline="-25000" dirty="0">
                <a:solidFill>
                  <a:srgbClr val="0000FF"/>
                </a:solidFill>
                <a:latin typeface="Times New Roman"/>
                <a:ea typeface="华文细黑"/>
              </a:rPr>
              <a:t>3</a:t>
            </a:r>
            <a:r>
              <a:rPr lang="en-US" altLang="zh-CN" sz="2800" kern="100" dirty="0">
                <a:solidFill>
                  <a:srgbClr val="0000FF"/>
                </a:solidFill>
                <a:latin typeface="Times New Roman"/>
                <a:ea typeface="华文细黑"/>
              </a:rPr>
              <a:t>COO)</a:t>
            </a:r>
            <a:r>
              <a:rPr lang="en-US" altLang="zh-CN" sz="2800" kern="100" baseline="-25000" dirty="0">
                <a:solidFill>
                  <a:srgbClr val="0000FF"/>
                </a:solidFill>
                <a:latin typeface="Times New Roman"/>
                <a:ea typeface="华文细黑"/>
              </a:rPr>
              <a:t>2</a:t>
            </a:r>
            <a:r>
              <a:rPr lang="en-US" altLang="zh-CN" sz="2800" kern="100" dirty="0">
                <a:solidFill>
                  <a:srgbClr val="0000FF"/>
                </a:solidFill>
                <a:latin typeface="Times New Roman"/>
                <a:ea typeface="华文细黑"/>
              </a:rPr>
              <a:t>Ca</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CO</a:t>
            </a:r>
            <a:r>
              <a:rPr lang="en-US" altLang="zh-CN" sz="2800" kern="100" baseline="-25000" dirty="0">
                <a:solidFill>
                  <a:srgbClr val="0000FF"/>
                </a:solidFill>
                <a:latin typeface="Times New Roman"/>
                <a:ea typeface="华文细黑"/>
              </a:rPr>
              <a:t>2</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H</a:t>
            </a:r>
            <a:r>
              <a:rPr lang="en-US" altLang="zh-CN" sz="2800" kern="100" baseline="-25000" dirty="0">
                <a:solidFill>
                  <a:srgbClr val="0000FF"/>
                </a:solidFill>
                <a:latin typeface="Times New Roman"/>
                <a:ea typeface="华文细黑"/>
              </a:rPr>
              <a:t>2</a:t>
            </a:r>
            <a:r>
              <a:rPr lang="en-US" altLang="zh-CN" sz="2800" kern="100" dirty="0">
                <a:solidFill>
                  <a:srgbClr val="0000FF"/>
                </a:solidFill>
                <a:latin typeface="Times New Roman"/>
                <a:ea typeface="华文细黑"/>
              </a:rPr>
              <a:t>O</a:t>
            </a:r>
            <a:endParaRPr lang="zh-CN" altLang="en-US" dirty="0">
              <a:solidFill>
                <a:srgbClr val="0000FF"/>
              </a:solidFill>
            </a:endParaRPr>
          </a:p>
        </p:txBody>
      </p:sp>
      <p:sp>
        <p:nvSpPr>
          <p:cNvPr id="7" name="矩形 6"/>
          <p:cNvSpPr/>
          <p:nvPr/>
        </p:nvSpPr>
        <p:spPr>
          <a:xfrm>
            <a:off x="697506" y="2133650"/>
            <a:ext cx="10793813" cy="1307089"/>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乙酸乙酯的制取</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(1)</a:t>
            </a:r>
            <a:r>
              <a:rPr lang="zh-CN" altLang="zh-CN" sz="2800" kern="100" dirty="0">
                <a:latin typeface="Times New Roman"/>
                <a:ea typeface="华文细黑"/>
                <a:cs typeface="Times New Roman"/>
              </a:rPr>
              <a:t>实验原理</a:t>
            </a:r>
            <a:endParaRPr lang="zh-CN" altLang="en-US" sz="2800" dirty="0"/>
          </a:p>
        </p:txBody>
      </p:sp>
      <p:graphicFrame>
        <p:nvGraphicFramePr>
          <p:cNvPr id="8" name="对象 7"/>
          <p:cNvGraphicFramePr>
            <a:graphicFrameLocks noChangeAspect="1"/>
          </p:cNvGraphicFramePr>
          <p:nvPr>
            <p:extLst>
              <p:ext uri="{D42A27DB-BD31-4B8C-83A1-F6EECF244321}">
                <p14:modId xmlns:p14="http://schemas.microsoft.com/office/powerpoint/2010/main" val="4101124821"/>
              </p:ext>
            </p:extLst>
          </p:nvPr>
        </p:nvGraphicFramePr>
        <p:xfrm>
          <a:off x="766614" y="3455107"/>
          <a:ext cx="8121650" cy="1325562"/>
        </p:xfrm>
        <a:graphic>
          <a:graphicData uri="http://schemas.openxmlformats.org/presentationml/2006/ole">
            <mc:AlternateContent xmlns:mc="http://schemas.openxmlformats.org/markup-compatibility/2006">
              <mc:Choice xmlns:v="urn:schemas-microsoft-com:vml" Requires="v">
                <p:oleObj spid="_x0000_s245782" name="Document" r:id="rId4" imgW="8121364" imgH="1325626" progId="Word.Document.8">
                  <p:embed/>
                </p:oleObj>
              </mc:Choice>
              <mc:Fallback>
                <p:oleObj name="Document" r:id="rId4" imgW="8121364" imgH="1325626" progId="Word.Document.8">
                  <p:embed/>
                  <p:pic>
                    <p:nvPicPr>
                      <p:cNvPr id="0" name=""/>
                      <p:cNvPicPr/>
                      <p:nvPr/>
                    </p:nvPicPr>
                    <p:blipFill>
                      <a:blip r:embed="rId5"/>
                      <a:stretch>
                        <a:fillRect/>
                      </a:stretch>
                    </p:blipFill>
                    <p:spPr>
                      <a:xfrm>
                        <a:off x="766614" y="3455107"/>
                        <a:ext cx="8121650" cy="1325562"/>
                      </a:xfrm>
                      <a:prstGeom prst="rect">
                        <a:avLst/>
                      </a:prstGeom>
                    </p:spPr>
                  </p:pic>
                </p:oleObj>
              </mc:Fallback>
            </mc:AlternateContent>
          </a:graphicData>
        </a:graphic>
      </p:graphicFrame>
      <p:sp>
        <p:nvSpPr>
          <p:cNvPr id="10" name="矩形 9"/>
          <p:cNvSpPr/>
          <p:nvPr/>
        </p:nvSpPr>
        <p:spPr>
          <a:xfrm>
            <a:off x="5879182" y="3645818"/>
            <a:ext cx="4156907" cy="523220"/>
          </a:xfrm>
          <a:prstGeom prst="rect">
            <a:avLst/>
          </a:prstGeom>
        </p:spPr>
        <p:txBody>
          <a:bodyPr wrap="none">
            <a:spAutoFit/>
          </a:bodyPr>
          <a:lstStyle/>
          <a:p>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COOCH</a:t>
            </a:r>
            <a:r>
              <a:rPr lang="en-US" altLang="zh-CN" sz="2800" kern="100" baseline="-25000" dirty="0">
                <a:latin typeface="Times New Roman"/>
                <a:ea typeface="华文细黑"/>
              </a:rPr>
              <a:t>2</a:t>
            </a:r>
            <a:r>
              <a:rPr lang="en-US" altLang="zh-CN" sz="2800" kern="100" dirty="0">
                <a:latin typeface="Times New Roman"/>
                <a:ea typeface="华文细黑"/>
              </a:rPr>
              <a:t>CH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a:t>
            </a:r>
            <a:endParaRPr lang="zh-CN" altLang="en-US" sz="2800" dirty="0"/>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2462793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5" grpId="0"/>
      <p:bldP spid="5" grpId="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
          <p:cNvSpPr txBox="1"/>
          <p:nvPr/>
        </p:nvSpPr>
        <p:spPr>
          <a:xfrm>
            <a:off x="3907484" y="2610411"/>
            <a:ext cx="4288353" cy="1323439"/>
          </a:xfrm>
          <a:prstGeom prst="rect">
            <a:avLst/>
          </a:prstGeom>
          <a:noFill/>
        </p:spPr>
        <p:txBody>
          <a:bodyPr wrap="non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0" b="1" i="0" u="none" strike="noStrike" kern="0" cap="none" spc="0" normalizeH="0" baseline="0" noProof="0" dirty="0" smtClean="0">
                <a:ln>
                  <a:noFill/>
                </a:ln>
                <a:solidFill>
                  <a:sysClr val="window" lastClr="FFFFFF"/>
                </a:solidFill>
                <a:effectLst/>
                <a:uLnTx/>
                <a:uFillTx/>
                <a:latin typeface="微软雅黑"/>
                <a:ea typeface="微软雅黑"/>
              </a:rPr>
              <a:t>练出高分</a:t>
            </a:r>
            <a:endParaRPr kumimoji="0" lang="zh-CN" altLang="en-US" sz="8000" b="1" i="0" u="none" strike="noStrike" kern="0" cap="none" spc="0" normalizeH="0" baseline="0" noProof="0" dirty="0">
              <a:ln>
                <a:noFill/>
              </a:ln>
              <a:solidFill>
                <a:sysClr val="window" lastClr="FFFFFF"/>
              </a:solidFill>
              <a:effectLst/>
              <a:uLnTx/>
              <a:uFillTx/>
              <a:latin typeface="微软雅黑"/>
              <a:ea typeface="微软雅黑"/>
            </a:endParaRPr>
          </a:p>
        </p:txBody>
      </p:sp>
    </p:spTree>
    <p:extLst>
      <p:ext uri="{BB962C8B-B14F-4D97-AF65-F5344CB8AC3E}">
        <p14:creationId xmlns:p14="http://schemas.microsoft.com/office/powerpoint/2010/main" val="298701908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1">
            <a:hlinkClick r:id="rId2" action="ppaction://hlinksldjump"/>
          </p:cNvPr>
          <p:cNvSpPr>
            <a:spLocks noChangeArrowheads="1"/>
          </p:cNvSpPr>
          <p:nvPr/>
        </p:nvSpPr>
        <p:spPr bwMode="auto">
          <a:xfrm>
            <a:off x="415099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3" action="ppaction://hlinksldjump"/>
          </p:cNvPr>
          <p:cNvSpPr>
            <a:spLocks noChangeArrowheads="1"/>
          </p:cNvSpPr>
          <p:nvPr/>
        </p:nvSpPr>
        <p:spPr bwMode="auto">
          <a:xfrm>
            <a:off x="458491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501883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545275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6" action="ppaction://hlinksldjump"/>
          </p:cNvPr>
          <p:cNvSpPr>
            <a:spLocks noChangeArrowheads="1"/>
          </p:cNvSpPr>
          <p:nvPr/>
        </p:nvSpPr>
        <p:spPr bwMode="auto">
          <a:xfrm>
            <a:off x="588668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7" action="ppaction://hlinksldjump"/>
          </p:cNvPr>
          <p:cNvSpPr>
            <a:spLocks noChangeArrowheads="1"/>
          </p:cNvSpPr>
          <p:nvPr/>
        </p:nvSpPr>
        <p:spPr bwMode="auto">
          <a:xfrm>
            <a:off x="632060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8" action="ppaction://hlinksldjump"/>
          </p:cNvPr>
          <p:cNvSpPr>
            <a:spLocks noChangeArrowheads="1"/>
          </p:cNvSpPr>
          <p:nvPr/>
        </p:nvSpPr>
        <p:spPr bwMode="auto">
          <a:xfrm>
            <a:off x="67545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9" action="ppaction://hlinksldjump"/>
          </p:cNvPr>
          <p:cNvSpPr>
            <a:spLocks noChangeArrowheads="1"/>
          </p:cNvSpPr>
          <p:nvPr/>
        </p:nvSpPr>
        <p:spPr bwMode="auto">
          <a:xfrm>
            <a:off x="71884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7622374"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1" action="ppaction://hlinksldjump"/>
          </p:cNvPr>
          <p:cNvSpPr>
            <a:spLocks noChangeArrowheads="1"/>
          </p:cNvSpPr>
          <p:nvPr/>
        </p:nvSpPr>
        <p:spPr bwMode="auto">
          <a:xfrm>
            <a:off x="8134643"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9" name="Rectangle 21">
            <a:hlinkClick r:id="rId12" action="ppaction://hlinksldjump"/>
          </p:cNvPr>
          <p:cNvSpPr>
            <a:spLocks noChangeArrowheads="1"/>
          </p:cNvSpPr>
          <p:nvPr/>
        </p:nvSpPr>
        <p:spPr bwMode="auto">
          <a:xfrm>
            <a:off x="8759102" y="48837"/>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0" name="Rectangle 21">
            <a:hlinkClick r:id="rId13" action="ppaction://hlinksldjump"/>
          </p:cNvPr>
          <p:cNvSpPr>
            <a:spLocks noChangeArrowheads="1"/>
          </p:cNvSpPr>
          <p:nvPr/>
        </p:nvSpPr>
        <p:spPr bwMode="auto">
          <a:xfrm>
            <a:off x="9352463" y="4864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1" name="Rectangle 21">
            <a:hlinkClick r:id="rId14" action="ppaction://hlinksldjump"/>
          </p:cNvPr>
          <p:cNvSpPr>
            <a:spLocks noChangeArrowheads="1"/>
          </p:cNvSpPr>
          <p:nvPr/>
        </p:nvSpPr>
        <p:spPr bwMode="auto">
          <a:xfrm>
            <a:off x="9985213"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20" name="矩形 19"/>
          <p:cNvSpPr/>
          <p:nvPr/>
        </p:nvSpPr>
        <p:spPr>
          <a:xfrm>
            <a:off x="568629" y="748205"/>
            <a:ext cx="10901751" cy="5417893"/>
          </a:xfrm>
          <a:prstGeom prst="rect">
            <a:avLst/>
          </a:prstGeom>
        </p:spPr>
        <p:txBody>
          <a:bodyPr>
            <a:spAutoFit/>
          </a:bodyPr>
          <a:lstStyle/>
          <a:p>
            <a:pPr algn="just">
              <a:lnSpc>
                <a:spcPct val="150000"/>
              </a:lnSpc>
              <a:spcAft>
                <a:spcPts val="0"/>
              </a:spcAft>
              <a:tabLst>
                <a:tab pos="2430780" algn="l"/>
              </a:tabLs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下列说法错误的是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tabLst>
                <a:tab pos="2430780" algn="l"/>
              </a:tabLs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乙醇和乙酸都是常用调味品的主要成分</a:t>
            </a:r>
            <a:endParaRPr lang="zh-CN" altLang="zh-CN" sz="2600" kern="100" dirty="0">
              <a:latin typeface="宋体"/>
              <a:cs typeface="Courier New"/>
            </a:endParaRPr>
          </a:p>
          <a:p>
            <a:pPr algn="just">
              <a:lnSpc>
                <a:spcPct val="150000"/>
              </a:lnSpc>
              <a:spcAft>
                <a:spcPts val="0"/>
              </a:spcAft>
              <a:tabLst>
                <a:tab pos="2430780" algn="l"/>
              </a:tabLst>
            </a:pPr>
            <a:r>
              <a:rPr lang="en-US" altLang="zh-CN" sz="2600" kern="100" dirty="0">
                <a:latin typeface="Times New Roman"/>
                <a:ea typeface="华文细黑"/>
                <a:cs typeface="Courier New"/>
              </a:rPr>
              <a:t>B.75%(</a:t>
            </a:r>
            <a:r>
              <a:rPr lang="zh-CN" altLang="zh-CN" sz="2600" kern="100" dirty="0">
                <a:latin typeface="Times New Roman"/>
                <a:ea typeface="华文细黑"/>
                <a:cs typeface="Times New Roman"/>
              </a:rPr>
              <a:t>体积分数</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的乙醇溶液常用于医疗消毒</a:t>
            </a:r>
            <a:endParaRPr lang="zh-CN" altLang="zh-CN" sz="2600" kern="100" dirty="0">
              <a:latin typeface="宋体"/>
              <a:cs typeface="Courier New"/>
            </a:endParaRPr>
          </a:p>
          <a:p>
            <a:pPr algn="just">
              <a:lnSpc>
                <a:spcPct val="150000"/>
              </a:lnSpc>
              <a:spcAft>
                <a:spcPts val="0"/>
              </a:spcAft>
              <a:tabLst>
                <a:tab pos="2430780" algn="l"/>
              </a:tabLs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乙醇和乙酸都能发生氧化反应</a:t>
            </a:r>
            <a:endParaRPr lang="zh-CN" altLang="zh-CN" sz="2600" kern="100" dirty="0">
              <a:latin typeface="宋体"/>
              <a:cs typeface="Courier New"/>
            </a:endParaRPr>
          </a:p>
          <a:p>
            <a:pPr>
              <a:lnSpc>
                <a:spcPct val="150000"/>
              </a:lnSpc>
            </a:pPr>
            <a:r>
              <a:rPr lang="en-US" altLang="zh-CN" sz="2600" kern="100" dirty="0">
                <a:latin typeface="Times New Roman"/>
                <a:ea typeface="华文细黑"/>
              </a:rPr>
              <a:t>D.</a:t>
            </a:r>
            <a:r>
              <a:rPr lang="zh-CN" altLang="zh-CN" sz="2600" kern="100" dirty="0">
                <a:latin typeface="Times New Roman"/>
                <a:ea typeface="华文细黑"/>
                <a:cs typeface="Times New Roman"/>
              </a:rPr>
              <a:t>乙醇和乙酸之间能发生酯化反应，酯化反应和皂化反应互为</a:t>
            </a:r>
            <a:r>
              <a:rPr lang="zh-CN" altLang="zh-CN" sz="2600" kern="100" dirty="0" smtClean="0">
                <a:latin typeface="Times New Roman"/>
                <a:ea typeface="华文细黑"/>
                <a:cs typeface="Times New Roman"/>
              </a:rPr>
              <a:t>逆反应</a:t>
            </a:r>
            <a:endParaRPr lang="en-US" altLang="zh-CN" sz="2600" kern="100" dirty="0" smtClean="0">
              <a:latin typeface="Times New Roman"/>
              <a:ea typeface="华文细黑"/>
              <a:cs typeface="Times New Roman"/>
            </a:endParaRPr>
          </a:p>
          <a:p>
            <a:pPr>
              <a:lnSpc>
                <a:spcPct val="150000"/>
              </a:lnSpc>
            </a:pPr>
            <a:r>
              <a:rPr lang="zh-CN" altLang="zh-CN" sz="2600" b="1" kern="100" dirty="0">
                <a:solidFill>
                  <a:srgbClr val="0000FF"/>
                </a:solidFill>
                <a:latin typeface="Times New Roman"/>
                <a:cs typeface="Times New Roman"/>
              </a:rPr>
              <a:t>解析　</a:t>
            </a:r>
            <a:r>
              <a:rPr lang="zh-CN" altLang="zh-CN" sz="2600" kern="100" dirty="0">
                <a:latin typeface="Times New Roman"/>
                <a:ea typeface="华文细黑"/>
                <a:cs typeface="Times New Roman"/>
              </a:rPr>
              <a:t>厨房中料酒的有效成分是乙醇，食醋的有效成分是乙酸，故</a:t>
            </a:r>
            <a:r>
              <a:rPr lang="en-US" altLang="zh-CN" sz="2600" kern="100" dirty="0">
                <a:latin typeface="Times New Roman"/>
                <a:ea typeface="华文细黑"/>
              </a:rPr>
              <a:t>A</a:t>
            </a:r>
            <a:r>
              <a:rPr lang="zh-CN" altLang="zh-CN" sz="2600" kern="100" dirty="0">
                <a:latin typeface="Times New Roman"/>
                <a:ea typeface="华文细黑"/>
                <a:cs typeface="Times New Roman"/>
              </a:rPr>
              <a:t>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pPr>
            <a:r>
              <a:rPr lang="zh-CN" altLang="zh-CN" sz="2600" kern="100" dirty="0" smtClean="0">
                <a:latin typeface="Times New Roman"/>
                <a:ea typeface="华文细黑"/>
                <a:cs typeface="Times New Roman"/>
              </a:rPr>
              <a:t>乙醇</a:t>
            </a:r>
            <a:r>
              <a:rPr lang="zh-CN" altLang="zh-CN" sz="2600" kern="100" dirty="0">
                <a:latin typeface="Times New Roman"/>
                <a:ea typeface="华文细黑"/>
                <a:cs typeface="Times New Roman"/>
              </a:rPr>
              <a:t>、乙酸都能燃烧发生氧化反应，</a:t>
            </a:r>
            <a:r>
              <a:rPr lang="en-US" altLang="zh-CN" sz="2600" kern="100" dirty="0">
                <a:latin typeface="Times New Roman"/>
                <a:ea typeface="华文细黑"/>
              </a:rPr>
              <a:t>C</a:t>
            </a:r>
            <a:r>
              <a:rPr lang="zh-CN" altLang="zh-CN" sz="2600" kern="100" dirty="0">
                <a:latin typeface="Times New Roman"/>
                <a:ea typeface="华文细黑"/>
                <a:cs typeface="Times New Roman"/>
              </a:rPr>
              <a:t>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pPr>
            <a:r>
              <a:rPr lang="zh-CN" altLang="zh-CN" sz="2600" kern="100" dirty="0" smtClean="0">
                <a:latin typeface="Times New Roman"/>
                <a:ea typeface="华文细黑"/>
                <a:cs typeface="Times New Roman"/>
              </a:rPr>
              <a:t>皂化</a:t>
            </a:r>
            <a:r>
              <a:rPr lang="zh-CN" altLang="zh-CN" sz="2600" kern="100" dirty="0">
                <a:latin typeface="Times New Roman"/>
                <a:ea typeface="华文细黑"/>
                <a:cs typeface="Times New Roman"/>
              </a:rPr>
              <a:t>反应是指高级脂肪酸甘油酯在碱性条件下的水解反应，其条件与酯化反应的条件不同，</a:t>
            </a:r>
            <a:r>
              <a:rPr lang="en-US" altLang="zh-CN" sz="2600" kern="100" dirty="0">
                <a:latin typeface="Times New Roman"/>
                <a:ea typeface="华文细黑"/>
              </a:rPr>
              <a:t>D</a:t>
            </a:r>
            <a:r>
              <a:rPr lang="zh-CN" altLang="zh-CN" sz="2600" kern="100" dirty="0">
                <a:latin typeface="Times New Roman"/>
                <a:ea typeface="华文细黑"/>
                <a:cs typeface="Times New Roman"/>
              </a:rPr>
              <a:t>错。</a:t>
            </a:r>
            <a:endParaRPr lang="zh-CN" altLang="zh-CN" sz="2600" kern="100" dirty="0">
              <a:effectLst/>
              <a:latin typeface="宋体"/>
              <a:cs typeface="Courier New"/>
            </a:endParaRPr>
          </a:p>
        </p:txBody>
      </p:sp>
      <p:sp>
        <p:nvSpPr>
          <p:cNvPr id="22" name="Rectangle 21">
            <a:hlinkClick r:id="rId15" action="ppaction://hlinksldjump"/>
          </p:cNvPr>
          <p:cNvSpPr>
            <a:spLocks noChangeArrowheads="1"/>
          </p:cNvSpPr>
          <p:nvPr/>
        </p:nvSpPr>
        <p:spPr bwMode="auto">
          <a:xfrm>
            <a:off x="10562658" y="52059"/>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 name="矩形 1"/>
          <p:cNvSpPr/>
          <p:nvPr/>
        </p:nvSpPr>
        <p:spPr>
          <a:xfrm>
            <a:off x="3790950" y="693490"/>
            <a:ext cx="444352" cy="661207"/>
          </a:xfrm>
          <a:prstGeom prst="rect">
            <a:avLst/>
          </a:prstGeom>
        </p:spPr>
        <p:txBody>
          <a:bodyPr wrap="none">
            <a:spAutoFit/>
          </a:bodyPr>
          <a:lstStyle/>
          <a:p>
            <a:pPr>
              <a:lnSpc>
                <a:spcPct val="150000"/>
              </a:lnSpc>
            </a:pPr>
            <a:r>
              <a:rPr lang="en-US" altLang="zh-CN" sz="2800" b="1" kern="100" dirty="0">
                <a:solidFill>
                  <a:schemeClr val="accent6">
                    <a:lumMod val="75000"/>
                  </a:schemeClr>
                </a:solidFill>
                <a:latin typeface="Times New Roman"/>
                <a:ea typeface="华文细黑"/>
                <a:cs typeface="Courier New"/>
              </a:rPr>
              <a:t>D</a:t>
            </a:r>
            <a:endParaRPr lang="zh-CN" altLang="en-US" sz="2800" b="1" kern="100" dirty="0">
              <a:solidFill>
                <a:schemeClr val="accent6">
                  <a:lumMod val="75000"/>
                </a:schemeClr>
              </a:solidFill>
              <a:latin typeface="Times New Roman"/>
              <a:ea typeface="华文细黑"/>
              <a:cs typeface="Courier New"/>
            </a:endParaRPr>
          </a:p>
        </p:txBody>
      </p:sp>
      <p:sp>
        <p:nvSpPr>
          <p:cNvPr id="23" name="Rectangle 21">
            <a:hlinkClick r:id="rId16" action="ppaction://hlinksldjump"/>
          </p:cNvPr>
          <p:cNvSpPr>
            <a:spLocks noChangeArrowheads="1"/>
          </p:cNvSpPr>
          <p:nvPr/>
        </p:nvSpPr>
        <p:spPr bwMode="auto">
          <a:xfrm>
            <a:off x="11135766"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圆角矩形 23"/>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22944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xEl>
                                              <p:pRg st="5" end="5"/>
                                            </p:txEl>
                                          </p:spTgt>
                                        </p:tgtEl>
                                        <p:attrNameLst>
                                          <p:attrName>style.visibility</p:attrName>
                                        </p:attrNameLst>
                                      </p:cBhvr>
                                      <p:to>
                                        <p:strVal val="visible"/>
                                      </p:to>
                                    </p:set>
                                    <p:animEffect transition="in" filter="blinds(horizontal)">
                                      <p:cBhvr>
                                        <p:cTn id="7" dur="500"/>
                                        <p:tgtEl>
                                          <p:spTgt spid="20">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xEl>
                                              <p:pRg st="6" end="6"/>
                                            </p:txEl>
                                          </p:spTgt>
                                        </p:tgtEl>
                                        <p:attrNameLst>
                                          <p:attrName>style.visibility</p:attrName>
                                        </p:attrNameLst>
                                      </p:cBhvr>
                                      <p:to>
                                        <p:strVal val="visible"/>
                                      </p:to>
                                    </p:set>
                                    <p:animEffect transition="in" filter="blinds(horizontal)">
                                      <p:cBhvr>
                                        <p:cTn id="12" dur="500"/>
                                        <p:tgtEl>
                                          <p:spTgt spid="20">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
                                            <p:txEl>
                                              <p:pRg st="7" end="7"/>
                                            </p:txEl>
                                          </p:spTgt>
                                        </p:tgtEl>
                                        <p:attrNameLst>
                                          <p:attrName>style.visibility</p:attrName>
                                        </p:attrNameLst>
                                      </p:cBhvr>
                                      <p:to>
                                        <p:strVal val="visible"/>
                                      </p:to>
                                    </p:set>
                                    <p:animEffect transition="in" filter="blinds(horizontal)">
                                      <p:cBhvr>
                                        <p:cTn id="17" dur="500"/>
                                        <p:tgtEl>
                                          <p:spTgt spid="20">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20">
                                            <p:txEl>
                                              <p:pRg st="5" end="5"/>
                                            </p:txEl>
                                          </p:spTgt>
                                        </p:tgtEl>
                                      </p:cBhvr>
                                    </p:animEffect>
                                    <p:set>
                                      <p:cBhvr>
                                        <p:cTn id="27" dur="1" fill="hold">
                                          <p:stCondLst>
                                            <p:cond delay="499"/>
                                          </p:stCondLst>
                                        </p:cTn>
                                        <p:tgtEl>
                                          <p:spTgt spid="20">
                                            <p:txEl>
                                              <p:pRg st="5" end="5"/>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0">
                                            <p:txEl>
                                              <p:pRg st="6" end="6"/>
                                            </p:txEl>
                                          </p:spTgt>
                                        </p:tgtEl>
                                      </p:cBhvr>
                                    </p:animEffect>
                                    <p:set>
                                      <p:cBhvr>
                                        <p:cTn id="30" dur="1" fill="hold">
                                          <p:stCondLst>
                                            <p:cond delay="499"/>
                                          </p:stCondLst>
                                        </p:cTn>
                                        <p:tgtEl>
                                          <p:spTgt spid="20">
                                            <p:txEl>
                                              <p:pRg st="6" end="6"/>
                                            </p:txEl>
                                          </p:spTgt>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20">
                                            <p:txEl>
                                              <p:pRg st="7" end="7"/>
                                            </p:txEl>
                                          </p:spTgt>
                                        </p:tgtEl>
                                      </p:cBhvr>
                                    </p:animEffect>
                                    <p:set>
                                      <p:cBhvr>
                                        <p:cTn id="33" dur="1" fill="hold">
                                          <p:stCondLst>
                                            <p:cond delay="499"/>
                                          </p:stCondLst>
                                        </p:cTn>
                                        <p:tgtEl>
                                          <p:spTgt spid="20">
                                            <p:txEl>
                                              <p:pRg st="7" end="7"/>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2"/>
                                        </p:tgtEl>
                                      </p:cBhvr>
                                    </p:animEffect>
                                    <p:set>
                                      <p:cBhvr>
                                        <p:cTn id="36"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2" grpId="0"/>
      <p:bldP spid="2" grpId="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36560" y="1053530"/>
            <a:ext cx="10009790" cy="3323987"/>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下列关于乙酸的叙述不正确的是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乙酸的分子式是</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，其中有</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个氢原子，因此是四元酸</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乙酸是具有强烈刺激性气味的液体</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乙酸易溶于水和乙醇</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鉴别乙酸和乙醇的试剂可以是碳酸氢钠溶液</a:t>
            </a:r>
            <a:endParaRPr lang="zh-CN" altLang="zh-CN" sz="2800" kern="100" dirty="0">
              <a:effectLst/>
              <a:latin typeface="宋体"/>
              <a:cs typeface="Courier New"/>
            </a:endParaRPr>
          </a:p>
        </p:txBody>
      </p:sp>
      <p:sp>
        <p:nvSpPr>
          <p:cNvPr id="2" name="矩形 1"/>
          <p:cNvSpPr/>
          <p:nvPr/>
        </p:nvSpPr>
        <p:spPr>
          <a:xfrm>
            <a:off x="6556282" y="1040395"/>
            <a:ext cx="444352" cy="661207"/>
          </a:xfrm>
          <a:prstGeom prst="rect">
            <a:avLst/>
          </a:prstGeom>
        </p:spPr>
        <p:txBody>
          <a:bodyPr wrap="none">
            <a:spAutoFit/>
          </a:bodyPr>
          <a:lstStyle/>
          <a:p>
            <a:pPr>
              <a:lnSpc>
                <a:spcPct val="150000"/>
              </a:lnSpc>
            </a:pPr>
            <a:r>
              <a:rPr lang="en-US" altLang="zh-CN" sz="2800" b="1" kern="100" dirty="0">
                <a:solidFill>
                  <a:schemeClr val="accent6">
                    <a:lumMod val="75000"/>
                  </a:schemeClr>
                </a:solidFill>
                <a:latin typeface="Times New Roman"/>
                <a:ea typeface="华文细黑"/>
                <a:cs typeface="Courier New"/>
              </a:rPr>
              <a:t>A</a:t>
            </a:r>
            <a:endParaRPr lang="zh-CN" altLang="en-US" sz="2800" b="1" kern="100" dirty="0">
              <a:solidFill>
                <a:schemeClr val="accent6">
                  <a:lumMod val="75000"/>
                </a:schemeClr>
              </a:solidFill>
              <a:latin typeface="Times New Roman"/>
              <a:ea typeface="华文细黑"/>
              <a:cs typeface="Courier New"/>
            </a:endParaRPr>
          </a:p>
        </p:txBody>
      </p:sp>
      <p:sp>
        <p:nvSpPr>
          <p:cNvPr id="18" name="Rectangle 21">
            <a:hlinkClick r:id="rId2" action="ppaction://hlinksldjump"/>
          </p:cNvPr>
          <p:cNvSpPr>
            <a:spLocks noChangeArrowheads="1"/>
          </p:cNvSpPr>
          <p:nvPr/>
        </p:nvSpPr>
        <p:spPr bwMode="auto">
          <a:xfrm>
            <a:off x="415099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458491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501883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545275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588668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632060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67545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9" action="ppaction://hlinksldjump"/>
          </p:cNvPr>
          <p:cNvSpPr>
            <a:spLocks noChangeArrowheads="1"/>
          </p:cNvSpPr>
          <p:nvPr/>
        </p:nvSpPr>
        <p:spPr bwMode="auto">
          <a:xfrm>
            <a:off x="71884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0" action="ppaction://hlinksldjump"/>
          </p:cNvPr>
          <p:cNvSpPr>
            <a:spLocks noChangeArrowheads="1"/>
          </p:cNvSpPr>
          <p:nvPr/>
        </p:nvSpPr>
        <p:spPr bwMode="auto">
          <a:xfrm>
            <a:off x="7622374"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1" action="ppaction://hlinksldjump"/>
          </p:cNvPr>
          <p:cNvSpPr>
            <a:spLocks noChangeArrowheads="1"/>
          </p:cNvSpPr>
          <p:nvPr/>
        </p:nvSpPr>
        <p:spPr bwMode="auto">
          <a:xfrm>
            <a:off x="8134643"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2" action="ppaction://hlinksldjump"/>
          </p:cNvPr>
          <p:cNvSpPr>
            <a:spLocks noChangeArrowheads="1"/>
          </p:cNvSpPr>
          <p:nvPr/>
        </p:nvSpPr>
        <p:spPr bwMode="auto">
          <a:xfrm>
            <a:off x="8759102" y="48837"/>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3" action="ppaction://hlinksldjump"/>
          </p:cNvPr>
          <p:cNvSpPr>
            <a:spLocks noChangeArrowheads="1"/>
          </p:cNvSpPr>
          <p:nvPr/>
        </p:nvSpPr>
        <p:spPr bwMode="auto">
          <a:xfrm>
            <a:off x="9352463" y="4864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4" action="ppaction://hlinksldjump"/>
          </p:cNvPr>
          <p:cNvSpPr>
            <a:spLocks noChangeArrowheads="1"/>
          </p:cNvSpPr>
          <p:nvPr/>
        </p:nvSpPr>
        <p:spPr bwMode="auto">
          <a:xfrm>
            <a:off x="9985213"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5" action="ppaction://hlinksldjump"/>
          </p:cNvPr>
          <p:cNvSpPr>
            <a:spLocks noChangeArrowheads="1"/>
          </p:cNvSpPr>
          <p:nvPr/>
        </p:nvSpPr>
        <p:spPr bwMode="auto">
          <a:xfrm>
            <a:off x="10562658" y="52059"/>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Rectangle 21">
            <a:hlinkClick r:id="rId16" action="ppaction://hlinksldjump"/>
          </p:cNvPr>
          <p:cNvSpPr>
            <a:spLocks noChangeArrowheads="1"/>
          </p:cNvSpPr>
          <p:nvPr/>
        </p:nvSpPr>
        <p:spPr bwMode="auto">
          <a:xfrm>
            <a:off x="11135766"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矩形 3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4" name="圆角矩形 3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1505842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34"/>
                  </p:tgtEl>
                </p:cond>
              </p:nextCondLst>
            </p:seq>
          </p:childTnLst>
        </p:cTn>
      </p:par>
    </p:tnLst>
    <p:bldLst>
      <p:bldP spid="2" grpId="0"/>
      <p:bldP spid="2" grpId="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837506"/>
            <a:ext cx="11296938" cy="5262979"/>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交警对驾驶员是否饮酒进行检测的原理是橙色的酸性</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Cr</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7</a:t>
            </a:r>
            <a:r>
              <a:rPr lang="zh-CN" altLang="zh-CN" sz="2800" kern="100" dirty="0">
                <a:latin typeface="Times New Roman"/>
                <a:ea typeface="华文细黑"/>
                <a:cs typeface="Times New Roman"/>
              </a:rPr>
              <a:t>水溶液遇呼出的乙醇蒸气迅速变蓝，生成蓝绿色的</a:t>
            </a:r>
            <a:r>
              <a:rPr lang="en-US" altLang="zh-CN" sz="2800" kern="100" dirty="0">
                <a:latin typeface="Times New Roman"/>
                <a:ea typeface="华文细黑"/>
                <a:cs typeface="Courier New"/>
              </a:rPr>
              <a:t>Cr</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。下列对乙醇的描述与此测定原理有关的是</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乙醇沸点低　</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乙醇密度比水小　</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乙醇具有还原性</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乙醇是烃的含氧衍生物　</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乙醇可与羧酸在浓硫酸的作用下发生取代反应</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②⑤</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②③</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C.</a:t>
            </a:r>
            <a:r>
              <a:rPr lang="en-US" altLang="zh-CN" sz="2800" kern="100" dirty="0">
                <a:latin typeface="宋体"/>
                <a:ea typeface="华文细黑"/>
                <a:cs typeface="Times New Roman"/>
              </a:rPr>
              <a:t>①③</a:t>
            </a:r>
            <a:r>
              <a:rPr lang="en-US" altLang="zh-CN" sz="2800" kern="100" dirty="0">
                <a:latin typeface="Times New Roman"/>
                <a:ea typeface="华文细黑"/>
              </a:rPr>
              <a:t>  	</a:t>
            </a:r>
            <a:r>
              <a:rPr lang="en-US" altLang="zh-CN" sz="2800" kern="100" dirty="0" smtClean="0">
                <a:latin typeface="Times New Roman"/>
                <a:ea typeface="华文细黑"/>
              </a:rPr>
              <a:t>			D</a:t>
            </a:r>
            <a:r>
              <a:rPr lang="en-US" altLang="zh-CN" sz="2800" kern="100" dirty="0">
                <a:latin typeface="Times New Roman"/>
                <a:ea typeface="华文细黑"/>
              </a:rPr>
              <a:t>.</a:t>
            </a:r>
            <a:r>
              <a:rPr lang="en-US" altLang="zh-CN" sz="2800" kern="100" dirty="0">
                <a:latin typeface="宋体"/>
                <a:ea typeface="华文细黑"/>
                <a:cs typeface="Times New Roman"/>
              </a:rPr>
              <a:t>①④</a:t>
            </a:r>
            <a:endParaRPr lang="zh-CN" altLang="zh-CN" sz="1050" kern="100" dirty="0">
              <a:effectLst/>
              <a:latin typeface="宋体"/>
              <a:cs typeface="Courier New"/>
            </a:endParaRPr>
          </a:p>
        </p:txBody>
      </p:sp>
      <p:sp>
        <p:nvSpPr>
          <p:cNvPr id="18" name="Rectangle 21">
            <a:hlinkClick r:id="rId2" action="ppaction://hlinksldjump"/>
          </p:cNvPr>
          <p:cNvSpPr>
            <a:spLocks noChangeArrowheads="1"/>
          </p:cNvSpPr>
          <p:nvPr/>
        </p:nvSpPr>
        <p:spPr bwMode="auto">
          <a:xfrm>
            <a:off x="415099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458491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501883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545275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588668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632060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67545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9" action="ppaction://hlinksldjump"/>
          </p:cNvPr>
          <p:cNvSpPr>
            <a:spLocks noChangeArrowheads="1"/>
          </p:cNvSpPr>
          <p:nvPr/>
        </p:nvSpPr>
        <p:spPr bwMode="auto">
          <a:xfrm>
            <a:off x="71884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0" action="ppaction://hlinksldjump"/>
          </p:cNvPr>
          <p:cNvSpPr>
            <a:spLocks noChangeArrowheads="1"/>
          </p:cNvSpPr>
          <p:nvPr/>
        </p:nvSpPr>
        <p:spPr bwMode="auto">
          <a:xfrm>
            <a:off x="7622374"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1" action="ppaction://hlinksldjump"/>
          </p:cNvPr>
          <p:cNvSpPr>
            <a:spLocks noChangeArrowheads="1"/>
          </p:cNvSpPr>
          <p:nvPr/>
        </p:nvSpPr>
        <p:spPr bwMode="auto">
          <a:xfrm>
            <a:off x="8134643"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2" action="ppaction://hlinksldjump"/>
          </p:cNvPr>
          <p:cNvSpPr>
            <a:spLocks noChangeArrowheads="1"/>
          </p:cNvSpPr>
          <p:nvPr/>
        </p:nvSpPr>
        <p:spPr bwMode="auto">
          <a:xfrm>
            <a:off x="8759102" y="48837"/>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3" action="ppaction://hlinksldjump"/>
          </p:cNvPr>
          <p:cNvSpPr>
            <a:spLocks noChangeArrowheads="1"/>
          </p:cNvSpPr>
          <p:nvPr/>
        </p:nvSpPr>
        <p:spPr bwMode="auto">
          <a:xfrm>
            <a:off x="9352463" y="4864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4" action="ppaction://hlinksldjump"/>
          </p:cNvPr>
          <p:cNvSpPr>
            <a:spLocks noChangeArrowheads="1"/>
          </p:cNvSpPr>
          <p:nvPr/>
        </p:nvSpPr>
        <p:spPr bwMode="auto">
          <a:xfrm>
            <a:off x="9985213"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5" action="ppaction://hlinksldjump"/>
          </p:cNvPr>
          <p:cNvSpPr>
            <a:spLocks noChangeArrowheads="1"/>
          </p:cNvSpPr>
          <p:nvPr/>
        </p:nvSpPr>
        <p:spPr bwMode="auto">
          <a:xfrm>
            <a:off x="10562658" y="52059"/>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Rectangle 21">
            <a:hlinkClick r:id="rId16" action="ppaction://hlinksldjump"/>
          </p:cNvPr>
          <p:cNvSpPr>
            <a:spLocks noChangeArrowheads="1"/>
          </p:cNvSpPr>
          <p:nvPr/>
        </p:nvSpPr>
        <p:spPr bwMode="auto">
          <a:xfrm>
            <a:off x="11135766"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矩形 3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4" name="圆角矩形 33">
            <a:hlinkClick r:id="rId17"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8028699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733929" y="1989634"/>
            <a:ext cx="10642228" cy="2031325"/>
          </a:xfrm>
          <a:prstGeom prst="rect">
            <a:avLst/>
          </a:prstGeom>
        </p:spPr>
        <p:txBody>
          <a:bodyPr>
            <a:spAutoFit/>
          </a:bodyPr>
          <a:lstStyle/>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由题中信息</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kern="100" dirty="0">
                <a:latin typeface="Times New Roman"/>
                <a:ea typeface="华文细黑"/>
              </a:rPr>
              <a:t>6</a:t>
            </a:r>
            <a:r>
              <a:rPr lang="zh-CN" altLang="zh-CN" sz="2800" kern="100" dirty="0">
                <a:latin typeface="Times New Roman"/>
                <a:ea typeface="华文细黑"/>
                <a:cs typeface="Times New Roman"/>
              </a:rPr>
              <a:t>价的</a:t>
            </a:r>
            <a:r>
              <a:rPr lang="en-US" altLang="zh-CN" sz="2800" kern="100" dirty="0">
                <a:latin typeface="Times New Roman"/>
                <a:ea typeface="华文细黑"/>
              </a:rPr>
              <a:t>Cr</a:t>
            </a:r>
            <a:r>
              <a:rPr lang="zh-CN" altLang="zh-CN" sz="2800" kern="100" dirty="0">
                <a:latin typeface="Times New Roman"/>
                <a:ea typeface="华文细黑"/>
                <a:cs typeface="Times New Roman"/>
              </a:rPr>
              <a:t>被还原为＋</a:t>
            </a:r>
            <a:r>
              <a:rPr lang="en-US" altLang="zh-CN" sz="2800" kern="100" dirty="0">
                <a:latin typeface="Times New Roman"/>
                <a:ea typeface="华文细黑"/>
              </a:rPr>
              <a:t>3</a:t>
            </a:r>
            <a:r>
              <a:rPr lang="zh-CN" altLang="zh-CN" sz="2800" kern="100" dirty="0">
                <a:latin typeface="Times New Roman"/>
                <a:ea typeface="华文细黑"/>
                <a:cs typeface="Times New Roman"/>
              </a:rPr>
              <a:t>价</a:t>
            </a:r>
            <a:r>
              <a:rPr lang="en-US" altLang="zh-CN" sz="2800" kern="100" dirty="0">
                <a:latin typeface="Times New Roman"/>
                <a:ea typeface="华文细黑"/>
              </a:rPr>
              <a:t>)</a:t>
            </a:r>
            <a:r>
              <a:rPr lang="zh-CN" altLang="zh-CN" sz="2800" kern="100" dirty="0">
                <a:latin typeface="Times New Roman"/>
                <a:ea typeface="华文细黑"/>
                <a:cs typeface="Times New Roman"/>
              </a:rPr>
              <a:t>可知测定原理利用了乙醇的还原性，同时从体内可呼出乙醇蒸气，说明乙醇的沸点低</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430780" algn="l"/>
              </a:tabLs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Courier New"/>
              </a:rPr>
              <a:t>C</a:t>
            </a:r>
            <a:endParaRPr lang="zh-CN" altLang="zh-CN" sz="2800" b="1" kern="100" dirty="0">
              <a:solidFill>
                <a:schemeClr val="accent6">
                  <a:lumMod val="75000"/>
                </a:schemeClr>
              </a:solidFill>
              <a:latin typeface="Times New Roman"/>
              <a:ea typeface="华文细黑"/>
              <a:cs typeface="Courier New"/>
            </a:endParaRPr>
          </a:p>
        </p:txBody>
      </p:sp>
      <p:sp>
        <p:nvSpPr>
          <p:cNvPr id="32" name="Rectangle 21">
            <a:hlinkClick r:id="rId2" action="ppaction://hlinksldjump"/>
          </p:cNvPr>
          <p:cNvSpPr>
            <a:spLocks noChangeArrowheads="1"/>
          </p:cNvSpPr>
          <p:nvPr/>
        </p:nvSpPr>
        <p:spPr bwMode="auto">
          <a:xfrm>
            <a:off x="415099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3" name="Rectangle 21">
            <a:hlinkClick r:id="rId3" action="ppaction://hlinksldjump"/>
          </p:cNvPr>
          <p:cNvSpPr>
            <a:spLocks noChangeArrowheads="1"/>
          </p:cNvSpPr>
          <p:nvPr/>
        </p:nvSpPr>
        <p:spPr bwMode="auto">
          <a:xfrm>
            <a:off x="458491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4" name="Rectangle 21">
            <a:hlinkClick r:id="rId4" action="ppaction://hlinksldjump"/>
          </p:cNvPr>
          <p:cNvSpPr>
            <a:spLocks noChangeArrowheads="1"/>
          </p:cNvSpPr>
          <p:nvPr/>
        </p:nvSpPr>
        <p:spPr bwMode="auto">
          <a:xfrm>
            <a:off x="501883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5" name="Rectangle 21">
            <a:hlinkClick r:id="rId5" action="ppaction://hlinksldjump"/>
          </p:cNvPr>
          <p:cNvSpPr>
            <a:spLocks noChangeArrowheads="1"/>
          </p:cNvSpPr>
          <p:nvPr/>
        </p:nvSpPr>
        <p:spPr bwMode="auto">
          <a:xfrm>
            <a:off x="545275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6" name="Rectangle 21">
            <a:hlinkClick r:id="rId6" action="ppaction://hlinksldjump"/>
          </p:cNvPr>
          <p:cNvSpPr>
            <a:spLocks noChangeArrowheads="1"/>
          </p:cNvSpPr>
          <p:nvPr/>
        </p:nvSpPr>
        <p:spPr bwMode="auto">
          <a:xfrm>
            <a:off x="588668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7" name="Rectangle 21">
            <a:hlinkClick r:id="rId7" action="ppaction://hlinksldjump"/>
          </p:cNvPr>
          <p:cNvSpPr>
            <a:spLocks noChangeArrowheads="1"/>
          </p:cNvSpPr>
          <p:nvPr/>
        </p:nvSpPr>
        <p:spPr bwMode="auto">
          <a:xfrm>
            <a:off x="632060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8" name="Rectangle 21">
            <a:hlinkClick r:id="rId8" action="ppaction://hlinksldjump"/>
          </p:cNvPr>
          <p:cNvSpPr>
            <a:spLocks noChangeArrowheads="1"/>
          </p:cNvSpPr>
          <p:nvPr/>
        </p:nvSpPr>
        <p:spPr bwMode="auto">
          <a:xfrm>
            <a:off x="67545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9" name="Rectangle 21">
            <a:hlinkClick r:id="rId9" action="ppaction://hlinksldjump"/>
          </p:cNvPr>
          <p:cNvSpPr>
            <a:spLocks noChangeArrowheads="1"/>
          </p:cNvSpPr>
          <p:nvPr/>
        </p:nvSpPr>
        <p:spPr bwMode="auto">
          <a:xfrm>
            <a:off x="71884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0" name="Rectangle 21">
            <a:hlinkClick r:id="rId10" action="ppaction://hlinksldjump"/>
          </p:cNvPr>
          <p:cNvSpPr>
            <a:spLocks noChangeArrowheads="1"/>
          </p:cNvSpPr>
          <p:nvPr/>
        </p:nvSpPr>
        <p:spPr bwMode="auto">
          <a:xfrm>
            <a:off x="7622374"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1" name="Rectangle 21">
            <a:hlinkClick r:id="rId11" action="ppaction://hlinksldjump"/>
          </p:cNvPr>
          <p:cNvSpPr>
            <a:spLocks noChangeArrowheads="1"/>
          </p:cNvSpPr>
          <p:nvPr/>
        </p:nvSpPr>
        <p:spPr bwMode="auto">
          <a:xfrm>
            <a:off x="8134643"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2" name="Rectangle 21">
            <a:hlinkClick r:id="rId12" action="ppaction://hlinksldjump"/>
          </p:cNvPr>
          <p:cNvSpPr>
            <a:spLocks noChangeArrowheads="1"/>
          </p:cNvSpPr>
          <p:nvPr/>
        </p:nvSpPr>
        <p:spPr bwMode="auto">
          <a:xfrm>
            <a:off x="8759102" y="48837"/>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3" name="Rectangle 21">
            <a:hlinkClick r:id="rId13" action="ppaction://hlinksldjump"/>
          </p:cNvPr>
          <p:cNvSpPr>
            <a:spLocks noChangeArrowheads="1"/>
          </p:cNvSpPr>
          <p:nvPr/>
        </p:nvSpPr>
        <p:spPr bwMode="auto">
          <a:xfrm>
            <a:off x="9352463" y="4864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4" name="Rectangle 21">
            <a:hlinkClick r:id="rId14" action="ppaction://hlinksldjump"/>
          </p:cNvPr>
          <p:cNvSpPr>
            <a:spLocks noChangeArrowheads="1"/>
          </p:cNvSpPr>
          <p:nvPr/>
        </p:nvSpPr>
        <p:spPr bwMode="auto">
          <a:xfrm>
            <a:off x="9985213"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5" name="Rectangle 21">
            <a:hlinkClick r:id="rId15" action="ppaction://hlinksldjump"/>
          </p:cNvPr>
          <p:cNvSpPr>
            <a:spLocks noChangeArrowheads="1"/>
          </p:cNvSpPr>
          <p:nvPr/>
        </p:nvSpPr>
        <p:spPr bwMode="auto">
          <a:xfrm>
            <a:off x="10562658" y="52059"/>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Rectangle 21">
            <a:hlinkClick r:id="rId16" action="ppaction://hlinksldjump"/>
          </p:cNvPr>
          <p:cNvSpPr>
            <a:spLocks noChangeArrowheads="1"/>
          </p:cNvSpPr>
          <p:nvPr/>
        </p:nvSpPr>
        <p:spPr bwMode="auto">
          <a:xfrm>
            <a:off x="11135766"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691544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7871" y="984712"/>
            <a:ext cx="11074344" cy="3093154"/>
          </a:xfrm>
          <a:prstGeom prst="rect">
            <a:avLst/>
          </a:prstGeom>
        </p:spPr>
        <p:txBody>
          <a:bodyPr>
            <a:spAutoFit/>
          </a:bodyPr>
          <a:lstStyle/>
          <a:p>
            <a:pPr algn="just">
              <a:lnSpc>
                <a:spcPct val="150000"/>
              </a:lnSpc>
              <a:spcAft>
                <a:spcPts val="0"/>
              </a:spcAft>
              <a:tabLst>
                <a:tab pos="2430780" algn="l"/>
              </a:tabLs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下列有关物质的性质和应用正确的是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tabLst>
                <a:tab pos="2430780" algn="l"/>
              </a:tabLs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油脂在酸性条件下水解生成高级脂肪酸和甘油</a:t>
            </a:r>
            <a:endParaRPr lang="zh-CN" altLang="zh-CN" sz="2600" kern="100" dirty="0">
              <a:latin typeface="宋体"/>
              <a:cs typeface="Courier New"/>
            </a:endParaRPr>
          </a:p>
          <a:p>
            <a:pPr algn="just">
              <a:lnSpc>
                <a:spcPct val="150000"/>
              </a:lnSpc>
              <a:spcAft>
                <a:spcPts val="0"/>
              </a:spcAft>
              <a:tabLst>
                <a:tab pos="2430780" algn="l"/>
              </a:tabLs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福尔马林可防腐，可用它保存海鲜产品</a:t>
            </a:r>
            <a:endParaRPr lang="zh-CN" altLang="zh-CN" sz="2600" kern="100" dirty="0">
              <a:latin typeface="宋体"/>
              <a:cs typeface="Courier New"/>
            </a:endParaRPr>
          </a:p>
          <a:p>
            <a:pPr algn="just">
              <a:lnSpc>
                <a:spcPct val="150000"/>
              </a:lnSpc>
              <a:spcAft>
                <a:spcPts val="0"/>
              </a:spcAft>
              <a:tabLst>
                <a:tab pos="2430780" algn="l"/>
              </a:tabLs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乙醇、糖类和蛋白质都是人体必需的营养物质</a:t>
            </a:r>
            <a:endParaRPr lang="zh-CN" altLang="zh-CN" sz="2600" kern="100" dirty="0">
              <a:latin typeface="宋体"/>
              <a:cs typeface="Courier New"/>
            </a:endParaRPr>
          </a:p>
          <a:p>
            <a:pPr>
              <a:lnSpc>
                <a:spcPct val="150000"/>
              </a:lnSpc>
            </a:pPr>
            <a:r>
              <a:rPr lang="en-US" altLang="zh-CN" sz="2600" kern="100" dirty="0">
                <a:latin typeface="Times New Roman"/>
                <a:ea typeface="华文细黑"/>
              </a:rPr>
              <a:t>D.</a:t>
            </a:r>
            <a:r>
              <a:rPr lang="zh-CN" altLang="zh-CN" sz="2600" kern="100" dirty="0">
                <a:latin typeface="Times New Roman"/>
                <a:ea typeface="华文细黑"/>
                <a:cs typeface="Times New Roman"/>
              </a:rPr>
              <a:t>合成橡胶与光导纤维都属于有机</a:t>
            </a:r>
            <a:r>
              <a:rPr lang="zh-CN" altLang="zh-CN" sz="2600" kern="100" dirty="0" smtClean="0">
                <a:latin typeface="Times New Roman"/>
                <a:ea typeface="华文细黑"/>
                <a:cs typeface="Times New Roman"/>
              </a:rPr>
              <a:t>高分子材料</a:t>
            </a:r>
            <a:endParaRPr lang="en-US" altLang="zh-CN" sz="2600" kern="100" dirty="0" smtClean="0">
              <a:latin typeface="Times New Roman"/>
              <a:ea typeface="华文细黑"/>
              <a:cs typeface="Times New Roman"/>
            </a:endParaRPr>
          </a:p>
        </p:txBody>
      </p:sp>
      <p:sp>
        <p:nvSpPr>
          <p:cNvPr id="18" name="Rectangle 21">
            <a:hlinkClick r:id="rId2" action="ppaction://hlinksldjump"/>
          </p:cNvPr>
          <p:cNvSpPr>
            <a:spLocks noChangeArrowheads="1"/>
          </p:cNvSpPr>
          <p:nvPr/>
        </p:nvSpPr>
        <p:spPr bwMode="auto">
          <a:xfrm>
            <a:off x="415099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458491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501883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545275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588668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632060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67545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9" action="ppaction://hlinksldjump"/>
          </p:cNvPr>
          <p:cNvSpPr>
            <a:spLocks noChangeArrowheads="1"/>
          </p:cNvSpPr>
          <p:nvPr/>
        </p:nvSpPr>
        <p:spPr bwMode="auto">
          <a:xfrm>
            <a:off x="71884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0" action="ppaction://hlinksldjump"/>
          </p:cNvPr>
          <p:cNvSpPr>
            <a:spLocks noChangeArrowheads="1"/>
          </p:cNvSpPr>
          <p:nvPr/>
        </p:nvSpPr>
        <p:spPr bwMode="auto">
          <a:xfrm>
            <a:off x="7622374"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1" action="ppaction://hlinksldjump"/>
          </p:cNvPr>
          <p:cNvSpPr>
            <a:spLocks noChangeArrowheads="1"/>
          </p:cNvSpPr>
          <p:nvPr/>
        </p:nvSpPr>
        <p:spPr bwMode="auto">
          <a:xfrm>
            <a:off x="8134643"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2" action="ppaction://hlinksldjump"/>
          </p:cNvPr>
          <p:cNvSpPr>
            <a:spLocks noChangeArrowheads="1"/>
          </p:cNvSpPr>
          <p:nvPr/>
        </p:nvSpPr>
        <p:spPr bwMode="auto">
          <a:xfrm>
            <a:off x="8759102" y="48837"/>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3" action="ppaction://hlinksldjump"/>
          </p:cNvPr>
          <p:cNvSpPr>
            <a:spLocks noChangeArrowheads="1"/>
          </p:cNvSpPr>
          <p:nvPr/>
        </p:nvSpPr>
        <p:spPr bwMode="auto">
          <a:xfrm>
            <a:off x="9352463" y="4864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4" action="ppaction://hlinksldjump"/>
          </p:cNvPr>
          <p:cNvSpPr>
            <a:spLocks noChangeArrowheads="1"/>
          </p:cNvSpPr>
          <p:nvPr/>
        </p:nvSpPr>
        <p:spPr bwMode="auto">
          <a:xfrm>
            <a:off x="9985213"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5" action="ppaction://hlinksldjump"/>
          </p:cNvPr>
          <p:cNvSpPr>
            <a:spLocks noChangeArrowheads="1"/>
          </p:cNvSpPr>
          <p:nvPr/>
        </p:nvSpPr>
        <p:spPr bwMode="auto">
          <a:xfrm>
            <a:off x="10562658" y="52059"/>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Rectangle 21">
            <a:hlinkClick r:id="rId16" action="ppaction://hlinksldjump"/>
          </p:cNvPr>
          <p:cNvSpPr>
            <a:spLocks noChangeArrowheads="1"/>
          </p:cNvSpPr>
          <p:nvPr/>
        </p:nvSpPr>
        <p:spPr bwMode="auto">
          <a:xfrm>
            <a:off x="11135766"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矩形 3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4" name="圆角矩形 33">
            <a:hlinkClick r:id="rId17"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92010567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572695" y="1117402"/>
            <a:ext cx="10964697" cy="4616648"/>
          </a:xfrm>
          <a:prstGeom prst="rect">
            <a:avLst/>
          </a:prstGeom>
        </p:spPr>
        <p:txBody>
          <a:bodyPr>
            <a:spAutoFit/>
          </a:bodyPr>
          <a:lstStyle/>
          <a:p>
            <a:pPr>
              <a:lnSpc>
                <a:spcPct val="150000"/>
              </a:lnSpc>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rPr>
              <a:t>A</a:t>
            </a:r>
            <a:r>
              <a:rPr lang="zh-CN" altLang="zh-CN" sz="2800" kern="100" dirty="0">
                <a:latin typeface="Times New Roman"/>
                <a:ea typeface="华文细黑"/>
                <a:cs typeface="Times New Roman"/>
              </a:rPr>
              <a:t>项，油脂是高级脂肪酸甘油酯，酸性条件下水解生成高级脂肪酸和甘油，正确；</a:t>
            </a:r>
            <a:endParaRPr lang="en-US" altLang="zh-CN" sz="2800" kern="100" dirty="0">
              <a:latin typeface="Times New Roman"/>
              <a:ea typeface="华文细黑"/>
              <a:cs typeface="Times New Roman"/>
            </a:endParaRPr>
          </a:p>
          <a:p>
            <a:pPr>
              <a:lnSpc>
                <a:spcPct val="150000"/>
              </a:lnSpc>
            </a:pPr>
            <a:r>
              <a:rPr lang="en-US" altLang="zh-CN" sz="2800" kern="100" dirty="0">
                <a:latin typeface="Times New Roman"/>
                <a:ea typeface="华文细黑"/>
              </a:rPr>
              <a:t>B</a:t>
            </a:r>
            <a:r>
              <a:rPr lang="zh-CN" altLang="zh-CN" sz="2800" kern="100" dirty="0">
                <a:latin typeface="Times New Roman"/>
                <a:ea typeface="华文细黑"/>
                <a:cs typeface="Times New Roman"/>
              </a:rPr>
              <a:t>项，福尔马林可防腐，可用于保存动物标本，但不能用于食物防腐，错误；</a:t>
            </a:r>
            <a:endParaRPr lang="en-US" altLang="zh-CN" sz="2800" kern="100" dirty="0">
              <a:latin typeface="Times New Roman"/>
              <a:ea typeface="华文细黑"/>
              <a:cs typeface="Times New Roman"/>
            </a:endParaRPr>
          </a:p>
          <a:p>
            <a:pPr lvl="0">
              <a:lnSpc>
                <a:spcPct val="150000"/>
              </a:lnSpc>
            </a:pPr>
            <a:r>
              <a:rPr lang="en-US" altLang="zh-CN" sz="2800" kern="100" dirty="0" smtClean="0">
                <a:solidFill>
                  <a:prstClr val="black"/>
                </a:solidFill>
                <a:latin typeface="Times New Roman"/>
                <a:ea typeface="华文细黑"/>
              </a:rPr>
              <a:t>C</a:t>
            </a:r>
            <a:r>
              <a:rPr lang="zh-CN" altLang="zh-CN" sz="2800" kern="100" dirty="0">
                <a:solidFill>
                  <a:prstClr val="black"/>
                </a:solidFill>
                <a:latin typeface="Times New Roman"/>
                <a:ea typeface="华文细黑"/>
                <a:cs typeface="Times New Roman"/>
              </a:rPr>
              <a:t>项，乙醇不属于人体必需的营养物质，错误；</a:t>
            </a:r>
            <a:endParaRPr lang="en-US" altLang="zh-CN" sz="2800" kern="100" dirty="0">
              <a:solidFill>
                <a:prstClr val="black"/>
              </a:solidFill>
              <a:latin typeface="Times New Roman"/>
              <a:ea typeface="华文细黑"/>
              <a:cs typeface="Times New Roman"/>
            </a:endParaRPr>
          </a:p>
          <a:p>
            <a:pPr lvl="0">
              <a:lnSpc>
                <a:spcPct val="150000"/>
              </a:lnSpc>
            </a:pPr>
            <a:r>
              <a:rPr lang="en-US" altLang="zh-CN" sz="2800" kern="100" dirty="0">
                <a:solidFill>
                  <a:prstClr val="black"/>
                </a:solidFill>
                <a:latin typeface="Times New Roman"/>
                <a:ea typeface="华文细黑"/>
              </a:rPr>
              <a:t>D</a:t>
            </a:r>
            <a:r>
              <a:rPr lang="zh-CN" altLang="zh-CN" sz="2800" kern="100" dirty="0">
                <a:solidFill>
                  <a:prstClr val="black"/>
                </a:solidFill>
                <a:latin typeface="Times New Roman"/>
                <a:ea typeface="华文细黑"/>
                <a:cs typeface="Times New Roman"/>
              </a:rPr>
              <a:t>项，光导纤维的主要成分是二氧化硅，不是有机高分子材料，错误</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lvl="0">
              <a:lnSpc>
                <a:spcPct val="150000"/>
              </a:lnSpc>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Courier New"/>
              </a:rPr>
              <a:t>A</a:t>
            </a:r>
            <a:endParaRPr lang="zh-CN" altLang="zh-CN" sz="2800" b="1" kern="100" dirty="0">
              <a:solidFill>
                <a:schemeClr val="accent6">
                  <a:lumMod val="75000"/>
                </a:schemeClr>
              </a:solidFill>
              <a:latin typeface="Times New Roman"/>
              <a:ea typeface="华文细黑"/>
              <a:cs typeface="Courier New"/>
            </a:endParaRPr>
          </a:p>
        </p:txBody>
      </p:sp>
      <p:sp>
        <p:nvSpPr>
          <p:cNvPr id="32" name="Rectangle 21">
            <a:hlinkClick r:id="rId2" action="ppaction://hlinksldjump"/>
          </p:cNvPr>
          <p:cNvSpPr>
            <a:spLocks noChangeArrowheads="1"/>
          </p:cNvSpPr>
          <p:nvPr/>
        </p:nvSpPr>
        <p:spPr bwMode="auto">
          <a:xfrm>
            <a:off x="415099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3" name="Rectangle 21">
            <a:hlinkClick r:id="rId3" action="ppaction://hlinksldjump"/>
          </p:cNvPr>
          <p:cNvSpPr>
            <a:spLocks noChangeArrowheads="1"/>
          </p:cNvSpPr>
          <p:nvPr/>
        </p:nvSpPr>
        <p:spPr bwMode="auto">
          <a:xfrm>
            <a:off x="458491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4" name="Rectangle 21">
            <a:hlinkClick r:id="rId4" action="ppaction://hlinksldjump"/>
          </p:cNvPr>
          <p:cNvSpPr>
            <a:spLocks noChangeArrowheads="1"/>
          </p:cNvSpPr>
          <p:nvPr/>
        </p:nvSpPr>
        <p:spPr bwMode="auto">
          <a:xfrm>
            <a:off x="501883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5" name="Rectangle 21">
            <a:hlinkClick r:id="rId5" action="ppaction://hlinksldjump"/>
          </p:cNvPr>
          <p:cNvSpPr>
            <a:spLocks noChangeArrowheads="1"/>
          </p:cNvSpPr>
          <p:nvPr/>
        </p:nvSpPr>
        <p:spPr bwMode="auto">
          <a:xfrm>
            <a:off x="545275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6" name="Rectangle 21">
            <a:hlinkClick r:id="rId6" action="ppaction://hlinksldjump"/>
          </p:cNvPr>
          <p:cNvSpPr>
            <a:spLocks noChangeArrowheads="1"/>
          </p:cNvSpPr>
          <p:nvPr/>
        </p:nvSpPr>
        <p:spPr bwMode="auto">
          <a:xfrm>
            <a:off x="588668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7" name="Rectangle 21">
            <a:hlinkClick r:id="rId7" action="ppaction://hlinksldjump"/>
          </p:cNvPr>
          <p:cNvSpPr>
            <a:spLocks noChangeArrowheads="1"/>
          </p:cNvSpPr>
          <p:nvPr/>
        </p:nvSpPr>
        <p:spPr bwMode="auto">
          <a:xfrm>
            <a:off x="632060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8" name="Rectangle 21">
            <a:hlinkClick r:id="rId8" action="ppaction://hlinksldjump"/>
          </p:cNvPr>
          <p:cNvSpPr>
            <a:spLocks noChangeArrowheads="1"/>
          </p:cNvSpPr>
          <p:nvPr/>
        </p:nvSpPr>
        <p:spPr bwMode="auto">
          <a:xfrm>
            <a:off x="67545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9" name="Rectangle 21">
            <a:hlinkClick r:id="rId9" action="ppaction://hlinksldjump"/>
          </p:cNvPr>
          <p:cNvSpPr>
            <a:spLocks noChangeArrowheads="1"/>
          </p:cNvSpPr>
          <p:nvPr/>
        </p:nvSpPr>
        <p:spPr bwMode="auto">
          <a:xfrm>
            <a:off x="71884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0" name="Rectangle 21">
            <a:hlinkClick r:id="rId10" action="ppaction://hlinksldjump"/>
          </p:cNvPr>
          <p:cNvSpPr>
            <a:spLocks noChangeArrowheads="1"/>
          </p:cNvSpPr>
          <p:nvPr/>
        </p:nvSpPr>
        <p:spPr bwMode="auto">
          <a:xfrm>
            <a:off x="7622374"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1" name="Rectangle 21">
            <a:hlinkClick r:id="rId11" action="ppaction://hlinksldjump"/>
          </p:cNvPr>
          <p:cNvSpPr>
            <a:spLocks noChangeArrowheads="1"/>
          </p:cNvSpPr>
          <p:nvPr/>
        </p:nvSpPr>
        <p:spPr bwMode="auto">
          <a:xfrm>
            <a:off x="8134643"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2" name="Rectangle 21">
            <a:hlinkClick r:id="rId12" action="ppaction://hlinksldjump"/>
          </p:cNvPr>
          <p:cNvSpPr>
            <a:spLocks noChangeArrowheads="1"/>
          </p:cNvSpPr>
          <p:nvPr/>
        </p:nvSpPr>
        <p:spPr bwMode="auto">
          <a:xfrm>
            <a:off x="8759102" y="48837"/>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3" name="Rectangle 21">
            <a:hlinkClick r:id="rId13" action="ppaction://hlinksldjump"/>
          </p:cNvPr>
          <p:cNvSpPr>
            <a:spLocks noChangeArrowheads="1"/>
          </p:cNvSpPr>
          <p:nvPr/>
        </p:nvSpPr>
        <p:spPr bwMode="auto">
          <a:xfrm>
            <a:off x="9352463" y="4864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4" name="Rectangle 21">
            <a:hlinkClick r:id="rId14" action="ppaction://hlinksldjump"/>
          </p:cNvPr>
          <p:cNvSpPr>
            <a:spLocks noChangeArrowheads="1"/>
          </p:cNvSpPr>
          <p:nvPr/>
        </p:nvSpPr>
        <p:spPr bwMode="auto">
          <a:xfrm>
            <a:off x="9985213"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5" name="Rectangle 21">
            <a:hlinkClick r:id="rId15" action="ppaction://hlinksldjump"/>
          </p:cNvPr>
          <p:cNvSpPr>
            <a:spLocks noChangeArrowheads="1"/>
          </p:cNvSpPr>
          <p:nvPr/>
        </p:nvSpPr>
        <p:spPr bwMode="auto">
          <a:xfrm>
            <a:off x="10562658" y="52059"/>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Rectangle 21">
            <a:hlinkClick r:id="rId16" action="ppaction://hlinksldjump"/>
          </p:cNvPr>
          <p:cNvSpPr>
            <a:spLocks noChangeArrowheads="1"/>
          </p:cNvSpPr>
          <p:nvPr/>
        </p:nvSpPr>
        <p:spPr bwMode="auto">
          <a:xfrm>
            <a:off x="11135766"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75853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8582" y="909514"/>
            <a:ext cx="11167608" cy="3970318"/>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下列关于乙酸乙酯实验的说法错误的是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除去乙酸乙酯中含有的乙酸，最好的处理方法是用足量饱和</a:t>
            </a:r>
            <a:r>
              <a:rPr lang="zh-CN" altLang="zh-CN" sz="2800" kern="100" dirty="0" smtClean="0">
                <a:latin typeface="Times New Roman"/>
                <a:ea typeface="华文细黑"/>
                <a:cs typeface="Times New Roman"/>
              </a:rPr>
              <a:t>碳酸钠</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溶液</a:t>
            </a:r>
            <a:r>
              <a:rPr lang="zh-CN" altLang="zh-CN" sz="2800" kern="100" dirty="0">
                <a:latin typeface="Times New Roman"/>
                <a:ea typeface="华文细黑"/>
                <a:cs typeface="Times New Roman"/>
              </a:rPr>
              <a:t>洗涤后分液</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制乙酸乙酯时，向乙醇中缓慢加入浓硫酸和乙酸</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可将导管通入饱和碳酸钠溶液中收集反应生成的乙酸乙酯</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D.1 </a:t>
            </a:r>
            <a:r>
              <a:rPr lang="en-US" altLang="zh-CN" sz="2800" kern="100" dirty="0" err="1">
                <a:latin typeface="Times New Roman"/>
                <a:ea typeface="华文细黑"/>
              </a:rPr>
              <a:t>mol</a:t>
            </a:r>
            <a:r>
              <a:rPr lang="en-US" altLang="zh-CN" sz="2800" kern="100" dirty="0">
                <a:latin typeface="Times New Roman"/>
                <a:ea typeface="华文细黑"/>
              </a:rPr>
              <a:t> </a:t>
            </a:r>
            <a:r>
              <a:rPr lang="zh-CN" altLang="zh-CN" sz="2800" kern="100" dirty="0">
                <a:latin typeface="Times New Roman"/>
                <a:ea typeface="华文细黑"/>
                <a:cs typeface="Times New Roman"/>
              </a:rPr>
              <a:t>乙醇与</a:t>
            </a:r>
            <a:r>
              <a:rPr lang="en-US" altLang="zh-CN" sz="2800" kern="100" dirty="0">
                <a:latin typeface="Times New Roman"/>
                <a:ea typeface="华文细黑"/>
              </a:rPr>
              <a:t>2 </a:t>
            </a:r>
            <a:r>
              <a:rPr lang="en-US" altLang="zh-CN" sz="2800" kern="100" dirty="0" err="1">
                <a:latin typeface="Times New Roman"/>
                <a:ea typeface="华文细黑"/>
              </a:rPr>
              <a:t>mol</a:t>
            </a:r>
            <a:r>
              <a:rPr lang="en-US" altLang="zh-CN" sz="2800" kern="100" dirty="0">
                <a:latin typeface="Times New Roman"/>
                <a:ea typeface="华文细黑"/>
              </a:rPr>
              <a:t> </a:t>
            </a:r>
            <a:r>
              <a:rPr lang="zh-CN" altLang="zh-CN" sz="2800" kern="100" dirty="0">
                <a:latin typeface="Times New Roman"/>
                <a:ea typeface="华文细黑"/>
                <a:cs typeface="Times New Roman"/>
              </a:rPr>
              <a:t>乙酸在浓硫酸催化作用下不能合成</a:t>
            </a:r>
            <a:r>
              <a:rPr lang="en-US" altLang="zh-CN" sz="2800" kern="100" dirty="0">
                <a:latin typeface="Times New Roman"/>
                <a:ea typeface="华文细黑"/>
              </a:rPr>
              <a:t> 1 </a:t>
            </a:r>
            <a:r>
              <a:rPr lang="en-US" altLang="zh-CN" sz="2800" kern="100" dirty="0" err="1">
                <a:latin typeface="Times New Roman"/>
                <a:ea typeface="华文细黑"/>
              </a:rPr>
              <a:t>mol</a:t>
            </a:r>
            <a:r>
              <a:rPr lang="en-US" altLang="zh-CN" sz="2800" kern="100" dirty="0">
                <a:latin typeface="Times New Roman"/>
                <a:ea typeface="华文细黑"/>
              </a:rPr>
              <a:t> </a:t>
            </a:r>
            <a:r>
              <a:rPr lang="zh-CN" altLang="zh-CN" sz="2800" kern="100" dirty="0">
                <a:latin typeface="Times New Roman"/>
                <a:ea typeface="华文细黑"/>
                <a:cs typeface="Times New Roman"/>
              </a:rPr>
              <a:t>乙酸乙</a:t>
            </a:r>
            <a:r>
              <a:rPr lang="zh-CN" altLang="zh-CN" sz="2800" kern="100" dirty="0" smtClean="0">
                <a:latin typeface="Times New Roman"/>
                <a:ea typeface="华文细黑"/>
                <a:cs typeface="Times New Roman"/>
              </a:rPr>
              <a:t>酯</a:t>
            </a:r>
            <a:endParaRPr lang="zh-CN" altLang="zh-CN" sz="2800" kern="100" dirty="0">
              <a:effectLst/>
              <a:latin typeface="宋体"/>
              <a:cs typeface="Courier New"/>
            </a:endParaRPr>
          </a:p>
        </p:txBody>
      </p:sp>
      <p:sp>
        <p:nvSpPr>
          <p:cNvPr id="17" name="Rectangle 21">
            <a:hlinkClick r:id="rId2" action="ppaction://hlinksldjump"/>
          </p:cNvPr>
          <p:cNvSpPr>
            <a:spLocks noChangeArrowheads="1"/>
          </p:cNvSpPr>
          <p:nvPr/>
        </p:nvSpPr>
        <p:spPr bwMode="auto">
          <a:xfrm>
            <a:off x="415099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3" action="ppaction://hlinksldjump"/>
          </p:cNvPr>
          <p:cNvSpPr>
            <a:spLocks noChangeArrowheads="1"/>
          </p:cNvSpPr>
          <p:nvPr/>
        </p:nvSpPr>
        <p:spPr bwMode="auto">
          <a:xfrm>
            <a:off x="458491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501883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545275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6" action="ppaction://hlinksldjump"/>
          </p:cNvPr>
          <p:cNvSpPr>
            <a:spLocks noChangeArrowheads="1"/>
          </p:cNvSpPr>
          <p:nvPr/>
        </p:nvSpPr>
        <p:spPr bwMode="auto">
          <a:xfrm>
            <a:off x="588668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7" action="ppaction://hlinksldjump"/>
          </p:cNvPr>
          <p:cNvSpPr>
            <a:spLocks noChangeArrowheads="1"/>
          </p:cNvSpPr>
          <p:nvPr/>
        </p:nvSpPr>
        <p:spPr bwMode="auto">
          <a:xfrm>
            <a:off x="632060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3" name="Rectangle 21">
            <a:hlinkClick r:id="rId8" action="ppaction://hlinksldjump"/>
          </p:cNvPr>
          <p:cNvSpPr>
            <a:spLocks noChangeArrowheads="1"/>
          </p:cNvSpPr>
          <p:nvPr/>
        </p:nvSpPr>
        <p:spPr bwMode="auto">
          <a:xfrm>
            <a:off x="67545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4" name="Rectangle 21">
            <a:hlinkClick r:id="rId9" action="ppaction://hlinksldjump"/>
          </p:cNvPr>
          <p:cNvSpPr>
            <a:spLocks noChangeArrowheads="1"/>
          </p:cNvSpPr>
          <p:nvPr/>
        </p:nvSpPr>
        <p:spPr bwMode="auto">
          <a:xfrm>
            <a:off x="71884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5" name="Rectangle 21">
            <a:hlinkClick r:id="rId10" action="ppaction://hlinksldjump"/>
          </p:cNvPr>
          <p:cNvSpPr>
            <a:spLocks noChangeArrowheads="1"/>
          </p:cNvSpPr>
          <p:nvPr/>
        </p:nvSpPr>
        <p:spPr bwMode="auto">
          <a:xfrm>
            <a:off x="7622374"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6" name="Rectangle 21">
            <a:hlinkClick r:id="rId11" action="ppaction://hlinksldjump"/>
          </p:cNvPr>
          <p:cNvSpPr>
            <a:spLocks noChangeArrowheads="1"/>
          </p:cNvSpPr>
          <p:nvPr/>
        </p:nvSpPr>
        <p:spPr bwMode="auto">
          <a:xfrm>
            <a:off x="8134643"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7" name="Rectangle 21">
            <a:hlinkClick r:id="rId12" action="ppaction://hlinksldjump"/>
          </p:cNvPr>
          <p:cNvSpPr>
            <a:spLocks noChangeArrowheads="1"/>
          </p:cNvSpPr>
          <p:nvPr/>
        </p:nvSpPr>
        <p:spPr bwMode="auto">
          <a:xfrm>
            <a:off x="8759102" y="48837"/>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8" name="Rectangle 21">
            <a:hlinkClick r:id="rId13" action="ppaction://hlinksldjump"/>
          </p:cNvPr>
          <p:cNvSpPr>
            <a:spLocks noChangeArrowheads="1"/>
          </p:cNvSpPr>
          <p:nvPr/>
        </p:nvSpPr>
        <p:spPr bwMode="auto">
          <a:xfrm>
            <a:off x="9352463" y="4864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29" name="Rectangle 21">
            <a:hlinkClick r:id="rId14" action="ppaction://hlinksldjump"/>
          </p:cNvPr>
          <p:cNvSpPr>
            <a:spLocks noChangeArrowheads="1"/>
          </p:cNvSpPr>
          <p:nvPr/>
        </p:nvSpPr>
        <p:spPr bwMode="auto">
          <a:xfrm>
            <a:off x="9985213"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0" name="Rectangle 21">
            <a:hlinkClick r:id="rId15" action="ppaction://hlinksldjump"/>
          </p:cNvPr>
          <p:cNvSpPr>
            <a:spLocks noChangeArrowheads="1"/>
          </p:cNvSpPr>
          <p:nvPr/>
        </p:nvSpPr>
        <p:spPr bwMode="auto">
          <a:xfrm>
            <a:off x="10562658" y="52059"/>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Rectangle 21">
            <a:hlinkClick r:id="rId16" action="ppaction://hlinksldjump"/>
          </p:cNvPr>
          <p:cNvSpPr>
            <a:spLocks noChangeArrowheads="1"/>
          </p:cNvSpPr>
          <p:nvPr/>
        </p:nvSpPr>
        <p:spPr bwMode="auto">
          <a:xfrm>
            <a:off x="11135766"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矩形 3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3" name="圆角矩形 32">
            <a:hlinkClick r:id="rId17"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54978070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766614" y="1974533"/>
            <a:ext cx="10731851" cy="2031325"/>
          </a:xfrm>
          <a:prstGeom prst="rect">
            <a:avLst/>
          </a:prstGeom>
        </p:spPr>
        <p:txBody>
          <a:bodyPr>
            <a:spAutoFit/>
          </a:bodyPr>
          <a:lstStyle/>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收集乙酸乙酯时导管不能插入饱和碳酸钠溶液中，应置于液面上方贴近液面处</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430780" algn="l"/>
              </a:tabLs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Courier New"/>
              </a:rPr>
              <a:t>C</a:t>
            </a:r>
            <a:endParaRPr lang="zh-CN" altLang="zh-CN" sz="2800" b="1" kern="100" dirty="0">
              <a:solidFill>
                <a:schemeClr val="accent6">
                  <a:lumMod val="75000"/>
                </a:schemeClr>
              </a:solidFill>
              <a:latin typeface="Times New Roman"/>
              <a:ea typeface="华文细黑"/>
              <a:cs typeface="Courier New"/>
            </a:endParaRPr>
          </a:p>
        </p:txBody>
      </p:sp>
      <p:sp>
        <p:nvSpPr>
          <p:cNvPr id="32" name="Rectangle 21">
            <a:hlinkClick r:id="rId2" action="ppaction://hlinksldjump"/>
          </p:cNvPr>
          <p:cNvSpPr>
            <a:spLocks noChangeArrowheads="1"/>
          </p:cNvSpPr>
          <p:nvPr/>
        </p:nvSpPr>
        <p:spPr bwMode="auto">
          <a:xfrm>
            <a:off x="415099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3" name="Rectangle 21">
            <a:hlinkClick r:id="rId3" action="ppaction://hlinksldjump"/>
          </p:cNvPr>
          <p:cNvSpPr>
            <a:spLocks noChangeArrowheads="1"/>
          </p:cNvSpPr>
          <p:nvPr/>
        </p:nvSpPr>
        <p:spPr bwMode="auto">
          <a:xfrm>
            <a:off x="458491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4" name="Rectangle 21">
            <a:hlinkClick r:id="rId4" action="ppaction://hlinksldjump"/>
          </p:cNvPr>
          <p:cNvSpPr>
            <a:spLocks noChangeArrowheads="1"/>
          </p:cNvSpPr>
          <p:nvPr/>
        </p:nvSpPr>
        <p:spPr bwMode="auto">
          <a:xfrm>
            <a:off x="501883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5" name="Rectangle 21">
            <a:hlinkClick r:id="rId5" action="ppaction://hlinksldjump"/>
          </p:cNvPr>
          <p:cNvSpPr>
            <a:spLocks noChangeArrowheads="1"/>
          </p:cNvSpPr>
          <p:nvPr/>
        </p:nvSpPr>
        <p:spPr bwMode="auto">
          <a:xfrm>
            <a:off x="545275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6" name="Rectangle 21">
            <a:hlinkClick r:id="rId6" action="ppaction://hlinksldjump"/>
          </p:cNvPr>
          <p:cNvSpPr>
            <a:spLocks noChangeArrowheads="1"/>
          </p:cNvSpPr>
          <p:nvPr/>
        </p:nvSpPr>
        <p:spPr bwMode="auto">
          <a:xfrm>
            <a:off x="588668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7" name="Rectangle 21">
            <a:hlinkClick r:id="rId7" action="ppaction://hlinksldjump"/>
          </p:cNvPr>
          <p:cNvSpPr>
            <a:spLocks noChangeArrowheads="1"/>
          </p:cNvSpPr>
          <p:nvPr/>
        </p:nvSpPr>
        <p:spPr bwMode="auto">
          <a:xfrm>
            <a:off x="632060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8" name="Rectangle 21">
            <a:hlinkClick r:id="rId8" action="ppaction://hlinksldjump"/>
          </p:cNvPr>
          <p:cNvSpPr>
            <a:spLocks noChangeArrowheads="1"/>
          </p:cNvSpPr>
          <p:nvPr/>
        </p:nvSpPr>
        <p:spPr bwMode="auto">
          <a:xfrm>
            <a:off x="67545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9" name="Rectangle 21">
            <a:hlinkClick r:id="rId9" action="ppaction://hlinksldjump"/>
          </p:cNvPr>
          <p:cNvSpPr>
            <a:spLocks noChangeArrowheads="1"/>
          </p:cNvSpPr>
          <p:nvPr/>
        </p:nvSpPr>
        <p:spPr bwMode="auto">
          <a:xfrm>
            <a:off x="71884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0" name="Rectangle 21">
            <a:hlinkClick r:id="rId10" action="ppaction://hlinksldjump"/>
          </p:cNvPr>
          <p:cNvSpPr>
            <a:spLocks noChangeArrowheads="1"/>
          </p:cNvSpPr>
          <p:nvPr/>
        </p:nvSpPr>
        <p:spPr bwMode="auto">
          <a:xfrm>
            <a:off x="7622374"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1" name="Rectangle 21">
            <a:hlinkClick r:id="rId11" action="ppaction://hlinksldjump"/>
          </p:cNvPr>
          <p:cNvSpPr>
            <a:spLocks noChangeArrowheads="1"/>
          </p:cNvSpPr>
          <p:nvPr/>
        </p:nvSpPr>
        <p:spPr bwMode="auto">
          <a:xfrm>
            <a:off x="8134643"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2" name="Rectangle 21">
            <a:hlinkClick r:id="rId12" action="ppaction://hlinksldjump"/>
          </p:cNvPr>
          <p:cNvSpPr>
            <a:spLocks noChangeArrowheads="1"/>
          </p:cNvSpPr>
          <p:nvPr/>
        </p:nvSpPr>
        <p:spPr bwMode="auto">
          <a:xfrm>
            <a:off x="8759102" y="48837"/>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3" name="Rectangle 21">
            <a:hlinkClick r:id="rId13" action="ppaction://hlinksldjump"/>
          </p:cNvPr>
          <p:cNvSpPr>
            <a:spLocks noChangeArrowheads="1"/>
          </p:cNvSpPr>
          <p:nvPr/>
        </p:nvSpPr>
        <p:spPr bwMode="auto">
          <a:xfrm>
            <a:off x="9352463" y="4864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4" name="Rectangle 21">
            <a:hlinkClick r:id="rId14" action="ppaction://hlinksldjump"/>
          </p:cNvPr>
          <p:cNvSpPr>
            <a:spLocks noChangeArrowheads="1"/>
          </p:cNvSpPr>
          <p:nvPr/>
        </p:nvSpPr>
        <p:spPr bwMode="auto">
          <a:xfrm>
            <a:off x="9985213"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6" name="Rectangle 21">
            <a:hlinkClick r:id="rId15" action="ppaction://hlinksldjump"/>
          </p:cNvPr>
          <p:cNvSpPr>
            <a:spLocks noChangeArrowheads="1"/>
          </p:cNvSpPr>
          <p:nvPr/>
        </p:nvSpPr>
        <p:spPr bwMode="auto">
          <a:xfrm>
            <a:off x="10562658" y="52059"/>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Rectangle 21">
            <a:hlinkClick r:id="rId16" action="ppaction://hlinksldjump"/>
          </p:cNvPr>
          <p:cNvSpPr>
            <a:spLocks noChangeArrowheads="1"/>
          </p:cNvSpPr>
          <p:nvPr/>
        </p:nvSpPr>
        <p:spPr bwMode="auto">
          <a:xfrm>
            <a:off x="11135766"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632931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8542" y="722518"/>
            <a:ext cx="11991926" cy="5470205"/>
          </a:xfrm>
          <a:prstGeom prst="rect">
            <a:avLst/>
          </a:prstGeom>
        </p:spPr>
        <p:txBody>
          <a:bodyPr>
            <a:spAutoFit/>
          </a:bodyPr>
          <a:lstStyle/>
          <a:p>
            <a:pPr algn="just">
              <a:lnSpc>
                <a:spcPct val="150000"/>
              </a:lnSpc>
              <a:spcAft>
                <a:spcPts val="0"/>
              </a:spcAft>
              <a:tabLst>
                <a:tab pos="2430780" algn="l"/>
              </a:tabLst>
            </a:pP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下列说法不正确的是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tabLst>
                <a:tab pos="2430780" algn="l"/>
              </a:tabLs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糖类和蛋白质都能发生水解反应</a:t>
            </a:r>
            <a:endParaRPr lang="zh-CN" altLang="zh-CN" sz="2600" kern="100" dirty="0">
              <a:latin typeface="宋体"/>
              <a:cs typeface="Courier New"/>
            </a:endParaRPr>
          </a:p>
          <a:p>
            <a:pPr algn="just">
              <a:lnSpc>
                <a:spcPct val="150000"/>
              </a:lnSpc>
              <a:spcAft>
                <a:spcPts val="0"/>
              </a:spcAft>
              <a:tabLst>
                <a:tab pos="2430780" algn="l"/>
              </a:tabLs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鸡蛋清和淀粉溶液可以用浓硝酸鉴别</a:t>
            </a:r>
            <a:endParaRPr lang="zh-CN" altLang="zh-CN" sz="2600" kern="100" dirty="0">
              <a:latin typeface="宋体"/>
              <a:cs typeface="Courier New"/>
            </a:endParaRPr>
          </a:p>
          <a:p>
            <a:pPr algn="just">
              <a:lnSpc>
                <a:spcPct val="150000"/>
              </a:lnSpc>
              <a:spcAft>
                <a:spcPts val="0"/>
              </a:spcAft>
              <a:tabLst>
                <a:tab pos="2430780" algn="l"/>
              </a:tabLs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甲苯和乙酸在一定条件下都能发生取代反应</a:t>
            </a:r>
            <a:endParaRPr lang="zh-CN" altLang="zh-CN" sz="2600" kern="100" dirty="0">
              <a:latin typeface="宋体"/>
              <a:cs typeface="Courier New"/>
            </a:endParaRPr>
          </a:p>
          <a:p>
            <a:pPr>
              <a:lnSpc>
                <a:spcPct val="150000"/>
              </a:lnSpc>
            </a:pPr>
            <a:r>
              <a:rPr lang="en-US" altLang="zh-CN" sz="2600" kern="100" dirty="0">
                <a:latin typeface="Times New Roman"/>
                <a:ea typeface="华文细黑"/>
              </a:rPr>
              <a:t>D.</a:t>
            </a:r>
            <a:r>
              <a:rPr lang="zh-CN" altLang="zh-CN" sz="2600" kern="100" dirty="0">
                <a:latin typeface="Times New Roman"/>
                <a:ea typeface="华文细黑"/>
                <a:cs typeface="Times New Roman"/>
              </a:rPr>
              <a:t>植物油和石油的裂化产物均能使酸性</a:t>
            </a:r>
            <a:r>
              <a:rPr lang="en-US" altLang="zh-CN" sz="2600" kern="100" dirty="0">
                <a:latin typeface="Times New Roman"/>
                <a:ea typeface="华文细黑"/>
              </a:rPr>
              <a:t>KMnO</a:t>
            </a:r>
            <a:r>
              <a:rPr lang="en-US" altLang="zh-CN" sz="2600" kern="100" baseline="-25000" dirty="0">
                <a:latin typeface="Times New Roman"/>
                <a:ea typeface="华文细黑"/>
              </a:rPr>
              <a:t>4</a:t>
            </a:r>
            <a:r>
              <a:rPr lang="zh-CN" altLang="zh-CN" sz="2600" kern="100" dirty="0">
                <a:latin typeface="Times New Roman"/>
                <a:ea typeface="华文细黑"/>
                <a:cs typeface="Times New Roman"/>
              </a:rPr>
              <a:t>溶液</a:t>
            </a:r>
            <a:r>
              <a:rPr lang="zh-CN" altLang="zh-CN" sz="2600" kern="100" dirty="0" smtClean="0">
                <a:latin typeface="Times New Roman"/>
                <a:ea typeface="华文细黑"/>
                <a:cs typeface="Times New Roman"/>
              </a:rPr>
              <a:t>褪色</a:t>
            </a:r>
            <a:endParaRPr lang="en-US" altLang="zh-CN" sz="2600" kern="100" dirty="0" smtClean="0">
              <a:latin typeface="Times New Roman"/>
              <a:ea typeface="华文细黑"/>
              <a:cs typeface="Times New Roman"/>
            </a:endParaRPr>
          </a:p>
          <a:p>
            <a:pPr>
              <a:lnSpc>
                <a:spcPct val="150000"/>
              </a:lnSpc>
            </a:pPr>
            <a:r>
              <a:rPr lang="zh-CN" altLang="zh-CN" sz="2600" b="1" kern="100" dirty="0">
                <a:solidFill>
                  <a:srgbClr val="0000FF"/>
                </a:solidFill>
                <a:latin typeface="Times New Roman"/>
                <a:cs typeface="Times New Roman"/>
              </a:rPr>
              <a:t>解析　</a:t>
            </a:r>
            <a:r>
              <a:rPr lang="en-US" altLang="zh-CN" sz="2600" kern="100" dirty="0">
                <a:latin typeface="Times New Roman"/>
                <a:ea typeface="华文细黑"/>
              </a:rPr>
              <a:t>A</a:t>
            </a:r>
            <a:r>
              <a:rPr lang="zh-CN" altLang="zh-CN" sz="2600" kern="100" dirty="0">
                <a:latin typeface="Times New Roman"/>
                <a:ea typeface="华文细黑"/>
                <a:cs typeface="Times New Roman"/>
              </a:rPr>
              <a:t>项，单糖不能发生水解反应</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pPr>
            <a:r>
              <a:rPr lang="en-US" altLang="zh-CN" sz="2600" kern="100" dirty="0" smtClean="0">
                <a:latin typeface="Times New Roman"/>
                <a:ea typeface="华文细黑"/>
              </a:rPr>
              <a:t>B</a:t>
            </a:r>
            <a:r>
              <a:rPr lang="zh-CN" altLang="zh-CN" sz="2600" kern="100" dirty="0">
                <a:latin typeface="Times New Roman"/>
                <a:ea typeface="华文细黑"/>
                <a:cs typeface="Times New Roman"/>
              </a:rPr>
              <a:t>项，鸡蛋清遇浓硝酸会变成黄色</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pPr>
            <a:r>
              <a:rPr lang="en-US" altLang="zh-CN" sz="2600" kern="100" dirty="0" smtClean="0">
                <a:latin typeface="Times New Roman"/>
                <a:ea typeface="华文细黑"/>
              </a:rPr>
              <a:t>C</a:t>
            </a:r>
            <a:r>
              <a:rPr lang="zh-CN" altLang="zh-CN" sz="2600" kern="100" dirty="0">
                <a:latin typeface="Times New Roman"/>
                <a:ea typeface="华文细黑"/>
                <a:cs typeface="Times New Roman"/>
              </a:rPr>
              <a:t>项，甲苯可以和卤素发生取代反应，乙酸可以发生酯化反应</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pPr>
            <a:r>
              <a:rPr lang="en-US" altLang="zh-CN" sz="2600" kern="100" dirty="0" smtClean="0">
                <a:latin typeface="Times New Roman"/>
                <a:ea typeface="华文细黑"/>
              </a:rPr>
              <a:t>D</a:t>
            </a:r>
            <a:r>
              <a:rPr lang="zh-CN" altLang="zh-CN" sz="2600" kern="100" dirty="0">
                <a:latin typeface="Times New Roman"/>
                <a:ea typeface="华文细黑"/>
                <a:cs typeface="Times New Roman"/>
              </a:rPr>
              <a:t>项，植物油是含有不饱和高级脂肪酸的甘油酯，石油在裂化的过程中会产生烯烃。</a:t>
            </a:r>
            <a:endParaRPr lang="zh-CN" altLang="zh-CN" sz="2600" kern="100" dirty="0">
              <a:latin typeface="宋体"/>
              <a:cs typeface="Courier New"/>
            </a:endParaRPr>
          </a:p>
        </p:txBody>
      </p:sp>
      <p:sp>
        <p:nvSpPr>
          <p:cNvPr id="2" name="矩形 1"/>
          <p:cNvSpPr/>
          <p:nvPr/>
        </p:nvSpPr>
        <p:spPr>
          <a:xfrm>
            <a:off x="3687742" y="680355"/>
            <a:ext cx="444352" cy="661207"/>
          </a:xfrm>
          <a:prstGeom prst="rect">
            <a:avLst/>
          </a:prstGeom>
        </p:spPr>
        <p:txBody>
          <a:bodyPr wrap="none">
            <a:spAutoFit/>
          </a:bodyPr>
          <a:lstStyle/>
          <a:p>
            <a:pPr>
              <a:lnSpc>
                <a:spcPct val="150000"/>
              </a:lnSpc>
            </a:pPr>
            <a:r>
              <a:rPr lang="en-US" altLang="zh-CN" sz="2800" b="1" kern="100" dirty="0">
                <a:solidFill>
                  <a:schemeClr val="accent6">
                    <a:lumMod val="75000"/>
                  </a:schemeClr>
                </a:solidFill>
                <a:latin typeface="Times New Roman"/>
                <a:ea typeface="华文细黑"/>
                <a:cs typeface="Courier New"/>
              </a:rPr>
              <a:t>A</a:t>
            </a:r>
            <a:endParaRPr lang="zh-CN" altLang="en-US" sz="2800" b="1" kern="100" dirty="0">
              <a:solidFill>
                <a:schemeClr val="accent6">
                  <a:lumMod val="75000"/>
                </a:schemeClr>
              </a:solidFill>
              <a:latin typeface="Times New Roman"/>
              <a:ea typeface="华文细黑"/>
              <a:cs typeface="Courier New"/>
            </a:endParaRPr>
          </a:p>
        </p:txBody>
      </p:sp>
      <p:sp>
        <p:nvSpPr>
          <p:cNvPr id="19" name="Rectangle 21">
            <a:hlinkClick r:id="rId2" action="ppaction://hlinksldjump"/>
          </p:cNvPr>
          <p:cNvSpPr>
            <a:spLocks noChangeArrowheads="1"/>
          </p:cNvSpPr>
          <p:nvPr/>
        </p:nvSpPr>
        <p:spPr bwMode="auto">
          <a:xfrm>
            <a:off x="415099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3" action="ppaction://hlinksldjump"/>
          </p:cNvPr>
          <p:cNvSpPr>
            <a:spLocks noChangeArrowheads="1"/>
          </p:cNvSpPr>
          <p:nvPr/>
        </p:nvSpPr>
        <p:spPr bwMode="auto">
          <a:xfrm>
            <a:off x="458491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4" action="ppaction://hlinksldjump"/>
          </p:cNvPr>
          <p:cNvSpPr>
            <a:spLocks noChangeArrowheads="1"/>
          </p:cNvSpPr>
          <p:nvPr/>
        </p:nvSpPr>
        <p:spPr bwMode="auto">
          <a:xfrm>
            <a:off x="501883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5" action="ppaction://hlinksldjump"/>
          </p:cNvPr>
          <p:cNvSpPr>
            <a:spLocks noChangeArrowheads="1"/>
          </p:cNvSpPr>
          <p:nvPr/>
        </p:nvSpPr>
        <p:spPr bwMode="auto">
          <a:xfrm>
            <a:off x="545275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6" action="ppaction://hlinksldjump"/>
          </p:cNvPr>
          <p:cNvSpPr>
            <a:spLocks noChangeArrowheads="1"/>
          </p:cNvSpPr>
          <p:nvPr/>
        </p:nvSpPr>
        <p:spPr bwMode="auto">
          <a:xfrm>
            <a:off x="588668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7" action="ppaction://hlinksldjump"/>
          </p:cNvPr>
          <p:cNvSpPr>
            <a:spLocks noChangeArrowheads="1"/>
          </p:cNvSpPr>
          <p:nvPr/>
        </p:nvSpPr>
        <p:spPr bwMode="auto">
          <a:xfrm>
            <a:off x="632060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8" action="ppaction://hlinksldjump"/>
          </p:cNvPr>
          <p:cNvSpPr>
            <a:spLocks noChangeArrowheads="1"/>
          </p:cNvSpPr>
          <p:nvPr/>
        </p:nvSpPr>
        <p:spPr bwMode="auto">
          <a:xfrm>
            <a:off x="67545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9" action="ppaction://hlinksldjump"/>
          </p:cNvPr>
          <p:cNvSpPr>
            <a:spLocks noChangeArrowheads="1"/>
          </p:cNvSpPr>
          <p:nvPr/>
        </p:nvSpPr>
        <p:spPr bwMode="auto">
          <a:xfrm>
            <a:off x="71884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10" action="ppaction://hlinksldjump"/>
          </p:cNvPr>
          <p:cNvSpPr>
            <a:spLocks noChangeArrowheads="1"/>
          </p:cNvSpPr>
          <p:nvPr/>
        </p:nvSpPr>
        <p:spPr bwMode="auto">
          <a:xfrm>
            <a:off x="7622374"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1" action="ppaction://hlinksldjump"/>
          </p:cNvPr>
          <p:cNvSpPr>
            <a:spLocks noChangeArrowheads="1"/>
          </p:cNvSpPr>
          <p:nvPr/>
        </p:nvSpPr>
        <p:spPr bwMode="auto">
          <a:xfrm>
            <a:off x="8134643"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2" action="ppaction://hlinksldjump"/>
          </p:cNvPr>
          <p:cNvSpPr>
            <a:spLocks noChangeArrowheads="1"/>
          </p:cNvSpPr>
          <p:nvPr/>
        </p:nvSpPr>
        <p:spPr bwMode="auto">
          <a:xfrm>
            <a:off x="8759102" y="48837"/>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3" action="ppaction://hlinksldjump"/>
          </p:cNvPr>
          <p:cNvSpPr>
            <a:spLocks noChangeArrowheads="1"/>
          </p:cNvSpPr>
          <p:nvPr/>
        </p:nvSpPr>
        <p:spPr bwMode="auto">
          <a:xfrm>
            <a:off x="9352463" y="4864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1" name="Rectangle 21">
            <a:hlinkClick r:id="rId14" action="ppaction://hlinksldjump"/>
          </p:cNvPr>
          <p:cNvSpPr>
            <a:spLocks noChangeArrowheads="1"/>
          </p:cNvSpPr>
          <p:nvPr/>
        </p:nvSpPr>
        <p:spPr bwMode="auto">
          <a:xfrm>
            <a:off x="9985213"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2" name="Rectangle 21">
            <a:hlinkClick r:id="rId15" action="ppaction://hlinksldjump"/>
          </p:cNvPr>
          <p:cNvSpPr>
            <a:spLocks noChangeArrowheads="1"/>
          </p:cNvSpPr>
          <p:nvPr/>
        </p:nvSpPr>
        <p:spPr bwMode="auto">
          <a:xfrm>
            <a:off x="10562658" y="52059"/>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Rectangle 21">
            <a:hlinkClick r:id="rId16" action="ppaction://hlinksldjump"/>
          </p:cNvPr>
          <p:cNvSpPr>
            <a:spLocks noChangeArrowheads="1"/>
          </p:cNvSpPr>
          <p:nvPr/>
        </p:nvSpPr>
        <p:spPr bwMode="auto">
          <a:xfrm>
            <a:off x="11135766"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矩形 3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5" name="圆角矩形 34"/>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899104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3">
                                            <p:txEl>
                                              <p:pRg st="5" end="5"/>
                                            </p:txEl>
                                          </p:spTgt>
                                        </p:tgtEl>
                                      </p:cBhvr>
                                    </p:animEffect>
                                    <p:set>
                                      <p:cBhvr>
                                        <p:cTn id="32" dur="1" fill="hold">
                                          <p:stCondLst>
                                            <p:cond delay="499"/>
                                          </p:stCondLst>
                                        </p:cTn>
                                        <p:tgtEl>
                                          <p:spTgt spid="3">
                                            <p:txEl>
                                              <p:pRg st="5" end="5"/>
                                            </p:txEl>
                                          </p:spTgt>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3">
                                            <p:txEl>
                                              <p:pRg st="6" end="6"/>
                                            </p:txEl>
                                          </p:spTgt>
                                        </p:tgtEl>
                                      </p:cBhvr>
                                    </p:animEffect>
                                    <p:set>
                                      <p:cBhvr>
                                        <p:cTn id="35" dur="1" fill="hold">
                                          <p:stCondLst>
                                            <p:cond delay="499"/>
                                          </p:stCondLst>
                                        </p:cTn>
                                        <p:tgtEl>
                                          <p:spTgt spid="3">
                                            <p:txEl>
                                              <p:pRg st="6" end="6"/>
                                            </p:txEl>
                                          </p:spTgt>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3">
                                            <p:txEl>
                                              <p:pRg st="7" end="7"/>
                                            </p:txEl>
                                          </p:spTgt>
                                        </p:tgtEl>
                                      </p:cBhvr>
                                    </p:animEffect>
                                    <p:set>
                                      <p:cBhvr>
                                        <p:cTn id="38" dur="1" fill="hold">
                                          <p:stCondLst>
                                            <p:cond delay="499"/>
                                          </p:stCondLst>
                                        </p:cTn>
                                        <p:tgtEl>
                                          <p:spTgt spid="3">
                                            <p:txEl>
                                              <p:pRg st="7" end="7"/>
                                            </p:txEl>
                                          </p:spTgt>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3">
                                            <p:txEl>
                                              <p:pRg st="8" end="8"/>
                                            </p:txEl>
                                          </p:spTgt>
                                        </p:tgtEl>
                                      </p:cBhvr>
                                    </p:animEffect>
                                    <p:set>
                                      <p:cBhvr>
                                        <p:cTn id="41" dur="1" fill="hold">
                                          <p:stCondLst>
                                            <p:cond delay="499"/>
                                          </p:stCondLst>
                                        </p:cTn>
                                        <p:tgtEl>
                                          <p:spTgt spid="3">
                                            <p:txEl>
                                              <p:pRg st="8" end="8"/>
                                            </p:txEl>
                                          </p:spTgt>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2"/>
                                        </p:tgtEl>
                                      </p:cBhvr>
                                    </p:animEffect>
                                    <p:set>
                                      <p:cBhvr>
                                        <p:cTn id="44"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35"/>
                  </p:tgtEl>
                </p:cond>
              </p:nextCondLst>
            </p:seq>
          </p:childTnLst>
        </p:cTn>
      </p:par>
    </p:tnLst>
    <p:bldLst>
      <p:bldP spid="2"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85911" y="477466"/>
            <a:ext cx="2040943" cy="523220"/>
          </a:xfrm>
          <a:prstGeom prst="rect">
            <a:avLst/>
          </a:prstGeom>
        </p:spPr>
        <p:txBody>
          <a:bodyPr wrap="none">
            <a:spAutoFit/>
          </a:bodyPr>
          <a:lstStyle/>
          <a:p>
            <a:r>
              <a:rPr lang="en-US" altLang="zh-CN" sz="2800" kern="100" dirty="0">
                <a:latin typeface="Times New Roman"/>
                <a:ea typeface="华文细黑"/>
              </a:rPr>
              <a:t>(2)</a:t>
            </a:r>
            <a:r>
              <a:rPr lang="zh-CN" altLang="zh-CN" sz="2800" kern="100" dirty="0">
                <a:latin typeface="Times New Roman"/>
                <a:ea typeface="华文细黑"/>
                <a:cs typeface="Times New Roman"/>
              </a:rPr>
              <a:t>实验装置</a:t>
            </a:r>
            <a:endParaRPr lang="zh-CN" altLang="en-US" sz="2800" dirty="0"/>
          </a:p>
        </p:txBody>
      </p:sp>
      <p:pic>
        <p:nvPicPr>
          <p:cNvPr id="211990" name="Picture 22" descr="HX49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9426" y="1319778"/>
            <a:ext cx="3297766" cy="2063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910630" y="3698662"/>
            <a:ext cx="2040943" cy="523220"/>
          </a:xfrm>
          <a:prstGeom prst="rect">
            <a:avLst/>
          </a:prstGeom>
        </p:spPr>
        <p:txBody>
          <a:bodyPr wrap="none">
            <a:spAutoFit/>
          </a:bodyPr>
          <a:lstStyle/>
          <a:p>
            <a:r>
              <a:rPr lang="en-US" altLang="zh-CN" sz="2800" kern="100" dirty="0">
                <a:latin typeface="Times New Roman"/>
                <a:ea typeface="华文细黑"/>
              </a:rPr>
              <a:t>(3)</a:t>
            </a:r>
            <a:r>
              <a:rPr lang="zh-CN" altLang="zh-CN" sz="2800" kern="100" dirty="0">
                <a:latin typeface="Times New Roman"/>
                <a:ea typeface="华文细黑"/>
                <a:cs typeface="Times New Roman"/>
              </a:rPr>
              <a:t>反应特点</a:t>
            </a:r>
            <a:endParaRPr lang="zh-CN" altLang="en-US" sz="2800" dirty="0"/>
          </a:p>
        </p:txBody>
      </p:sp>
      <p:pic>
        <p:nvPicPr>
          <p:cNvPr id="211991" name="Picture 23" descr="HX49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85310" y="4439940"/>
            <a:ext cx="6662224" cy="1165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139025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95592" y="693490"/>
            <a:ext cx="11344407" cy="656846"/>
          </a:xfrm>
          <a:prstGeom prst="rect">
            <a:avLst/>
          </a:prstGeom>
        </p:spPr>
        <p:txBody>
          <a:bodyPr>
            <a:spAutoFit/>
          </a:bodyPr>
          <a:lstStyle/>
          <a:p>
            <a:pPr algn="just">
              <a:lnSpc>
                <a:spcPct val="150000"/>
              </a:lnSpc>
              <a:spcAft>
                <a:spcPts val="0"/>
              </a:spcAft>
              <a:tabLst>
                <a:tab pos="1890395" algn="l"/>
              </a:tabLst>
            </a:pPr>
            <a:r>
              <a:rPr lang="en-US" altLang="zh-CN" sz="2800" kern="100" dirty="0">
                <a:latin typeface="Times New Roman"/>
                <a:ea typeface="华文细黑"/>
              </a:rPr>
              <a:t>7.</a:t>
            </a:r>
            <a:r>
              <a:rPr lang="zh-CN" altLang="zh-CN" sz="2800" kern="100" dirty="0">
                <a:latin typeface="Times New Roman"/>
                <a:ea typeface="华文细黑"/>
                <a:cs typeface="Times New Roman"/>
              </a:rPr>
              <a:t>下列关于有机物因果关系的叙述中，完全正确的一组是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zh-CN" sz="2800" kern="100" dirty="0">
              <a:effectLst/>
              <a:latin typeface="宋体"/>
              <a:cs typeface="Courier New"/>
            </a:endParaRPr>
          </a:p>
        </p:txBody>
      </p:sp>
      <p:graphicFrame>
        <p:nvGraphicFramePr>
          <p:cNvPr id="6" name="表格 5"/>
          <p:cNvGraphicFramePr>
            <a:graphicFrameLocks noGrp="1"/>
          </p:cNvGraphicFramePr>
          <p:nvPr>
            <p:extLst>
              <p:ext uri="{D42A27DB-BD31-4B8C-83A1-F6EECF244321}">
                <p14:modId xmlns:p14="http://schemas.microsoft.com/office/powerpoint/2010/main" val="1727295451"/>
              </p:ext>
            </p:extLst>
          </p:nvPr>
        </p:nvGraphicFramePr>
        <p:xfrm>
          <a:off x="736059" y="1511570"/>
          <a:ext cx="10687739" cy="4440993"/>
        </p:xfrm>
        <a:graphic>
          <a:graphicData uri="http://schemas.openxmlformats.org/drawingml/2006/table">
            <a:tbl>
              <a:tblPr/>
              <a:tblGrid>
                <a:gridCol w="859283"/>
                <a:gridCol w="4106863"/>
                <a:gridCol w="5721593"/>
              </a:tblGrid>
              <a:tr h="76546">
                <a:tc>
                  <a:txBody>
                    <a:bodyPr/>
                    <a:lstStyle/>
                    <a:p>
                      <a:pPr algn="ctr">
                        <a:lnSpc>
                          <a:spcPct val="150000"/>
                        </a:lnSpc>
                        <a:spcAft>
                          <a:spcPts val="0"/>
                        </a:spcAft>
                        <a:tabLst>
                          <a:tab pos="2430780" algn="l"/>
                        </a:tabLst>
                      </a:pPr>
                      <a:r>
                        <a:rPr lang="zh-CN" sz="2400" kern="100" dirty="0">
                          <a:effectLst/>
                          <a:latin typeface="Times New Roman"/>
                          <a:ea typeface="华文细黑"/>
                          <a:cs typeface="Times New Roman"/>
                        </a:rPr>
                        <a:t>选项</a:t>
                      </a:r>
                      <a:endParaRPr lang="zh-CN" sz="2400" kern="100" dirty="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原因</a:t>
                      </a:r>
                      <a:endParaRPr lang="zh-CN" sz="24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结论</a:t>
                      </a:r>
                      <a:endParaRPr lang="zh-CN" sz="24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985">
                <a:tc>
                  <a:txBody>
                    <a:bodyPr/>
                    <a:lstStyle/>
                    <a:p>
                      <a:pPr algn="ctr">
                        <a:lnSpc>
                          <a:spcPct val="150000"/>
                        </a:lnSpc>
                        <a:spcAft>
                          <a:spcPts val="0"/>
                        </a:spcAft>
                        <a:tabLst>
                          <a:tab pos="2430780" algn="l"/>
                        </a:tabLst>
                      </a:pPr>
                      <a:r>
                        <a:rPr lang="en-US" sz="2400" kern="100">
                          <a:effectLst/>
                          <a:latin typeface="Times New Roman"/>
                          <a:ea typeface="华文细黑"/>
                          <a:cs typeface="Courier New"/>
                        </a:rPr>
                        <a:t>A</a:t>
                      </a:r>
                      <a:endParaRPr lang="zh-CN" sz="24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乙烯和苯都能使溴水褪色</a:t>
                      </a:r>
                      <a:endParaRPr lang="zh-CN" sz="24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苯分子和乙烯分子含有相同的碳碳双键</a:t>
                      </a:r>
                      <a:endParaRPr lang="zh-CN" sz="24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9153">
                <a:tc>
                  <a:txBody>
                    <a:bodyPr/>
                    <a:lstStyle/>
                    <a:p>
                      <a:pPr algn="ctr">
                        <a:lnSpc>
                          <a:spcPct val="150000"/>
                        </a:lnSpc>
                        <a:spcAft>
                          <a:spcPts val="0"/>
                        </a:spcAft>
                        <a:tabLst>
                          <a:tab pos="2430780" algn="l"/>
                        </a:tabLst>
                      </a:pPr>
                      <a:r>
                        <a:rPr lang="en-US" sz="2400" kern="100">
                          <a:effectLst/>
                          <a:latin typeface="Times New Roman"/>
                          <a:ea typeface="华文细黑"/>
                          <a:cs typeface="Courier New"/>
                        </a:rPr>
                        <a:t>B</a:t>
                      </a:r>
                      <a:endParaRPr lang="zh-CN" sz="24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乙酸分子中含有羧基</a:t>
                      </a:r>
                      <a:endParaRPr lang="zh-CN" sz="24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dirty="0">
                          <a:effectLst/>
                          <a:latin typeface="Times New Roman"/>
                          <a:ea typeface="华文细黑"/>
                          <a:cs typeface="Times New Roman"/>
                        </a:rPr>
                        <a:t>可与</a:t>
                      </a:r>
                      <a:r>
                        <a:rPr lang="en-US" sz="2400" kern="100" dirty="0">
                          <a:effectLst/>
                          <a:latin typeface="Times New Roman"/>
                          <a:ea typeface="华文细黑"/>
                          <a:cs typeface="Courier New"/>
                        </a:rPr>
                        <a:t>NaHCO</a:t>
                      </a:r>
                      <a:r>
                        <a:rPr lang="en-US" sz="2400" kern="100" baseline="-25000" dirty="0">
                          <a:effectLst/>
                          <a:latin typeface="Times New Roman"/>
                          <a:ea typeface="华文细黑"/>
                          <a:cs typeface="Courier New"/>
                        </a:rPr>
                        <a:t>3</a:t>
                      </a:r>
                      <a:r>
                        <a:rPr lang="zh-CN" sz="2400" kern="100" dirty="0">
                          <a:effectLst/>
                          <a:latin typeface="Times New Roman"/>
                          <a:ea typeface="华文细黑"/>
                          <a:cs typeface="Times New Roman"/>
                        </a:rPr>
                        <a:t>溶液反应生成</a:t>
                      </a:r>
                      <a:r>
                        <a:rPr lang="en-US" sz="2400" kern="100" dirty="0">
                          <a:effectLst/>
                          <a:latin typeface="Times New Roman"/>
                          <a:ea typeface="华文细黑"/>
                          <a:cs typeface="Courier New"/>
                        </a:rPr>
                        <a:t>CO</a:t>
                      </a:r>
                      <a:r>
                        <a:rPr lang="en-US" sz="2400" kern="100" baseline="-25000" dirty="0">
                          <a:effectLst/>
                          <a:latin typeface="Times New Roman"/>
                          <a:ea typeface="华文细黑"/>
                          <a:cs typeface="Courier New"/>
                        </a:rPr>
                        <a:t>2</a:t>
                      </a:r>
                      <a:endParaRPr lang="zh-CN" sz="2400" kern="100" dirty="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5866">
                <a:tc>
                  <a:txBody>
                    <a:bodyPr/>
                    <a:lstStyle/>
                    <a:p>
                      <a:pPr algn="ctr">
                        <a:lnSpc>
                          <a:spcPct val="150000"/>
                        </a:lnSpc>
                        <a:spcAft>
                          <a:spcPts val="0"/>
                        </a:spcAft>
                        <a:tabLst>
                          <a:tab pos="2430780" algn="l"/>
                        </a:tabLst>
                      </a:pPr>
                      <a:r>
                        <a:rPr lang="en-US" sz="2400" kern="100">
                          <a:effectLst/>
                          <a:latin typeface="Times New Roman"/>
                          <a:ea typeface="华文细黑"/>
                          <a:cs typeface="Courier New"/>
                        </a:rPr>
                        <a:t>C</a:t>
                      </a:r>
                      <a:endParaRPr lang="zh-CN" sz="24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dirty="0">
                          <a:effectLst/>
                          <a:latin typeface="Times New Roman"/>
                          <a:ea typeface="华文细黑"/>
                          <a:cs typeface="Times New Roman"/>
                        </a:rPr>
                        <a:t>纤维素和淀粉的化学式均为</a:t>
                      </a:r>
                      <a:r>
                        <a:rPr lang="en-US" sz="2400" kern="100" dirty="0">
                          <a:effectLst/>
                          <a:latin typeface="Times New Roman"/>
                          <a:ea typeface="华文细黑"/>
                          <a:cs typeface="Courier New"/>
                        </a:rPr>
                        <a:t>(C</a:t>
                      </a:r>
                      <a:r>
                        <a:rPr lang="en-US" sz="2400" kern="100" baseline="-25000" dirty="0">
                          <a:effectLst/>
                          <a:latin typeface="Times New Roman"/>
                          <a:ea typeface="华文细黑"/>
                          <a:cs typeface="Courier New"/>
                        </a:rPr>
                        <a:t>6</a:t>
                      </a:r>
                      <a:r>
                        <a:rPr lang="en-US" sz="2400" kern="100" dirty="0">
                          <a:effectLst/>
                          <a:latin typeface="Times New Roman"/>
                          <a:ea typeface="华文细黑"/>
                          <a:cs typeface="Courier New"/>
                        </a:rPr>
                        <a:t>H</a:t>
                      </a:r>
                      <a:r>
                        <a:rPr lang="en-US" sz="2400" kern="100" baseline="-25000" dirty="0">
                          <a:effectLst/>
                          <a:latin typeface="Times New Roman"/>
                          <a:ea typeface="华文细黑"/>
                          <a:cs typeface="Courier New"/>
                        </a:rPr>
                        <a:t>10</a:t>
                      </a:r>
                      <a:r>
                        <a:rPr lang="en-US" sz="2400" kern="100" dirty="0">
                          <a:effectLst/>
                          <a:latin typeface="Times New Roman"/>
                          <a:ea typeface="华文细黑"/>
                          <a:cs typeface="Courier New"/>
                        </a:rPr>
                        <a:t>O</a:t>
                      </a:r>
                      <a:r>
                        <a:rPr lang="en-US" sz="2400" kern="100" baseline="-25000" dirty="0">
                          <a:effectLst/>
                          <a:latin typeface="Times New Roman"/>
                          <a:ea typeface="华文细黑"/>
                          <a:cs typeface="Courier New"/>
                        </a:rPr>
                        <a:t>5</a:t>
                      </a:r>
                      <a:r>
                        <a:rPr lang="en-US" sz="2400" kern="100" dirty="0">
                          <a:effectLst/>
                          <a:latin typeface="Times New Roman"/>
                          <a:ea typeface="华文细黑"/>
                          <a:cs typeface="Courier New"/>
                        </a:rPr>
                        <a:t>)</a:t>
                      </a:r>
                      <a:r>
                        <a:rPr lang="en-US" sz="2400" i="1" kern="100" baseline="-25000" dirty="0">
                          <a:effectLst/>
                          <a:latin typeface="Times New Roman"/>
                          <a:ea typeface="华文细黑"/>
                          <a:cs typeface="Courier New"/>
                        </a:rPr>
                        <a:t>n</a:t>
                      </a:r>
                      <a:endParaRPr lang="zh-CN" sz="2400" kern="100" dirty="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它们互为同分异构体</a:t>
                      </a:r>
                      <a:endParaRPr lang="zh-CN" sz="24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2450">
                <a:tc>
                  <a:txBody>
                    <a:bodyPr/>
                    <a:lstStyle/>
                    <a:p>
                      <a:pPr algn="ctr">
                        <a:lnSpc>
                          <a:spcPct val="150000"/>
                        </a:lnSpc>
                        <a:spcAft>
                          <a:spcPts val="0"/>
                        </a:spcAft>
                        <a:tabLst>
                          <a:tab pos="2430780" algn="l"/>
                        </a:tabLst>
                      </a:pPr>
                      <a:r>
                        <a:rPr lang="en-US" sz="2400" kern="100">
                          <a:effectLst/>
                          <a:latin typeface="Times New Roman"/>
                          <a:ea typeface="华文细黑"/>
                          <a:cs typeface="Courier New"/>
                        </a:rPr>
                        <a:t>D</a:t>
                      </a:r>
                      <a:endParaRPr lang="zh-CN" sz="24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tabLst>
                          <a:tab pos="2430780" algn="l"/>
                        </a:tabLst>
                      </a:pPr>
                      <a:r>
                        <a:rPr lang="zh-CN" sz="2400" kern="100">
                          <a:effectLst/>
                          <a:latin typeface="Times New Roman"/>
                          <a:ea typeface="华文细黑"/>
                          <a:cs typeface="Times New Roman"/>
                        </a:rPr>
                        <a:t>乙酸乙酯和乙烯在一定条件下都能与水反应</a:t>
                      </a:r>
                      <a:endParaRPr lang="zh-CN" sz="24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dirty="0">
                          <a:effectLst/>
                          <a:latin typeface="Times New Roman"/>
                          <a:ea typeface="华文细黑"/>
                          <a:cs typeface="Times New Roman"/>
                        </a:rPr>
                        <a:t>二者属于同一反应类型</a:t>
                      </a:r>
                      <a:endParaRPr lang="zh-CN" sz="2400" kern="100" dirty="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2" name="Rectangle 21">
            <a:hlinkClick r:id="rId2" action="ppaction://hlinksldjump"/>
          </p:cNvPr>
          <p:cNvSpPr>
            <a:spLocks noChangeArrowheads="1"/>
          </p:cNvSpPr>
          <p:nvPr/>
        </p:nvSpPr>
        <p:spPr bwMode="auto">
          <a:xfrm>
            <a:off x="415099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3" name="Rectangle 21">
            <a:hlinkClick r:id="rId3" action="ppaction://hlinksldjump"/>
          </p:cNvPr>
          <p:cNvSpPr>
            <a:spLocks noChangeArrowheads="1"/>
          </p:cNvSpPr>
          <p:nvPr/>
        </p:nvSpPr>
        <p:spPr bwMode="auto">
          <a:xfrm>
            <a:off x="458491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4" name="Rectangle 21">
            <a:hlinkClick r:id="rId4" action="ppaction://hlinksldjump"/>
          </p:cNvPr>
          <p:cNvSpPr>
            <a:spLocks noChangeArrowheads="1"/>
          </p:cNvSpPr>
          <p:nvPr/>
        </p:nvSpPr>
        <p:spPr bwMode="auto">
          <a:xfrm>
            <a:off x="501883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5" name="Rectangle 21">
            <a:hlinkClick r:id="rId5" action="ppaction://hlinksldjump"/>
          </p:cNvPr>
          <p:cNvSpPr>
            <a:spLocks noChangeArrowheads="1"/>
          </p:cNvSpPr>
          <p:nvPr/>
        </p:nvSpPr>
        <p:spPr bwMode="auto">
          <a:xfrm>
            <a:off x="545275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6" name="Rectangle 21">
            <a:hlinkClick r:id="rId6" action="ppaction://hlinksldjump"/>
          </p:cNvPr>
          <p:cNvSpPr>
            <a:spLocks noChangeArrowheads="1"/>
          </p:cNvSpPr>
          <p:nvPr/>
        </p:nvSpPr>
        <p:spPr bwMode="auto">
          <a:xfrm>
            <a:off x="588668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7" name="Rectangle 21">
            <a:hlinkClick r:id="rId7" action="ppaction://hlinksldjump"/>
          </p:cNvPr>
          <p:cNvSpPr>
            <a:spLocks noChangeArrowheads="1"/>
          </p:cNvSpPr>
          <p:nvPr/>
        </p:nvSpPr>
        <p:spPr bwMode="auto">
          <a:xfrm>
            <a:off x="632060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8" name="Rectangle 21">
            <a:hlinkClick r:id="rId8" action="ppaction://hlinksldjump"/>
          </p:cNvPr>
          <p:cNvSpPr>
            <a:spLocks noChangeArrowheads="1"/>
          </p:cNvSpPr>
          <p:nvPr/>
        </p:nvSpPr>
        <p:spPr bwMode="auto">
          <a:xfrm>
            <a:off x="67545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9" name="Rectangle 21">
            <a:hlinkClick r:id="rId9" action="ppaction://hlinksldjump"/>
          </p:cNvPr>
          <p:cNvSpPr>
            <a:spLocks noChangeArrowheads="1"/>
          </p:cNvSpPr>
          <p:nvPr/>
        </p:nvSpPr>
        <p:spPr bwMode="auto">
          <a:xfrm>
            <a:off x="71884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0" name="Rectangle 21">
            <a:hlinkClick r:id="rId10" action="ppaction://hlinksldjump"/>
          </p:cNvPr>
          <p:cNvSpPr>
            <a:spLocks noChangeArrowheads="1"/>
          </p:cNvSpPr>
          <p:nvPr/>
        </p:nvSpPr>
        <p:spPr bwMode="auto">
          <a:xfrm>
            <a:off x="7622374"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1" name="Rectangle 21">
            <a:hlinkClick r:id="rId11" action="ppaction://hlinksldjump"/>
          </p:cNvPr>
          <p:cNvSpPr>
            <a:spLocks noChangeArrowheads="1"/>
          </p:cNvSpPr>
          <p:nvPr/>
        </p:nvSpPr>
        <p:spPr bwMode="auto">
          <a:xfrm>
            <a:off x="8134643"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2" name="Rectangle 21">
            <a:hlinkClick r:id="rId12" action="ppaction://hlinksldjump"/>
          </p:cNvPr>
          <p:cNvSpPr>
            <a:spLocks noChangeArrowheads="1"/>
          </p:cNvSpPr>
          <p:nvPr/>
        </p:nvSpPr>
        <p:spPr bwMode="auto">
          <a:xfrm>
            <a:off x="8759102" y="48837"/>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3" name="Rectangle 21">
            <a:hlinkClick r:id="rId13" action="ppaction://hlinksldjump"/>
          </p:cNvPr>
          <p:cNvSpPr>
            <a:spLocks noChangeArrowheads="1"/>
          </p:cNvSpPr>
          <p:nvPr/>
        </p:nvSpPr>
        <p:spPr bwMode="auto">
          <a:xfrm>
            <a:off x="9352463" y="4864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4" name="Rectangle 21">
            <a:hlinkClick r:id="rId14" action="ppaction://hlinksldjump"/>
          </p:cNvPr>
          <p:cNvSpPr>
            <a:spLocks noChangeArrowheads="1"/>
          </p:cNvSpPr>
          <p:nvPr/>
        </p:nvSpPr>
        <p:spPr bwMode="auto">
          <a:xfrm>
            <a:off x="9985213"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5" name="Rectangle 21">
            <a:hlinkClick r:id="rId15" action="ppaction://hlinksldjump"/>
          </p:cNvPr>
          <p:cNvSpPr>
            <a:spLocks noChangeArrowheads="1"/>
          </p:cNvSpPr>
          <p:nvPr/>
        </p:nvSpPr>
        <p:spPr bwMode="auto">
          <a:xfrm>
            <a:off x="10562658" y="52059"/>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Rectangle 21">
            <a:hlinkClick r:id="rId16" action="ppaction://hlinksldjump"/>
          </p:cNvPr>
          <p:cNvSpPr>
            <a:spLocks noChangeArrowheads="1"/>
          </p:cNvSpPr>
          <p:nvPr/>
        </p:nvSpPr>
        <p:spPr bwMode="auto">
          <a:xfrm>
            <a:off x="11135766"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rId17"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8181414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571559" y="909514"/>
            <a:ext cx="11010769" cy="5372100"/>
          </a:xfrm>
          <a:prstGeom prst="rect">
            <a:avLst/>
          </a:prstGeom>
        </p:spPr>
        <p:txBody>
          <a:bodyPr>
            <a:spAutoFit/>
          </a:bodyPr>
          <a:lstStyle/>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spc="-80" dirty="0" smtClean="0">
                <a:latin typeface="Times New Roman"/>
                <a:ea typeface="华文细黑"/>
              </a:rPr>
              <a:t>==</a:t>
            </a:r>
            <a:r>
              <a:rPr lang="en-US" altLang="zh-CN" sz="2800" kern="100" dirty="0" smtClean="0">
                <a:latin typeface="Times New Roman"/>
                <a:ea typeface="华文细黑"/>
              </a:rPr>
              <a:t>CH</a:t>
            </a:r>
            <a:r>
              <a:rPr lang="en-US" altLang="zh-CN" sz="2800" kern="100" baseline="-25000" dirty="0" smtClean="0">
                <a:latin typeface="Times New Roman"/>
                <a:ea typeface="华文细黑"/>
              </a:rPr>
              <a:t>2</a:t>
            </a:r>
            <a:r>
              <a:rPr lang="zh-CN" altLang="zh-CN" sz="2800" kern="100" dirty="0">
                <a:latin typeface="Times New Roman"/>
                <a:ea typeface="华文细黑"/>
                <a:cs typeface="Times New Roman"/>
              </a:rPr>
              <a:t>与溴水发生加成反应而使溴水褪色，苯则能萃取溴水中的溴而使溴水褪色，</a:t>
            </a:r>
            <a:r>
              <a:rPr lang="en-US" altLang="zh-CN" sz="2800" kern="100" dirty="0">
                <a:latin typeface="Times New Roman"/>
                <a:ea typeface="华文细黑"/>
              </a:rPr>
              <a:t>A</a:t>
            </a:r>
            <a:r>
              <a:rPr lang="zh-CN" altLang="zh-CN" sz="2800" kern="100" dirty="0">
                <a:latin typeface="Times New Roman"/>
                <a:ea typeface="华文细黑"/>
                <a:cs typeface="Times New Roman"/>
              </a:rPr>
              <a:t>项错误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CH</a:t>
            </a:r>
            <a:r>
              <a:rPr lang="en-US" altLang="zh-CN" sz="2800" kern="100" baseline="-25000" dirty="0" smtClean="0">
                <a:latin typeface="Times New Roman"/>
                <a:ea typeface="华文细黑"/>
              </a:rPr>
              <a:t>3</a:t>
            </a:r>
            <a:r>
              <a:rPr lang="en-US" altLang="zh-CN" sz="2800" kern="100" dirty="0" smtClean="0">
                <a:latin typeface="Times New Roman"/>
                <a:ea typeface="华文细黑"/>
              </a:rPr>
              <a:t>COOH</a:t>
            </a:r>
            <a:r>
              <a:rPr lang="zh-CN" altLang="zh-CN" sz="2800" kern="100" dirty="0">
                <a:latin typeface="Times New Roman"/>
                <a:ea typeface="华文细黑"/>
                <a:cs typeface="Times New Roman"/>
              </a:rPr>
              <a:t>的酸性强于</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CO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，故可与</a:t>
            </a:r>
            <a:r>
              <a:rPr lang="en-US" altLang="zh-CN" sz="2800" kern="100" dirty="0">
                <a:latin typeface="Times New Roman"/>
                <a:ea typeface="华文细黑"/>
              </a:rPr>
              <a:t>NaHCO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反应放出</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纤维素</a:t>
            </a:r>
            <a:r>
              <a:rPr lang="zh-CN" altLang="zh-CN" sz="2800" kern="100" dirty="0">
                <a:latin typeface="Times New Roman"/>
                <a:ea typeface="华文细黑"/>
                <a:cs typeface="Times New Roman"/>
              </a:rPr>
              <a:t>和淀粉的化学式虽然形式相同，但由于</a:t>
            </a:r>
            <a:r>
              <a:rPr lang="en-US" altLang="zh-CN" sz="2800" i="1" kern="100" dirty="0">
                <a:latin typeface="Times New Roman"/>
                <a:ea typeface="华文细黑"/>
              </a:rPr>
              <a:t>n</a:t>
            </a:r>
            <a:r>
              <a:rPr lang="zh-CN" altLang="zh-CN" sz="2800" kern="100" dirty="0">
                <a:latin typeface="Times New Roman"/>
                <a:ea typeface="华文细黑"/>
                <a:cs typeface="Times New Roman"/>
              </a:rPr>
              <a:t>的值不定，故不互为同分异构体，</a:t>
            </a:r>
            <a:r>
              <a:rPr lang="en-US" altLang="zh-CN" sz="2800" kern="100" dirty="0">
                <a:latin typeface="Times New Roman"/>
                <a:ea typeface="华文细黑"/>
              </a:rPr>
              <a:t>C</a:t>
            </a:r>
            <a:r>
              <a:rPr lang="zh-CN" altLang="zh-CN" sz="2800" kern="100" dirty="0">
                <a:latin typeface="Times New Roman"/>
                <a:ea typeface="华文细黑"/>
                <a:cs typeface="Times New Roman"/>
              </a:rPr>
              <a:t>项错误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CH</a:t>
            </a:r>
            <a:r>
              <a:rPr lang="en-US" altLang="zh-CN" sz="2800" kern="100" baseline="-25000" dirty="0" smtClean="0">
                <a:latin typeface="Times New Roman"/>
                <a:ea typeface="华文细黑"/>
              </a:rPr>
              <a:t>3</a:t>
            </a:r>
            <a:r>
              <a:rPr lang="en-US" altLang="zh-CN" sz="2800" kern="100" dirty="0" smtClean="0">
                <a:latin typeface="Times New Roman"/>
                <a:ea typeface="华文细黑"/>
              </a:rPr>
              <a:t>COOCH</a:t>
            </a:r>
            <a:r>
              <a:rPr lang="en-US" altLang="zh-CN" sz="2800" kern="100" baseline="-25000" dirty="0" smtClean="0">
                <a:latin typeface="Times New Roman"/>
                <a:ea typeface="华文细黑"/>
              </a:rPr>
              <a:t>2</a:t>
            </a:r>
            <a:r>
              <a:rPr lang="en-US" altLang="zh-CN" sz="2800" kern="100" dirty="0" smtClean="0">
                <a:latin typeface="Times New Roman"/>
                <a:ea typeface="华文细黑"/>
              </a:rPr>
              <a:t>CH</a:t>
            </a:r>
            <a:r>
              <a:rPr lang="en-US" altLang="zh-CN" sz="2800" kern="100" baseline="-25000" dirty="0" smtClean="0">
                <a:latin typeface="Times New Roman"/>
                <a:ea typeface="华文细黑"/>
              </a:rPr>
              <a:t>3</a:t>
            </a:r>
            <a:r>
              <a:rPr lang="zh-CN" altLang="zh-CN" sz="2800" kern="100" dirty="0">
                <a:latin typeface="Times New Roman"/>
                <a:ea typeface="华文细黑"/>
                <a:cs typeface="Times New Roman"/>
              </a:rPr>
              <a:t>和</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的反应属于取代反应，而</a:t>
            </a:r>
            <a:r>
              <a:rPr lang="en-US" altLang="zh-CN" sz="2800" kern="100" dirty="0" smtClean="0">
                <a:latin typeface="Times New Roman"/>
                <a:ea typeface="华文细黑"/>
              </a:rPr>
              <a:t>CH</a:t>
            </a:r>
            <a:r>
              <a:rPr lang="en-US" altLang="zh-CN" sz="2800" kern="100" baseline="-25000" dirty="0" smtClean="0">
                <a:latin typeface="Times New Roman"/>
                <a:ea typeface="华文细黑"/>
              </a:rPr>
              <a:t>2</a:t>
            </a:r>
            <a:r>
              <a:rPr lang="en-US" altLang="zh-CN" sz="2800" kern="100" spc="-80" dirty="0" smtClean="0">
                <a:latin typeface="Times New Roman"/>
                <a:ea typeface="华文细黑"/>
              </a:rPr>
              <a:t>=</a:t>
            </a:r>
            <a:r>
              <a:rPr lang="en-US" altLang="zh-CN" sz="2800" kern="100" dirty="0" smtClean="0">
                <a:latin typeface="Times New Roman"/>
                <a:ea typeface="华文细黑"/>
              </a:rPr>
              <a:t>=</a:t>
            </a:r>
            <a:r>
              <a:rPr lang="en-US" altLang="zh-CN" sz="2800" kern="100" dirty="0">
                <a:latin typeface="Times New Roman"/>
                <a:ea typeface="华文细黑"/>
              </a:rPr>
              <a:t>CH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与</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的反应属于加成反应，</a:t>
            </a:r>
            <a:r>
              <a:rPr lang="en-US" altLang="zh-CN" sz="2800" kern="100" dirty="0">
                <a:latin typeface="Times New Roman"/>
                <a:ea typeface="华文细黑"/>
              </a:rPr>
              <a:t>D</a:t>
            </a:r>
            <a:r>
              <a:rPr lang="zh-CN" altLang="zh-CN" sz="2800" kern="100" dirty="0">
                <a:latin typeface="Times New Roman"/>
                <a:ea typeface="华文细黑"/>
                <a:cs typeface="Times New Roman"/>
              </a:rPr>
              <a:t>项错误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430780" algn="l"/>
              </a:tabLs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Courier New"/>
              </a:rPr>
              <a:t>B</a:t>
            </a:r>
            <a:endParaRPr lang="zh-CN" altLang="zh-CN" sz="2800" b="1" kern="100" dirty="0">
              <a:solidFill>
                <a:schemeClr val="accent6">
                  <a:lumMod val="75000"/>
                </a:schemeClr>
              </a:solidFill>
              <a:latin typeface="Times New Roman"/>
              <a:ea typeface="华文细黑"/>
              <a:cs typeface="Courier New"/>
            </a:endParaRPr>
          </a:p>
        </p:txBody>
      </p:sp>
      <p:sp>
        <p:nvSpPr>
          <p:cNvPr id="32" name="Rectangle 21">
            <a:hlinkClick r:id="rId2" action="ppaction://hlinksldjump"/>
          </p:cNvPr>
          <p:cNvSpPr>
            <a:spLocks noChangeArrowheads="1"/>
          </p:cNvSpPr>
          <p:nvPr/>
        </p:nvSpPr>
        <p:spPr bwMode="auto">
          <a:xfrm>
            <a:off x="415099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3" name="Rectangle 21">
            <a:hlinkClick r:id="rId3" action="ppaction://hlinksldjump"/>
          </p:cNvPr>
          <p:cNvSpPr>
            <a:spLocks noChangeArrowheads="1"/>
          </p:cNvSpPr>
          <p:nvPr/>
        </p:nvSpPr>
        <p:spPr bwMode="auto">
          <a:xfrm>
            <a:off x="458491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4" name="Rectangle 21">
            <a:hlinkClick r:id="rId4" action="ppaction://hlinksldjump"/>
          </p:cNvPr>
          <p:cNvSpPr>
            <a:spLocks noChangeArrowheads="1"/>
          </p:cNvSpPr>
          <p:nvPr/>
        </p:nvSpPr>
        <p:spPr bwMode="auto">
          <a:xfrm>
            <a:off x="501883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5" name="Rectangle 21">
            <a:hlinkClick r:id="rId5" action="ppaction://hlinksldjump"/>
          </p:cNvPr>
          <p:cNvSpPr>
            <a:spLocks noChangeArrowheads="1"/>
          </p:cNvSpPr>
          <p:nvPr/>
        </p:nvSpPr>
        <p:spPr bwMode="auto">
          <a:xfrm>
            <a:off x="545275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6" name="Rectangle 21">
            <a:hlinkClick r:id="rId6" action="ppaction://hlinksldjump"/>
          </p:cNvPr>
          <p:cNvSpPr>
            <a:spLocks noChangeArrowheads="1"/>
          </p:cNvSpPr>
          <p:nvPr/>
        </p:nvSpPr>
        <p:spPr bwMode="auto">
          <a:xfrm>
            <a:off x="588668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7" name="Rectangle 21">
            <a:hlinkClick r:id="rId7" action="ppaction://hlinksldjump"/>
          </p:cNvPr>
          <p:cNvSpPr>
            <a:spLocks noChangeArrowheads="1"/>
          </p:cNvSpPr>
          <p:nvPr/>
        </p:nvSpPr>
        <p:spPr bwMode="auto">
          <a:xfrm>
            <a:off x="632060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8" name="Rectangle 21">
            <a:hlinkClick r:id="rId8" action="ppaction://hlinksldjump"/>
          </p:cNvPr>
          <p:cNvSpPr>
            <a:spLocks noChangeArrowheads="1"/>
          </p:cNvSpPr>
          <p:nvPr/>
        </p:nvSpPr>
        <p:spPr bwMode="auto">
          <a:xfrm>
            <a:off x="67545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9" name="Rectangle 21">
            <a:hlinkClick r:id="rId9" action="ppaction://hlinksldjump"/>
          </p:cNvPr>
          <p:cNvSpPr>
            <a:spLocks noChangeArrowheads="1"/>
          </p:cNvSpPr>
          <p:nvPr/>
        </p:nvSpPr>
        <p:spPr bwMode="auto">
          <a:xfrm>
            <a:off x="71884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0" name="Rectangle 21">
            <a:hlinkClick r:id="rId10" action="ppaction://hlinksldjump"/>
          </p:cNvPr>
          <p:cNvSpPr>
            <a:spLocks noChangeArrowheads="1"/>
          </p:cNvSpPr>
          <p:nvPr/>
        </p:nvSpPr>
        <p:spPr bwMode="auto">
          <a:xfrm>
            <a:off x="7622374"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1" name="Rectangle 21">
            <a:hlinkClick r:id="rId11" action="ppaction://hlinksldjump"/>
          </p:cNvPr>
          <p:cNvSpPr>
            <a:spLocks noChangeArrowheads="1"/>
          </p:cNvSpPr>
          <p:nvPr/>
        </p:nvSpPr>
        <p:spPr bwMode="auto">
          <a:xfrm>
            <a:off x="8134643"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2" name="Rectangle 21">
            <a:hlinkClick r:id="rId12" action="ppaction://hlinksldjump"/>
          </p:cNvPr>
          <p:cNvSpPr>
            <a:spLocks noChangeArrowheads="1"/>
          </p:cNvSpPr>
          <p:nvPr/>
        </p:nvSpPr>
        <p:spPr bwMode="auto">
          <a:xfrm>
            <a:off x="8759102" y="48837"/>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3" name="Rectangle 21">
            <a:hlinkClick r:id="rId13" action="ppaction://hlinksldjump"/>
          </p:cNvPr>
          <p:cNvSpPr>
            <a:spLocks noChangeArrowheads="1"/>
          </p:cNvSpPr>
          <p:nvPr/>
        </p:nvSpPr>
        <p:spPr bwMode="auto">
          <a:xfrm>
            <a:off x="9352463" y="4864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4" name="Rectangle 21">
            <a:hlinkClick r:id="rId14" action="ppaction://hlinksldjump"/>
          </p:cNvPr>
          <p:cNvSpPr>
            <a:spLocks noChangeArrowheads="1"/>
          </p:cNvSpPr>
          <p:nvPr/>
        </p:nvSpPr>
        <p:spPr bwMode="auto">
          <a:xfrm>
            <a:off x="9985213"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6" name="Rectangle 21">
            <a:hlinkClick r:id="rId15" action="ppaction://hlinksldjump"/>
          </p:cNvPr>
          <p:cNvSpPr>
            <a:spLocks noChangeArrowheads="1"/>
          </p:cNvSpPr>
          <p:nvPr/>
        </p:nvSpPr>
        <p:spPr bwMode="auto">
          <a:xfrm>
            <a:off x="10562658" y="52059"/>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Rectangle 21">
            <a:hlinkClick r:id="rId16" action="ppaction://hlinksldjump"/>
          </p:cNvPr>
          <p:cNvSpPr>
            <a:spLocks noChangeArrowheads="1"/>
          </p:cNvSpPr>
          <p:nvPr/>
        </p:nvSpPr>
        <p:spPr bwMode="auto">
          <a:xfrm>
            <a:off x="11135766"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755379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0590" y="909514"/>
            <a:ext cx="10793813" cy="5262979"/>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酿酒过程中，葡萄糖可通过水解反应生成酒精</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鸡蛋清溶液中加入饱和硫酸钠溶液，生成的沉淀物不能再溶解</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C.</a:t>
            </a:r>
            <a:r>
              <a:rPr lang="zh-CN" altLang="zh-CN" sz="2800" kern="100" dirty="0">
                <a:latin typeface="Times New Roman"/>
                <a:ea typeface="华文细黑"/>
                <a:cs typeface="Times New Roman"/>
              </a:rPr>
              <a:t>向酸性高锰酸钾紫色溶液中加入植物油充分振荡后，溶液颜色</a:t>
            </a:r>
            <a:r>
              <a:rPr lang="zh-CN" altLang="zh-CN" sz="2800" kern="100" dirty="0" smtClean="0">
                <a:latin typeface="Times New Roman"/>
                <a:ea typeface="华文细黑"/>
                <a:cs typeface="Times New Roman"/>
              </a:rPr>
              <a:t>会</a:t>
            </a:r>
            <a:endParaRPr lang="en-US" altLang="zh-CN" sz="2800" kern="100" dirty="0" smtClean="0">
              <a:latin typeface="Times New Roman"/>
              <a:ea typeface="华文细黑"/>
              <a:cs typeface="Times New Roman"/>
            </a:endParaRPr>
          </a:p>
          <a:p>
            <a:pPr>
              <a:lnSpc>
                <a:spcPct val="150000"/>
              </a:lnSpc>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褪去</a:t>
            </a:r>
            <a:endParaRPr lang="en-US" altLang="zh-CN" sz="2800" kern="100" dirty="0" smtClean="0">
              <a:latin typeface="Times New Roman"/>
              <a:ea typeface="华文细黑"/>
              <a:cs typeface="Times New Roman"/>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维生素</a:t>
            </a:r>
            <a:r>
              <a:rPr lang="en-US" altLang="zh-CN" sz="2800" kern="100" dirty="0">
                <a:latin typeface="Times New Roman"/>
                <a:ea typeface="华文细黑"/>
              </a:rPr>
              <a:t>C</a:t>
            </a:r>
            <a:r>
              <a:rPr lang="en-US" altLang="zh-CN" sz="2800" kern="100" dirty="0" smtClean="0">
                <a:latin typeface="Times New Roman"/>
                <a:ea typeface="华文细黑"/>
              </a:rPr>
              <a:t>(			                )</a:t>
            </a:r>
            <a:r>
              <a:rPr lang="zh-CN" altLang="zh-CN" sz="2800" kern="100" dirty="0">
                <a:latin typeface="Times New Roman"/>
                <a:ea typeface="华文细黑"/>
                <a:cs typeface="Times New Roman"/>
              </a:rPr>
              <a:t>溶液中滴加</a:t>
            </a:r>
            <a:r>
              <a:rPr lang="en-US" altLang="zh-CN" sz="2800" kern="100" dirty="0">
                <a:latin typeface="Times New Roman"/>
                <a:ea typeface="华文细黑"/>
              </a:rPr>
              <a:t>KI</a:t>
            </a:r>
            <a:r>
              <a:rPr lang="en-US" altLang="zh-CN" sz="2800" kern="100" dirty="0" smtClean="0">
                <a:latin typeface="Times New Roman"/>
                <a:ea typeface="华文细黑"/>
              </a:rPr>
              <a:t>­-</a:t>
            </a:r>
            <a:r>
              <a:rPr lang="zh-CN" altLang="zh-CN" sz="2800" kern="100" dirty="0" smtClean="0">
                <a:latin typeface="Times New Roman"/>
                <a:ea typeface="华文细黑"/>
                <a:cs typeface="Times New Roman"/>
              </a:rPr>
              <a:t>淀粉</a:t>
            </a:r>
            <a:r>
              <a:rPr lang="zh-CN" altLang="zh-CN" sz="2800" kern="100" dirty="0">
                <a:latin typeface="Times New Roman"/>
                <a:ea typeface="华文细黑"/>
                <a:cs typeface="Times New Roman"/>
              </a:rPr>
              <a:t>溶液</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endParaRPr lang="en-US" altLang="zh-CN" sz="2800" kern="100" dirty="0">
              <a:latin typeface="Times New Roman"/>
              <a:ea typeface="华文细黑"/>
              <a:cs typeface="Times New Roman"/>
            </a:endParaRPr>
          </a:p>
          <a:p>
            <a:pPr>
              <a:lnSpc>
                <a:spcPct val="150000"/>
              </a:lnSpc>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立即变蓝色</a:t>
            </a:r>
            <a:endParaRPr lang="zh-CN" altLang="zh-CN" sz="2800" kern="100" dirty="0">
              <a:effectLst/>
              <a:latin typeface="宋体"/>
              <a:cs typeface="Courier New"/>
            </a:endParaRPr>
          </a:p>
        </p:txBody>
      </p:sp>
      <p:pic>
        <p:nvPicPr>
          <p:cNvPr id="274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2799" y="3501802"/>
            <a:ext cx="4331730" cy="1757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21">
            <a:hlinkClick r:id="rId3" action="ppaction://hlinksldjump"/>
          </p:cNvPr>
          <p:cNvSpPr>
            <a:spLocks noChangeArrowheads="1"/>
          </p:cNvSpPr>
          <p:nvPr/>
        </p:nvSpPr>
        <p:spPr bwMode="auto">
          <a:xfrm>
            <a:off x="415099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4" action="ppaction://hlinksldjump"/>
          </p:cNvPr>
          <p:cNvSpPr>
            <a:spLocks noChangeArrowheads="1"/>
          </p:cNvSpPr>
          <p:nvPr/>
        </p:nvSpPr>
        <p:spPr bwMode="auto">
          <a:xfrm>
            <a:off x="458491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5" action="ppaction://hlinksldjump"/>
          </p:cNvPr>
          <p:cNvSpPr>
            <a:spLocks noChangeArrowheads="1"/>
          </p:cNvSpPr>
          <p:nvPr/>
        </p:nvSpPr>
        <p:spPr bwMode="auto">
          <a:xfrm>
            <a:off x="501883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6" action="ppaction://hlinksldjump"/>
          </p:cNvPr>
          <p:cNvSpPr>
            <a:spLocks noChangeArrowheads="1"/>
          </p:cNvSpPr>
          <p:nvPr/>
        </p:nvSpPr>
        <p:spPr bwMode="auto">
          <a:xfrm>
            <a:off x="545275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7" action="ppaction://hlinksldjump"/>
          </p:cNvPr>
          <p:cNvSpPr>
            <a:spLocks noChangeArrowheads="1"/>
          </p:cNvSpPr>
          <p:nvPr/>
        </p:nvSpPr>
        <p:spPr bwMode="auto">
          <a:xfrm>
            <a:off x="588668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8" action="ppaction://hlinksldjump"/>
          </p:cNvPr>
          <p:cNvSpPr>
            <a:spLocks noChangeArrowheads="1"/>
          </p:cNvSpPr>
          <p:nvPr/>
        </p:nvSpPr>
        <p:spPr bwMode="auto">
          <a:xfrm>
            <a:off x="632060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6" name="Rectangle 21">
            <a:hlinkClick r:id="rId9" action="ppaction://hlinksldjump"/>
          </p:cNvPr>
          <p:cNvSpPr>
            <a:spLocks noChangeArrowheads="1"/>
          </p:cNvSpPr>
          <p:nvPr/>
        </p:nvSpPr>
        <p:spPr bwMode="auto">
          <a:xfrm>
            <a:off x="67545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7" name="Rectangle 21">
            <a:hlinkClick r:id="rId10" action="ppaction://hlinksldjump"/>
          </p:cNvPr>
          <p:cNvSpPr>
            <a:spLocks noChangeArrowheads="1"/>
          </p:cNvSpPr>
          <p:nvPr/>
        </p:nvSpPr>
        <p:spPr bwMode="auto">
          <a:xfrm>
            <a:off x="71884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8" name="Rectangle 21">
            <a:hlinkClick r:id="rId11" action="ppaction://hlinksldjump"/>
          </p:cNvPr>
          <p:cNvSpPr>
            <a:spLocks noChangeArrowheads="1"/>
          </p:cNvSpPr>
          <p:nvPr/>
        </p:nvSpPr>
        <p:spPr bwMode="auto">
          <a:xfrm>
            <a:off x="7622374"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9" name="Rectangle 21">
            <a:hlinkClick r:id="rId12" action="ppaction://hlinksldjump"/>
          </p:cNvPr>
          <p:cNvSpPr>
            <a:spLocks noChangeArrowheads="1"/>
          </p:cNvSpPr>
          <p:nvPr/>
        </p:nvSpPr>
        <p:spPr bwMode="auto">
          <a:xfrm>
            <a:off x="8134643"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0" name="Rectangle 21">
            <a:hlinkClick r:id="rId13" action="ppaction://hlinksldjump"/>
          </p:cNvPr>
          <p:cNvSpPr>
            <a:spLocks noChangeArrowheads="1"/>
          </p:cNvSpPr>
          <p:nvPr/>
        </p:nvSpPr>
        <p:spPr bwMode="auto">
          <a:xfrm>
            <a:off x="8759102" y="48837"/>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1" name="Rectangle 21">
            <a:hlinkClick r:id="rId14" action="ppaction://hlinksldjump"/>
          </p:cNvPr>
          <p:cNvSpPr>
            <a:spLocks noChangeArrowheads="1"/>
          </p:cNvSpPr>
          <p:nvPr/>
        </p:nvSpPr>
        <p:spPr bwMode="auto">
          <a:xfrm>
            <a:off x="9352463" y="4864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2" name="Rectangle 21">
            <a:hlinkClick r:id="rId15" action="ppaction://hlinksldjump"/>
          </p:cNvPr>
          <p:cNvSpPr>
            <a:spLocks noChangeArrowheads="1"/>
          </p:cNvSpPr>
          <p:nvPr/>
        </p:nvSpPr>
        <p:spPr bwMode="auto">
          <a:xfrm>
            <a:off x="9985213"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3" name="Rectangle 21">
            <a:hlinkClick r:id="rId16" action="ppaction://hlinksldjump"/>
          </p:cNvPr>
          <p:cNvSpPr>
            <a:spLocks noChangeArrowheads="1"/>
          </p:cNvSpPr>
          <p:nvPr/>
        </p:nvSpPr>
        <p:spPr bwMode="auto">
          <a:xfrm>
            <a:off x="10562658" y="52059"/>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Rectangle 21">
            <a:hlinkClick r:id="rId17" action="ppaction://hlinksldjump"/>
          </p:cNvPr>
          <p:cNvSpPr>
            <a:spLocks noChangeArrowheads="1"/>
          </p:cNvSpPr>
          <p:nvPr/>
        </p:nvSpPr>
        <p:spPr bwMode="auto">
          <a:xfrm>
            <a:off x="11135766"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矩形 3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6" name="圆角矩形 35">
            <a:hlinkClick r:id="rId18"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41921345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701993" y="1117402"/>
            <a:ext cx="10793813" cy="4616648"/>
          </a:xfrm>
          <a:prstGeom prst="rect">
            <a:avLst/>
          </a:prstGeom>
        </p:spPr>
        <p:txBody>
          <a:bodyPr>
            <a:spAutoFit/>
          </a:bodyPr>
          <a:lstStyle/>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en-US" altLang="zh-CN" sz="2800" kern="100" dirty="0">
                <a:latin typeface="Times New Roman"/>
                <a:ea typeface="华文细黑"/>
              </a:rPr>
              <a:t>A</a:t>
            </a:r>
            <a:r>
              <a:rPr lang="zh-CN" altLang="zh-CN" sz="2800" kern="100" dirty="0">
                <a:latin typeface="Times New Roman"/>
                <a:ea typeface="华文细黑"/>
                <a:cs typeface="Times New Roman"/>
              </a:rPr>
              <a:t>项，酿酒过程中，葡萄糖转化为酒精发生氧化反应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B</a:t>
            </a:r>
            <a:r>
              <a:rPr lang="zh-CN" altLang="zh-CN" sz="2800" kern="100" dirty="0">
                <a:latin typeface="Times New Roman"/>
                <a:ea typeface="华文细黑"/>
                <a:cs typeface="Times New Roman"/>
              </a:rPr>
              <a:t>项，鸡蛋清溶液中加入饱和硫酸钠溶液，发生盐析，生成的沉淀物能溶解</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项，植物油为不饱和脂肪酸的甘油酯，能被酸性高锰酸钾溶液氧化而使溶液褪色</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项，维生素</a:t>
            </a:r>
            <a:r>
              <a:rPr lang="en-US" altLang="zh-CN" sz="2800" kern="100" dirty="0">
                <a:latin typeface="Times New Roman"/>
                <a:ea typeface="华文细黑"/>
              </a:rPr>
              <a:t>C</a:t>
            </a:r>
            <a:r>
              <a:rPr lang="zh-CN" altLang="zh-CN" sz="2800" kern="100" dirty="0">
                <a:latin typeface="Times New Roman"/>
                <a:ea typeface="华文细黑"/>
                <a:cs typeface="Times New Roman"/>
              </a:rPr>
              <a:t>具有还原性，不能将</a:t>
            </a:r>
            <a:r>
              <a:rPr lang="en-US" altLang="zh-CN" sz="2800" kern="100" dirty="0">
                <a:latin typeface="Times New Roman"/>
                <a:ea typeface="华文细黑"/>
              </a:rPr>
              <a:t>KI</a:t>
            </a:r>
            <a:r>
              <a:rPr lang="zh-CN" altLang="zh-CN" sz="2800" kern="100" dirty="0">
                <a:latin typeface="Times New Roman"/>
                <a:ea typeface="华文细黑"/>
                <a:cs typeface="Times New Roman"/>
              </a:rPr>
              <a:t>氧化为</a:t>
            </a:r>
            <a:r>
              <a:rPr lang="en-US" altLang="zh-CN" sz="2800" kern="100" dirty="0">
                <a:latin typeface="Times New Roman"/>
                <a:ea typeface="华文细黑"/>
              </a:rPr>
              <a:t>I</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，因此溶液不变蓝色</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430780" algn="l"/>
              </a:tabLs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Courier New"/>
              </a:rPr>
              <a:t>C</a:t>
            </a:r>
            <a:endParaRPr lang="zh-CN" altLang="zh-CN" sz="2800" b="1" kern="100" dirty="0">
              <a:solidFill>
                <a:schemeClr val="accent6">
                  <a:lumMod val="75000"/>
                </a:schemeClr>
              </a:solidFill>
              <a:latin typeface="Times New Roman"/>
              <a:ea typeface="华文细黑"/>
              <a:cs typeface="Courier New"/>
            </a:endParaRPr>
          </a:p>
        </p:txBody>
      </p:sp>
      <p:sp>
        <p:nvSpPr>
          <p:cNvPr id="32" name="Rectangle 21">
            <a:hlinkClick r:id="rId2" action="ppaction://hlinksldjump"/>
          </p:cNvPr>
          <p:cNvSpPr>
            <a:spLocks noChangeArrowheads="1"/>
          </p:cNvSpPr>
          <p:nvPr/>
        </p:nvSpPr>
        <p:spPr bwMode="auto">
          <a:xfrm>
            <a:off x="415099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3" name="Rectangle 21">
            <a:hlinkClick r:id="rId3" action="ppaction://hlinksldjump"/>
          </p:cNvPr>
          <p:cNvSpPr>
            <a:spLocks noChangeArrowheads="1"/>
          </p:cNvSpPr>
          <p:nvPr/>
        </p:nvSpPr>
        <p:spPr bwMode="auto">
          <a:xfrm>
            <a:off x="458491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4" name="Rectangle 21">
            <a:hlinkClick r:id="rId4" action="ppaction://hlinksldjump"/>
          </p:cNvPr>
          <p:cNvSpPr>
            <a:spLocks noChangeArrowheads="1"/>
          </p:cNvSpPr>
          <p:nvPr/>
        </p:nvSpPr>
        <p:spPr bwMode="auto">
          <a:xfrm>
            <a:off x="501883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5" name="Rectangle 21">
            <a:hlinkClick r:id="rId5" action="ppaction://hlinksldjump"/>
          </p:cNvPr>
          <p:cNvSpPr>
            <a:spLocks noChangeArrowheads="1"/>
          </p:cNvSpPr>
          <p:nvPr/>
        </p:nvSpPr>
        <p:spPr bwMode="auto">
          <a:xfrm>
            <a:off x="545275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6" name="Rectangle 21">
            <a:hlinkClick r:id="rId6" action="ppaction://hlinksldjump"/>
          </p:cNvPr>
          <p:cNvSpPr>
            <a:spLocks noChangeArrowheads="1"/>
          </p:cNvSpPr>
          <p:nvPr/>
        </p:nvSpPr>
        <p:spPr bwMode="auto">
          <a:xfrm>
            <a:off x="588668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7" name="Rectangle 21">
            <a:hlinkClick r:id="rId7" action="ppaction://hlinksldjump"/>
          </p:cNvPr>
          <p:cNvSpPr>
            <a:spLocks noChangeArrowheads="1"/>
          </p:cNvSpPr>
          <p:nvPr/>
        </p:nvSpPr>
        <p:spPr bwMode="auto">
          <a:xfrm>
            <a:off x="632060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8" name="Rectangle 21">
            <a:hlinkClick r:id="rId8" action="ppaction://hlinksldjump"/>
          </p:cNvPr>
          <p:cNvSpPr>
            <a:spLocks noChangeArrowheads="1"/>
          </p:cNvSpPr>
          <p:nvPr/>
        </p:nvSpPr>
        <p:spPr bwMode="auto">
          <a:xfrm>
            <a:off x="67545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9" name="Rectangle 21">
            <a:hlinkClick r:id="rId9" action="ppaction://hlinksldjump"/>
          </p:cNvPr>
          <p:cNvSpPr>
            <a:spLocks noChangeArrowheads="1"/>
          </p:cNvSpPr>
          <p:nvPr/>
        </p:nvSpPr>
        <p:spPr bwMode="auto">
          <a:xfrm>
            <a:off x="71884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0" name="Rectangle 21">
            <a:hlinkClick r:id="rId10" action="ppaction://hlinksldjump"/>
          </p:cNvPr>
          <p:cNvSpPr>
            <a:spLocks noChangeArrowheads="1"/>
          </p:cNvSpPr>
          <p:nvPr/>
        </p:nvSpPr>
        <p:spPr bwMode="auto">
          <a:xfrm>
            <a:off x="7622374"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1" name="Rectangle 21">
            <a:hlinkClick r:id="rId11" action="ppaction://hlinksldjump"/>
          </p:cNvPr>
          <p:cNvSpPr>
            <a:spLocks noChangeArrowheads="1"/>
          </p:cNvSpPr>
          <p:nvPr/>
        </p:nvSpPr>
        <p:spPr bwMode="auto">
          <a:xfrm>
            <a:off x="8134643"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2" name="Rectangle 21">
            <a:hlinkClick r:id="rId12" action="ppaction://hlinksldjump"/>
          </p:cNvPr>
          <p:cNvSpPr>
            <a:spLocks noChangeArrowheads="1"/>
          </p:cNvSpPr>
          <p:nvPr/>
        </p:nvSpPr>
        <p:spPr bwMode="auto">
          <a:xfrm>
            <a:off x="8759102" y="48837"/>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3" name="Rectangle 21">
            <a:hlinkClick r:id="rId13" action="ppaction://hlinksldjump"/>
          </p:cNvPr>
          <p:cNvSpPr>
            <a:spLocks noChangeArrowheads="1"/>
          </p:cNvSpPr>
          <p:nvPr/>
        </p:nvSpPr>
        <p:spPr bwMode="auto">
          <a:xfrm>
            <a:off x="9352463" y="4864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4" name="Rectangle 21">
            <a:hlinkClick r:id="rId14" action="ppaction://hlinksldjump"/>
          </p:cNvPr>
          <p:cNvSpPr>
            <a:spLocks noChangeArrowheads="1"/>
          </p:cNvSpPr>
          <p:nvPr/>
        </p:nvSpPr>
        <p:spPr bwMode="auto">
          <a:xfrm>
            <a:off x="9985213"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5" name="Rectangle 21">
            <a:hlinkClick r:id="rId15" action="ppaction://hlinksldjump"/>
          </p:cNvPr>
          <p:cNvSpPr>
            <a:spLocks noChangeArrowheads="1"/>
          </p:cNvSpPr>
          <p:nvPr/>
        </p:nvSpPr>
        <p:spPr bwMode="auto">
          <a:xfrm>
            <a:off x="10562658" y="52059"/>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Rectangle 21">
            <a:hlinkClick r:id="rId16" action="ppaction://hlinksldjump"/>
          </p:cNvPr>
          <p:cNvSpPr>
            <a:spLocks noChangeArrowheads="1"/>
          </p:cNvSpPr>
          <p:nvPr/>
        </p:nvSpPr>
        <p:spPr bwMode="auto">
          <a:xfrm>
            <a:off x="11135766"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207436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89028" y="909514"/>
            <a:ext cx="11010769" cy="3970318"/>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5</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10</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的有机物</a:t>
            </a:r>
            <a:r>
              <a:rPr lang="en-US" altLang="zh-CN" sz="2800" kern="100" dirty="0">
                <a:latin typeface="Times New Roman"/>
                <a:ea typeface="华文细黑"/>
                <a:cs typeface="Courier New"/>
              </a:rPr>
              <a:t>R</a:t>
            </a:r>
            <a:r>
              <a:rPr lang="zh-CN" altLang="zh-CN" sz="2800" kern="100" dirty="0">
                <a:latin typeface="Times New Roman"/>
                <a:ea typeface="华文细黑"/>
                <a:cs typeface="Times New Roman"/>
              </a:rPr>
              <a:t>在酸性条件下可水解为酸和醇，下列说法不正确的是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这些醇和酸重新组合可形成的酯共有</a:t>
            </a:r>
            <a:r>
              <a:rPr lang="en-US" altLang="zh-CN" sz="2800" kern="100" dirty="0">
                <a:latin typeface="Times New Roman"/>
                <a:ea typeface="华文细黑"/>
                <a:cs typeface="Courier New"/>
              </a:rPr>
              <a:t>40</a:t>
            </a:r>
            <a:r>
              <a:rPr lang="zh-CN" altLang="zh-CN" sz="2800" kern="100" dirty="0">
                <a:latin typeface="Times New Roman"/>
                <a:ea typeface="华文细黑"/>
                <a:cs typeface="Times New Roman"/>
              </a:rPr>
              <a:t>种</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分子式与</a:t>
            </a:r>
            <a:r>
              <a:rPr lang="en-US" altLang="zh-CN" sz="2800" kern="100" dirty="0">
                <a:latin typeface="Times New Roman"/>
                <a:ea typeface="华文细黑"/>
                <a:cs typeface="Courier New"/>
              </a:rPr>
              <a:t>R</a:t>
            </a:r>
            <a:r>
              <a:rPr lang="zh-CN" altLang="zh-CN" sz="2800" kern="100" dirty="0">
                <a:latin typeface="Times New Roman"/>
                <a:ea typeface="华文细黑"/>
                <a:cs typeface="Times New Roman"/>
              </a:rPr>
              <a:t>相同的酸共有</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种</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C.R</a:t>
            </a:r>
            <a:r>
              <a:rPr lang="zh-CN" altLang="zh-CN" sz="2800" kern="100" dirty="0">
                <a:latin typeface="Times New Roman"/>
                <a:ea typeface="华文细黑"/>
                <a:cs typeface="Times New Roman"/>
              </a:rPr>
              <a:t>水解得到的酸至少有</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对共用电子对数目</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D.R</a:t>
            </a:r>
            <a:r>
              <a:rPr lang="zh-CN" altLang="zh-CN" sz="2800" kern="100" dirty="0">
                <a:latin typeface="Times New Roman"/>
                <a:ea typeface="华文细黑"/>
                <a:cs typeface="Times New Roman"/>
              </a:rPr>
              <a:t>水解得到的醇发生消去反应，可得到</a:t>
            </a:r>
            <a:r>
              <a:rPr lang="en-US" altLang="zh-CN" sz="2800" kern="100" dirty="0">
                <a:latin typeface="Times New Roman"/>
                <a:ea typeface="华文细黑"/>
              </a:rPr>
              <a:t>4</a:t>
            </a:r>
            <a:r>
              <a:rPr lang="zh-CN" altLang="zh-CN" sz="2800" kern="100" dirty="0">
                <a:latin typeface="Times New Roman"/>
                <a:ea typeface="华文细黑"/>
                <a:cs typeface="Times New Roman"/>
              </a:rPr>
              <a:t>种烯烃</a:t>
            </a:r>
            <a:endParaRPr lang="zh-CN" altLang="zh-CN" sz="2800" kern="100" dirty="0">
              <a:effectLst/>
              <a:latin typeface="宋体"/>
              <a:cs typeface="Courier New"/>
            </a:endParaRPr>
          </a:p>
        </p:txBody>
      </p:sp>
      <p:sp>
        <p:nvSpPr>
          <p:cNvPr id="18" name="Rectangle 21">
            <a:hlinkClick r:id="rId2" action="ppaction://hlinksldjump"/>
          </p:cNvPr>
          <p:cNvSpPr>
            <a:spLocks noChangeArrowheads="1"/>
          </p:cNvSpPr>
          <p:nvPr/>
        </p:nvSpPr>
        <p:spPr bwMode="auto">
          <a:xfrm>
            <a:off x="415099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458491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501883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545275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588668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632060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67545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9" action="ppaction://hlinksldjump"/>
          </p:cNvPr>
          <p:cNvSpPr>
            <a:spLocks noChangeArrowheads="1"/>
          </p:cNvSpPr>
          <p:nvPr/>
        </p:nvSpPr>
        <p:spPr bwMode="auto">
          <a:xfrm>
            <a:off x="71884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0" action="ppaction://hlinksldjump"/>
          </p:cNvPr>
          <p:cNvSpPr>
            <a:spLocks noChangeArrowheads="1"/>
          </p:cNvSpPr>
          <p:nvPr/>
        </p:nvSpPr>
        <p:spPr bwMode="auto">
          <a:xfrm>
            <a:off x="7622374"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1" action="ppaction://hlinksldjump"/>
          </p:cNvPr>
          <p:cNvSpPr>
            <a:spLocks noChangeArrowheads="1"/>
          </p:cNvSpPr>
          <p:nvPr/>
        </p:nvSpPr>
        <p:spPr bwMode="auto">
          <a:xfrm>
            <a:off x="8134643"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2" action="ppaction://hlinksldjump"/>
          </p:cNvPr>
          <p:cNvSpPr>
            <a:spLocks noChangeArrowheads="1"/>
          </p:cNvSpPr>
          <p:nvPr/>
        </p:nvSpPr>
        <p:spPr bwMode="auto">
          <a:xfrm>
            <a:off x="8759102" y="48837"/>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3" action="ppaction://hlinksldjump"/>
          </p:cNvPr>
          <p:cNvSpPr>
            <a:spLocks noChangeArrowheads="1"/>
          </p:cNvSpPr>
          <p:nvPr/>
        </p:nvSpPr>
        <p:spPr bwMode="auto">
          <a:xfrm>
            <a:off x="9352463" y="4864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4" action="ppaction://hlinksldjump"/>
          </p:cNvPr>
          <p:cNvSpPr>
            <a:spLocks noChangeArrowheads="1"/>
          </p:cNvSpPr>
          <p:nvPr/>
        </p:nvSpPr>
        <p:spPr bwMode="auto">
          <a:xfrm>
            <a:off x="9985213"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5" action="ppaction://hlinksldjump"/>
          </p:cNvPr>
          <p:cNvSpPr>
            <a:spLocks noChangeArrowheads="1"/>
          </p:cNvSpPr>
          <p:nvPr/>
        </p:nvSpPr>
        <p:spPr bwMode="auto">
          <a:xfrm>
            <a:off x="10562658" y="52059"/>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Rectangle 21">
            <a:hlinkClick r:id="rId16" action="ppaction://hlinksldjump"/>
          </p:cNvPr>
          <p:cNvSpPr>
            <a:spLocks noChangeArrowheads="1"/>
          </p:cNvSpPr>
          <p:nvPr/>
        </p:nvSpPr>
        <p:spPr bwMode="auto">
          <a:xfrm>
            <a:off x="11135766"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矩形 3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4" name="圆角矩形 33">
            <a:hlinkClick r:id="rId17"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15899455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407695" y="621482"/>
            <a:ext cx="11344407" cy="6053709"/>
          </a:xfrm>
          <a:prstGeom prst="rect">
            <a:avLst/>
          </a:prstGeom>
        </p:spPr>
        <p:txBody>
          <a:bodyPr>
            <a:spAutoFit/>
          </a:bodyPr>
          <a:lstStyle/>
          <a:p>
            <a:pPr>
              <a:lnSpc>
                <a:spcPct val="14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若</a:t>
            </a:r>
            <a:r>
              <a:rPr lang="en-US" altLang="zh-CN" sz="2800" kern="100" dirty="0">
                <a:latin typeface="Times New Roman"/>
                <a:ea typeface="华文细黑"/>
              </a:rPr>
              <a:t>R</a:t>
            </a:r>
            <a:r>
              <a:rPr lang="zh-CN" altLang="zh-CN" sz="2800" kern="100" dirty="0">
                <a:latin typeface="Times New Roman"/>
                <a:ea typeface="华文细黑"/>
                <a:cs typeface="Times New Roman"/>
              </a:rPr>
              <a:t>水解的醇为甲醇时，酸</a:t>
            </a:r>
            <a:r>
              <a:rPr lang="en-US" altLang="zh-CN" sz="2800" kern="100" dirty="0">
                <a:latin typeface="Times New Roman"/>
                <a:ea typeface="华文细黑"/>
              </a:rPr>
              <a:t>C</a:t>
            </a:r>
            <a:r>
              <a:rPr lang="en-US" altLang="zh-CN" sz="2800" kern="100" baseline="-25000" dirty="0">
                <a:latin typeface="Times New Roman"/>
                <a:ea typeface="华文细黑"/>
              </a:rPr>
              <a:t>4</a:t>
            </a:r>
            <a:r>
              <a:rPr lang="en-US" altLang="zh-CN" sz="2800" kern="100" dirty="0">
                <a:latin typeface="Times New Roman"/>
                <a:ea typeface="华文细黑"/>
              </a:rPr>
              <a:t>H</a:t>
            </a:r>
            <a:r>
              <a:rPr lang="en-US" altLang="zh-CN" sz="2800" kern="100" baseline="-25000" dirty="0">
                <a:latin typeface="Times New Roman"/>
                <a:ea typeface="华文细黑"/>
              </a:rPr>
              <a:t>8</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有</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dirty="0">
                <a:latin typeface="Times New Roman"/>
                <a:ea typeface="华文细黑"/>
              </a:rPr>
              <a:t>)</a:t>
            </a:r>
            <a:r>
              <a:rPr lang="en-US" altLang="zh-CN" sz="2800" kern="100" baseline="-25000" dirty="0">
                <a:latin typeface="Times New Roman"/>
                <a:ea typeface="华文细黑"/>
              </a:rPr>
              <a:t>2</a:t>
            </a:r>
            <a:r>
              <a:rPr lang="en-US" altLang="zh-CN" sz="2800" kern="100" dirty="0">
                <a:latin typeface="Times New Roman"/>
                <a:ea typeface="华文细黑"/>
              </a:rPr>
              <a:t>COOH</a:t>
            </a:r>
            <a:r>
              <a:rPr lang="zh-CN" altLang="zh-CN" sz="2800" kern="100" dirty="0">
                <a:latin typeface="Times New Roman"/>
                <a:ea typeface="华文细黑"/>
                <a:cs typeface="Times New Roman"/>
              </a:rPr>
              <a:t>和</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a:t>
            </a:r>
            <a:r>
              <a:rPr lang="en-US" altLang="zh-CN" sz="2800" kern="100" baseline="-25000" dirty="0">
                <a:latin typeface="Times New Roman"/>
                <a:ea typeface="华文细黑"/>
              </a:rPr>
              <a:t>2</a:t>
            </a:r>
            <a:r>
              <a:rPr lang="en-US" altLang="zh-CN" sz="2800" kern="100" dirty="0">
                <a:latin typeface="Times New Roman"/>
                <a:ea typeface="华文细黑"/>
              </a:rPr>
              <a:t>CHCOOH 2</a:t>
            </a:r>
            <a:r>
              <a:rPr lang="zh-CN" altLang="zh-CN" sz="2800" kern="100" dirty="0">
                <a:latin typeface="Times New Roman"/>
                <a:ea typeface="华文细黑"/>
                <a:cs typeface="Times New Roman"/>
              </a:rPr>
              <a:t>种结构；若醇为乙醇，酸为丙酸；若醇为</a:t>
            </a:r>
            <a:r>
              <a:rPr lang="en-US" altLang="zh-CN" sz="2800" kern="100" dirty="0">
                <a:latin typeface="Times New Roman"/>
                <a:ea typeface="华文细黑"/>
              </a:rPr>
              <a:t>C</a:t>
            </a:r>
            <a:r>
              <a:rPr lang="en-US" altLang="zh-CN" sz="2800" kern="100" baseline="-25000" dirty="0">
                <a:latin typeface="Times New Roman"/>
                <a:ea typeface="华文细黑"/>
              </a:rPr>
              <a:t>3</a:t>
            </a:r>
            <a:r>
              <a:rPr lang="en-US" altLang="zh-CN" sz="2800" kern="100" dirty="0">
                <a:latin typeface="Times New Roman"/>
                <a:ea typeface="华文细黑"/>
              </a:rPr>
              <a:t>H</a:t>
            </a:r>
            <a:r>
              <a:rPr lang="en-US" altLang="zh-CN" sz="2800" kern="100" baseline="-25000" dirty="0">
                <a:latin typeface="Times New Roman"/>
                <a:ea typeface="华文细黑"/>
              </a:rPr>
              <a:t>8</a:t>
            </a:r>
            <a:r>
              <a:rPr lang="en-US" altLang="zh-CN" sz="2800" kern="100" dirty="0">
                <a:latin typeface="Times New Roman"/>
                <a:ea typeface="华文细黑"/>
              </a:rPr>
              <a:t>O</a:t>
            </a:r>
            <a:r>
              <a:rPr lang="zh-CN" altLang="zh-CN" sz="2800" kern="100" dirty="0">
                <a:latin typeface="Times New Roman"/>
                <a:ea typeface="华文细黑"/>
                <a:cs typeface="Times New Roman"/>
              </a:rPr>
              <a:t>，有</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dirty="0">
                <a:latin typeface="Times New Roman"/>
                <a:ea typeface="华文细黑"/>
              </a:rPr>
              <a:t>OH</a:t>
            </a:r>
            <a:r>
              <a:rPr lang="zh-CN" altLang="zh-CN" sz="2800" kern="100" dirty="0">
                <a:latin typeface="Times New Roman"/>
                <a:ea typeface="华文细黑"/>
                <a:cs typeface="Times New Roman"/>
              </a:rPr>
              <a:t>和</a:t>
            </a:r>
            <a:r>
              <a:rPr lang="en-US" altLang="zh-CN" sz="2800" kern="100" dirty="0">
                <a:latin typeface="Times New Roman"/>
                <a:ea typeface="华文细黑"/>
              </a:rPr>
              <a:t> (CH</a:t>
            </a:r>
            <a:r>
              <a:rPr lang="en-US" altLang="zh-CN" sz="2800" kern="100" baseline="-25000" dirty="0">
                <a:latin typeface="Times New Roman"/>
                <a:ea typeface="华文细黑"/>
              </a:rPr>
              <a:t>3</a:t>
            </a:r>
            <a:r>
              <a:rPr lang="en-US" altLang="zh-CN" sz="2800" kern="100" dirty="0">
                <a:latin typeface="Times New Roman"/>
                <a:ea typeface="华文细黑"/>
              </a:rPr>
              <a:t>)</a:t>
            </a:r>
            <a:r>
              <a:rPr lang="en-US" altLang="zh-CN" sz="2800" kern="100" baseline="-25000" dirty="0">
                <a:latin typeface="Times New Roman"/>
                <a:ea typeface="华文细黑"/>
              </a:rPr>
              <a:t>2</a:t>
            </a:r>
            <a:r>
              <a:rPr lang="en-US" altLang="zh-CN" sz="2800" kern="100" dirty="0">
                <a:latin typeface="Times New Roman"/>
                <a:ea typeface="华文细黑"/>
              </a:rPr>
              <a:t>CHOH 2</a:t>
            </a:r>
            <a:r>
              <a:rPr lang="zh-CN" altLang="zh-CN" sz="2800" kern="100" dirty="0">
                <a:latin typeface="Times New Roman"/>
                <a:ea typeface="华文细黑"/>
                <a:cs typeface="Times New Roman"/>
              </a:rPr>
              <a:t>种结构，酸为乙酸；若醇为</a:t>
            </a:r>
            <a:r>
              <a:rPr lang="en-US" altLang="zh-CN" sz="2800" kern="100" dirty="0">
                <a:latin typeface="Times New Roman"/>
                <a:ea typeface="华文细黑"/>
              </a:rPr>
              <a:t>C</a:t>
            </a:r>
            <a:r>
              <a:rPr lang="en-US" altLang="zh-CN" sz="2800" kern="100" baseline="-25000" dirty="0">
                <a:latin typeface="Times New Roman"/>
                <a:ea typeface="华文细黑"/>
              </a:rPr>
              <a:t>4</a:t>
            </a:r>
            <a:r>
              <a:rPr lang="en-US" altLang="zh-CN" sz="2800" kern="100" dirty="0">
                <a:latin typeface="Times New Roman"/>
                <a:ea typeface="华文细黑"/>
              </a:rPr>
              <a:t>H</a:t>
            </a:r>
            <a:r>
              <a:rPr lang="en-US" altLang="zh-CN" sz="2800" kern="100" baseline="-25000" dirty="0">
                <a:latin typeface="Times New Roman"/>
                <a:ea typeface="华文细黑"/>
              </a:rPr>
              <a:t>10</a:t>
            </a:r>
            <a:r>
              <a:rPr lang="en-US" altLang="zh-CN" sz="2800" kern="100" dirty="0">
                <a:latin typeface="Times New Roman"/>
                <a:ea typeface="华文细黑"/>
              </a:rPr>
              <a:t>O</a:t>
            </a:r>
            <a:r>
              <a:rPr lang="zh-CN" altLang="zh-CN" sz="2800" kern="100" dirty="0">
                <a:latin typeface="Times New Roman"/>
                <a:ea typeface="华文细黑"/>
                <a:cs typeface="Times New Roman"/>
              </a:rPr>
              <a:t>，有</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dirty="0">
                <a:latin typeface="Times New Roman"/>
                <a:ea typeface="华文细黑"/>
              </a:rPr>
              <a:t>)</a:t>
            </a:r>
            <a:r>
              <a:rPr lang="en-US" altLang="zh-CN" sz="2800" kern="100" baseline="-25000" dirty="0">
                <a:latin typeface="Times New Roman"/>
                <a:ea typeface="华文细黑"/>
              </a:rPr>
              <a:t>3</a:t>
            </a:r>
            <a:r>
              <a:rPr lang="en-US" altLang="zh-CN" sz="2800" kern="100" dirty="0">
                <a:latin typeface="Times New Roman"/>
                <a:ea typeface="华文细黑"/>
              </a:rPr>
              <a:t>OH</a:t>
            </a:r>
            <a:r>
              <a:rPr lang="zh-CN" altLang="zh-CN" sz="2800" kern="100" dirty="0">
                <a:latin typeface="Times New Roman"/>
                <a:ea typeface="华文细黑"/>
                <a:cs typeface="Times New Roman"/>
              </a:rPr>
              <a:t>、</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CHOHCH</a:t>
            </a:r>
            <a:r>
              <a:rPr lang="en-US" altLang="zh-CN" sz="2800" kern="100" baseline="-25000" dirty="0">
                <a:latin typeface="Times New Roman"/>
                <a:ea typeface="华文细黑"/>
              </a:rPr>
              <a:t>2</a:t>
            </a:r>
            <a:r>
              <a:rPr lang="en-US" altLang="zh-CN" sz="2800" kern="100" dirty="0">
                <a:latin typeface="Times New Roman"/>
                <a:ea typeface="华文细黑"/>
              </a:rPr>
              <a:t>CH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a:t>
            </a:r>
            <a:r>
              <a:rPr lang="en-US" altLang="zh-CN" sz="2800" kern="100" baseline="-25000" dirty="0">
                <a:latin typeface="Times New Roman"/>
                <a:ea typeface="华文细黑"/>
              </a:rPr>
              <a:t>3</a:t>
            </a:r>
            <a:r>
              <a:rPr lang="en-US" altLang="zh-CN" sz="2800" kern="100" dirty="0">
                <a:latin typeface="Times New Roman"/>
                <a:ea typeface="华文细黑"/>
              </a:rPr>
              <a:t>COH</a:t>
            </a:r>
            <a:r>
              <a:rPr lang="zh-CN" altLang="zh-CN" sz="2800" kern="100" dirty="0">
                <a:latin typeface="Times New Roman"/>
                <a:ea typeface="华文细黑"/>
                <a:cs typeface="Times New Roman"/>
              </a:rPr>
              <a:t>、</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a:t>
            </a:r>
            <a:r>
              <a:rPr lang="en-US" altLang="zh-CN" sz="2800" kern="100" baseline="-25000" dirty="0">
                <a:latin typeface="Times New Roman"/>
                <a:ea typeface="华文细黑"/>
              </a:rPr>
              <a:t>2</a:t>
            </a:r>
            <a:r>
              <a:rPr lang="en-US" altLang="zh-CN" sz="2800" kern="100" dirty="0">
                <a:latin typeface="Times New Roman"/>
                <a:ea typeface="华文细黑"/>
              </a:rPr>
              <a:t>CHCH</a:t>
            </a:r>
            <a:r>
              <a:rPr lang="en-US" altLang="zh-CN" sz="2800" kern="100" baseline="-25000" dirty="0">
                <a:latin typeface="Times New Roman"/>
                <a:ea typeface="华文细黑"/>
              </a:rPr>
              <a:t>2</a:t>
            </a:r>
            <a:r>
              <a:rPr lang="en-US" altLang="zh-CN" sz="2800" kern="100" dirty="0">
                <a:latin typeface="Times New Roman"/>
                <a:ea typeface="华文细黑"/>
              </a:rPr>
              <a:t>OH 4</a:t>
            </a:r>
            <a:r>
              <a:rPr lang="zh-CN" altLang="zh-CN" sz="2800" kern="100" dirty="0">
                <a:latin typeface="Times New Roman"/>
                <a:ea typeface="华文细黑"/>
                <a:cs typeface="Times New Roman"/>
              </a:rPr>
              <a:t>种结构，酸为甲酸；醇共有</a:t>
            </a:r>
            <a:r>
              <a:rPr lang="en-US" altLang="zh-CN" sz="2800" kern="100" dirty="0">
                <a:latin typeface="Times New Roman"/>
                <a:ea typeface="华文细黑"/>
              </a:rPr>
              <a:t>8</a:t>
            </a:r>
            <a:r>
              <a:rPr lang="zh-CN" altLang="zh-CN" sz="2800" kern="100" dirty="0">
                <a:latin typeface="Times New Roman"/>
                <a:ea typeface="华文细黑"/>
                <a:cs typeface="Times New Roman"/>
              </a:rPr>
              <a:t>种结构，酸共有</a:t>
            </a:r>
            <a:r>
              <a:rPr lang="en-US" altLang="zh-CN" sz="2800" kern="100" dirty="0">
                <a:latin typeface="Times New Roman"/>
                <a:ea typeface="华文细黑"/>
              </a:rPr>
              <a:t>5</a:t>
            </a:r>
            <a:r>
              <a:rPr lang="zh-CN" altLang="zh-CN" sz="2800" kern="100" dirty="0">
                <a:latin typeface="Times New Roman"/>
                <a:ea typeface="华文细黑"/>
                <a:cs typeface="Times New Roman"/>
              </a:rPr>
              <a:t>种结构，这些醇和酸重新组合可形成的酯共有</a:t>
            </a:r>
            <a:r>
              <a:rPr lang="en-US" altLang="zh-CN" sz="2800" kern="100" dirty="0">
                <a:latin typeface="Times New Roman"/>
                <a:ea typeface="华文细黑"/>
              </a:rPr>
              <a:t>40</a:t>
            </a:r>
            <a:r>
              <a:rPr lang="zh-CN" altLang="zh-CN" sz="2800" kern="100" dirty="0">
                <a:latin typeface="Times New Roman"/>
                <a:ea typeface="华文细黑"/>
                <a:cs typeface="Times New Roman"/>
              </a:rPr>
              <a:t>种，</a:t>
            </a:r>
            <a:r>
              <a:rPr lang="en-US" altLang="zh-CN" sz="2800" kern="100" dirty="0">
                <a:latin typeface="Times New Roman"/>
                <a:ea typeface="华文细黑"/>
              </a:rPr>
              <a:t>A</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40000"/>
              </a:lnSpc>
            </a:pPr>
            <a:r>
              <a:rPr lang="zh-CN" altLang="zh-CN" sz="2800" kern="100" dirty="0">
                <a:latin typeface="Times New Roman"/>
                <a:ea typeface="华文细黑"/>
                <a:cs typeface="Times New Roman"/>
              </a:rPr>
              <a:t>分子式与</a:t>
            </a:r>
            <a:r>
              <a:rPr lang="en-US" altLang="zh-CN" sz="2800" kern="100" dirty="0">
                <a:latin typeface="Times New Roman"/>
                <a:ea typeface="华文细黑"/>
              </a:rPr>
              <a:t>R</a:t>
            </a:r>
            <a:r>
              <a:rPr lang="zh-CN" altLang="zh-CN" sz="2800" kern="100" dirty="0">
                <a:latin typeface="Times New Roman"/>
                <a:ea typeface="华文细黑"/>
                <a:cs typeface="Times New Roman"/>
              </a:rPr>
              <a:t>相同的酸共有</a:t>
            </a:r>
            <a:r>
              <a:rPr lang="en-US" altLang="zh-CN" sz="2800" kern="100" dirty="0">
                <a:latin typeface="Times New Roman"/>
                <a:ea typeface="华文细黑"/>
              </a:rPr>
              <a:t>4</a:t>
            </a:r>
            <a:r>
              <a:rPr lang="zh-CN" altLang="zh-CN" sz="2800" kern="100" dirty="0">
                <a:latin typeface="Times New Roman"/>
                <a:ea typeface="华文细黑"/>
                <a:cs typeface="Times New Roman"/>
              </a:rPr>
              <a:t>种，</a:t>
            </a:r>
            <a:r>
              <a:rPr lang="en-US" altLang="zh-CN" sz="2800" kern="100" dirty="0">
                <a:latin typeface="Times New Roman"/>
                <a:ea typeface="华文细黑"/>
              </a:rPr>
              <a:t>B</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nSpc>
                <a:spcPct val="140000"/>
              </a:lnSpc>
            </a:pPr>
            <a:r>
              <a:rPr lang="en-US" altLang="zh-CN" sz="2800" kern="100" dirty="0">
                <a:solidFill>
                  <a:prstClr val="black"/>
                </a:solidFill>
                <a:latin typeface="Times New Roman"/>
                <a:ea typeface="华文细黑"/>
              </a:rPr>
              <a:t>R</a:t>
            </a:r>
            <a:r>
              <a:rPr lang="zh-CN" altLang="zh-CN" sz="2800" kern="100" dirty="0">
                <a:solidFill>
                  <a:prstClr val="black"/>
                </a:solidFill>
                <a:latin typeface="Times New Roman"/>
                <a:ea typeface="华文细黑"/>
                <a:cs typeface="Times New Roman"/>
              </a:rPr>
              <a:t>水解得到的酸的碳原子数最少的为甲酸，有</a:t>
            </a:r>
            <a:r>
              <a:rPr lang="en-US" altLang="zh-CN" sz="2800" kern="100" dirty="0">
                <a:solidFill>
                  <a:prstClr val="black"/>
                </a:solidFill>
                <a:latin typeface="Times New Roman"/>
                <a:ea typeface="华文细黑"/>
              </a:rPr>
              <a:t>5</a:t>
            </a:r>
            <a:r>
              <a:rPr lang="zh-CN" altLang="zh-CN" sz="2800" kern="100" dirty="0">
                <a:solidFill>
                  <a:prstClr val="black"/>
                </a:solidFill>
                <a:latin typeface="Times New Roman"/>
                <a:ea typeface="华文细黑"/>
                <a:cs typeface="Times New Roman"/>
              </a:rPr>
              <a:t>对共用电子对，</a:t>
            </a:r>
            <a:r>
              <a:rPr lang="en-US" altLang="zh-CN" sz="2800" kern="100" dirty="0">
                <a:solidFill>
                  <a:prstClr val="black"/>
                </a:solidFill>
                <a:latin typeface="Times New Roman"/>
                <a:ea typeface="华文细黑"/>
              </a:rPr>
              <a:t>C</a:t>
            </a:r>
            <a:r>
              <a:rPr lang="zh-CN" altLang="zh-CN" sz="2800" kern="100" dirty="0">
                <a:solidFill>
                  <a:prstClr val="black"/>
                </a:solidFill>
                <a:latin typeface="Times New Roman"/>
                <a:ea typeface="华文细黑"/>
                <a:cs typeface="Times New Roman"/>
              </a:rPr>
              <a:t>项正确；</a:t>
            </a:r>
            <a:endParaRPr lang="en-US" altLang="zh-CN" sz="2800" kern="100" dirty="0">
              <a:solidFill>
                <a:prstClr val="black"/>
              </a:solidFill>
              <a:latin typeface="Times New Roman"/>
              <a:ea typeface="华文细黑"/>
              <a:cs typeface="Times New Roman"/>
            </a:endParaRPr>
          </a:p>
          <a:p>
            <a:pPr lvl="0">
              <a:lnSpc>
                <a:spcPct val="140000"/>
              </a:lnSpc>
            </a:pPr>
            <a:r>
              <a:rPr lang="en-US" altLang="zh-CN" sz="2800" kern="100" dirty="0">
                <a:solidFill>
                  <a:prstClr val="black"/>
                </a:solidFill>
                <a:latin typeface="Times New Roman"/>
                <a:ea typeface="华文细黑"/>
              </a:rPr>
              <a:t>R</a:t>
            </a:r>
            <a:r>
              <a:rPr lang="zh-CN" altLang="zh-CN" sz="2800" kern="100" dirty="0">
                <a:solidFill>
                  <a:prstClr val="black"/>
                </a:solidFill>
                <a:latin typeface="Times New Roman"/>
                <a:ea typeface="华文细黑"/>
                <a:cs typeface="Times New Roman"/>
              </a:rPr>
              <a:t>水解得到的醇发生消去反应，可得到</a:t>
            </a:r>
            <a:r>
              <a:rPr lang="en-US" altLang="zh-CN" sz="2800" kern="100" dirty="0">
                <a:solidFill>
                  <a:prstClr val="black"/>
                </a:solidFill>
                <a:latin typeface="Times New Roman"/>
                <a:ea typeface="华文细黑"/>
              </a:rPr>
              <a:t>5</a:t>
            </a:r>
            <a:r>
              <a:rPr lang="zh-CN" altLang="zh-CN" sz="2800" kern="100" dirty="0">
                <a:solidFill>
                  <a:prstClr val="black"/>
                </a:solidFill>
                <a:latin typeface="Times New Roman"/>
                <a:ea typeface="华文细黑"/>
                <a:cs typeface="Times New Roman"/>
              </a:rPr>
              <a:t>种烯烃，</a:t>
            </a:r>
            <a:r>
              <a:rPr lang="en-US" altLang="zh-CN" sz="2800" kern="100" dirty="0">
                <a:solidFill>
                  <a:prstClr val="black"/>
                </a:solidFill>
                <a:latin typeface="Times New Roman"/>
                <a:ea typeface="华文细黑"/>
              </a:rPr>
              <a:t>D</a:t>
            </a:r>
            <a:r>
              <a:rPr lang="zh-CN" altLang="zh-CN" sz="2800" kern="100" dirty="0">
                <a:solidFill>
                  <a:prstClr val="black"/>
                </a:solidFill>
                <a:latin typeface="Times New Roman"/>
                <a:ea typeface="华文细黑"/>
                <a:cs typeface="Times New Roman"/>
              </a:rPr>
              <a:t>项错误。</a:t>
            </a:r>
            <a:endParaRPr lang="en-US" altLang="zh-CN" sz="2800" kern="100" dirty="0">
              <a:solidFill>
                <a:prstClr val="black"/>
              </a:solidFill>
              <a:latin typeface="Times New Roman"/>
              <a:ea typeface="华文细黑"/>
              <a:cs typeface="Times New Roman"/>
            </a:endParaRPr>
          </a:p>
          <a:p>
            <a:pPr lvl="0">
              <a:lnSpc>
                <a:spcPct val="140000"/>
              </a:lnSpc>
            </a:pPr>
            <a:r>
              <a:rPr lang="zh-CN" altLang="zh-CN" sz="2800" b="1" kern="100" dirty="0">
                <a:solidFill>
                  <a:srgbClr val="0000FF"/>
                </a:solidFill>
                <a:latin typeface="Times New Roman"/>
                <a:cs typeface="Times New Roman"/>
              </a:rPr>
              <a:t>答案　</a:t>
            </a:r>
            <a:r>
              <a:rPr lang="en-US" altLang="zh-CN" sz="2800" b="1" kern="100" dirty="0" smtClean="0">
                <a:solidFill>
                  <a:srgbClr val="F79646">
                    <a:lumMod val="75000"/>
                  </a:srgbClr>
                </a:solidFill>
                <a:latin typeface="Times New Roman"/>
                <a:ea typeface="华文细黑"/>
                <a:cs typeface="Courier New"/>
              </a:rPr>
              <a:t>D</a:t>
            </a:r>
            <a:endParaRPr lang="zh-CN" altLang="zh-CN" sz="2800" b="1" kern="100" dirty="0">
              <a:solidFill>
                <a:srgbClr val="F79646">
                  <a:lumMod val="75000"/>
                </a:srgbClr>
              </a:solidFill>
              <a:latin typeface="Times New Roman"/>
              <a:ea typeface="华文细黑"/>
              <a:cs typeface="Courier New"/>
            </a:endParaRPr>
          </a:p>
        </p:txBody>
      </p:sp>
      <p:sp>
        <p:nvSpPr>
          <p:cNvPr id="32" name="Rectangle 21">
            <a:hlinkClick r:id="rId2" action="ppaction://hlinksldjump"/>
          </p:cNvPr>
          <p:cNvSpPr>
            <a:spLocks noChangeArrowheads="1"/>
          </p:cNvSpPr>
          <p:nvPr/>
        </p:nvSpPr>
        <p:spPr bwMode="auto">
          <a:xfrm>
            <a:off x="415099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3" name="Rectangle 21">
            <a:hlinkClick r:id="rId3" action="ppaction://hlinksldjump"/>
          </p:cNvPr>
          <p:cNvSpPr>
            <a:spLocks noChangeArrowheads="1"/>
          </p:cNvSpPr>
          <p:nvPr/>
        </p:nvSpPr>
        <p:spPr bwMode="auto">
          <a:xfrm>
            <a:off x="458491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4" name="Rectangle 21">
            <a:hlinkClick r:id="rId4" action="ppaction://hlinksldjump"/>
          </p:cNvPr>
          <p:cNvSpPr>
            <a:spLocks noChangeArrowheads="1"/>
          </p:cNvSpPr>
          <p:nvPr/>
        </p:nvSpPr>
        <p:spPr bwMode="auto">
          <a:xfrm>
            <a:off x="501883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5" name="Rectangle 21">
            <a:hlinkClick r:id="rId5" action="ppaction://hlinksldjump"/>
          </p:cNvPr>
          <p:cNvSpPr>
            <a:spLocks noChangeArrowheads="1"/>
          </p:cNvSpPr>
          <p:nvPr/>
        </p:nvSpPr>
        <p:spPr bwMode="auto">
          <a:xfrm>
            <a:off x="545275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6" name="Rectangle 21">
            <a:hlinkClick r:id="rId6" action="ppaction://hlinksldjump"/>
          </p:cNvPr>
          <p:cNvSpPr>
            <a:spLocks noChangeArrowheads="1"/>
          </p:cNvSpPr>
          <p:nvPr/>
        </p:nvSpPr>
        <p:spPr bwMode="auto">
          <a:xfrm>
            <a:off x="588668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7" name="Rectangle 21">
            <a:hlinkClick r:id="rId7" action="ppaction://hlinksldjump"/>
          </p:cNvPr>
          <p:cNvSpPr>
            <a:spLocks noChangeArrowheads="1"/>
          </p:cNvSpPr>
          <p:nvPr/>
        </p:nvSpPr>
        <p:spPr bwMode="auto">
          <a:xfrm>
            <a:off x="632060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8" name="Rectangle 21">
            <a:hlinkClick r:id="rId8" action="ppaction://hlinksldjump"/>
          </p:cNvPr>
          <p:cNvSpPr>
            <a:spLocks noChangeArrowheads="1"/>
          </p:cNvSpPr>
          <p:nvPr/>
        </p:nvSpPr>
        <p:spPr bwMode="auto">
          <a:xfrm>
            <a:off x="67545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9" name="Rectangle 21">
            <a:hlinkClick r:id="rId9" action="ppaction://hlinksldjump"/>
          </p:cNvPr>
          <p:cNvSpPr>
            <a:spLocks noChangeArrowheads="1"/>
          </p:cNvSpPr>
          <p:nvPr/>
        </p:nvSpPr>
        <p:spPr bwMode="auto">
          <a:xfrm>
            <a:off x="71884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0" name="Rectangle 21">
            <a:hlinkClick r:id="rId10" action="ppaction://hlinksldjump"/>
          </p:cNvPr>
          <p:cNvSpPr>
            <a:spLocks noChangeArrowheads="1"/>
          </p:cNvSpPr>
          <p:nvPr/>
        </p:nvSpPr>
        <p:spPr bwMode="auto">
          <a:xfrm>
            <a:off x="7622374"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1" name="Rectangle 21">
            <a:hlinkClick r:id="rId11" action="ppaction://hlinksldjump"/>
          </p:cNvPr>
          <p:cNvSpPr>
            <a:spLocks noChangeArrowheads="1"/>
          </p:cNvSpPr>
          <p:nvPr/>
        </p:nvSpPr>
        <p:spPr bwMode="auto">
          <a:xfrm>
            <a:off x="8134643"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2" name="Rectangle 21">
            <a:hlinkClick r:id="rId12" action="ppaction://hlinksldjump"/>
          </p:cNvPr>
          <p:cNvSpPr>
            <a:spLocks noChangeArrowheads="1"/>
          </p:cNvSpPr>
          <p:nvPr/>
        </p:nvSpPr>
        <p:spPr bwMode="auto">
          <a:xfrm>
            <a:off x="8759102" y="48837"/>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3" name="Rectangle 21">
            <a:hlinkClick r:id="rId13" action="ppaction://hlinksldjump"/>
          </p:cNvPr>
          <p:cNvSpPr>
            <a:spLocks noChangeArrowheads="1"/>
          </p:cNvSpPr>
          <p:nvPr/>
        </p:nvSpPr>
        <p:spPr bwMode="auto">
          <a:xfrm>
            <a:off x="9352463" y="4864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4" name="Rectangle 21">
            <a:hlinkClick r:id="rId14" action="ppaction://hlinksldjump"/>
          </p:cNvPr>
          <p:cNvSpPr>
            <a:spLocks noChangeArrowheads="1"/>
          </p:cNvSpPr>
          <p:nvPr/>
        </p:nvSpPr>
        <p:spPr bwMode="auto">
          <a:xfrm>
            <a:off x="9985213"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5" name="Rectangle 21">
            <a:hlinkClick r:id="rId15" action="ppaction://hlinksldjump"/>
          </p:cNvPr>
          <p:cNvSpPr>
            <a:spLocks noChangeArrowheads="1"/>
          </p:cNvSpPr>
          <p:nvPr/>
        </p:nvSpPr>
        <p:spPr bwMode="auto">
          <a:xfrm>
            <a:off x="10562658" y="52059"/>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Rectangle 21">
            <a:hlinkClick r:id="rId16" action="ppaction://hlinksldjump"/>
          </p:cNvPr>
          <p:cNvSpPr>
            <a:spLocks noChangeArrowheads="1"/>
          </p:cNvSpPr>
          <p:nvPr/>
        </p:nvSpPr>
        <p:spPr bwMode="auto">
          <a:xfrm>
            <a:off x="11135766"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125873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linds(horizontal)">
                                      <p:cBhvr>
                                        <p:cTn id="23" dur="75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7506" y="837506"/>
            <a:ext cx="10793813" cy="1678781"/>
          </a:xfrm>
          <a:prstGeom prst="rect">
            <a:avLst/>
          </a:prstGeom>
        </p:spPr>
        <p:txBody>
          <a:bodyPr>
            <a:spAutoFit/>
          </a:bodyPr>
          <a:lstStyle/>
          <a:p>
            <a:pPr>
              <a:lnSpc>
                <a:spcPct val="150000"/>
              </a:lnSpc>
            </a:pPr>
            <a:r>
              <a:rPr lang="en-US" altLang="zh-CN" sz="2800" kern="100" dirty="0">
                <a:latin typeface="Times New Roman"/>
                <a:ea typeface="华文细黑"/>
              </a:rPr>
              <a:t>10</a:t>
            </a:r>
            <a:r>
              <a:rPr lang="en-US" altLang="zh-CN" sz="2800" kern="100" dirty="0" smtClean="0">
                <a:latin typeface="Times New Roman"/>
                <a:ea typeface="华文细黑"/>
              </a:rPr>
              <a:t>. </a:t>
            </a:r>
            <a:r>
              <a:rPr lang="zh-CN" altLang="zh-CN" sz="2800" kern="100" dirty="0" smtClean="0">
                <a:latin typeface="Times New Roman"/>
                <a:ea typeface="华文细黑"/>
                <a:cs typeface="Times New Roman"/>
              </a:rPr>
              <a:t>英国</a:t>
            </a:r>
            <a:r>
              <a:rPr lang="zh-CN" altLang="zh-CN" sz="2800" kern="100" dirty="0">
                <a:latin typeface="Times New Roman"/>
                <a:ea typeface="华文细黑"/>
                <a:cs typeface="Times New Roman"/>
              </a:rPr>
              <a:t>天文学家在人马座附近发现了一片酒精云，这片酒精云的质量达</a:t>
            </a:r>
            <a:r>
              <a:rPr lang="en-US" altLang="zh-CN" sz="2800" kern="100" dirty="0">
                <a:latin typeface="Times New Roman"/>
                <a:ea typeface="华文细黑"/>
              </a:rPr>
              <a:t>100</a:t>
            </a:r>
            <a:r>
              <a:rPr lang="zh-CN" altLang="zh-CN" sz="2800" kern="100" dirty="0">
                <a:latin typeface="Times New Roman"/>
                <a:ea typeface="华文细黑"/>
                <a:cs typeface="Times New Roman"/>
              </a:rPr>
              <a:t>万亿亿吨。现有如图转化关系，下列说法不正确的是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en-US" sz="2800" dirty="0"/>
          </a:p>
        </p:txBody>
      </p:sp>
      <p:pic>
        <p:nvPicPr>
          <p:cNvPr id="275458" name="Picture 2" descr="HX5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50534" y="2277666"/>
            <a:ext cx="5641002"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p:nvSpPr>
        <p:spPr>
          <a:xfrm>
            <a:off x="622598" y="2781722"/>
            <a:ext cx="10793813" cy="3754874"/>
          </a:xfrm>
          <a:prstGeom prst="rect">
            <a:avLst/>
          </a:prstGeom>
        </p:spPr>
        <p:txBody>
          <a:bodyPr>
            <a:spAutoFit/>
          </a:bodyPr>
          <a:lstStyle/>
          <a:p>
            <a:pPr algn="just">
              <a:spcAft>
                <a:spcPts val="0"/>
              </a:spcAft>
              <a:tabLst>
                <a:tab pos="2430780" algn="l"/>
              </a:tabLst>
            </a:pPr>
            <a:endParaRPr lang="en-US" altLang="zh-CN" sz="2800" kern="100" dirty="0" smtClean="0">
              <a:latin typeface="Times New Roman"/>
              <a:ea typeface="华文细黑"/>
              <a:cs typeface="Courier New"/>
            </a:endParaRPr>
          </a:p>
          <a:p>
            <a:pPr algn="just">
              <a:lnSpc>
                <a:spcPct val="150000"/>
              </a:lnSpc>
              <a:spcAft>
                <a:spcPts val="0"/>
              </a:spcAft>
              <a:tabLst>
                <a:tab pos="2430780" algn="l"/>
              </a:tabLst>
            </a:pPr>
            <a:r>
              <a:rPr lang="en-US" altLang="zh-CN" sz="2800" kern="100" dirty="0" smtClean="0">
                <a:latin typeface="Times New Roman"/>
                <a:ea typeface="华文细黑"/>
                <a:cs typeface="Courier New"/>
              </a:rPr>
              <a:t>A.N</a:t>
            </a:r>
            <a:r>
              <a:rPr lang="zh-CN" altLang="zh-CN" sz="2800" kern="100" dirty="0">
                <a:latin typeface="Times New Roman"/>
                <a:ea typeface="华文细黑"/>
                <a:cs typeface="Times New Roman"/>
              </a:rPr>
              <a:t>为乙酸</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过程</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中可加入</a:t>
            </a:r>
            <a:r>
              <a:rPr lang="en-US" altLang="zh-CN" sz="2800" kern="100" dirty="0">
                <a:latin typeface="Times New Roman"/>
                <a:ea typeface="华文细黑"/>
                <a:cs typeface="Courier New"/>
              </a:rPr>
              <a:t>LiAlH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等还原剂将乙醇转化为</a:t>
            </a:r>
            <a:r>
              <a:rPr lang="en-US" altLang="zh-CN" sz="2800" kern="100" dirty="0">
                <a:latin typeface="Times New Roman"/>
                <a:ea typeface="华文细黑"/>
                <a:cs typeface="Courier New"/>
              </a:rPr>
              <a:t>N</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过程</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如果加热一段时间后发现忘记加瓷片，应停止反应，待</a:t>
            </a:r>
            <a:r>
              <a:rPr lang="zh-CN" altLang="zh-CN" sz="2800" kern="100" dirty="0" smtClean="0">
                <a:latin typeface="Times New Roman"/>
                <a:ea typeface="华文细黑"/>
                <a:cs typeface="Times New Roman"/>
              </a:rPr>
              <a:t>冷</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却</a:t>
            </a:r>
            <a:r>
              <a:rPr lang="zh-CN" altLang="zh-CN" sz="2800" kern="100" dirty="0">
                <a:latin typeface="Times New Roman"/>
                <a:ea typeface="华文细黑"/>
                <a:cs typeface="Times New Roman"/>
              </a:rPr>
              <a:t>后补加</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可用饱和碳酸钠溶液除去乙酸乙酯中混有的</a:t>
            </a:r>
            <a:r>
              <a:rPr lang="en-US" altLang="zh-CN" sz="2800" kern="100" dirty="0">
                <a:latin typeface="Times New Roman"/>
                <a:ea typeface="华文细黑"/>
              </a:rPr>
              <a:t>N</a:t>
            </a:r>
            <a:endParaRPr lang="zh-CN" altLang="en-US" sz="2800" dirty="0"/>
          </a:p>
        </p:txBody>
      </p:sp>
      <p:sp>
        <p:nvSpPr>
          <p:cNvPr id="20" name="Rectangle 21">
            <a:hlinkClick r:id="rId3" action="ppaction://hlinksldjump"/>
          </p:cNvPr>
          <p:cNvSpPr>
            <a:spLocks noChangeArrowheads="1"/>
          </p:cNvSpPr>
          <p:nvPr/>
        </p:nvSpPr>
        <p:spPr bwMode="auto">
          <a:xfrm>
            <a:off x="415099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4" action="ppaction://hlinksldjump"/>
          </p:cNvPr>
          <p:cNvSpPr>
            <a:spLocks noChangeArrowheads="1"/>
          </p:cNvSpPr>
          <p:nvPr/>
        </p:nvSpPr>
        <p:spPr bwMode="auto">
          <a:xfrm>
            <a:off x="458491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5" action="ppaction://hlinksldjump"/>
          </p:cNvPr>
          <p:cNvSpPr>
            <a:spLocks noChangeArrowheads="1"/>
          </p:cNvSpPr>
          <p:nvPr/>
        </p:nvSpPr>
        <p:spPr bwMode="auto">
          <a:xfrm>
            <a:off x="501883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6" action="ppaction://hlinksldjump"/>
          </p:cNvPr>
          <p:cNvSpPr>
            <a:spLocks noChangeArrowheads="1"/>
          </p:cNvSpPr>
          <p:nvPr/>
        </p:nvSpPr>
        <p:spPr bwMode="auto">
          <a:xfrm>
            <a:off x="545275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7" action="ppaction://hlinksldjump"/>
          </p:cNvPr>
          <p:cNvSpPr>
            <a:spLocks noChangeArrowheads="1"/>
          </p:cNvSpPr>
          <p:nvPr/>
        </p:nvSpPr>
        <p:spPr bwMode="auto">
          <a:xfrm>
            <a:off x="588668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8" action="ppaction://hlinksldjump"/>
          </p:cNvPr>
          <p:cNvSpPr>
            <a:spLocks noChangeArrowheads="1"/>
          </p:cNvSpPr>
          <p:nvPr/>
        </p:nvSpPr>
        <p:spPr bwMode="auto">
          <a:xfrm>
            <a:off x="632060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6" name="Rectangle 21">
            <a:hlinkClick r:id="rId9" action="ppaction://hlinksldjump"/>
          </p:cNvPr>
          <p:cNvSpPr>
            <a:spLocks noChangeArrowheads="1"/>
          </p:cNvSpPr>
          <p:nvPr/>
        </p:nvSpPr>
        <p:spPr bwMode="auto">
          <a:xfrm>
            <a:off x="67545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7" name="Rectangle 21">
            <a:hlinkClick r:id="rId10" action="ppaction://hlinksldjump"/>
          </p:cNvPr>
          <p:cNvSpPr>
            <a:spLocks noChangeArrowheads="1"/>
          </p:cNvSpPr>
          <p:nvPr/>
        </p:nvSpPr>
        <p:spPr bwMode="auto">
          <a:xfrm>
            <a:off x="71884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8" name="Rectangle 21">
            <a:hlinkClick r:id="rId11" action="ppaction://hlinksldjump"/>
          </p:cNvPr>
          <p:cNvSpPr>
            <a:spLocks noChangeArrowheads="1"/>
          </p:cNvSpPr>
          <p:nvPr/>
        </p:nvSpPr>
        <p:spPr bwMode="auto">
          <a:xfrm>
            <a:off x="7622374"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9" name="Rectangle 21">
            <a:hlinkClick r:id="rId12" action="ppaction://hlinksldjump"/>
          </p:cNvPr>
          <p:cNvSpPr>
            <a:spLocks noChangeArrowheads="1"/>
          </p:cNvSpPr>
          <p:nvPr/>
        </p:nvSpPr>
        <p:spPr bwMode="auto">
          <a:xfrm>
            <a:off x="8134643"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0" name="Rectangle 21">
            <a:hlinkClick r:id="rId13" action="ppaction://hlinksldjump"/>
          </p:cNvPr>
          <p:cNvSpPr>
            <a:spLocks noChangeArrowheads="1"/>
          </p:cNvSpPr>
          <p:nvPr/>
        </p:nvSpPr>
        <p:spPr bwMode="auto">
          <a:xfrm>
            <a:off x="8759102" y="48837"/>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1" name="Rectangle 21">
            <a:hlinkClick r:id="rId14" action="ppaction://hlinksldjump"/>
          </p:cNvPr>
          <p:cNvSpPr>
            <a:spLocks noChangeArrowheads="1"/>
          </p:cNvSpPr>
          <p:nvPr/>
        </p:nvSpPr>
        <p:spPr bwMode="auto">
          <a:xfrm>
            <a:off x="9352463" y="4864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2" name="Rectangle 21">
            <a:hlinkClick r:id="rId15" action="ppaction://hlinksldjump"/>
          </p:cNvPr>
          <p:cNvSpPr>
            <a:spLocks noChangeArrowheads="1"/>
          </p:cNvSpPr>
          <p:nvPr/>
        </p:nvSpPr>
        <p:spPr bwMode="auto">
          <a:xfrm>
            <a:off x="9985213"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3" name="Rectangle 21">
            <a:hlinkClick r:id="rId16" action="ppaction://hlinksldjump"/>
          </p:cNvPr>
          <p:cNvSpPr>
            <a:spLocks noChangeArrowheads="1"/>
          </p:cNvSpPr>
          <p:nvPr/>
        </p:nvSpPr>
        <p:spPr bwMode="auto">
          <a:xfrm>
            <a:off x="10562658" y="52059"/>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Rectangle 21">
            <a:hlinkClick r:id="rId17" action="ppaction://hlinksldjump"/>
          </p:cNvPr>
          <p:cNvSpPr>
            <a:spLocks noChangeArrowheads="1"/>
          </p:cNvSpPr>
          <p:nvPr/>
        </p:nvSpPr>
        <p:spPr bwMode="auto">
          <a:xfrm>
            <a:off x="11135766"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矩形 3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6" name="圆角矩形 35">
            <a:hlinkClick r:id="rId18"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47012217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697506" y="1403692"/>
            <a:ext cx="10793813" cy="3970318"/>
          </a:xfrm>
          <a:prstGeom prst="rect">
            <a:avLst/>
          </a:prstGeom>
        </p:spPr>
        <p:txBody>
          <a:bodyPr>
            <a:spAutoFit/>
          </a:bodyPr>
          <a:lstStyle/>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en-US" altLang="zh-CN" sz="2800" kern="100" dirty="0">
                <a:latin typeface="Times New Roman"/>
                <a:ea typeface="华文细黑"/>
              </a:rPr>
              <a:t>A</a:t>
            </a:r>
            <a:r>
              <a:rPr lang="zh-CN" altLang="zh-CN" sz="2800" kern="100" dirty="0">
                <a:latin typeface="Times New Roman"/>
                <a:ea typeface="华文细黑"/>
                <a:cs typeface="Times New Roman"/>
              </a:rPr>
              <a:t>项，由乙酸乙酯可以推断出</a:t>
            </a:r>
            <a:r>
              <a:rPr lang="en-US" altLang="zh-CN" sz="2800" kern="100" dirty="0">
                <a:latin typeface="Times New Roman"/>
                <a:ea typeface="华文细黑"/>
              </a:rPr>
              <a:t>N</a:t>
            </a:r>
            <a:r>
              <a:rPr lang="zh-CN" altLang="zh-CN" sz="2800" kern="100" dirty="0">
                <a:latin typeface="Times New Roman"/>
                <a:ea typeface="华文细黑"/>
                <a:cs typeface="Times New Roman"/>
              </a:rPr>
              <a:t>为乙酸</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B</a:t>
            </a:r>
            <a:r>
              <a:rPr lang="zh-CN" altLang="zh-CN" sz="2800" kern="100" dirty="0">
                <a:latin typeface="Times New Roman"/>
                <a:ea typeface="华文细黑"/>
                <a:cs typeface="Times New Roman"/>
              </a:rPr>
              <a:t>项，乙醇转化为乙酸，</a:t>
            </a:r>
            <a:r>
              <a:rPr lang="zh-CN" altLang="zh-CN" sz="2800" kern="100" dirty="0">
                <a:ea typeface="Times New Roman"/>
              </a:rPr>
              <a:t> </a:t>
            </a:r>
            <a:r>
              <a:rPr lang="zh-CN" altLang="zh-CN" sz="2800" kern="100" dirty="0">
                <a:latin typeface="Times New Roman"/>
                <a:ea typeface="华文细黑"/>
                <a:cs typeface="Times New Roman"/>
              </a:rPr>
              <a:t>发生的是氧化反应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项，乙醇和乙酸的酯化反应，需要加入瓷片防止暴沸</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项，乙酸乙酯中含有乙酸时，可以加入饱和碳酸钠溶液，因为乙酸能与碳酸钠反应，而乙酸乙酯不易溶于饱和碳酸钠溶液</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430780" algn="l"/>
              </a:tabLs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Courier New"/>
              </a:rPr>
              <a:t>B</a:t>
            </a:r>
            <a:endParaRPr lang="zh-CN" altLang="zh-CN" sz="2800" b="1" kern="100" dirty="0">
              <a:solidFill>
                <a:schemeClr val="accent6">
                  <a:lumMod val="75000"/>
                </a:schemeClr>
              </a:solidFill>
              <a:latin typeface="Times New Roman"/>
              <a:ea typeface="华文细黑"/>
              <a:cs typeface="Courier New"/>
            </a:endParaRPr>
          </a:p>
        </p:txBody>
      </p:sp>
      <p:sp>
        <p:nvSpPr>
          <p:cNvPr id="19" name="Rectangle 21">
            <a:hlinkClick r:id="rId2" action="ppaction://hlinksldjump"/>
          </p:cNvPr>
          <p:cNvSpPr>
            <a:spLocks noChangeArrowheads="1"/>
          </p:cNvSpPr>
          <p:nvPr/>
        </p:nvSpPr>
        <p:spPr bwMode="auto">
          <a:xfrm>
            <a:off x="415099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5" name="Rectangle 21">
            <a:hlinkClick r:id="rId3" action="ppaction://hlinksldjump"/>
          </p:cNvPr>
          <p:cNvSpPr>
            <a:spLocks noChangeArrowheads="1"/>
          </p:cNvSpPr>
          <p:nvPr/>
        </p:nvSpPr>
        <p:spPr bwMode="auto">
          <a:xfrm>
            <a:off x="458491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6" name="Rectangle 21">
            <a:hlinkClick r:id="rId4" action="ppaction://hlinksldjump"/>
          </p:cNvPr>
          <p:cNvSpPr>
            <a:spLocks noChangeArrowheads="1"/>
          </p:cNvSpPr>
          <p:nvPr/>
        </p:nvSpPr>
        <p:spPr bwMode="auto">
          <a:xfrm>
            <a:off x="501883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7" name="Rectangle 21">
            <a:hlinkClick r:id="rId5" action="ppaction://hlinksldjump"/>
          </p:cNvPr>
          <p:cNvSpPr>
            <a:spLocks noChangeArrowheads="1"/>
          </p:cNvSpPr>
          <p:nvPr/>
        </p:nvSpPr>
        <p:spPr bwMode="auto">
          <a:xfrm>
            <a:off x="545275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8" name="Rectangle 21">
            <a:hlinkClick r:id="rId6" action="ppaction://hlinksldjump"/>
          </p:cNvPr>
          <p:cNvSpPr>
            <a:spLocks noChangeArrowheads="1"/>
          </p:cNvSpPr>
          <p:nvPr/>
        </p:nvSpPr>
        <p:spPr bwMode="auto">
          <a:xfrm>
            <a:off x="588668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9" name="Rectangle 21">
            <a:hlinkClick r:id="rId7" action="ppaction://hlinksldjump"/>
          </p:cNvPr>
          <p:cNvSpPr>
            <a:spLocks noChangeArrowheads="1"/>
          </p:cNvSpPr>
          <p:nvPr/>
        </p:nvSpPr>
        <p:spPr bwMode="auto">
          <a:xfrm>
            <a:off x="632060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40" name="Rectangle 21">
            <a:hlinkClick r:id="rId8" action="ppaction://hlinksldjump"/>
          </p:cNvPr>
          <p:cNvSpPr>
            <a:spLocks noChangeArrowheads="1"/>
          </p:cNvSpPr>
          <p:nvPr/>
        </p:nvSpPr>
        <p:spPr bwMode="auto">
          <a:xfrm>
            <a:off x="67545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1" name="Rectangle 21">
            <a:hlinkClick r:id="rId9" action="ppaction://hlinksldjump"/>
          </p:cNvPr>
          <p:cNvSpPr>
            <a:spLocks noChangeArrowheads="1"/>
          </p:cNvSpPr>
          <p:nvPr/>
        </p:nvSpPr>
        <p:spPr bwMode="auto">
          <a:xfrm>
            <a:off x="71884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2" name="Rectangle 21">
            <a:hlinkClick r:id="rId10" action="ppaction://hlinksldjump"/>
          </p:cNvPr>
          <p:cNvSpPr>
            <a:spLocks noChangeArrowheads="1"/>
          </p:cNvSpPr>
          <p:nvPr/>
        </p:nvSpPr>
        <p:spPr bwMode="auto">
          <a:xfrm>
            <a:off x="7622374"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3" name="Rectangle 21">
            <a:hlinkClick r:id="rId11" action="ppaction://hlinksldjump"/>
          </p:cNvPr>
          <p:cNvSpPr>
            <a:spLocks noChangeArrowheads="1"/>
          </p:cNvSpPr>
          <p:nvPr/>
        </p:nvSpPr>
        <p:spPr bwMode="auto">
          <a:xfrm>
            <a:off x="8134643"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4" name="Rectangle 21">
            <a:hlinkClick r:id="rId12" action="ppaction://hlinksldjump"/>
          </p:cNvPr>
          <p:cNvSpPr>
            <a:spLocks noChangeArrowheads="1"/>
          </p:cNvSpPr>
          <p:nvPr/>
        </p:nvSpPr>
        <p:spPr bwMode="auto">
          <a:xfrm>
            <a:off x="8759102" y="48837"/>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5" name="Rectangle 21">
            <a:hlinkClick r:id="rId13" action="ppaction://hlinksldjump"/>
          </p:cNvPr>
          <p:cNvSpPr>
            <a:spLocks noChangeArrowheads="1"/>
          </p:cNvSpPr>
          <p:nvPr/>
        </p:nvSpPr>
        <p:spPr bwMode="auto">
          <a:xfrm>
            <a:off x="9352463" y="4864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6" name="Rectangle 21">
            <a:hlinkClick r:id="rId14" action="ppaction://hlinksldjump"/>
          </p:cNvPr>
          <p:cNvSpPr>
            <a:spLocks noChangeArrowheads="1"/>
          </p:cNvSpPr>
          <p:nvPr/>
        </p:nvSpPr>
        <p:spPr bwMode="auto">
          <a:xfrm>
            <a:off x="9985213"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7" name="Rectangle 21">
            <a:hlinkClick r:id="rId15" action="ppaction://hlinksldjump"/>
          </p:cNvPr>
          <p:cNvSpPr>
            <a:spLocks noChangeArrowheads="1"/>
          </p:cNvSpPr>
          <p:nvPr/>
        </p:nvSpPr>
        <p:spPr bwMode="auto">
          <a:xfrm>
            <a:off x="10562658" y="52059"/>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Rectangle 21">
            <a:hlinkClick r:id="rId16" action="ppaction://hlinksldjump"/>
          </p:cNvPr>
          <p:cNvSpPr>
            <a:spLocks noChangeArrowheads="1"/>
          </p:cNvSpPr>
          <p:nvPr/>
        </p:nvSpPr>
        <p:spPr bwMode="auto">
          <a:xfrm>
            <a:off x="11135766"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856107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2598" y="909514"/>
            <a:ext cx="11010769" cy="1307346"/>
          </a:xfrm>
          <a:prstGeom prst="rect">
            <a:avLst/>
          </a:prstGeom>
        </p:spPr>
        <p:txBody>
          <a:bodyPr>
            <a:spAutoFit/>
          </a:bodyPr>
          <a:lstStyle/>
          <a:p>
            <a:pPr algn="just">
              <a:lnSpc>
                <a:spcPct val="150000"/>
              </a:lnSpc>
              <a:spcAft>
                <a:spcPts val="0"/>
              </a:spcAft>
              <a:tabLst>
                <a:tab pos="1890395" algn="l"/>
              </a:tabLst>
            </a:pPr>
            <a:r>
              <a:rPr lang="en-US" altLang="zh-CN" sz="2800" kern="100" dirty="0">
                <a:latin typeface="Times New Roman"/>
                <a:ea typeface="华文细黑"/>
              </a:rPr>
              <a:t>11.</a:t>
            </a:r>
            <a:r>
              <a:rPr lang="zh-CN" altLang="zh-CN" sz="2800" kern="100" dirty="0">
                <a:latin typeface="Times New Roman"/>
                <a:ea typeface="华文细黑"/>
                <a:cs typeface="Times New Roman"/>
              </a:rPr>
              <a:t>山梨酸是应用广泛的食品防腐剂，其结构如图，下列关于山梨酸的说法错误的是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en-US" altLang="zh-CN" sz="2800" kern="100" dirty="0" smtClean="0">
              <a:latin typeface="Times New Roman"/>
              <a:ea typeface="华文细黑"/>
              <a:cs typeface="Courier New"/>
            </a:endParaRPr>
          </a:p>
        </p:txBody>
      </p:sp>
      <p:pic>
        <p:nvPicPr>
          <p:cNvPr id="276482" name="Picture 2" descr="HX5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2201" y="2404728"/>
            <a:ext cx="2695133" cy="619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697506" y="3168919"/>
            <a:ext cx="10793813" cy="2497360"/>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8</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该物质最多可与</a:t>
            </a:r>
            <a:r>
              <a:rPr lang="en-US" altLang="zh-CN" sz="2800" kern="100" dirty="0">
                <a:latin typeface="Times New Roman"/>
                <a:ea typeface="华文细黑"/>
                <a:cs typeface="Courier New"/>
              </a:rPr>
              <a:t>3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Br</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发生加成反应</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可使酸性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溶液褪色</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可与醇发生取代反应</a:t>
            </a:r>
            <a:endParaRPr lang="zh-CN" altLang="en-US" sz="2800" dirty="0"/>
          </a:p>
        </p:txBody>
      </p:sp>
      <p:sp>
        <p:nvSpPr>
          <p:cNvPr id="21" name="Rectangle 21">
            <a:hlinkClick r:id="rId3" action="ppaction://hlinksldjump"/>
          </p:cNvPr>
          <p:cNvSpPr>
            <a:spLocks noChangeArrowheads="1"/>
          </p:cNvSpPr>
          <p:nvPr/>
        </p:nvSpPr>
        <p:spPr bwMode="auto">
          <a:xfrm>
            <a:off x="415099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2" name="Rectangle 21">
            <a:hlinkClick r:id="rId4" action="ppaction://hlinksldjump"/>
          </p:cNvPr>
          <p:cNvSpPr>
            <a:spLocks noChangeArrowheads="1"/>
          </p:cNvSpPr>
          <p:nvPr/>
        </p:nvSpPr>
        <p:spPr bwMode="auto">
          <a:xfrm>
            <a:off x="458491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5" action="ppaction://hlinksldjump"/>
          </p:cNvPr>
          <p:cNvSpPr>
            <a:spLocks noChangeArrowheads="1"/>
          </p:cNvSpPr>
          <p:nvPr/>
        </p:nvSpPr>
        <p:spPr bwMode="auto">
          <a:xfrm>
            <a:off x="501883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6" action="ppaction://hlinksldjump"/>
          </p:cNvPr>
          <p:cNvSpPr>
            <a:spLocks noChangeArrowheads="1"/>
          </p:cNvSpPr>
          <p:nvPr/>
        </p:nvSpPr>
        <p:spPr bwMode="auto">
          <a:xfrm>
            <a:off x="545275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7" action="ppaction://hlinksldjump"/>
          </p:cNvPr>
          <p:cNvSpPr>
            <a:spLocks noChangeArrowheads="1"/>
          </p:cNvSpPr>
          <p:nvPr/>
        </p:nvSpPr>
        <p:spPr bwMode="auto">
          <a:xfrm>
            <a:off x="588668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8" action="ppaction://hlinksldjump"/>
          </p:cNvPr>
          <p:cNvSpPr>
            <a:spLocks noChangeArrowheads="1"/>
          </p:cNvSpPr>
          <p:nvPr/>
        </p:nvSpPr>
        <p:spPr bwMode="auto">
          <a:xfrm>
            <a:off x="632060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9" action="ppaction://hlinksldjump"/>
          </p:cNvPr>
          <p:cNvSpPr>
            <a:spLocks noChangeArrowheads="1"/>
          </p:cNvSpPr>
          <p:nvPr/>
        </p:nvSpPr>
        <p:spPr bwMode="auto">
          <a:xfrm>
            <a:off x="67545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8" name="Rectangle 21">
            <a:hlinkClick r:id="rId10" action="ppaction://hlinksldjump"/>
          </p:cNvPr>
          <p:cNvSpPr>
            <a:spLocks noChangeArrowheads="1"/>
          </p:cNvSpPr>
          <p:nvPr/>
        </p:nvSpPr>
        <p:spPr bwMode="auto">
          <a:xfrm>
            <a:off x="71884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9" name="Rectangle 21">
            <a:hlinkClick r:id="rId11" action="ppaction://hlinksldjump"/>
          </p:cNvPr>
          <p:cNvSpPr>
            <a:spLocks noChangeArrowheads="1"/>
          </p:cNvSpPr>
          <p:nvPr/>
        </p:nvSpPr>
        <p:spPr bwMode="auto">
          <a:xfrm>
            <a:off x="7622374"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0" name="Rectangle 21">
            <a:hlinkClick r:id="rId12" action="ppaction://hlinksldjump"/>
          </p:cNvPr>
          <p:cNvSpPr>
            <a:spLocks noChangeArrowheads="1"/>
          </p:cNvSpPr>
          <p:nvPr/>
        </p:nvSpPr>
        <p:spPr bwMode="auto">
          <a:xfrm>
            <a:off x="8134643"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1" name="Rectangle 21">
            <a:hlinkClick r:id="rId13" action="ppaction://hlinksldjump"/>
          </p:cNvPr>
          <p:cNvSpPr>
            <a:spLocks noChangeArrowheads="1"/>
          </p:cNvSpPr>
          <p:nvPr/>
        </p:nvSpPr>
        <p:spPr bwMode="auto">
          <a:xfrm>
            <a:off x="8759102" y="48837"/>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2" name="Rectangle 21">
            <a:hlinkClick r:id="rId14" action="ppaction://hlinksldjump"/>
          </p:cNvPr>
          <p:cNvSpPr>
            <a:spLocks noChangeArrowheads="1"/>
          </p:cNvSpPr>
          <p:nvPr/>
        </p:nvSpPr>
        <p:spPr bwMode="auto">
          <a:xfrm>
            <a:off x="9352463" y="4864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3" name="Rectangle 21">
            <a:hlinkClick r:id="rId15" action="ppaction://hlinksldjump"/>
          </p:cNvPr>
          <p:cNvSpPr>
            <a:spLocks noChangeArrowheads="1"/>
          </p:cNvSpPr>
          <p:nvPr/>
        </p:nvSpPr>
        <p:spPr bwMode="auto">
          <a:xfrm>
            <a:off x="9985213"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4" name="Rectangle 21">
            <a:hlinkClick r:id="rId16" action="ppaction://hlinksldjump"/>
          </p:cNvPr>
          <p:cNvSpPr>
            <a:spLocks noChangeArrowheads="1"/>
          </p:cNvSpPr>
          <p:nvPr/>
        </p:nvSpPr>
        <p:spPr bwMode="auto">
          <a:xfrm>
            <a:off x="10562658" y="52059"/>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Rectangle 21">
            <a:hlinkClick r:id="rId17" action="ppaction://hlinksldjump"/>
          </p:cNvPr>
          <p:cNvSpPr>
            <a:spLocks noChangeArrowheads="1"/>
          </p:cNvSpPr>
          <p:nvPr/>
        </p:nvSpPr>
        <p:spPr bwMode="auto">
          <a:xfrm>
            <a:off x="11135766"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矩形 3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7" name="圆角矩形 36">
            <a:hlinkClick r:id="rId18"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90861284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622598" y="1189410"/>
            <a:ext cx="11010769" cy="4616648"/>
          </a:xfrm>
          <a:prstGeom prst="rect">
            <a:avLst/>
          </a:prstGeom>
        </p:spPr>
        <p:txBody>
          <a:bodyPr>
            <a:spAutoFit/>
          </a:bodyPr>
          <a:lstStyle/>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en-US" altLang="zh-CN" sz="2800" kern="100" dirty="0">
                <a:latin typeface="Times New Roman"/>
                <a:ea typeface="华文细黑"/>
              </a:rPr>
              <a:t>A</a:t>
            </a:r>
            <a:r>
              <a:rPr lang="zh-CN" altLang="zh-CN" sz="2800" kern="100" dirty="0">
                <a:latin typeface="Times New Roman"/>
                <a:ea typeface="华文细黑"/>
                <a:cs typeface="Times New Roman"/>
              </a:rPr>
              <a:t>项，根据有机物中不饱和度为</a:t>
            </a:r>
            <a:r>
              <a:rPr lang="en-US" altLang="zh-CN" sz="2800" kern="100" dirty="0">
                <a:latin typeface="Times New Roman"/>
                <a:ea typeface="华文细黑"/>
              </a:rPr>
              <a:t>3</a:t>
            </a:r>
            <a:r>
              <a:rPr lang="zh-CN" altLang="zh-CN" sz="2800" kern="100" dirty="0">
                <a:latin typeface="Times New Roman"/>
                <a:ea typeface="华文细黑"/>
                <a:cs typeface="Times New Roman"/>
              </a:rPr>
              <a:t>，共含有</a:t>
            </a:r>
            <a:r>
              <a:rPr lang="en-US" altLang="zh-CN" sz="2800" kern="100" dirty="0">
                <a:latin typeface="Times New Roman"/>
                <a:ea typeface="华文细黑"/>
              </a:rPr>
              <a:t>6</a:t>
            </a:r>
            <a:r>
              <a:rPr lang="zh-CN" altLang="zh-CN" sz="2800" kern="100" dirty="0">
                <a:latin typeface="Times New Roman"/>
                <a:ea typeface="华文细黑"/>
                <a:cs typeface="Times New Roman"/>
              </a:rPr>
              <a:t>个碳原子，从而确定分子式为</a:t>
            </a:r>
            <a:r>
              <a:rPr lang="en-US" altLang="zh-CN" sz="2800" kern="100" dirty="0">
                <a:latin typeface="Times New Roman"/>
                <a:ea typeface="华文细黑"/>
              </a:rPr>
              <a:t>C</a:t>
            </a:r>
            <a:r>
              <a:rPr lang="en-US" altLang="zh-CN" sz="2800" kern="100" baseline="-25000" dirty="0">
                <a:latin typeface="Times New Roman"/>
                <a:ea typeface="华文细黑"/>
              </a:rPr>
              <a:t>6</a:t>
            </a:r>
            <a:r>
              <a:rPr lang="en-US" altLang="zh-CN" sz="2800" kern="100" dirty="0">
                <a:latin typeface="Times New Roman"/>
                <a:ea typeface="华文细黑"/>
              </a:rPr>
              <a:t>H</a:t>
            </a:r>
            <a:r>
              <a:rPr lang="en-US" altLang="zh-CN" sz="2800" kern="100" baseline="-25000" dirty="0">
                <a:latin typeface="Times New Roman"/>
                <a:ea typeface="华文细黑"/>
              </a:rPr>
              <a:t>8</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B</a:t>
            </a:r>
            <a:r>
              <a:rPr lang="zh-CN" altLang="zh-CN" sz="2800" kern="100" dirty="0">
                <a:latin typeface="Times New Roman"/>
                <a:ea typeface="华文细黑"/>
                <a:cs typeface="Times New Roman"/>
              </a:rPr>
              <a:t>项，</a:t>
            </a:r>
            <a:r>
              <a:rPr lang="en-US" altLang="zh-CN" sz="2800" kern="100" dirty="0">
                <a:latin typeface="Times New Roman"/>
                <a:ea typeface="华文细黑"/>
              </a:rPr>
              <a:t>1 </a:t>
            </a:r>
            <a:r>
              <a:rPr lang="en-US" altLang="zh-CN" sz="2800" kern="100" dirty="0" err="1">
                <a:latin typeface="Times New Roman"/>
                <a:ea typeface="华文细黑"/>
              </a:rPr>
              <a:t>mol</a:t>
            </a:r>
            <a:r>
              <a:rPr lang="en-US" altLang="zh-CN" sz="2800" kern="100" dirty="0">
                <a:latin typeface="Times New Roman"/>
                <a:ea typeface="华文细黑"/>
              </a:rPr>
              <a:t> </a:t>
            </a:r>
            <a:r>
              <a:rPr lang="zh-CN" altLang="zh-CN" sz="2800" kern="100" dirty="0">
                <a:latin typeface="Times New Roman"/>
                <a:ea typeface="华文细黑"/>
                <a:cs typeface="Times New Roman"/>
              </a:rPr>
              <a:t>该物质含有</a:t>
            </a:r>
            <a:r>
              <a:rPr lang="en-US" altLang="zh-CN" sz="2800" kern="100" dirty="0">
                <a:latin typeface="Times New Roman"/>
                <a:ea typeface="华文细黑"/>
              </a:rPr>
              <a:t>2 </a:t>
            </a:r>
            <a:r>
              <a:rPr lang="en-US" altLang="zh-CN" sz="2800" kern="100" dirty="0" err="1">
                <a:latin typeface="Times New Roman"/>
                <a:ea typeface="华文细黑"/>
              </a:rPr>
              <a:t>mol</a:t>
            </a:r>
            <a:r>
              <a:rPr lang="en-US" altLang="zh-CN" sz="2800" kern="100" dirty="0">
                <a:latin typeface="Times New Roman"/>
                <a:ea typeface="华文细黑"/>
              </a:rPr>
              <a:t> </a:t>
            </a:r>
            <a:r>
              <a:rPr lang="zh-CN" altLang="zh-CN" sz="2800" kern="100" dirty="0">
                <a:latin typeface="Times New Roman"/>
                <a:ea typeface="华文细黑"/>
                <a:cs typeface="Times New Roman"/>
              </a:rPr>
              <a:t>碳碳双键，最多能与</a:t>
            </a:r>
            <a:r>
              <a:rPr lang="en-US" altLang="zh-CN" sz="2800" kern="100" dirty="0">
                <a:latin typeface="Times New Roman"/>
                <a:ea typeface="华文细黑"/>
              </a:rPr>
              <a:t>2 </a:t>
            </a:r>
            <a:r>
              <a:rPr lang="en-US" altLang="zh-CN" sz="2800" kern="100" dirty="0" err="1">
                <a:latin typeface="Times New Roman"/>
                <a:ea typeface="华文细黑"/>
              </a:rPr>
              <a:t>mol</a:t>
            </a:r>
            <a:r>
              <a:rPr lang="en-US" altLang="zh-CN" sz="2800" kern="100" dirty="0">
                <a:latin typeface="Times New Roman"/>
                <a:ea typeface="华文细黑"/>
              </a:rPr>
              <a:t> Br</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发生加成反应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项，山梨酸含有碳碳双键，能使酸性</a:t>
            </a:r>
            <a:r>
              <a:rPr lang="en-US" altLang="zh-CN" sz="2800" kern="100" dirty="0">
                <a:latin typeface="Times New Roman"/>
                <a:ea typeface="华文细黑"/>
              </a:rPr>
              <a:t>KMnO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溶液褪色</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项，山梨酸含有羧基，能与醇发生酯化反应</a:t>
            </a:r>
            <a:r>
              <a:rPr lang="en-US" altLang="zh-CN" sz="2800" kern="100" dirty="0">
                <a:latin typeface="Times New Roman"/>
                <a:ea typeface="华文细黑"/>
              </a:rPr>
              <a:t>(</a:t>
            </a:r>
            <a:r>
              <a:rPr lang="zh-CN" altLang="zh-CN" sz="2800" kern="100" dirty="0">
                <a:latin typeface="Times New Roman"/>
                <a:ea typeface="华文细黑"/>
                <a:cs typeface="Times New Roman"/>
              </a:rPr>
              <a:t>属于取代反应</a:t>
            </a:r>
            <a:r>
              <a:rPr lang="en-US" altLang="zh-CN" sz="2800" kern="100" dirty="0">
                <a:latin typeface="Times New Roman"/>
                <a:ea typeface="华文细黑"/>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430780" algn="l"/>
              </a:tabLs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Courier New"/>
              </a:rPr>
              <a:t>B</a:t>
            </a:r>
            <a:endParaRPr lang="zh-CN" altLang="zh-CN" sz="2800" b="1" kern="100" dirty="0">
              <a:solidFill>
                <a:schemeClr val="accent6">
                  <a:lumMod val="75000"/>
                </a:schemeClr>
              </a:solidFill>
              <a:latin typeface="Times New Roman"/>
              <a:ea typeface="华文细黑"/>
              <a:cs typeface="Courier New"/>
            </a:endParaRPr>
          </a:p>
        </p:txBody>
      </p:sp>
      <p:sp>
        <p:nvSpPr>
          <p:cNvPr id="34" name="Rectangle 21">
            <a:hlinkClick r:id="rId2" action="ppaction://hlinksldjump"/>
          </p:cNvPr>
          <p:cNvSpPr>
            <a:spLocks noChangeArrowheads="1"/>
          </p:cNvSpPr>
          <p:nvPr/>
        </p:nvSpPr>
        <p:spPr bwMode="auto">
          <a:xfrm>
            <a:off x="415099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5" name="Rectangle 21">
            <a:hlinkClick r:id="rId3" action="ppaction://hlinksldjump"/>
          </p:cNvPr>
          <p:cNvSpPr>
            <a:spLocks noChangeArrowheads="1"/>
          </p:cNvSpPr>
          <p:nvPr/>
        </p:nvSpPr>
        <p:spPr bwMode="auto">
          <a:xfrm>
            <a:off x="458491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6" name="Rectangle 21">
            <a:hlinkClick r:id="rId4" action="ppaction://hlinksldjump"/>
          </p:cNvPr>
          <p:cNvSpPr>
            <a:spLocks noChangeArrowheads="1"/>
          </p:cNvSpPr>
          <p:nvPr/>
        </p:nvSpPr>
        <p:spPr bwMode="auto">
          <a:xfrm>
            <a:off x="501883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7" name="Rectangle 21">
            <a:hlinkClick r:id="rId5" action="ppaction://hlinksldjump"/>
          </p:cNvPr>
          <p:cNvSpPr>
            <a:spLocks noChangeArrowheads="1"/>
          </p:cNvSpPr>
          <p:nvPr/>
        </p:nvSpPr>
        <p:spPr bwMode="auto">
          <a:xfrm>
            <a:off x="545275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8" name="Rectangle 21">
            <a:hlinkClick r:id="rId6" action="ppaction://hlinksldjump"/>
          </p:cNvPr>
          <p:cNvSpPr>
            <a:spLocks noChangeArrowheads="1"/>
          </p:cNvSpPr>
          <p:nvPr/>
        </p:nvSpPr>
        <p:spPr bwMode="auto">
          <a:xfrm>
            <a:off x="588668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9" name="Rectangle 21">
            <a:hlinkClick r:id="rId7" action="ppaction://hlinksldjump"/>
          </p:cNvPr>
          <p:cNvSpPr>
            <a:spLocks noChangeArrowheads="1"/>
          </p:cNvSpPr>
          <p:nvPr/>
        </p:nvSpPr>
        <p:spPr bwMode="auto">
          <a:xfrm>
            <a:off x="632060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40" name="Rectangle 21">
            <a:hlinkClick r:id="rId8" action="ppaction://hlinksldjump"/>
          </p:cNvPr>
          <p:cNvSpPr>
            <a:spLocks noChangeArrowheads="1"/>
          </p:cNvSpPr>
          <p:nvPr/>
        </p:nvSpPr>
        <p:spPr bwMode="auto">
          <a:xfrm>
            <a:off x="67545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1" name="Rectangle 21">
            <a:hlinkClick r:id="rId9" action="ppaction://hlinksldjump"/>
          </p:cNvPr>
          <p:cNvSpPr>
            <a:spLocks noChangeArrowheads="1"/>
          </p:cNvSpPr>
          <p:nvPr/>
        </p:nvSpPr>
        <p:spPr bwMode="auto">
          <a:xfrm>
            <a:off x="71884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2" name="Rectangle 21">
            <a:hlinkClick r:id="rId10" action="ppaction://hlinksldjump"/>
          </p:cNvPr>
          <p:cNvSpPr>
            <a:spLocks noChangeArrowheads="1"/>
          </p:cNvSpPr>
          <p:nvPr/>
        </p:nvSpPr>
        <p:spPr bwMode="auto">
          <a:xfrm>
            <a:off x="7622374"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3" name="Rectangle 21">
            <a:hlinkClick r:id="rId11" action="ppaction://hlinksldjump"/>
          </p:cNvPr>
          <p:cNvSpPr>
            <a:spLocks noChangeArrowheads="1"/>
          </p:cNvSpPr>
          <p:nvPr/>
        </p:nvSpPr>
        <p:spPr bwMode="auto">
          <a:xfrm>
            <a:off x="8134643"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4" name="Rectangle 21">
            <a:hlinkClick r:id="rId12" action="ppaction://hlinksldjump"/>
          </p:cNvPr>
          <p:cNvSpPr>
            <a:spLocks noChangeArrowheads="1"/>
          </p:cNvSpPr>
          <p:nvPr/>
        </p:nvSpPr>
        <p:spPr bwMode="auto">
          <a:xfrm>
            <a:off x="8759102" y="48837"/>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5" name="Rectangle 21">
            <a:hlinkClick r:id="rId13" action="ppaction://hlinksldjump"/>
          </p:cNvPr>
          <p:cNvSpPr>
            <a:spLocks noChangeArrowheads="1"/>
          </p:cNvSpPr>
          <p:nvPr/>
        </p:nvSpPr>
        <p:spPr bwMode="auto">
          <a:xfrm>
            <a:off x="9352463" y="4864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7" name="Rectangle 21">
            <a:hlinkClick r:id="rId14" action="ppaction://hlinksldjump"/>
          </p:cNvPr>
          <p:cNvSpPr>
            <a:spLocks noChangeArrowheads="1"/>
          </p:cNvSpPr>
          <p:nvPr/>
        </p:nvSpPr>
        <p:spPr bwMode="auto">
          <a:xfrm>
            <a:off x="9985213"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8" name="Rectangle 21">
            <a:hlinkClick r:id="rId15" action="ppaction://hlinksldjump"/>
          </p:cNvPr>
          <p:cNvSpPr>
            <a:spLocks noChangeArrowheads="1"/>
          </p:cNvSpPr>
          <p:nvPr/>
        </p:nvSpPr>
        <p:spPr bwMode="auto">
          <a:xfrm>
            <a:off x="10562658" y="52059"/>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Rectangle 21">
            <a:hlinkClick r:id="rId16" action="ppaction://hlinksldjump"/>
          </p:cNvPr>
          <p:cNvSpPr>
            <a:spLocks noChangeArrowheads="1"/>
          </p:cNvSpPr>
          <p:nvPr/>
        </p:nvSpPr>
        <p:spPr bwMode="auto">
          <a:xfrm>
            <a:off x="11135766"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534196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2598" y="261442"/>
            <a:ext cx="10793813" cy="5831405"/>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反应条件及其意义</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加热，主要目的是提高反应速率，其次是使生成的乙酸乙酯挥发而收集，使平衡向正反应方向移动，提高乙醇、乙酸的转化率。</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以浓硫酸作催化剂，提高反应速率。</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以浓硫酸作吸水剂，提高乙醇、乙酸的转化率。</a:t>
            </a:r>
            <a:endParaRPr lang="zh-CN" altLang="zh-CN" sz="2800" kern="100" dirty="0">
              <a:latin typeface="宋体"/>
              <a:cs typeface="Courier New"/>
            </a:endParaRPr>
          </a:p>
          <a:p>
            <a:pPr>
              <a:lnSpc>
                <a:spcPct val="150000"/>
              </a:lnSpc>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可适当增加乙醇的量，并有冷凝回流装置，可提高产率</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饱和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溶液的作用及现象</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作用：降低乙酸乙酯的溶解度、反应乙酸、溶解乙醇；</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现象：在饱和</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CO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溶液上方有透明的、有香味的油状液体。</a:t>
            </a:r>
            <a:endParaRPr lang="zh-CN" altLang="en-US" sz="2800" dirty="0"/>
          </a:p>
        </p:txBody>
      </p:sp>
    </p:spTree>
    <p:extLst>
      <p:ext uri="{BB962C8B-B14F-4D97-AF65-F5344CB8AC3E}">
        <p14:creationId xmlns:p14="http://schemas.microsoft.com/office/powerpoint/2010/main" val="186815584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2209" y="837506"/>
            <a:ext cx="11344407" cy="656846"/>
          </a:xfrm>
          <a:prstGeom prst="rect">
            <a:avLst/>
          </a:prstGeom>
        </p:spPr>
        <p:txBody>
          <a:bodyPr>
            <a:spAutoFit/>
          </a:bodyPr>
          <a:lstStyle/>
          <a:p>
            <a:pPr algn="just">
              <a:lnSpc>
                <a:spcPct val="150000"/>
              </a:lnSpc>
              <a:spcAft>
                <a:spcPts val="0"/>
              </a:spcAft>
              <a:tabLst>
                <a:tab pos="1890395" algn="l"/>
              </a:tabLst>
            </a:pPr>
            <a:r>
              <a:rPr lang="en-US" altLang="zh-CN" sz="2800" kern="100" dirty="0">
                <a:latin typeface="Times New Roman"/>
                <a:ea typeface="华文细黑"/>
              </a:rPr>
              <a:t>12.</a:t>
            </a:r>
            <a:r>
              <a:rPr lang="zh-CN" altLang="zh-CN" sz="2800" kern="100" dirty="0">
                <a:latin typeface="Times New Roman"/>
                <a:ea typeface="华文细黑"/>
                <a:cs typeface="Times New Roman"/>
              </a:rPr>
              <a:t>某有机物的结构如图所示，下列有关它的说法不正确的是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zh-CN" sz="2800" kern="100" dirty="0">
              <a:effectLst/>
              <a:latin typeface="宋体"/>
              <a:cs typeface="Courier New"/>
            </a:endParaRPr>
          </a:p>
        </p:txBody>
      </p:sp>
      <p:sp>
        <p:nvSpPr>
          <p:cNvPr id="5" name="矩形 4"/>
          <p:cNvSpPr/>
          <p:nvPr/>
        </p:nvSpPr>
        <p:spPr>
          <a:xfrm>
            <a:off x="521244" y="1483125"/>
            <a:ext cx="11409907" cy="2677656"/>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10</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16</a:t>
            </a:r>
            <a:r>
              <a:rPr lang="en-US" altLang="zh-CN" sz="2800" kern="100" dirty="0">
                <a:latin typeface="Times New Roman"/>
                <a:ea typeface="华文细黑"/>
                <a:cs typeface="Courier New"/>
              </a:rPr>
              <a:t>O</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能使酸性高锰酸钾溶液褪色</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分子中含有两种官能团</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能够与乙酸发生酯化</a:t>
            </a:r>
            <a:r>
              <a:rPr lang="zh-CN" altLang="zh-CN" sz="2800" kern="100" dirty="0" smtClean="0">
                <a:latin typeface="Times New Roman"/>
                <a:ea typeface="华文细黑"/>
                <a:cs typeface="Times New Roman"/>
              </a:rPr>
              <a:t>反应</a:t>
            </a:r>
            <a:endParaRPr lang="en-US" altLang="zh-CN" sz="2800" kern="100" dirty="0" smtClean="0">
              <a:latin typeface="Times New Roman"/>
              <a:ea typeface="华文细黑"/>
              <a:cs typeface="Times New Roman"/>
            </a:endParaRPr>
          </a:p>
        </p:txBody>
      </p:sp>
      <p:pic>
        <p:nvPicPr>
          <p:cNvPr id="207891" name="Picture 19" descr="HX50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41726" y="1779874"/>
            <a:ext cx="1523500" cy="2252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1">
            <a:hlinkClick r:id="rId3" action="ppaction://hlinksldjump"/>
          </p:cNvPr>
          <p:cNvSpPr>
            <a:spLocks noChangeArrowheads="1"/>
          </p:cNvSpPr>
          <p:nvPr/>
        </p:nvSpPr>
        <p:spPr bwMode="auto">
          <a:xfrm>
            <a:off x="415099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3" name="Rectangle 21">
            <a:hlinkClick r:id="rId4" action="ppaction://hlinksldjump"/>
          </p:cNvPr>
          <p:cNvSpPr>
            <a:spLocks noChangeArrowheads="1"/>
          </p:cNvSpPr>
          <p:nvPr/>
        </p:nvSpPr>
        <p:spPr bwMode="auto">
          <a:xfrm>
            <a:off x="458491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4" name="Rectangle 21">
            <a:hlinkClick r:id="rId5" action="ppaction://hlinksldjump"/>
          </p:cNvPr>
          <p:cNvSpPr>
            <a:spLocks noChangeArrowheads="1"/>
          </p:cNvSpPr>
          <p:nvPr/>
        </p:nvSpPr>
        <p:spPr bwMode="auto">
          <a:xfrm>
            <a:off x="501883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5" name="Rectangle 21">
            <a:hlinkClick r:id="rId6" action="ppaction://hlinksldjump"/>
          </p:cNvPr>
          <p:cNvSpPr>
            <a:spLocks noChangeArrowheads="1"/>
          </p:cNvSpPr>
          <p:nvPr/>
        </p:nvSpPr>
        <p:spPr bwMode="auto">
          <a:xfrm>
            <a:off x="545275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6" name="Rectangle 21">
            <a:hlinkClick r:id="rId7" action="ppaction://hlinksldjump"/>
          </p:cNvPr>
          <p:cNvSpPr>
            <a:spLocks noChangeArrowheads="1"/>
          </p:cNvSpPr>
          <p:nvPr/>
        </p:nvSpPr>
        <p:spPr bwMode="auto">
          <a:xfrm>
            <a:off x="588668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7" name="Rectangle 21">
            <a:hlinkClick r:id="rId8" action="ppaction://hlinksldjump"/>
          </p:cNvPr>
          <p:cNvSpPr>
            <a:spLocks noChangeArrowheads="1"/>
          </p:cNvSpPr>
          <p:nvPr/>
        </p:nvSpPr>
        <p:spPr bwMode="auto">
          <a:xfrm>
            <a:off x="632060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8" name="Rectangle 21">
            <a:hlinkClick r:id="rId9" action="ppaction://hlinksldjump"/>
          </p:cNvPr>
          <p:cNvSpPr>
            <a:spLocks noChangeArrowheads="1"/>
          </p:cNvSpPr>
          <p:nvPr/>
        </p:nvSpPr>
        <p:spPr bwMode="auto">
          <a:xfrm>
            <a:off x="67545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9" name="Rectangle 21">
            <a:hlinkClick r:id="rId10" action="ppaction://hlinksldjump"/>
          </p:cNvPr>
          <p:cNvSpPr>
            <a:spLocks noChangeArrowheads="1"/>
          </p:cNvSpPr>
          <p:nvPr/>
        </p:nvSpPr>
        <p:spPr bwMode="auto">
          <a:xfrm>
            <a:off x="71884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0" name="Rectangle 21">
            <a:hlinkClick r:id="rId11" action="ppaction://hlinksldjump"/>
          </p:cNvPr>
          <p:cNvSpPr>
            <a:spLocks noChangeArrowheads="1"/>
          </p:cNvSpPr>
          <p:nvPr/>
        </p:nvSpPr>
        <p:spPr bwMode="auto">
          <a:xfrm>
            <a:off x="7622374"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1" name="Rectangle 21">
            <a:hlinkClick r:id="rId12" action="ppaction://hlinksldjump"/>
          </p:cNvPr>
          <p:cNvSpPr>
            <a:spLocks noChangeArrowheads="1"/>
          </p:cNvSpPr>
          <p:nvPr/>
        </p:nvSpPr>
        <p:spPr bwMode="auto">
          <a:xfrm>
            <a:off x="8134643"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2" name="Rectangle 21">
            <a:hlinkClick r:id="rId13" action="ppaction://hlinksldjump"/>
          </p:cNvPr>
          <p:cNvSpPr>
            <a:spLocks noChangeArrowheads="1"/>
          </p:cNvSpPr>
          <p:nvPr/>
        </p:nvSpPr>
        <p:spPr bwMode="auto">
          <a:xfrm>
            <a:off x="8759102" y="48837"/>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3" name="Rectangle 21">
            <a:hlinkClick r:id="rId14" action="ppaction://hlinksldjump"/>
          </p:cNvPr>
          <p:cNvSpPr>
            <a:spLocks noChangeArrowheads="1"/>
          </p:cNvSpPr>
          <p:nvPr/>
        </p:nvSpPr>
        <p:spPr bwMode="auto">
          <a:xfrm>
            <a:off x="9352463" y="4864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4" name="Rectangle 21">
            <a:hlinkClick r:id="rId15" action="ppaction://hlinksldjump"/>
          </p:cNvPr>
          <p:cNvSpPr>
            <a:spLocks noChangeArrowheads="1"/>
          </p:cNvSpPr>
          <p:nvPr/>
        </p:nvSpPr>
        <p:spPr bwMode="auto">
          <a:xfrm>
            <a:off x="9985213"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5" name="Rectangle 21">
            <a:hlinkClick r:id="rId16" action="ppaction://hlinksldjump"/>
          </p:cNvPr>
          <p:cNvSpPr>
            <a:spLocks noChangeArrowheads="1"/>
          </p:cNvSpPr>
          <p:nvPr/>
        </p:nvSpPr>
        <p:spPr bwMode="auto">
          <a:xfrm>
            <a:off x="10562658" y="52059"/>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Rectangle 21">
            <a:hlinkClick r:id="rId17" action="ppaction://hlinksldjump"/>
          </p:cNvPr>
          <p:cNvSpPr>
            <a:spLocks noChangeArrowheads="1"/>
          </p:cNvSpPr>
          <p:nvPr/>
        </p:nvSpPr>
        <p:spPr bwMode="auto">
          <a:xfrm>
            <a:off x="11135766"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矩形 3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9" name="圆角矩形 38">
            <a:hlinkClick r:id="rId18"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0257026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910630" y="2912378"/>
            <a:ext cx="10313097" cy="2677656"/>
          </a:xfrm>
          <a:prstGeom prst="rect">
            <a:avLst/>
          </a:prstGeom>
        </p:spPr>
        <p:txBody>
          <a:bodyPr>
            <a:spAutoFit/>
          </a:bodyPr>
          <a:lstStyle/>
          <a:p>
            <a:pPr lvl="0">
              <a:lnSpc>
                <a:spcPct val="150000"/>
              </a:lnSpc>
            </a:pPr>
            <a:r>
              <a:rPr lang="en-US" altLang="zh-CN" sz="2800" kern="100" dirty="0">
                <a:solidFill>
                  <a:prstClr val="black"/>
                </a:solidFill>
                <a:latin typeface="Times New Roman"/>
                <a:ea typeface="华文细黑"/>
              </a:rPr>
              <a:t>B</a:t>
            </a:r>
            <a:r>
              <a:rPr lang="zh-CN" altLang="zh-CN" sz="2800" kern="100" dirty="0">
                <a:solidFill>
                  <a:prstClr val="black"/>
                </a:solidFill>
                <a:latin typeface="Times New Roman"/>
                <a:ea typeface="华文细黑"/>
                <a:cs typeface="Times New Roman"/>
              </a:rPr>
              <a:t>项，该有机物含有碳碳双键，能使酸性高锰酸钾溶液褪色；</a:t>
            </a:r>
            <a:endParaRPr lang="zh-CN" altLang="zh-CN" sz="2800" kern="100" dirty="0">
              <a:solidFill>
                <a:prstClr val="black"/>
              </a:solidFill>
              <a:latin typeface="宋体"/>
              <a:cs typeface="Courier New"/>
            </a:endParaRPr>
          </a:p>
          <a:p>
            <a:pPr>
              <a:lnSpc>
                <a:spcPct val="150000"/>
              </a:lnSpc>
            </a:pPr>
            <a:r>
              <a:rPr lang="en-US" altLang="zh-CN" sz="2800" kern="100" dirty="0" smtClean="0">
                <a:latin typeface="Times New Roman"/>
                <a:ea typeface="华文细黑"/>
              </a:rPr>
              <a:t>C</a:t>
            </a:r>
            <a:r>
              <a:rPr lang="zh-CN" altLang="zh-CN" sz="2800" kern="100" dirty="0" smtClean="0">
                <a:latin typeface="Times New Roman"/>
                <a:ea typeface="华文细黑"/>
                <a:cs typeface="Times New Roman"/>
              </a:rPr>
              <a:t>项，分子中含有碳碳双键、羟基两种官能团；</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项，该有机物含有羟基，能与乙酸发生酯化反应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430780" algn="l"/>
              </a:tabLs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Courier New"/>
              </a:rPr>
              <a:t>A</a:t>
            </a:r>
            <a:endParaRPr lang="zh-CN" altLang="zh-CN" sz="2800" b="1" kern="100" dirty="0">
              <a:solidFill>
                <a:schemeClr val="accent6">
                  <a:lumMod val="75000"/>
                </a:schemeClr>
              </a:solidFill>
              <a:latin typeface="Times New Roman"/>
              <a:ea typeface="华文细黑"/>
              <a:cs typeface="Courier New"/>
            </a:endParaRPr>
          </a:p>
        </p:txBody>
      </p:sp>
      <p:sp>
        <p:nvSpPr>
          <p:cNvPr id="33" name="Rectangle 21">
            <a:hlinkClick r:id="rId2" action="ppaction://hlinksldjump"/>
          </p:cNvPr>
          <p:cNvSpPr>
            <a:spLocks noChangeArrowheads="1"/>
          </p:cNvSpPr>
          <p:nvPr/>
        </p:nvSpPr>
        <p:spPr bwMode="auto">
          <a:xfrm>
            <a:off x="415099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4" name="Rectangle 21">
            <a:hlinkClick r:id="rId3" action="ppaction://hlinksldjump"/>
          </p:cNvPr>
          <p:cNvSpPr>
            <a:spLocks noChangeArrowheads="1"/>
          </p:cNvSpPr>
          <p:nvPr/>
        </p:nvSpPr>
        <p:spPr bwMode="auto">
          <a:xfrm>
            <a:off x="458491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5" name="Rectangle 21">
            <a:hlinkClick r:id="rId4" action="ppaction://hlinksldjump"/>
          </p:cNvPr>
          <p:cNvSpPr>
            <a:spLocks noChangeArrowheads="1"/>
          </p:cNvSpPr>
          <p:nvPr/>
        </p:nvSpPr>
        <p:spPr bwMode="auto">
          <a:xfrm>
            <a:off x="501883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6" name="Rectangle 21">
            <a:hlinkClick r:id="rId5" action="ppaction://hlinksldjump"/>
          </p:cNvPr>
          <p:cNvSpPr>
            <a:spLocks noChangeArrowheads="1"/>
          </p:cNvSpPr>
          <p:nvPr/>
        </p:nvSpPr>
        <p:spPr bwMode="auto">
          <a:xfrm>
            <a:off x="545275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7" name="Rectangle 21">
            <a:hlinkClick r:id="rId6" action="ppaction://hlinksldjump"/>
          </p:cNvPr>
          <p:cNvSpPr>
            <a:spLocks noChangeArrowheads="1"/>
          </p:cNvSpPr>
          <p:nvPr/>
        </p:nvSpPr>
        <p:spPr bwMode="auto">
          <a:xfrm>
            <a:off x="588668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8" name="Rectangle 21">
            <a:hlinkClick r:id="rId7" action="ppaction://hlinksldjump"/>
          </p:cNvPr>
          <p:cNvSpPr>
            <a:spLocks noChangeArrowheads="1"/>
          </p:cNvSpPr>
          <p:nvPr/>
        </p:nvSpPr>
        <p:spPr bwMode="auto">
          <a:xfrm>
            <a:off x="632060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9" name="Rectangle 21">
            <a:hlinkClick r:id="rId8" action="ppaction://hlinksldjump"/>
          </p:cNvPr>
          <p:cNvSpPr>
            <a:spLocks noChangeArrowheads="1"/>
          </p:cNvSpPr>
          <p:nvPr/>
        </p:nvSpPr>
        <p:spPr bwMode="auto">
          <a:xfrm>
            <a:off x="67545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0" name="Rectangle 21">
            <a:hlinkClick r:id="rId9" action="ppaction://hlinksldjump"/>
          </p:cNvPr>
          <p:cNvSpPr>
            <a:spLocks noChangeArrowheads="1"/>
          </p:cNvSpPr>
          <p:nvPr/>
        </p:nvSpPr>
        <p:spPr bwMode="auto">
          <a:xfrm>
            <a:off x="71884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1" name="Rectangle 21">
            <a:hlinkClick r:id="rId10" action="ppaction://hlinksldjump"/>
          </p:cNvPr>
          <p:cNvSpPr>
            <a:spLocks noChangeArrowheads="1"/>
          </p:cNvSpPr>
          <p:nvPr/>
        </p:nvSpPr>
        <p:spPr bwMode="auto">
          <a:xfrm>
            <a:off x="7622374"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2" name="Rectangle 21">
            <a:hlinkClick r:id="rId11" action="ppaction://hlinksldjump"/>
          </p:cNvPr>
          <p:cNvSpPr>
            <a:spLocks noChangeArrowheads="1"/>
          </p:cNvSpPr>
          <p:nvPr/>
        </p:nvSpPr>
        <p:spPr bwMode="auto">
          <a:xfrm>
            <a:off x="8134643"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3" name="Rectangle 21">
            <a:hlinkClick r:id="rId12" action="ppaction://hlinksldjump"/>
          </p:cNvPr>
          <p:cNvSpPr>
            <a:spLocks noChangeArrowheads="1"/>
          </p:cNvSpPr>
          <p:nvPr/>
        </p:nvSpPr>
        <p:spPr bwMode="auto">
          <a:xfrm>
            <a:off x="8759102" y="48837"/>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4" name="Rectangle 21">
            <a:hlinkClick r:id="rId13" action="ppaction://hlinksldjump"/>
          </p:cNvPr>
          <p:cNvSpPr>
            <a:spLocks noChangeArrowheads="1"/>
          </p:cNvSpPr>
          <p:nvPr/>
        </p:nvSpPr>
        <p:spPr bwMode="auto">
          <a:xfrm>
            <a:off x="9352463" y="4864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5" name="Rectangle 21">
            <a:hlinkClick r:id="rId14" action="ppaction://hlinksldjump"/>
          </p:cNvPr>
          <p:cNvSpPr>
            <a:spLocks noChangeArrowheads="1"/>
          </p:cNvSpPr>
          <p:nvPr/>
        </p:nvSpPr>
        <p:spPr bwMode="auto">
          <a:xfrm>
            <a:off x="9985213"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6" name="Rectangle 21">
            <a:hlinkClick r:id="rId15" action="ppaction://hlinksldjump"/>
          </p:cNvPr>
          <p:cNvSpPr>
            <a:spLocks noChangeArrowheads="1"/>
          </p:cNvSpPr>
          <p:nvPr/>
        </p:nvSpPr>
        <p:spPr bwMode="auto">
          <a:xfrm>
            <a:off x="10562658" y="52059"/>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Rectangle 21">
            <a:hlinkClick r:id="rId16" action="ppaction://hlinksldjump"/>
          </p:cNvPr>
          <p:cNvSpPr>
            <a:spLocks noChangeArrowheads="1"/>
          </p:cNvSpPr>
          <p:nvPr/>
        </p:nvSpPr>
        <p:spPr bwMode="auto">
          <a:xfrm>
            <a:off x="11135766"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 name="矩形 2"/>
          <p:cNvSpPr/>
          <p:nvPr/>
        </p:nvSpPr>
        <p:spPr>
          <a:xfrm>
            <a:off x="908091" y="1197546"/>
            <a:ext cx="10372643" cy="1307346"/>
          </a:xfrm>
          <a:prstGeom prst="rect">
            <a:avLst/>
          </a:prstGeom>
        </p:spPr>
        <p:txBody>
          <a:bodyPr>
            <a:spAutoFit/>
          </a:bodyPr>
          <a:lstStyle/>
          <a:p>
            <a:pPr lvl="0">
              <a:lnSpc>
                <a:spcPct val="150000"/>
              </a:lnSpc>
            </a:pPr>
            <a:r>
              <a:rPr lang="zh-CN" altLang="zh-CN" sz="2800" b="1" kern="100" dirty="0">
                <a:solidFill>
                  <a:srgbClr val="0000FF"/>
                </a:solidFill>
                <a:latin typeface="Times New Roman"/>
                <a:cs typeface="Times New Roman"/>
              </a:rPr>
              <a:t>解析　</a:t>
            </a:r>
            <a:r>
              <a:rPr lang="en-US" altLang="zh-CN" sz="2800" kern="100" dirty="0">
                <a:solidFill>
                  <a:prstClr val="black"/>
                </a:solidFill>
                <a:latin typeface="Times New Roman"/>
                <a:ea typeface="华文细黑"/>
              </a:rPr>
              <a:t>A</a:t>
            </a:r>
            <a:r>
              <a:rPr lang="zh-CN" altLang="zh-CN" sz="2800" kern="100" dirty="0">
                <a:solidFill>
                  <a:prstClr val="black"/>
                </a:solidFill>
                <a:latin typeface="Times New Roman"/>
                <a:ea typeface="华文细黑"/>
                <a:cs typeface="Times New Roman"/>
              </a:rPr>
              <a:t>项，根据有机物中碳形成四个键，则碳环中碳结合的氢原子数目为</a:t>
            </a:r>
            <a:r>
              <a:rPr lang="en-US" altLang="zh-CN" sz="2800" kern="100" dirty="0">
                <a:solidFill>
                  <a:prstClr val="black"/>
                </a:solidFill>
                <a:latin typeface="Times New Roman"/>
                <a:ea typeface="华文细黑"/>
                <a:cs typeface="Times New Roman"/>
              </a:rPr>
              <a:t>         </a:t>
            </a:r>
            <a:r>
              <a:rPr lang="zh-CN" altLang="zh-CN" sz="2800" kern="100" dirty="0">
                <a:solidFill>
                  <a:prstClr val="black"/>
                </a:solidFill>
                <a:latin typeface="Times New Roman"/>
                <a:ea typeface="华文细黑"/>
                <a:cs typeface="Times New Roman"/>
              </a:rPr>
              <a:t>，其分子式为</a:t>
            </a:r>
            <a:r>
              <a:rPr lang="en-US" altLang="zh-CN" sz="2800" kern="100" dirty="0">
                <a:solidFill>
                  <a:prstClr val="black"/>
                </a:solidFill>
                <a:latin typeface="Times New Roman"/>
                <a:ea typeface="华文细黑"/>
              </a:rPr>
              <a:t>C</a:t>
            </a:r>
            <a:r>
              <a:rPr lang="en-US" altLang="zh-CN" sz="2800" kern="100" baseline="-25000" dirty="0">
                <a:solidFill>
                  <a:prstClr val="black"/>
                </a:solidFill>
                <a:latin typeface="Times New Roman"/>
                <a:ea typeface="华文细黑"/>
              </a:rPr>
              <a:t>10</a:t>
            </a:r>
            <a:r>
              <a:rPr lang="en-US" altLang="zh-CN" sz="2800" kern="100" dirty="0">
                <a:solidFill>
                  <a:prstClr val="black"/>
                </a:solidFill>
                <a:latin typeface="Times New Roman"/>
                <a:ea typeface="华文细黑"/>
              </a:rPr>
              <a:t>H</a:t>
            </a:r>
            <a:r>
              <a:rPr lang="en-US" altLang="zh-CN" sz="2800" kern="100" baseline="-25000" dirty="0">
                <a:solidFill>
                  <a:prstClr val="black"/>
                </a:solidFill>
                <a:latin typeface="Times New Roman"/>
                <a:ea typeface="华文细黑"/>
              </a:rPr>
              <a:t>18</a:t>
            </a:r>
            <a:r>
              <a:rPr lang="en-US" altLang="zh-CN" sz="2800" kern="100" dirty="0">
                <a:solidFill>
                  <a:prstClr val="black"/>
                </a:solidFill>
                <a:latin typeface="Times New Roman"/>
                <a:ea typeface="华文细黑"/>
              </a:rPr>
              <a:t>O</a:t>
            </a:r>
            <a:r>
              <a:rPr lang="zh-CN" altLang="zh-CN" sz="2800" kern="100" dirty="0">
                <a:solidFill>
                  <a:prstClr val="black"/>
                </a:solidFill>
                <a:latin typeface="Times New Roman"/>
                <a:ea typeface="华文细黑"/>
                <a:cs typeface="Times New Roman"/>
              </a:rPr>
              <a:t>；</a:t>
            </a:r>
            <a:endParaRPr lang="en-US" altLang="zh-CN" sz="2800" kern="100" dirty="0">
              <a:solidFill>
                <a:prstClr val="black"/>
              </a:solidFill>
              <a:latin typeface="Times New Roman"/>
              <a:ea typeface="华文细黑"/>
              <a:cs typeface="Times New Roman"/>
            </a:endParaRPr>
          </a:p>
        </p:txBody>
      </p:sp>
      <p:pic>
        <p:nvPicPr>
          <p:cNvPr id="48" name="Picture 20" descr="HX505"/>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840332" y="1874646"/>
            <a:ext cx="710724" cy="1050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9148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blinds(horizontal)">
                                      <p:cBhvr>
                                        <p:cTn id="10" dur="750"/>
                                        <p:tgtEl>
                                          <p:spTgt spid="48"/>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blinds(horizontal)">
                                      <p:cBhvr>
                                        <p:cTn id="14" dur="750"/>
                                        <p:tgtEl>
                                          <p:spTgt spid="4">
                                            <p:txEl>
                                              <p:pRg st="0" end="0"/>
                                            </p:txEl>
                                          </p:spTgt>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blinds(horizontal)">
                                      <p:cBhvr>
                                        <p:cTn id="18" dur="750"/>
                                        <p:tgtEl>
                                          <p:spTgt spid="4">
                                            <p:txEl>
                                              <p:pRg st="1" end="1"/>
                                            </p:txEl>
                                          </p:spTgt>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blinds(horizontal)">
                                      <p:cBhvr>
                                        <p:cTn id="22" dur="750"/>
                                        <p:tgtEl>
                                          <p:spTgt spid="4">
                                            <p:txEl>
                                              <p:pRg st="2" end="2"/>
                                            </p:txEl>
                                          </p:spTgt>
                                        </p:tgtEl>
                                      </p:cBhvr>
                                    </p:animEffect>
                                  </p:childTnLst>
                                </p:cTn>
                              </p:par>
                            </p:childTnLst>
                          </p:cTn>
                        </p:par>
                        <p:par>
                          <p:cTn id="23" fill="hold">
                            <p:stCondLst>
                              <p:cond delay="3000"/>
                            </p:stCondLst>
                            <p:childTnLst>
                              <p:par>
                                <p:cTn id="24" presetID="3" presetClass="entr" presetSubtype="10" fill="hold" nodeType="after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blinds(horizontal)">
                                      <p:cBhvr>
                                        <p:cTn id="26" dur="75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0064" y="909514"/>
            <a:ext cx="12111846" cy="1526165"/>
          </a:xfrm>
          <a:prstGeom prst="rect">
            <a:avLst/>
          </a:prstGeom>
        </p:spPr>
        <p:txBody>
          <a:bodyPr>
            <a:spAutoFit/>
          </a:bodyPr>
          <a:lstStyle/>
          <a:p>
            <a:pPr>
              <a:lnSpc>
                <a:spcPct val="150000"/>
              </a:lnSpc>
            </a:pPr>
            <a:r>
              <a:rPr lang="en-US" altLang="zh-CN" sz="2800" kern="100" dirty="0">
                <a:latin typeface="Times New Roman"/>
                <a:ea typeface="华文细黑"/>
              </a:rPr>
              <a:t>13.</a:t>
            </a:r>
            <a:r>
              <a:rPr lang="zh-CN" altLang="zh-CN" sz="2800" kern="100" dirty="0">
                <a:latin typeface="Times New Roman"/>
                <a:ea typeface="华文细黑"/>
                <a:cs typeface="Times New Roman"/>
              </a:rPr>
              <a:t>如图是甲、乙两种重要的有机合成原料。下列有关说法中不正确的是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en-US" sz="2800" dirty="0"/>
          </a:p>
        </p:txBody>
      </p:sp>
      <p:pic>
        <p:nvPicPr>
          <p:cNvPr id="277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1659" y="1771152"/>
            <a:ext cx="5607803" cy="1329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矩形 24"/>
          <p:cNvSpPr/>
          <p:nvPr/>
        </p:nvSpPr>
        <p:spPr>
          <a:xfrm>
            <a:off x="392072" y="3213770"/>
            <a:ext cx="12111846" cy="2677656"/>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甲与乙互为同分异构体</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甲与乙都能与溴的四氯化碳溶液发生加成反应</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在一定条件下，甲与乙均能发生取代反应</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甲与乙都能与金属钠反应产生</a:t>
            </a:r>
            <a:r>
              <a:rPr lang="zh-CN" altLang="zh-CN" sz="2800" kern="100" dirty="0" smtClean="0">
                <a:latin typeface="Times New Roman"/>
                <a:ea typeface="华文细黑"/>
                <a:cs typeface="Times New Roman"/>
              </a:rPr>
              <a:t>氢气</a:t>
            </a:r>
            <a:endParaRPr lang="en-US" altLang="zh-CN" sz="2800" kern="100" dirty="0" smtClean="0">
              <a:latin typeface="Times New Roman"/>
              <a:ea typeface="华文细黑"/>
              <a:cs typeface="Times New Roman"/>
            </a:endParaRPr>
          </a:p>
        </p:txBody>
      </p:sp>
      <p:sp>
        <p:nvSpPr>
          <p:cNvPr id="26" name="Rectangle 21">
            <a:hlinkClick r:id="rId3" action="ppaction://hlinksldjump"/>
          </p:cNvPr>
          <p:cNvSpPr>
            <a:spLocks noChangeArrowheads="1"/>
          </p:cNvSpPr>
          <p:nvPr/>
        </p:nvSpPr>
        <p:spPr bwMode="auto">
          <a:xfrm>
            <a:off x="415099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7" name="Rectangle 21">
            <a:hlinkClick r:id="rId4" action="ppaction://hlinksldjump"/>
          </p:cNvPr>
          <p:cNvSpPr>
            <a:spLocks noChangeArrowheads="1"/>
          </p:cNvSpPr>
          <p:nvPr/>
        </p:nvSpPr>
        <p:spPr bwMode="auto">
          <a:xfrm>
            <a:off x="458491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8" name="Rectangle 21">
            <a:hlinkClick r:id="rId5" action="ppaction://hlinksldjump"/>
          </p:cNvPr>
          <p:cNvSpPr>
            <a:spLocks noChangeArrowheads="1"/>
          </p:cNvSpPr>
          <p:nvPr/>
        </p:nvSpPr>
        <p:spPr bwMode="auto">
          <a:xfrm>
            <a:off x="501883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9" name="Rectangle 21">
            <a:hlinkClick r:id="rId6" action="ppaction://hlinksldjump"/>
          </p:cNvPr>
          <p:cNvSpPr>
            <a:spLocks noChangeArrowheads="1"/>
          </p:cNvSpPr>
          <p:nvPr/>
        </p:nvSpPr>
        <p:spPr bwMode="auto">
          <a:xfrm>
            <a:off x="545275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0" name="Rectangle 21">
            <a:hlinkClick r:id="rId7" action="ppaction://hlinksldjump"/>
          </p:cNvPr>
          <p:cNvSpPr>
            <a:spLocks noChangeArrowheads="1"/>
          </p:cNvSpPr>
          <p:nvPr/>
        </p:nvSpPr>
        <p:spPr bwMode="auto">
          <a:xfrm>
            <a:off x="588668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1" name="Rectangle 21">
            <a:hlinkClick r:id="rId8" action="ppaction://hlinksldjump"/>
          </p:cNvPr>
          <p:cNvSpPr>
            <a:spLocks noChangeArrowheads="1"/>
          </p:cNvSpPr>
          <p:nvPr/>
        </p:nvSpPr>
        <p:spPr bwMode="auto">
          <a:xfrm>
            <a:off x="632060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2" name="Rectangle 21">
            <a:hlinkClick r:id="rId9" action="ppaction://hlinksldjump"/>
          </p:cNvPr>
          <p:cNvSpPr>
            <a:spLocks noChangeArrowheads="1"/>
          </p:cNvSpPr>
          <p:nvPr/>
        </p:nvSpPr>
        <p:spPr bwMode="auto">
          <a:xfrm>
            <a:off x="67545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3" name="Rectangle 21">
            <a:hlinkClick r:id="rId10" action="ppaction://hlinksldjump"/>
          </p:cNvPr>
          <p:cNvSpPr>
            <a:spLocks noChangeArrowheads="1"/>
          </p:cNvSpPr>
          <p:nvPr/>
        </p:nvSpPr>
        <p:spPr bwMode="auto">
          <a:xfrm>
            <a:off x="71884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4" name="Rectangle 21">
            <a:hlinkClick r:id="rId11" action="ppaction://hlinksldjump"/>
          </p:cNvPr>
          <p:cNvSpPr>
            <a:spLocks noChangeArrowheads="1"/>
          </p:cNvSpPr>
          <p:nvPr/>
        </p:nvSpPr>
        <p:spPr bwMode="auto">
          <a:xfrm>
            <a:off x="7622374"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5" name="Rectangle 21">
            <a:hlinkClick r:id="rId12" action="ppaction://hlinksldjump"/>
          </p:cNvPr>
          <p:cNvSpPr>
            <a:spLocks noChangeArrowheads="1"/>
          </p:cNvSpPr>
          <p:nvPr/>
        </p:nvSpPr>
        <p:spPr bwMode="auto">
          <a:xfrm>
            <a:off x="8134643"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6" name="Rectangle 21">
            <a:hlinkClick r:id="rId13" action="ppaction://hlinksldjump"/>
          </p:cNvPr>
          <p:cNvSpPr>
            <a:spLocks noChangeArrowheads="1"/>
          </p:cNvSpPr>
          <p:nvPr/>
        </p:nvSpPr>
        <p:spPr bwMode="auto">
          <a:xfrm>
            <a:off x="8759102" y="48837"/>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7" name="Rectangle 21">
            <a:hlinkClick r:id="rId14" action="ppaction://hlinksldjump"/>
          </p:cNvPr>
          <p:cNvSpPr>
            <a:spLocks noChangeArrowheads="1"/>
          </p:cNvSpPr>
          <p:nvPr/>
        </p:nvSpPr>
        <p:spPr bwMode="auto">
          <a:xfrm>
            <a:off x="9352463" y="4864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8" name="Rectangle 21">
            <a:hlinkClick r:id="rId15" action="ppaction://hlinksldjump"/>
          </p:cNvPr>
          <p:cNvSpPr>
            <a:spLocks noChangeArrowheads="1"/>
          </p:cNvSpPr>
          <p:nvPr/>
        </p:nvSpPr>
        <p:spPr bwMode="auto">
          <a:xfrm>
            <a:off x="9985213"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9" name="Rectangle 21">
            <a:hlinkClick r:id="rId16" action="ppaction://hlinksldjump"/>
          </p:cNvPr>
          <p:cNvSpPr>
            <a:spLocks noChangeArrowheads="1"/>
          </p:cNvSpPr>
          <p:nvPr/>
        </p:nvSpPr>
        <p:spPr bwMode="auto">
          <a:xfrm>
            <a:off x="10562658" y="52059"/>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Rectangle 21">
            <a:hlinkClick r:id="rId17" action="ppaction://hlinksldjump"/>
          </p:cNvPr>
          <p:cNvSpPr>
            <a:spLocks noChangeArrowheads="1"/>
          </p:cNvSpPr>
          <p:nvPr/>
        </p:nvSpPr>
        <p:spPr bwMode="auto">
          <a:xfrm>
            <a:off x="11135766"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a:hlinkClick r:id="rId18"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99963888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331839" y="1189410"/>
            <a:ext cx="11524007" cy="4616648"/>
          </a:xfrm>
          <a:prstGeom prst="rect">
            <a:avLst/>
          </a:prstGeom>
        </p:spPr>
        <p:txBody>
          <a:bodyPr>
            <a:spAutoFit/>
          </a:bodyPr>
          <a:lstStyle/>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甲、乙分子式相同但结构不同，互为同分异构体，</a:t>
            </a:r>
            <a:r>
              <a:rPr lang="en-US" altLang="zh-CN" sz="2800" kern="100" dirty="0">
                <a:latin typeface="Times New Roman"/>
                <a:ea typeface="华文细黑"/>
              </a:rPr>
              <a:t>A</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甲</a:t>
            </a:r>
            <a:r>
              <a:rPr lang="zh-CN" altLang="zh-CN" sz="2800" kern="100" dirty="0">
                <a:latin typeface="Times New Roman"/>
                <a:ea typeface="华文细黑"/>
                <a:cs typeface="Times New Roman"/>
              </a:rPr>
              <a:t>、乙中都含有碳碳双键，都能和溴发生加成反应，</a:t>
            </a:r>
            <a:r>
              <a:rPr lang="en-US" altLang="zh-CN" sz="2800" kern="100" dirty="0">
                <a:latin typeface="Times New Roman"/>
                <a:ea typeface="华文细黑"/>
              </a:rPr>
              <a:t>B</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甲</a:t>
            </a:r>
            <a:r>
              <a:rPr lang="zh-CN" altLang="zh-CN" sz="2800" kern="100" dirty="0">
                <a:latin typeface="Times New Roman"/>
                <a:ea typeface="华文细黑"/>
                <a:cs typeface="Times New Roman"/>
              </a:rPr>
              <a:t>中含有羧基，乙中含有酯基，所以一定条件下二者都能发生取代反应，</a:t>
            </a:r>
            <a:r>
              <a:rPr lang="en-US" altLang="zh-CN" sz="2800" kern="100" dirty="0">
                <a:latin typeface="Times New Roman"/>
                <a:ea typeface="华文细黑"/>
              </a:rPr>
              <a:t>C</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甲</a:t>
            </a:r>
            <a:r>
              <a:rPr lang="zh-CN" altLang="zh-CN" sz="2800" kern="100" dirty="0">
                <a:latin typeface="Times New Roman"/>
                <a:ea typeface="华文细黑"/>
                <a:cs typeface="Times New Roman"/>
              </a:rPr>
              <a:t>中含有羧基，能和钠反应生成氢气，乙中不含羧基或羟基，不能和钠反应，</a:t>
            </a:r>
            <a:r>
              <a:rPr lang="en-US" altLang="zh-CN" sz="2800" kern="100" dirty="0">
                <a:latin typeface="Times New Roman"/>
                <a:ea typeface="华文细黑"/>
              </a:rPr>
              <a:t>D</a:t>
            </a:r>
            <a:r>
              <a:rPr lang="zh-CN" altLang="zh-CN" sz="2800" kern="100" dirty="0">
                <a:latin typeface="Times New Roman"/>
                <a:ea typeface="华文细黑"/>
                <a:cs typeface="Times New Roman"/>
              </a:rPr>
              <a:t>项错误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430780" algn="l"/>
              </a:tabLs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Courier New"/>
              </a:rPr>
              <a:t>D</a:t>
            </a:r>
            <a:endParaRPr lang="zh-CN" altLang="zh-CN" sz="2800" b="1" kern="100" dirty="0">
              <a:solidFill>
                <a:schemeClr val="accent6">
                  <a:lumMod val="75000"/>
                </a:schemeClr>
              </a:solidFill>
              <a:latin typeface="Times New Roman"/>
              <a:ea typeface="华文细黑"/>
              <a:cs typeface="Courier New"/>
            </a:endParaRPr>
          </a:p>
        </p:txBody>
      </p:sp>
      <p:sp>
        <p:nvSpPr>
          <p:cNvPr id="25" name="Rectangle 21">
            <a:hlinkClick r:id="rId2" action="ppaction://hlinksldjump"/>
          </p:cNvPr>
          <p:cNvSpPr>
            <a:spLocks noChangeArrowheads="1"/>
          </p:cNvSpPr>
          <p:nvPr/>
        </p:nvSpPr>
        <p:spPr bwMode="auto">
          <a:xfrm>
            <a:off x="415099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5" name="Rectangle 21">
            <a:hlinkClick r:id="rId3" action="ppaction://hlinksldjump"/>
          </p:cNvPr>
          <p:cNvSpPr>
            <a:spLocks noChangeArrowheads="1"/>
          </p:cNvSpPr>
          <p:nvPr/>
        </p:nvSpPr>
        <p:spPr bwMode="auto">
          <a:xfrm>
            <a:off x="458491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6" name="Rectangle 21">
            <a:hlinkClick r:id="rId4" action="ppaction://hlinksldjump"/>
          </p:cNvPr>
          <p:cNvSpPr>
            <a:spLocks noChangeArrowheads="1"/>
          </p:cNvSpPr>
          <p:nvPr/>
        </p:nvSpPr>
        <p:spPr bwMode="auto">
          <a:xfrm>
            <a:off x="501883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7" name="Rectangle 21">
            <a:hlinkClick r:id="rId5" action="ppaction://hlinksldjump"/>
          </p:cNvPr>
          <p:cNvSpPr>
            <a:spLocks noChangeArrowheads="1"/>
          </p:cNvSpPr>
          <p:nvPr/>
        </p:nvSpPr>
        <p:spPr bwMode="auto">
          <a:xfrm>
            <a:off x="545275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8" name="Rectangle 21">
            <a:hlinkClick r:id="rId6" action="ppaction://hlinksldjump"/>
          </p:cNvPr>
          <p:cNvSpPr>
            <a:spLocks noChangeArrowheads="1"/>
          </p:cNvSpPr>
          <p:nvPr/>
        </p:nvSpPr>
        <p:spPr bwMode="auto">
          <a:xfrm>
            <a:off x="588668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9" name="Rectangle 21">
            <a:hlinkClick r:id="rId7" action="ppaction://hlinksldjump"/>
          </p:cNvPr>
          <p:cNvSpPr>
            <a:spLocks noChangeArrowheads="1"/>
          </p:cNvSpPr>
          <p:nvPr/>
        </p:nvSpPr>
        <p:spPr bwMode="auto">
          <a:xfrm>
            <a:off x="632060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40" name="Rectangle 21">
            <a:hlinkClick r:id="rId8" action="ppaction://hlinksldjump"/>
          </p:cNvPr>
          <p:cNvSpPr>
            <a:spLocks noChangeArrowheads="1"/>
          </p:cNvSpPr>
          <p:nvPr/>
        </p:nvSpPr>
        <p:spPr bwMode="auto">
          <a:xfrm>
            <a:off x="67545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1" name="Rectangle 21">
            <a:hlinkClick r:id="rId9" action="ppaction://hlinksldjump"/>
          </p:cNvPr>
          <p:cNvSpPr>
            <a:spLocks noChangeArrowheads="1"/>
          </p:cNvSpPr>
          <p:nvPr/>
        </p:nvSpPr>
        <p:spPr bwMode="auto">
          <a:xfrm>
            <a:off x="71884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2" name="Rectangle 21">
            <a:hlinkClick r:id="rId10" action="ppaction://hlinksldjump"/>
          </p:cNvPr>
          <p:cNvSpPr>
            <a:spLocks noChangeArrowheads="1"/>
          </p:cNvSpPr>
          <p:nvPr/>
        </p:nvSpPr>
        <p:spPr bwMode="auto">
          <a:xfrm>
            <a:off x="7622374"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3" name="Rectangle 21">
            <a:hlinkClick r:id="rId11" action="ppaction://hlinksldjump"/>
          </p:cNvPr>
          <p:cNvSpPr>
            <a:spLocks noChangeArrowheads="1"/>
          </p:cNvSpPr>
          <p:nvPr/>
        </p:nvSpPr>
        <p:spPr bwMode="auto">
          <a:xfrm>
            <a:off x="8134643"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4" name="Rectangle 21">
            <a:hlinkClick r:id="rId12" action="ppaction://hlinksldjump"/>
          </p:cNvPr>
          <p:cNvSpPr>
            <a:spLocks noChangeArrowheads="1"/>
          </p:cNvSpPr>
          <p:nvPr/>
        </p:nvSpPr>
        <p:spPr bwMode="auto">
          <a:xfrm>
            <a:off x="8759102" y="48837"/>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5" name="Rectangle 21">
            <a:hlinkClick r:id="rId13" action="ppaction://hlinksldjump"/>
          </p:cNvPr>
          <p:cNvSpPr>
            <a:spLocks noChangeArrowheads="1"/>
          </p:cNvSpPr>
          <p:nvPr/>
        </p:nvSpPr>
        <p:spPr bwMode="auto">
          <a:xfrm>
            <a:off x="9352463" y="4864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6" name="Rectangle 21">
            <a:hlinkClick r:id="rId14" action="ppaction://hlinksldjump"/>
          </p:cNvPr>
          <p:cNvSpPr>
            <a:spLocks noChangeArrowheads="1"/>
          </p:cNvSpPr>
          <p:nvPr/>
        </p:nvSpPr>
        <p:spPr bwMode="auto">
          <a:xfrm>
            <a:off x="9985213"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7" name="Rectangle 21">
            <a:hlinkClick r:id="rId15" action="ppaction://hlinksldjump"/>
          </p:cNvPr>
          <p:cNvSpPr>
            <a:spLocks noChangeArrowheads="1"/>
          </p:cNvSpPr>
          <p:nvPr/>
        </p:nvSpPr>
        <p:spPr bwMode="auto">
          <a:xfrm>
            <a:off x="10562658" y="52059"/>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Rectangle 21">
            <a:hlinkClick r:id="rId16" action="ppaction://hlinksldjump"/>
          </p:cNvPr>
          <p:cNvSpPr>
            <a:spLocks noChangeArrowheads="1"/>
          </p:cNvSpPr>
          <p:nvPr/>
        </p:nvSpPr>
        <p:spPr bwMode="auto">
          <a:xfrm>
            <a:off x="11135766"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793959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linds(horizontal)">
                                      <p:cBhvr>
                                        <p:cTn id="23" dur="75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1839" y="765498"/>
            <a:ext cx="11524007" cy="661015"/>
          </a:xfrm>
          <a:prstGeom prst="rect">
            <a:avLst/>
          </a:prstGeom>
        </p:spPr>
        <p:txBody>
          <a:bodyPr>
            <a:spAutoFit/>
          </a:bodyPr>
          <a:lstStyle/>
          <a:p>
            <a:pPr>
              <a:lnSpc>
                <a:spcPct val="150000"/>
              </a:lnSpc>
            </a:pPr>
            <a:r>
              <a:rPr lang="en-US" altLang="zh-CN" sz="2800" kern="100" dirty="0">
                <a:latin typeface="Times New Roman"/>
                <a:ea typeface="华文细黑"/>
              </a:rPr>
              <a:t>14.</a:t>
            </a:r>
            <a:r>
              <a:rPr lang="zh-CN" altLang="zh-CN" sz="2800" kern="100" dirty="0">
                <a:latin typeface="Times New Roman"/>
                <a:ea typeface="华文细黑"/>
                <a:cs typeface="Times New Roman"/>
              </a:rPr>
              <a:t>实验室制备硝基苯的反应原理和实验装置如下：</a:t>
            </a:r>
            <a:endParaRPr lang="zh-CN" altLang="zh-CN" sz="2800" b="1" kern="100" dirty="0">
              <a:solidFill>
                <a:schemeClr val="accent6">
                  <a:lumMod val="75000"/>
                </a:schemeClr>
              </a:solidFill>
              <a:latin typeface="Times New Roman"/>
              <a:ea typeface="华文细黑"/>
              <a:cs typeface="Courier New"/>
            </a:endParaRPr>
          </a:p>
        </p:txBody>
      </p:sp>
      <p:sp>
        <p:nvSpPr>
          <p:cNvPr id="3" name="矩形 2"/>
          <p:cNvSpPr/>
          <p:nvPr/>
        </p:nvSpPr>
        <p:spPr>
          <a:xfrm>
            <a:off x="397995" y="2141786"/>
            <a:ext cx="11457851" cy="1219501"/>
          </a:xfrm>
          <a:prstGeom prst="rect">
            <a:avLst/>
          </a:prstGeom>
        </p:spPr>
        <p:txBody>
          <a:bodyPr>
            <a:spAutoFit/>
          </a:bodyPr>
          <a:lstStyle/>
          <a:p>
            <a:pPr>
              <a:lnSpc>
                <a:spcPct val="150000"/>
              </a:lnSpc>
            </a:pPr>
            <a:r>
              <a:rPr lang="zh-CN" altLang="zh-CN" sz="2600" kern="100" dirty="0">
                <a:latin typeface="Times New Roman"/>
                <a:ea typeface="华文细黑"/>
                <a:cs typeface="Times New Roman"/>
              </a:rPr>
              <a:t>存在的主要副反应有：在温度稍高的情况下会生成间二硝基苯，有关数据如表：</a:t>
            </a:r>
            <a:endParaRPr lang="zh-CN" altLang="en-US" sz="2600" dirty="0"/>
          </a:p>
        </p:txBody>
      </p:sp>
      <p:pic>
        <p:nvPicPr>
          <p:cNvPr id="278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219" y="1493714"/>
            <a:ext cx="10108045" cy="782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表格 7"/>
          <p:cNvGraphicFramePr>
            <a:graphicFrameLocks noGrp="1"/>
          </p:cNvGraphicFramePr>
          <p:nvPr>
            <p:extLst>
              <p:ext uri="{D42A27DB-BD31-4B8C-83A1-F6EECF244321}">
                <p14:modId xmlns:p14="http://schemas.microsoft.com/office/powerpoint/2010/main" val="1741827843"/>
              </p:ext>
            </p:extLst>
          </p:nvPr>
        </p:nvGraphicFramePr>
        <p:xfrm>
          <a:off x="688606" y="2789858"/>
          <a:ext cx="9511056" cy="3377930"/>
        </p:xfrm>
        <a:graphic>
          <a:graphicData uri="http://schemas.openxmlformats.org/drawingml/2006/table">
            <a:tbl>
              <a:tblPr/>
              <a:tblGrid>
                <a:gridCol w="2401431"/>
                <a:gridCol w="1801900"/>
                <a:gridCol w="1801900"/>
                <a:gridCol w="1777633"/>
                <a:gridCol w="1728192"/>
              </a:tblGrid>
              <a:tr h="634730">
                <a:tc>
                  <a:txBody>
                    <a:bodyPr/>
                    <a:lstStyle/>
                    <a:p>
                      <a:pPr algn="ctr">
                        <a:lnSpc>
                          <a:spcPct val="150000"/>
                        </a:lnSpc>
                        <a:spcAft>
                          <a:spcPts val="0"/>
                        </a:spcAft>
                        <a:tabLst>
                          <a:tab pos="2430780" algn="l"/>
                        </a:tabLst>
                      </a:pPr>
                      <a:r>
                        <a:rPr lang="zh-CN" sz="2400" kern="100" dirty="0">
                          <a:effectLst/>
                          <a:latin typeface="Times New Roman"/>
                          <a:ea typeface="华文细黑"/>
                          <a:cs typeface="Times New Roman"/>
                        </a:rPr>
                        <a:t>物质</a:t>
                      </a:r>
                      <a:endParaRPr lang="zh-CN" sz="2400" kern="100" dirty="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熔点</a:t>
                      </a:r>
                      <a:r>
                        <a:rPr lang="en-US" sz="2400" kern="100">
                          <a:effectLst/>
                          <a:latin typeface="Times New Roman"/>
                          <a:ea typeface="华文细黑"/>
                          <a:cs typeface="Courier New"/>
                        </a:rPr>
                        <a:t>/</a:t>
                      </a:r>
                      <a:r>
                        <a:rPr lang="en-US" sz="2400" kern="100">
                          <a:effectLst/>
                          <a:latin typeface="宋体"/>
                          <a:ea typeface="华文细黑"/>
                          <a:cs typeface="Times New Roman"/>
                        </a:rPr>
                        <a:t>℃</a:t>
                      </a:r>
                      <a:endParaRPr lang="zh-CN" sz="24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沸点</a:t>
                      </a:r>
                      <a:r>
                        <a:rPr lang="en-US" sz="2400" kern="100">
                          <a:effectLst/>
                          <a:latin typeface="Times New Roman"/>
                          <a:ea typeface="华文细黑"/>
                          <a:cs typeface="Courier New"/>
                        </a:rPr>
                        <a:t>/</a:t>
                      </a:r>
                      <a:r>
                        <a:rPr lang="en-US" sz="2400" kern="100">
                          <a:effectLst/>
                          <a:latin typeface="宋体"/>
                          <a:ea typeface="华文细黑"/>
                          <a:cs typeface="Times New Roman"/>
                        </a:rPr>
                        <a:t>℃</a:t>
                      </a:r>
                      <a:endParaRPr lang="zh-CN" sz="24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dirty="0">
                          <a:effectLst/>
                          <a:latin typeface="Times New Roman"/>
                          <a:ea typeface="华文细黑"/>
                          <a:cs typeface="Times New Roman"/>
                        </a:rPr>
                        <a:t>密度</a:t>
                      </a:r>
                      <a:r>
                        <a:rPr lang="en-US" sz="2400" kern="100" dirty="0">
                          <a:effectLst/>
                          <a:latin typeface="Times New Roman"/>
                          <a:ea typeface="华文细黑"/>
                          <a:cs typeface="Courier New"/>
                        </a:rPr>
                        <a:t>/ </a:t>
                      </a:r>
                      <a:r>
                        <a:rPr lang="en-US" sz="2400" kern="100" dirty="0" err="1">
                          <a:effectLst/>
                          <a:latin typeface="Times New Roman"/>
                          <a:ea typeface="华文细黑"/>
                          <a:cs typeface="Courier New"/>
                        </a:rPr>
                        <a:t>g·cm</a:t>
                      </a:r>
                      <a:r>
                        <a:rPr lang="zh-CN" sz="2400" kern="100" baseline="30000" dirty="0">
                          <a:effectLst/>
                          <a:latin typeface="Times New Roman"/>
                          <a:ea typeface="华文细黑"/>
                          <a:cs typeface="Times New Roman"/>
                        </a:rPr>
                        <a:t>－</a:t>
                      </a:r>
                      <a:r>
                        <a:rPr lang="en-US" sz="2400" kern="100" baseline="30000" dirty="0">
                          <a:effectLst/>
                          <a:latin typeface="Times New Roman"/>
                          <a:ea typeface="华文细黑"/>
                          <a:cs typeface="Courier New"/>
                        </a:rPr>
                        <a:t>3</a:t>
                      </a:r>
                      <a:endParaRPr lang="zh-CN" sz="2400" kern="100" dirty="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dirty="0">
                          <a:effectLst/>
                          <a:latin typeface="Times New Roman"/>
                          <a:ea typeface="华文细黑"/>
                          <a:cs typeface="Times New Roman"/>
                        </a:rPr>
                        <a:t>溶解性</a:t>
                      </a:r>
                      <a:endParaRPr lang="zh-CN" sz="2400" kern="100" dirty="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2703">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苯</a:t>
                      </a:r>
                      <a:endParaRPr lang="zh-CN" sz="24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400" kern="100">
                          <a:effectLst/>
                          <a:latin typeface="Times New Roman"/>
                          <a:ea typeface="华文细黑"/>
                          <a:cs typeface="Courier New"/>
                        </a:rPr>
                        <a:t>5.5</a:t>
                      </a:r>
                      <a:endParaRPr lang="zh-CN" sz="24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400" kern="100">
                          <a:effectLst/>
                          <a:latin typeface="Times New Roman"/>
                          <a:ea typeface="华文细黑"/>
                          <a:cs typeface="Courier New"/>
                        </a:rPr>
                        <a:t>80</a:t>
                      </a:r>
                      <a:endParaRPr lang="zh-CN" sz="24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400" kern="100">
                          <a:effectLst/>
                          <a:latin typeface="Times New Roman"/>
                          <a:ea typeface="华文细黑"/>
                          <a:cs typeface="Courier New"/>
                        </a:rPr>
                        <a:t>0.88</a:t>
                      </a:r>
                      <a:endParaRPr lang="zh-CN" sz="24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微溶于水</a:t>
                      </a:r>
                      <a:endParaRPr lang="zh-CN" sz="24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2703">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硝基苯</a:t>
                      </a:r>
                      <a:endParaRPr lang="zh-CN" sz="24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400" kern="100">
                          <a:effectLst/>
                          <a:latin typeface="Times New Roman"/>
                          <a:ea typeface="华文细黑"/>
                          <a:cs typeface="Courier New"/>
                        </a:rPr>
                        <a:t>5.7</a:t>
                      </a:r>
                      <a:endParaRPr lang="zh-CN" sz="24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400" kern="100">
                          <a:effectLst/>
                          <a:latin typeface="Times New Roman"/>
                          <a:ea typeface="华文细黑"/>
                          <a:cs typeface="Courier New"/>
                        </a:rPr>
                        <a:t>210.9</a:t>
                      </a:r>
                      <a:endParaRPr lang="zh-CN" sz="24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400" kern="100">
                          <a:effectLst/>
                          <a:latin typeface="Times New Roman"/>
                          <a:ea typeface="华文细黑"/>
                          <a:cs typeface="Courier New"/>
                        </a:rPr>
                        <a:t>1.205</a:t>
                      </a:r>
                      <a:endParaRPr lang="zh-CN" sz="24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难溶于水</a:t>
                      </a:r>
                      <a:endParaRPr lang="zh-CN" sz="24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2703">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间二硝基苯</a:t>
                      </a:r>
                      <a:endParaRPr lang="zh-CN" sz="24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400" kern="100">
                          <a:effectLst/>
                          <a:latin typeface="Times New Roman"/>
                          <a:ea typeface="华文细黑"/>
                          <a:cs typeface="Courier New"/>
                        </a:rPr>
                        <a:t>89</a:t>
                      </a:r>
                      <a:endParaRPr lang="zh-CN" sz="24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400" kern="100">
                          <a:effectLst/>
                          <a:latin typeface="Times New Roman"/>
                          <a:ea typeface="华文细黑"/>
                          <a:cs typeface="Courier New"/>
                        </a:rPr>
                        <a:t>301</a:t>
                      </a:r>
                      <a:endParaRPr lang="zh-CN" sz="24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400" kern="100">
                          <a:effectLst/>
                          <a:latin typeface="Times New Roman"/>
                          <a:ea typeface="华文细黑"/>
                          <a:cs typeface="Courier New"/>
                        </a:rPr>
                        <a:t>1.57</a:t>
                      </a:r>
                      <a:endParaRPr lang="zh-CN" sz="24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微溶于水</a:t>
                      </a:r>
                      <a:endParaRPr lang="zh-CN" sz="24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2703">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浓硝酸</a:t>
                      </a:r>
                      <a:endParaRPr lang="zh-CN" sz="24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400" kern="100">
                          <a:effectLst/>
                          <a:latin typeface="Times New Roman"/>
                          <a:ea typeface="华文细黑"/>
                          <a:cs typeface="Courier New"/>
                        </a:rPr>
                        <a:t> </a:t>
                      </a:r>
                      <a:endParaRPr lang="zh-CN" sz="24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tabLst>
                          <a:tab pos="2430780" algn="l"/>
                        </a:tabLst>
                      </a:pPr>
                      <a:r>
                        <a:rPr lang="en-US" sz="2400" kern="100">
                          <a:effectLst/>
                          <a:latin typeface="Times New Roman"/>
                          <a:ea typeface="华文细黑"/>
                          <a:cs typeface="Courier New"/>
                        </a:rPr>
                        <a:t>83</a:t>
                      </a:r>
                      <a:endParaRPr lang="zh-CN" sz="24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400" kern="100">
                          <a:effectLst/>
                          <a:latin typeface="Times New Roman"/>
                          <a:ea typeface="华文细黑"/>
                          <a:cs typeface="Courier New"/>
                        </a:rPr>
                        <a:t>1.4</a:t>
                      </a:r>
                      <a:endParaRPr lang="zh-CN" sz="24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易溶于水</a:t>
                      </a:r>
                      <a:endParaRPr lang="zh-CN" sz="24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2703">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浓硫酸</a:t>
                      </a:r>
                      <a:endParaRPr lang="zh-CN" sz="24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400" kern="100">
                          <a:effectLst/>
                          <a:latin typeface="Times New Roman"/>
                          <a:ea typeface="华文细黑"/>
                          <a:cs typeface="Courier New"/>
                        </a:rPr>
                        <a:t> </a:t>
                      </a:r>
                      <a:endParaRPr lang="zh-CN" sz="24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tabLst>
                          <a:tab pos="2430780" algn="l"/>
                        </a:tabLst>
                      </a:pPr>
                      <a:r>
                        <a:rPr lang="en-US" sz="2400" kern="100">
                          <a:effectLst/>
                          <a:latin typeface="Times New Roman"/>
                          <a:ea typeface="华文细黑"/>
                          <a:cs typeface="Courier New"/>
                        </a:rPr>
                        <a:t>338</a:t>
                      </a:r>
                      <a:endParaRPr lang="zh-CN" sz="24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400" kern="100" dirty="0">
                          <a:effectLst/>
                          <a:latin typeface="Times New Roman"/>
                          <a:ea typeface="华文细黑"/>
                          <a:cs typeface="Courier New"/>
                        </a:rPr>
                        <a:t>1.84</a:t>
                      </a:r>
                      <a:endParaRPr lang="zh-CN" sz="2400" kern="100" dirty="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dirty="0">
                          <a:effectLst/>
                          <a:latin typeface="Times New Roman"/>
                          <a:ea typeface="华文细黑"/>
                          <a:cs typeface="Times New Roman"/>
                        </a:rPr>
                        <a:t>易溶于水</a:t>
                      </a:r>
                      <a:endParaRPr lang="zh-CN" sz="2400" kern="100" dirty="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5" name="Rectangle 21">
            <a:hlinkClick r:id="rId3" action="ppaction://hlinksldjump"/>
          </p:cNvPr>
          <p:cNvSpPr>
            <a:spLocks noChangeArrowheads="1"/>
          </p:cNvSpPr>
          <p:nvPr/>
        </p:nvSpPr>
        <p:spPr bwMode="auto">
          <a:xfrm>
            <a:off x="415099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6" name="Rectangle 21">
            <a:hlinkClick r:id="rId4" action="ppaction://hlinksldjump"/>
          </p:cNvPr>
          <p:cNvSpPr>
            <a:spLocks noChangeArrowheads="1"/>
          </p:cNvSpPr>
          <p:nvPr/>
        </p:nvSpPr>
        <p:spPr bwMode="auto">
          <a:xfrm>
            <a:off x="458491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7" name="Rectangle 21">
            <a:hlinkClick r:id="rId5" action="ppaction://hlinksldjump"/>
          </p:cNvPr>
          <p:cNvSpPr>
            <a:spLocks noChangeArrowheads="1"/>
          </p:cNvSpPr>
          <p:nvPr/>
        </p:nvSpPr>
        <p:spPr bwMode="auto">
          <a:xfrm>
            <a:off x="501883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8" name="Rectangle 21">
            <a:hlinkClick r:id="rId6" action="ppaction://hlinksldjump"/>
          </p:cNvPr>
          <p:cNvSpPr>
            <a:spLocks noChangeArrowheads="1"/>
          </p:cNvSpPr>
          <p:nvPr/>
        </p:nvSpPr>
        <p:spPr bwMode="auto">
          <a:xfrm>
            <a:off x="545275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9" name="Rectangle 21">
            <a:hlinkClick r:id="rId7" action="ppaction://hlinksldjump"/>
          </p:cNvPr>
          <p:cNvSpPr>
            <a:spLocks noChangeArrowheads="1"/>
          </p:cNvSpPr>
          <p:nvPr/>
        </p:nvSpPr>
        <p:spPr bwMode="auto">
          <a:xfrm>
            <a:off x="588668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0" name="Rectangle 21">
            <a:hlinkClick r:id="rId8" action="ppaction://hlinksldjump"/>
          </p:cNvPr>
          <p:cNvSpPr>
            <a:spLocks noChangeArrowheads="1"/>
          </p:cNvSpPr>
          <p:nvPr/>
        </p:nvSpPr>
        <p:spPr bwMode="auto">
          <a:xfrm>
            <a:off x="632060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1" name="Rectangle 21">
            <a:hlinkClick r:id="rId9" action="ppaction://hlinksldjump"/>
          </p:cNvPr>
          <p:cNvSpPr>
            <a:spLocks noChangeArrowheads="1"/>
          </p:cNvSpPr>
          <p:nvPr/>
        </p:nvSpPr>
        <p:spPr bwMode="auto">
          <a:xfrm>
            <a:off x="67545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2" name="Rectangle 21">
            <a:hlinkClick r:id="rId10" action="ppaction://hlinksldjump"/>
          </p:cNvPr>
          <p:cNvSpPr>
            <a:spLocks noChangeArrowheads="1"/>
          </p:cNvSpPr>
          <p:nvPr/>
        </p:nvSpPr>
        <p:spPr bwMode="auto">
          <a:xfrm>
            <a:off x="71884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3" name="Rectangle 21">
            <a:hlinkClick r:id="rId11" action="ppaction://hlinksldjump"/>
          </p:cNvPr>
          <p:cNvSpPr>
            <a:spLocks noChangeArrowheads="1"/>
          </p:cNvSpPr>
          <p:nvPr/>
        </p:nvSpPr>
        <p:spPr bwMode="auto">
          <a:xfrm>
            <a:off x="7622374"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4" name="Rectangle 21">
            <a:hlinkClick r:id="rId12" action="ppaction://hlinksldjump"/>
          </p:cNvPr>
          <p:cNvSpPr>
            <a:spLocks noChangeArrowheads="1"/>
          </p:cNvSpPr>
          <p:nvPr/>
        </p:nvSpPr>
        <p:spPr bwMode="auto">
          <a:xfrm>
            <a:off x="8134643"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5" name="Rectangle 21">
            <a:hlinkClick r:id="rId13" action="ppaction://hlinksldjump"/>
          </p:cNvPr>
          <p:cNvSpPr>
            <a:spLocks noChangeArrowheads="1"/>
          </p:cNvSpPr>
          <p:nvPr/>
        </p:nvSpPr>
        <p:spPr bwMode="auto">
          <a:xfrm>
            <a:off x="8759102" y="48837"/>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6" name="Rectangle 21">
            <a:hlinkClick r:id="rId14" action="ppaction://hlinksldjump"/>
          </p:cNvPr>
          <p:cNvSpPr>
            <a:spLocks noChangeArrowheads="1"/>
          </p:cNvSpPr>
          <p:nvPr/>
        </p:nvSpPr>
        <p:spPr bwMode="auto">
          <a:xfrm>
            <a:off x="9352463" y="4864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7" name="Rectangle 21">
            <a:hlinkClick r:id="rId15" action="ppaction://hlinksldjump"/>
          </p:cNvPr>
          <p:cNvSpPr>
            <a:spLocks noChangeArrowheads="1"/>
          </p:cNvSpPr>
          <p:nvPr/>
        </p:nvSpPr>
        <p:spPr bwMode="auto">
          <a:xfrm>
            <a:off x="9985213"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8" name="Rectangle 21">
            <a:hlinkClick r:id="rId16" action="ppaction://hlinksldjump"/>
          </p:cNvPr>
          <p:cNvSpPr>
            <a:spLocks noChangeArrowheads="1"/>
          </p:cNvSpPr>
          <p:nvPr/>
        </p:nvSpPr>
        <p:spPr bwMode="auto">
          <a:xfrm>
            <a:off x="10562658" y="52059"/>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Rectangle 21">
            <a:hlinkClick r:id="rId17" action="ppaction://hlinksldjump"/>
          </p:cNvPr>
          <p:cNvSpPr>
            <a:spLocks noChangeArrowheads="1"/>
          </p:cNvSpPr>
          <p:nvPr/>
        </p:nvSpPr>
        <p:spPr bwMode="auto">
          <a:xfrm>
            <a:off x="11135766"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42937889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1839" y="981522"/>
            <a:ext cx="11524007" cy="4616648"/>
          </a:xfrm>
          <a:prstGeom prst="rect">
            <a:avLst/>
          </a:prstGeom>
        </p:spPr>
        <p:txBody>
          <a:bodyPr>
            <a:spAutoFit/>
          </a:bodyPr>
          <a:lstStyle/>
          <a:p>
            <a:pPr algn="just">
              <a:lnSpc>
                <a:spcPct val="150000"/>
              </a:lnSpc>
              <a:spcAft>
                <a:spcPts val="0"/>
              </a:spcAft>
              <a:tabLst>
                <a:tab pos="2430780" algn="l"/>
              </a:tabLst>
            </a:pPr>
            <a:r>
              <a:rPr lang="zh-CN" altLang="zh-CN" sz="2800" kern="100" dirty="0">
                <a:latin typeface="Times New Roman"/>
                <a:ea typeface="华文细黑"/>
                <a:cs typeface="Times New Roman"/>
              </a:rPr>
              <a:t>实验步骤如下：</a:t>
            </a:r>
            <a:endParaRPr lang="zh-CN" altLang="zh-CN" sz="1050" kern="100" dirty="0">
              <a:latin typeface="宋体"/>
              <a:cs typeface="Courier New"/>
            </a:endParaRPr>
          </a:p>
          <a:p>
            <a:pPr algn="just">
              <a:lnSpc>
                <a:spcPct val="150000"/>
              </a:lnSpc>
              <a:spcAft>
                <a:spcPts val="0"/>
              </a:spcAft>
              <a:tabLst>
                <a:tab pos="2430780" algn="l"/>
              </a:tabLst>
            </a:pPr>
            <a:r>
              <a:rPr lang="zh-CN" altLang="zh-CN" sz="2800" kern="100" dirty="0">
                <a:latin typeface="Times New Roman"/>
                <a:ea typeface="华文细黑"/>
                <a:cs typeface="Times New Roman"/>
              </a:rPr>
              <a:t>取</a:t>
            </a:r>
            <a:r>
              <a:rPr lang="en-US" altLang="zh-CN" sz="2800" kern="100" dirty="0">
                <a:latin typeface="Times New Roman"/>
                <a:ea typeface="华文细黑"/>
                <a:cs typeface="Courier New"/>
              </a:rPr>
              <a:t>100 mL</a:t>
            </a:r>
            <a:r>
              <a:rPr lang="zh-CN" altLang="zh-CN" sz="2800" kern="100" dirty="0">
                <a:latin typeface="Times New Roman"/>
                <a:ea typeface="华文细黑"/>
                <a:cs typeface="Times New Roman"/>
              </a:rPr>
              <a:t>烧杯，用</a:t>
            </a:r>
            <a:r>
              <a:rPr lang="en-US" altLang="zh-CN" sz="2800" kern="100" dirty="0">
                <a:latin typeface="Times New Roman"/>
                <a:ea typeface="华文细黑"/>
                <a:cs typeface="Courier New"/>
              </a:rPr>
              <a:t>20 mL</a:t>
            </a:r>
            <a:r>
              <a:rPr lang="zh-CN" altLang="zh-CN" sz="2800" kern="100" dirty="0">
                <a:latin typeface="Times New Roman"/>
                <a:ea typeface="华文细黑"/>
                <a:cs typeface="Times New Roman"/>
              </a:rPr>
              <a:t>浓硫酸与</a:t>
            </a:r>
            <a:r>
              <a:rPr lang="en-US" altLang="zh-CN" sz="2800" kern="100" dirty="0">
                <a:latin typeface="Times New Roman"/>
                <a:ea typeface="华文细黑"/>
                <a:cs typeface="Courier New"/>
              </a:rPr>
              <a:t>18 mL</a:t>
            </a:r>
            <a:r>
              <a:rPr lang="zh-CN" altLang="zh-CN" sz="2800" kern="100" dirty="0">
                <a:latin typeface="Times New Roman"/>
                <a:ea typeface="华文细黑"/>
                <a:cs typeface="Times New Roman"/>
              </a:rPr>
              <a:t>浓硝酸配制混合液，将混合酸小心加入</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中，把</a:t>
            </a:r>
            <a:r>
              <a:rPr lang="en-US" altLang="zh-CN" sz="2800" kern="100" dirty="0">
                <a:latin typeface="Times New Roman"/>
                <a:ea typeface="华文细黑"/>
                <a:cs typeface="Courier New"/>
              </a:rPr>
              <a:t>18 mL(15.84 g)</a:t>
            </a:r>
            <a:r>
              <a:rPr lang="zh-CN" altLang="zh-CN" sz="2800" kern="100" dirty="0">
                <a:latin typeface="Times New Roman"/>
                <a:ea typeface="华文细黑"/>
                <a:cs typeface="Times New Roman"/>
              </a:rPr>
              <a:t>苯加入</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中。向室温下的苯中逐滴加入混酸，边滴边搅拌，混合均匀，在</a:t>
            </a:r>
            <a:r>
              <a:rPr lang="en-US" altLang="zh-CN" sz="2800" kern="100" dirty="0">
                <a:latin typeface="Times New Roman"/>
                <a:ea typeface="华文细黑"/>
                <a:cs typeface="Courier New"/>
              </a:rPr>
              <a:t>50</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60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下发生反应，直至反应结束。</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将反应液冷却至室温后倒入分液漏斗中，依次用少量水、</a:t>
            </a:r>
            <a:r>
              <a:rPr lang="en-US" altLang="zh-CN" sz="2800" kern="100" dirty="0">
                <a:latin typeface="Times New Roman"/>
                <a:ea typeface="华文细黑"/>
              </a:rPr>
              <a:t>5% </a:t>
            </a:r>
            <a:r>
              <a:rPr lang="en-US" altLang="zh-CN" sz="2800" kern="100" dirty="0" err="1">
                <a:latin typeface="Times New Roman"/>
                <a:ea typeface="华文细黑"/>
              </a:rPr>
              <a:t>NaOH</a:t>
            </a:r>
            <a:r>
              <a:rPr lang="zh-CN" altLang="zh-CN" sz="2800" kern="100" dirty="0">
                <a:latin typeface="Times New Roman"/>
                <a:ea typeface="华文细黑"/>
                <a:cs typeface="Times New Roman"/>
              </a:rPr>
              <a:t>溶液和水洗涤。分出的产物加入无水</a:t>
            </a:r>
            <a:r>
              <a:rPr lang="en-US" altLang="zh-CN" sz="2800" kern="100" dirty="0">
                <a:latin typeface="Times New Roman"/>
                <a:ea typeface="华文细黑"/>
              </a:rPr>
              <a:t>CaCl</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颗粒，静置片刻，弃去</a:t>
            </a:r>
            <a:r>
              <a:rPr lang="en-US" altLang="zh-CN" sz="2800" kern="100" dirty="0">
                <a:latin typeface="Times New Roman"/>
                <a:ea typeface="华文细黑"/>
              </a:rPr>
              <a:t>CaCl</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，进行蒸馏纯化，收集</a:t>
            </a:r>
            <a:r>
              <a:rPr lang="en-US" altLang="zh-CN" sz="2800" kern="100" dirty="0">
                <a:latin typeface="Times New Roman"/>
                <a:ea typeface="华文细黑"/>
              </a:rPr>
              <a:t>205</a:t>
            </a:r>
            <a:r>
              <a:rPr lang="zh-CN" altLang="zh-CN" sz="2800" kern="100" dirty="0">
                <a:latin typeface="Times New Roman"/>
                <a:ea typeface="华文细黑"/>
                <a:cs typeface="Times New Roman"/>
              </a:rPr>
              <a:t>～</a:t>
            </a:r>
            <a:r>
              <a:rPr lang="en-US" altLang="zh-CN" sz="2800" kern="100" dirty="0">
                <a:latin typeface="Times New Roman"/>
                <a:ea typeface="华文细黑"/>
              </a:rPr>
              <a:t>210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馏分，得到纯硝酸基苯</a:t>
            </a:r>
            <a:r>
              <a:rPr lang="en-US" altLang="zh-CN" sz="2800" kern="100" dirty="0">
                <a:latin typeface="Times New Roman"/>
                <a:ea typeface="华文细黑"/>
              </a:rPr>
              <a:t>18 g</a:t>
            </a:r>
            <a:r>
              <a:rPr lang="zh-CN" altLang="zh-CN" sz="2800" kern="100" dirty="0">
                <a:latin typeface="Times New Roman"/>
                <a:ea typeface="华文细黑"/>
                <a:cs typeface="Times New Roman"/>
              </a:rPr>
              <a:t>。回答下列问题：</a:t>
            </a:r>
            <a:endParaRPr lang="zh-CN" altLang="zh-CN" sz="2800" b="1" kern="100" dirty="0">
              <a:solidFill>
                <a:schemeClr val="accent6">
                  <a:lumMod val="75000"/>
                </a:schemeClr>
              </a:solidFill>
              <a:latin typeface="Times New Roman"/>
              <a:ea typeface="华文细黑"/>
              <a:cs typeface="Courier New"/>
            </a:endParaRPr>
          </a:p>
        </p:txBody>
      </p:sp>
      <p:sp>
        <p:nvSpPr>
          <p:cNvPr id="19" name="Rectangle 21">
            <a:hlinkClick r:id="rId2" action="ppaction://hlinksldjump"/>
          </p:cNvPr>
          <p:cNvSpPr>
            <a:spLocks noChangeArrowheads="1"/>
          </p:cNvSpPr>
          <p:nvPr/>
        </p:nvSpPr>
        <p:spPr bwMode="auto">
          <a:xfrm>
            <a:off x="415099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5" name="Rectangle 21">
            <a:hlinkClick r:id="rId3" action="ppaction://hlinksldjump"/>
          </p:cNvPr>
          <p:cNvSpPr>
            <a:spLocks noChangeArrowheads="1"/>
          </p:cNvSpPr>
          <p:nvPr/>
        </p:nvSpPr>
        <p:spPr bwMode="auto">
          <a:xfrm>
            <a:off x="458491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6" name="Rectangle 21">
            <a:hlinkClick r:id="rId4" action="ppaction://hlinksldjump"/>
          </p:cNvPr>
          <p:cNvSpPr>
            <a:spLocks noChangeArrowheads="1"/>
          </p:cNvSpPr>
          <p:nvPr/>
        </p:nvSpPr>
        <p:spPr bwMode="auto">
          <a:xfrm>
            <a:off x="501883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7" name="Rectangle 21">
            <a:hlinkClick r:id="rId5" action="ppaction://hlinksldjump"/>
          </p:cNvPr>
          <p:cNvSpPr>
            <a:spLocks noChangeArrowheads="1"/>
          </p:cNvSpPr>
          <p:nvPr/>
        </p:nvSpPr>
        <p:spPr bwMode="auto">
          <a:xfrm>
            <a:off x="545275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8" name="Rectangle 21">
            <a:hlinkClick r:id="rId6" action="ppaction://hlinksldjump"/>
          </p:cNvPr>
          <p:cNvSpPr>
            <a:spLocks noChangeArrowheads="1"/>
          </p:cNvSpPr>
          <p:nvPr/>
        </p:nvSpPr>
        <p:spPr bwMode="auto">
          <a:xfrm>
            <a:off x="588668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9" name="Rectangle 21">
            <a:hlinkClick r:id="rId7" action="ppaction://hlinksldjump"/>
          </p:cNvPr>
          <p:cNvSpPr>
            <a:spLocks noChangeArrowheads="1"/>
          </p:cNvSpPr>
          <p:nvPr/>
        </p:nvSpPr>
        <p:spPr bwMode="auto">
          <a:xfrm>
            <a:off x="632060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40" name="Rectangle 21">
            <a:hlinkClick r:id="rId8" action="ppaction://hlinksldjump"/>
          </p:cNvPr>
          <p:cNvSpPr>
            <a:spLocks noChangeArrowheads="1"/>
          </p:cNvSpPr>
          <p:nvPr/>
        </p:nvSpPr>
        <p:spPr bwMode="auto">
          <a:xfrm>
            <a:off x="67545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1" name="Rectangle 21">
            <a:hlinkClick r:id="rId9" action="ppaction://hlinksldjump"/>
          </p:cNvPr>
          <p:cNvSpPr>
            <a:spLocks noChangeArrowheads="1"/>
          </p:cNvSpPr>
          <p:nvPr/>
        </p:nvSpPr>
        <p:spPr bwMode="auto">
          <a:xfrm>
            <a:off x="71884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2" name="Rectangle 21">
            <a:hlinkClick r:id="rId10" action="ppaction://hlinksldjump"/>
          </p:cNvPr>
          <p:cNvSpPr>
            <a:spLocks noChangeArrowheads="1"/>
          </p:cNvSpPr>
          <p:nvPr/>
        </p:nvSpPr>
        <p:spPr bwMode="auto">
          <a:xfrm>
            <a:off x="7622374"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3" name="Rectangle 21">
            <a:hlinkClick r:id="rId11" action="ppaction://hlinksldjump"/>
          </p:cNvPr>
          <p:cNvSpPr>
            <a:spLocks noChangeArrowheads="1"/>
          </p:cNvSpPr>
          <p:nvPr/>
        </p:nvSpPr>
        <p:spPr bwMode="auto">
          <a:xfrm>
            <a:off x="8134643"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4" name="Rectangle 21">
            <a:hlinkClick r:id="rId12" action="ppaction://hlinksldjump"/>
          </p:cNvPr>
          <p:cNvSpPr>
            <a:spLocks noChangeArrowheads="1"/>
          </p:cNvSpPr>
          <p:nvPr/>
        </p:nvSpPr>
        <p:spPr bwMode="auto">
          <a:xfrm>
            <a:off x="8759102" y="48837"/>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5" name="Rectangle 21">
            <a:hlinkClick r:id="rId13" action="ppaction://hlinksldjump"/>
          </p:cNvPr>
          <p:cNvSpPr>
            <a:spLocks noChangeArrowheads="1"/>
          </p:cNvSpPr>
          <p:nvPr/>
        </p:nvSpPr>
        <p:spPr bwMode="auto">
          <a:xfrm>
            <a:off x="9352463" y="4864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6" name="Rectangle 21">
            <a:hlinkClick r:id="rId14" action="ppaction://hlinksldjump"/>
          </p:cNvPr>
          <p:cNvSpPr>
            <a:spLocks noChangeArrowheads="1"/>
          </p:cNvSpPr>
          <p:nvPr/>
        </p:nvSpPr>
        <p:spPr bwMode="auto">
          <a:xfrm>
            <a:off x="9985213"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7" name="Rectangle 21">
            <a:hlinkClick r:id="rId15" action="ppaction://hlinksldjump"/>
          </p:cNvPr>
          <p:cNvSpPr>
            <a:spLocks noChangeArrowheads="1"/>
          </p:cNvSpPr>
          <p:nvPr/>
        </p:nvSpPr>
        <p:spPr bwMode="auto">
          <a:xfrm>
            <a:off x="10562658" y="52059"/>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Rectangle 21">
            <a:hlinkClick r:id="rId16" action="ppaction://hlinksldjump"/>
          </p:cNvPr>
          <p:cNvSpPr>
            <a:spLocks noChangeArrowheads="1"/>
          </p:cNvSpPr>
          <p:nvPr/>
        </p:nvSpPr>
        <p:spPr bwMode="auto">
          <a:xfrm>
            <a:off x="11135766"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09155335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1839" y="4134773"/>
            <a:ext cx="11524007" cy="2031325"/>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rPr>
              <a:t>(1)</a:t>
            </a:r>
            <a:r>
              <a:rPr lang="zh-CN" altLang="zh-CN" sz="2800" kern="100" dirty="0">
                <a:latin typeface="Times New Roman"/>
                <a:ea typeface="华文细黑"/>
                <a:cs typeface="Times New Roman"/>
              </a:rPr>
              <a:t>装置</a:t>
            </a:r>
            <a:r>
              <a:rPr lang="en-US" altLang="zh-CN" sz="2800" kern="100" dirty="0">
                <a:latin typeface="Times New Roman"/>
                <a:ea typeface="华文细黑"/>
              </a:rPr>
              <a:t>B</a:t>
            </a:r>
            <a:r>
              <a:rPr lang="zh-CN" altLang="zh-CN" sz="2800" kern="100" dirty="0">
                <a:latin typeface="Times New Roman"/>
                <a:ea typeface="华文细黑"/>
                <a:cs typeface="Times New Roman"/>
              </a:rPr>
              <a:t>的名称是</a:t>
            </a:r>
            <a:r>
              <a:rPr lang="en-US" altLang="zh-CN" sz="2800" kern="100" dirty="0">
                <a:latin typeface="Times New Roman"/>
                <a:ea typeface="华文细黑"/>
              </a:rPr>
              <a:t>________</a:t>
            </a:r>
            <a:r>
              <a:rPr lang="zh-CN" altLang="zh-CN" sz="2800" kern="100" dirty="0">
                <a:latin typeface="Times New Roman"/>
                <a:ea typeface="华文细黑"/>
                <a:cs typeface="Times New Roman"/>
              </a:rPr>
              <a:t>，装置</a:t>
            </a:r>
            <a:r>
              <a:rPr lang="en-US" altLang="zh-CN" sz="2800" kern="100" dirty="0">
                <a:latin typeface="Times New Roman"/>
                <a:ea typeface="华文细黑"/>
              </a:rPr>
              <a:t>C</a:t>
            </a:r>
            <a:r>
              <a:rPr lang="zh-CN" altLang="zh-CN" sz="2800" kern="100" dirty="0">
                <a:latin typeface="Times New Roman"/>
                <a:ea typeface="华文细黑"/>
                <a:cs typeface="Times New Roman"/>
              </a:rPr>
              <a:t>的作用是</a:t>
            </a:r>
            <a:r>
              <a:rPr lang="en-US" altLang="zh-CN" sz="2800" kern="100" dirty="0" smtClean="0">
                <a:latin typeface="Times New Roman"/>
                <a:ea typeface="华文细黑"/>
              </a:rPr>
              <a:t>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由</a:t>
            </a:r>
            <a:r>
              <a:rPr lang="zh-CN" altLang="zh-CN" sz="2800" kern="100" dirty="0">
                <a:latin typeface="Times New Roman"/>
                <a:ea typeface="华文细黑"/>
                <a:cs typeface="Times New Roman"/>
              </a:rPr>
              <a:t>仪器结构特征可知，装置</a:t>
            </a:r>
            <a:r>
              <a:rPr lang="en-US" altLang="zh-CN" sz="2800" kern="100" dirty="0">
                <a:latin typeface="Times New Roman"/>
                <a:ea typeface="华文细黑"/>
              </a:rPr>
              <a:t>B</a:t>
            </a:r>
            <a:r>
              <a:rPr lang="zh-CN" altLang="zh-CN" sz="2800" kern="100" dirty="0">
                <a:latin typeface="Times New Roman"/>
                <a:ea typeface="华文细黑"/>
                <a:cs typeface="Times New Roman"/>
              </a:rPr>
              <a:t>为分液漏斗，装置</a:t>
            </a:r>
            <a:r>
              <a:rPr lang="en-US" altLang="zh-CN" sz="2800" kern="100" dirty="0">
                <a:latin typeface="Times New Roman"/>
                <a:ea typeface="华文细黑"/>
              </a:rPr>
              <a:t>C</a:t>
            </a:r>
            <a:r>
              <a:rPr lang="zh-CN" altLang="zh-CN" sz="2800" kern="100" dirty="0">
                <a:latin typeface="Times New Roman"/>
                <a:ea typeface="华文细黑"/>
                <a:cs typeface="Times New Roman"/>
              </a:rPr>
              <a:t>为球形冷凝管，苯与浓硝酸都易挥发，</a:t>
            </a:r>
            <a:r>
              <a:rPr lang="en-US" altLang="zh-CN" sz="2800" kern="100" dirty="0">
                <a:latin typeface="Times New Roman"/>
                <a:ea typeface="华文细黑"/>
              </a:rPr>
              <a:t>C</a:t>
            </a:r>
            <a:r>
              <a:rPr lang="zh-CN" altLang="zh-CN" sz="2800" kern="100" dirty="0">
                <a:latin typeface="Times New Roman"/>
                <a:ea typeface="华文细黑"/>
                <a:cs typeface="Times New Roman"/>
              </a:rPr>
              <a:t>起冷凝回流作用，可以提高原料利用率。</a:t>
            </a:r>
            <a:endParaRPr lang="zh-CN" altLang="zh-CN" sz="2800" b="1" kern="100" dirty="0">
              <a:solidFill>
                <a:schemeClr val="accent6">
                  <a:lumMod val="75000"/>
                </a:schemeClr>
              </a:solidFill>
              <a:latin typeface="Times New Roman"/>
              <a:ea typeface="华文细黑"/>
              <a:cs typeface="Courier New"/>
            </a:endParaRPr>
          </a:p>
        </p:txBody>
      </p:sp>
      <p:pic>
        <p:nvPicPr>
          <p:cNvPr id="282626" name="Picture 2" descr="HX74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59102" y="854195"/>
            <a:ext cx="2118487" cy="336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142878" y="4214917"/>
            <a:ext cx="5929828"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分液漏斗　</a:t>
            </a:r>
            <a:r>
              <a:rPr lang="en-US" altLang="zh-CN" sz="2800" kern="100" dirty="0" smtClean="0">
                <a:solidFill>
                  <a:srgbClr val="E36C0A"/>
                </a:solidFill>
                <a:latin typeface="Times New Roman"/>
                <a:ea typeface="华文细黑"/>
                <a:cs typeface="Times New Roman"/>
              </a:rPr>
              <a:t>                            </a:t>
            </a:r>
            <a:r>
              <a:rPr lang="zh-CN" altLang="zh-CN" sz="2800" kern="100" dirty="0" smtClean="0">
                <a:solidFill>
                  <a:srgbClr val="E36C0A"/>
                </a:solidFill>
                <a:latin typeface="Times New Roman"/>
                <a:ea typeface="华文细黑"/>
                <a:cs typeface="Times New Roman"/>
              </a:rPr>
              <a:t>冷凝</a:t>
            </a:r>
            <a:r>
              <a:rPr lang="zh-CN" altLang="zh-CN" sz="2800" kern="100" dirty="0">
                <a:solidFill>
                  <a:srgbClr val="E36C0A"/>
                </a:solidFill>
                <a:latin typeface="Times New Roman"/>
                <a:ea typeface="华文细黑"/>
                <a:cs typeface="Times New Roman"/>
              </a:rPr>
              <a:t>回流</a:t>
            </a:r>
            <a:endParaRPr lang="zh-CN" altLang="en-US" sz="2800" dirty="0"/>
          </a:p>
        </p:txBody>
      </p:sp>
      <p:sp>
        <p:nvSpPr>
          <p:cNvPr id="35" name="Rectangle 21">
            <a:hlinkClick r:id="rId3" action="ppaction://hlinksldjump"/>
          </p:cNvPr>
          <p:cNvSpPr>
            <a:spLocks noChangeArrowheads="1"/>
          </p:cNvSpPr>
          <p:nvPr/>
        </p:nvSpPr>
        <p:spPr bwMode="auto">
          <a:xfrm>
            <a:off x="415099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6" name="Rectangle 21">
            <a:hlinkClick r:id="rId4" action="ppaction://hlinksldjump"/>
          </p:cNvPr>
          <p:cNvSpPr>
            <a:spLocks noChangeArrowheads="1"/>
          </p:cNvSpPr>
          <p:nvPr/>
        </p:nvSpPr>
        <p:spPr bwMode="auto">
          <a:xfrm>
            <a:off x="458491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7" name="Rectangle 21">
            <a:hlinkClick r:id="rId5" action="ppaction://hlinksldjump"/>
          </p:cNvPr>
          <p:cNvSpPr>
            <a:spLocks noChangeArrowheads="1"/>
          </p:cNvSpPr>
          <p:nvPr/>
        </p:nvSpPr>
        <p:spPr bwMode="auto">
          <a:xfrm>
            <a:off x="501883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8" name="Rectangle 21">
            <a:hlinkClick r:id="rId6" action="ppaction://hlinksldjump"/>
          </p:cNvPr>
          <p:cNvSpPr>
            <a:spLocks noChangeArrowheads="1"/>
          </p:cNvSpPr>
          <p:nvPr/>
        </p:nvSpPr>
        <p:spPr bwMode="auto">
          <a:xfrm>
            <a:off x="545275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9" name="Rectangle 21">
            <a:hlinkClick r:id="rId7" action="ppaction://hlinksldjump"/>
          </p:cNvPr>
          <p:cNvSpPr>
            <a:spLocks noChangeArrowheads="1"/>
          </p:cNvSpPr>
          <p:nvPr/>
        </p:nvSpPr>
        <p:spPr bwMode="auto">
          <a:xfrm>
            <a:off x="588668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40" name="Rectangle 21">
            <a:hlinkClick r:id="rId8" action="ppaction://hlinksldjump"/>
          </p:cNvPr>
          <p:cNvSpPr>
            <a:spLocks noChangeArrowheads="1"/>
          </p:cNvSpPr>
          <p:nvPr/>
        </p:nvSpPr>
        <p:spPr bwMode="auto">
          <a:xfrm>
            <a:off x="632060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41" name="Rectangle 21">
            <a:hlinkClick r:id="rId9" action="ppaction://hlinksldjump"/>
          </p:cNvPr>
          <p:cNvSpPr>
            <a:spLocks noChangeArrowheads="1"/>
          </p:cNvSpPr>
          <p:nvPr/>
        </p:nvSpPr>
        <p:spPr bwMode="auto">
          <a:xfrm>
            <a:off x="67545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2" name="Rectangle 21">
            <a:hlinkClick r:id="rId10" action="ppaction://hlinksldjump"/>
          </p:cNvPr>
          <p:cNvSpPr>
            <a:spLocks noChangeArrowheads="1"/>
          </p:cNvSpPr>
          <p:nvPr/>
        </p:nvSpPr>
        <p:spPr bwMode="auto">
          <a:xfrm>
            <a:off x="71884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3" name="Rectangle 21">
            <a:hlinkClick r:id="rId11" action="ppaction://hlinksldjump"/>
          </p:cNvPr>
          <p:cNvSpPr>
            <a:spLocks noChangeArrowheads="1"/>
          </p:cNvSpPr>
          <p:nvPr/>
        </p:nvSpPr>
        <p:spPr bwMode="auto">
          <a:xfrm>
            <a:off x="7622374"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4" name="Rectangle 21">
            <a:hlinkClick r:id="rId12" action="ppaction://hlinksldjump"/>
          </p:cNvPr>
          <p:cNvSpPr>
            <a:spLocks noChangeArrowheads="1"/>
          </p:cNvSpPr>
          <p:nvPr/>
        </p:nvSpPr>
        <p:spPr bwMode="auto">
          <a:xfrm>
            <a:off x="8134643"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5" name="Rectangle 21">
            <a:hlinkClick r:id="rId13" action="ppaction://hlinksldjump"/>
          </p:cNvPr>
          <p:cNvSpPr>
            <a:spLocks noChangeArrowheads="1"/>
          </p:cNvSpPr>
          <p:nvPr/>
        </p:nvSpPr>
        <p:spPr bwMode="auto">
          <a:xfrm>
            <a:off x="8759102" y="48837"/>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6" name="Rectangle 21">
            <a:hlinkClick r:id="rId14" action="ppaction://hlinksldjump"/>
          </p:cNvPr>
          <p:cNvSpPr>
            <a:spLocks noChangeArrowheads="1"/>
          </p:cNvSpPr>
          <p:nvPr/>
        </p:nvSpPr>
        <p:spPr bwMode="auto">
          <a:xfrm>
            <a:off x="9352463" y="4864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7" name="Rectangle 21">
            <a:hlinkClick r:id="rId15" action="ppaction://hlinksldjump"/>
          </p:cNvPr>
          <p:cNvSpPr>
            <a:spLocks noChangeArrowheads="1"/>
          </p:cNvSpPr>
          <p:nvPr/>
        </p:nvSpPr>
        <p:spPr bwMode="auto">
          <a:xfrm>
            <a:off x="9985213"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8" name="Rectangle 21">
            <a:hlinkClick r:id="rId16" action="ppaction://hlinksldjump"/>
          </p:cNvPr>
          <p:cNvSpPr>
            <a:spLocks noChangeArrowheads="1"/>
          </p:cNvSpPr>
          <p:nvPr/>
        </p:nvSpPr>
        <p:spPr bwMode="auto">
          <a:xfrm>
            <a:off x="10562658" y="52059"/>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Rectangle 21">
            <a:hlinkClick r:id="rId17" action="ppaction://hlinksldjump"/>
          </p:cNvPr>
          <p:cNvSpPr>
            <a:spLocks noChangeArrowheads="1"/>
          </p:cNvSpPr>
          <p:nvPr/>
        </p:nvSpPr>
        <p:spPr bwMode="auto">
          <a:xfrm>
            <a:off x="11135766"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矩形 4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1" name="圆角矩形 50"/>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46520541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
                                            <p:txEl>
                                              <p:pRg st="1" end="1"/>
                                            </p:txEl>
                                          </p:spTgt>
                                        </p:tgtEl>
                                      </p:cBhvr>
                                    </p:animEffect>
                                    <p:set>
                                      <p:cBhvr>
                                        <p:cTn id="17" dur="1" fill="hold">
                                          <p:stCondLst>
                                            <p:cond delay="499"/>
                                          </p:stCondLst>
                                        </p:cTn>
                                        <p:tgtEl>
                                          <p:spTgt spid="4">
                                            <p:txEl>
                                              <p:pRg st="1" end="1"/>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1"/>
                  </p:tgtEl>
                </p:cond>
              </p:nextCondLst>
            </p:seq>
          </p:childTnLst>
        </p:cTn>
      </p:par>
    </p:tnLst>
    <p:bldLst>
      <p:bldP spid="3" grpId="0"/>
      <p:bldP spid="3" grpId="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1839" y="1197546"/>
            <a:ext cx="11524007" cy="2677656"/>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rPr>
              <a:t>(2)</a:t>
            </a:r>
            <a:r>
              <a:rPr lang="zh-CN" altLang="zh-CN" sz="2800" kern="100" dirty="0">
                <a:latin typeface="Times New Roman"/>
                <a:ea typeface="华文细黑"/>
                <a:cs typeface="Times New Roman"/>
              </a:rPr>
              <a:t>配制混合液时，</a:t>
            </a:r>
            <a:r>
              <a:rPr lang="en-US" altLang="zh-CN" sz="2800" kern="100" dirty="0" smtClean="0">
                <a:latin typeface="Times New Roman"/>
                <a:ea typeface="华文细黑"/>
              </a:rPr>
              <a:t>______(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不能</a:t>
            </a:r>
            <a:r>
              <a:rPr lang="en-US" altLang="zh-CN" sz="2800" kern="100" dirty="0">
                <a:latin typeface="宋体"/>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将浓硝酸加入到浓硫酸中，说明理由：</a:t>
            </a:r>
            <a:r>
              <a:rPr lang="en-US" altLang="zh-CN" sz="2800" kern="100" dirty="0" smtClean="0">
                <a:latin typeface="Times New Roman"/>
                <a:ea typeface="华文细黑"/>
              </a:rPr>
              <a:t>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浓硝酸与浓硫酸混合会放出大量的热，如将浓硝酸加入浓硫酸中，硝酸的密度小于浓硫酸，可能会导致液体迸溅。</a:t>
            </a:r>
            <a:endParaRPr lang="zh-CN" altLang="zh-CN" sz="2800" b="1" kern="100" dirty="0">
              <a:solidFill>
                <a:schemeClr val="accent6">
                  <a:lumMod val="75000"/>
                </a:schemeClr>
              </a:solidFill>
              <a:latin typeface="Times New Roman"/>
              <a:ea typeface="华文细黑"/>
              <a:cs typeface="Courier New"/>
            </a:endParaRPr>
          </a:p>
        </p:txBody>
      </p:sp>
      <p:sp>
        <p:nvSpPr>
          <p:cNvPr id="3" name="矩形 2"/>
          <p:cNvSpPr/>
          <p:nvPr/>
        </p:nvSpPr>
        <p:spPr>
          <a:xfrm>
            <a:off x="3358902" y="1330534"/>
            <a:ext cx="1261884"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不能　</a:t>
            </a:r>
            <a:endParaRPr lang="zh-CN" altLang="en-US" sz="2800" dirty="0"/>
          </a:p>
        </p:txBody>
      </p:sp>
      <p:sp>
        <p:nvSpPr>
          <p:cNvPr id="6" name="矩形 5"/>
          <p:cNvSpPr/>
          <p:nvPr/>
        </p:nvSpPr>
        <p:spPr>
          <a:xfrm>
            <a:off x="2243936" y="1978606"/>
            <a:ext cx="2339102" cy="523220"/>
          </a:xfrm>
          <a:prstGeom prst="rect">
            <a:avLst/>
          </a:prstGeom>
        </p:spPr>
        <p:txBody>
          <a:bodyPr wrap="none">
            <a:spAutoFit/>
          </a:bodyPr>
          <a:lstStyle/>
          <a:p>
            <a:pPr lvl="0"/>
            <a:r>
              <a:rPr lang="zh-CN" altLang="zh-CN" sz="2800" kern="100" dirty="0">
                <a:solidFill>
                  <a:srgbClr val="E36C0A"/>
                </a:solidFill>
                <a:latin typeface="Times New Roman"/>
                <a:ea typeface="华文细黑"/>
                <a:cs typeface="Times New Roman"/>
              </a:rPr>
              <a:t>容易发生迸溅</a:t>
            </a:r>
            <a:endParaRPr lang="zh-CN" altLang="en-US" sz="2800" dirty="0">
              <a:solidFill>
                <a:prstClr val="black"/>
              </a:solidFill>
            </a:endParaRPr>
          </a:p>
        </p:txBody>
      </p:sp>
      <p:sp>
        <p:nvSpPr>
          <p:cNvPr id="21" name="Rectangle 21">
            <a:hlinkClick r:id="rId2" action="ppaction://hlinksldjump"/>
          </p:cNvPr>
          <p:cNvSpPr>
            <a:spLocks noChangeArrowheads="1"/>
          </p:cNvSpPr>
          <p:nvPr/>
        </p:nvSpPr>
        <p:spPr bwMode="auto">
          <a:xfrm>
            <a:off x="415099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7" name="Rectangle 21">
            <a:hlinkClick r:id="rId3" action="ppaction://hlinksldjump"/>
          </p:cNvPr>
          <p:cNvSpPr>
            <a:spLocks noChangeArrowheads="1"/>
          </p:cNvSpPr>
          <p:nvPr/>
        </p:nvSpPr>
        <p:spPr bwMode="auto">
          <a:xfrm>
            <a:off x="458491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8" name="Rectangle 21">
            <a:hlinkClick r:id="rId4" action="ppaction://hlinksldjump"/>
          </p:cNvPr>
          <p:cNvSpPr>
            <a:spLocks noChangeArrowheads="1"/>
          </p:cNvSpPr>
          <p:nvPr/>
        </p:nvSpPr>
        <p:spPr bwMode="auto">
          <a:xfrm>
            <a:off x="501883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9" name="Rectangle 21">
            <a:hlinkClick r:id="rId5" action="ppaction://hlinksldjump"/>
          </p:cNvPr>
          <p:cNvSpPr>
            <a:spLocks noChangeArrowheads="1"/>
          </p:cNvSpPr>
          <p:nvPr/>
        </p:nvSpPr>
        <p:spPr bwMode="auto">
          <a:xfrm>
            <a:off x="545275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40" name="Rectangle 21">
            <a:hlinkClick r:id="rId6" action="ppaction://hlinksldjump"/>
          </p:cNvPr>
          <p:cNvSpPr>
            <a:spLocks noChangeArrowheads="1"/>
          </p:cNvSpPr>
          <p:nvPr/>
        </p:nvSpPr>
        <p:spPr bwMode="auto">
          <a:xfrm>
            <a:off x="588668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41" name="Rectangle 21">
            <a:hlinkClick r:id="rId7" action="ppaction://hlinksldjump"/>
          </p:cNvPr>
          <p:cNvSpPr>
            <a:spLocks noChangeArrowheads="1"/>
          </p:cNvSpPr>
          <p:nvPr/>
        </p:nvSpPr>
        <p:spPr bwMode="auto">
          <a:xfrm>
            <a:off x="632060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42" name="Rectangle 21">
            <a:hlinkClick r:id="rId8" action="ppaction://hlinksldjump"/>
          </p:cNvPr>
          <p:cNvSpPr>
            <a:spLocks noChangeArrowheads="1"/>
          </p:cNvSpPr>
          <p:nvPr/>
        </p:nvSpPr>
        <p:spPr bwMode="auto">
          <a:xfrm>
            <a:off x="67545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3" name="Rectangle 21">
            <a:hlinkClick r:id="rId9" action="ppaction://hlinksldjump"/>
          </p:cNvPr>
          <p:cNvSpPr>
            <a:spLocks noChangeArrowheads="1"/>
          </p:cNvSpPr>
          <p:nvPr/>
        </p:nvSpPr>
        <p:spPr bwMode="auto">
          <a:xfrm>
            <a:off x="71884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4" name="Rectangle 21">
            <a:hlinkClick r:id="rId10" action="ppaction://hlinksldjump"/>
          </p:cNvPr>
          <p:cNvSpPr>
            <a:spLocks noChangeArrowheads="1"/>
          </p:cNvSpPr>
          <p:nvPr/>
        </p:nvSpPr>
        <p:spPr bwMode="auto">
          <a:xfrm>
            <a:off x="7622374"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5" name="Rectangle 21">
            <a:hlinkClick r:id="rId11" action="ppaction://hlinksldjump"/>
          </p:cNvPr>
          <p:cNvSpPr>
            <a:spLocks noChangeArrowheads="1"/>
          </p:cNvSpPr>
          <p:nvPr/>
        </p:nvSpPr>
        <p:spPr bwMode="auto">
          <a:xfrm>
            <a:off x="8134643"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6" name="Rectangle 21">
            <a:hlinkClick r:id="rId12" action="ppaction://hlinksldjump"/>
          </p:cNvPr>
          <p:cNvSpPr>
            <a:spLocks noChangeArrowheads="1"/>
          </p:cNvSpPr>
          <p:nvPr/>
        </p:nvSpPr>
        <p:spPr bwMode="auto">
          <a:xfrm>
            <a:off x="8759102" y="48837"/>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7" name="Rectangle 21">
            <a:hlinkClick r:id="rId13" action="ppaction://hlinksldjump"/>
          </p:cNvPr>
          <p:cNvSpPr>
            <a:spLocks noChangeArrowheads="1"/>
          </p:cNvSpPr>
          <p:nvPr/>
        </p:nvSpPr>
        <p:spPr bwMode="auto">
          <a:xfrm>
            <a:off x="9352463" y="4864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8" name="Rectangle 21">
            <a:hlinkClick r:id="rId14" action="ppaction://hlinksldjump"/>
          </p:cNvPr>
          <p:cNvSpPr>
            <a:spLocks noChangeArrowheads="1"/>
          </p:cNvSpPr>
          <p:nvPr/>
        </p:nvSpPr>
        <p:spPr bwMode="auto">
          <a:xfrm>
            <a:off x="9985213"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9" name="Rectangle 21">
            <a:hlinkClick r:id="rId15" action="ppaction://hlinksldjump"/>
          </p:cNvPr>
          <p:cNvSpPr>
            <a:spLocks noChangeArrowheads="1"/>
          </p:cNvSpPr>
          <p:nvPr/>
        </p:nvSpPr>
        <p:spPr bwMode="auto">
          <a:xfrm>
            <a:off x="10562658" y="52059"/>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Rectangle 21">
            <a:hlinkClick r:id="rId16" action="ppaction://hlinksldjump"/>
          </p:cNvPr>
          <p:cNvSpPr>
            <a:spLocks noChangeArrowheads="1"/>
          </p:cNvSpPr>
          <p:nvPr/>
        </p:nvSpPr>
        <p:spPr bwMode="auto">
          <a:xfrm>
            <a:off x="11135766"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矩形 5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2" name="圆角矩形 51"/>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82062698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4">
                                            <p:txEl>
                                              <p:pRg st="1" end="1"/>
                                            </p:txEl>
                                          </p:spTgt>
                                        </p:tgtEl>
                                      </p:cBhvr>
                                    </p:animEffect>
                                    <p:set>
                                      <p:cBhvr>
                                        <p:cTn id="20" dur="1" fill="hold">
                                          <p:stCondLst>
                                            <p:cond delay="499"/>
                                          </p:stCondLst>
                                        </p:cTn>
                                        <p:tgtEl>
                                          <p:spTgt spid="4">
                                            <p:txEl>
                                              <p:pRg st="1" end="1"/>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52"/>
                  </p:tgtEl>
                </p:cond>
              </p:nextCondLst>
            </p:seq>
          </p:childTnLst>
        </p:cTn>
      </p:par>
    </p:tnLst>
    <p:bldLst>
      <p:bldP spid="3" grpId="0"/>
      <p:bldP spid="3" grpId="1"/>
      <p:bldP spid="6" grpId="0"/>
      <p:bldP spid="6" grpId="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1839" y="1189410"/>
            <a:ext cx="11524007" cy="1384995"/>
          </a:xfrm>
          <a:prstGeom prst="rect">
            <a:avLst/>
          </a:prstGeom>
        </p:spPr>
        <p:txBody>
          <a:bodyPr>
            <a:spAutoFit/>
          </a:bodyPr>
          <a:lstStyle/>
          <a:p>
            <a:pPr algn="just">
              <a:lnSpc>
                <a:spcPct val="150000"/>
              </a:lnSpc>
              <a:spcAft>
                <a:spcPts val="0"/>
              </a:spcAft>
              <a:tabLst>
                <a:tab pos="2430780" algn="l"/>
              </a:tabLst>
            </a:pPr>
            <a:r>
              <a:rPr lang="en-US" altLang="zh-CN" sz="2800" kern="100" dirty="0" smtClean="0">
                <a:latin typeface="Times New Roman"/>
                <a:ea typeface="华文细黑"/>
                <a:cs typeface="Courier New"/>
              </a:rPr>
              <a:t>(3)</a:t>
            </a:r>
            <a:r>
              <a:rPr lang="zh-CN" altLang="zh-CN" sz="2800" kern="100" dirty="0" smtClean="0">
                <a:latin typeface="Times New Roman"/>
                <a:ea typeface="华文细黑"/>
                <a:cs typeface="Times New Roman"/>
              </a:rPr>
              <a:t>为了使反应在</a:t>
            </a:r>
            <a:r>
              <a:rPr lang="en-US" altLang="zh-CN" sz="2800" kern="100" dirty="0" smtClean="0">
                <a:latin typeface="Times New Roman"/>
                <a:ea typeface="华文细黑"/>
                <a:cs typeface="Courier New"/>
              </a:rPr>
              <a:t>50</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60 </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下进行，常用的方法是</a:t>
            </a:r>
            <a:r>
              <a:rPr lang="en-US" altLang="zh-CN" sz="2800" kern="100" dirty="0" smtClean="0">
                <a:latin typeface="Times New Roman"/>
                <a:ea typeface="华文细黑"/>
                <a:cs typeface="Courier New"/>
              </a:rPr>
              <a:t>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反应在</a:t>
            </a:r>
            <a:r>
              <a:rPr lang="en-US" altLang="zh-CN" sz="2800" kern="100" dirty="0">
                <a:latin typeface="Times New Roman"/>
                <a:ea typeface="华文细黑"/>
                <a:cs typeface="Courier New"/>
              </a:rPr>
              <a:t>50</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60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下进行，低于水的沸点，可以利用水浴加热控制</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8074649" y="1269554"/>
            <a:ext cx="1620957"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水浴加热</a:t>
            </a:r>
            <a:endParaRPr lang="zh-CN" altLang="en-US" sz="2800" dirty="0"/>
          </a:p>
        </p:txBody>
      </p:sp>
      <p:sp>
        <p:nvSpPr>
          <p:cNvPr id="19" name="矩形 18"/>
          <p:cNvSpPr/>
          <p:nvPr/>
        </p:nvSpPr>
        <p:spPr>
          <a:xfrm>
            <a:off x="331839" y="2709714"/>
            <a:ext cx="11524007" cy="2031325"/>
          </a:xfrm>
          <a:prstGeom prst="rect">
            <a:avLst/>
          </a:prstGeom>
        </p:spPr>
        <p:txBody>
          <a:bodyPr>
            <a:spAutoFit/>
          </a:bodyPr>
          <a:lstStyle/>
          <a:p>
            <a:pPr>
              <a:lnSpc>
                <a:spcPct val="150000"/>
              </a:lnSpc>
            </a:pPr>
            <a:r>
              <a:rPr lang="en-US" altLang="zh-CN" sz="2800" kern="100" dirty="0" smtClean="0">
                <a:latin typeface="Times New Roman"/>
                <a:ea typeface="华文细黑"/>
              </a:rPr>
              <a:t>(4)</a:t>
            </a:r>
            <a:r>
              <a:rPr lang="zh-CN" altLang="zh-CN" sz="2800" kern="100" dirty="0" smtClean="0">
                <a:latin typeface="Times New Roman"/>
                <a:ea typeface="华文细黑"/>
                <a:cs typeface="Times New Roman"/>
              </a:rPr>
              <a:t>在洗涤操作中，第二次水洗的作用是</a:t>
            </a:r>
            <a:r>
              <a:rPr lang="en-US" altLang="zh-CN" sz="2800" kern="100" dirty="0" smtClean="0">
                <a:latin typeface="Times New Roman"/>
                <a:ea typeface="华文细黑"/>
              </a:rPr>
              <a:t>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先用水洗除去浓硫酸、硝酸，再用氢氧化钠除去溶解的少量酸，最后水洗除去未反应的</a:t>
            </a:r>
            <a:r>
              <a:rPr lang="en-US" altLang="zh-CN" sz="2800" kern="100" dirty="0" err="1">
                <a:latin typeface="Times New Roman"/>
                <a:ea typeface="华文细黑"/>
              </a:rPr>
              <a:t>NaOH</a:t>
            </a:r>
            <a:r>
              <a:rPr lang="zh-CN" altLang="zh-CN" sz="2800" kern="100" dirty="0">
                <a:latin typeface="Times New Roman"/>
                <a:ea typeface="华文细黑"/>
                <a:cs typeface="Times New Roman"/>
              </a:rPr>
              <a:t>及生成的盐。</a:t>
            </a:r>
            <a:endParaRPr lang="en-US" altLang="zh-CN" sz="2800" kern="100" dirty="0" smtClean="0">
              <a:latin typeface="Times New Roman"/>
              <a:ea typeface="华文细黑"/>
              <a:cs typeface="Times New Roman"/>
            </a:endParaRPr>
          </a:p>
        </p:txBody>
      </p:sp>
      <p:sp>
        <p:nvSpPr>
          <p:cNvPr id="20" name="矩形 19"/>
          <p:cNvSpPr/>
          <p:nvPr/>
        </p:nvSpPr>
        <p:spPr>
          <a:xfrm>
            <a:off x="6566632" y="2781722"/>
            <a:ext cx="4713150"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洗去残留的</a:t>
            </a:r>
            <a:r>
              <a:rPr lang="en-US" altLang="zh-CN" sz="2800" kern="100" dirty="0" err="1">
                <a:solidFill>
                  <a:srgbClr val="E36C0A"/>
                </a:solidFill>
                <a:latin typeface="Times New Roman"/>
                <a:ea typeface="华文细黑"/>
              </a:rPr>
              <a:t>NaOH</a:t>
            </a:r>
            <a:r>
              <a:rPr lang="zh-CN" altLang="zh-CN" sz="2800" kern="100" dirty="0">
                <a:solidFill>
                  <a:srgbClr val="E36C0A"/>
                </a:solidFill>
                <a:latin typeface="Times New Roman"/>
                <a:ea typeface="华文细黑"/>
                <a:cs typeface="Times New Roman"/>
              </a:rPr>
              <a:t>及生成的盐</a:t>
            </a:r>
            <a:endParaRPr lang="zh-CN" altLang="en-US" sz="2800" dirty="0"/>
          </a:p>
        </p:txBody>
      </p:sp>
      <p:sp>
        <p:nvSpPr>
          <p:cNvPr id="36" name="Rectangle 21">
            <a:hlinkClick r:id="rId2" action="ppaction://hlinksldjump"/>
          </p:cNvPr>
          <p:cNvSpPr>
            <a:spLocks noChangeArrowheads="1"/>
          </p:cNvSpPr>
          <p:nvPr/>
        </p:nvSpPr>
        <p:spPr bwMode="auto">
          <a:xfrm>
            <a:off x="415099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7" name="Rectangle 21">
            <a:hlinkClick r:id="rId3" action="ppaction://hlinksldjump"/>
          </p:cNvPr>
          <p:cNvSpPr>
            <a:spLocks noChangeArrowheads="1"/>
          </p:cNvSpPr>
          <p:nvPr/>
        </p:nvSpPr>
        <p:spPr bwMode="auto">
          <a:xfrm>
            <a:off x="458491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8" name="Rectangle 21">
            <a:hlinkClick r:id="rId4" action="ppaction://hlinksldjump"/>
          </p:cNvPr>
          <p:cNvSpPr>
            <a:spLocks noChangeArrowheads="1"/>
          </p:cNvSpPr>
          <p:nvPr/>
        </p:nvSpPr>
        <p:spPr bwMode="auto">
          <a:xfrm>
            <a:off x="501883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9" name="Rectangle 21">
            <a:hlinkClick r:id="rId5" action="ppaction://hlinksldjump"/>
          </p:cNvPr>
          <p:cNvSpPr>
            <a:spLocks noChangeArrowheads="1"/>
          </p:cNvSpPr>
          <p:nvPr/>
        </p:nvSpPr>
        <p:spPr bwMode="auto">
          <a:xfrm>
            <a:off x="545275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40" name="Rectangle 21">
            <a:hlinkClick r:id="rId6" action="ppaction://hlinksldjump"/>
          </p:cNvPr>
          <p:cNvSpPr>
            <a:spLocks noChangeArrowheads="1"/>
          </p:cNvSpPr>
          <p:nvPr/>
        </p:nvSpPr>
        <p:spPr bwMode="auto">
          <a:xfrm>
            <a:off x="588668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41" name="Rectangle 21">
            <a:hlinkClick r:id="rId7" action="ppaction://hlinksldjump"/>
          </p:cNvPr>
          <p:cNvSpPr>
            <a:spLocks noChangeArrowheads="1"/>
          </p:cNvSpPr>
          <p:nvPr/>
        </p:nvSpPr>
        <p:spPr bwMode="auto">
          <a:xfrm>
            <a:off x="632060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42" name="Rectangle 21">
            <a:hlinkClick r:id="rId8" action="ppaction://hlinksldjump"/>
          </p:cNvPr>
          <p:cNvSpPr>
            <a:spLocks noChangeArrowheads="1"/>
          </p:cNvSpPr>
          <p:nvPr/>
        </p:nvSpPr>
        <p:spPr bwMode="auto">
          <a:xfrm>
            <a:off x="67545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3" name="Rectangle 21">
            <a:hlinkClick r:id="rId9" action="ppaction://hlinksldjump"/>
          </p:cNvPr>
          <p:cNvSpPr>
            <a:spLocks noChangeArrowheads="1"/>
          </p:cNvSpPr>
          <p:nvPr/>
        </p:nvSpPr>
        <p:spPr bwMode="auto">
          <a:xfrm>
            <a:off x="71884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4" name="Rectangle 21">
            <a:hlinkClick r:id="rId10" action="ppaction://hlinksldjump"/>
          </p:cNvPr>
          <p:cNvSpPr>
            <a:spLocks noChangeArrowheads="1"/>
          </p:cNvSpPr>
          <p:nvPr/>
        </p:nvSpPr>
        <p:spPr bwMode="auto">
          <a:xfrm>
            <a:off x="7622374"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5" name="Rectangle 21">
            <a:hlinkClick r:id="rId11" action="ppaction://hlinksldjump"/>
          </p:cNvPr>
          <p:cNvSpPr>
            <a:spLocks noChangeArrowheads="1"/>
          </p:cNvSpPr>
          <p:nvPr/>
        </p:nvSpPr>
        <p:spPr bwMode="auto">
          <a:xfrm>
            <a:off x="8134643"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6" name="Rectangle 21">
            <a:hlinkClick r:id="rId12" action="ppaction://hlinksldjump"/>
          </p:cNvPr>
          <p:cNvSpPr>
            <a:spLocks noChangeArrowheads="1"/>
          </p:cNvSpPr>
          <p:nvPr/>
        </p:nvSpPr>
        <p:spPr bwMode="auto">
          <a:xfrm>
            <a:off x="8759102" y="48837"/>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7" name="Rectangle 21">
            <a:hlinkClick r:id="rId13" action="ppaction://hlinksldjump"/>
          </p:cNvPr>
          <p:cNvSpPr>
            <a:spLocks noChangeArrowheads="1"/>
          </p:cNvSpPr>
          <p:nvPr/>
        </p:nvSpPr>
        <p:spPr bwMode="auto">
          <a:xfrm>
            <a:off x="9352463" y="4864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8" name="Rectangle 21">
            <a:hlinkClick r:id="rId14" action="ppaction://hlinksldjump"/>
          </p:cNvPr>
          <p:cNvSpPr>
            <a:spLocks noChangeArrowheads="1"/>
          </p:cNvSpPr>
          <p:nvPr/>
        </p:nvSpPr>
        <p:spPr bwMode="auto">
          <a:xfrm>
            <a:off x="9985213"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9" name="Rectangle 21">
            <a:hlinkClick r:id="rId15" action="ppaction://hlinksldjump"/>
          </p:cNvPr>
          <p:cNvSpPr>
            <a:spLocks noChangeArrowheads="1"/>
          </p:cNvSpPr>
          <p:nvPr/>
        </p:nvSpPr>
        <p:spPr bwMode="auto">
          <a:xfrm>
            <a:off x="10562658" y="52059"/>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Rectangle 21">
            <a:hlinkClick r:id="rId16" action="ppaction://hlinksldjump"/>
          </p:cNvPr>
          <p:cNvSpPr>
            <a:spLocks noChangeArrowheads="1"/>
          </p:cNvSpPr>
          <p:nvPr/>
        </p:nvSpPr>
        <p:spPr bwMode="auto">
          <a:xfrm>
            <a:off x="11135766"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矩形 5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2" name="圆角矩形 51"/>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46531037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
                                            <p:txEl>
                                              <p:pRg st="1" end="1"/>
                                            </p:txEl>
                                          </p:spTgt>
                                        </p:tgtEl>
                                        <p:attrNameLst>
                                          <p:attrName>style.visibility</p:attrName>
                                        </p:attrNameLst>
                                      </p:cBhvr>
                                      <p:to>
                                        <p:strVal val="visible"/>
                                      </p:to>
                                    </p:set>
                                    <p:animEffect transition="in" filter="blinds(horizontal)">
                                      <p:cBhvr>
                                        <p:cTn id="17" dur="500"/>
                                        <p:tgtEl>
                                          <p:spTgt spid="1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4">
                                            <p:txEl>
                                              <p:pRg st="1" end="1"/>
                                            </p:txEl>
                                          </p:spTgt>
                                        </p:tgtEl>
                                      </p:cBhvr>
                                    </p:animEffect>
                                    <p:set>
                                      <p:cBhvr>
                                        <p:cTn id="27" dur="1" fill="hold">
                                          <p:stCondLst>
                                            <p:cond delay="499"/>
                                          </p:stCondLst>
                                        </p:cTn>
                                        <p:tgtEl>
                                          <p:spTgt spid="4">
                                            <p:txEl>
                                              <p:pRg st="1" end="1"/>
                                            </p:txEl>
                                          </p:spTgt>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3"/>
                                        </p:tgtEl>
                                      </p:cBhvr>
                                    </p:animEffect>
                                    <p:set>
                                      <p:cBhvr>
                                        <p:cTn id="30" dur="1" fill="hold">
                                          <p:stCondLst>
                                            <p:cond delay="499"/>
                                          </p:stCondLst>
                                        </p:cTn>
                                        <p:tgtEl>
                                          <p:spTgt spid="3"/>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19">
                                            <p:txEl>
                                              <p:pRg st="1" end="1"/>
                                            </p:txEl>
                                          </p:spTgt>
                                        </p:tgtEl>
                                      </p:cBhvr>
                                    </p:animEffect>
                                    <p:set>
                                      <p:cBhvr>
                                        <p:cTn id="33" dur="1" fill="hold">
                                          <p:stCondLst>
                                            <p:cond delay="499"/>
                                          </p:stCondLst>
                                        </p:cTn>
                                        <p:tgtEl>
                                          <p:spTgt spid="19">
                                            <p:txEl>
                                              <p:pRg st="1" end="1"/>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20"/>
                                        </p:tgtEl>
                                      </p:cBhvr>
                                    </p:animEffect>
                                    <p:set>
                                      <p:cBhvr>
                                        <p:cTn id="36"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52"/>
                  </p:tgtEl>
                </p:cond>
              </p:nextCondLst>
            </p:seq>
          </p:childTnLst>
        </p:cTn>
      </p:par>
    </p:tnLst>
    <p:bldLst>
      <p:bldP spid="3" grpId="0"/>
      <p:bldP spid="3" grpId="1"/>
      <p:bldP spid="20" grpId="0"/>
      <p:bldP spid="20" grpId="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1839" y="1189410"/>
            <a:ext cx="11524007" cy="3323987"/>
          </a:xfrm>
          <a:prstGeom prst="rect">
            <a:avLst/>
          </a:prstGeom>
        </p:spPr>
        <p:txBody>
          <a:bodyPr>
            <a:spAutoFit/>
          </a:bodyPr>
          <a:lstStyle/>
          <a:p>
            <a:pPr algn="just">
              <a:lnSpc>
                <a:spcPct val="150000"/>
              </a:lnSpc>
              <a:spcAft>
                <a:spcPts val="0"/>
              </a:spcAft>
              <a:tabLst>
                <a:tab pos="2430780" algn="l"/>
              </a:tabLst>
            </a:pPr>
            <a:r>
              <a:rPr lang="en-US" altLang="zh-CN" sz="2800" kern="100" dirty="0" smtClean="0">
                <a:latin typeface="Times New Roman"/>
                <a:ea typeface="华文细黑"/>
                <a:cs typeface="Courier New"/>
              </a:rPr>
              <a:t>(5)</a:t>
            </a:r>
            <a:r>
              <a:rPr lang="zh-CN" altLang="zh-CN" sz="2800" kern="100" dirty="0" smtClean="0">
                <a:latin typeface="Times New Roman"/>
                <a:ea typeface="华文细黑"/>
                <a:cs typeface="Times New Roman"/>
              </a:rPr>
              <a:t>在蒸馏纯化过程中，因硝基苯的沸点高于</a:t>
            </a:r>
            <a:r>
              <a:rPr lang="en-US" altLang="zh-CN" sz="2800" kern="100" dirty="0" smtClean="0">
                <a:latin typeface="Times New Roman"/>
                <a:ea typeface="华文细黑"/>
                <a:cs typeface="Courier New"/>
              </a:rPr>
              <a:t>140 </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，应选用空气冷凝管，不选用直形冷凝管的原因是</a:t>
            </a:r>
            <a:r>
              <a:rPr lang="en-US" altLang="zh-CN" sz="2800" kern="100" dirty="0" smtClean="0">
                <a:latin typeface="Times New Roman"/>
                <a:ea typeface="华文细黑"/>
                <a:cs typeface="Courier New"/>
              </a:rPr>
              <a:t>___________________</a:t>
            </a:r>
            <a:r>
              <a:rPr lang="en-US" altLang="zh-CN" sz="2800" kern="100" dirty="0" smtClean="0">
                <a:latin typeface="Times New Roman"/>
                <a:ea typeface="华文细黑"/>
              </a:rPr>
              <a:t>___________________</a:t>
            </a:r>
          </a:p>
          <a:p>
            <a:pPr algn="just">
              <a:lnSpc>
                <a:spcPct val="150000"/>
              </a:lnSpc>
              <a:spcAft>
                <a:spcPts val="0"/>
              </a:spcAft>
              <a:tabLst>
                <a:tab pos="2430780" algn="l"/>
              </a:tabLst>
            </a:pP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直形冷凝管通常需要通入冷凝水，为避免直形冷凝管通水冷却时导致温差过大而发生炸裂，此处应选用空气冷凝管，不选用直形冷凝管。</a:t>
            </a:r>
            <a:endParaRPr lang="en-US" altLang="zh-CN" sz="2800" kern="100" dirty="0" smtClean="0">
              <a:latin typeface="Times New Roman"/>
              <a:ea typeface="华文细黑"/>
              <a:cs typeface="Times New Roman"/>
            </a:endParaRPr>
          </a:p>
        </p:txBody>
      </p:sp>
      <p:sp>
        <p:nvSpPr>
          <p:cNvPr id="3" name="矩形 2"/>
          <p:cNvSpPr/>
          <p:nvPr/>
        </p:nvSpPr>
        <p:spPr>
          <a:xfrm>
            <a:off x="4662433" y="1917626"/>
            <a:ext cx="10793813" cy="523220"/>
          </a:xfrm>
          <a:prstGeom prst="rect">
            <a:avLst/>
          </a:prstGeom>
        </p:spPr>
        <p:txBody>
          <a:bodyPr>
            <a:spAutoFit/>
          </a:bodyPr>
          <a:lstStyle/>
          <a:p>
            <a:r>
              <a:rPr lang="zh-CN" altLang="zh-CN" sz="2800" kern="100" dirty="0">
                <a:solidFill>
                  <a:srgbClr val="E36C0A"/>
                </a:solidFill>
                <a:latin typeface="Times New Roman"/>
                <a:ea typeface="华文细黑"/>
                <a:cs typeface="Times New Roman"/>
              </a:rPr>
              <a:t>以免直形冷凝管通水冷却时导致温差过</a:t>
            </a:r>
            <a:r>
              <a:rPr lang="zh-CN" altLang="zh-CN" sz="2800" kern="100" dirty="0" smtClean="0">
                <a:solidFill>
                  <a:srgbClr val="E36C0A"/>
                </a:solidFill>
                <a:latin typeface="Times New Roman"/>
                <a:ea typeface="华文细黑"/>
                <a:cs typeface="Times New Roman"/>
              </a:rPr>
              <a:t>大</a:t>
            </a:r>
            <a:endParaRPr lang="zh-CN" altLang="en-US" sz="2800" dirty="0"/>
          </a:p>
        </p:txBody>
      </p:sp>
      <p:sp>
        <p:nvSpPr>
          <p:cNvPr id="19" name="矩形 18"/>
          <p:cNvSpPr/>
          <p:nvPr/>
        </p:nvSpPr>
        <p:spPr>
          <a:xfrm>
            <a:off x="413961" y="2547695"/>
            <a:ext cx="10793813" cy="954107"/>
          </a:xfrm>
          <a:prstGeom prst="rect">
            <a:avLst/>
          </a:prstGeom>
        </p:spPr>
        <p:txBody>
          <a:bodyPr>
            <a:spAutoFit/>
          </a:bodyPr>
          <a:lstStyle/>
          <a:p>
            <a:r>
              <a:rPr lang="zh-CN" altLang="en-US" sz="2800" kern="100" dirty="0">
                <a:solidFill>
                  <a:srgbClr val="E36C0A"/>
                </a:solidFill>
                <a:latin typeface="Times New Roman"/>
                <a:ea typeface="华文细黑"/>
                <a:cs typeface="Times New Roman"/>
              </a:rPr>
              <a:t>而发生炸裂</a:t>
            </a:r>
          </a:p>
          <a:p>
            <a:endParaRPr lang="zh-CN" altLang="en-US" sz="2800" dirty="0"/>
          </a:p>
        </p:txBody>
      </p:sp>
      <p:sp>
        <p:nvSpPr>
          <p:cNvPr id="35" name="Rectangle 21">
            <a:hlinkClick r:id="rId2" action="ppaction://hlinksldjump"/>
          </p:cNvPr>
          <p:cNvSpPr>
            <a:spLocks noChangeArrowheads="1"/>
          </p:cNvSpPr>
          <p:nvPr/>
        </p:nvSpPr>
        <p:spPr bwMode="auto">
          <a:xfrm>
            <a:off x="415099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6" name="Rectangle 21">
            <a:hlinkClick r:id="rId3" action="ppaction://hlinksldjump"/>
          </p:cNvPr>
          <p:cNvSpPr>
            <a:spLocks noChangeArrowheads="1"/>
          </p:cNvSpPr>
          <p:nvPr/>
        </p:nvSpPr>
        <p:spPr bwMode="auto">
          <a:xfrm>
            <a:off x="458491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7" name="Rectangle 21">
            <a:hlinkClick r:id="rId4" action="ppaction://hlinksldjump"/>
          </p:cNvPr>
          <p:cNvSpPr>
            <a:spLocks noChangeArrowheads="1"/>
          </p:cNvSpPr>
          <p:nvPr/>
        </p:nvSpPr>
        <p:spPr bwMode="auto">
          <a:xfrm>
            <a:off x="501883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8" name="Rectangle 21">
            <a:hlinkClick r:id="rId5" action="ppaction://hlinksldjump"/>
          </p:cNvPr>
          <p:cNvSpPr>
            <a:spLocks noChangeArrowheads="1"/>
          </p:cNvSpPr>
          <p:nvPr/>
        </p:nvSpPr>
        <p:spPr bwMode="auto">
          <a:xfrm>
            <a:off x="545275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9" name="Rectangle 21">
            <a:hlinkClick r:id="rId6" action="ppaction://hlinksldjump"/>
          </p:cNvPr>
          <p:cNvSpPr>
            <a:spLocks noChangeArrowheads="1"/>
          </p:cNvSpPr>
          <p:nvPr/>
        </p:nvSpPr>
        <p:spPr bwMode="auto">
          <a:xfrm>
            <a:off x="588668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40" name="Rectangle 21">
            <a:hlinkClick r:id="rId7" action="ppaction://hlinksldjump"/>
          </p:cNvPr>
          <p:cNvSpPr>
            <a:spLocks noChangeArrowheads="1"/>
          </p:cNvSpPr>
          <p:nvPr/>
        </p:nvSpPr>
        <p:spPr bwMode="auto">
          <a:xfrm>
            <a:off x="632060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41" name="Rectangle 21">
            <a:hlinkClick r:id="rId8" action="ppaction://hlinksldjump"/>
          </p:cNvPr>
          <p:cNvSpPr>
            <a:spLocks noChangeArrowheads="1"/>
          </p:cNvSpPr>
          <p:nvPr/>
        </p:nvSpPr>
        <p:spPr bwMode="auto">
          <a:xfrm>
            <a:off x="67545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2" name="Rectangle 21">
            <a:hlinkClick r:id="rId9" action="ppaction://hlinksldjump"/>
          </p:cNvPr>
          <p:cNvSpPr>
            <a:spLocks noChangeArrowheads="1"/>
          </p:cNvSpPr>
          <p:nvPr/>
        </p:nvSpPr>
        <p:spPr bwMode="auto">
          <a:xfrm>
            <a:off x="71884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3" name="Rectangle 21">
            <a:hlinkClick r:id="rId10" action="ppaction://hlinksldjump"/>
          </p:cNvPr>
          <p:cNvSpPr>
            <a:spLocks noChangeArrowheads="1"/>
          </p:cNvSpPr>
          <p:nvPr/>
        </p:nvSpPr>
        <p:spPr bwMode="auto">
          <a:xfrm>
            <a:off x="7622374"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4" name="Rectangle 21">
            <a:hlinkClick r:id="rId11" action="ppaction://hlinksldjump"/>
          </p:cNvPr>
          <p:cNvSpPr>
            <a:spLocks noChangeArrowheads="1"/>
          </p:cNvSpPr>
          <p:nvPr/>
        </p:nvSpPr>
        <p:spPr bwMode="auto">
          <a:xfrm>
            <a:off x="8134643"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5" name="Rectangle 21">
            <a:hlinkClick r:id="rId12" action="ppaction://hlinksldjump"/>
          </p:cNvPr>
          <p:cNvSpPr>
            <a:spLocks noChangeArrowheads="1"/>
          </p:cNvSpPr>
          <p:nvPr/>
        </p:nvSpPr>
        <p:spPr bwMode="auto">
          <a:xfrm>
            <a:off x="8759102" y="48837"/>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6" name="Rectangle 21">
            <a:hlinkClick r:id="rId13" action="ppaction://hlinksldjump"/>
          </p:cNvPr>
          <p:cNvSpPr>
            <a:spLocks noChangeArrowheads="1"/>
          </p:cNvSpPr>
          <p:nvPr/>
        </p:nvSpPr>
        <p:spPr bwMode="auto">
          <a:xfrm>
            <a:off x="9352463" y="4864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7" name="Rectangle 21">
            <a:hlinkClick r:id="rId14" action="ppaction://hlinksldjump"/>
          </p:cNvPr>
          <p:cNvSpPr>
            <a:spLocks noChangeArrowheads="1"/>
          </p:cNvSpPr>
          <p:nvPr/>
        </p:nvSpPr>
        <p:spPr bwMode="auto">
          <a:xfrm>
            <a:off x="9985213"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8" name="Rectangle 21">
            <a:hlinkClick r:id="rId15" action="ppaction://hlinksldjump"/>
          </p:cNvPr>
          <p:cNvSpPr>
            <a:spLocks noChangeArrowheads="1"/>
          </p:cNvSpPr>
          <p:nvPr/>
        </p:nvSpPr>
        <p:spPr bwMode="auto">
          <a:xfrm>
            <a:off x="10562658" y="52059"/>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Rectangle 21">
            <a:hlinkClick r:id="rId16" action="ppaction://hlinksldjump"/>
          </p:cNvPr>
          <p:cNvSpPr>
            <a:spLocks noChangeArrowheads="1"/>
          </p:cNvSpPr>
          <p:nvPr/>
        </p:nvSpPr>
        <p:spPr bwMode="auto">
          <a:xfrm>
            <a:off x="11135766" y="4864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矩形 4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1" name="圆角矩形 50"/>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61612203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4">
                                            <p:txEl>
                                              <p:pRg st="2" end="2"/>
                                            </p:txEl>
                                          </p:spTgt>
                                        </p:tgtEl>
                                      </p:cBhvr>
                                    </p:animEffect>
                                    <p:set>
                                      <p:cBhvr>
                                        <p:cTn id="20" dur="1" fill="hold">
                                          <p:stCondLst>
                                            <p:cond delay="499"/>
                                          </p:stCondLst>
                                        </p:cTn>
                                        <p:tgtEl>
                                          <p:spTgt spid="4">
                                            <p:txEl>
                                              <p:pRg st="2" end="2"/>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19"/>
                                        </p:tgtEl>
                                      </p:cBhvr>
                                    </p:animEffect>
                                    <p:set>
                                      <p:cBhvr>
                                        <p:cTn id="23" dur="1" fill="hold">
                                          <p:stCondLst>
                                            <p:cond delay="499"/>
                                          </p:stCondLst>
                                        </p:cTn>
                                        <p:tgtEl>
                                          <p:spTgt spid="19"/>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1"/>
                  </p:tgtEl>
                </p:cond>
              </p:nextCondLst>
            </p:seq>
          </p:childTnLst>
        </p:cTn>
      </p:par>
    </p:tnLst>
    <p:bldLst>
      <p:bldP spid="3" grpId="0"/>
      <p:bldP spid="3" grpId="1"/>
      <p:bldP spid="19" grpId="0"/>
      <p:bldP spid="19" grpId="1"/>
    </p:bldLst>
  </p:timing>
</p:sld>
</file>

<file path=ppt/theme/theme1.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5169</TotalTime>
  <Words>4589</Words>
  <Application>Microsoft Office PowerPoint</Application>
  <PresentationFormat>自定义</PresentationFormat>
  <Paragraphs>1563</Paragraphs>
  <Slides>105</Slides>
  <Notes>3</Notes>
  <HiddenSlides>25</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105</vt:i4>
      </vt:variant>
    </vt:vector>
  </HeadingPairs>
  <TitlesOfParts>
    <vt:vector size="108" baseType="lpstr">
      <vt:lpstr>6_Office 主题</vt:lpstr>
      <vt:lpstr>文档</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dreamsummit</cp:lastModifiedBy>
  <cp:revision>812</cp:revision>
  <dcterms:created xsi:type="dcterms:W3CDTF">2014-11-27T01:03:08Z</dcterms:created>
  <dcterms:modified xsi:type="dcterms:W3CDTF">2016-02-29T08:34:51Z</dcterms:modified>
</cp:coreProperties>
</file>