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6" r:id="rId3"/>
    <p:sldId id="258" r:id="rId4"/>
    <p:sldId id="259" r:id="rId5"/>
    <p:sldId id="260" r:id="rId6"/>
    <p:sldId id="261" r:id="rId7"/>
    <p:sldId id="26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35400-021F-4695-BBB4-6C59895269F6}" type="datetimeFigureOut">
              <a:rPr lang="zh-CN" altLang="en-US" smtClean="0"/>
              <a:t>2017-04-27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F93CC6-886C-48F2-AAF9-812B41DD2A68}" type="slidenum">
              <a:rPr lang="zh-CN" altLang="en-US" smtClean="0"/>
              <a:t>‹#›</a:t>
            </a:fld>
            <a:endParaRPr lang="zh-CN" altLang="en-US"/>
          </a:p>
        </p:txBody>
      </p:sp>
    </p:spTree>
    <p:extLst>
      <p:ext uri="{BB962C8B-B14F-4D97-AF65-F5344CB8AC3E}">
        <p14:creationId xmlns:p14="http://schemas.microsoft.com/office/powerpoint/2010/main" val="1008661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F93CC6-886C-48F2-AAF9-812B41DD2A68}" type="slidenum">
              <a:rPr lang="zh-CN" altLang="en-US" smtClean="0"/>
              <a:t>4</a:t>
            </a:fld>
            <a:endParaRPr lang="zh-CN" altLang="en-US"/>
          </a:p>
        </p:txBody>
      </p:sp>
    </p:spTree>
    <p:extLst>
      <p:ext uri="{BB962C8B-B14F-4D97-AF65-F5344CB8AC3E}">
        <p14:creationId xmlns:p14="http://schemas.microsoft.com/office/powerpoint/2010/main" val="14133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F93CC6-886C-48F2-AAF9-812B41DD2A68}" type="slidenum">
              <a:rPr lang="zh-CN" altLang="en-US" smtClean="0"/>
              <a:t>5</a:t>
            </a:fld>
            <a:endParaRPr lang="zh-CN" altLang="en-US"/>
          </a:p>
        </p:txBody>
      </p:sp>
    </p:spTree>
    <p:extLst>
      <p:ext uri="{BB962C8B-B14F-4D97-AF65-F5344CB8AC3E}">
        <p14:creationId xmlns:p14="http://schemas.microsoft.com/office/powerpoint/2010/main" val="141332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F93CC6-886C-48F2-AAF9-812B41DD2A68}" type="slidenum">
              <a:rPr lang="zh-CN" altLang="en-US" smtClean="0"/>
              <a:t>6</a:t>
            </a:fld>
            <a:endParaRPr lang="zh-CN" altLang="en-US"/>
          </a:p>
        </p:txBody>
      </p:sp>
    </p:spTree>
    <p:extLst>
      <p:ext uri="{BB962C8B-B14F-4D97-AF65-F5344CB8AC3E}">
        <p14:creationId xmlns:p14="http://schemas.microsoft.com/office/powerpoint/2010/main" val="141332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F93CC6-886C-48F2-AAF9-812B41DD2A68}" type="slidenum">
              <a:rPr lang="zh-CN" altLang="en-US" smtClean="0"/>
              <a:t>7</a:t>
            </a:fld>
            <a:endParaRPr lang="zh-CN" altLang="en-US"/>
          </a:p>
        </p:txBody>
      </p:sp>
    </p:spTree>
    <p:extLst>
      <p:ext uri="{BB962C8B-B14F-4D97-AF65-F5344CB8AC3E}">
        <p14:creationId xmlns:p14="http://schemas.microsoft.com/office/powerpoint/2010/main" val="14133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2017-04-27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2017-04-27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2017-04-27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2017-04-27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2017-04-27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2017-04-27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5816" y="216949"/>
            <a:ext cx="3274551" cy="523220"/>
          </a:xfrm>
          <a:prstGeom prst="rect">
            <a:avLst/>
          </a:prstGeom>
          <a:noFill/>
        </p:spPr>
        <p:txBody>
          <a:bodyPr wrap="none" rtlCol="0">
            <a:spAutoFit/>
          </a:bodyPr>
          <a:lstStyle/>
          <a:p>
            <a:r>
              <a:rPr lang="en-US" altLang="zh-CN" sz="2800" b="1" dirty="0" smtClean="0"/>
              <a:t>Glimpses in Teens 34</a:t>
            </a:r>
            <a:endParaRPr lang="zh-CN" altLang="en-US" sz="2800" b="1" dirty="0"/>
          </a:p>
        </p:txBody>
      </p:sp>
      <p:sp>
        <p:nvSpPr>
          <p:cNvPr id="5" name="TextBox 4"/>
          <p:cNvSpPr txBox="1"/>
          <p:nvPr/>
        </p:nvSpPr>
        <p:spPr>
          <a:xfrm>
            <a:off x="323528" y="861946"/>
            <a:ext cx="6963829" cy="523220"/>
          </a:xfrm>
          <a:prstGeom prst="rect">
            <a:avLst/>
          </a:prstGeom>
          <a:noFill/>
        </p:spPr>
        <p:txBody>
          <a:bodyPr wrap="none" rtlCol="0">
            <a:spAutoFit/>
          </a:bodyPr>
          <a:lstStyle/>
          <a:p>
            <a:r>
              <a:rPr lang="en-US" altLang="zh-CN" sz="2800" b="1" dirty="0" smtClean="0"/>
              <a:t>Front page story---Celebrating self-expression</a:t>
            </a:r>
            <a:endParaRPr lang="zh-CN" altLang="en-US" sz="2800" b="1" dirty="0"/>
          </a:p>
        </p:txBody>
      </p:sp>
      <p:sp>
        <p:nvSpPr>
          <p:cNvPr id="6" name="TextBox 5"/>
          <p:cNvSpPr txBox="1"/>
          <p:nvPr/>
        </p:nvSpPr>
        <p:spPr>
          <a:xfrm>
            <a:off x="450105" y="1537566"/>
            <a:ext cx="8370367" cy="1200329"/>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In support of </a:t>
            </a:r>
            <a:r>
              <a:rPr lang="en-US" altLang="zh-CN" sz="2400" b="1" u="sng" dirty="0" smtClean="0"/>
              <a:t>the idea</a:t>
            </a:r>
            <a:r>
              <a:rPr lang="en-US" altLang="zh-CN" sz="2400" b="1" dirty="0" smtClean="0"/>
              <a:t>, the Saatchi Gallery has a new </a:t>
            </a:r>
          </a:p>
          <a:p>
            <a:r>
              <a:rPr lang="en-US" altLang="zh-CN" sz="2400" b="1" dirty="0" smtClean="0"/>
              <a:t>      exhibition called </a:t>
            </a:r>
            <a:r>
              <a:rPr lang="en-US" altLang="zh-CN" sz="2400" i="1" dirty="0" smtClean="0"/>
              <a:t>From Selfie to Self-Expression</a:t>
            </a:r>
            <a:r>
              <a:rPr lang="en-US" altLang="zh-CN" sz="2400" b="1" dirty="0" smtClean="0"/>
              <a:t>, which </a:t>
            </a:r>
            <a:r>
              <a:rPr lang="en-US" altLang="zh-CN" sz="2400" b="1" dirty="0" smtClean="0">
                <a:solidFill>
                  <a:srgbClr val="FF0000"/>
                </a:solidFill>
              </a:rPr>
              <a:t>is </a:t>
            </a:r>
          </a:p>
          <a:p>
            <a:r>
              <a:rPr lang="en-US" altLang="zh-CN" sz="2400" b="1" dirty="0" smtClean="0">
                <a:solidFill>
                  <a:srgbClr val="FF0000"/>
                </a:solidFill>
              </a:rPr>
              <a:t>      running</a:t>
            </a:r>
            <a:r>
              <a:rPr lang="en-US" altLang="zh-CN" sz="2400" b="1" dirty="0" smtClean="0"/>
              <a:t> now until May 30.</a:t>
            </a:r>
            <a:endParaRPr lang="zh-CN" altLang="en-US" sz="2400" b="1" dirty="0"/>
          </a:p>
        </p:txBody>
      </p:sp>
      <p:sp>
        <p:nvSpPr>
          <p:cNvPr id="7" name="TextBox 6"/>
          <p:cNvSpPr txBox="1"/>
          <p:nvPr/>
        </p:nvSpPr>
        <p:spPr>
          <a:xfrm>
            <a:off x="468960" y="3068960"/>
            <a:ext cx="8351512" cy="3046988"/>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It </a:t>
            </a:r>
            <a:r>
              <a:rPr lang="en-US" altLang="zh-CN" sz="2400" b="1" dirty="0" smtClean="0">
                <a:solidFill>
                  <a:srgbClr val="FF0000"/>
                </a:solidFill>
              </a:rPr>
              <a:t>features</a:t>
            </a:r>
            <a:r>
              <a:rPr lang="en-US" altLang="zh-CN" sz="2400" b="1" dirty="0" smtClean="0"/>
              <a:t> well-known self-portraits from artists including Dutch painters Van Gogh and Rembrandt. It </a:t>
            </a:r>
            <a:r>
              <a:rPr lang="en-US" altLang="zh-CN" sz="2400" b="1" dirty="0" smtClean="0">
                <a:solidFill>
                  <a:srgbClr val="FF0000"/>
                </a:solidFill>
              </a:rPr>
              <a:t>also has </a:t>
            </a:r>
            <a:r>
              <a:rPr lang="en-US" altLang="zh-CN" sz="2400" b="1" dirty="0" smtClean="0"/>
              <a:t>selfies on show that have “quickly become icons of the digital era.” These </a:t>
            </a:r>
            <a:r>
              <a:rPr lang="en-US" altLang="zh-CN" sz="2400" b="1" dirty="0" smtClean="0">
                <a:solidFill>
                  <a:srgbClr val="FF0000"/>
                </a:solidFill>
              </a:rPr>
              <a:t>include</a:t>
            </a:r>
            <a:r>
              <a:rPr lang="en-US" altLang="zh-CN" sz="2400" b="1" dirty="0" smtClean="0"/>
              <a:t> one taken by Us celebrity Kim Kardashian and another of former Us President Barrack Obama with former UK Prime Minister David Cameron.</a:t>
            </a:r>
          </a:p>
          <a:p>
            <a:pPr marL="457200" indent="-457200">
              <a:buFont typeface="Wingdings" panose="05000000000000000000" pitchFamily="2" charset="2"/>
              <a:buChar char="Ø"/>
            </a:pPr>
            <a:r>
              <a:rPr lang="en-US" altLang="zh-CN" sz="2400" b="1" dirty="0" smtClean="0"/>
              <a:t>The gallery is even encouraging visitors to add their selfies to the show.</a:t>
            </a:r>
            <a:endParaRPr lang="zh-CN" altLang="en-US" sz="2400" b="1" dirty="0"/>
          </a:p>
        </p:txBody>
      </p:sp>
    </p:spTree>
    <p:extLst>
      <p:ext uri="{BB962C8B-B14F-4D97-AF65-F5344CB8AC3E}">
        <p14:creationId xmlns:p14="http://schemas.microsoft.com/office/powerpoint/2010/main" val="320356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5816" y="216949"/>
            <a:ext cx="3274551" cy="523220"/>
          </a:xfrm>
          <a:prstGeom prst="rect">
            <a:avLst/>
          </a:prstGeom>
          <a:noFill/>
        </p:spPr>
        <p:txBody>
          <a:bodyPr wrap="none" rtlCol="0">
            <a:spAutoFit/>
          </a:bodyPr>
          <a:lstStyle/>
          <a:p>
            <a:r>
              <a:rPr lang="en-US" altLang="zh-CN" sz="2800" b="1" dirty="0" smtClean="0"/>
              <a:t>Glimpses in Teens 34</a:t>
            </a:r>
            <a:endParaRPr lang="zh-CN" altLang="en-US" sz="2800" b="1" dirty="0"/>
          </a:p>
        </p:txBody>
      </p:sp>
      <p:sp>
        <p:nvSpPr>
          <p:cNvPr id="5" name="TextBox 4"/>
          <p:cNvSpPr txBox="1"/>
          <p:nvPr/>
        </p:nvSpPr>
        <p:spPr>
          <a:xfrm>
            <a:off x="323528" y="861946"/>
            <a:ext cx="6963829" cy="523220"/>
          </a:xfrm>
          <a:prstGeom prst="rect">
            <a:avLst/>
          </a:prstGeom>
          <a:noFill/>
        </p:spPr>
        <p:txBody>
          <a:bodyPr wrap="none" rtlCol="0">
            <a:spAutoFit/>
          </a:bodyPr>
          <a:lstStyle/>
          <a:p>
            <a:r>
              <a:rPr lang="en-US" altLang="zh-CN" sz="2800" b="1" dirty="0" smtClean="0"/>
              <a:t>Front page story---Celebrating self-expression</a:t>
            </a:r>
            <a:endParaRPr lang="zh-CN" altLang="en-US" sz="2800" b="1" dirty="0"/>
          </a:p>
        </p:txBody>
      </p:sp>
      <p:sp>
        <p:nvSpPr>
          <p:cNvPr id="6" name="TextBox 5"/>
          <p:cNvSpPr txBox="1"/>
          <p:nvPr/>
        </p:nvSpPr>
        <p:spPr>
          <a:xfrm>
            <a:off x="450105" y="1537566"/>
            <a:ext cx="8370367" cy="1200329"/>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The popularity of the selfie has </a:t>
            </a:r>
            <a:r>
              <a:rPr lang="en-US" altLang="zh-CN" sz="2400" b="1" dirty="0" smtClean="0">
                <a:solidFill>
                  <a:srgbClr val="FF0000"/>
                </a:solidFill>
              </a:rPr>
              <a:t>rocket</a:t>
            </a:r>
            <a:r>
              <a:rPr lang="en-US" altLang="zh-CN" sz="2400" b="1" dirty="0" smtClean="0"/>
              <a:t>ed since smartphones have become widely used. In 2013, Oxford Dictionaries </a:t>
            </a:r>
            <a:r>
              <a:rPr lang="en-US" altLang="zh-CN" sz="2400" b="1" dirty="0" smtClean="0">
                <a:solidFill>
                  <a:srgbClr val="FF0000"/>
                </a:solidFill>
              </a:rPr>
              <a:t>named</a:t>
            </a:r>
            <a:r>
              <a:rPr lang="en-US" altLang="zh-CN" sz="2400" b="1" dirty="0" smtClean="0"/>
              <a:t> “selfie” as its word of the year.</a:t>
            </a:r>
            <a:endParaRPr lang="zh-CN" altLang="en-US" sz="2400" b="1" dirty="0"/>
          </a:p>
        </p:txBody>
      </p:sp>
      <p:sp>
        <p:nvSpPr>
          <p:cNvPr id="7" name="TextBox 6"/>
          <p:cNvSpPr txBox="1"/>
          <p:nvPr/>
        </p:nvSpPr>
        <p:spPr>
          <a:xfrm>
            <a:off x="468960" y="3068960"/>
            <a:ext cx="8351512" cy="156966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The selfie generation is becoming the self-expression generation as each of us seeks to explore and share our inner creativity through the one artistic tool to which we all have access---the smartphone.</a:t>
            </a:r>
            <a:endParaRPr lang="zh-CN" altLang="en-US" sz="2400" b="1" dirty="0"/>
          </a:p>
        </p:txBody>
      </p:sp>
    </p:spTree>
    <p:extLst>
      <p:ext uri="{BB962C8B-B14F-4D97-AF65-F5344CB8AC3E}">
        <p14:creationId xmlns:p14="http://schemas.microsoft.com/office/powerpoint/2010/main" val="376662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5816" y="216949"/>
            <a:ext cx="3274551" cy="523220"/>
          </a:xfrm>
          <a:prstGeom prst="rect">
            <a:avLst/>
          </a:prstGeom>
          <a:noFill/>
        </p:spPr>
        <p:txBody>
          <a:bodyPr wrap="none" rtlCol="0">
            <a:spAutoFit/>
          </a:bodyPr>
          <a:lstStyle/>
          <a:p>
            <a:r>
              <a:rPr lang="en-US" altLang="zh-CN" sz="2800" b="1" dirty="0" smtClean="0"/>
              <a:t>Glimpses in Teens 34</a:t>
            </a:r>
            <a:endParaRPr lang="zh-CN" altLang="en-US" sz="2800" b="1" dirty="0"/>
          </a:p>
        </p:txBody>
      </p:sp>
      <p:sp>
        <p:nvSpPr>
          <p:cNvPr id="5" name="TextBox 4"/>
          <p:cNvSpPr txBox="1"/>
          <p:nvPr/>
        </p:nvSpPr>
        <p:spPr>
          <a:xfrm>
            <a:off x="323528" y="861946"/>
            <a:ext cx="5944063" cy="523220"/>
          </a:xfrm>
          <a:prstGeom prst="rect">
            <a:avLst/>
          </a:prstGeom>
          <a:noFill/>
        </p:spPr>
        <p:txBody>
          <a:bodyPr wrap="none" rtlCol="0">
            <a:spAutoFit/>
          </a:bodyPr>
          <a:lstStyle/>
          <a:p>
            <a:r>
              <a:rPr lang="en-US" altLang="zh-CN" sz="2800" b="1" dirty="0" smtClean="0"/>
              <a:t>Page 2 story---</a:t>
            </a:r>
            <a:r>
              <a:rPr lang="en-US" altLang="zh-CN" sz="2800" b="1" dirty="0" err="1" smtClean="0"/>
              <a:t>Xiongan</a:t>
            </a:r>
            <a:r>
              <a:rPr lang="en-US" altLang="zh-CN" sz="2800" b="1" dirty="0" smtClean="0"/>
              <a:t> new role model</a:t>
            </a:r>
            <a:endParaRPr lang="zh-CN" altLang="en-US" sz="2800" b="1" dirty="0"/>
          </a:p>
        </p:txBody>
      </p:sp>
      <p:sp>
        <p:nvSpPr>
          <p:cNvPr id="6" name="TextBox 5"/>
          <p:cNvSpPr txBox="1"/>
          <p:nvPr/>
        </p:nvSpPr>
        <p:spPr>
          <a:xfrm>
            <a:off x="450105" y="1537566"/>
            <a:ext cx="8370367" cy="1200329"/>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With an announcement made on April 1, </a:t>
            </a:r>
            <a:r>
              <a:rPr lang="en-US" altLang="zh-CN" sz="2400" b="1" dirty="0" err="1" smtClean="0"/>
              <a:t>Xiongan</a:t>
            </a:r>
            <a:r>
              <a:rPr lang="en-US" altLang="zh-CN" sz="2400" b="1" dirty="0" smtClean="0"/>
              <a:t> </a:t>
            </a:r>
            <a:r>
              <a:rPr lang="en-US" altLang="zh-CN" sz="2400" b="1" dirty="0" smtClean="0">
                <a:solidFill>
                  <a:srgbClr val="FF0000"/>
                </a:solidFill>
              </a:rPr>
              <a:t>has risen from nowhere to become a household name</a:t>
            </a:r>
            <a:r>
              <a:rPr lang="en-US" altLang="zh-CN" sz="2400" b="1" dirty="0" smtClean="0"/>
              <a:t> in China overnight.</a:t>
            </a:r>
            <a:endParaRPr lang="zh-CN" altLang="en-US" sz="2400" b="1" dirty="0"/>
          </a:p>
        </p:txBody>
      </p:sp>
      <p:sp>
        <p:nvSpPr>
          <p:cNvPr id="7" name="TextBox 6"/>
          <p:cNvSpPr txBox="1"/>
          <p:nvPr/>
        </p:nvSpPr>
        <p:spPr>
          <a:xfrm>
            <a:off x="468960" y="3068960"/>
            <a:ext cx="8351512" cy="1200329"/>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The </a:t>
            </a:r>
            <a:r>
              <a:rPr lang="en-US" altLang="zh-CN" sz="2400" b="1" dirty="0" err="1" smtClean="0"/>
              <a:t>Xiongan</a:t>
            </a:r>
            <a:r>
              <a:rPr lang="en-US" altLang="zh-CN" sz="2400" b="1" dirty="0" smtClean="0"/>
              <a:t> New Area, about 100 kilometers southwest of downtown Beijing, </a:t>
            </a:r>
            <a:r>
              <a:rPr lang="en-US" altLang="zh-CN" sz="2400" b="1" dirty="0" smtClean="0">
                <a:solidFill>
                  <a:srgbClr val="FF0000"/>
                </a:solidFill>
              </a:rPr>
              <a:t>sits</a:t>
            </a:r>
            <a:r>
              <a:rPr lang="en-US" altLang="zh-CN" sz="2400" b="1" dirty="0" smtClean="0"/>
              <a:t> at the center of the triangular area formed by Beijing, Tianjin, and Shijiazhuang.</a:t>
            </a:r>
            <a:endParaRPr lang="zh-CN" altLang="en-US" sz="2400" b="1" dirty="0"/>
          </a:p>
        </p:txBody>
      </p:sp>
      <p:sp>
        <p:nvSpPr>
          <p:cNvPr id="8" name="TextBox 7"/>
          <p:cNvSpPr txBox="1"/>
          <p:nvPr/>
        </p:nvSpPr>
        <p:spPr>
          <a:xfrm>
            <a:off x="501302" y="4725144"/>
            <a:ext cx="8351512" cy="830997"/>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The significance of the establishment of the </a:t>
            </a:r>
            <a:r>
              <a:rPr lang="en-US" altLang="zh-CN" sz="2400" b="1" dirty="0" err="1" smtClean="0"/>
              <a:t>Xiongan</a:t>
            </a:r>
            <a:r>
              <a:rPr lang="en-US" altLang="zh-CN" sz="2400" b="1" dirty="0" smtClean="0"/>
              <a:t> New Area</a:t>
            </a:r>
            <a:endParaRPr lang="zh-CN" altLang="en-US" sz="2400" b="1" dirty="0"/>
          </a:p>
        </p:txBody>
      </p:sp>
    </p:spTree>
    <p:extLst>
      <p:ext uri="{BB962C8B-B14F-4D97-AF65-F5344CB8AC3E}">
        <p14:creationId xmlns:p14="http://schemas.microsoft.com/office/powerpoint/2010/main" val="33805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5816" y="216949"/>
            <a:ext cx="3274551" cy="523220"/>
          </a:xfrm>
          <a:prstGeom prst="rect">
            <a:avLst/>
          </a:prstGeom>
          <a:noFill/>
        </p:spPr>
        <p:txBody>
          <a:bodyPr wrap="none" rtlCol="0">
            <a:spAutoFit/>
          </a:bodyPr>
          <a:lstStyle/>
          <a:p>
            <a:r>
              <a:rPr lang="en-US" altLang="zh-CN" sz="2800" b="1" dirty="0" smtClean="0"/>
              <a:t>Glimpses in Teens 34</a:t>
            </a:r>
            <a:endParaRPr lang="zh-CN" altLang="en-US" sz="2800" b="1" dirty="0"/>
          </a:p>
        </p:txBody>
      </p:sp>
      <p:sp>
        <p:nvSpPr>
          <p:cNvPr id="5" name="TextBox 4"/>
          <p:cNvSpPr txBox="1"/>
          <p:nvPr/>
        </p:nvSpPr>
        <p:spPr>
          <a:xfrm>
            <a:off x="323528" y="861946"/>
            <a:ext cx="8416728" cy="523220"/>
          </a:xfrm>
          <a:prstGeom prst="rect">
            <a:avLst/>
          </a:prstGeom>
          <a:noFill/>
        </p:spPr>
        <p:txBody>
          <a:bodyPr wrap="none" rtlCol="0">
            <a:spAutoFit/>
          </a:bodyPr>
          <a:lstStyle/>
          <a:p>
            <a:r>
              <a:rPr lang="en-US" altLang="zh-CN" sz="2800" b="1" dirty="0" smtClean="0"/>
              <a:t>Page 3 story---Re-think your strategy for US universities</a:t>
            </a:r>
            <a:endParaRPr lang="zh-CN" altLang="en-US" sz="2800" b="1" dirty="0"/>
          </a:p>
        </p:txBody>
      </p:sp>
      <p:sp>
        <p:nvSpPr>
          <p:cNvPr id="6" name="TextBox 5"/>
          <p:cNvSpPr txBox="1"/>
          <p:nvPr/>
        </p:nvSpPr>
        <p:spPr>
          <a:xfrm>
            <a:off x="450105" y="1537566"/>
            <a:ext cx="8370367" cy="830997"/>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holistic admission---the student’s personality will also be evaluated.</a:t>
            </a:r>
            <a:endParaRPr lang="zh-CN" altLang="en-US" sz="2400" b="1" dirty="0"/>
          </a:p>
        </p:txBody>
      </p:sp>
      <p:sp>
        <p:nvSpPr>
          <p:cNvPr id="7" name="TextBox 6"/>
          <p:cNvSpPr txBox="1"/>
          <p:nvPr/>
        </p:nvSpPr>
        <p:spPr>
          <a:xfrm>
            <a:off x="459532" y="2608194"/>
            <a:ext cx="8351512" cy="1938992"/>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The eight parts that make up the US’ university application:</a:t>
            </a:r>
          </a:p>
          <a:p>
            <a:r>
              <a:rPr lang="en-US" altLang="zh-CN" sz="2400" b="1" dirty="0" smtClean="0"/>
              <a:t>       the application form                                   activity list</a:t>
            </a:r>
          </a:p>
          <a:p>
            <a:r>
              <a:rPr lang="en-US" altLang="zh-CN" sz="2400" b="1" dirty="0" smtClean="0"/>
              <a:t>       academic documents                                  school forms</a:t>
            </a:r>
          </a:p>
          <a:p>
            <a:r>
              <a:rPr lang="en-US" altLang="zh-CN" sz="2400" b="1" dirty="0" smtClean="0"/>
              <a:t>       test scores                                          letter of recommendation</a:t>
            </a:r>
          </a:p>
          <a:p>
            <a:r>
              <a:rPr lang="en-US" altLang="zh-CN" sz="2400" b="1" dirty="0" smtClean="0"/>
              <a:t>       essays                                                               interview </a:t>
            </a:r>
            <a:endParaRPr lang="zh-CN" altLang="en-US" sz="2400" b="1" dirty="0"/>
          </a:p>
        </p:txBody>
      </p:sp>
      <p:sp>
        <p:nvSpPr>
          <p:cNvPr id="9" name="TextBox 8"/>
          <p:cNvSpPr txBox="1"/>
          <p:nvPr/>
        </p:nvSpPr>
        <p:spPr>
          <a:xfrm>
            <a:off x="564704" y="4581128"/>
            <a:ext cx="8370367" cy="1938992"/>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Two key questions in their evaluation process:</a:t>
            </a:r>
          </a:p>
          <a:p>
            <a:endParaRPr lang="en-US" altLang="zh-CN" sz="2400" b="1" dirty="0" smtClean="0"/>
          </a:p>
          <a:p>
            <a:pPr marL="457200" indent="-457200">
              <a:buAutoNum type="arabicPeriod"/>
            </a:pPr>
            <a:r>
              <a:rPr lang="en-US" altLang="zh-CN" sz="2400" b="1" dirty="0" smtClean="0"/>
              <a:t>Will a student be academically successful at their school</a:t>
            </a:r>
            <a:r>
              <a:rPr lang="zh-CN" altLang="en-US" sz="2400" b="1" dirty="0" smtClean="0"/>
              <a:t>？</a:t>
            </a:r>
            <a:endParaRPr lang="en-US" altLang="zh-CN" sz="2400" b="1" dirty="0" smtClean="0"/>
          </a:p>
          <a:p>
            <a:r>
              <a:rPr lang="en-US" altLang="zh-CN" sz="2400" b="1" dirty="0"/>
              <a:t> </a:t>
            </a:r>
            <a:endParaRPr lang="en-US" altLang="zh-CN" sz="2400" b="1" dirty="0" smtClean="0"/>
          </a:p>
          <a:p>
            <a:r>
              <a:rPr lang="en-US" altLang="zh-CN" sz="2400" b="1" dirty="0" smtClean="0"/>
              <a:t>2.    Is the student a good fit for their school or program</a:t>
            </a:r>
            <a:r>
              <a:rPr lang="zh-CN" altLang="en-US" sz="2400" b="1" dirty="0"/>
              <a:t>？</a:t>
            </a:r>
            <a:endParaRPr lang="zh-CN" altLang="en-US" sz="2400" b="1" dirty="0"/>
          </a:p>
        </p:txBody>
      </p:sp>
    </p:spTree>
    <p:extLst>
      <p:ext uri="{BB962C8B-B14F-4D97-AF65-F5344CB8AC3E}">
        <p14:creationId xmlns:p14="http://schemas.microsoft.com/office/powerpoint/2010/main" val="22141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6470" y="14726"/>
            <a:ext cx="3274551" cy="523220"/>
          </a:xfrm>
          <a:prstGeom prst="rect">
            <a:avLst/>
          </a:prstGeom>
          <a:noFill/>
        </p:spPr>
        <p:txBody>
          <a:bodyPr wrap="none" rtlCol="0">
            <a:spAutoFit/>
          </a:bodyPr>
          <a:lstStyle/>
          <a:p>
            <a:r>
              <a:rPr lang="en-US" altLang="zh-CN" sz="2800" b="1" dirty="0" smtClean="0"/>
              <a:t>Glimpses in Teens 34</a:t>
            </a:r>
            <a:endParaRPr lang="zh-CN" altLang="en-US" sz="2800" b="1" dirty="0"/>
          </a:p>
        </p:txBody>
      </p:sp>
      <p:sp>
        <p:nvSpPr>
          <p:cNvPr id="5" name="TextBox 4"/>
          <p:cNvSpPr txBox="1"/>
          <p:nvPr/>
        </p:nvSpPr>
        <p:spPr>
          <a:xfrm>
            <a:off x="348563" y="489567"/>
            <a:ext cx="7507312" cy="523220"/>
          </a:xfrm>
          <a:prstGeom prst="rect">
            <a:avLst/>
          </a:prstGeom>
          <a:noFill/>
        </p:spPr>
        <p:txBody>
          <a:bodyPr wrap="none" rtlCol="0">
            <a:spAutoFit/>
          </a:bodyPr>
          <a:lstStyle/>
          <a:p>
            <a:r>
              <a:rPr lang="en-US" altLang="zh-CN" sz="2800" b="1" dirty="0" smtClean="0"/>
              <a:t>Page 4 story---Exploring conflicts through real life</a:t>
            </a:r>
            <a:endParaRPr lang="zh-CN" altLang="en-US" sz="2800" b="1" dirty="0"/>
          </a:p>
        </p:txBody>
      </p:sp>
      <p:sp>
        <p:nvSpPr>
          <p:cNvPr id="6" name="TextBox 5"/>
          <p:cNvSpPr txBox="1"/>
          <p:nvPr/>
        </p:nvSpPr>
        <p:spPr>
          <a:xfrm>
            <a:off x="17802" y="908720"/>
            <a:ext cx="5447575" cy="6740307"/>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Chinese political TV series</a:t>
            </a:r>
          </a:p>
          <a:p>
            <a:pPr marL="457200" indent="-457200">
              <a:buFont typeface="Wingdings" panose="05000000000000000000" pitchFamily="2" charset="2"/>
              <a:buChar char="Ø"/>
            </a:pPr>
            <a:r>
              <a:rPr lang="en-US" altLang="zh-CN" sz="2400" b="1" dirty="0" smtClean="0"/>
              <a:t>begin  airing  on  Mar  28</a:t>
            </a:r>
          </a:p>
          <a:p>
            <a:pPr marL="457200" indent="-457200">
              <a:buFont typeface="Wingdings" panose="05000000000000000000" pitchFamily="2" charset="2"/>
              <a:buChar char="Ø"/>
            </a:pPr>
            <a:r>
              <a:rPr lang="en-US" altLang="zh-CN" sz="2400" b="1" dirty="0" smtClean="0"/>
              <a:t>episode</a:t>
            </a:r>
          </a:p>
          <a:p>
            <a:pPr marL="457200" indent="-457200">
              <a:buFont typeface="Wingdings" panose="05000000000000000000" pitchFamily="2" charset="2"/>
              <a:buChar char="Ø"/>
            </a:pPr>
            <a:r>
              <a:rPr lang="en-US" altLang="zh-CN" sz="2400" b="1" dirty="0" smtClean="0"/>
              <a:t>be adapted from</a:t>
            </a:r>
          </a:p>
          <a:p>
            <a:pPr marL="457200" indent="-457200">
              <a:buFont typeface="Wingdings" panose="05000000000000000000" pitchFamily="2" charset="2"/>
              <a:buChar char="Ø"/>
            </a:pPr>
            <a:r>
              <a:rPr lang="en-US" altLang="zh-CN" sz="2400" b="1" dirty="0" smtClean="0"/>
              <a:t>appeal to</a:t>
            </a:r>
          </a:p>
          <a:p>
            <a:pPr marL="457200" indent="-457200">
              <a:buFont typeface="Wingdings" panose="05000000000000000000" pitchFamily="2" charset="2"/>
              <a:buChar char="Ø"/>
            </a:pPr>
            <a:r>
              <a:rPr lang="en-US" altLang="zh-CN" sz="2400" b="1" dirty="0" smtClean="0"/>
              <a:t>be based on </a:t>
            </a:r>
          </a:p>
          <a:p>
            <a:pPr marL="457200" indent="-457200">
              <a:buFont typeface="Wingdings" panose="05000000000000000000" pitchFamily="2" charset="2"/>
              <a:buChar char="Ø"/>
            </a:pPr>
            <a:r>
              <a:rPr lang="en-US" altLang="zh-CN" sz="2400" b="1" dirty="0" smtClean="0"/>
              <a:t>a complex corruption case</a:t>
            </a:r>
          </a:p>
          <a:p>
            <a:pPr marL="457200" indent="-457200">
              <a:buFont typeface="Wingdings" panose="05000000000000000000" pitchFamily="2" charset="2"/>
              <a:buChar char="Ø"/>
            </a:pPr>
            <a:r>
              <a:rPr lang="en-US" altLang="zh-CN" sz="2400" b="1" dirty="0" smtClean="0"/>
              <a:t>be brought to light</a:t>
            </a:r>
          </a:p>
          <a:p>
            <a:pPr marL="457200" indent="-457200">
              <a:buFont typeface="Wingdings" panose="05000000000000000000" pitchFamily="2" charset="2"/>
              <a:buChar char="Ø"/>
            </a:pPr>
            <a:r>
              <a:rPr lang="en-US" altLang="zh-CN" sz="2400" b="1" dirty="0" smtClean="0"/>
              <a:t>groundbreaking</a:t>
            </a:r>
          </a:p>
          <a:p>
            <a:pPr marL="457200" indent="-457200">
              <a:buFont typeface="Wingdings" panose="05000000000000000000" pitchFamily="2" charset="2"/>
              <a:buChar char="Ø"/>
            </a:pPr>
            <a:r>
              <a:rPr lang="en-US" altLang="zh-CN" sz="2400" b="1" dirty="0" smtClean="0"/>
              <a:t>deputy state-level officials</a:t>
            </a:r>
          </a:p>
          <a:p>
            <a:pPr marL="457200" indent="-457200">
              <a:buFont typeface="Wingdings" panose="05000000000000000000" pitchFamily="2" charset="2"/>
              <a:buChar char="Ø"/>
            </a:pPr>
            <a:r>
              <a:rPr lang="en-US" altLang="zh-CN" sz="2400" b="1" dirty="0" smtClean="0"/>
              <a:t>unfold</a:t>
            </a:r>
          </a:p>
          <a:p>
            <a:pPr marL="457200" indent="-457200">
              <a:buFont typeface="Wingdings" panose="05000000000000000000" pitchFamily="2" charset="2"/>
              <a:buChar char="Ø"/>
            </a:pPr>
            <a:r>
              <a:rPr lang="en-US" altLang="zh-CN" sz="2400" b="1" dirty="0" smtClean="0"/>
              <a:t>complexity, difficulty and versatility</a:t>
            </a:r>
          </a:p>
          <a:p>
            <a:pPr marL="457200" indent="-457200">
              <a:buFont typeface="Wingdings" panose="05000000000000000000" pitchFamily="2" charset="2"/>
              <a:buChar char="Ø"/>
            </a:pPr>
            <a:r>
              <a:rPr lang="en-US" altLang="zh-CN" sz="2400" b="1" dirty="0" smtClean="0"/>
              <a:t>make a thorough inquiry of</a:t>
            </a:r>
          </a:p>
          <a:p>
            <a:pPr marL="457200" indent="-457200">
              <a:buFont typeface="Wingdings" panose="05000000000000000000" pitchFamily="2" charset="2"/>
              <a:buChar char="Ø"/>
            </a:pPr>
            <a:r>
              <a:rPr lang="en-US" altLang="zh-CN" sz="2400" b="1" dirty="0" smtClean="0"/>
              <a:t>twisted and strained</a:t>
            </a:r>
          </a:p>
          <a:p>
            <a:pPr marL="457200" indent="-457200">
              <a:buFont typeface="Wingdings" panose="05000000000000000000" pitchFamily="2" charset="2"/>
              <a:buChar char="Ø"/>
            </a:pPr>
            <a:r>
              <a:rPr lang="en-US" altLang="zh-CN" sz="2400" b="1" dirty="0" smtClean="0"/>
              <a:t>gain more insight into </a:t>
            </a:r>
          </a:p>
          <a:p>
            <a:pPr marL="457200" indent="-457200">
              <a:buFont typeface="Wingdings" panose="05000000000000000000" pitchFamily="2" charset="2"/>
              <a:buChar char="Ø"/>
            </a:pPr>
            <a:endParaRPr lang="en-US" altLang="zh-CN" sz="2400" b="1" dirty="0" smtClean="0"/>
          </a:p>
          <a:p>
            <a:pPr marL="457200" indent="-457200">
              <a:buFont typeface="Wingdings" panose="05000000000000000000" pitchFamily="2" charset="2"/>
              <a:buChar char="Ø"/>
            </a:pPr>
            <a:endParaRPr lang="en-US" altLang="zh-CN" sz="2400" b="1" dirty="0" smtClean="0"/>
          </a:p>
          <a:p>
            <a:pPr marL="457200" indent="-457200">
              <a:buFont typeface="Wingdings" panose="05000000000000000000" pitchFamily="2" charset="2"/>
              <a:buChar char="Ø"/>
            </a:pPr>
            <a:endParaRPr lang="zh-CN" altLang="en-US" sz="2400" b="1" dirty="0"/>
          </a:p>
        </p:txBody>
      </p:sp>
      <p:sp>
        <p:nvSpPr>
          <p:cNvPr id="8" name="TextBox 7"/>
          <p:cNvSpPr txBox="1"/>
          <p:nvPr/>
        </p:nvSpPr>
        <p:spPr>
          <a:xfrm>
            <a:off x="4074399" y="2204864"/>
            <a:ext cx="5447575" cy="2677656"/>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take a temporary position</a:t>
            </a:r>
          </a:p>
          <a:p>
            <a:pPr marL="457200" indent="-457200">
              <a:buFont typeface="Wingdings" panose="05000000000000000000" pitchFamily="2" charset="2"/>
              <a:buChar char="Ø"/>
            </a:pPr>
            <a:r>
              <a:rPr lang="en-US" altLang="zh-CN" sz="2400" b="1" dirty="0" smtClean="0"/>
              <a:t>become addicted to</a:t>
            </a:r>
          </a:p>
          <a:p>
            <a:pPr marL="457200" indent="-457200">
              <a:buFont typeface="Wingdings" panose="05000000000000000000" pitchFamily="2" charset="2"/>
              <a:buChar char="Ø"/>
            </a:pPr>
            <a:r>
              <a:rPr lang="en-US" altLang="zh-CN" sz="2400" b="1" dirty="0" smtClean="0"/>
              <a:t>describe …with more depth</a:t>
            </a:r>
          </a:p>
          <a:p>
            <a:pPr marL="457200" indent="-457200">
              <a:buFont typeface="Wingdings" panose="05000000000000000000" pitchFamily="2" charset="2"/>
              <a:buChar char="Ø"/>
            </a:pPr>
            <a:r>
              <a:rPr lang="en-US" altLang="zh-CN" sz="2400" b="1" dirty="0" smtClean="0"/>
              <a:t>explore the inner conflicts</a:t>
            </a:r>
          </a:p>
          <a:p>
            <a:pPr marL="457200" indent="-457200">
              <a:buFont typeface="Wingdings" panose="05000000000000000000" pitchFamily="2" charset="2"/>
              <a:buChar char="Ø"/>
            </a:pPr>
            <a:r>
              <a:rPr lang="en-US" altLang="zh-CN" sz="2400" b="1" dirty="0" smtClean="0"/>
              <a:t>fall from high positions</a:t>
            </a:r>
          </a:p>
          <a:p>
            <a:pPr marL="457200" indent="-457200">
              <a:buFont typeface="Wingdings" panose="05000000000000000000" pitchFamily="2" charset="2"/>
              <a:buChar char="Ø"/>
            </a:pPr>
            <a:endParaRPr lang="en-US" altLang="zh-CN" sz="2400" b="1" dirty="0" smtClean="0"/>
          </a:p>
          <a:p>
            <a:pPr marL="457200" indent="-457200">
              <a:buFont typeface="Wingdings" panose="05000000000000000000" pitchFamily="2" charset="2"/>
              <a:buChar char="Ø"/>
            </a:pPr>
            <a:endParaRPr lang="zh-CN" altLang="en-US" sz="2400" b="1" dirty="0"/>
          </a:p>
        </p:txBody>
      </p:sp>
    </p:spTree>
    <p:extLst>
      <p:ext uri="{BB962C8B-B14F-4D97-AF65-F5344CB8AC3E}">
        <p14:creationId xmlns:p14="http://schemas.microsoft.com/office/powerpoint/2010/main" val="213713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6470" y="14726"/>
            <a:ext cx="3274551" cy="523220"/>
          </a:xfrm>
          <a:prstGeom prst="rect">
            <a:avLst/>
          </a:prstGeom>
          <a:noFill/>
        </p:spPr>
        <p:txBody>
          <a:bodyPr wrap="none" rtlCol="0">
            <a:spAutoFit/>
          </a:bodyPr>
          <a:lstStyle/>
          <a:p>
            <a:r>
              <a:rPr lang="en-US" altLang="zh-CN" sz="2800" b="1" dirty="0" smtClean="0"/>
              <a:t>Glimpses in Teens 34</a:t>
            </a:r>
            <a:endParaRPr lang="zh-CN" altLang="en-US" sz="2800" b="1" dirty="0"/>
          </a:p>
        </p:txBody>
      </p:sp>
      <p:sp>
        <p:nvSpPr>
          <p:cNvPr id="5" name="TextBox 4"/>
          <p:cNvSpPr txBox="1"/>
          <p:nvPr/>
        </p:nvSpPr>
        <p:spPr>
          <a:xfrm>
            <a:off x="348563" y="489567"/>
            <a:ext cx="4697633" cy="523220"/>
          </a:xfrm>
          <a:prstGeom prst="rect">
            <a:avLst/>
          </a:prstGeom>
          <a:noFill/>
        </p:spPr>
        <p:txBody>
          <a:bodyPr wrap="none" rtlCol="0">
            <a:spAutoFit/>
          </a:bodyPr>
          <a:lstStyle/>
          <a:p>
            <a:r>
              <a:rPr lang="en-US" altLang="zh-CN" sz="2800" b="1" dirty="0" smtClean="0"/>
              <a:t>Page 6 story---Drawing desires</a:t>
            </a:r>
            <a:endParaRPr lang="zh-CN" altLang="en-US" sz="2800" b="1" dirty="0"/>
          </a:p>
        </p:txBody>
      </p:sp>
      <p:sp>
        <p:nvSpPr>
          <p:cNvPr id="8" name="TextBox 7"/>
          <p:cNvSpPr txBox="1"/>
          <p:nvPr/>
        </p:nvSpPr>
        <p:spPr>
          <a:xfrm>
            <a:off x="539552" y="1196752"/>
            <a:ext cx="7920880" cy="3046988"/>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It was exciting to realize that there is nothing wrong with liking beautiful things. In fact, it’s hard not to like beautiful things in a world that is filled with them, in a world that’s good at showing you the kind of beautiful thing you most want, and in a world where people try to make you want beautiful things. Why did I feel bad about wanting to shop?</a:t>
            </a:r>
          </a:p>
          <a:p>
            <a:pPr marL="457200" indent="-457200">
              <a:buFont typeface="Wingdings" panose="05000000000000000000" pitchFamily="2" charset="2"/>
              <a:buChar char="Ø"/>
            </a:pPr>
            <a:endParaRPr lang="zh-CN" altLang="en-US" sz="2400" b="1" dirty="0"/>
          </a:p>
        </p:txBody>
      </p:sp>
      <p:sp>
        <p:nvSpPr>
          <p:cNvPr id="7" name="TextBox 6"/>
          <p:cNvSpPr txBox="1"/>
          <p:nvPr/>
        </p:nvSpPr>
        <p:spPr>
          <a:xfrm>
            <a:off x="539552" y="3849520"/>
            <a:ext cx="7920880" cy="2677656"/>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Drawing the things I want makes me feel less guilty and doesn’t make me want to buy things I don’t need any longer. But you don’t have to draw the things you want to stop you from buying them. It also works to take some time to stop and think about why you want that shiny new thing.</a:t>
            </a:r>
          </a:p>
          <a:p>
            <a:pPr marL="457200" indent="-457200">
              <a:buFont typeface="Wingdings" panose="05000000000000000000" pitchFamily="2" charset="2"/>
              <a:buChar char="Ø"/>
            </a:pPr>
            <a:endParaRPr lang="zh-CN" altLang="en-US" sz="2400" b="1" dirty="0"/>
          </a:p>
        </p:txBody>
      </p:sp>
    </p:spTree>
    <p:extLst>
      <p:ext uri="{BB962C8B-B14F-4D97-AF65-F5344CB8AC3E}">
        <p14:creationId xmlns:p14="http://schemas.microsoft.com/office/powerpoint/2010/main" val="155059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6470" y="14726"/>
            <a:ext cx="3274551" cy="523220"/>
          </a:xfrm>
          <a:prstGeom prst="rect">
            <a:avLst/>
          </a:prstGeom>
          <a:noFill/>
        </p:spPr>
        <p:txBody>
          <a:bodyPr wrap="none" rtlCol="0">
            <a:spAutoFit/>
          </a:bodyPr>
          <a:lstStyle/>
          <a:p>
            <a:r>
              <a:rPr lang="en-US" altLang="zh-CN" sz="2800" b="1" dirty="0" smtClean="0"/>
              <a:t>Glimpses in Teens 34</a:t>
            </a:r>
            <a:endParaRPr lang="zh-CN" altLang="en-US" sz="2800" b="1" dirty="0"/>
          </a:p>
        </p:txBody>
      </p:sp>
      <p:sp>
        <p:nvSpPr>
          <p:cNvPr id="5" name="TextBox 4"/>
          <p:cNvSpPr txBox="1"/>
          <p:nvPr/>
        </p:nvSpPr>
        <p:spPr>
          <a:xfrm>
            <a:off x="348563" y="489567"/>
            <a:ext cx="4931543" cy="523220"/>
          </a:xfrm>
          <a:prstGeom prst="rect">
            <a:avLst/>
          </a:prstGeom>
          <a:noFill/>
        </p:spPr>
        <p:txBody>
          <a:bodyPr wrap="none" rtlCol="0">
            <a:spAutoFit/>
          </a:bodyPr>
          <a:lstStyle/>
          <a:p>
            <a:r>
              <a:rPr lang="en-US" altLang="zh-CN" sz="2800" b="1" dirty="0" smtClean="0"/>
              <a:t>Page 8 story---Wang goes global</a:t>
            </a:r>
            <a:endParaRPr lang="zh-CN" altLang="en-US" sz="2800" b="1" dirty="0"/>
          </a:p>
        </p:txBody>
      </p:sp>
      <p:sp>
        <p:nvSpPr>
          <p:cNvPr id="8" name="TextBox 7"/>
          <p:cNvSpPr txBox="1"/>
          <p:nvPr/>
        </p:nvSpPr>
        <p:spPr>
          <a:xfrm>
            <a:off x="539552" y="1196752"/>
            <a:ext cx="7920880" cy="156966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After shooting to fame with the hit TV drama Nirvana in Fire, Wang Kai, the 34-year-old Chinese </a:t>
            </a:r>
            <a:r>
              <a:rPr lang="en-US" altLang="zh-CN" sz="2400" b="1" dirty="0" err="1" smtClean="0"/>
              <a:t>zctor</a:t>
            </a:r>
            <a:r>
              <a:rPr lang="en-US" altLang="zh-CN" sz="2400" b="1" dirty="0" smtClean="0"/>
              <a:t>, has made it to the big screen.</a:t>
            </a:r>
          </a:p>
          <a:p>
            <a:pPr marL="457200" indent="-457200">
              <a:buFont typeface="Wingdings" panose="05000000000000000000" pitchFamily="2" charset="2"/>
              <a:buChar char="Ø"/>
            </a:pPr>
            <a:endParaRPr lang="zh-CN" altLang="en-US" sz="2400" b="1" dirty="0"/>
          </a:p>
        </p:txBody>
      </p:sp>
      <p:sp>
        <p:nvSpPr>
          <p:cNvPr id="6" name="TextBox 5"/>
          <p:cNvSpPr txBox="1"/>
          <p:nvPr/>
        </p:nvSpPr>
        <p:spPr>
          <a:xfrm>
            <a:off x="561918" y="2924944"/>
            <a:ext cx="5319854" cy="523220"/>
          </a:xfrm>
          <a:prstGeom prst="rect">
            <a:avLst/>
          </a:prstGeom>
          <a:noFill/>
        </p:spPr>
        <p:txBody>
          <a:bodyPr wrap="none" rtlCol="0">
            <a:spAutoFit/>
          </a:bodyPr>
          <a:lstStyle/>
          <a:p>
            <a:r>
              <a:rPr lang="en-US" altLang="zh-CN" sz="2800" b="1" dirty="0" smtClean="0"/>
              <a:t>Page 8 story---Triple-double player</a:t>
            </a:r>
            <a:endParaRPr lang="zh-CN" altLang="en-US" sz="2800" b="1" dirty="0"/>
          </a:p>
        </p:txBody>
      </p:sp>
      <p:sp>
        <p:nvSpPr>
          <p:cNvPr id="9" name="TextBox 8"/>
          <p:cNvSpPr txBox="1"/>
          <p:nvPr/>
        </p:nvSpPr>
        <p:spPr>
          <a:xfrm>
            <a:off x="539552" y="3861048"/>
            <a:ext cx="7920880" cy="156966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b="1" dirty="0" smtClean="0"/>
              <a:t>Point guard…?</a:t>
            </a:r>
          </a:p>
          <a:p>
            <a:pPr marL="457200" indent="-457200">
              <a:buFont typeface="Wingdings" panose="05000000000000000000" pitchFamily="2" charset="2"/>
              <a:buChar char="Ø"/>
            </a:pPr>
            <a:r>
              <a:rPr lang="en-US" altLang="zh-CN" sz="2400" b="1" dirty="0" smtClean="0"/>
              <a:t>A triple-double is when a double-digit number is scored in a total of three  out of the five statistics. Then ?</a:t>
            </a:r>
          </a:p>
          <a:p>
            <a:pPr marL="457200" indent="-457200">
              <a:buFont typeface="Wingdings" panose="05000000000000000000" pitchFamily="2" charset="2"/>
              <a:buChar char="Ø"/>
            </a:pPr>
            <a:r>
              <a:rPr lang="en-US" altLang="zh-CN" sz="2400" b="1" dirty="0" smtClean="0"/>
              <a:t>a unique player in between the lines</a:t>
            </a:r>
            <a:endParaRPr lang="zh-CN" altLang="en-US" sz="2400" b="1" dirty="0"/>
          </a:p>
        </p:txBody>
      </p:sp>
    </p:spTree>
    <p:extLst>
      <p:ext uri="{BB962C8B-B14F-4D97-AF65-F5344CB8AC3E}">
        <p14:creationId xmlns:p14="http://schemas.microsoft.com/office/powerpoint/2010/main" val="72254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657</Words>
  <Application>Microsoft Office PowerPoint</Application>
  <PresentationFormat>全屏显示(4:3)</PresentationFormat>
  <Paragraphs>67</Paragraphs>
  <Slides>7</Slides>
  <Notes>4</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11</cp:revision>
  <dcterms:created xsi:type="dcterms:W3CDTF">2017-04-27T02:26:29Z</dcterms:created>
  <dcterms:modified xsi:type="dcterms:W3CDTF">2017-04-27T06:14:08Z</dcterms:modified>
</cp:coreProperties>
</file>