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79512" y="163542"/>
            <a:ext cx="900971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Subjunctive Mood  </a:t>
            </a:r>
            <a:r>
              <a:rPr lang="zh-CN" altLang="en-US" sz="2400" b="1" dirty="0" smtClean="0"/>
              <a:t>虚拟语气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Adverbial clause of condition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（条件状语从句）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present:   did/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were </a:t>
            </a:r>
            <a:r>
              <a:rPr lang="en-US" altLang="zh-CN" sz="2400" b="1" dirty="0" smtClean="0"/>
              <a:t>                       would do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past: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had</a:t>
            </a:r>
            <a:r>
              <a:rPr lang="en-US" altLang="zh-CN" sz="2400" b="1" dirty="0" smtClean="0"/>
              <a:t> done                         would have done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future:     did/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were</a:t>
            </a:r>
            <a:r>
              <a:rPr lang="en-US" altLang="zh-CN" sz="2400" b="1" dirty="0" smtClean="0"/>
              <a:t> to do/            would do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should</a:t>
            </a:r>
            <a:r>
              <a:rPr lang="en-US" altLang="zh-CN" sz="2400" b="1" dirty="0" smtClean="0"/>
              <a:t> do     </a:t>
            </a:r>
          </a:p>
          <a:p>
            <a:r>
              <a:rPr lang="en-US" altLang="zh-CN" sz="2400" b="1" dirty="0" smtClean="0"/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Object clause: (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宾语从句）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wish</a:t>
            </a:r>
            <a:r>
              <a:rPr lang="zh-CN" altLang="en-US" sz="2400" b="1" dirty="0" smtClean="0"/>
              <a:t>： 退后一步法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命令、建议、请求、要求、推荐、建议、坚持</a:t>
            </a:r>
            <a:endParaRPr lang="en-US" altLang="zh-CN" sz="2400" b="1" dirty="0" smtClean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suggest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insist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would rather 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that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Other noun clauses (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其他名词性从句）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Subject clause</a:t>
            </a:r>
            <a:r>
              <a:rPr lang="en-US" altLang="zh-CN" sz="2400" b="1" dirty="0">
                <a:sym typeface="Wingdings" panose="05000000000000000000" pitchFamily="2" charset="2"/>
              </a:rPr>
              <a:t> </a:t>
            </a:r>
            <a:r>
              <a:rPr lang="zh-CN" altLang="en-US" sz="2400" b="1" dirty="0" smtClean="0">
                <a:sym typeface="Wingdings" panose="05000000000000000000" pitchFamily="2" charset="2"/>
              </a:rPr>
              <a:t>（主语从句）</a:t>
            </a:r>
            <a:endParaRPr lang="en-US" altLang="zh-CN" sz="2400" b="1" dirty="0" smtClean="0">
              <a:sym typeface="Wingdings" panose="05000000000000000000" pitchFamily="2" charset="2"/>
            </a:endParaRPr>
          </a:p>
          <a:p>
            <a:r>
              <a:rPr lang="en-US" altLang="zh-CN" sz="2400" b="1" dirty="0">
                <a:sym typeface="Wingdings" panose="05000000000000000000" pitchFamily="2" charset="2"/>
              </a:rPr>
              <a:t> 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  It is important/ necessary/ strange/ essential/ natural that…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ym typeface="Wingdings" panose="05000000000000000000" pitchFamily="2" charset="2"/>
              </a:rPr>
              <a:t>Predicative clause &amp; appositive clause (</a:t>
            </a:r>
            <a:r>
              <a:rPr lang="zh-CN" altLang="en-US" sz="2400" b="1" dirty="0" smtClean="0">
                <a:sym typeface="Wingdings" panose="05000000000000000000" pitchFamily="2" charset="2"/>
              </a:rPr>
              <a:t>表语从句 和同位语从句）</a:t>
            </a:r>
            <a:endParaRPr lang="en-US" altLang="zh-CN" sz="2400" b="1" dirty="0" smtClean="0">
              <a:sym typeface="Wingdings" panose="05000000000000000000" pitchFamily="2" charset="2"/>
            </a:endParaRPr>
          </a:p>
          <a:p>
            <a:r>
              <a:rPr lang="en-US" altLang="zh-CN" sz="2400" b="1" dirty="0" smtClean="0">
                <a:sym typeface="Wingdings" panose="05000000000000000000" pitchFamily="2" charset="2"/>
              </a:rPr>
              <a:t>4. If only,  but for, without, otherwise, as if,  It is (high)time that…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00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2016-12-28T00:57:00Z</dcterms:created>
  <dcterms:modified xsi:type="dcterms:W3CDTF">2016-12-28T01:22:56Z</dcterms:modified>
</cp:coreProperties>
</file>