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90" y="251356"/>
            <a:ext cx="4829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Pictures 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to help understanding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1109" y="1004094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potting</a:t>
            </a:r>
          </a:p>
          <a:p>
            <a:endParaRPr lang="zh-CN" altLang="en-US" sz="3200" b="1" dirty="0"/>
          </a:p>
        </p:txBody>
      </p:sp>
      <p:pic>
        <p:nvPicPr>
          <p:cNvPr id="1026" name="Picture 2" descr="E:\USER\Desktop\timgCATXLP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" y="1636351"/>
            <a:ext cx="3747282" cy="24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SER\Desktop\timgCAHAX1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36351"/>
            <a:ext cx="4230762" cy="42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SER\Desktop\timgCAO273N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72063"/>
            <a:ext cx="2823525" cy="23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90" y="251356"/>
            <a:ext cx="4829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Pictures 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to help understanding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774576"/>
            <a:ext cx="5325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/>
              <a:t>lightning strikes in tree trunks</a:t>
            </a:r>
          </a:p>
          <a:p>
            <a:pPr algn="ctr"/>
            <a:endParaRPr lang="zh-CN" altLang="en-US" sz="3200" b="1" dirty="0"/>
          </a:p>
        </p:txBody>
      </p:sp>
      <p:pic>
        <p:nvPicPr>
          <p:cNvPr id="2050" name="Picture 2" descr="E:\USER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7" y="1988840"/>
            <a:ext cx="2546426" cy="38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\Desktop\timgCAGF7TD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66247"/>
            <a:ext cx="3022104" cy="394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\Desktop\timgCA38QRU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1"/>
            <a:ext cx="2874377" cy="38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51356"/>
            <a:ext cx="3546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What is sustainability?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26141" y="79649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In </a:t>
            </a:r>
            <a:r>
              <a:rPr lang="en-US" altLang="zh-CN" sz="2400" b="1" dirty="0"/>
              <a:t>ecology, sustainability (from sustain and ability) is the property of biological systems to remain diverse and </a:t>
            </a:r>
            <a:r>
              <a:rPr lang="en-US" altLang="zh-CN" sz="2400" b="1" dirty="0" smtClean="0"/>
              <a:t>productive. </a:t>
            </a:r>
            <a:r>
              <a:rPr lang="en-US" altLang="zh-CN" sz="2400" b="1" dirty="0"/>
              <a:t>Long-lived and healthy wetlands and forests are examples of sustainable biological systems. </a:t>
            </a:r>
            <a:r>
              <a:rPr lang="en-US" altLang="zh-CN" sz="2400" b="1" dirty="0">
                <a:solidFill>
                  <a:srgbClr val="FF0000"/>
                </a:solidFill>
              </a:rPr>
              <a:t>In more general terms</a:t>
            </a:r>
            <a:r>
              <a:rPr lang="en-US" altLang="zh-CN" sz="2400" b="1" dirty="0"/>
              <a:t>, sustainability is the endurance of systems and processes. </a:t>
            </a:r>
            <a:r>
              <a:rPr lang="en-US" altLang="zh-CN" sz="2400" b="1" dirty="0">
                <a:solidFill>
                  <a:srgbClr val="FF0000"/>
                </a:solidFill>
              </a:rPr>
              <a:t>The organizing principle for sustainability is sustainable development</a:t>
            </a:r>
            <a:r>
              <a:rPr lang="en-US" altLang="zh-CN" sz="2400" b="1" dirty="0"/>
              <a:t>, which includes the four interconnected domains: ecology, economics, politics and culture</a:t>
            </a:r>
            <a:r>
              <a:rPr lang="en-US" altLang="zh-CN" sz="2400" b="1" dirty="0" smtClean="0"/>
              <a:t>. Sustainability </a:t>
            </a:r>
            <a:r>
              <a:rPr lang="en-US" altLang="zh-CN" sz="2400" b="1" dirty="0"/>
              <a:t>science is the study of sustainable development and environmental science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  <a:p>
            <a:r>
              <a:rPr lang="en-US" altLang="zh-CN" sz="2400" b="1" dirty="0" smtClean="0"/>
              <a:t>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Sustainability </a:t>
            </a:r>
            <a:r>
              <a:rPr lang="en-US" altLang="zh-CN" sz="2400" b="1" dirty="0">
                <a:solidFill>
                  <a:srgbClr val="FF0000"/>
                </a:solidFill>
              </a:rPr>
              <a:t>can also be defined as a socio-ecological process characterized by the pursuit of a common ideal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dirty="0" smtClean="0"/>
              <a:t> An </a:t>
            </a:r>
            <a:r>
              <a:rPr lang="en-US" altLang="zh-CN" sz="2400" b="1" dirty="0"/>
              <a:t>ideal is by definition unattainable in a given time and space. However, by persistently and dynamically approaching it, the process results in a sustainable </a:t>
            </a:r>
            <a:r>
              <a:rPr lang="en-US" altLang="zh-CN" sz="2400" b="1" dirty="0" smtClean="0"/>
              <a:t>system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95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51356"/>
            <a:ext cx="391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Analyze these sentences: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314118" y="3851825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 wonder if the hours of free play </a:t>
            </a:r>
            <a:r>
              <a:rPr lang="en-US" altLang="zh-CN" sz="2400" b="1" u="sng" dirty="0" smtClean="0"/>
              <a:t>she has had in the same fields, </a:t>
            </a:r>
          </a:p>
          <a:p>
            <a:endParaRPr lang="en-US" altLang="zh-CN" sz="2400" b="1" u="sng" dirty="0"/>
          </a:p>
          <a:p>
            <a:r>
              <a:rPr lang="en-US" altLang="zh-CN" sz="2400" b="1" u="sng" dirty="0" smtClean="0"/>
              <a:t>woods, and streams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that remind me of my childhood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are her 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ball and chain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395536" y="950376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Because that’s where as a child, I </a:t>
            </a:r>
            <a:r>
              <a:rPr lang="en-US" altLang="zh-CN" sz="2400" b="1" u="sng" dirty="0" smtClean="0"/>
              <a:t>explored lightning strikes in </a:t>
            </a:r>
          </a:p>
          <a:p>
            <a:endParaRPr lang="en-US" altLang="zh-CN" sz="2400" b="1" u="sng" dirty="0"/>
          </a:p>
          <a:p>
            <a:r>
              <a:rPr lang="en-US" altLang="zh-CN" sz="2400" b="1" u="sng" dirty="0" smtClean="0"/>
              <a:t>tree trunks, dug in the ground  for hidden springs, or searched </a:t>
            </a:r>
          </a:p>
          <a:p>
            <a:endParaRPr lang="en-US" altLang="zh-CN" sz="2400" b="1" u="sng" dirty="0"/>
          </a:p>
          <a:p>
            <a:r>
              <a:rPr lang="en-US" altLang="zh-CN" sz="2400" b="1" u="sng" dirty="0" smtClean="0"/>
              <a:t>for wild fruit</a:t>
            </a:r>
            <a:r>
              <a:rPr lang="en-US" altLang="zh-CN" sz="2400" b="1" dirty="0" smtClean="0"/>
              <a:t>.   (summarize the underlined expressions in your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own words)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622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51356"/>
            <a:ext cx="355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Develop your thinking: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95536" y="95037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Question 1: What are the benefits of pushing your boundaries?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And how?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Question 2: Why do you think Sampson suggests  “sit-spot”            </a:t>
            </a:r>
          </a:p>
          <a:p>
            <a:r>
              <a:rPr lang="en-US" altLang="zh-CN" sz="2400" b="1" dirty="0" smtClean="0"/>
              <a:t>                      should be close to the home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340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266</Words>
  <Application>Microsoft Office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2017-04-20T03:27:10Z</dcterms:created>
  <dcterms:modified xsi:type="dcterms:W3CDTF">2017-04-20T06:09:40Z</dcterms:modified>
</cp:coreProperties>
</file>