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59" r:id="rId9"/>
    <p:sldId id="257" r:id="rId10"/>
    <p:sldId id="258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8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FF873B-2016-41D9-8E26-8E3361339DD5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E0A9F-780D-43C6-8C47-E94CF2526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5921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89FC2E-D673-4C2C-A082-9151F24713E0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3D3BE3-3917-4AED-8911-B9AAB81EC3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305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3D3BE3-3917-4AED-8911-B9AAB81EC3F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321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3D3BE3-3917-4AED-8911-B9AAB81EC3F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063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6B2E-BAAB-4B6A-B831-E3408B308178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E805-46FC-4EF4-BC9F-6A2623102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95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6B2E-BAAB-4B6A-B831-E3408B308178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E805-46FC-4EF4-BC9F-6A2623102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533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6B2E-BAAB-4B6A-B831-E3408B308178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E805-46FC-4EF4-BC9F-6A2623102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729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6B2E-BAAB-4B6A-B831-E3408B308178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E805-46FC-4EF4-BC9F-6A2623102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216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6B2E-BAAB-4B6A-B831-E3408B308178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E805-46FC-4EF4-BC9F-6A2623102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190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6B2E-BAAB-4B6A-B831-E3408B308178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E805-46FC-4EF4-BC9F-6A2623102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472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6B2E-BAAB-4B6A-B831-E3408B308178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E805-46FC-4EF4-BC9F-6A2623102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819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6B2E-BAAB-4B6A-B831-E3408B308178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E805-46FC-4EF4-BC9F-6A2623102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73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6B2E-BAAB-4B6A-B831-E3408B308178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E805-46FC-4EF4-BC9F-6A2623102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591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6B2E-BAAB-4B6A-B831-E3408B308178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E805-46FC-4EF4-BC9F-6A2623102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29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6B2E-BAAB-4B6A-B831-E3408B308178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E805-46FC-4EF4-BC9F-6A2623102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187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A6B2E-BAAB-4B6A-B831-E3408B308178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CE805-46FC-4EF4-BC9F-6A2623102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548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980728"/>
            <a:ext cx="7772400" cy="1470025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高二上家长会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31640" y="3284984"/>
            <a:ext cx="6400800" cy="1849760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英语学科分析</a:t>
            </a:r>
            <a:endParaRPr lang="en-US" altLang="zh-CN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许培婧老师：</a:t>
            </a:r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138 2433 5412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084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280" y="-531440"/>
            <a:ext cx="7389440" cy="7389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990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4616"/>
            <a:ext cx="8229600" cy="1143000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一段考英语考试各题型得分情况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8160214"/>
              </p:ext>
            </p:extLst>
          </p:nvPr>
        </p:nvGraphicFramePr>
        <p:xfrm>
          <a:off x="0" y="2708920"/>
          <a:ext cx="9108504" cy="1583165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043608"/>
                <a:gridCol w="864096"/>
                <a:gridCol w="792088"/>
                <a:gridCol w="864096"/>
                <a:gridCol w="720080"/>
                <a:gridCol w="648072"/>
                <a:gridCol w="720080"/>
                <a:gridCol w="648072"/>
                <a:gridCol w="720080"/>
                <a:gridCol w="648072"/>
                <a:gridCol w="792088"/>
                <a:gridCol w="648072"/>
              </a:tblGrid>
              <a:tr h="470312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班级</a:t>
                      </a:r>
                      <a:endParaRPr lang="zh-CN" altLang="en-US" sz="24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91" marR="5191" marT="5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总分</a:t>
                      </a:r>
                      <a:endParaRPr lang="zh-CN" altLang="en-US" sz="24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91" marR="5191" marT="5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听说</a:t>
                      </a:r>
                      <a:endParaRPr lang="zh-CN" altLang="en-US" sz="24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91" marR="5191" marT="5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笔试</a:t>
                      </a:r>
                      <a:endParaRPr lang="zh-CN" altLang="en-US" sz="24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91" marR="5191" marT="5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单选</a:t>
                      </a:r>
                      <a:endParaRPr lang="zh-CN" altLang="en-US" sz="24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91" marR="5191" marT="5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阅读</a:t>
                      </a:r>
                      <a:endParaRPr lang="zh-CN" altLang="en-US" sz="24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91" marR="5191" marT="5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完形</a:t>
                      </a:r>
                      <a:endParaRPr lang="zh-CN" altLang="en-US" sz="24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91" marR="5191" marT="5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语填</a:t>
                      </a:r>
                      <a:endParaRPr lang="zh-CN" altLang="en-US" sz="24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91" marR="5191" marT="5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改错</a:t>
                      </a:r>
                      <a:endParaRPr lang="zh-CN" altLang="en-US" sz="24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91" marR="5191" marT="5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写作</a:t>
                      </a:r>
                      <a:endParaRPr lang="zh-CN" altLang="en-US" sz="24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91" marR="5191" marT="5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正文</a:t>
                      </a:r>
                      <a:endParaRPr lang="zh-CN" altLang="en-US" sz="24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91" marR="5191" marT="5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书写</a:t>
                      </a:r>
                      <a:endParaRPr lang="zh-CN" altLang="en-US" sz="24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91" marR="5191" marT="5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98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altLang="zh-CN" sz="24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91" marR="5191" marT="5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118.2 </a:t>
                      </a:r>
                      <a:endParaRPr lang="en-US" altLang="zh-CN" sz="2400" b="1" i="0" u="none" strike="noStrike" dirty="0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5191" marR="5191" marT="5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u="none" strike="noStrike" dirty="0" smtClean="0">
                          <a:effectLst/>
                        </a:rPr>
                        <a:t>13.1</a:t>
                      </a:r>
                      <a:endParaRPr lang="en-US" altLang="zh-CN" sz="2400" b="1" i="0" u="none" strike="noStrike" dirty="0">
                        <a:effectLst/>
                        <a:latin typeface="Arial"/>
                      </a:endParaRPr>
                    </a:p>
                  </a:txBody>
                  <a:tcPr marL="5191" marR="5191" marT="5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u="none" strike="noStrike" dirty="0" smtClean="0">
                          <a:effectLst/>
                        </a:rPr>
                        <a:t>105.1</a:t>
                      </a:r>
                      <a:endParaRPr lang="en-US" altLang="zh-CN" sz="2400" b="1" i="0" u="none" strike="noStrike" dirty="0">
                        <a:effectLst/>
                        <a:latin typeface="Arial"/>
                      </a:endParaRPr>
                    </a:p>
                  </a:txBody>
                  <a:tcPr marL="5191" marR="5191" marT="5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u="none" strike="noStrike" dirty="0" smtClean="0">
                          <a:effectLst/>
                        </a:rPr>
                        <a:t>11.9</a:t>
                      </a:r>
                      <a:endParaRPr lang="en-US" altLang="zh-CN" sz="2400" b="1" i="0" u="none" strike="noStrike" dirty="0">
                        <a:effectLst/>
                        <a:latin typeface="Arial"/>
                      </a:endParaRPr>
                    </a:p>
                  </a:txBody>
                  <a:tcPr marL="5191" marR="5191" marT="5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u="none" strike="noStrike" dirty="0" smtClean="0">
                          <a:effectLst/>
                        </a:rPr>
                        <a:t>35.8 </a:t>
                      </a:r>
                      <a:endParaRPr lang="en-US" altLang="zh-CN" sz="2400" b="1" i="0" u="none" strike="noStrike" dirty="0">
                        <a:effectLst/>
                        <a:latin typeface="Arial"/>
                      </a:endParaRPr>
                    </a:p>
                  </a:txBody>
                  <a:tcPr marL="5191" marR="5191" marT="5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20.8</a:t>
                      </a:r>
                      <a:endParaRPr lang="en-US" altLang="zh-CN" sz="2400" b="1" i="0" u="none" strike="noStrike" dirty="0">
                        <a:solidFill>
                          <a:srgbClr val="7030A0"/>
                        </a:solidFill>
                        <a:effectLst/>
                        <a:latin typeface="Arial"/>
                      </a:endParaRPr>
                    </a:p>
                  </a:txBody>
                  <a:tcPr marL="5191" marR="5191" marT="5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11.6</a:t>
                      </a:r>
                      <a:endParaRPr lang="en-US" altLang="zh-CN" sz="2400" b="1" i="0" u="none" strike="noStrike" dirty="0">
                        <a:solidFill>
                          <a:srgbClr val="7030A0"/>
                        </a:solidFill>
                        <a:effectLst/>
                        <a:latin typeface="Arial"/>
                      </a:endParaRPr>
                    </a:p>
                  </a:txBody>
                  <a:tcPr marL="5191" marR="5191" marT="5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7.0</a:t>
                      </a:r>
                      <a:endParaRPr lang="en-US" altLang="zh-CN" sz="2400" b="1" i="0" u="none" strike="noStrike" dirty="0">
                        <a:solidFill>
                          <a:srgbClr val="7030A0"/>
                        </a:solidFill>
                        <a:effectLst/>
                        <a:latin typeface="Arial"/>
                      </a:endParaRPr>
                    </a:p>
                  </a:txBody>
                  <a:tcPr marL="5191" marR="5191" marT="5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u="none" strike="noStrike" dirty="0" smtClean="0">
                          <a:effectLst/>
                        </a:rPr>
                        <a:t>18.0</a:t>
                      </a:r>
                      <a:endParaRPr lang="en-US" altLang="zh-CN" sz="2400" b="1" i="0" u="none" strike="noStrike" dirty="0">
                        <a:effectLst/>
                        <a:latin typeface="Arial"/>
                      </a:endParaRPr>
                    </a:p>
                  </a:txBody>
                  <a:tcPr marL="5191" marR="5191" marT="5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u="none" strike="noStrike" dirty="0" smtClean="0">
                          <a:effectLst/>
                        </a:rPr>
                        <a:t>14.4</a:t>
                      </a:r>
                      <a:endParaRPr lang="en-US" altLang="zh-CN" sz="2400" b="1" i="0" u="none" strike="noStrike" dirty="0">
                        <a:effectLst/>
                        <a:latin typeface="Arial"/>
                      </a:endParaRPr>
                    </a:p>
                  </a:txBody>
                  <a:tcPr marL="5191" marR="5191" marT="5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u="none" strike="noStrike" dirty="0" smtClean="0">
                          <a:effectLst/>
                        </a:rPr>
                        <a:t>3.7</a:t>
                      </a:r>
                      <a:endParaRPr lang="en-US" altLang="zh-CN" sz="2400" b="1" i="0" u="none" strike="noStrike" dirty="0">
                        <a:effectLst/>
                        <a:latin typeface="Arial"/>
                      </a:endParaRPr>
                    </a:p>
                  </a:txBody>
                  <a:tcPr marL="5191" marR="5191" marT="5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98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endParaRPr lang="en-US" altLang="zh-CN" sz="24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91" marR="5191" marT="5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119.7 </a:t>
                      </a:r>
                      <a:endParaRPr lang="en-US" altLang="zh-CN" sz="2400" b="1" i="0" u="none" strike="noStrike" dirty="0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5191" marR="5191" marT="5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u="none" strike="noStrike" dirty="0" smtClean="0">
                          <a:effectLst/>
                        </a:rPr>
                        <a:t>13.4</a:t>
                      </a:r>
                      <a:endParaRPr lang="en-US" altLang="zh-CN" sz="2400" b="1" i="0" u="none" strike="noStrike" dirty="0">
                        <a:effectLst/>
                        <a:latin typeface="Arial"/>
                      </a:endParaRPr>
                    </a:p>
                  </a:txBody>
                  <a:tcPr marL="5191" marR="5191" marT="5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u="none" strike="noStrike" dirty="0" smtClean="0">
                          <a:effectLst/>
                        </a:rPr>
                        <a:t>106.2</a:t>
                      </a:r>
                      <a:endParaRPr lang="en-US" altLang="zh-CN" sz="2400" b="1" i="0" u="none" strike="noStrike" dirty="0">
                        <a:effectLst/>
                        <a:latin typeface="Arial"/>
                      </a:endParaRPr>
                    </a:p>
                  </a:txBody>
                  <a:tcPr marL="5191" marR="5191" marT="5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u="none" strike="noStrike" dirty="0" smtClean="0">
                          <a:effectLst/>
                        </a:rPr>
                        <a:t>12.2</a:t>
                      </a:r>
                      <a:endParaRPr lang="en-US" altLang="zh-CN" sz="2400" b="1" i="0" u="none" strike="noStrike" dirty="0">
                        <a:effectLst/>
                        <a:latin typeface="Arial"/>
                      </a:endParaRPr>
                    </a:p>
                  </a:txBody>
                  <a:tcPr marL="5191" marR="5191" marT="5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35.4</a:t>
                      </a:r>
                      <a:endParaRPr lang="en-US" altLang="zh-CN" sz="2400" b="1" i="0" u="none" strike="noStrike" dirty="0">
                        <a:solidFill>
                          <a:srgbClr val="7030A0"/>
                        </a:solidFill>
                        <a:effectLst/>
                        <a:latin typeface="Arial"/>
                      </a:endParaRPr>
                    </a:p>
                  </a:txBody>
                  <a:tcPr marL="5191" marR="5191" marT="5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u="none" strike="noStrike" dirty="0" smtClean="0">
                          <a:effectLst/>
                        </a:rPr>
                        <a:t>21.2</a:t>
                      </a:r>
                      <a:endParaRPr lang="en-US" altLang="zh-CN" sz="2400" b="1" i="0" u="none" strike="noStrike" dirty="0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5191" marR="5191" marT="5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11.5</a:t>
                      </a:r>
                      <a:endParaRPr lang="en-US" altLang="zh-CN" sz="2400" b="1" i="0" u="none" strike="noStrike" dirty="0">
                        <a:solidFill>
                          <a:srgbClr val="7030A0"/>
                        </a:solidFill>
                        <a:effectLst/>
                        <a:latin typeface="Arial"/>
                      </a:endParaRPr>
                    </a:p>
                  </a:txBody>
                  <a:tcPr marL="5191" marR="5191" marT="5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u="none" strike="noStrike" dirty="0" smtClean="0">
                          <a:effectLst/>
                        </a:rPr>
                        <a:t>7.3</a:t>
                      </a:r>
                      <a:endParaRPr lang="en-US" altLang="zh-CN" sz="2400" b="1" i="0" u="none" strike="noStrike" dirty="0">
                        <a:effectLst/>
                        <a:latin typeface="Arial"/>
                      </a:endParaRPr>
                    </a:p>
                  </a:txBody>
                  <a:tcPr marL="5191" marR="5191" marT="5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u="none" strike="noStrike" dirty="0" smtClean="0">
                          <a:effectLst/>
                        </a:rPr>
                        <a:t>18.6</a:t>
                      </a:r>
                      <a:endParaRPr lang="en-US" altLang="zh-CN" sz="2400" b="1" i="0" u="none" strike="noStrike" dirty="0">
                        <a:effectLst/>
                        <a:latin typeface="Arial"/>
                      </a:endParaRPr>
                    </a:p>
                  </a:txBody>
                  <a:tcPr marL="5191" marR="5191" marT="5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u="none" strike="noStrike" dirty="0" smtClean="0">
                          <a:effectLst/>
                        </a:rPr>
                        <a:t>14.6</a:t>
                      </a:r>
                      <a:endParaRPr lang="en-US" altLang="zh-CN" sz="2400" b="1" i="0" u="none" strike="noStrike" dirty="0">
                        <a:effectLst/>
                        <a:latin typeface="Arial"/>
                      </a:endParaRPr>
                    </a:p>
                  </a:txBody>
                  <a:tcPr marL="5191" marR="5191" marT="5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u="none" strike="noStrike" dirty="0" smtClean="0">
                          <a:effectLst/>
                        </a:rPr>
                        <a:t>4.1</a:t>
                      </a:r>
                      <a:endParaRPr lang="en-US" altLang="zh-CN" sz="2400" b="1" i="0" u="none" strike="noStrike" dirty="0">
                        <a:effectLst/>
                        <a:latin typeface="Arial"/>
                      </a:endParaRPr>
                    </a:p>
                  </a:txBody>
                  <a:tcPr marL="5191" marR="5191" marT="5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36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年级平均</a:t>
                      </a:r>
                      <a:endParaRPr lang="zh-CN" altLang="en-US" sz="20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91" marR="5191" marT="5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108.8 </a:t>
                      </a:r>
                      <a:endParaRPr lang="en-US" altLang="zh-CN" sz="2400" b="1" i="0" u="none" strike="noStrike" dirty="0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5191" marR="5191" marT="5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u="none" strike="noStrike" dirty="0" smtClean="0">
                          <a:effectLst/>
                        </a:rPr>
                        <a:t>12.5</a:t>
                      </a:r>
                      <a:endParaRPr lang="en-US" altLang="zh-CN" sz="2400" b="1" i="0" u="none" strike="noStrike" dirty="0">
                        <a:effectLst/>
                        <a:latin typeface="Arial"/>
                      </a:endParaRPr>
                    </a:p>
                  </a:txBody>
                  <a:tcPr marL="5191" marR="5191" marT="5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u="none" strike="noStrike" dirty="0" smtClean="0">
                          <a:effectLst/>
                        </a:rPr>
                        <a:t>96.4</a:t>
                      </a:r>
                      <a:endParaRPr lang="en-US" altLang="zh-CN" sz="2400" b="1" i="0" u="none" strike="noStrike" dirty="0">
                        <a:effectLst/>
                        <a:latin typeface="Arial"/>
                      </a:endParaRPr>
                    </a:p>
                  </a:txBody>
                  <a:tcPr marL="5191" marR="5191" marT="5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u="none" strike="noStrike" dirty="0" smtClean="0">
                          <a:effectLst/>
                        </a:rPr>
                        <a:t>10.1</a:t>
                      </a:r>
                      <a:endParaRPr lang="en-US" altLang="zh-CN" sz="2400" b="1" i="0" u="none" strike="noStrike" dirty="0">
                        <a:effectLst/>
                        <a:latin typeface="Arial"/>
                      </a:endParaRPr>
                    </a:p>
                  </a:txBody>
                  <a:tcPr marL="5191" marR="5191" marT="5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u="none" strike="noStrike" dirty="0" smtClean="0">
                          <a:effectLst/>
                        </a:rPr>
                        <a:t>33.9</a:t>
                      </a:r>
                      <a:endParaRPr lang="en-US" altLang="zh-CN" sz="2400" b="1" i="0" u="none" strike="noStrike" dirty="0">
                        <a:effectLst/>
                        <a:latin typeface="Arial"/>
                      </a:endParaRPr>
                    </a:p>
                  </a:txBody>
                  <a:tcPr marL="5191" marR="5191" marT="5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u="none" strike="noStrike" dirty="0" smtClean="0">
                          <a:effectLst/>
                        </a:rPr>
                        <a:t>19.3</a:t>
                      </a:r>
                      <a:endParaRPr lang="en-US" altLang="zh-CN" sz="2400" b="1" i="0" u="none" strike="noStrike" dirty="0">
                        <a:effectLst/>
                        <a:latin typeface="Arial"/>
                      </a:endParaRPr>
                    </a:p>
                  </a:txBody>
                  <a:tcPr marL="5191" marR="5191" marT="5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u="none" strike="noStrike" dirty="0" smtClean="0">
                          <a:effectLst/>
                        </a:rPr>
                        <a:t>10.1</a:t>
                      </a:r>
                      <a:endParaRPr lang="en-US" altLang="zh-CN" sz="2400" b="1" i="0" u="none" strike="noStrike" dirty="0">
                        <a:effectLst/>
                        <a:latin typeface="Arial"/>
                      </a:endParaRPr>
                    </a:p>
                  </a:txBody>
                  <a:tcPr marL="5191" marR="5191" marT="5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u="none" strike="noStrike" dirty="0" smtClean="0">
                          <a:effectLst/>
                        </a:rPr>
                        <a:t>6.2</a:t>
                      </a:r>
                      <a:endParaRPr lang="en-US" altLang="zh-CN" sz="2400" b="1" i="0" u="none" strike="noStrike" dirty="0">
                        <a:effectLst/>
                        <a:latin typeface="Arial"/>
                      </a:endParaRPr>
                    </a:p>
                  </a:txBody>
                  <a:tcPr marL="5191" marR="5191" marT="5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u="none" strike="noStrike" dirty="0" smtClean="0">
                          <a:effectLst/>
                        </a:rPr>
                        <a:t>16.8</a:t>
                      </a:r>
                      <a:endParaRPr lang="en-US" altLang="zh-CN" sz="2400" b="1" i="0" u="none" strike="noStrike" dirty="0">
                        <a:effectLst/>
                        <a:latin typeface="Arial"/>
                      </a:endParaRPr>
                    </a:p>
                  </a:txBody>
                  <a:tcPr marL="5191" marR="5191" marT="5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u="none" strike="noStrike" dirty="0" smtClean="0">
                          <a:effectLst/>
                        </a:rPr>
                        <a:t>13.7</a:t>
                      </a:r>
                      <a:endParaRPr lang="en-US" altLang="zh-CN" sz="2400" b="1" i="0" u="none" strike="noStrike" dirty="0">
                        <a:effectLst/>
                        <a:latin typeface="Arial"/>
                      </a:endParaRPr>
                    </a:p>
                  </a:txBody>
                  <a:tcPr marL="5191" marR="5191" marT="5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u="none" strike="noStrike" dirty="0" smtClean="0">
                          <a:effectLst/>
                        </a:rPr>
                        <a:t>3.1</a:t>
                      </a:r>
                      <a:endParaRPr lang="en-US" altLang="zh-CN" sz="2400" b="1" i="0" u="none" strike="noStrike" dirty="0">
                        <a:effectLst/>
                        <a:latin typeface="Arial"/>
                      </a:endParaRPr>
                    </a:p>
                  </a:txBody>
                  <a:tcPr marL="5191" marR="5191" marT="5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" y="1412776"/>
            <a:ext cx="9144000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7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试卷结构：</a:t>
            </a:r>
            <a:r>
              <a:rPr lang="zh-CN" altLang="en-US" sz="27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听说</a:t>
            </a:r>
            <a:r>
              <a:rPr lang="en-US" altLang="zh-CN" sz="27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(15)</a:t>
            </a:r>
            <a:r>
              <a:rPr lang="zh-CN" altLang="en-US" sz="27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7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单选</a:t>
            </a:r>
            <a:r>
              <a:rPr lang="en-US" altLang="zh-CN" sz="27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(15)</a:t>
            </a:r>
            <a:r>
              <a:rPr lang="zh-CN" altLang="en-US" sz="27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7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阅读</a:t>
            </a:r>
            <a:r>
              <a:rPr lang="en-US" altLang="zh-CN" sz="27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(40)</a:t>
            </a:r>
            <a:r>
              <a:rPr lang="zh-CN" altLang="en-US" sz="27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、完形</a:t>
            </a:r>
            <a:r>
              <a:rPr lang="en-US" altLang="zh-CN" sz="27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(30)</a:t>
            </a:r>
            <a:r>
              <a:rPr lang="zh-CN" altLang="en-US" sz="27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  </a:t>
            </a:r>
            <a:endParaRPr lang="en-US" altLang="zh-CN" sz="27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7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zh-CN" altLang="en-US" sz="27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语填</a:t>
            </a:r>
            <a:r>
              <a:rPr lang="en-US" altLang="zh-CN" sz="27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(15)</a:t>
            </a:r>
            <a:r>
              <a:rPr lang="zh-CN" altLang="en-US" sz="27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、改错</a:t>
            </a:r>
            <a:r>
              <a:rPr lang="en-US" altLang="zh-CN" sz="27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(10)</a:t>
            </a:r>
            <a:r>
              <a:rPr lang="zh-CN" altLang="en-US" sz="27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7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写作</a:t>
            </a:r>
            <a:r>
              <a:rPr lang="en-US" altLang="zh-CN" sz="27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(25)</a:t>
            </a:r>
            <a:endParaRPr lang="zh-CN" altLang="en-US" sz="27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6704" y="4645661"/>
            <a:ext cx="32848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年级最高分：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141.5</a:t>
            </a:r>
          </a:p>
          <a:p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年级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130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分以上：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39952" y="4667223"/>
            <a:ext cx="4849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考查特点</a:t>
            </a:r>
            <a:r>
              <a:rPr lang="en-US" altLang="zh-CN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重视语篇能力、语用</a:t>
            </a:r>
            <a:endParaRPr lang="en-US" altLang="zh-CN" sz="2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692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7746938"/>
              </p:ext>
            </p:extLst>
          </p:nvPr>
        </p:nvGraphicFramePr>
        <p:xfrm>
          <a:off x="755576" y="404664"/>
          <a:ext cx="7725464" cy="5301208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642148"/>
                <a:gridCol w="1096480"/>
                <a:gridCol w="1230518"/>
                <a:gridCol w="1295282"/>
                <a:gridCol w="1230518"/>
                <a:gridCol w="1230518"/>
              </a:tblGrid>
              <a:tr h="66265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姓名</a:t>
                      </a:r>
                      <a:endParaRPr lang="zh-CN" altLang="en-US" sz="24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39" marR="7439" marT="74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班级</a:t>
                      </a:r>
                      <a:endParaRPr lang="zh-CN" altLang="en-US" sz="24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39" marR="7439" marT="74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笔试</a:t>
                      </a:r>
                      <a:endParaRPr lang="zh-CN" altLang="en-US" sz="24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39" marR="7439" marT="74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口语</a:t>
                      </a:r>
                      <a:endParaRPr lang="zh-CN" altLang="en-US" sz="24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39" marR="7439" marT="74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总成绩</a:t>
                      </a:r>
                      <a:endParaRPr lang="zh-CN" altLang="en-US" sz="24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39" marR="7439" marT="74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年级名</a:t>
                      </a:r>
                      <a:endParaRPr lang="zh-CN" altLang="en-US" sz="24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39" marR="7439" marT="74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265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余晨曦</a:t>
                      </a:r>
                      <a:endParaRPr lang="zh-CN" altLang="en-US" sz="24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39" marR="7439" marT="74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endParaRPr lang="en-US" altLang="zh-CN" sz="24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39" marR="7439" marT="74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120.5</a:t>
                      </a:r>
                      <a:endParaRPr lang="en-US" altLang="zh-CN" sz="2400" b="1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39" marR="7439" marT="74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  <a:endParaRPr lang="en-US" altLang="zh-CN" sz="2400" b="1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39" marR="7439" marT="74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134.5</a:t>
                      </a:r>
                      <a:endParaRPr lang="en-US" altLang="zh-CN" sz="2400" b="1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39" marR="7439" marT="74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US" altLang="zh-CN" sz="2400" b="1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39" marR="7439" marT="74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265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周欣怡</a:t>
                      </a:r>
                      <a:endParaRPr lang="zh-CN" altLang="en-US" sz="24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39" marR="7439" marT="74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endParaRPr lang="en-US" altLang="zh-CN" sz="24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39" marR="7439" marT="74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119</a:t>
                      </a:r>
                      <a:endParaRPr lang="en-US" altLang="zh-CN" sz="24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39" marR="7439" marT="74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  <a:endParaRPr lang="en-US" altLang="zh-CN" sz="2400" b="1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39" marR="7439" marT="74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133</a:t>
                      </a:r>
                      <a:endParaRPr lang="en-US" altLang="zh-CN" sz="2400" b="1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39" marR="7439" marT="74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US" altLang="zh-CN" sz="2400" b="1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39" marR="7439" marT="74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265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丁北辰</a:t>
                      </a:r>
                      <a:endParaRPr lang="zh-CN" altLang="en-US" sz="24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39" marR="7439" marT="74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endParaRPr lang="en-US" altLang="zh-CN" sz="24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39" marR="7439" marT="74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118</a:t>
                      </a:r>
                      <a:endParaRPr lang="en-US" altLang="zh-CN" sz="24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39" marR="7439" marT="74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  <a:endParaRPr lang="en-US" altLang="zh-CN" sz="24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39" marR="7439" marT="74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132</a:t>
                      </a:r>
                      <a:endParaRPr lang="en-US" altLang="zh-CN" sz="2400" b="1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39" marR="7439" marT="74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10</a:t>
                      </a:r>
                      <a:endParaRPr lang="en-US" altLang="zh-CN" sz="2400" b="1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39" marR="7439" marT="74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265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邓文锐</a:t>
                      </a:r>
                      <a:endParaRPr lang="zh-CN" altLang="en-US" sz="24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39" marR="7439" marT="74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altLang="zh-CN" sz="24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39" marR="7439" marT="74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117.5</a:t>
                      </a:r>
                      <a:endParaRPr lang="en-US" altLang="zh-CN" sz="2400" b="1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39" marR="7439" marT="74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  <a:endParaRPr lang="en-US" altLang="zh-CN" sz="24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39" marR="7439" marT="74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131.5</a:t>
                      </a:r>
                      <a:endParaRPr lang="en-US" altLang="zh-CN" sz="2400" b="1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39" marR="7439" marT="74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11</a:t>
                      </a:r>
                      <a:endParaRPr lang="en-US" altLang="zh-CN" sz="2400" b="1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39" marR="7439" marT="74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265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林若兮</a:t>
                      </a:r>
                      <a:endParaRPr lang="zh-CN" altLang="en-US" sz="24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39" marR="7439" marT="74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endParaRPr lang="en-US" altLang="zh-CN" sz="24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39" marR="7439" marT="74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117.5</a:t>
                      </a:r>
                      <a:endParaRPr lang="en-US" altLang="zh-CN" sz="2400" b="1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39" marR="7439" marT="74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  <a:endParaRPr lang="en-US" altLang="zh-CN" sz="24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39" marR="7439" marT="74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131.5</a:t>
                      </a:r>
                      <a:endParaRPr lang="en-US" altLang="zh-CN" sz="2400" b="1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39" marR="7439" marT="74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11</a:t>
                      </a:r>
                      <a:endParaRPr lang="en-US" altLang="zh-CN" sz="2400" b="1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39" marR="7439" marT="74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265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荣舒萱</a:t>
                      </a:r>
                      <a:endParaRPr lang="zh-CN" altLang="en-US" sz="2400" b="1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39" marR="7439" marT="74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altLang="zh-CN" sz="24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39" marR="7439" marT="74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117</a:t>
                      </a:r>
                      <a:endParaRPr lang="en-US" altLang="zh-CN" sz="2400" b="1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39" marR="7439" marT="74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  <a:endParaRPr lang="en-US" altLang="zh-CN" sz="2400" b="1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39" marR="7439" marT="74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131</a:t>
                      </a:r>
                      <a:endParaRPr lang="en-US" altLang="zh-CN" sz="2400" b="1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39" marR="7439" marT="74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15</a:t>
                      </a:r>
                      <a:endParaRPr lang="en-US" altLang="zh-CN" sz="2400" b="1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39" marR="7439" marT="74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265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吴双</a:t>
                      </a:r>
                      <a:endParaRPr lang="zh-CN" altLang="en-US" sz="24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39" marR="7439" marT="74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altLang="zh-CN" sz="24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39" marR="7439" marT="74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117</a:t>
                      </a:r>
                      <a:endParaRPr lang="en-US" altLang="zh-CN" sz="24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39" marR="7439" marT="74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</a:t>
                      </a:r>
                      <a:endParaRPr lang="en-US" altLang="zh-CN" sz="24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39" marR="7439" marT="74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130</a:t>
                      </a:r>
                      <a:endParaRPr lang="en-US" altLang="zh-CN" sz="2400" b="1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39" marR="7439" marT="74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23</a:t>
                      </a:r>
                      <a:endParaRPr lang="en-US" altLang="zh-CN" sz="2400" b="1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39" marR="7439" marT="74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04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卷面满分学生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0590181"/>
              </p:ext>
            </p:extLst>
          </p:nvPr>
        </p:nvGraphicFramePr>
        <p:xfrm>
          <a:off x="1115616" y="1196752"/>
          <a:ext cx="1905744" cy="225171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240904"/>
                <a:gridCol w="664840"/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u="none" strike="noStrike" dirty="0" smtClean="0">
                          <a:solidFill>
                            <a:srgbClr val="0070C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班级</a:t>
                      </a:r>
                      <a:endParaRPr lang="zh-CN" altLang="en-US" sz="2400" b="1" i="0" u="none" strike="noStrike" dirty="0">
                        <a:solidFill>
                          <a:srgbClr val="0070C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u="none" strike="noStrike" dirty="0" smtClean="0">
                          <a:solidFill>
                            <a:srgbClr val="0070C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400" b="1" i="0" u="none" strike="noStrike" dirty="0">
                        <a:solidFill>
                          <a:srgbClr val="0070C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荣舒萱</a:t>
                      </a:r>
                      <a:endParaRPr lang="zh-CN" altLang="en-US" sz="24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altLang="zh-CN" sz="24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吴双</a:t>
                      </a:r>
                      <a:endParaRPr lang="zh-CN" altLang="en-US" sz="24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altLang="zh-CN" sz="2400" b="1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程启帆</a:t>
                      </a:r>
                      <a:endParaRPr lang="zh-CN" altLang="en-US" sz="24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altLang="zh-CN" sz="24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叶泓</a:t>
                      </a:r>
                      <a:endParaRPr lang="zh-CN" altLang="en-US" sz="24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altLang="zh-CN" sz="2400" b="1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闫可悦</a:t>
                      </a:r>
                      <a:endParaRPr lang="zh-CN" altLang="en-US" sz="24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altLang="zh-CN" sz="24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54724"/>
              </p:ext>
            </p:extLst>
          </p:nvPr>
        </p:nvGraphicFramePr>
        <p:xfrm>
          <a:off x="5724128" y="1196752"/>
          <a:ext cx="2032992" cy="4878705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312912"/>
                <a:gridCol w="720080"/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u="none" strike="noStrike" dirty="0" smtClean="0">
                          <a:solidFill>
                            <a:srgbClr val="0070C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班级</a:t>
                      </a:r>
                      <a:endParaRPr lang="zh-CN" altLang="en-US" sz="2400" b="1" i="0" u="none" strike="noStrike" dirty="0">
                        <a:solidFill>
                          <a:srgbClr val="0070C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u="none" strike="noStrike" dirty="0" smtClean="0">
                          <a:solidFill>
                            <a:srgbClr val="0070C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endParaRPr lang="zh-CN" altLang="en-US" sz="2400" b="1" i="0" u="none" strike="noStrike" dirty="0">
                        <a:solidFill>
                          <a:srgbClr val="0070C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余晨曦</a:t>
                      </a:r>
                      <a:endParaRPr lang="zh-CN" altLang="en-US" sz="24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4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丁北辰</a:t>
                      </a:r>
                      <a:endParaRPr lang="zh-CN" altLang="en-US" sz="24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4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林若兮</a:t>
                      </a:r>
                      <a:endParaRPr lang="zh-CN" altLang="en-US" sz="24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4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郭昶君</a:t>
                      </a:r>
                      <a:endParaRPr lang="zh-CN" altLang="en-US" sz="24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4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俞珊珊</a:t>
                      </a:r>
                      <a:endParaRPr lang="zh-CN" altLang="en-US" sz="24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4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白杰芮</a:t>
                      </a:r>
                      <a:endParaRPr lang="zh-CN" altLang="en-US" sz="24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4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邓楚然</a:t>
                      </a:r>
                      <a:endParaRPr lang="zh-CN" altLang="en-US" sz="24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4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吕淑贤</a:t>
                      </a:r>
                      <a:endParaRPr lang="zh-CN" altLang="en-US" sz="24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4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纪逸洋</a:t>
                      </a:r>
                      <a:endParaRPr lang="zh-CN" altLang="en-US" sz="24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4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熊殷浩</a:t>
                      </a:r>
                      <a:endParaRPr lang="zh-CN" altLang="en-US" sz="24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4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陈嘉怡</a:t>
                      </a:r>
                      <a:endParaRPr lang="zh-CN" altLang="en-US" sz="24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4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王丹妮</a:t>
                      </a:r>
                      <a:endParaRPr lang="zh-CN" altLang="en-US" sz="24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4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855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-4528"/>
            <a:ext cx="8229600" cy="901206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卷面有待提升的学生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8788962"/>
              </p:ext>
            </p:extLst>
          </p:nvPr>
        </p:nvGraphicFramePr>
        <p:xfrm>
          <a:off x="1187624" y="1181184"/>
          <a:ext cx="2232248" cy="33775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120"/>
                <a:gridCol w="1152128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刘昭聪</a:t>
                      </a:r>
                      <a:endParaRPr lang="zh-CN" altLang="en-US" sz="24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曹敬</a:t>
                      </a:r>
                      <a:endParaRPr lang="zh-CN" altLang="en-US" sz="24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张天舒</a:t>
                      </a:r>
                      <a:endParaRPr lang="zh-CN" altLang="en-US" sz="24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黄文涛</a:t>
                      </a:r>
                      <a:endParaRPr lang="zh-CN" altLang="en-US" sz="24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刘泓熙</a:t>
                      </a:r>
                      <a:endParaRPr lang="zh-CN" altLang="en-US" sz="24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崔昊</a:t>
                      </a:r>
                      <a:endParaRPr lang="zh-CN" altLang="en-US" sz="24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陈芝先</a:t>
                      </a:r>
                      <a:endParaRPr lang="zh-CN" altLang="en-US" sz="24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胡鸿宇</a:t>
                      </a:r>
                      <a:endParaRPr lang="zh-CN" altLang="en-US" sz="24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蔡轩羲</a:t>
                      </a:r>
                      <a:endParaRPr lang="zh-CN" altLang="en-US" sz="24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王金华</a:t>
                      </a:r>
                      <a:endParaRPr lang="zh-CN" altLang="en-US" sz="24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钮振宇</a:t>
                      </a:r>
                      <a:endParaRPr lang="zh-CN" altLang="en-US" sz="24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汪文韬</a:t>
                      </a:r>
                      <a:endParaRPr lang="zh-CN" altLang="en-US" sz="24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周吴尚</a:t>
                      </a:r>
                      <a:endParaRPr lang="zh-CN" altLang="en-US" sz="24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刘彦</a:t>
                      </a:r>
                      <a:endParaRPr lang="zh-CN" altLang="en-US" sz="24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刘缘</a:t>
                      </a:r>
                      <a:endParaRPr lang="zh-CN" altLang="en-US" sz="24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张宇鹏</a:t>
                      </a:r>
                      <a:endParaRPr lang="zh-CN" altLang="en-US" sz="24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李游</a:t>
                      </a:r>
                      <a:endParaRPr lang="zh-CN" altLang="en-US" sz="24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邓展麒</a:t>
                      </a:r>
                      <a:endParaRPr lang="zh-CN" altLang="en-US" sz="24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587676"/>
              </p:ext>
            </p:extLst>
          </p:nvPr>
        </p:nvGraphicFramePr>
        <p:xfrm>
          <a:off x="5220072" y="1201008"/>
          <a:ext cx="1368152" cy="3002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8152"/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陈文思</a:t>
                      </a:r>
                      <a:endParaRPr lang="zh-CN" altLang="en-US" sz="24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钟润之</a:t>
                      </a:r>
                      <a:endParaRPr lang="zh-CN" altLang="en-US" sz="24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王伊依</a:t>
                      </a:r>
                      <a:endParaRPr lang="zh-CN" altLang="en-US" sz="24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唐思</a:t>
                      </a:r>
                      <a:endParaRPr lang="zh-CN" altLang="en-US" sz="2400" b="1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杨湘琪</a:t>
                      </a:r>
                      <a:endParaRPr lang="zh-CN" altLang="en-US" sz="24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张择流</a:t>
                      </a:r>
                      <a:endParaRPr lang="zh-CN" altLang="en-US" sz="2400" b="1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柴晶晶</a:t>
                      </a:r>
                      <a:endParaRPr lang="zh-CN" altLang="en-US" sz="2400" b="1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周子喻</a:t>
                      </a:r>
                      <a:endParaRPr lang="zh-CN" altLang="en-US" sz="24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1520" y="896678"/>
            <a:ext cx="764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</a:t>
            </a:r>
            <a:endParaRPr lang="zh-CN" altLang="en-US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67944" y="933036"/>
            <a:ext cx="986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</a:t>
            </a:r>
            <a:endParaRPr lang="zh-CN" altLang="en-US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3968" y="4797152"/>
            <a:ext cx="44422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态度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问题，不是能力问题</a:t>
            </a:r>
            <a:endParaRPr lang="en-US" altLang="zh-CN" sz="28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36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高二学年的英语学习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412776"/>
            <a:ext cx="8928992" cy="4525963"/>
          </a:xfrm>
        </p:spPr>
        <p:txBody>
          <a:bodyPr/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结束适应期，能力提升空间最大！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学年结束需要达到的目标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能够应对高考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需要关注的方面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</a:p>
          <a:p>
            <a:pPr marL="0" indent="0">
              <a:buNone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学法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的调整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考试暴露的问题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indent="0">
              <a:buNone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②课后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学习时间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的合理安排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在校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周末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indent="0">
              <a:buNone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③良好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习惯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的坚持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思维、书写、作业、知识梳理归纳的习惯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21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给家长的建议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556792"/>
            <a:ext cx="8229600" cy="4525963"/>
          </a:xfrm>
        </p:spPr>
        <p:txBody>
          <a:bodyPr/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多了解孩子的英语学习过程！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鼓励孩子多找老师！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041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-108552"/>
            <a:ext cx="6525344" cy="7065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751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-459432"/>
            <a:ext cx="7061770" cy="7061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244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413</Words>
  <Application>Microsoft Office PowerPoint</Application>
  <PresentationFormat>全屏显示(4:3)</PresentationFormat>
  <Paragraphs>188</Paragraphs>
  <Slides>10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主题​​</vt:lpstr>
      <vt:lpstr>高二上家长会</vt:lpstr>
      <vt:lpstr>一段考英语考试各题型得分情况</vt:lpstr>
      <vt:lpstr>PowerPoint 演示文稿</vt:lpstr>
      <vt:lpstr>卷面满分学生</vt:lpstr>
      <vt:lpstr>卷面有待提升的学生</vt:lpstr>
      <vt:lpstr>高二学年的英语学习</vt:lpstr>
      <vt:lpstr>给家长的建议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13</cp:revision>
  <cp:lastPrinted>2016-10-20T11:21:06Z</cp:lastPrinted>
  <dcterms:created xsi:type="dcterms:W3CDTF">2016-10-20T09:10:37Z</dcterms:created>
  <dcterms:modified xsi:type="dcterms:W3CDTF">2016-10-20T11:33:18Z</dcterms:modified>
</cp:coreProperties>
</file>