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7" r:id="rId2"/>
    <p:sldId id="264" r:id="rId3"/>
    <p:sldId id="266" r:id="rId4"/>
    <p:sldId id="268" r:id="rId5"/>
    <p:sldId id="269" r:id="rId6"/>
    <p:sldId id="270" r:id="rId7"/>
    <p:sldId id="284" r:id="rId8"/>
    <p:sldId id="282" r:id="rId9"/>
    <p:sldId id="280" r:id="rId10"/>
    <p:sldId id="281" r:id="rId11"/>
    <p:sldId id="259" r:id="rId12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53969-4E41-429D-92CD-4D0754B804DE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ADB37-16F7-4796-A160-FBA0C93047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EF21-369E-4C2C-8225-7DB868710523}" type="datetimeFigureOut">
              <a:rPr lang="zh-CN" altLang="en-US" smtClean="0"/>
              <a:pPr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1B5B-06A0-4A0F-A3B9-4CDCCB7FC1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0" y="791694"/>
            <a:ext cx="9156700" cy="6066306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564"/>
            <a:ext cx="5190186" cy="736130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836712"/>
            <a:ext cx="48245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/>
              <a:t>Unit 5 Reading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1560" y="1700808"/>
            <a:ext cx="7956550" cy="1446550"/>
          </a:xfrm>
          <a:prstGeom prst="rect">
            <a:avLst/>
          </a:prstGeom>
          <a:noFill/>
          <a:ln w="508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ELIAS’ STORY</a:t>
            </a:r>
          </a:p>
        </p:txBody>
      </p:sp>
      <p:pic>
        <p:nvPicPr>
          <p:cNvPr id="10" name="Picture 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140968"/>
            <a:ext cx="524125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Arial" panose="020B0604020202020204" pitchFamily="34" charset="0"/>
              </a:rPr>
              <a:t>Read Para.6 and find out the qualities of Mandela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7544" y="980728"/>
            <a:ext cx="8208963" cy="418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dirty="0">
                <a:solidFill>
                  <a:srgbClr val="008000"/>
                </a:solidFill>
              </a:rPr>
              <a:t>We were put into a position in which we had either to accept we were less important, or fight the government. We chose to attack the laws. We first broke the law in a way which was peaceful; when this was not allowed … only then did we decide to answer violence with violence.   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560" y="5373216"/>
            <a:ext cx="63055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0" lang="en-US" altLang="zh-CN" sz="3200" dirty="0">
                <a:solidFill>
                  <a:srgbClr val="FF0000"/>
                </a:solidFill>
              </a:rPr>
              <a:t>Brave, Determined &amp; Unselfish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0" y="-3175"/>
            <a:ext cx="9144000" cy="6845300"/>
          </a:xfrm>
          <a:prstGeom prst="rect">
            <a:avLst/>
          </a:prstGeom>
          <a:solidFill>
            <a:srgbClr val="0066CC">
              <a:alpha val="8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0" y="4997002"/>
            <a:ext cx="9144000" cy="1860997"/>
          </a:xfrm>
          <a:prstGeom prst="rect">
            <a:avLst/>
          </a:prstGeom>
          <a:gradFill rotWithShape="1">
            <a:gsLst>
              <a:gs pos="0">
                <a:srgbClr val="D3D3D3"/>
              </a:gs>
              <a:gs pos="100000">
                <a:srgbClr val="D5D5D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u="sng" dirty="0" smtClean="0">
                <a:solidFill>
                  <a:schemeClr val="bg1"/>
                </a:solidFill>
              </a:rPr>
              <a:t>Homework: </a:t>
            </a:r>
            <a:r>
              <a:rPr lang="zh-CN" altLang="en-US" sz="4800" b="1" i="1" u="sng" dirty="0" smtClean="0">
                <a:solidFill>
                  <a:schemeClr val="bg1"/>
                </a:solidFill>
              </a:rPr>
              <a:t>（</a:t>
            </a:r>
            <a:r>
              <a:rPr lang="en-US" altLang="zh-CN" sz="4800" b="1" i="1" u="sng" dirty="0" smtClean="0">
                <a:solidFill>
                  <a:schemeClr val="bg1"/>
                </a:solidFill>
              </a:rPr>
              <a:t>Textbook</a:t>
            </a:r>
            <a:r>
              <a:rPr lang="zh-CN" altLang="en-US" sz="4800" b="1" i="1" u="sng" dirty="0" smtClean="0">
                <a:solidFill>
                  <a:schemeClr val="bg1"/>
                </a:solidFill>
              </a:rPr>
              <a:t>）</a:t>
            </a:r>
            <a:endParaRPr lang="en-US" altLang="zh-CN" sz="4800" b="1" i="1" u="sng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</a:rPr>
              <a:t>ead the passage on P38  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Exercise on P70 T1.2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438" t="33094" r="41313" b="25563"/>
          <a:stretch>
            <a:fillRect/>
          </a:stretch>
        </p:blipFill>
        <p:spPr bwMode="auto">
          <a:xfrm>
            <a:off x="3699405" y="3284984"/>
            <a:ext cx="544459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22684" t="36219" r="53691" b="42125"/>
          <a:stretch>
            <a:fillRect/>
          </a:stretch>
        </p:blipFill>
        <p:spPr bwMode="auto">
          <a:xfrm>
            <a:off x="-1" y="764704"/>
            <a:ext cx="534168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23850" y="836613"/>
            <a:ext cx="8208963" cy="646331"/>
          </a:xfrm>
          <a:prstGeom prst="rect">
            <a:avLst/>
          </a:prstGeom>
          <a:noFill/>
          <a:ln w="22225">
            <a:solidFill>
              <a:srgbClr val="80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Skim </a:t>
            </a:r>
            <a:r>
              <a:rPr lang="en-US" altLang="zh-CN" sz="3600" dirty="0" smtClean="0">
                <a:solidFill>
                  <a:srgbClr val="FF0000"/>
                </a:solidFill>
              </a:rPr>
              <a:t>Para.1</a:t>
            </a:r>
            <a:r>
              <a:rPr lang="en-US" altLang="zh-CN" sz="3600" dirty="0" smtClean="0"/>
              <a:t> and </a:t>
            </a:r>
            <a:r>
              <a:rPr lang="en-US" altLang="zh-CN" sz="3600" dirty="0"/>
              <a:t>fill in the blanks.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7338" y="1741488"/>
            <a:ext cx="1439862" cy="71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dirty="0">
                <a:solidFill>
                  <a:srgbClr val="00B0F0"/>
                </a:solidFill>
              </a:rPr>
              <a:t>Elias: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39863" y="1814513"/>
            <a:ext cx="75961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a poor _____ ______ in South Africa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790825" y="1812925"/>
            <a:ext cx="2843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</a:rPr>
              <a:t>black worker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7338" y="2525713"/>
            <a:ext cx="3779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rgbClr val="00B0F0"/>
                </a:solidFill>
              </a:rPr>
              <a:t>Nelson Mandela: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2263" y="3068638"/>
            <a:ext cx="87137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/>
              <a:t>a _____ _______ who offered guidance to poor black people in South Africa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82625" y="3068638"/>
            <a:ext cx="28853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FF3300"/>
                </a:solidFill>
              </a:rPr>
              <a:t>black  lawyer</a:t>
            </a:r>
            <a:endParaRPr lang="zh-CN" altLang="en-US" sz="40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1520" y="1556792"/>
            <a:ext cx="889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kumimoji="0" lang="en-US" altLang="zh-CN" sz="3600" dirty="0"/>
              <a:t>Why did Elias visit Nelson Mandela</a:t>
            </a:r>
            <a:r>
              <a:rPr kumimoji="0" lang="en-US" altLang="zh-CN" sz="3600" dirty="0" smtClean="0"/>
              <a:t>? 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(Para.2)</a:t>
            </a:r>
            <a:endParaRPr kumimoji="0"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2780928"/>
            <a:ext cx="88204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        Elias </a:t>
            </a:r>
            <a:r>
              <a:rPr kumimoji="0" lang="en-US" altLang="zh-CN" sz="4000" dirty="0">
                <a:solidFill>
                  <a:srgbClr val="008000"/>
                </a:solidFill>
              </a:rPr>
              <a:t>visited Nelson Mandela because he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needed legal help. </a:t>
            </a:r>
            <a:r>
              <a:rPr kumimoji="0" lang="en-US" altLang="zh-CN" sz="4000" dirty="0">
                <a:solidFill>
                  <a:srgbClr val="008000"/>
                </a:solidFill>
              </a:rPr>
              <a:t>He was not legally allowed to work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without a </a:t>
            </a:r>
            <a:r>
              <a:rPr kumimoji="0" lang="en-US" altLang="zh-CN" sz="4000" b="1" u="sng" dirty="0" smtClean="0">
                <a:solidFill>
                  <a:srgbClr val="008000"/>
                </a:solidFill>
              </a:rPr>
              <a:t>passbook</a:t>
            </a:r>
            <a:r>
              <a:rPr kumimoji="0" lang="en-US" altLang="zh-CN" sz="4000" dirty="0" smtClean="0">
                <a:solidFill>
                  <a:srgbClr val="008000"/>
                </a:solidFill>
              </a:rPr>
              <a:t>.</a:t>
            </a:r>
            <a:endParaRPr kumimoji="0" lang="en-US" altLang="zh-CN" sz="4000" dirty="0">
              <a:solidFill>
                <a:srgbClr val="008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1520" y="836712"/>
            <a:ext cx="8208963" cy="646331"/>
          </a:xfrm>
          <a:prstGeom prst="rect">
            <a:avLst/>
          </a:prstGeom>
          <a:noFill/>
          <a:ln w="22225">
            <a:solidFill>
              <a:srgbClr val="80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Skim </a:t>
            </a:r>
            <a:r>
              <a:rPr lang="en-US" altLang="zh-CN" sz="3600" dirty="0" smtClean="0">
                <a:solidFill>
                  <a:srgbClr val="FF0000"/>
                </a:solidFill>
              </a:rPr>
              <a:t>Para.2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and </a:t>
            </a:r>
            <a:r>
              <a:rPr lang="en-US" altLang="zh-CN" sz="3600" dirty="0" smtClean="0"/>
              <a:t>answer the question</a:t>
            </a:r>
            <a:r>
              <a:rPr lang="en-US" altLang="zh-CN" sz="3600" dirty="0" smtClean="0"/>
              <a:t>.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3528" y="1844824"/>
            <a:ext cx="8601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dirty="0" smtClean="0"/>
              <a:t>2</a:t>
            </a:r>
            <a:r>
              <a:rPr kumimoji="0" lang="en-US" altLang="zh-CN" sz="3600" dirty="0" smtClean="0"/>
              <a:t>. </a:t>
            </a:r>
            <a:r>
              <a:rPr kumimoji="0" lang="en-US" altLang="zh-CN" sz="3600" dirty="0"/>
              <a:t>Why did Elias </a:t>
            </a:r>
            <a:r>
              <a:rPr kumimoji="0" lang="en-US" altLang="zh-CN" sz="3600" dirty="0" smtClean="0"/>
              <a:t>say </a:t>
            </a:r>
            <a:r>
              <a:rPr kumimoji="0" lang="en-US" altLang="zh-CN" sz="3600" dirty="0"/>
              <a:t>it is the happiest day of his </a:t>
            </a:r>
            <a:r>
              <a:rPr kumimoji="0" lang="en-US" altLang="zh-CN" sz="3600" dirty="0" smtClean="0"/>
              <a:t>life? (</a:t>
            </a:r>
            <a:r>
              <a:rPr lang="en-US" altLang="zh-CN" sz="3600" dirty="0" smtClean="0">
                <a:solidFill>
                  <a:srgbClr val="FF0000"/>
                </a:solidFill>
              </a:rPr>
              <a:t>P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ara</a:t>
            </a:r>
            <a:r>
              <a:rPr kumimoji="0" lang="en-US" altLang="zh-CN" sz="3600" dirty="0">
                <a:solidFill>
                  <a:srgbClr val="FF0000"/>
                </a:solidFill>
              </a:rPr>
              <a:t>. </a:t>
            </a:r>
            <a:r>
              <a:rPr kumimoji="0" lang="en-US" altLang="zh-CN" sz="3600" dirty="0" smtClean="0">
                <a:solidFill>
                  <a:srgbClr val="FF0000"/>
                </a:solidFill>
              </a:rPr>
              <a:t>3) </a:t>
            </a:r>
            <a:endParaRPr kumimoji="0"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9512" y="3140968"/>
            <a:ext cx="86407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        Because </a:t>
            </a:r>
            <a:r>
              <a:rPr kumimoji="0" lang="en-US" altLang="zh-CN" sz="4000" dirty="0">
                <a:solidFill>
                  <a:srgbClr val="008000"/>
                </a:solidFill>
              </a:rPr>
              <a:t>with Mandela’s help, Elias could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stay in Johannesburg</a:t>
            </a:r>
            <a:r>
              <a:rPr kumimoji="0" lang="en-US" altLang="zh-CN" sz="4000" dirty="0">
                <a:solidFill>
                  <a:srgbClr val="008000"/>
                </a:solidFill>
              </a:rPr>
              <a:t>. He became more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hopeful</a:t>
            </a:r>
            <a:r>
              <a:rPr kumimoji="0" lang="en-US" altLang="zh-CN" sz="4000" dirty="0">
                <a:solidFill>
                  <a:srgbClr val="008000"/>
                </a:solidFill>
              </a:rPr>
              <a:t> about his future.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1520" y="836712"/>
            <a:ext cx="8208963" cy="646331"/>
          </a:xfrm>
          <a:prstGeom prst="rect">
            <a:avLst/>
          </a:prstGeom>
          <a:noFill/>
          <a:ln w="22225">
            <a:solidFill>
              <a:srgbClr val="80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Skim </a:t>
            </a:r>
            <a:r>
              <a:rPr lang="en-US" altLang="zh-CN" sz="3600" dirty="0" smtClean="0">
                <a:solidFill>
                  <a:srgbClr val="FF0000"/>
                </a:solidFill>
              </a:rPr>
              <a:t>Para.3</a:t>
            </a:r>
            <a:r>
              <a:rPr lang="en-US" altLang="zh-CN" sz="3600" dirty="0" smtClean="0"/>
              <a:t> </a:t>
            </a:r>
            <a:r>
              <a:rPr lang="en-US" altLang="zh-CN" sz="3600" dirty="0" smtClean="0"/>
              <a:t>and </a:t>
            </a:r>
            <a:r>
              <a:rPr lang="en-US" altLang="zh-CN" sz="3600" dirty="0" smtClean="0"/>
              <a:t>answer the question</a:t>
            </a:r>
            <a:r>
              <a:rPr lang="en-US" altLang="zh-CN" sz="3600" dirty="0" smtClean="0"/>
              <a:t>.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844824"/>
            <a:ext cx="82085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000" dirty="0"/>
              <a:t>3</a:t>
            </a:r>
            <a:r>
              <a:rPr kumimoji="0" lang="en-US" altLang="zh-CN" sz="4000" dirty="0" smtClean="0"/>
              <a:t>. </a:t>
            </a:r>
            <a:r>
              <a:rPr kumimoji="0" lang="en-US" altLang="zh-CN" sz="4000" dirty="0"/>
              <a:t>What was the unfair situation black people faced</a:t>
            </a:r>
            <a:r>
              <a:rPr kumimoji="0" lang="zh-CN" altLang="en-US" sz="4000" dirty="0" smtClean="0"/>
              <a:t>？</a:t>
            </a:r>
            <a:r>
              <a:rPr kumimoji="0" lang="en-US" altLang="zh-CN" sz="4000" dirty="0" smtClean="0">
                <a:solidFill>
                  <a:srgbClr val="FF0000"/>
                </a:solidFill>
              </a:rPr>
              <a:t>(Para.5)</a:t>
            </a:r>
            <a:endParaRPr kumimoji="0"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501008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4000" dirty="0" smtClean="0">
                <a:solidFill>
                  <a:srgbClr val="008000"/>
                </a:solidFill>
              </a:rPr>
              <a:t>They </a:t>
            </a:r>
            <a:r>
              <a:rPr kumimoji="0" lang="en-US" altLang="zh-CN" sz="4000" dirty="0">
                <a:solidFill>
                  <a:srgbClr val="008000"/>
                </a:solidFill>
              </a:rPr>
              <a:t>could not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vote </a:t>
            </a:r>
            <a:r>
              <a:rPr kumimoji="0" lang="en-US" altLang="zh-CN" sz="4000" dirty="0">
                <a:solidFill>
                  <a:srgbClr val="008000"/>
                </a:solidFill>
              </a:rPr>
              <a:t>or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choose their leader</a:t>
            </a:r>
            <a:r>
              <a:rPr kumimoji="0" lang="en-US" altLang="zh-CN" sz="4000" dirty="0">
                <a:solidFill>
                  <a:srgbClr val="008000"/>
                </a:solidFill>
              </a:rPr>
              <a:t>.</a:t>
            </a:r>
          </a:p>
          <a:p>
            <a:r>
              <a:rPr kumimoji="0" lang="en-US" altLang="zh-CN" sz="4000" dirty="0">
                <a:solidFill>
                  <a:srgbClr val="008000"/>
                </a:solidFill>
              </a:rPr>
              <a:t>They could not choose where to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live</a:t>
            </a:r>
            <a:r>
              <a:rPr kumimoji="0" lang="en-US" altLang="zh-CN" sz="4000" dirty="0">
                <a:solidFill>
                  <a:srgbClr val="008000"/>
                </a:solidFill>
              </a:rPr>
              <a:t>, their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jobs</a:t>
            </a:r>
            <a:r>
              <a:rPr kumimoji="0" lang="en-US" altLang="zh-CN" sz="4000" dirty="0">
                <a:solidFill>
                  <a:srgbClr val="008000"/>
                </a:solidFill>
              </a:rPr>
              <a:t> or their </a:t>
            </a:r>
            <a:r>
              <a:rPr kumimoji="0" lang="en-US" altLang="zh-CN" sz="4000" b="1" u="sng" dirty="0">
                <a:solidFill>
                  <a:srgbClr val="008000"/>
                </a:solidFill>
              </a:rPr>
              <a:t>homeland</a:t>
            </a:r>
            <a:r>
              <a:rPr kumimoji="0" lang="en-US" altLang="zh-CN" sz="4000" u="sng" dirty="0">
                <a:solidFill>
                  <a:srgbClr val="008000"/>
                </a:solidFill>
              </a:rPr>
              <a:t> o</a:t>
            </a:r>
            <a:r>
              <a:rPr kumimoji="0" lang="en-US" altLang="zh-CN" sz="4000" dirty="0">
                <a:solidFill>
                  <a:srgbClr val="008000"/>
                </a:solidFill>
              </a:rPr>
              <a:t>utside the city.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1520" y="836712"/>
            <a:ext cx="8208963" cy="646331"/>
          </a:xfrm>
          <a:prstGeom prst="rect">
            <a:avLst/>
          </a:prstGeom>
          <a:noFill/>
          <a:ln w="22225">
            <a:solidFill>
              <a:srgbClr val="800000"/>
            </a:solidFill>
            <a:prstDash val="dash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Skim </a:t>
            </a:r>
            <a:r>
              <a:rPr lang="en-US" altLang="zh-CN" sz="3600" dirty="0" smtClean="0">
                <a:solidFill>
                  <a:srgbClr val="FF0000"/>
                </a:solidFill>
              </a:rPr>
              <a:t>Para.5</a:t>
            </a:r>
            <a:r>
              <a:rPr lang="en-US" altLang="zh-CN" sz="3600" dirty="0" smtClean="0"/>
              <a:t> and answer the question.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250825" y="1939925"/>
            <a:ext cx="2446338" cy="954088"/>
          </a:xfrm>
          <a:prstGeom prst="ellipse">
            <a:avLst/>
          </a:prstGeom>
          <a:solidFill>
            <a:srgbClr val="C0C0C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533400" y="3724275"/>
            <a:ext cx="2132013" cy="954088"/>
          </a:xfrm>
          <a:prstGeom prst="ellipse">
            <a:avLst/>
          </a:prstGeom>
          <a:solidFill>
            <a:srgbClr val="FF99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250825" y="5540375"/>
            <a:ext cx="2416175" cy="954088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276600" y="1878013"/>
            <a:ext cx="2057400" cy="954107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2"/>
                </a:solidFill>
              </a:rPr>
              <a:t>Before E met M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276600" y="3903663"/>
            <a:ext cx="2514600" cy="584775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solidFill>
                  <a:schemeClr val="tx2"/>
                </a:solidFill>
              </a:rPr>
              <a:t>M helped E</a:t>
            </a: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3332163" y="5383213"/>
            <a:ext cx="2209800" cy="1200329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dirty="0">
                <a:solidFill>
                  <a:schemeClr val="tx2"/>
                </a:solidFill>
              </a:rPr>
              <a:t>E joined ANC</a:t>
            </a:r>
          </a:p>
        </p:txBody>
      </p:sp>
      <p:sp>
        <p:nvSpPr>
          <p:cNvPr id="315401" name="AutoShape 9"/>
          <p:cNvSpPr>
            <a:spLocks noChangeArrowheads="1"/>
          </p:cNvSpPr>
          <p:nvPr/>
        </p:nvSpPr>
        <p:spPr bwMode="auto">
          <a:xfrm>
            <a:off x="6132513" y="1798638"/>
            <a:ext cx="2832100" cy="1311275"/>
          </a:xfrm>
          <a:prstGeom prst="flowChartDecision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402" name="AutoShape 10"/>
          <p:cNvSpPr>
            <a:spLocks noChangeArrowheads="1"/>
          </p:cNvSpPr>
          <p:nvPr/>
        </p:nvSpPr>
        <p:spPr bwMode="auto">
          <a:xfrm>
            <a:off x="6248400" y="3584575"/>
            <a:ext cx="2743200" cy="1311275"/>
          </a:xfrm>
          <a:prstGeom prst="flowChartDecision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403" name="AutoShape 11"/>
          <p:cNvSpPr>
            <a:spLocks noChangeArrowheads="1"/>
          </p:cNvSpPr>
          <p:nvPr/>
        </p:nvSpPr>
        <p:spPr bwMode="auto">
          <a:xfrm>
            <a:off x="6248400" y="5337175"/>
            <a:ext cx="2743200" cy="1311275"/>
          </a:xfrm>
          <a:prstGeom prst="flowChartDecision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sz="4000">
              <a:solidFill>
                <a:schemeClr val="tx2"/>
              </a:solidFill>
            </a:endParaRPr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2667000" y="2487613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 flipV="1">
            <a:off x="5541963" y="5992813"/>
            <a:ext cx="741362" cy="14287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5791200" y="4240213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5334000" y="2487613"/>
            <a:ext cx="8382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2667000" y="4240213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2681288" y="6069013"/>
            <a:ext cx="609600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>
            <a:off x="1600200" y="3097213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1" name="Line 19"/>
          <p:cNvSpPr>
            <a:spLocks noChangeShapeType="1"/>
          </p:cNvSpPr>
          <p:nvPr/>
        </p:nvSpPr>
        <p:spPr bwMode="auto">
          <a:xfrm>
            <a:off x="1600200" y="4849813"/>
            <a:ext cx="0" cy="5334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>
            <a:off x="7543800" y="4849813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7529513" y="3173413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4" name="Line 22"/>
          <p:cNvSpPr>
            <a:spLocks noChangeShapeType="1"/>
          </p:cNvSpPr>
          <p:nvPr/>
        </p:nvSpPr>
        <p:spPr bwMode="auto">
          <a:xfrm>
            <a:off x="4211960" y="4365104"/>
            <a:ext cx="0" cy="838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4211960" y="2852936"/>
            <a:ext cx="0" cy="7620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-36513" y="1958975"/>
            <a:ext cx="3240088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000">
                <a:solidFill>
                  <a:schemeClr val="tx2"/>
                </a:solidFill>
              </a:rPr>
              <a:t>difficult, worrying,          poor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6948488" y="5630863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solidFill>
                  <a:schemeClr val="tx2"/>
                </a:solidFill>
              </a:rPr>
              <a:t>proud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468313" y="5413375"/>
            <a:ext cx="2303462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dangerous, meaningful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609600" y="3859213"/>
            <a:ext cx="20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2"/>
                </a:solidFill>
              </a:rPr>
              <a:t>happiest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6780213" y="3908425"/>
            <a:ext cx="17526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solidFill>
                  <a:schemeClr val="tx2"/>
                </a:solidFill>
              </a:rPr>
              <a:t>hopeful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6858000" y="1649413"/>
            <a:ext cx="1981200" cy="1554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  sad, hopeless, worried    </a:t>
            </a:r>
          </a:p>
        </p:txBody>
      </p:sp>
      <p:sp>
        <p:nvSpPr>
          <p:cNvPr id="315423" name="Rectangle 31"/>
          <p:cNvSpPr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4400" dirty="0" smtClean="0">
                <a:solidFill>
                  <a:srgbClr val="7030A0"/>
                </a:solidFill>
              </a:rPr>
              <a:t>Use adj.(s) to describe the changes </a:t>
            </a:r>
            <a:r>
              <a:rPr kumimoji="0" lang="en-US" altLang="zh-CN" sz="4400" dirty="0">
                <a:solidFill>
                  <a:srgbClr val="7030A0"/>
                </a:solidFill>
              </a:rPr>
              <a:t>of </a:t>
            </a:r>
            <a:endParaRPr kumimoji="0" lang="en-US" altLang="zh-CN" sz="4400" dirty="0" smtClean="0">
              <a:solidFill>
                <a:srgbClr val="7030A0"/>
              </a:solidFill>
            </a:endParaRPr>
          </a:p>
          <a:p>
            <a:r>
              <a:rPr kumimoji="0" lang="en-US" altLang="zh-CN" sz="4400" dirty="0" smtClean="0">
                <a:solidFill>
                  <a:srgbClr val="7030A0"/>
                </a:solidFill>
              </a:rPr>
              <a:t> </a:t>
            </a:r>
            <a:r>
              <a:rPr kumimoji="0" lang="en-US" altLang="zh-CN" sz="44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Elias</a:t>
            </a:r>
            <a:r>
              <a:rPr kumimoji="0" lang="en-US" altLang="zh-CN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life </a:t>
            </a:r>
            <a:r>
              <a:rPr kumimoji="0" lang="en-US" altLang="zh-CN" sz="44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</a:t>
            </a:r>
            <a:r>
              <a:rPr kumimoji="0" lang="en-US" altLang="zh-CN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Elias’ feelings</a:t>
            </a:r>
            <a:endParaRPr kumimoji="0" lang="zh-CN" altLang="en-US" sz="4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63888" y="1268760"/>
            <a:ext cx="136815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Para.2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3212976"/>
            <a:ext cx="136815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Para.3    </a:t>
            </a:r>
            <a:endParaRPr lang="zh-CN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3779912" y="5013176"/>
            <a:ext cx="1296144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Para.7</a:t>
            </a:r>
            <a:endParaRPr lang="zh-CN" altLang="en-US" sz="3200" dirty="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1547664" y="1484784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7452320" y="1340768"/>
            <a:ext cx="0" cy="4572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4" grpId="0"/>
      <p:bldP spid="66590" grpId="0"/>
      <p:bldP spid="66591" grpId="0"/>
      <p:bldP spid="66592" grpId="0"/>
      <p:bldP spid="66593" grpId="0"/>
      <p:bldP spid="665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141727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1800225" cy="1800225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3645024"/>
            <a:ext cx="7956550" cy="1355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Find out the great qualities of Mandela according to the passage.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741363"/>
          </a:xfrm>
          <a:prstGeom prst="rect">
            <a:avLst/>
          </a:prstGeom>
          <a:solidFill>
            <a:srgbClr val="0066CC">
              <a:alpha val="7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直角三角形 3"/>
          <p:cNvSpPr>
            <a:spLocks noChangeArrowheads="1"/>
          </p:cNvSpPr>
          <p:nvPr/>
        </p:nvSpPr>
        <p:spPr bwMode="auto">
          <a:xfrm flipV="1">
            <a:off x="0" y="0"/>
            <a:ext cx="395288" cy="549275"/>
          </a:xfrm>
          <a:prstGeom prst="rtTriangle">
            <a:avLst/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476672"/>
            <a:ext cx="7956550" cy="6783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Examples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4825" y="2003425"/>
            <a:ext cx="8243888" cy="29731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 offered guidance to poor black people on their legal problems.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3587750"/>
            <a:ext cx="1657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kumimoji="0" lang="en-US" altLang="zh-CN" sz="3200" dirty="0">
                <a:solidFill>
                  <a:srgbClr val="FF0000"/>
                </a:solidFill>
              </a:rPr>
              <a:t>Helpful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338</Words>
  <Application>Microsoft Office PowerPoint</Application>
  <PresentationFormat>全屏显示(4:3)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6</cp:revision>
  <dcterms:created xsi:type="dcterms:W3CDTF">2015-11-09T02:55:04Z</dcterms:created>
  <dcterms:modified xsi:type="dcterms:W3CDTF">2015-11-10T04:34:49Z</dcterms:modified>
</cp:coreProperties>
</file>