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5" r:id="rId4"/>
    <p:sldId id="270" r:id="rId5"/>
    <p:sldId id="275" r:id="rId6"/>
    <p:sldId id="271" r:id="rId7"/>
    <p:sldId id="272" r:id="rId8"/>
    <p:sldId id="276" r:id="rId9"/>
    <p:sldId id="273" r:id="rId10"/>
    <p:sldId id="277" r:id="rId11"/>
    <p:sldId id="274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FD37E46-ACB9-4A9C-986A-5F2ADD61E169}" type="datetimeFigureOut">
              <a:rPr lang="zh-CN" altLang="en-US" smtClean="0"/>
              <a:t>2015-9-10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BACBD9D-4A90-40F8-B305-765CB27F81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latinLnBrk="1">
              <a:buNone/>
            </a:pPr>
            <a:endParaRPr lang="en-US" altLang="zh-CN" dirty="0" smtClean="0">
              <a:latin typeface="Gungsuh" pitchFamily="18" charset="-127"/>
              <a:ea typeface="Gungsuh" pitchFamily="18" charset="-127"/>
            </a:endParaRPr>
          </a:p>
          <a:p>
            <a:pPr algn="ctr" latinLnBrk="1"/>
            <a:r>
              <a:rPr lang="zh-CN" altLang="en-US" sz="3600" b="1" dirty="0" smtClean="0">
                <a:solidFill>
                  <a:srgbClr val="FFCCFF"/>
                </a:solidFill>
                <a:latin typeface="Gungsuh" pitchFamily="18" charset="-127"/>
                <a:ea typeface="Gungsuh" pitchFamily="18" charset="-127"/>
              </a:rPr>
              <a:t>语法术语 </a:t>
            </a:r>
            <a:r>
              <a:rPr lang="en-US" altLang="zh-CN" sz="3600" b="1" dirty="0" smtClean="0">
                <a:solidFill>
                  <a:srgbClr val="FFCCFF"/>
                </a:solidFill>
                <a:latin typeface="Gungsuh" pitchFamily="18" charset="-127"/>
                <a:ea typeface="Gungsuh" pitchFamily="18" charset="-127"/>
              </a:rPr>
              <a:t>Grammatical terms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语法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grammar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结构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structure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句子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sentence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主语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Subject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谓语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Predicate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宾语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Object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表语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Predicative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定语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Attribute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状语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Adverbial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补语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陈述语气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indicative mood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祈使语气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imperative mood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虚拟语气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subjunctive mood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时间副词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adverb of time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地点副词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adverb of place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方式副词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adverb of manner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程度副词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adverb of degree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频度副词 </a:t>
            </a:r>
            <a:r>
              <a:rPr lang="zh-CN" altLang="en-US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adverb of frequency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连接副词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conjunctive adverb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定冠词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definite article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不定冠词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indefinite article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并列连词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coordinating conjunction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从属连词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subordinating conjunction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句法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syntax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陈述句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declarative sentence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祈使句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imperative sentence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感叹句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exclamatory sentence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疑问句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interrogative sentence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一般疑问句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general question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特殊疑问句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special question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选择</a:t>
            </a:r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疑问句</a:t>
            </a:r>
            <a:r>
              <a:rPr lang="zh-CN" altLang="en-US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alternative question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反意疑问句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disjunctive question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简单句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simple sentence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并列句</a:t>
            </a:r>
            <a:r>
              <a:rPr lang="zh-CN" altLang="en-US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compound sentence</a:t>
            </a:r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atinLnBrk="1"/>
            <a:endParaRPr lang="en-US" altLang="zh-CN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从句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  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clause </a:t>
            </a:r>
            <a:endParaRPr lang="en-US" altLang="zh-CN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词组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  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phrase </a:t>
            </a:r>
            <a:endParaRPr lang="en-US" altLang="zh-CN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直接</a:t>
            </a:r>
            <a:r>
              <a:rPr lang="en-US" altLang="zh-CN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间接引语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direct/indirect speech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</a:t>
            </a:r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实词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notional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word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虚词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  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structural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word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词性</a:t>
            </a:r>
            <a:r>
              <a:rPr lang="zh-CN" altLang="en-US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             </a:t>
            </a:r>
            <a:r>
              <a:rPr lang="zh-CN" altLang="en-US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part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of speech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名词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  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noun </a:t>
            </a:r>
            <a:endParaRPr lang="en-US" altLang="zh-CN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可数名词      </a:t>
            </a:r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countable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noun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不可数名词   </a:t>
            </a:r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uncountable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noun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抽象</a:t>
            </a:r>
            <a:r>
              <a:rPr lang="zh-CN" altLang="en-US" b="1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名词      </a:t>
            </a:r>
            <a:r>
              <a:rPr lang="zh-CN" altLang="en-US" b="1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smtClean="0">
                <a:latin typeface="Gungsuh" pitchFamily="18" charset="-127"/>
                <a:ea typeface="Gungsuh" pitchFamily="18" charset="-127"/>
              </a:rPr>
              <a:t>abstract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noun </a:t>
            </a:r>
          </a:p>
          <a:p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latinLnBrk="1"/>
            <a:endParaRPr lang="en-US" altLang="zh-CN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具体名词       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concrete noun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物质名词       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material noun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介词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preposition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连词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conjunction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动词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verb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主动词          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main verb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及物动词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transitive verb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不及物动词    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intransitive verb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系动词           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link verb 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词根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           	root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前缀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   	prefix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后缀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suffix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复合词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compound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　</a:t>
            </a:r>
          </a:p>
          <a:p>
            <a:pPr latinLnBrk="1"/>
            <a:endParaRPr lang="en-US" altLang="zh-CN" dirty="0" smtClean="0">
              <a:latin typeface="Gungsuh" pitchFamily="18" charset="-127"/>
              <a:ea typeface="Gungsuh" pitchFamily="18" charset="-127"/>
            </a:endParaRPr>
          </a:p>
          <a:p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latinLnBrk="1"/>
            <a:endParaRPr lang="en-US" altLang="zh-CN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形容词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adjective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动词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副词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adverb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冠词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article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介词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preposition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连词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conjunction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感叹词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interjection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引导词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particle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物质名词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material noun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抽象名词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abstract noun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可数名词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countable noun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　　</a:t>
            </a:r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人称代词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personal pronoun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物主代词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possessive pronoun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反身代词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reflexive pronoun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指示代词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demonstrative pronoun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疑问代词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interrogative pronoun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关系代词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relative pronoun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不定代词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indefinite pronoun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相互代词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reciprocal pronoun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格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	case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主格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nominative case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宾格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objective case</a:t>
            </a:r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latinLnBrk="1">
              <a:buNone/>
            </a:pP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所有格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possessive case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单数形式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singular form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复数形式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plural form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基数词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cardinal numeral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序数词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ordinal numeral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分数数词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fraction numeral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比较级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degrees of comparison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原级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   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positive degree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比较级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comparative degree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最高级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superlative degree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实义动词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notional 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情态动词    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modal 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latinLnBrk="1"/>
            <a:endParaRPr lang="en-US" altLang="zh-CN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连系动词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link 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助动词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auxiliary 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及物动词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transitive 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不及物动词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intransitive 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规则动词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regular 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不规则动词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irregular 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限定动词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finite 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非限定动词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non-finite verb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人称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	person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数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	number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性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	gender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时态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	tense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语态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	voice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　</a:t>
            </a:r>
          </a:p>
          <a:p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动词的主要形式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principal forms of verbs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语气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	mood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现在形式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present form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过去形式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past form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分词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	participle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现在分词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present participle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过去分词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past participle</a:t>
            </a: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不定式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infinitive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动名词</a:t>
            </a:r>
            <a:r>
              <a:rPr lang="zh-CN" altLang="en-US" b="1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gerund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动名词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   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		verbal noun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一般现在时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simple present tense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一般过去时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simple past tense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latinLnBrk="1"/>
            <a:endParaRPr lang="en-US" altLang="zh-CN" b="1" dirty="0" smtClean="0">
              <a:solidFill>
                <a:srgbClr val="FFFF00"/>
              </a:solidFill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一般将来时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simple future tense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现在进行时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present continuous tense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过去进行时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past continuous tense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将来进行时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future continuous tense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过去完成时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past perfect tense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将来完成时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future perfect tense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现在完成进行时</a:t>
            </a:r>
            <a:endParaRPr lang="en-US" altLang="zh-CN" b="1" dirty="0" smtClean="0">
              <a:solidFill>
                <a:srgbClr val="FFFF00"/>
              </a:solidFill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present perfect continuous tense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将来完成进行时</a:t>
            </a:r>
            <a:endParaRPr lang="en-US" altLang="zh-CN" b="1" dirty="0" smtClean="0">
              <a:solidFill>
                <a:srgbClr val="FFFF00"/>
              </a:solidFill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future perfect continuous tense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被动语态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passive voice</a:t>
            </a:r>
            <a:endParaRPr lang="zh-CN" altLang="en-US" dirty="0" smtClean="0">
              <a:latin typeface="Gungsuh" pitchFamily="18" charset="-127"/>
              <a:ea typeface="Gungsuh" pitchFamily="18" charset="-127"/>
            </a:endParaRPr>
          </a:p>
          <a:p>
            <a:pPr latinLnBrk="1"/>
            <a:r>
              <a:rPr lang="zh-CN" altLang="en-US" b="1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主动语态   </a:t>
            </a:r>
            <a:r>
              <a:rPr lang="en-US" altLang="zh-CN" dirty="0" smtClean="0">
                <a:solidFill>
                  <a:srgbClr val="FFFF00"/>
                </a:solidFill>
                <a:latin typeface="Gungsuh" pitchFamily="18" charset="-127"/>
                <a:ea typeface="Gungsuh" pitchFamily="18" charset="-127"/>
              </a:rPr>
              <a:t>	</a:t>
            </a:r>
            <a:r>
              <a:rPr lang="en-US" altLang="zh-CN" dirty="0" smtClean="0">
                <a:latin typeface="Gungsuh" pitchFamily="18" charset="-127"/>
                <a:ea typeface="Gungsuh" pitchFamily="18" charset="-127"/>
              </a:rPr>
              <a:t>active voice</a:t>
            </a:r>
            <a:r>
              <a:rPr lang="zh-CN" altLang="en-US" dirty="0" smtClean="0">
                <a:latin typeface="Gungsuh" pitchFamily="18" charset="-127"/>
                <a:ea typeface="Gungsuh" pitchFamily="18" charset="-127"/>
              </a:rPr>
              <a:t>　</a:t>
            </a:r>
            <a:endParaRPr lang="zh-CN" altLang="en-US" dirty="0"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83</TotalTime>
  <Words>106</Words>
  <Application>Microsoft Office PowerPoint</Application>
  <PresentationFormat>全屏显示(4:3)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凤舞九天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13</cp:revision>
  <dcterms:created xsi:type="dcterms:W3CDTF">2013-09-22T01:38:30Z</dcterms:created>
  <dcterms:modified xsi:type="dcterms:W3CDTF">2015-09-10T02:03:32Z</dcterms:modified>
</cp:coreProperties>
</file>