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512" r:id="rId2"/>
    <p:sldId id="482" r:id="rId3"/>
    <p:sldId id="365" r:id="rId4"/>
    <p:sldId id="366" r:id="rId5"/>
    <p:sldId id="370" r:id="rId6"/>
    <p:sldId id="483" r:id="rId7"/>
    <p:sldId id="484" r:id="rId8"/>
    <p:sldId id="486" r:id="rId9"/>
    <p:sldId id="485" r:id="rId10"/>
    <p:sldId id="487" r:id="rId11"/>
    <p:sldId id="515" r:id="rId12"/>
    <p:sldId id="481" r:id="rId13"/>
    <p:sldId id="491" r:id="rId14"/>
    <p:sldId id="516" r:id="rId15"/>
    <p:sldId id="517" r:id="rId16"/>
    <p:sldId id="518" r:id="rId17"/>
    <p:sldId id="492" r:id="rId18"/>
    <p:sldId id="519" r:id="rId19"/>
    <p:sldId id="520" r:id="rId20"/>
    <p:sldId id="373" r:id="rId21"/>
    <p:sldId id="521" r:id="rId22"/>
    <p:sldId id="396" r:id="rId23"/>
    <p:sldId id="398" r:id="rId24"/>
    <p:sldId id="522" r:id="rId25"/>
    <p:sldId id="399" r:id="rId26"/>
    <p:sldId id="523" r:id="rId27"/>
    <p:sldId id="524" r:id="rId28"/>
    <p:sldId id="400" r:id="rId29"/>
    <p:sldId id="504" r:id="rId30"/>
    <p:sldId id="525" r:id="rId31"/>
    <p:sldId id="401" r:id="rId32"/>
    <p:sldId id="526" r:id="rId33"/>
    <p:sldId id="402" r:id="rId34"/>
    <p:sldId id="527" r:id="rId35"/>
    <p:sldId id="528" r:id="rId36"/>
    <p:sldId id="403" r:id="rId37"/>
    <p:sldId id="506" r:id="rId38"/>
    <p:sldId id="404" r:id="rId39"/>
    <p:sldId id="507" r:id="rId40"/>
    <p:sldId id="405" r:id="rId41"/>
    <p:sldId id="508" r:id="rId42"/>
    <p:sldId id="411" r:id="rId43"/>
    <p:sldId id="510" r:id="rId44"/>
    <p:sldId id="529" r:id="rId45"/>
    <p:sldId id="414" r:id="rId46"/>
    <p:sldId id="511" r:id="rId47"/>
    <p:sldId id="530" r:id="rId4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00FF"/>
    <a:srgbClr val="0066FF"/>
    <a:srgbClr val="DBEEF4"/>
    <a:srgbClr val="F79646"/>
    <a:srgbClr val="E46C0A"/>
    <a:srgbClr val="6DAA2D"/>
    <a:srgbClr val="7F7F7F"/>
    <a:srgbClr val="F68426"/>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6" autoAdjust="0"/>
    <p:restoredTop sz="94660"/>
  </p:normalViewPr>
  <p:slideViewPr>
    <p:cSldViewPr>
      <p:cViewPr>
        <p:scale>
          <a:sx n="100" d="100"/>
          <a:sy n="100" d="100"/>
        </p:scale>
        <p:origin x="-666" y="-102"/>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emf"/><Relationship Id="rId4"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5" Type="http://schemas.openxmlformats.org/officeDocument/2006/relationships/image" Target="../media/image48.emf"/><Relationship Id="rId4"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5" Type="http://schemas.openxmlformats.org/officeDocument/2006/relationships/image" Target="../media/image54.emf"/><Relationship Id="rId4" Type="http://schemas.openxmlformats.org/officeDocument/2006/relationships/image" Target="../media/image53.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4" Type="http://schemas.openxmlformats.org/officeDocument/2006/relationships/image" Target="../media/image6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pPr/>
              <a:t>2016/3/3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pPr/>
              <a:t>‹#›</a:t>
            </a:fld>
            <a:endParaRPr lang="zh-CN" altLang="en-US"/>
          </a:p>
        </p:txBody>
      </p:sp>
    </p:spTree>
    <p:extLst>
      <p:ext uri="{BB962C8B-B14F-4D97-AF65-F5344CB8AC3E}">
        <p14:creationId xmlns:p14="http://schemas.microsoft.com/office/powerpoint/2010/main" xmlns=""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202792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xmlns=""/>
              </a:ext>
            </a:extLst>
          </a:blip>
          <a:srcRect/>
          <a:stretch/>
        </p:blipFill>
        <p:spPr bwMode="auto">
          <a:xfrm rot="5400000">
            <a:off x="3446704" y="-543896"/>
            <a:ext cx="2250591" cy="914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117245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package" Target="../embeddings/Microsoft_Office_Word___1.docx"/></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package" Target="../embeddings/Microsoft_Office_Word___2.docx"/></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package" Target="../embeddings/Microsoft_Office_Word___4.docx"/><Relationship Id="rId4" Type="http://schemas.openxmlformats.org/officeDocument/2006/relationships/package" Target="../embeddings/Microsoft_Office_Word___3.doc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package" Target="../embeddings/Microsoft_Office_Word___7.docx"/><Relationship Id="rId5" Type="http://schemas.openxmlformats.org/officeDocument/2006/relationships/package" Target="../embeddings/Microsoft_Office_Word___6.docx"/><Relationship Id="rId4" Type="http://schemas.openxmlformats.org/officeDocument/2006/relationships/package" Target="../embeddings/Microsoft_Office_Word___5.docx"/></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Word___8.docx"/><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slide" Target="slide40.xml"/><Relationship Id="rId5" Type="http://schemas.openxmlformats.org/officeDocument/2006/relationships/slide" Target="slide25.xml"/><Relationship Id="rId10" Type="http://schemas.openxmlformats.org/officeDocument/2006/relationships/slide" Target="slide38.xml"/><Relationship Id="rId4" Type="http://schemas.openxmlformats.org/officeDocument/2006/relationships/slide" Target="slide23.xml"/><Relationship Id="rId9" Type="http://schemas.openxmlformats.org/officeDocument/2006/relationships/slide" Target="slide36.xml"/><Relationship Id="rId1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40.xml"/><Relationship Id="rId3" Type="http://schemas.openxmlformats.org/officeDocument/2006/relationships/image" Target="../media/image27.png"/><Relationship Id="rId7" Type="http://schemas.openxmlformats.org/officeDocument/2006/relationships/slide" Target="slide25.xml"/><Relationship Id="rId12" Type="http://schemas.openxmlformats.org/officeDocument/2006/relationships/slide" Target="slide38.xml"/><Relationship Id="rId2" Type="http://schemas.openxmlformats.org/officeDocument/2006/relationships/slideLayout" Target="../slideLayouts/slideLayout1.xml"/><Relationship Id="rId16" Type="http://schemas.openxmlformats.org/officeDocument/2006/relationships/package" Target="../embeddings/Microsoft_Office_Word___9.docx"/><Relationship Id="rId1" Type="http://schemas.openxmlformats.org/officeDocument/2006/relationships/vmlDrawing" Target="../drawings/vmlDrawing6.vml"/><Relationship Id="rId6" Type="http://schemas.openxmlformats.org/officeDocument/2006/relationships/slide" Target="slide23.xml"/><Relationship Id="rId11" Type="http://schemas.openxmlformats.org/officeDocument/2006/relationships/slide" Target="slide36.xml"/><Relationship Id="rId5" Type="http://schemas.openxmlformats.org/officeDocument/2006/relationships/slide" Target="slide22.xml"/><Relationship Id="rId15" Type="http://schemas.openxmlformats.org/officeDocument/2006/relationships/slide" Target="slide45.xml"/><Relationship Id="rId10" Type="http://schemas.openxmlformats.org/officeDocument/2006/relationships/slide" Target="slide33.xml"/><Relationship Id="rId4" Type="http://schemas.openxmlformats.org/officeDocument/2006/relationships/slide" Target="slide20.xml"/><Relationship Id="rId9" Type="http://schemas.openxmlformats.org/officeDocument/2006/relationships/slide" Target="slide31.xml"/><Relationship Id="rId14" Type="http://schemas.openxmlformats.org/officeDocument/2006/relationships/slide" Target="slide42.xml"/></Relationships>
</file>

<file path=ppt/slides/_rels/slide22.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package" Target="../embeddings/Microsoft_Office_Word___11.docx"/><Relationship Id="rId2" Type="http://schemas.openxmlformats.org/officeDocument/2006/relationships/slideLayout" Target="../slideLayouts/slideLayout1.xml"/><Relationship Id="rId16" Type="http://schemas.openxmlformats.org/officeDocument/2006/relationships/package" Target="../embeddings/Microsoft_Office_Word___10.docx"/><Relationship Id="rId1" Type="http://schemas.openxmlformats.org/officeDocument/2006/relationships/vmlDrawing" Target="../drawings/vmlDrawing7.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image" Target="../media/image30.png"/><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23.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slide" Target="slide40.xml"/><Relationship Id="rId5" Type="http://schemas.openxmlformats.org/officeDocument/2006/relationships/slide" Target="slide25.xml"/><Relationship Id="rId10" Type="http://schemas.openxmlformats.org/officeDocument/2006/relationships/slide" Target="slide38.xml"/><Relationship Id="rId4" Type="http://schemas.openxmlformats.org/officeDocument/2006/relationships/slide" Target="slide23.xml"/><Relationship Id="rId9" Type="http://schemas.openxmlformats.org/officeDocument/2006/relationships/slide" Target="slide36.xml"/><Relationship Id="rId14"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2" Type="http://schemas.openxmlformats.org/officeDocument/2006/relationships/slideLayout" Target="../slideLayouts/slideLayout1.xml"/><Relationship Id="rId16" Type="http://schemas.openxmlformats.org/officeDocument/2006/relationships/package" Target="../embeddings/Microsoft_Office_Word___12.docx"/><Relationship Id="rId1" Type="http://schemas.openxmlformats.org/officeDocument/2006/relationships/vmlDrawing" Target="../drawings/vmlDrawing8.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image" Target="../media/image33.png"/><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25.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2" Type="http://schemas.openxmlformats.org/officeDocument/2006/relationships/slideLayout" Target="../slideLayouts/slideLayout1.xml"/><Relationship Id="rId16" Type="http://schemas.openxmlformats.org/officeDocument/2006/relationships/package" Target="../embeddings/Microsoft_Office_Word___13.docx"/><Relationship Id="rId1" Type="http://schemas.openxmlformats.org/officeDocument/2006/relationships/vmlDrawing" Target="../drawings/vmlDrawing9.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image" Target="../media/image35.png"/><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26.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14.docx"/><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27.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18" Type="http://schemas.openxmlformats.org/officeDocument/2006/relationships/package" Target="../embeddings/Microsoft_Office_Word___18.docx"/><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package" Target="../embeddings/Microsoft_Office_Word___17.docx"/><Relationship Id="rId2" Type="http://schemas.openxmlformats.org/officeDocument/2006/relationships/slideLayout" Target="../slideLayouts/slideLayout1.xml"/><Relationship Id="rId16" Type="http://schemas.openxmlformats.org/officeDocument/2006/relationships/package" Target="../embeddings/Microsoft_Office_Word___16.docx"/><Relationship Id="rId1" Type="http://schemas.openxmlformats.org/officeDocument/2006/relationships/vmlDrawing" Target="../drawings/vmlDrawing11.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15.docx"/><Relationship Id="rId10" Type="http://schemas.openxmlformats.org/officeDocument/2006/relationships/slide" Target="slide36.xml"/><Relationship Id="rId19" Type="http://schemas.openxmlformats.org/officeDocument/2006/relationships/package" Target="../embeddings/Microsoft_Office_Word___19.docx"/><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28.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slide" Target="slide40.xml"/><Relationship Id="rId5" Type="http://schemas.openxmlformats.org/officeDocument/2006/relationships/slide" Target="slide25.xml"/><Relationship Id="rId10" Type="http://schemas.openxmlformats.org/officeDocument/2006/relationships/slide" Target="slide38.xml"/><Relationship Id="rId4" Type="http://schemas.openxmlformats.org/officeDocument/2006/relationships/slide" Target="slide23.xml"/><Relationship Id="rId9" Type="http://schemas.openxmlformats.org/officeDocument/2006/relationships/slide" Target="slide36.xml"/><Relationship Id="rId14" Type="http://schemas.openxmlformats.org/officeDocument/2006/relationships/image" Target="../media/image42.png"/></Relationships>
</file>

<file path=ppt/slides/_rels/slide29.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slide" Target="slide40.xml"/><Relationship Id="rId5" Type="http://schemas.openxmlformats.org/officeDocument/2006/relationships/slide" Target="slide25.xml"/><Relationship Id="rId10" Type="http://schemas.openxmlformats.org/officeDocument/2006/relationships/slide" Target="slide38.xml"/><Relationship Id="rId4" Type="http://schemas.openxmlformats.org/officeDocument/2006/relationships/slide" Target="slide23.xml"/><Relationship Id="rId9" Type="http://schemas.openxmlformats.org/officeDocument/2006/relationships/slide" Target="slide36.xml"/><Relationship Id="rId1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18" Type="http://schemas.openxmlformats.org/officeDocument/2006/relationships/package" Target="../embeddings/Microsoft_Office_Word___23.docx"/><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package" Target="../embeddings/Microsoft_Office_Word___22.docx"/><Relationship Id="rId2" Type="http://schemas.openxmlformats.org/officeDocument/2006/relationships/slideLayout" Target="../slideLayouts/slideLayout1.xml"/><Relationship Id="rId16" Type="http://schemas.openxmlformats.org/officeDocument/2006/relationships/package" Target="../embeddings/Microsoft_Office_Word___21.docx"/><Relationship Id="rId1" Type="http://schemas.openxmlformats.org/officeDocument/2006/relationships/vmlDrawing" Target="../drawings/vmlDrawing12.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20.docx"/><Relationship Id="rId10" Type="http://schemas.openxmlformats.org/officeDocument/2006/relationships/slide" Target="slide36.xml"/><Relationship Id="rId19" Type="http://schemas.openxmlformats.org/officeDocument/2006/relationships/package" Target="../embeddings/Microsoft_Office_Word___24.docx"/><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31.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25.docx"/><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32.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18" Type="http://schemas.openxmlformats.org/officeDocument/2006/relationships/package" Target="../embeddings/Microsoft_Office_Word___29.docx"/><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package" Target="../embeddings/Microsoft_Office_Word___28.docx"/><Relationship Id="rId2" Type="http://schemas.openxmlformats.org/officeDocument/2006/relationships/slideLayout" Target="../slideLayouts/slideLayout1.xml"/><Relationship Id="rId16" Type="http://schemas.openxmlformats.org/officeDocument/2006/relationships/package" Target="../embeddings/Microsoft_Office_Word___27.docx"/><Relationship Id="rId1" Type="http://schemas.openxmlformats.org/officeDocument/2006/relationships/vmlDrawing" Target="../drawings/vmlDrawing14.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26.docx"/><Relationship Id="rId10" Type="http://schemas.openxmlformats.org/officeDocument/2006/relationships/slide" Target="slide36.xml"/><Relationship Id="rId19" Type="http://schemas.openxmlformats.org/officeDocument/2006/relationships/package" Target="../embeddings/Microsoft_Office_Word___30.docx"/><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33.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image" Target="../media/image57.png"/><Relationship Id="rId2" Type="http://schemas.openxmlformats.org/officeDocument/2006/relationships/slideLayout" Target="../slideLayouts/slideLayout1.xml"/><Relationship Id="rId16" Type="http://schemas.openxmlformats.org/officeDocument/2006/relationships/package" Target="../embeddings/Microsoft_Office_Word___32.docx"/><Relationship Id="rId1" Type="http://schemas.openxmlformats.org/officeDocument/2006/relationships/vmlDrawing" Target="../drawings/vmlDrawing15.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31.docx"/><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34.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2" Type="http://schemas.openxmlformats.org/officeDocument/2006/relationships/slideLayout" Target="../slideLayouts/slideLayout1.xml"/><Relationship Id="rId16" Type="http://schemas.openxmlformats.org/officeDocument/2006/relationships/package" Target="../embeddings/Microsoft_Office_Word___34.docx"/><Relationship Id="rId1" Type="http://schemas.openxmlformats.org/officeDocument/2006/relationships/vmlDrawing" Target="../drawings/vmlDrawing16.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33.docx"/><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35.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18" Type="http://schemas.openxmlformats.org/officeDocument/2006/relationships/package" Target="../embeddings/Microsoft_Office_Word___38.docx"/><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package" Target="../embeddings/Microsoft_Office_Word___37.docx"/><Relationship Id="rId2" Type="http://schemas.openxmlformats.org/officeDocument/2006/relationships/slideLayout" Target="../slideLayouts/slideLayout1.xml"/><Relationship Id="rId16" Type="http://schemas.openxmlformats.org/officeDocument/2006/relationships/package" Target="../embeddings/Microsoft_Office_Word___36.docx"/><Relationship Id="rId1" Type="http://schemas.openxmlformats.org/officeDocument/2006/relationships/vmlDrawing" Target="../drawings/vmlDrawing17.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35.docx"/><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36.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2" Type="http://schemas.openxmlformats.org/officeDocument/2006/relationships/slideLayout" Target="../slideLayouts/slideLayout1.xml"/><Relationship Id="rId16" Type="http://schemas.openxmlformats.org/officeDocument/2006/relationships/package" Target="../embeddings/Microsoft_Office_Word___40.docx"/><Relationship Id="rId1" Type="http://schemas.openxmlformats.org/officeDocument/2006/relationships/vmlDrawing" Target="../drawings/vmlDrawing18.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39.docx"/><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37.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18" Type="http://schemas.openxmlformats.org/officeDocument/2006/relationships/package" Target="../embeddings/Microsoft_Office_Word___43.docx"/><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package" Target="../embeddings/Microsoft_Office_Word___42.docx"/><Relationship Id="rId2" Type="http://schemas.openxmlformats.org/officeDocument/2006/relationships/slideLayout" Target="../slideLayouts/slideLayout1.xml"/><Relationship Id="rId16" Type="http://schemas.openxmlformats.org/officeDocument/2006/relationships/package" Target="../embeddings/Microsoft_Office_Word___41.docx"/><Relationship Id="rId1" Type="http://schemas.openxmlformats.org/officeDocument/2006/relationships/vmlDrawing" Target="../drawings/vmlDrawing19.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image" Target="../media/image69.png"/><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38.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slide" Target="slide40.xml"/><Relationship Id="rId5" Type="http://schemas.openxmlformats.org/officeDocument/2006/relationships/slide" Target="slide25.xml"/><Relationship Id="rId15" Type="http://schemas.openxmlformats.org/officeDocument/2006/relationships/image" Target="../media/image71.png"/><Relationship Id="rId10" Type="http://schemas.openxmlformats.org/officeDocument/2006/relationships/slide" Target="slide38.xml"/><Relationship Id="rId4" Type="http://schemas.openxmlformats.org/officeDocument/2006/relationships/slide" Target="slide23.xml"/><Relationship Id="rId9" Type="http://schemas.openxmlformats.org/officeDocument/2006/relationships/slide" Target="slide36.xml"/><Relationship Id="rId14" Type="http://schemas.openxmlformats.org/officeDocument/2006/relationships/image" Target="../media/image70.png"/></Relationships>
</file>

<file path=ppt/slides/_rels/slide39.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package" Target="../embeddings/Microsoft_Office_Word___46.docx"/><Relationship Id="rId2" Type="http://schemas.openxmlformats.org/officeDocument/2006/relationships/slideLayout" Target="../slideLayouts/slideLayout1.xml"/><Relationship Id="rId16" Type="http://schemas.openxmlformats.org/officeDocument/2006/relationships/package" Target="../embeddings/Microsoft_Office_Word___45.docx"/><Relationship Id="rId1" Type="http://schemas.openxmlformats.org/officeDocument/2006/relationships/vmlDrawing" Target="../drawings/vmlDrawing20.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44.docx"/><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slide" Target="slide40.xml"/><Relationship Id="rId5" Type="http://schemas.openxmlformats.org/officeDocument/2006/relationships/slide" Target="slide25.xml"/><Relationship Id="rId10" Type="http://schemas.openxmlformats.org/officeDocument/2006/relationships/slide" Target="slide38.xml"/><Relationship Id="rId4" Type="http://schemas.openxmlformats.org/officeDocument/2006/relationships/slide" Target="slide23.xml"/><Relationship Id="rId9" Type="http://schemas.openxmlformats.org/officeDocument/2006/relationships/slide" Target="slide36.xml"/><Relationship Id="rId14" Type="http://schemas.openxmlformats.org/officeDocument/2006/relationships/image" Target="../media/image75.png"/></Relationships>
</file>

<file path=ppt/slides/_rels/slide41.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18" Type="http://schemas.openxmlformats.org/officeDocument/2006/relationships/package" Target="../embeddings/Microsoft_Office_Word___49.docx"/><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package" Target="../embeddings/Microsoft_Office_Word___48.docx"/><Relationship Id="rId2" Type="http://schemas.openxmlformats.org/officeDocument/2006/relationships/slideLayout" Target="../slideLayouts/slideLayout1.xml"/><Relationship Id="rId16" Type="http://schemas.openxmlformats.org/officeDocument/2006/relationships/package" Target="../embeddings/Microsoft_Office_Word___47.docx"/><Relationship Id="rId1" Type="http://schemas.openxmlformats.org/officeDocument/2006/relationships/vmlDrawing" Target="../drawings/vmlDrawing21.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image" Target="../media/image79.png"/><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42.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slide" Target="slide40.xml"/><Relationship Id="rId5" Type="http://schemas.openxmlformats.org/officeDocument/2006/relationships/slide" Target="slide25.xml"/><Relationship Id="rId10" Type="http://schemas.openxmlformats.org/officeDocument/2006/relationships/slide" Target="slide38.xml"/><Relationship Id="rId4" Type="http://schemas.openxmlformats.org/officeDocument/2006/relationships/slide" Target="slide23.xml"/><Relationship Id="rId9" Type="http://schemas.openxmlformats.org/officeDocument/2006/relationships/slide" Target="slide36.xml"/><Relationship Id="rId14" Type="http://schemas.openxmlformats.org/officeDocument/2006/relationships/image" Target="../media/image80.png"/></Relationships>
</file>

<file path=ppt/slides/_rels/slide43.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slide" Target="slide40.xml"/><Relationship Id="rId5" Type="http://schemas.openxmlformats.org/officeDocument/2006/relationships/slide" Target="slide25.xml"/><Relationship Id="rId10" Type="http://schemas.openxmlformats.org/officeDocument/2006/relationships/slide" Target="slide38.xml"/><Relationship Id="rId4" Type="http://schemas.openxmlformats.org/officeDocument/2006/relationships/slide" Target="slide23.xml"/><Relationship Id="rId9" Type="http://schemas.openxmlformats.org/officeDocument/2006/relationships/slide" Target="slide36.xml"/></Relationships>
</file>

<file path=ppt/slides/_rels/slide44.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2" Type="http://schemas.openxmlformats.org/officeDocument/2006/relationships/slideLayout" Target="../slideLayouts/slideLayout1.xml"/><Relationship Id="rId16" Type="http://schemas.openxmlformats.org/officeDocument/2006/relationships/package" Target="../embeddings/Microsoft_Office_Word___50.docx"/><Relationship Id="rId1" Type="http://schemas.openxmlformats.org/officeDocument/2006/relationships/vmlDrawing" Target="../drawings/vmlDrawing22.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image" Target="../media/image82.png"/><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45.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31.xml"/><Relationship Id="rId12"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slide" Target="slide40.xml"/><Relationship Id="rId5" Type="http://schemas.openxmlformats.org/officeDocument/2006/relationships/slide" Target="slide25.xml"/><Relationship Id="rId10" Type="http://schemas.openxmlformats.org/officeDocument/2006/relationships/slide" Target="slide38.xml"/><Relationship Id="rId4" Type="http://schemas.openxmlformats.org/officeDocument/2006/relationships/slide" Target="slide23.xml"/><Relationship Id="rId9" Type="http://schemas.openxmlformats.org/officeDocument/2006/relationships/slide" Target="slide36.xml"/><Relationship Id="rId14" Type="http://schemas.openxmlformats.org/officeDocument/2006/relationships/image" Target="../media/image83.png"/></Relationships>
</file>

<file path=ppt/slides/_rels/slide46.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51.docx"/><Relationship Id="rId10" Type="http://schemas.openxmlformats.org/officeDocument/2006/relationships/slide" Target="slide36.xml"/><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47.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42.xml"/><Relationship Id="rId18" Type="http://schemas.openxmlformats.org/officeDocument/2006/relationships/slide" Target="slide3.xml"/><Relationship Id="rId3" Type="http://schemas.openxmlformats.org/officeDocument/2006/relationships/slide" Target="slide20.xml"/><Relationship Id="rId7" Type="http://schemas.openxmlformats.org/officeDocument/2006/relationships/slide" Target="slide28.xml"/><Relationship Id="rId12" Type="http://schemas.openxmlformats.org/officeDocument/2006/relationships/slide" Target="slide40.xml"/><Relationship Id="rId17" Type="http://schemas.openxmlformats.org/officeDocument/2006/relationships/package" Target="../embeddings/Microsoft_Office_Word___54.docx"/><Relationship Id="rId2" Type="http://schemas.openxmlformats.org/officeDocument/2006/relationships/slideLayout" Target="../slideLayouts/slideLayout1.xml"/><Relationship Id="rId16" Type="http://schemas.openxmlformats.org/officeDocument/2006/relationships/package" Target="../embeddings/Microsoft_Office_Word___53.docx"/><Relationship Id="rId1" Type="http://schemas.openxmlformats.org/officeDocument/2006/relationships/vmlDrawing" Target="../drawings/vmlDrawing24.vml"/><Relationship Id="rId6" Type="http://schemas.openxmlformats.org/officeDocument/2006/relationships/slide" Target="slide25.xml"/><Relationship Id="rId11" Type="http://schemas.openxmlformats.org/officeDocument/2006/relationships/slide" Target="slide38.xml"/><Relationship Id="rId5" Type="http://schemas.openxmlformats.org/officeDocument/2006/relationships/slide" Target="slide23.xml"/><Relationship Id="rId15" Type="http://schemas.openxmlformats.org/officeDocument/2006/relationships/package" Target="../embeddings/Microsoft_Office_Word___52.docx"/><Relationship Id="rId10" Type="http://schemas.openxmlformats.org/officeDocument/2006/relationships/slide" Target="slide36.xml"/><Relationship Id="rId19" Type="http://schemas.openxmlformats.org/officeDocument/2006/relationships/image" Target="../media/image4.png"/><Relationship Id="rId4" Type="http://schemas.openxmlformats.org/officeDocument/2006/relationships/slide" Target="slide22.xml"/><Relationship Id="rId9" Type="http://schemas.openxmlformats.org/officeDocument/2006/relationships/slide" Target="slide33.xml"/><Relationship Id="rId14" Type="http://schemas.openxmlformats.org/officeDocument/2006/relationships/slide" Target="slide4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164357"/>
            <a:ext cx="9144000" cy="23762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pic>
        <p:nvPicPr>
          <p:cNvPr id="11" name="Picture 6" descr="C:\Users\x201i\Desktop\未标题-2.png"/>
          <p:cNvPicPr>
            <a:picLocks noChangeAspect="1" noChangeArrowheads="1"/>
          </p:cNvPicPr>
          <p:nvPr/>
        </p:nvPicPr>
        <p:blipFill>
          <a:blip r:embed="rId2">
            <a:extLst>
              <a:ext uri="{28A0092B-C50C-407E-A947-70E740481C1C}">
                <a14:useLocalDpi xmlns:a14="http://schemas.microsoft.com/office/drawing/2010/main" xmlns=""/>
              </a:ext>
            </a:extLst>
          </a:blip>
          <a:srcRect/>
          <a:stretch>
            <a:fillRect/>
          </a:stretch>
        </p:blipFill>
        <p:spPr bwMode="auto">
          <a:xfrm>
            <a:off x="0" y="4515966"/>
            <a:ext cx="91440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115124" y="3818746"/>
            <a:ext cx="8790463" cy="600164"/>
          </a:xfrm>
          <a:prstGeom prst="rect">
            <a:avLst/>
          </a:prstGeom>
          <a:noFill/>
        </p:spPr>
        <p:txBody>
          <a:bodyPr wrap="square">
            <a:spAutoFit/>
          </a:bodyPr>
          <a:lstStyle/>
          <a:p>
            <a:pPr algn="ctr">
              <a:defRPr/>
            </a:pPr>
            <a:r>
              <a:rPr lang="zh-CN" altLang="zh-CN" sz="3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第</a:t>
            </a:r>
            <a:r>
              <a:rPr lang="en-US" altLang="zh-CN" sz="3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20</a:t>
            </a:r>
            <a:r>
              <a:rPr lang="zh-CN" altLang="zh-CN" sz="3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练　空间几何体的三视图及表面积与体积</a:t>
            </a:r>
          </a:p>
        </p:txBody>
      </p:sp>
      <p:sp>
        <p:nvSpPr>
          <p:cNvPr id="8" name="TextBox 11"/>
          <p:cNvSpPr txBox="1"/>
          <p:nvPr/>
        </p:nvSpPr>
        <p:spPr>
          <a:xfrm>
            <a:off x="35496" y="800805"/>
            <a:ext cx="2592288" cy="323165"/>
          </a:xfrm>
          <a:prstGeom prst="rect">
            <a:avLst/>
          </a:prstGeom>
          <a:noFill/>
        </p:spPr>
        <p:txBody>
          <a:bodyPr wrap="square">
            <a:spAutoFit/>
          </a:bodyPr>
          <a:lstStyle/>
          <a:p>
            <a:pPr algn="ctr" fontAlgn="auto">
              <a:spcBef>
                <a:spcPts val="0"/>
              </a:spcBef>
              <a:spcAft>
                <a:spcPts val="0"/>
              </a:spcAft>
              <a:defRPr/>
            </a:pPr>
            <a:r>
              <a:rPr lang="zh-CN" altLang="en-US" sz="1500" b="1" dirty="0" smtClean="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专题</a:t>
            </a:r>
            <a:r>
              <a:rPr lang="en-US" altLang="zh-CN" sz="1500" b="1" dirty="0" smtClean="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6   </a:t>
            </a:r>
            <a:r>
              <a:rPr lang="zh-CN" altLang="en-US" sz="1500" b="1" dirty="0" smtClean="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立体几何与空间向量</a:t>
            </a:r>
            <a:endParaRPr lang="zh-CN" altLang="en-US" sz="1500" b="1" dirty="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81154" y="1164357"/>
            <a:ext cx="4181692" cy="2371649"/>
          </a:xfrm>
          <a:prstGeom prst="rect">
            <a:avLst/>
          </a:prstGeom>
        </p:spPr>
      </p:pic>
    </p:spTree>
    <p:extLst>
      <p:ext uri="{BB962C8B-B14F-4D97-AF65-F5344CB8AC3E}">
        <p14:creationId xmlns:p14="http://schemas.microsoft.com/office/powerpoint/2010/main" xmlns="" val="159094439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6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50450" y="457728"/>
            <a:ext cx="1946150" cy="20530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矩形 2"/>
          <p:cNvSpPr/>
          <p:nvPr/>
        </p:nvSpPr>
        <p:spPr>
          <a:xfrm>
            <a:off x="251520" y="267494"/>
            <a:ext cx="8597865" cy="1216743"/>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变式训练</a:t>
            </a:r>
            <a:r>
              <a:rPr lang="en-US" altLang="zh-CN" sz="2600" b="1" kern="100" dirty="0">
                <a:solidFill>
                  <a:srgbClr val="0066FF"/>
                </a:solidFill>
                <a:latin typeface="Times New Roman"/>
                <a:ea typeface="微软雅黑"/>
                <a:cs typeface="Courier New"/>
              </a:rPr>
              <a:t>1</a:t>
            </a:r>
            <a:r>
              <a:rPr lang="zh-CN" altLang="zh-CN" sz="2600" b="1" kern="100" dirty="0">
                <a:solidFill>
                  <a:srgbClr val="0066FF"/>
                </a:solidFill>
                <a:latin typeface="Times New Roman"/>
                <a:ea typeface="微软雅黑"/>
                <a:cs typeface="Times New Roman"/>
              </a:rPr>
              <a:t>　</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江西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一几何体的直观图如图</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下列</a:t>
            </a:r>
            <a:r>
              <a:rPr lang="zh-CN" altLang="zh-CN" sz="2600" kern="100" dirty="0">
                <a:latin typeface="Times New Roman"/>
                <a:ea typeface="华文细黑"/>
                <a:cs typeface="Times New Roman"/>
              </a:rPr>
              <a:t>给出的四个俯视图中正确的是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pic>
        <p:nvPicPr>
          <p:cNvPr id="3075" name="Picture 3" descr="-16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11156" y="1604411"/>
            <a:ext cx="4417028" cy="3271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4474893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046" y="1209800"/>
            <a:ext cx="8345003" cy="3093154"/>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该几何体是组合体，上面的几何体是一个五面体，下面是一个长方体，且五面体的一个面即为长方体的一个面，五面体最上面的棱的两端点在底面的射影距左右两边距离相等，因此选</a:t>
            </a:r>
            <a:r>
              <a:rPr lang="en-US" altLang="zh-CN" sz="2600" kern="100" dirty="0">
                <a:latin typeface="Times New Roman"/>
                <a:ea typeface="华文细黑"/>
                <a:cs typeface="Courier New"/>
              </a:rPr>
              <a:t>B.</a:t>
            </a:r>
            <a:endParaRPr lang="zh-CN" altLang="zh-CN" sz="1050" kern="100" dirty="0">
              <a:latin typeface="宋体"/>
              <a:cs typeface="Courier New"/>
            </a:endParaRPr>
          </a:p>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latin typeface="宋体"/>
              <a:cs typeface="Courier New"/>
            </a:endParaRPr>
          </a:p>
        </p:txBody>
      </p:sp>
      <p:pic>
        <p:nvPicPr>
          <p:cNvPr id="4"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200000">
            <a:off x="8474307" y="453257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248710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0" y="168999"/>
            <a:ext cx="5933034" cy="523220"/>
          </a:xfrm>
          <a:prstGeom prst="rect">
            <a:avLst/>
          </a:prstGeom>
          <a:noFill/>
        </p:spPr>
        <p:txBody>
          <a:bodyPr wrap="none" rtlCol="0">
            <a:spAutoFit/>
          </a:bodyPr>
          <a:lstStyle/>
          <a:p>
            <a:r>
              <a:rPr lang="zh-CN" altLang="zh-CN" sz="2800" b="1" dirty="0">
                <a:solidFill>
                  <a:srgbClr val="0070C0"/>
                </a:solidFill>
                <a:latin typeface="微软雅黑" pitchFamily="34" charset="-122"/>
                <a:ea typeface="微软雅黑" pitchFamily="34" charset="-122"/>
              </a:rPr>
              <a:t>题型二　空间几何体的表面积和体积</a:t>
            </a:r>
          </a:p>
        </p:txBody>
      </p:sp>
      <p:cxnSp>
        <p:nvCxnSpPr>
          <p:cNvPr id="8" name="直接连接符 7"/>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6" name="矩形 5"/>
          <p:cNvSpPr/>
          <p:nvPr/>
        </p:nvSpPr>
        <p:spPr>
          <a:xfrm>
            <a:off x="208530" y="997376"/>
            <a:ext cx="8683844" cy="1216743"/>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cs typeface="Courier New"/>
              </a:rPr>
              <a:t>2</a:t>
            </a:r>
            <a:r>
              <a:rPr lang="zh-CN" altLang="zh-CN" sz="2600" b="1" kern="100" dirty="0">
                <a:solidFill>
                  <a:srgbClr val="0066FF"/>
                </a:solidFill>
                <a:latin typeface="Times New Roman"/>
                <a:ea typeface="微软雅黑"/>
                <a:cs typeface="Times New Roman"/>
              </a:rPr>
              <a:t>　</a:t>
            </a:r>
            <a:r>
              <a:rPr lang="en-US" altLang="zh-CN" sz="2600" kern="100" dirty="0">
                <a:latin typeface="Times New Roman"/>
                <a:ea typeface="华文细黑"/>
                <a:cs typeface="Courier New"/>
              </a:rPr>
              <a:t>(1)(2015·</a:t>
            </a:r>
            <a:r>
              <a:rPr lang="zh-CN" altLang="zh-CN" sz="2600" kern="100" dirty="0">
                <a:latin typeface="Times New Roman"/>
                <a:ea typeface="华文细黑"/>
                <a:cs typeface="Times New Roman"/>
              </a:rPr>
              <a:t>安徽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一个四面体的三视图如图所示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则</a:t>
            </a:r>
            <a:r>
              <a:rPr lang="zh-CN" altLang="zh-CN" sz="2600" kern="100" dirty="0">
                <a:latin typeface="Times New Roman"/>
                <a:ea typeface="华文细黑"/>
                <a:cs typeface="Times New Roman"/>
              </a:rPr>
              <a:t>该四面体的表面积是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pic>
        <p:nvPicPr>
          <p:cNvPr id="4098" name="Picture 2" descr="SXT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03264" y="1702318"/>
            <a:ext cx="3320454" cy="31788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3388360380"/>
              </p:ext>
            </p:extLst>
          </p:nvPr>
        </p:nvGraphicFramePr>
        <p:xfrm>
          <a:off x="323528" y="2360339"/>
          <a:ext cx="5037138" cy="1579563"/>
        </p:xfrm>
        <a:graphic>
          <a:graphicData uri="http://schemas.openxmlformats.org/presentationml/2006/ole">
            <p:oleObj spid="_x0000_s4146" name="文档" r:id="rId4" imgW="5036945" imgH="1579675" progId="Word.Document.12">
              <p:embed/>
            </p:oleObj>
          </a:graphicData>
        </a:graphic>
      </p:graphicFrame>
    </p:spTree>
    <p:extLst>
      <p:ext uri="{BB962C8B-B14F-4D97-AF65-F5344CB8AC3E}">
        <p14:creationId xmlns:p14="http://schemas.microsoft.com/office/powerpoint/2010/main" xmlns="" val="29953863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60" y="51470"/>
            <a:ext cx="8597865" cy="1215910"/>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由空间几何体的三视图可得该空间几何体的直观图，如图</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pic>
        <p:nvPicPr>
          <p:cNvPr id="5122" name="Picture 2" descr="SXT7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55776" y="791229"/>
            <a:ext cx="3627543" cy="2974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1956632872"/>
              </p:ext>
            </p:extLst>
          </p:nvPr>
        </p:nvGraphicFramePr>
        <p:xfrm>
          <a:off x="323528" y="3583900"/>
          <a:ext cx="8320088" cy="1860550"/>
        </p:xfrm>
        <a:graphic>
          <a:graphicData uri="http://schemas.openxmlformats.org/presentationml/2006/ole">
            <p:oleObj spid="_x0000_s5169" name="文档" r:id="rId4" imgW="8319657" imgH="1861211" progId="Word.Document.12">
              <p:embed/>
            </p:oleObj>
          </a:graphicData>
        </a:graphic>
      </p:graphicFrame>
      <p:sp>
        <p:nvSpPr>
          <p:cNvPr id="4" name="矩形 3"/>
          <p:cNvSpPr/>
          <p:nvPr/>
        </p:nvSpPr>
        <p:spPr>
          <a:xfrm>
            <a:off x="7020272" y="4459198"/>
            <a:ext cx="1407758" cy="69249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smtClean="0">
                <a:solidFill>
                  <a:srgbClr val="E46C0A"/>
                </a:solidFill>
                <a:latin typeface="Times New Roman"/>
                <a:ea typeface="华文细黑"/>
                <a:cs typeface="Courier New"/>
              </a:rPr>
              <a:t>B</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24741563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386186"/>
            <a:ext cx="8683844" cy="3520579"/>
          </a:xfrm>
          <a:prstGeom prst="rect">
            <a:avLst/>
          </a:prstGeom>
        </p:spPr>
        <p:txBody>
          <a:bodyPr>
            <a:spAutoFit/>
          </a:bodyPr>
          <a:lstStyle/>
          <a:p>
            <a:pPr algn="just">
              <a:lnSpc>
                <a:spcPts val="5500"/>
              </a:lnSpc>
              <a:spcAft>
                <a:spcPts val="0"/>
              </a:spcAft>
              <a:tabLst>
                <a:tab pos="1890395" algn="l"/>
              </a:tabLst>
            </a:pPr>
            <a:r>
              <a:rPr lang="en-US" altLang="zh-CN" sz="2600" kern="100" dirty="0">
                <a:latin typeface="Times New Roman"/>
                <a:ea typeface="华文细黑"/>
                <a:cs typeface="Courier New"/>
              </a:rPr>
              <a:t>(2)(2015·</a:t>
            </a:r>
            <a:r>
              <a:rPr lang="zh-CN" altLang="zh-CN" sz="2600" kern="100" dirty="0">
                <a:latin typeface="Times New Roman"/>
                <a:ea typeface="华文细黑"/>
                <a:cs typeface="Times New Roman"/>
              </a:rPr>
              <a:t>天津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一个几何体的三视图如图所示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单位：</a:t>
            </a:r>
            <a:r>
              <a:rPr lang="en-US" altLang="zh-CN" sz="2600" kern="100" dirty="0">
                <a:latin typeface="Times New Roman"/>
                <a:ea typeface="华文细黑"/>
                <a:cs typeface="Courier New"/>
              </a:rPr>
              <a:t>m)</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tabLst>
                <a:tab pos="1890395" algn="l"/>
              </a:tabLst>
            </a:pPr>
            <a:r>
              <a:rPr lang="zh-CN" altLang="zh-CN" sz="2600" kern="100" dirty="0" smtClean="0">
                <a:latin typeface="Times New Roman"/>
                <a:ea typeface="华文细黑"/>
                <a:cs typeface="Times New Roman"/>
              </a:rPr>
              <a:t>则</a:t>
            </a:r>
            <a:r>
              <a:rPr lang="zh-CN" altLang="zh-CN" sz="2600" kern="100" dirty="0">
                <a:latin typeface="Times New Roman"/>
                <a:ea typeface="华文细黑"/>
                <a:cs typeface="Times New Roman"/>
              </a:rPr>
              <a:t>该几何体的体积为</a:t>
            </a:r>
            <a:r>
              <a:rPr lang="en-US" altLang="zh-CN" sz="2600" kern="100" dirty="0">
                <a:latin typeface="Times New Roman"/>
                <a:ea typeface="华文细黑"/>
                <a:cs typeface="Courier New"/>
              </a:rPr>
              <a:t>________m</a:t>
            </a:r>
            <a:r>
              <a:rPr lang="en-US" altLang="zh-CN" sz="2600" kern="100" baseline="30000" dirty="0">
                <a:latin typeface="Times New Roman"/>
                <a:ea typeface="华文细黑"/>
                <a:cs typeface="Courier New"/>
              </a:rPr>
              <a:t>3</a:t>
            </a:r>
            <a:r>
              <a:rPr lang="en-US" altLang="zh-CN" sz="2600" kern="100" dirty="0">
                <a:latin typeface="Times New Roman"/>
                <a:ea typeface="华文细黑"/>
                <a:cs typeface="Courier New"/>
              </a:rPr>
              <a:t>. </a:t>
            </a:r>
            <a:endParaRPr lang="en-US" altLang="zh-CN" sz="2600" kern="100" dirty="0" smtClean="0">
              <a:latin typeface="宋体"/>
              <a:cs typeface="Courier New"/>
            </a:endParaRPr>
          </a:p>
          <a:p>
            <a:pPr algn="just">
              <a:lnSpc>
                <a:spcPts val="55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由三视图可知</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tabLst>
                <a:tab pos="1890395" algn="l"/>
              </a:tabLs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几何体由相同底面的两圆锥和圆柱组成</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tabLst>
                <a:tab pos="1890395" algn="l"/>
              </a:tabLst>
            </a:pPr>
            <a:r>
              <a:rPr lang="zh-CN" altLang="zh-CN" sz="2600" kern="100" dirty="0" smtClean="0">
                <a:latin typeface="Times New Roman"/>
                <a:ea typeface="华文细黑"/>
                <a:cs typeface="Times New Roman"/>
              </a:rPr>
              <a:t>底面</a:t>
            </a:r>
            <a:r>
              <a:rPr lang="zh-CN" altLang="zh-CN" sz="2600" kern="100" dirty="0">
                <a:latin typeface="Times New Roman"/>
                <a:ea typeface="华文细黑"/>
                <a:cs typeface="Times New Roman"/>
              </a:rPr>
              <a:t>半径为</a:t>
            </a:r>
            <a:r>
              <a:rPr lang="en-US" altLang="zh-CN" sz="2600" kern="100" dirty="0">
                <a:latin typeface="Times New Roman"/>
                <a:ea typeface="华文细黑"/>
              </a:rPr>
              <a:t>1 m</a:t>
            </a:r>
            <a:r>
              <a:rPr lang="zh-CN" altLang="zh-CN" sz="2600" kern="100" dirty="0">
                <a:latin typeface="Times New Roman"/>
                <a:ea typeface="华文细黑"/>
                <a:cs typeface="Times New Roman"/>
              </a:rPr>
              <a:t>，圆锥的高为</a:t>
            </a:r>
            <a:r>
              <a:rPr lang="en-US" altLang="zh-CN" sz="2600" kern="100" dirty="0">
                <a:latin typeface="Times New Roman"/>
                <a:ea typeface="华文细黑"/>
              </a:rPr>
              <a:t>1 m</a:t>
            </a:r>
            <a:r>
              <a:rPr lang="zh-CN" altLang="zh-CN" sz="2600" kern="100" dirty="0">
                <a:latin typeface="Times New Roman"/>
                <a:ea typeface="华文细黑"/>
                <a:cs typeface="Times New Roman"/>
              </a:rPr>
              <a:t>，圆柱的高为</a:t>
            </a:r>
            <a:r>
              <a:rPr lang="en-US" altLang="zh-CN" sz="2600" kern="100" dirty="0">
                <a:latin typeface="Times New Roman"/>
                <a:ea typeface="华文细黑"/>
              </a:rPr>
              <a:t>2 m</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Courier New"/>
            </a:endParaRPr>
          </a:p>
        </p:txBody>
      </p:sp>
      <p:pic>
        <p:nvPicPr>
          <p:cNvPr id="6146" name="Picture 2" descr="SXT22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16216" y="1279869"/>
            <a:ext cx="2299383" cy="2011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3225175856"/>
              </p:ext>
            </p:extLst>
          </p:nvPr>
        </p:nvGraphicFramePr>
        <p:xfrm>
          <a:off x="241308" y="3907185"/>
          <a:ext cx="8413750" cy="1112837"/>
        </p:xfrm>
        <a:graphic>
          <a:graphicData uri="http://schemas.openxmlformats.org/presentationml/2006/ole">
            <p:oleObj spid="_x0000_s6236" name="文档" r:id="rId4" imgW="8411066" imgH="1113699"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983995636"/>
              </p:ext>
            </p:extLst>
          </p:nvPr>
        </p:nvGraphicFramePr>
        <p:xfrm>
          <a:off x="3713238" y="987587"/>
          <a:ext cx="530671" cy="1076904"/>
        </p:xfrm>
        <a:graphic>
          <a:graphicData uri="http://schemas.openxmlformats.org/presentationml/2006/ole">
            <p:oleObj spid="_x0000_s6237" name="文档" r:id="rId5" imgW="542025" imgH="1099030" progId="Word.Document.12">
              <p:embed/>
            </p:oleObj>
          </a:graphicData>
        </a:graphic>
      </p:graphicFrame>
    </p:spTree>
    <p:extLst>
      <p:ext uri="{BB962C8B-B14F-4D97-AF65-F5344CB8AC3E}">
        <p14:creationId xmlns:p14="http://schemas.microsoft.com/office/powerpoint/2010/main" xmlns="" val="410624082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linds(horizontal)">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1378814"/>
            <a:ext cx="8180573" cy="2417072"/>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利用三视图求几何体的表面积、体积，需先由三视图还原几何体，三个图形结合得出几何体的大体形状，由实虚线得出局部位置的形状，再由几何体的面积体积公式求解</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xmlns="" val="6980553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38819"/>
            <a:ext cx="8262379" cy="1216743"/>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变式训练</a:t>
            </a:r>
            <a:r>
              <a:rPr lang="en-US" altLang="zh-CN" sz="2600" b="1" kern="100" dirty="0">
                <a:solidFill>
                  <a:srgbClr val="0066FF"/>
                </a:solidFill>
                <a:latin typeface="Times New Roman"/>
                <a:ea typeface="微软雅黑"/>
                <a:cs typeface="Courier New"/>
              </a:rPr>
              <a:t>2</a:t>
            </a:r>
            <a:r>
              <a:rPr lang="zh-CN" altLang="zh-CN" sz="2600" b="1" kern="100" dirty="0">
                <a:solidFill>
                  <a:srgbClr val="0066FF"/>
                </a:solidFill>
                <a:latin typeface="Times New Roman"/>
                <a:ea typeface="微软雅黑"/>
                <a:cs typeface="Times New Roman"/>
              </a:rPr>
              <a:t>　</a:t>
            </a:r>
            <a:r>
              <a:rPr lang="en-US" altLang="zh-CN" sz="2600" kern="100" dirty="0">
                <a:latin typeface="Times New Roman"/>
                <a:ea typeface="华文细黑"/>
                <a:cs typeface="Courier New"/>
              </a:rPr>
              <a:t>(1)(2015·</a:t>
            </a:r>
            <a:r>
              <a:rPr lang="zh-CN" altLang="zh-CN" sz="2600" kern="100" dirty="0">
                <a:latin typeface="Times New Roman"/>
                <a:ea typeface="华文细黑"/>
                <a:cs typeface="Times New Roman"/>
              </a:rPr>
              <a:t>浙江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某几何体的三视图如图所示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单位：</a:t>
            </a:r>
            <a:r>
              <a:rPr lang="en-US" altLang="zh-CN" sz="2600" kern="100" dirty="0">
                <a:latin typeface="Times New Roman"/>
                <a:ea typeface="华文细黑"/>
                <a:cs typeface="Courier New"/>
              </a:rPr>
              <a:t>cm)</a:t>
            </a:r>
            <a:r>
              <a:rPr lang="zh-CN" altLang="zh-CN" sz="2600" kern="100" dirty="0">
                <a:latin typeface="Times New Roman"/>
                <a:ea typeface="华文细黑"/>
                <a:cs typeface="Times New Roman"/>
              </a:rPr>
              <a:t>，则该几何体的体积是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pic>
        <p:nvPicPr>
          <p:cNvPr id="7170" name="Picture 2" descr="SXT2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72200" y="830907"/>
            <a:ext cx="2553897" cy="38038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3324975676"/>
              </p:ext>
            </p:extLst>
          </p:nvPr>
        </p:nvGraphicFramePr>
        <p:xfrm>
          <a:off x="284137" y="1212205"/>
          <a:ext cx="6088063" cy="1058862"/>
        </p:xfrm>
        <a:graphic>
          <a:graphicData uri="http://schemas.openxmlformats.org/presentationml/2006/ole">
            <p:oleObj spid="_x0000_s7304" name="文档" r:id="rId4" imgW="6087694" imgH="1060357" progId="Word.Document.12">
              <p:embed/>
            </p:oleObj>
          </a:graphicData>
        </a:graphic>
      </p:graphicFrame>
      <p:sp>
        <p:nvSpPr>
          <p:cNvPr id="4" name="矩形 3"/>
          <p:cNvSpPr/>
          <p:nvPr/>
        </p:nvSpPr>
        <p:spPr>
          <a:xfrm>
            <a:off x="174485" y="1839019"/>
            <a:ext cx="6269723" cy="1892826"/>
          </a:xfrm>
          <a:prstGeom prst="rect">
            <a:avLst/>
          </a:prstGeom>
        </p:spPr>
        <p:txBody>
          <a:bodyPr>
            <a:spAutoFit/>
          </a:bodyPr>
          <a:lstStyle/>
          <a:p>
            <a:pPr>
              <a:lnSpc>
                <a:spcPct val="150000"/>
              </a:lnSpc>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由三视图可知该几何体是由棱长为</a:t>
            </a:r>
            <a:r>
              <a:rPr lang="en-US" altLang="zh-CN" sz="2600" kern="100" dirty="0">
                <a:latin typeface="Times New Roman"/>
                <a:ea typeface="华文细黑"/>
              </a:rPr>
              <a:t>2 cm</a:t>
            </a:r>
            <a:r>
              <a:rPr lang="zh-CN" altLang="zh-CN" sz="2600" kern="100" dirty="0">
                <a:latin typeface="Times New Roman"/>
                <a:ea typeface="华文细黑"/>
                <a:cs typeface="Times New Roman"/>
              </a:rPr>
              <a:t>的正方体与底面为边长为</a:t>
            </a:r>
            <a:r>
              <a:rPr lang="en-US" altLang="zh-CN" sz="2600" kern="100" dirty="0">
                <a:latin typeface="Times New Roman"/>
                <a:ea typeface="华文细黑"/>
              </a:rPr>
              <a:t>2 cm</a:t>
            </a:r>
            <a:r>
              <a:rPr lang="zh-CN" altLang="zh-CN" sz="2600" kern="100" dirty="0">
                <a:latin typeface="Times New Roman"/>
                <a:ea typeface="华文细黑"/>
                <a:cs typeface="Times New Roman"/>
              </a:rPr>
              <a:t>正方形、高为</a:t>
            </a:r>
            <a:r>
              <a:rPr lang="en-US" altLang="zh-CN" sz="2600" kern="100" dirty="0">
                <a:latin typeface="Times New Roman"/>
                <a:ea typeface="华文细黑"/>
              </a:rPr>
              <a:t>2 cm</a:t>
            </a:r>
            <a:r>
              <a:rPr lang="zh-CN" altLang="zh-CN" sz="2600" kern="100" dirty="0">
                <a:latin typeface="Times New Roman"/>
                <a:ea typeface="华文细黑"/>
                <a:cs typeface="Times New Roman"/>
              </a:rPr>
              <a:t>的四棱锥组成</a:t>
            </a:r>
            <a:r>
              <a:rPr lang="zh-CN" altLang="zh-CN" sz="2600" kern="100" dirty="0" smtClean="0">
                <a:latin typeface="Times New Roman"/>
                <a:ea typeface="华文细黑"/>
                <a:cs typeface="Times New Roman"/>
              </a:rPr>
              <a:t>，</a:t>
            </a:r>
            <a:endParaRPr lang="zh-CN" altLang="en-US" sz="2600" dirty="0"/>
          </a:p>
        </p:txBody>
      </p:sp>
      <p:graphicFrame>
        <p:nvGraphicFramePr>
          <p:cNvPr id="7" name="对象 6"/>
          <p:cNvGraphicFramePr>
            <a:graphicFrameLocks noChangeAspect="1"/>
          </p:cNvGraphicFramePr>
          <p:nvPr>
            <p:extLst>
              <p:ext uri="{D42A27DB-BD31-4B8C-83A1-F6EECF244321}">
                <p14:modId xmlns:p14="http://schemas.microsoft.com/office/powerpoint/2010/main" xmlns="" val="885892160"/>
              </p:ext>
            </p:extLst>
          </p:nvPr>
        </p:nvGraphicFramePr>
        <p:xfrm>
          <a:off x="266700" y="3567211"/>
          <a:ext cx="6088063" cy="1058863"/>
        </p:xfrm>
        <a:graphic>
          <a:graphicData uri="http://schemas.openxmlformats.org/presentationml/2006/ole">
            <p:oleObj spid="_x0000_s7305" name="文档" r:id="rId5" imgW="6087694" imgH="1061799"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4140288696"/>
              </p:ext>
            </p:extLst>
          </p:nvPr>
        </p:nvGraphicFramePr>
        <p:xfrm>
          <a:off x="217612" y="4287291"/>
          <a:ext cx="6088063" cy="1058863"/>
        </p:xfrm>
        <a:graphic>
          <a:graphicData uri="http://schemas.openxmlformats.org/presentationml/2006/ole">
            <p:oleObj spid="_x0000_s7306" name="文档" r:id="rId6" imgW="6087694" imgH="1063240" progId="Word.Document.12">
              <p:embed/>
            </p:oleObj>
          </a:graphicData>
        </a:graphic>
      </p:graphicFrame>
      <p:sp>
        <p:nvSpPr>
          <p:cNvPr id="5" name="矩形 4"/>
          <p:cNvSpPr/>
          <p:nvPr/>
        </p:nvSpPr>
        <p:spPr>
          <a:xfrm>
            <a:off x="5429390" y="647637"/>
            <a:ext cx="423514" cy="656846"/>
          </a:xfrm>
          <a:prstGeom prst="rect">
            <a:avLst/>
          </a:prstGeom>
        </p:spPr>
        <p:txBody>
          <a:bodyPr wrap="none">
            <a:spAutoFit/>
          </a:bodyPr>
          <a:lstStyle/>
          <a:p>
            <a:pPr algn="just">
              <a:lnSpc>
                <a:spcPct val="150000"/>
              </a:lnSpc>
              <a:spcAft>
                <a:spcPts val="0"/>
              </a:spcAft>
              <a:tabLst>
                <a:tab pos="1890395" algn="l"/>
              </a:tabLst>
            </a:pPr>
            <a:r>
              <a:rPr lang="pl-PL" altLang="zh-CN" sz="2800" kern="100" dirty="0" smtClean="0">
                <a:solidFill>
                  <a:schemeClr val="accent6">
                    <a:lumMod val="75000"/>
                  </a:schemeClr>
                </a:solidFill>
                <a:latin typeface="Times New Roman"/>
                <a:ea typeface="华文细黑"/>
                <a:cs typeface="Courier New"/>
              </a:rPr>
              <a:t>C</a:t>
            </a:r>
            <a:endParaRPr lang="zh-CN" altLang="zh-CN" sz="11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249138176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23528" y="555526"/>
            <a:ext cx="8380068" cy="1816908"/>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(2)(2014·</a:t>
            </a:r>
            <a:r>
              <a:rPr lang="zh-CN" altLang="zh-CN" sz="2600" kern="100" dirty="0">
                <a:latin typeface="Times New Roman"/>
                <a:ea typeface="华文细黑"/>
                <a:cs typeface="Times New Roman"/>
              </a:rPr>
              <a:t>陕西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四面体</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及其三视图如图所示，平行于棱</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BC</a:t>
            </a:r>
            <a:r>
              <a:rPr lang="zh-CN" altLang="zh-CN" sz="2600" kern="100" dirty="0">
                <a:latin typeface="Times New Roman"/>
                <a:ea typeface="华文细黑"/>
                <a:cs typeface="Times New Roman"/>
              </a:rPr>
              <a:t>的平面分别交四面体的棱</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a:t>
            </a:r>
            <a:r>
              <a:rPr lang="zh-CN" altLang="zh-CN" sz="2600" kern="100" dirty="0">
                <a:latin typeface="Times New Roman"/>
                <a:ea typeface="华文细黑"/>
                <a:cs typeface="Times New Roman"/>
              </a:rPr>
              <a:t>于点</a:t>
            </a:r>
            <a:r>
              <a:rPr lang="en-US" altLang="zh-CN" sz="2600" i="1" kern="100" dirty="0">
                <a:latin typeface="Times New Roman"/>
                <a:ea typeface="华文细黑"/>
                <a:cs typeface="Courier New"/>
              </a:rPr>
              <a:t>E</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H</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pic>
        <p:nvPicPr>
          <p:cNvPr id="8194" name="Picture 2" descr="-13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34047" y="2460276"/>
            <a:ext cx="5846265" cy="2072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880248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615" y="915566"/>
            <a:ext cx="8597865" cy="2492990"/>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求四面体</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的体积；</a:t>
            </a:r>
            <a:endParaRPr lang="zh-CN" altLang="zh-CN" sz="1050" kern="100" dirty="0">
              <a:latin typeface="宋体"/>
              <a:cs typeface="Courier New"/>
            </a:endParaRPr>
          </a:p>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解</a:t>
            </a:r>
            <a:r>
              <a:rPr lang="zh-CN" altLang="zh-CN" sz="2600" b="1" kern="100" dirty="0">
                <a:solidFill>
                  <a:srgbClr val="0066FF"/>
                </a:solidFill>
                <a:latin typeface="Times New Roman"/>
                <a:ea typeface="微软雅黑"/>
                <a:cs typeface="Times New Roman"/>
              </a:rPr>
              <a:t>　</a:t>
            </a:r>
            <a:r>
              <a:rPr lang="zh-CN" altLang="zh-CN" sz="2600" kern="100" dirty="0">
                <a:latin typeface="Times New Roman"/>
                <a:ea typeface="华文细黑"/>
                <a:cs typeface="Times New Roman"/>
              </a:rPr>
              <a:t>由该四面体的三视图可知，</a:t>
            </a:r>
            <a:r>
              <a:rPr lang="en-US" altLang="zh-CN" sz="2600" i="1" kern="100" dirty="0">
                <a:latin typeface="Times New Roman"/>
                <a:ea typeface="华文细黑"/>
                <a:cs typeface="Courier New"/>
              </a:rPr>
              <a:t>BD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DC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DC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600" kern="100" dirty="0" smtClean="0">
                <a:latin typeface="宋体"/>
                <a:ea typeface="华文细黑"/>
                <a:cs typeface="Times New Roman"/>
              </a:rPr>
              <a:t>∴</a:t>
            </a:r>
            <a:r>
              <a:rPr lang="en-US" altLang="zh-CN" sz="2600" i="1" kern="100" dirty="0">
                <a:latin typeface="Times New Roman"/>
                <a:ea typeface="华文细黑"/>
                <a:cs typeface="Courier New"/>
              </a:rPr>
              <a:t>AD</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BDC</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519877480"/>
              </p:ext>
            </p:extLst>
          </p:nvPr>
        </p:nvGraphicFramePr>
        <p:xfrm>
          <a:off x="373137" y="3386698"/>
          <a:ext cx="8015287" cy="1182688"/>
        </p:xfrm>
        <a:graphic>
          <a:graphicData uri="http://schemas.openxmlformats.org/presentationml/2006/ole">
            <p:oleObj spid="_x0000_s9259" name="文档" r:id="rId3" imgW="8014841" imgH="1182179" progId="Word.Document.12">
              <p:embed/>
            </p:oleObj>
          </a:graphicData>
        </a:graphic>
      </p:graphicFrame>
    </p:spTree>
    <p:extLst>
      <p:ext uri="{BB962C8B-B14F-4D97-AF65-F5344CB8AC3E}">
        <p14:creationId xmlns:p14="http://schemas.microsoft.com/office/powerpoint/2010/main" xmlns="" val="5229066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9375" y="179433"/>
            <a:ext cx="8597865" cy="4817729"/>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证明：四边形</a:t>
            </a:r>
            <a:r>
              <a:rPr lang="en-US" altLang="zh-CN" sz="2600" i="1" kern="100" dirty="0">
                <a:latin typeface="Times New Roman"/>
                <a:ea typeface="华文细黑"/>
                <a:cs typeface="Courier New"/>
              </a:rPr>
              <a:t>EFGH</a:t>
            </a:r>
            <a:r>
              <a:rPr lang="zh-CN" altLang="zh-CN" sz="2600" kern="100" dirty="0">
                <a:latin typeface="Times New Roman"/>
                <a:ea typeface="华文细黑"/>
                <a:cs typeface="Times New Roman"/>
              </a:rPr>
              <a:t>是矩形</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证明　</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BC</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EFGH</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EFGH</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BDC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FG</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EFGH</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EH</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BC</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FG</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BC</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EH</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FG</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EH</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同理</a:t>
            </a:r>
            <a:r>
              <a:rPr lang="en-US" altLang="zh-CN" sz="2600" i="1" kern="100" dirty="0">
                <a:latin typeface="Times New Roman"/>
                <a:ea typeface="华文细黑"/>
                <a:cs typeface="Courier New"/>
              </a:rPr>
              <a:t>EF</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HG</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EF</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HG</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四边形</a:t>
            </a:r>
            <a:r>
              <a:rPr lang="en-US" altLang="zh-CN" sz="2600" i="1" kern="100" dirty="0">
                <a:latin typeface="Times New Roman"/>
                <a:ea typeface="华文细黑"/>
                <a:cs typeface="Courier New"/>
              </a:rPr>
              <a:t>EFGH</a:t>
            </a:r>
            <a:r>
              <a:rPr lang="zh-CN" altLang="zh-CN" sz="2600" kern="100" dirty="0">
                <a:latin typeface="Times New Roman"/>
                <a:ea typeface="华文细黑"/>
                <a:cs typeface="Times New Roman"/>
              </a:rPr>
              <a:t>是平行四边形，</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又</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AD</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BDC</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BC</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EF</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FG</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四边形</a:t>
            </a:r>
            <a:r>
              <a:rPr lang="en-US" altLang="zh-CN" sz="2600" i="1" kern="100" dirty="0">
                <a:latin typeface="Times New Roman"/>
                <a:ea typeface="华文细黑"/>
                <a:cs typeface="Courier New"/>
              </a:rPr>
              <a:t>EFGH</a:t>
            </a:r>
            <a:r>
              <a:rPr lang="zh-CN" altLang="zh-CN" sz="2600" kern="100" dirty="0">
                <a:latin typeface="Times New Roman"/>
                <a:ea typeface="华文细黑"/>
                <a:cs typeface="Times New Roman"/>
              </a:rPr>
              <a:t>是矩形</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pic>
        <p:nvPicPr>
          <p:cNvPr id="3"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200000">
            <a:off x="8459067" y="454019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259905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blinds(horizontal)">
                                      <p:cBhvr>
                                        <p:cTn id="3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016" y="275520"/>
            <a:ext cx="2814848" cy="4319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200" dirty="0">
                <a:solidFill>
                  <a:schemeClr val="bg1"/>
                </a:solidFill>
                <a:latin typeface="微软雅黑" pitchFamily="34" charset="-122"/>
                <a:ea typeface="微软雅黑" pitchFamily="34" charset="-122"/>
              </a:rPr>
              <a:t>题型分析</a:t>
            </a:r>
            <a:r>
              <a:rPr lang="en-US" altLang="zh-CN" sz="2200" dirty="0">
                <a:solidFill>
                  <a:schemeClr val="bg1"/>
                </a:solidFill>
                <a:latin typeface="微软雅黑" pitchFamily="34" charset="-122"/>
                <a:ea typeface="微软雅黑" pitchFamily="34" charset="-122"/>
              </a:rPr>
              <a:t>·</a:t>
            </a:r>
            <a:r>
              <a:rPr lang="zh-CN" altLang="en-US" sz="2200" dirty="0">
                <a:solidFill>
                  <a:schemeClr val="bg1"/>
                </a:solidFill>
                <a:latin typeface="微软雅黑" pitchFamily="34" charset="-122"/>
                <a:ea typeface="微软雅黑" pitchFamily="34" charset="-122"/>
              </a:rPr>
              <a:t>高考展望</a:t>
            </a:r>
            <a:endParaRPr lang="zh-CN" altLang="en-US" sz="1600" dirty="0">
              <a:solidFill>
                <a:schemeClr val="bg1"/>
              </a:solidFill>
            </a:endParaRPr>
          </a:p>
        </p:txBody>
      </p:sp>
      <p:sp>
        <p:nvSpPr>
          <p:cNvPr id="4" name="矩形 3"/>
          <p:cNvSpPr/>
          <p:nvPr/>
        </p:nvSpPr>
        <p:spPr>
          <a:xfrm>
            <a:off x="0" y="275518"/>
            <a:ext cx="508302" cy="4320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矩形 4"/>
          <p:cNvSpPr/>
          <p:nvPr/>
        </p:nvSpPr>
        <p:spPr>
          <a:xfrm>
            <a:off x="323528" y="1347614"/>
            <a:ext cx="8345003" cy="3017236"/>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三视图作为新课标新增加的内容，是我省高考的热点和重点：其考查形式多种多样，选择题、填空题和解答题都有出现，而这些题目以选择题居多；立体几何中的计算问题考查的知识，涉及到三视图、空间几何体的表面积和体积以及综合解答和证明</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8287718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1" name="矩形 1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sp>
        <p:nvSpPr>
          <p:cNvPr id="23" name="任意多边形 22">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a:t>
            </a:r>
            <a:endParaRPr lang="zh-CN" altLang="en-US" sz="2200" dirty="0">
              <a:solidFill>
                <a:srgbClr val="0000FF"/>
              </a:solidFill>
              <a:latin typeface="Broadway" pitchFamily="82" charset="0"/>
              <a:cs typeface="Times New Roman" pitchFamily="18" charset="0"/>
            </a:endParaRPr>
          </a:p>
        </p:txBody>
      </p:sp>
      <p:sp>
        <p:nvSpPr>
          <p:cNvPr id="25" name="任意多边形 24">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7" name="任意多边形 26">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28" name="任意多边形 27">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29" name="任意多边形 28">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0" name="任意多边形 29">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1" name="任意多边形 30">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19" name="矩形 18"/>
          <p:cNvSpPr/>
          <p:nvPr/>
        </p:nvSpPr>
        <p:spPr>
          <a:xfrm>
            <a:off x="166604" y="987574"/>
            <a:ext cx="6925676" cy="3693319"/>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1.(2015·</a:t>
            </a:r>
            <a:r>
              <a:rPr lang="zh-CN" altLang="zh-CN" sz="2600" kern="100" dirty="0">
                <a:latin typeface="Times New Roman"/>
                <a:ea typeface="华文细黑"/>
                <a:cs typeface="Times New Roman"/>
              </a:rPr>
              <a:t>课标全国</a:t>
            </a:r>
            <a:r>
              <a:rPr lang="en-US" altLang="zh-CN" sz="2600" kern="100" dirty="0">
                <a:latin typeface="宋体"/>
                <a:ea typeface="华文细黑"/>
                <a:cs typeface="Times New Roman"/>
              </a:rPr>
              <a:t>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圆柱被一个平面截去一部分后与</a:t>
            </a:r>
            <a:r>
              <a:rPr lang="zh-CN" altLang="zh-CN" sz="2600" kern="100" dirty="0" smtClean="0">
                <a:latin typeface="Times New Roman"/>
                <a:ea typeface="华文细黑"/>
                <a:cs typeface="Times New Roman"/>
              </a:rPr>
              <a:t>半球</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半径为</a:t>
            </a:r>
            <a:r>
              <a:rPr lang="en-US" altLang="zh-CN" sz="2600" i="1" kern="100" dirty="0">
                <a:latin typeface="Times New Roman"/>
                <a:ea typeface="华文细黑"/>
                <a:cs typeface="Courier New"/>
              </a:rPr>
              <a:t>r</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组成一个几何体，该几何体三视图</a:t>
            </a:r>
            <a:r>
              <a:rPr lang="zh-CN" altLang="zh-CN" sz="2600" kern="100" dirty="0" smtClean="0">
                <a:latin typeface="Times New Roman"/>
                <a:ea typeface="华文细黑"/>
                <a:cs typeface="Times New Roman"/>
              </a:rPr>
              <a:t>中的</a:t>
            </a:r>
            <a:r>
              <a:rPr lang="zh-CN" altLang="zh-CN" sz="2600" kern="100" dirty="0">
                <a:latin typeface="Times New Roman"/>
                <a:ea typeface="华文细黑"/>
                <a:cs typeface="Times New Roman"/>
              </a:rPr>
              <a:t>正视图和俯视图如图所示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若该几何体</a:t>
            </a:r>
            <a:r>
              <a:rPr lang="zh-CN" altLang="zh-CN" sz="2600" kern="100" dirty="0" smtClean="0">
                <a:latin typeface="Times New Roman"/>
                <a:ea typeface="华文细黑"/>
                <a:cs typeface="Times New Roman"/>
              </a:rPr>
              <a:t>的表面积</a:t>
            </a:r>
            <a:r>
              <a:rPr lang="zh-CN" altLang="zh-CN" sz="2600" kern="100" dirty="0">
                <a:latin typeface="Times New Roman"/>
                <a:ea typeface="华文细黑"/>
                <a:cs typeface="Times New Roman"/>
              </a:rPr>
              <a:t>为</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20π</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r</a:t>
            </a:r>
            <a:r>
              <a:rPr lang="zh-CN" altLang="zh-CN" sz="2600" kern="100" dirty="0">
                <a:latin typeface="Times New Roman"/>
                <a:ea typeface="华文细黑"/>
                <a:cs typeface="Times New Roman"/>
              </a:rPr>
              <a:t>等于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tabLst>
                <a:tab pos="1890395" algn="l"/>
              </a:tabLst>
            </a:pPr>
            <a:r>
              <a:rPr lang="en-US" altLang="zh-CN" sz="2600" kern="100" dirty="0" smtClean="0">
                <a:latin typeface="Times New Roman"/>
                <a:ea typeface="华文细黑"/>
                <a:cs typeface="Courier New"/>
              </a:rPr>
              <a:t>A.1			B.2</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smtClean="0">
                <a:latin typeface="Times New Roman"/>
                <a:ea typeface="华文细黑"/>
                <a:cs typeface="Courier New"/>
              </a:rPr>
              <a:t>C.4			D.8</a:t>
            </a:r>
            <a:endParaRPr lang="zh-CN" altLang="zh-CN" sz="1050" kern="100" dirty="0">
              <a:latin typeface="宋体"/>
              <a:cs typeface="Courier New"/>
            </a:endParaRPr>
          </a:p>
        </p:txBody>
      </p:sp>
      <p:pic>
        <p:nvPicPr>
          <p:cNvPr id="10242" name="Picture 2" descr="SXT18"/>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193818" y="1065794"/>
            <a:ext cx="1698662" cy="359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XT30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91396" y="931866"/>
            <a:ext cx="2761688" cy="1508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直接连接符 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1" name="矩形 1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sp>
        <p:nvSpPr>
          <p:cNvPr id="23" name="任意多边形 22">
            <a:hlinkClick r:id="rId4"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a:t>
            </a:r>
            <a:endParaRPr lang="zh-CN" altLang="en-US" sz="2200" dirty="0">
              <a:solidFill>
                <a:srgbClr val="0000FF"/>
              </a:solidFill>
              <a:latin typeface="Broadway" pitchFamily="82" charset="0"/>
              <a:cs typeface="Times New Roman" pitchFamily="18" charset="0"/>
            </a:endParaRPr>
          </a:p>
        </p:txBody>
      </p:sp>
      <p:sp>
        <p:nvSpPr>
          <p:cNvPr id="25" name="任意多边形 24">
            <a:hlinkClick r:id="rId5"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7" name="任意多边形 26">
            <a:hlinkClick r:id="rId6"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28" name="任意多边形 27">
            <a:hlinkClick r:id="rId7"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29" name="任意多边形 28">
            <a:hlinkClick r:id="rId8"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0" name="任意多边形 29">
            <a:hlinkClick r:id="rId9"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1" name="任意多边形 30">
            <a:hlinkClick r:id="rId10"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11"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12"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13"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14"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5"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19" name="矩形 18"/>
          <p:cNvSpPr/>
          <p:nvPr/>
        </p:nvSpPr>
        <p:spPr>
          <a:xfrm>
            <a:off x="115124" y="822420"/>
            <a:ext cx="8807536" cy="2116990"/>
          </a:xfrm>
          <a:prstGeom prst="rect">
            <a:avLst/>
          </a:prstGeom>
        </p:spPr>
        <p:txBody>
          <a:bodyPr>
            <a:spAutoFit/>
          </a:bodyPr>
          <a:lstStyle/>
          <a:p>
            <a:pPr algn="just">
              <a:lnSpc>
                <a:spcPct val="13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由正视图与俯视图想象出其直观图</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tabLst>
                <a:tab pos="1890395" algn="l"/>
              </a:tabLst>
            </a:pPr>
            <a:r>
              <a:rPr lang="zh-CN" altLang="zh-CN" sz="2600" kern="100" dirty="0" smtClean="0">
                <a:latin typeface="Times New Roman"/>
                <a:ea typeface="华文细黑"/>
                <a:cs typeface="Times New Roman"/>
              </a:rPr>
              <a:t>然后</a:t>
            </a:r>
            <a:r>
              <a:rPr lang="zh-CN" altLang="zh-CN" sz="2600" kern="100" dirty="0">
                <a:latin typeface="Times New Roman"/>
                <a:ea typeface="华文细黑"/>
                <a:cs typeface="Times New Roman"/>
              </a:rPr>
              <a:t>进行运算求解</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如图</a:t>
            </a:r>
            <a:r>
              <a:rPr lang="zh-CN" altLang="zh-CN" sz="2600" kern="100" dirty="0" smtClean="0">
                <a:latin typeface="Times New Roman"/>
                <a:ea typeface="华文细黑"/>
                <a:cs typeface="Times New Roman"/>
              </a:rPr>
              <a:t>，</a:t>
            </a:r>
            <a:endParaRPr lang="en-US" altLang="zh-CN" sz="2600" kern="100" dirty="0">
              <a:latin typeface="Times New Roman"/>
              <a:ea typeface="华文细黑"/>
              <a:cs typeface="Times New Roman"/>
            </a:endParaRPr>
          </a:p>
          <a:p>
            <a:pPr algn="just">
              <a:lnSpc>
                <a:spcPct val="130000"/>
              </a:lnSpc>
              <a:spcAft>
                <a:spcPts val="0"/>
              </a:spcAft>
              <a:tabLst>
                <a:tab pos="1890395" algn="l"/>
              </a:tabLst>
            </a:pPr>
            <a:r>
              <a:rPr lang="zh-CN" altLang="zh-CN" sz="2600" kern="100" dirty="0">
                <a:latin typeface="Times New Roman"/>
                <a:ea typeface="华文细黑"/>
                <a:cs typeface="Times New Roman"/>
              </a:rPr>
              <a:t>该几何体是一个半球与一个半圆柱的组合体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tabLst>
                <a:tab pos="1890395" algn="l"/>
              </a:tabLst>
            </a:pPr>
            <a:r>
              <a:rPr lang="zh-CN" altLang="zh-CN" sz="2600" kern="100" dirty="0" smtClean="0">
                <a:latin typeface="Times New Roman"/>
                <a:ea typeface="华文细黑"/>
                <a:cs typeface="Times New Roman"/>
              </a:rPr>
              <a:t>球</a:t>
            </a:r>
            <a:r>
              <a:rPr lang="zh-CN" altLang="zh-CN" sz="2600" kern="100" dirty="0">
                <a:latin typeface="Times New Roman"/>
                <a:ea typeface="华文细黑"/>
                <a:cs typeface="Times New Roman"/>
              </a:rPr>
              <a:t>的半径为</a:t>
            </a:r>
            <a:r>
              <a:rPr lang="en-US" altLang="zh-CN" sz="2600" i="1" kern="100" dirty="0">
                <a:latin typeface="Times New Roman"/>
                <a:ea typeface="华文细黑"/>
              </a:rPr>
              <a:t>r</a:t>
            </a:r>
            <a:r>
              <a:rPr lang="zh-CN" altLang="zh-CN" sz="2600" kern="100" dirty="0">
                <a:latin typeface="Times New Roman"/>
                <a:ea typeface="华文细黑"/>
                <a:cs typeface="Times New Roman"/>
              </a:rPr>
              <a:t>，圆柱的底面半径为</a:t>
            </a:r>
            <a:r>
              <a:rPr lang="en-US" altLang="zh-CN" sz="2600" i="1" kern="100" dirty="0">
                <a:latin typeface="Times New Roman"/>
                <a:ea typeface="华文细黑"/>
              </a:rPr>
              <a:t>r</a:t>
            </a:r>
            <a:r>
              <a:rPr lang="zh-CN" altLang="zh-CN" sz="2600" kern="100" dirty="0">
                <a:latin typeface="Times New Roman"/>
                <a:ea typeface="华文细黑"/>
                <a:cs typeface="Times New Roman"/>
              </a:rPr>
              <a:t>，高为</a:t>
            </a:r>
            <a:r>
              <a:rPr lang="en-US" altLang="zh-CN" sz="2600" kern="100" dirty="0">
                <a:latin typeface="Times New Roman"/>
                <a:ea typeface="华文细黑"/>
              </a:rPr>
              <a:t>2</a:t>
            </a:r>
            <a:r>
              <a:rPr lang="en-US" altLang="zh-CN" sz="2600" i="1" kern="100" dirty="0">
                <a:latin typeface="Times New Roman"/>
                <a:ea typeface="华文细黑"/>
              </a:rPr>
              <a:t>r</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123534495"/>
              </p:ext>
            </p:extLst>
          </p:nvPr>
        </p:nvGraphicFramePr>
        <p:xfrm>
          <a:off x="202372" y="2859782"/>
          <a:ext cx="7489825" cy="884237"/>
        </p:xfrm>
        <a:graphic>
          <a:graphicData uri="http://schemas.openxmlformats.org/presentationml/2006/ole">
            <p:oleObj spid="_x0000_s11307" name="文档" r:id="rId16" imgW="7489059" imgH="884832" progId="Word.Document.12">
              <p:embed/>
            </p:oleObj>
          </a:graphicData>
        </a:graphic>
      </p:graphicFrame>
      <p:sp>
        <p:nvSpPr>
          <p:cNvPr id="4" name="矩形 3"/>
          <p:cNvSpPr/>
          <p:nvPr/>
        </p:nvSpPr>
        <p:spPr>
          <a:xfrm>
            <a:off x="107504" y="3495183"/>
            <a:ext cx="4572000" cy="1596847"/>
          </a:xfrm>
          <a:prstGeom prst="rect">
            <a:avLst/>
          </a:prstGeom>
        </p:spPr>
        <p:txBody>
          <a:bodyPr>
            <a:spAutoFit/>
          </a:bodyPr>
          <a:lstStyle/>
          <a:p>
            <a:pPr algn="just">
              <a:lnSpc>
                <a:spcPct val="130000"/>
              </a:lnSpc>
              <a:spcAft>
                <a:spcPts val="0"/>
              </a:spcAft>
              <a:tabLst>
                <a:tab pos="1890395" algn="l"/>
              </a:tabLst>
            </a:pP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S</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20π</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30000"/>
              </a:lnSpc>
              <a:spcAft>
                <a:spcPts val="0"/>
              </a:spcAft>
              <a:tabLst>
                <a:tab pos="1890395" algn="l"/>
              </a:tabLst>
            </a:pPr>
            <a:r>
              <a:rPr lang="en-US" altLang="zh-CN" sz="2600" kern="100" dirty="0">
                <a:latin typeface="宋体"/>
                <a:ea typeface="华文细黑"/>
                <a:cs typeface="Times New Roman"/>
              </a:rPr>
              <a:t>∴</a:t>
            </a:r>
            <a:r>
              <a:rPr lang="en-US" altLang="zh-CN" sz="2600" kern="100" dirty="0">
                <a:latin typeface="Times New Roman"/>
                <a:ea typeface="华文细黑"/>
                <a:cs typeface="Courier New"/>
              </a:rPr>
              <a:t>(5π</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r</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20π</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30000"/>
              </a:lnSpc>
              <a:spcAft>
                <a:spcPts val="0"/>
              </a:spcAft>
              <a:tabLst>
                <a:tab pos="1890395" algn="l"/>
              </a:tabLs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r</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r</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，故选</a:t>
            </a:r>
            <a:r>
              <a:rPr lang="en-US" altLang="zh-CN" sz="2600" kern="100" dirty="0">
                <a:latin typeface="Times New Roman"/>
                <a:ea typeface="华文细黑"/>
                <a:cs typeface="Courier New"/>
              </a:rPr>
              <a:t>B.</a:t>
            </a:r>
            <a:endParaRPr lang="zh-CN" altLang="zh-CN" sz="2600" kern="100" dirty="0">
              <a:effectLst/>
              <a:latin typeface="宋体"/>
              <a:cs typeface="Courier New"/>
            </a:endParaRPr>
          </a:p>
        </p:txBody>
      </p:sp>
      <p:sp>
        <p:nvSpPr>
          <p:cNvPr id="6" name="矩形 5"/>
          <p:cNvSpPr/>
          <p:nvPr/>
        </p:nvSpPr>
        <p:spPr>
          <a:xfrm>
            <a:off x="7452320" y="4443958"/>
            <a:ext cx="1407758" cy="62151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B</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xmlns="" val="31579276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blinds(horizontal)">
                                      <p:cBhvr>
                                        <p:cTn id="7" dur="500"/>
                                        <p:tgtEl>
                                          <p:spTgt spid="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blinds(horizontal)">
                                      <p:cBhvr>
                                        <p:cTn id="10" dur="500"/>
                                        <p:tgtEl>
                                          <p:spTgt spid="1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blinds(horizontal)">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blinds(horizontal)">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blinds(horizontal)">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9" name="任意多边形 2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0" name="任意多边形 29">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2</a:t>
            </a:r>
            <a:endParaRPr lang="zh-CN" altLang="en-US" sz="2200" dirty="0">
              <a:solidFill>
                <a:srgbClr val="0000FF"/>
              </a:solidFill>
              <a:latin typeface="Broadway" pitchFamily="82" charset="0"/>
              <a:cs typeface="Times New Roman" pitchFamily="18" charset="0"/>
            </a:endParaRPr>
          </a:p>
        </p:txBody>
      </p:sp>
      <p:sp>
        <p:nvSpPr>
          <p:cNvPr id="31" name="任意多边形 30">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17" name="矩形 16"/>
          <p:cNvSpPr/>
          <p:nvPr/>
        </p:nvSpPr>
        <p:spPr>
          <a:xfrm>
            <a:off x="294615" y="699542"/>
            <a:ext cx="8597865" cy="1216743"/>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2.(2015·</a:t>
            </a:r>
            <a:r>
              <a:rPr lang="zh-CN" altLang="zh-CN" sz="2600" kern="100" dirty="0">
                <a:latin typeface="Times New Roman"/>
                <a:ea typeface="华文细黑"/>
                <a:cs typeface="Times New Roman"/>
              </a:rPr>
              <a:t>重庆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某几何体的三视图如图所示，则该几何体的体积为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pic>
        <p:nvPicPr>
          <p:cNvPr id="12290" name="Picture 2" descr="SXT93"/>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5490450" y="1347614"/>
            <a:ext cx="3102870" cy="2453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2034553542"/>
              </p:ext>
            </p:extLst>
          </p:nvPr>
        </p:nvGraphicFramePr>
        <p:xfrm>
          <a:off x="395536" y="1900818"/>
          <a:ext cx="3856038" cy="2068513"/>
        </p:xfrm>
        <a:graphic>
          <a:graphicData uri="http://schemas.openxmlformats.org/presentationml/2006/ole">
            <p:oleObj spid="_x0000_s12369" name="文档" r:id="rId16" imgW="3856079" imgH="2068253" progId="Word.Document.12">
              <p:embed/>
            </p:oleObj>
          </a:graphicData>
        </a:graphic>
      </p:graphicFrame>
      <p:sp>
        <p:nvSpPr>
          <p:cNvPr id="4" name="矩形 3"/>
          <p:cNvSpPr/>
          <p:nvPr/>
        </p:nvSpPr>
        <p:spPr>
          <a:xfrm>
            <a:off x="282000" y="3807499"/>
            <a:ext cx="6853158" cy="492443"/>
          </a:xfrm>
          <a:prstGeom prst="rect">
            <a:avLst/>
          </a:prstGeom>
        </p:spPr>
        <p:txBody>
          <a:bodyPr wrap="none">
            <a:spAutoFit/>
          </a:bodyPr>
          <a:lstStyle/>
          <a:p>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这是一个三棱锥与半个圆柱的组合体，</a:t>
            </a: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4217662804"/>
              </p:ext>
            </p:extLst>
          </p:nvPr>
        </p:nvGraphicFramePr>
        <p:xfrm>
          <a:off x="338768" y="4353838"/>
          <a:ext cx="7915275" cy="1090612"/>
        </p:xfrm>
        <a:graphic>
          <a:graphicData uri="http://schemas.openxmlformats.org/presentationml/2006/ole">
            <p:oleObj spid="_x0000_s12370" name="文档" r:id="rId17" imgW="7915874" imgH="1090632" progId="Word.Document.12">
              <p:embed/>
            </p:oleObj>
          </a:graphicData>
        </a:graphic>
      </p:graphicFrame>
      <p:sp>
        <p:nvSpPr>
          <p:cNvPr id="7" name="矩形 6"/>
          <p:cNvSpPr/>
          <p:nvPr/>
        </p:nvSpPr>
        <p:spPr>
          <a:xfrm>
            <a:off x="1547664" y="1355234"/>
            <a:ext cx="425116" cy="616579"/>
          </a:xfrm>
          <a:prstGeom prst="rect">
            <a:avLst/>
          </a:prstGeom>
        </p:spPr>
        <p:txBody>
          <a:bodyPr wrap="none">
            <a:spAutoFit/>
          </a:bodyPr>
          <a:lstStyle/>
          <a:p>
            <a:pPr algn="just">
              <a:lnSpc>
                <a:spcPct val="150000"/>
              </a:lnSpc>
              <a:spcAft>
                <a:spcPts val="0"/>
              </a:spcAft>
              <a:tabLst>
                <a:tab pos="1890395" algn="l"/>
              </a:tabLst>
            </a:pPr>
            <a:r>
              <a:rPr lang="en-US" altLang="zh-CN" sz="2600" kern="100" dirty="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xmlns="" val="9572766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0" name="任意多边形 19">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3</a:t>
            </a:r>
            <a:endParaRPr lang="zh-CN" altLang="en-US" sz="2200" dirty="0">
              <a:solidFill>
                <a:srgbClr val="0000FF"/>
              </a:solidFill>
              <a:latin typeface="Broadway" pitchFamily="82" charset="0"/>
              <a:cs typeface="Times New Roman" pitchFamily="18" charset="0"/>
            </a:endParaRPr>
          </a:p>
        </p:txBody>
      </p:sp>
      <p:sp>
        <p:nvSpPr>
          <p:cNvPr id="37" name="任意多边形 36">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1" name="矩形 20"/>
          <p:cNvSpPr/>
          <p:nvPr/>
        </p:nvSpPr>
        <p:spPr>
          <a:xfrm>
            <a:off x="294615" y="912467"/>
            <a:ext cx="8597865" cy="2913618"/>
          </a:xfrm>
          <a:prstGeom prst="rect">
            <a:avLst/>
          </a:prstGeom>
        </p:spPr>
        <p:txBody>
          <a:bodyPr>
            <a:spAutoFit/>
          </a:bodyPr>
          <a:lstStyle/>
          <a:p>
            <a:pPr algn="just">
              <a:lnSpc>
                <a:spcPts val="5500"/>
              </a:lnSpc>
              <a:spcAft>
                <a:spcPts val="0"/>
              </a:spcAft>
              <a:tabLst>
                <a:tab pos="1890395" algn="l"/>
              </a:tabLst>
            </a:pPr>
            <a:r>
              <a:rPr lang="en-US" altLang="zh-CN" sz="2600" kern="100" dirty="0" smtClean="0">
                <a:latin typeface="Times New Roman"/>
                <a:ea typeface="华文细黑"/>
                <a:cs typeface="Courier New"/>
              </a:rPr>
              <a:t>3.(2014·</a:t>
            </a:r>
            <a:r>
              <a:rPr lang="zh-CN" altLang="zh-CN" sz="2600" kern="100" dirty="0" smtClean="0">
                <a:latin typeface="Times New Roman"/>
                <a:ea typeface="华文细黑"/>
                <a:cs typeface="Times New Roman"/>
              </a:rPr>
              <a:t>浙江</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某几何体的三视图</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单位：</a:t>
            </a:r>
            <a:r>
              <a:rPr lang="en-US" altLang="zh-CN" sz="2600" kern="100" dirty="0" smtClean="0">
                <a:latin typeface="Times New Roman"/>
                <a:ea typeface="华文细黑"/>
                <a:cs typeface="Courier New"/>
              </a:rPr>
              <a:t>cm)</a:t>
            </a:r>
            <a:r>
              <a:rPr lang="zh-CN" altLang="zh-CN" sz="2600" kern="100" dirty="0" smtClean="0">
                <a:latin typeface="Times New Roman"/>
                <a:ea typeface="华文细黑"/>
                <a:cs typeface="Times New Roman"/>
              </a:rPr>
              <a:t>如图所示，</a:t>
            </a:r>
            <a:endParaRPr lang="en-US" altLang="zh-CN" sz="2600" kern="100" dirty="0" smtClean="0">
              <a:latin typeface="Times New Roman"/>
              <a:ea typeface="华文细黑"/>
              <a:cs typeface="Times New Roman"/>
            </a:endParaRPr>
          </a:p>
          <a:p>
            <a:pPr algn="just">
              <a:lnSpc>
                <a:spcPts val="5500"/>
              </a:lnSpc>
              <a:spcAft>
                <a:spcPts val="0"/>
              </a:spcAft>
              <a:tabLst>
                <a:tab pos="1890395" algn="l"/>
              </a:tabLst>
            </a:pPr>
            <a:r>
              <a:rPr lang="zh-CN" altLang="zh-CN" sz="2600" kern="100" dirty="0" smtClean="0">
                <a:latin typeface="Times New Roman"/>
                <a:ea typeface="华文细黑"/>
                <a:cs typeface="Times New Roman"/>
              </a:rPr>
              <a:t>则此几何体的表面积是</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en-US" altLang="zh-CN" sz="2600" kern="100" dirty="0" smtClean="0">
              <a:latin typeface="宋体"/>
              <a:cs typeface="Courier New"/>
            </a:endParaRPr>
          </a:p>
          <a:p>
            <a:pPr algn="just">
              <a:lnSpc>
                <a:spcPts val="5500"/>
              </a:lnSpc>
              <a:spcAft>
                <a:spcPts val="0"/>
              </a:spcAft>
              <a:tabLst>
                <a:tab pos="1890395" algn="l"/>
              </a:tabLst>
            </a:pPr>
            <a:r>
              <a:rPr lang="pl-PL" altLang="zh-CN" sz="2600" kern="100" dirty="0" smtClean="0">
                <a:latin typeface="Times New Roman"/>
                <a:ea typeface="华文细黑"/>
                <a:cs typeface="Courier New"/>
              </a:rPr>
              <a:t>A</a:t>
            </a:r>
            <a:r>
              <a:rPr lang="en-US" altLang="zh-CN" sz="2600" kern="100" dirty="0" smtClean="0">
                <a:latin typeface="Times New Roman"/>
                <a:ea typeface="华文细黑"/>
                <a:cs typeface="Courier New"/>
              </a:rPr>
              <a:t>.</a:t>
            </a:r>
            <a:r>
              <a:rPr lang="pl-PL" altLang="zh-CN" sz="2600" kern="100" dirty="0" smtClean="0">
                <a:latin typeface="Times New Roman"/>
                <a:ea typeface="华文细黑"/>
                <a:cs typeface="Courier New"/>
              </a:rPr>
              <a:t>90 cm</a:t>
            </a:r>
            <a:r>
              <a:rPr lang="pl-PL" altLang="zh-CN" sz="2600" kern="100" baseline="30000" dirty="0" smtClean="0">
                <a:latin typeface="Times New Roman"/>
                <a:ea typeface="华文细黑"/>
                <a:cs typeface="Courier New"/>
              </a:rPr>
              <a:t>2</a:t>
            </a:r>
            <a:r>
              <a:rPr lang="pl-PL" altLang="zh-CN" sz="2600" kern="100" dirty="0" smtClean="0">
                <a:latin typeface="Times New Roman"/>
                <a:ea typeface="华文细黑"/>
                <a:cs typeface="Courier New"/>
              </a:rPr>
              <a:t>  	</a:t>
            </a:r>
            <a:r>
              <a:rPr lang="en-US" altLang="zh-CN" sz="2600" kern="100" dirty="0" smtClean="0">
                <a:latin typeface="Times New Roman"/>
                <a:ea typeface="华文细黑"/>
                <a:cs typeface="Courier New"/>
              </a:rPr>
              <a:t>	</a:t>
            </a:r>
            <a:r>
              <a:rPr lang="pl-PL" altLang="zh-CN" sz="2600" kern="100" dirty="0" smtClean="0">
                <a:latin typeface="Times New Roman"/>
                <a:ea typeface="华文细黑"/>
                <a:cs typeface="Courier New"/>
              </a:rPr>
              <a:t>B.129 cm</a:t>
            </a:r>
            <a:r>
              <a:rPr lang="pl-PL" altLang="zh-CN" sz="2600" kern="100" baseline="30000" dirty="0" smtClean="0">
                <a:latin typeface="Times New Roman"/>
                <a:ea typeface="华文细黑"/>
                <a:cs typeface="Courier New"/>
              </a:rPr>
              <a:t>2</a:t>
            </a:r>
            <a:endParaRPr lang="zh-CN" altLang="zh-CN" sz="1050" kern="100" dirty="0" smtClean="0">
              <a:latin typeface="宋体"/>
              <a:cs typeface="Courier New"/>
            </a:endParaRPr>
          </a:p>
          <a:p>
            <a:pPr algn="just">
              <a:lnSpc>
                <a:spcPts val="5500"/>
              </a:lnSpc>
              <a:spcAft>
                <a:spcPts val="0"/>
              </a:spcAft>
              <a:tabLst>
                <a:tab pos="1890395" algn="l"/>
              </a:tabLst>
            </a:pPr>
            <a:r>
              <a:rPr lang="pl-PL" altLang="zh-CN" sz="2600" kern="100" dirty="0" smtClean="0">
                <a:latin typeface="Times New Roman"/>
                <a:ea typeface="华文细黑"/>
                <a:cs typeface="Courier New"/>
              </a:rPr>
              <a:t>C.132 cm</a:t>
            </a:r>
            <a:r>
              <a:rPr lang="pl-PL" altLang="zh-CN" sz="2600" kern="100" baseline="30000" dirty="0" smtClean="0">
                <a:latin typeface="Times New Roman"/>
                <a:ea typeface="华文细黑"/>
                <a:cs typeface="Courier New"/>
              </a:rPr>
              <a:t>2</a:t>
            </a:r>
            <a:r>
              <a:rPr lang="pl-PL" altLang="zh-CN" sz="2600" kern="100" dirty="0" smtClean="0">
                <a:latin typeface="Times New Roman"/>
                <a:ea typeface="华文细黑"/>
                <a:cs typeface="Courier New"/>
              </a:rPr>
              <a:t>  	D.138 cm</a:t>
            </a:r>
            <a:r>
              <a:rPr lang="pl-PL" altLang="zh-CN" sz="2600" kern="100" baseline="30000" dirty="0" smtClean="0">
                <a:latin typeface="Times New Roman"/>
                <a:ea typeface="华文细黑"/>
                <a:cs typeface="Courier New"/>
              </a:rPr>
              <a:t>2</a:t>
            </a:r>
            <a:endParaRPr lang="zh-CN" altLang="zh-CN" sz="1050" kern="100" dirty="0">
              <a:latin typeface="宋体"/>
              <a:cs typeface="Courier New"/>
            </a:endParaRPr>
          </a:p>
        </p:txBody>
      </p:sp>
      <p:pic>
        <p:nvPicPr>
          <p:cNvPr id="13314" name="Picture 2" descr="-324"/>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788024" y="1779662"/>
            <a:ext cx="3542471" cy="3086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146306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0" name="任意多边形 19">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3</a:t>
            </a:r>
            <a:endParaRPr lang="zh-CN" altLang="en-US" sz="2200" dirty="0">
              <a:solidFill>
                <a:srgbClr val="0000FF"/>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1" name="矩形 20"/>
          <p:cNvSpPr/>
          <p:nvPr/>
        </p:nvSpPr>
        <p:spPr>
          <a:xfrm>
            <a:off x="125837" y="915566"/>
            <a:ext cx="5814315" cy="2492990"/>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该几何体如图所示</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长方体的长、宽、高分别为</a:t>
            </a:r>
            <a:r>
              <a:rPr lang="en-US" altLang="zh-CN" sz="2600" kern="100" dirty="0">
                <a:latin typeface="Times New Roman"/>
                <a:ea typeface="华文细黑"/>
              </a:rPr>
              <a:t>6 cm,4 cm</a:t>
            </a:r>
            <a:r>
              <a:rPr lang="zh-CN" altLang="zh-CN" sz="2600" kern="100" dirty="0">
                <a:latin typeface="Times New Roman"/>
                <a:ea typeface="华文细黑"/>
                <a:cs typeface="Times New Roman"/>
              </a:rPr>
              <a:t>，</a:t>
            </a:r>
            <a:r>
              <a:rPr lang="en-US" altLang="zh-CN" sz="2600" kern="100" dirty="0">
                <a:latin typeface="Times New Roman"/>
                <a:ea typeface="华文细黑"/>
              </a:rPr>
              <a:t>3 cm</a:t>
            </a:r>
            <a:r>
              <a:rPr lang="zh-CN" altLang="zh-CN" sz="2600" kern="100" dirty="0">
                <a:latin typeface="Times New Roman"/>
                <a:ea typeface="华文细黑"/>
                <a:cs typeface="Times New Roman"/>
              </a:rPr>
              <a:t>，直三棱柱的底面是直角三角形，边长分别为</a:t>
            </a:r>
            <a:r>
              <a:rPr lang="en-US" altLang="zh-CN" sz="2600" kern="100" dirty="0">
                <a:latin typeface="Times New Roman"/>
                <a:ea typeface="华文细黑"/>
              </a:rPr>
              <a:t>3 cm,4 cm</a:t>
            </a:r>
            <a:r>
              <a:rPr lang="zh-CN" altLang="zh-CN" sz="2600" kern="100" dirty="0">
                <a:latin typeface="Times New Roman"/>
                <a:ea typeface="华文细黑"/>
                <a:cs typeface="Times New Roman"/>
              </a:rPr>
              <a:t>，</a:t>
            </a:r>
            <a:r>
              <a:rPr lang="en-US" altLang="zh-CN" sz="2600" kern="100" dirty="0">
                <a:latin typeface="Times New Roman"/>
                <a:ea typeface="华文细黑"/>
              </a:rPr>
              <a:t>5 cm</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pic>
        <p:nvPicPr>
          <p:cNvPr id="14338" name="Picture 2" descr="-329"/>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6302154" y="1131590"/>
            <a:ext cx="2590326" cy="22983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矩形 3"/>
          <p:cNvSpPr/>
          <p:nvPr/>
        </p:nvSpPr>
        <p:spPr>
          <a:xfrm>
            <a:off x="141493" y="3466326"/>
            <a:ext cx="7295587" cy="492443"/>
          </a:xfrm>
          <a:prstGeom prst="rect">
            <a:avLst/>
          </a:prstGeom>
        </p:spPr>
        <p:txBody>
          <a:bodyPr wrap="none">
            <a:spAutoFit/>
          </a:bodyPr>
          <a:lstStyle/>
          <a:p>
            <a:r>
              <a:rPr lang="zh-CN" altLang="zh-CN" sz="2600" kern="100" dirty="0">
                <a:latin typeface="Times New Roman"/>
                <a:ea typeface="华文细黑"/>
                <a:cs typeface="Times New Roman"/>
              </a:rPr>
              <a:t>所以表面积</a:t>
            </a:r>
            <a:r>
              <a:rPr lang="en-US" altLang="zh-CN" sz="2600" i="1" kern="100" dirty="0">
                <a:latin typeface="Times New Roman"/>
                <a:ea typeface="华文细黑"/>
              </a:rPr>
              <a:t>S</a:t>
            </a:r>
            <a:r>
              <a:rPr lang="zh-CN" altLang="zh-CN" sz="2600" kern="100" dirty="0">
                <a:latin typeface="Times New Roman"/>
                <a:ea typeface="华文细黑"/>
                <a:cs typeface="Times New Roman"/>
              </a:rPr>
              <a:t>＝</a:t>
            </a:r>
            <a:r>
              <a:rPr lang="en-US" altLang="zh-CN" sz="2600" kern="100" dirty="0">
                <a:latin typeface="IPAPANNEW"/>
                <a:ea typeface="华文细黑"/>
                <a:cs typeface="Times New Roman"/>
              </a:rPr>
              <a:t>[2</a:t>
            </a:r>
            <a:r>
              <a:rPr lang="en-US" altLang="zh-CN" sz="2600" kern="100" dirty="0">
                <a:latin typeface="Times New Roman"/>
                <a:ea typeface="华文细黑"/>
              </a:rPr>
              <a:t>×</a:t>
            </a:r>
            <a:r>
              <a:rPr lang="en-US" altLang="zh-CN" sz="2600" kern="100" dirty="0">
                <a:latin typeface="IPAPANNEW"/>
                <a:ea typeface="华文细黑"/>
                <a:cs typeface="Times New Roman"/>
              </a:rPr>
              <a:t>(4</a:t>
            </a:r>
            <a:r>
              <a:rPr lang="en-US" altLang="zh-CN" sz="2600" kern="100" dirty="0">
                <a:latin typeface="Times New Roman"/>
                <a:ea typeface="华文细黑"/>
              </a:rPr>
              <a:t>×</a:t>
            </a:r>
            <a:r>
              <a:rPr lang="en-US" altLang="zh-CN" sz="2600" kern="100" dirty="0">
                <a:latin typeface="IPAPANNEW"/>
                <a:ea typeface="华文细黑"/>
                <a:cs typeface="Times New Roman"/>
              </a:rPr>
              <a:t>6</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4</a:t>
            </a:r>
            <a:r>
              <a:rPr lang="en-US" altLang="zh-CN" sz="2600" kern="100" dirty="0">
                <a:latin typeface="Times New Roman"/>
                <a:ea typeface="华文细黑"/>
              </a:rPr>
              <a:t>×</a:t>
            </a:r>
            <a:r>
              <a:rPr lang="en-US" altLang="zh-CN" sz="2600" kern="100" dirty="0">
                <a:latin typeface="IPAPANNEW"/>
                <a:ea typeface="华文细黑"/>
                <a:cs typeface="Times New Roman"/>
              </a:rPr>
              <a:t>3)</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3</a:t>
            </a:r>
            <a:r>
              <a:rPr lang="en-US" altLang="zh-CN" sz="2600" kern="100" dirty="0">
                <a:latin typeface="Times New Roman"/>
                <a:ea typeface="华文细黑"/>
              </a:rPr>
              <a:t>×</a:t>
            </a:r>
            <a:r>
              <a:rPr lang="en-US" altLang="zh-CN" sz="2600" kern="100" dirty="0">
                <a:latin typeface="IPAPANNEW"/>
                <a:ea typeface="华文细黑"/>
                <a:cs typeface="Times New Roman"/>
              </a:rPr>
              <a:t>6</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3</a:t>
            </a:r>
            <a:r>
              <a:rPr lang="en-US" altLang="zh-CN" sz="2600" kern="100" dirty="0">
                <a:latin typeface="Times New Roman"/>
                <a:ea typeface="华文细黑"/>
              </a:rPr>
              <a:t>×</a:t>
            </a:r>
            <a:r>
              <a:rPr lang="en-US" altLang="zh-CN" sz="2600" kern="100" dirty="0">
                <a:latin typeface="IPAPANNEW"/>
                <a:ea typeface="华文细黑"/>
                <a:cs typeface="Times New Roman"/>
              </a:rPr>
              <a:t>3]</a:t>
            </a:r>
            <a:r>
              <a:rPr lang="zh-CN" altLang="zh-CN" sz="2600" kern="100" dirty="0">
                <a:latin typeface="Times New Roman"/>
                <a:ea typeface="华文细黑"/>
                <a:cs typeface="Times New Roman"/>
              </a:rPr>
              <a:t>＋</a:t>
            </a: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2827095091"/>
              </p:ext>
            </p:extLst>
          </p:nvPr>
        </p:nvGraphicFramePr>
        <p:xfrm>
          <a:off x="236280" y="4092411"/>
          <a:ext cx="7237413" cy="1120775"/>
        </p:xfrm>
        <a:graphic>
          <a:graphicData uri="http://schemas.openxmlformats.org/presentationml/2006/ole">
            <p:oleObj spid="_x0000_s14376" name="文档" r:id="rId16" imgW="7237864" imgH="1121268" progId="Word.Document.12">
              <p:embed/>
            </p:oleObj>
          </a:graphicData>
        </a:graphic>
      </p:graphicFrame>
      <p:sp>
        <p:nvSpPr>
          <p:cNvPr id="7" name="矩形 6"/>
          <p:cNvSpPr/>
          <p:nvPr/>
        </p:nvSpPr>
        <p:spPr>
          <a:xfrm>
            <a:off x="7236740" y="4155926"/>
            <a:ext cx="1425390"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xmlns="" val="11291211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blinds(horizontal)">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0" name="任意多边形 19">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1" name="任意多边形 20">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2" name="矩形 21"/>
          <p:cNvSpPr/>
          <p:nvPr/>
        </p:nvSpPr>
        <p:spPr>
          <a:xfrm>
            <a:off x="193806" y="976932"/>
            <a:ext cx="8770682" cy="616579"/>
          </a:xfrm>
          <a:prstGeom prst="rect">
            <a:avLst/>
          </a:prstGeom>
        </p:spPr>
        <p:txBody>
          <a:bodyPr>
            <a:spAutoFit/>
          </a:bodyPr>
          <a:lstStyle/>
          <a:p>
            <a:pPr algn="just">
              <a:lnSpc>
                <a:spcPct val="150000"/>
              </a:lnSpc>
              <a:spcAft>
                <a:spcPts val="0"/>
              </a:spcAft>
              <a:tabLst>
                <a:tab pos="1890395" algn="l"/>
              </a:tabLst>
            </a:pPr>
            <a:r>
              <a:rPr lang="en-US" altLang="zh-CN" sz="2600" kern="100" spc="-50" dirty="0">
                <a:latin typeface="Times New Roman"/>
                <a:ea typeface="华文细黑"/>
                <a:cs typeface="Courier New"/>
              </a:rPr>
              <a:t>4.</a:t>
            </a:r>
            <a:r>
              <a:rPr lang="zh-CN" altLang="zh-CN" sz="2600" kern="100" spc="-50" dirty="0">
                <a:latin typeface="Times New Roman"/>
                <a:ea typeface="华文细黑"/>
                <a:cs typeface="Times New Roman"/>
              </a:rPr>
              <a:t>如图是某简单组合体的三视图，则该组合体的体积为</a:t>
            </a:r>
            <a:r>
              <a:rPr lang="en-US" altLang="zh-CN" sz="2600" kern="100" spc="-50" dirty="0">
                <a:latin typeface="Times New Roman"/>
                <a:ea typeface="华文细黑"/>
                <a:cs typeface="Courier New"/>
              </a:rPr>
              <a:t>(</a:t>
            </a:r>
            <a:r>
              <a:rPr lang="zh-CN" altLang="zh-CN" sz="2600" kern="100" spc="-50" dirty="0">
                <a:latin typeface="Times New Roman"/>
                <a:ea typeface="华文细黑"/>
                <a:cs typeface="Times New Roman"/>
              </a:rPr>
              <a:t>　　</a:t>
            </a:r>
            <a:r>
              <a:rPr lang="en-US" altLang="zh-CN" sz="2600" kern="100" spc="-50" dirty="0">
                <a:latin typeface="Times New Roman"/>
                <a:ea typeface="华文细黑"/>
                <a:cs typeface="Courier New"/>
              </a:rPr>
              <a:t>)</a:t>
            </a:r>
            <a:endParaRPr lang="zh-CN" altLang="zh-CN" sz="2600" kern="100" spc="-50" dirty="0">
              <a:effectLst/>
              <a:latin typeface="宋体"/>
              <a:cs typeface="Courier New"/>
            </a:endParaRPr>
          </a:p>
        </p:txBody>
      </p:sp>
      <p:pic>
        <p:nvPicPr>
          <p:cNvPr id="15362" name="Picture 2" descr="去年110"/>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710977" y="1618003"/>
            <a:ext cx="3021263" cy="3404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542050842"/>
              </p:ext>
            </p:extLst>
          </p:nvPr>
        </p:nvGraphicFramePr>
        <p:xfrm>
          <a:off x="281054" y="1841028"/>
          <a:ext cx="5608638" cy="2674938"/>
        </p:xfrm>
        <a:graphic>
          <a:graphicData uri="http://schemas.openxmlformats.org/presentationml/2006/ole">
            <p:oleObj spid="_x0000_s15401" name="文档" r:id="rId16" imgW="5607617" imgH="2684051" progId="Word.Document.12">
              <p:embed/>
            </p:oleObj>
          </a:graphicData>
        </a:graphic>
      </p:graphicFrame>
    </p:spTree>
    <p:extLst>
      <p:ext uri="{BB962C8B-B14F-4D97-AF65-F5344CB8AC3E}">
        <p14:creationId xmlns:p14="http://schemas.microsoft.com/office/powerpoint/2010/main" xmlns="" val="5172477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0" name="任意多边形 19">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1" name="任意多边形 20">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2" name="矩形 21"/>
          <p:cNvSpPr/>
          <p:nvPr/>
        </p:nvSpPr>
        <p:spPr>
          <a:xfrm>
            <a:off x="164272" y="771550"/>
            <a:ext cx="8770682" cy="3693319"/>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由俯视图可知该几何体的底面由三角形和半圆两部分构成，结合正视图和侧视图可知该几何体是由半个圆锥与一个三棱锥组合而成的，并且圆锥的轴截面与三棱锥的一个侧面重合，两个锥体的高相等</a:t>
            </a:r>
            <a:r>
              <a:rPr lang="en-US" altLang="zh-CN" sz="2600" kern="100" dirty="0" smtClean="0">
                <a:latin typeface="Times New Roman"/>
                <a:ea typeface="华文细黑"/>
                <a:cs typeface="Courier New"/>
              </a:rPr>
              <a:t>.</a:t>
            </a:r>
            <a:endParaRPr lang="en-US" altLang="zh-CN" sz="2600" kern="100" dirty="0" smtClean="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由三视图中的数据，可得该圆锥的底面半径</a:t>
            </a:r>
            <a:r>
              <a:rPr lang="en-US" altLang="zh-CN" sz="2600" i="1" kern="100" dirty="0">
                <a:latin typeface="Times New Roman"/>
                <a:ea typeface="华文细黑"/>
              </a:rPr>
              <a:t>r</a:t>
            </a:r>
            <a:r>
              <a:rPr lang="zh-CN" altLang="zh-CN" sz="2600" kern="100" dirty="0">
                <a:latin typeface="Times New Roman"/>
                <a:ea typeface="华文细黑"/>
                <a:cs typeface="Times New Roman"/>
              </a:rPr>
              <a:t>＝</a:t>
            </a:r>
            <a:r>
              <a:rPr lang="en-US" altLang="zh-CN" sz="2600" kern="100" dirty="0">
                <a:latin typeface="Times New Roman"/>
                <a:ea typeface="华文细黑"/>
              </a:rPr>
              <a:t>6</a:t>
            </a:r>
            <a:r>
              <a:rPr lang="zh-CN" altLang="zh-CN" sz="2600" kern="100" dirty="0">
                <a:latin typeface="Times New Roman"/>
                <a:ea typeface="华文细黑"/>
                <a:cs typeface="Times New Roman"/>
              </a:rPr>
              <a:t>，三棱锥的底面是一个底边长为</a:t>
            </a:r>
            <a:r>
              <a:rPr lang="en-US" altLang="zh-CN" sz="2600" kern="100" dirty="0">
                <a:latin typeface="Times New Roman"/>
                <a:ea typeface="华文细黑"/>
              </a:rPr>
              <a:t>12</a:t>
            </a:r>
            <a:r>
              <a:rPr lang="zh-CN" altLang="zh-CN" sz="2600" kern="100" dirty="0">
                <a:latin typeface="Times New Roman"/>
                <a:ea typeface="华文细黑"/>
                <a:cs typeface="Times New Roman"/>
              </a:rPr>
              <a:t>，高为</a:t>
            </a:r>
            <a:r>
              <a:rPr lang="en-US" altLang="zh-CN" sz="2600" kern="100" dirty="0">
                <a:latin typeface="Times New Roman"/>
                <a:ea typeface="华文细黑"/>
              </a:rPr>
              <a:t>6</a:t>
            </a:r>
            <a:r>
              <a:rPr lang="zh-CN" altLang="zh-CN" sz="2600" kern="100" dirty="0">
                <a:latin typeface="Times New Roman"/>
                <a:ea typeface="华文细黑"/>
                <a:cs typeface="Times New Roman"/>
              </a:rPr>
              <a:t>的等腰三角形，</a:t>
            </a:r>
            <a:endParaRPr lang="en-US" altLang="zh-CN" sz="2600" kern="100" dirty="0" smtClean="0">
              <a:latin typeface="Times New Roman"/>
              <a:ea typeface="华文细黑"/>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387272568"/>
              </p:ext>
            </p:extLst>
          </p:nvPr>
        </p:nvGraphicFramePr>
        <p:xfrm>
          <a:off x="251520" y="4472489"/>
          <a:ext cx="5295900" cy="814387"/>
        </p:xfrm>
        <a:graphic>
          <a:graphicData uri="http://schemas.openxmlformats.org/presentationml/2006/ole">
            <p:oleObj spid="_x0000_s16425" name="文档" r:id="rId15" imgW="5295720" imgH="816340" progId="Word.Document.12">
              <p:embed/>
            </p:oleObj>
          </a:graphicData>
        </a:graphic>
      </p:graphicFrame>
    </p:spTree>
    <p:extLst>
      <p:ext uri="{BB962C8B-B14F-4D97-AF65-F5344CB8AC3E}">
        <p14:creationId xmlns:p14="http://schemas.microsoft.com/office/powerpoint/2010/main" xmlns="" val="322390968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0" name="任意多边形 19">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1" name="任意多边形 20">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44863225"/>
              </p:ext>
            </p:extLst>
          </p:nvPr>
        </p:nvGraphicFramePr>
        <p:xfrm>
          <a:off x="323528" y="781124"/>
          <a:ext cx="7764463" cy="998538"/>
        </p:xfrm>
        <a:graphic>
          <a:graphicData uri="http://schemas.openxmlformats.org/presentationml/2006/ole">
            <p:oleObj spid="_x0000_s17601" name="文档" r:id="rId15" imgW="7763286" imgH="1004852" progId="Word.Document.12">
              <p:embed/>
            </p:oleObj>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xmlns="" val="3184351209"/>
              </p:ext>
            </p:extLst>
          </p:nvPr>
        </p:nvGraphicFramePr>
        <p:xfrm>
          <a:off x="323528" y="1563638"/>
          <a:ext cx="7764463" cy="998538"/>
        </p:xfrm>
        <a:graphic>
          <a:graphicData uri="http://schemas.openxmlformats.org/presentationml/2006/ole">
            <p:oleObj spid="_x0000_s17602" name="文档" r:id="rId16" imgW="7763286" imgH="1005933" progId="Word.Document.12">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1437604229"/>
              </p:ext>
            </p:extLst>
          </p:nvPr>
        </p:nvGraphicFramePr>
        <p:xfrm>
          <a:off x="323528" y="2346152"/>
          <a:ext cx="7764463" cy="998538"/>
        </p:xfrm>
        <a:graphic>
          <a:graphicData uri="http://schemas.openxmlformats.org/presentationml/2006/ole">
            <p:oleObj spid="_x0000_s17603" name="文档" r:id="rId17" imgW="7763286" imgH="1007736" progId="Word.Document.12">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2873995315"/>
              </p:ext>
            </p:extLst>
          </p:nvPr>
        </p:nvGraphicFramePr>
        <p:xfrm>
          <a:off x="323528" y="3291830"/>
          <a:ext cx="7764462" cy="823912"/>
        </p:xfrm>
        <a:graphic>
          <a:graphicData uri="http://schemas.openxmlformats.org/presentationml/2006/ole">
            <p:oleObj spid="_x0000_s17604" name="文档" r:id="rId18" imgW="7763286" imgH="823921" progId="Word.Document.12">
              <p:embed/>
            </p:oleObj>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xmlns="" val="3736279601"/>
              </p:ext>
            </p:extLst>
          </p:nvPr>
        </p:nvGraphicFramePr>
        <p:xfrm>
          <a:off x="323528" y="4011835"/>
          <a:ext cx="7764462" cy="792163"/>
        </p:xfrm>
        <a:graphic>
          <a:graphicData uri="http://schemas.openxmlformats.org/presentationml/2006/ole">
            <p:oleObj spid="_x0000_s17605" name="文档" r:id="rId19" imgW="7763286" imgH="793285" progId="Word.Document.12">
              <p:embed/>
            </p:oleObj>
          </a:graphicData>
        </a:graphic>
      </p:graphicFrame>
      <p:sp>
        <p:nvSpPr>
          <p:cNvPr id="4" name="矩形 3"/>
          <p:cNvSpPr/>
          <p:nvPr/>
        </p:nvSpPr>
        <p:spPr>
          <a:xfrm>
            <a:off x="257240" y="4459198"/>
            <a:ext cx="1407758"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B</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xmlns="" val="27584922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5</a:t>
            </a:r>
            <a:endParaRPr lang="zh-CN" altLang="en-US" sz="2200" dirty="0">
              <a:solidFill>
                <a:srgbClr val="0000FF"/>
              </a:solidFill>
              <a:latin typeface="Broadway" pitchFamily="82" charset="0"/>
              <a:cs typeface="Times New Roman" pitchFamily="18" charset="0"/>
            </a:endParaRPr>
          </a:p>
        </p:txBody>
      </p:sp>
      <p:sp>
        <p:nvSpPr>
          <p:cNvPr id="38" name="任意多边形 37">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251520" y="1422812"/>
            <a:ext cx="4730331" cy="3093154"/>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5.(2014·</a:t>
            </a:r>
            <a:r>
              <a:rPr lang="zh-CN" altLang="zh-CN" sz="2600" kern="100" dirty="0">
                <a:latin typeface="Times New Roman"/>
                <a:ea typeface="华文细黑"/>
                <a:cs typeface="Times New Roman"/>
              </a:rPr>
              <a:t>重庆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某几何体的三视图如图所示，则该几何体的表面积为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en-US" altLang="zh-CN" sz="2600" kern="100" dirty="0" smtClean="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A.54  	</a:t>
            </a:r>
            <a:r>
              <a:rPr lang="en-US" altLang="zh-CN" sz="2600" kern="100" dirty="0" smtClean="0">
                <a:latin typeface="Times New Roman"/>
                <a:ea typeface="华文细黑"/>
                <a:cs typeface="Courier New"/>
              </a:rPr>
              <a:t>		B.60</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C.66  	</a:t>
            </a:r>
            <a:r>
              <a:rPr lang="en-US" altLang="zh-CN" sz="2600" kern="100" dirty="0" smtClean="0">
                <a:latin typeface="Times New Roman"/>
                <a:ea typeface="华文细黑"/>
                <a:cs typeface="Courier New"/>
              </a:rPr>
              <a:t>		D.72</a:t>
            </a:r>
            <a:endParaRPr lang="zh-CN" altLang="zh-CN" sz="1050" kern="100" dirty="0">
              <a:latin typeface="宋体"/>
              <a:cs typeface="Courier New"/>
            </a:endParaRPr>
          </a:p>
        </p:txBody>
      </p:sp>
      <p:pic>
        <p:nvPicPr>
          <p:cNvPr id="18434" name="Picture 2" descr="-219"/>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076056" y="915566"/>
            <a:ext cx="3825963" cy="3985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073164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7" name="任意多边形 16">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8" name="任意多边形 17">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5</a:t>
            </a:r>
            <a:endParaRPr lang="zh-CN" altLang="en-US" sz="2200" dirty="0">
              <a:solidFill>
                <a:srgbClr val="0000FF"/>
              </a:solidFill>
              <a:latin typeface="Broadway" pitchFamily="82" charset="0"/>
              <a:cs typeface="Times New Roman" pitchFamily="18" charset="0"/>
            </a:endParaRPr>
          </a:p>
        </p:txBody>
      </p:sp>
      <p:sp>
        <p:nvSpPr>
          <p:cNvPr id="36" name="任意多边形 35">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136198" y="990764"/>
            <a:ext cx="8770682" cy="3093154"/>
          </a:xfrm>
          <a:prstGeom prst="rect">
            <a:avLst/>
          </a:prstGeom>
        </p:spPr>
        <p:txBody>
          <a:bodyPr>
            <a:spAutoFit/>
          </a:bodyPr>
          <a:lstStyle/>
          <a:p>
            <a:pPr algn="just">
              <a:lnSpc>
                <a:spcPct val="150000"/>
              </a:lnSpc>
              <a:spcAft>
                <a:spcPts val="0"/>
              </a:spcAft>
            </a:pPr>
            <a:r>
              <a:rPr lang="zh-CN" altLang="zh-CN" sz="2600" b="1" kern="100" dirty="0" smtClean="0">
                <a:solidFill>
                  <a:srgbClr val="0066FF"/>
                </a:solidFill>
                <a:latin typeface="Times New Roman"/>
                <a:ea typeface="微软雅黑"/>
                <a:cs typeface="Times New Roman"/>
              </a:rPr>
              <a:t>解析　</a:t>
            </a:r>
            <a:r>
              <a:rPr lang="zh-CN" altLang="zh-CN" sz="2600" kern="100" dirty="0" smtClean="0">
                <a:latin typeface="Times New Roman"/>
                <a:ea typeface="华文细黑"/>
                <a:cs typeface="Times New Roman"/>
              </a:rPr>
              <a:t>由俯视图可以判断该几何体的底面为直角三角形，由正视图和侧视图可以判断该几何体是由直三棱柱</a:t>
            </a:r>
            <a:r>
              <a:rPr lang="en-US" altLang="zh-CN" sz="2600" kern="100" dirty="0" smtClean="0">
                <a:latin typeface="Times New Roman"/>
                <a:ea typeface="华文细黑"/>
              </a:rPr>
              <a:t>(</a:t>
            </a:r>
            <a:r>
              <a:rPr lang="zh-CN" altLang="zh-CN" sz="2600" kern="100" dirty="0" smtClean="0">
                <a:latin typeface="Times New Roman"/>
                <a:ea typeface="华文细黑"/>
                <a:cs typeface="Times New Roman"/>
              </a:rPr>
              <a:t>侧棱与底面垂直的棱柱</a:t>
            </a:r>
            <a:r>
              <a:rPr lang="en-US" altLang="zh-CN" sz="2600" kern="100" dirty="0" smtClean="0">
                <a:latin typeface="Times New Roman"/>
                <a:ea typeface="华文细黑"/>
              </a:rPr>
              <a:t>)</a:t>
            </a:r>
            <a:r>
              <a:rPr lang="zh-CN" altLang="zh-CN" sz="2600" kern="100" dirty="0" smtClean="0">
                <a:latin typeface="Times New Roman"/>
                <a:ea typeface="华文细黑"/>
                <a:cs typeface="Times New Roman"/>
              </a:rPr>
              <a:t>截取得到的</a:t>
            </a:r>
            <a:r>
              <a:rPr lang="en-US" altLang="zh-CN" sz="2600" kern="100" dirty="0" smtClean="0">
                <a:latin typeface="Times New Roman"/>
                <a:ea typeface="华文细黑"/>
              </a:rPr>
              <a:t>.</a:t>
            </a:r>
            <a:r>
              <a:rPr lang="zh-CN" altLang="zh-CN" sz="2600" kern="100" dirty="0" smtClean="0">
                <a:latin typeface="Times New Roman"/>
                <a:ea typeface="华文细黑"/>
                <a:cs typeface="Times New Roman"/>
              </a:rPr>
              <a:t>在长</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方体中分析还原，如图</a:t>
            </a:r>
            <a:r>
              <a:rPr lang="en-US" altLang="zh-CN" sz="2600" kern="100" dirty="0" smtClean="0">
                <a:latin typeface="Times New Roman"/>
                <a:ea typeface="华文细黑"/>
              </a:rPr>
              <a:t>(1)</a:t>
            </a:r>
            <a:r>
              <a:rPr lang="zh-CN" altLang="zh-CN" sz="2600" kern="100" dirty="0" smtClean="0">
                <a:latin typeface="Times New Roman"/>
                <a:ea typeface="华文细黑"/>
                <a:cs typeface="Times New Roman"/>
              </a:rPr>
              <a:t>所示，</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故该几何体的直观图如图</a:t>
            </a:r>
            <a:r>
              <a:rPr lang="en-US" altLang="zh-CN" sz="2600" kern="100" dirty="0" smtClean="0">
                <a:latin typeface="Times New Roman"/>
                <a:ea typeface="华文细黑"/>
              </a:rPr>
              <a:t>(2)</a:t>
            </a:r>
            <a:r>
              <a:rPr lang="zh-CN" altLang="zh-CN" sz="2600" kern="100" dirty="0" smtClean="0">
                <a:latin typeface="Times New Roman"/>
                <a:ea typeface="华文细黑"/>
                <a:cs typeface="Times New Roman"/>
              </a:rPr>
              <a:t>所示</a:t>
            </a:r>
            <a:r>
              <a:rPr lang="en-US" altLang="zh-CN" sz="2600" kern="100" dirty="0" smtClean="0">
                <a:latin typeface="Times New Roman"/>
                <a:ea typeface="华文细黑"/>
              </a:rPr>
              <a:t>.</a:t>
            </a:r>
            <a:endParaRPr lang="zh-CN" altLang="zh-CN" sz="2600" kern="100" dirty="0">
              <a:effectLst/>
              <a:latin typeface="宋体"/>
              <a:cs typeface="Courier New"/>
            </a:endParaRPr>
          </a:p>
        </p:txBody>
      </p:sp>
      <p:pic>
        <p:nvPicPr>
          <p:cNvPr id="19458" name="Picture 2" descr="-22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100773" y="2283718"/>
            <a:ext cx="3696839" cy="2570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835855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hlinkClick r:id="rId2" action="ppaction://hlinksldjump"/>
          </p:cNvPr>
          <p:cNvSpPr/>
          <p:nvPr/>
        </p:nvSpPr>
        <p:spPr>
          <a:xfrm>
            <a:off x="3125446" y="1563641"/>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a:solidFill>
                  <a:schemeClr val="bg1"/>
                </a:solidFill>
                <a:latin typeface="微软雅黑" pitchFamily="34" charset="-122"/>
                <a:ea typeface="微软雅黑" pitchFamily="34" charset="-122"/>
              </a:rPr>
              <a:t>常</a:t>
            </a:r>
            <a:r>
              <a:rPr lang="zh-CN" altLang="en-US" sz="3000" b="1" dirty="0" smtClean="0">
                <a:solidFill>
                  <a:schemeClr val="bg1"/>
                </a:solidFill>
                <a:latin typeface="微软雅黑" pitchFamily="34" charset="-122"/>
                <a:ea typeface="微软雅黑" pitchFamily="34" charset="-122"/>
              </a:rPr>
              <a:t>考题型精析</a:t>
            </a:r>
            <a:endParaRPr lang="zh-CN" altLang="en-US" sz="3000" b="1" dirty="0">
              <a:solidFill>
                <a:schemeClr val="bg1"/>
              </a:solidFill>
              <a:latin typeface="微软雅黑" pitchFamily="34" charset="-122"/>
              <a:ea typeface="微软雅黑" pitchFamily="34" charset="-122"/>
            </a:endParaRPr>
          </a:p>
        </p:txBody>
      </p:sp>
      <p:sp>
        <p:nvSpPr>
          <p:cNvPr id="11" name="矩形 10">
            <a:hlinkClick r:id="rId2" action="ppaction://hlinksldjump"/>
          </p:cNvPr>
          <p:cNvSpPr/>
          <p:nvPr/>
        </p:nvSpPr>
        <p:spPr>
          <a:xfrm>
            <a:off x="2483768" y="1563638"/>
            <a:ext cx="595256"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13">
            <a:hlinkClick r:id="rId3" action="ppaction://hlinksldjump"/>
          </p:cNvPr>
          <p:cNvSpPr/>
          <p:nvPr/>
        </p:nvSpPr>
        <p:spPr>
          <a:xfrm>
            <a:off x="3127283" y="2931793"/>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smtClean="0">
                <a:solidFill>
                  <a:schemeClr val="bg1"/>
                </a:solidFill>
                <a:latin typeface="微软雅黑" pitchFamily="34" charset="-122"/>
                <a:ea typeface="微软雅黑" pitchFamily="34" charset="-122"/>
              </a:rPr>
              <a:t>高考题</a:t>
            </a:r>
            <a:r>
              <a:rPr lang="zh-CN" altLang="en-US" sz="3000" b="1" dirty="0">
                <a:solidFill>
                  <a:schemeClr val="bg1"/>
                </a:solidFill>
                <a:latin typeface="微软雅黑" pitchFamily="34" charset="-122"/>
                <a:ea typeface="微软雅黑" pitchFamily="34" charset="-122"/>
              </a:rPr>
              <a:t>型精练</a:t>
            </a:r>
          </a:p>
        </p:txBody>
      </p:sp>
      <p:sp>
        <p:nvSpPr>
          <p:cNvPr id="15" name="矩形 14">
            <a:hlinkClick r:id="rId3" action="ppaction://hlinksldjump"/>
          </p:cNvPr>
          <p:cNvSpPr/>
          <p:nvPr/>
        </p:nvSpPr>
        <p:spPr>
          <a:xfrm>
            <a:off x="2483767" y="2931790"/>
            <a:ext cx="597093"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7" name="任意多边形 16">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8" name="任意多边形 17">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5</a:t>
            </a:r>
            <a:endParaRPr lang="zh-CN" altLang="en-US" sz="2200" dirty="0">
              <a:solidFill>
                <a:srgbClr val="0000FF"/>
              </a:solidFill>
              <a:latin typeface="Broadway" pitchFamily="82" charset="0"/>
              <a:cs typeface="Times New Roman" pitchFamily="18" charset="0"/>
            </a:endParaRPr>
          </a:p>
        </p:txBody>
      </p:sp>
      <p:sp>
        <p:nvSpPr>
          <p:cNvPr id="36" name="任意多边形 35">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695688376"/>
              </p:ext>
            </p:extLst>
          </p:nvPr>
        </p:nvGraphicFramePr>
        <p:xfrm>
          <a:off x="121621" y="858798"/>
          <a:ext cx="8548687" cy="884238"/>
        </p:xfrm>
        <a:graphic>
          <a:graphicData uri="http://schemas.openxmlformats.org/presentationml/2006/ole">
            <p:oleObj spid="_x0000_s20669" name="文档" r:id="rId15" imgW="8555737" imgH="884832" progId="Word.Document.12">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3208010948"/>
              </p:ext>
            </p:extLst>
          </p:nvPr>
        </p:nvGraphicFramePr>
        <p:xfrm>
          <a:off x="111696" y="1554927"/>
          <a:ext cx="8967787" cy="900112"/>
        </p:xfrm>
        <a:graphic>
          <a:graphicData uri="http://schemas.openxmlformats.org/presentationml/2006/ole">
            <p:oleObj spid="_x0000_s20670" name="文档" r:id="rId16" imgW="8973839" imgH="905055" progId="Word.Document.12">
              <p:embed/>
            </p:oleObj>
          </a:graphicData>
        </a:graphic>
      </p:graphicFrame>
      <p:sp>
        <p:nvSpPr>
          <p:cNvPr id="4" name="矩形 3"/>
          <p:cNvSpPr/>
          <p:nvPr/>
        </p:nvSpPr>
        <p:spPr>
          <a:xfrm>
            <a:off x="-6032" y="2196470"/>
            <a:ext cx="8909535" cy="692497"/>
          </a:xfrm>
          <a:prstGeom prst="rect">
            <a:avLst/>
          </a:prstGeom>
        </p:spPr>
        <p:txBody>
          <a:bodyPr>
            <a:spAutoFit/>
          </a:bodyPr>
          <a:lstStyle/>
          <a:p>
            <a:pPr>
              <a:lnSpc>
                <a:spcPct val="150000"/>
              </a:lnSpc>
            </a:pPr>
            <a:r>
              <a:rPr lang="zh-CN" altLang="zh-CN" sz="2600" kern="100" dirty="0">
                <a:latin typeface="Times New Roman"/>
                <a:ea typeface="华文细黑"/>
                <a:cs typeface="Times New Roman"/>
              </a:rPr>
              <a:t>因为</a:t>
            </a:r>
            <a:r>
              <a:rPr lang="en-US" altLang="zh-CN" sz="2600" i="1" kern="100" dirty="0">
                <a:latin typeface="Times New Roman"/>
                <a:ea typeface="华文细黑"/>
              </a:rPr>
              <a:t>A</a:t>
            </a:r>
            <a:r>
              <a:rPr lang="en-US" altLang="zh-CN" sz="2600" kern="100" baseline="-25000" dirty="0">
                <a:latin typeface="Times New Roman"/>
                <a:ea typeface="华文细黑"/>
              </a:rPr>
              <a:t>1</a:t>
            </a:r>
            <a:r>
              <a:rPr lang="en-US" altLang="zh-CN" sz="2600" i="1" kern="100" dirty="0">
                <a:latin typeface="Times New Roman"/>
                <a:ea typeface="华文细黑"/>
              </a:rPr>
              <a:t>C</a:t>
            </a:r>
            <a:r>
              <a:rPr lang="en-US" altLang="zh-CN" sz="2600" kern="100" baseline="-25000" dirty="0">
                <a:latin typeface="Times New Roman"/>
                <a:ea typeface="华文细黑"/>
              </a:rPr>
              <a:t>1</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rPr>
              <a:t>A</a:t>
            </a:r>
            <a:r>
              <a:rPr lang="en-US" altLang="zh-CN" sz="2600" kern="100" baseline="-25000" dirty="0">
                <a:latin typeface="Times New Roman"/>
                <a:ea typeface="华文细黑"/>
              </a:rPr>
              <a:t>1</a:t>
            </a:r>
            <a:r>
              <a:rPr lang="en-US" altLang="zh-CN" sz="2600" i="1" kern="100" dirty="0">
                <a:latin typeface="Times New Roman"/>
                <a:ea typeface="华文细黑"/>
              </a:rPr>
              <a:t>ABP</a:t>
            </a:r>
            <a:r>
              <a:rPr lang="zh-CN" altLang="zh-CN" sz="2600" kern="100" dirty="0">
                <a:latin typeface="Times New Roman"/>
                <a:ea typeface="华文细黑"/>
                <a:cs typeface="Times New Roman"/>
              </a:rPr>
              <a:t>，</a:t>
            </a:r>
            <a:r>
              <a:rPr lang="en-US" altLang="zh-CN" sz="2600" i="1" kern="100" dirty="0">
                <a:latin typeface="Times New Roman"/>
                <a:ea typeface="华文细黑"/>
              </a:rPr>
              <a:t>A</a:t>
            </a:r>
            <a:r>
              <a:rPr lang="en-US" altLang="zh-CN" sz="2600" kern="100" baseline="-25000" dirty="0">
                <a:latin typeface="Times New Roman"/>
                <a:ea typeface="华文细黑"/>
              </a:rPr>
              <a:t>1</a:t>
            </a:r>
            <a:r>
              <a:rPr lang="en-US" altLang="zh-CN" sz="2600" i="1" kern="100" dirty="0">
                <a:latin typeface="Times New Roman"/>
                <a:ea typeface="华文细黑"/>
              </a:rPr>
              <a:t>P</a:t>
            </a:r>
            <a:r>
              <a:rPr lang="en-US" altLang="zh-CN" sz="2600" kern="100" dirty="0">
                <a:latin typeface="Cambria Math"/>
                <a:ea typeface="华文细黑"/>
                <a:cs typeface="Cambria Math"/>
              </a:rPr>
              <a:t>⊂</a:t>
            </a:r>
            <a:r>
              <a:rPr lang="zh-CN" altLang="zh-CN" sz="2600" kern="100" dirty="0">
                <a:latin typeface="Times New Roman"/>
                <a:ea typeface="华文细黑"/>
                <a:cs typeface="Times New Roman"/>
              </a:rPr>
              <a:t>平面</a:t>
            </a:r>
            <a:r>
              <a:rPr lang="en-US" altLang="zh-CN" sz="2600" i="1" kern="100" dirty="0">
                <a:latin typeface="Times New Roman"/>
                <a:ea typeface="华文细黑"/>
              </a:rPr>
              <a:t>A</a:t>
            </a:r>
            <a:r>
              <a:rPr lang="en-US" altLang="zh-CN" sz="2600" kern="100" baseline="-25000" dirty="0">
                <a:latin typeface="Times New Roman"/>
                <a:ea typeface="华文细黑"/>
              </a:rPr>
              <a:t>1</a:t>
            </a:r>
            <a:r>
              <a:rPr lang="en-US" altLang="zh-CN" sz="2600" i="1" kern="100" dirty="0">
                <a:latin typeface="Times New Roman"/>
                <a:ea typeface="华文细黑"/>
              </a:rPr>
              <a:t>ABP</a:t>
            </a:r>
            <a:r>
              <a:rPr lang="zh-CN" altLang="zh-CN" sz="2600" kern="100" dirty="0">
                <a:latin typeface="Times New Roman"/>
                <a:ea typeface="华文细黑"/>
                <a:cs typeface="Times New Roman"/>
              </a:rPr>
              <a:t>，所以</a:t>
            </a:r>
            <a:r>
              <a:rPr lang="en-US" altLang="zh-CN" sz="2600" i="1" kern="100" dirty="0">
                <a:latin typeface="Times New Roman"/>
                <a:ea typeface="华文细黑"/>
              </a:rPr>
              <a:t>A</a:t>
            </a:r>
            <a:r>
              <a:rPr lang="en-US" altLang="zh-CN" sz="2600" kern="100" baseline="-25000" dirty="0">
                <a:latin typeface="Times New Roman"/>
                <a:ea typeface="华文细黑"/>
              </a:rPr>
              <a:t>1</a:t>
            </a:r>
            <a:r>
              <a:rPr lang="en-US" altLang="zh-CN" sz="2600" i="1" kern="100" dirty="0">
                <a:latin typeface="Times New Roman"/>
                <a:ea typeface="华文细黑"/>
              </a:rPr>
              <a:t>C</a:t>
            </a:r>
            <a:r>
              <a:rPr lang="en-US" altLang="zh-CN" sz="2600" kern="100" baseline="-25000" dirty="0">
                <a:latin typeface="Times New Roman"/>
                <a:ea typeface="华文细黑"/>
              </a:rPr>
              <a:t>1</a:t>
            </a:r>
            <a:r>
              <a:rPr lang="en-US" altLang="zh-CN" sz="2600" kern="100" dirty="0">
                <a:latin typeface="宋体"/>
                <a:ea typeface="华文细黑"/>
                <a:cs typeface="Times New Roman"/>
              </a:rPr>
              <a:t>⊥</a:t>
            </a:r>
            <a:r>
              <a:rPr lang="en-US" altLang="zh-CN" sz="2600" i="1" kern="100" dirty="0">
                <a:latin typeface="Times New Roman"/>
                <a:ea typeface="华文细黑"/>
              </a:rPr>
              <a:t>A</a:t>
            </a:r>
            <a:r>
              <a:rPr lang="en-US" altLang="zh-CN" sz="2600" kern="100" baseline="-25000" dirty="0">
                <a:latin typeface="Times New Roman"/>
                <a:ea typeface="华文细黑"/>
              </a:rPr>
              <a:t>1</a:t>
            </a:r>
            <a:r>
              <a:rPr lang="en-US" altLang="zh-CN" sz="2600" i="1" kern="100" dirty="0">
                <a:latin typeface="Times New Roman"/>
                <a:ea typeface="华文细黑"/>
              </a:rPr>
              <a:t>P</a:t>
            </a:r>
            <a:r>
              <a:rPr lang="zh-CN" altLang="zh-CN" sz="2600" kern="100" dirty="0" smtClean="0">
                <a:latin typeface="Times New Roman"/>
                <a:ea typeface="华文细黑"/>
                <a:cs typeface="Times New Roman"/>
              </a:rPr>
              <a:t>，</a:t>
            </a:r>
            <a:endParaRPr lang="zh-CN" altLang="en-US" sz="2600" dirty="0"/>
          </a:p>
        </p:txBody>
      </p:sp>
      <p:graphicFrame>
        <p:nvGraphicFramePr>
          <p:cNvPr id="24" name="对象 23"/>
          <p:cNvGraphicFramePr>
            <a:graphicFrameLocks noChangeAspect="1"/>
          </p:cNvGraphicFramePr>
          <p:nvPr>
            <p:extLst>
              <p:ext uri="{D42A27DB-BD31-4B8C-83A1-F6EECF244321}">
                <p14:modId xmlns:p14="http://schemas.microsoft.com/office/powerpoint/2010/main" xmlns="" val="699238236"/>
              </p:ext>
            </p:extLst>
          </p:nvPr>
        </p:nvGraphicFramePr>
        <p:xfrm>
          <a:off x="79821" y="2787774"/>
          <a:ext cx="8966200" cy="895350"/>
        </p:xfrm>
        <a:graphic>
          <a:graphicData uri="http://schemas.openxmlformats.org/presentationml/2006/ole">
            <p:oleObj spid="_x0000_s20671" name="文档" r:id="rId17" imgW="8973839" imgH="898585" progId="Word.Document.12">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3827690241"/>
              </p:ext>
            </p:extLst>
          </p:nvPr>
        </p:nvGraphicFramePr>
        <p:xfrm>
          <a:off x="139601" y="3473425"/>
          <a:ext cx="2492375" cy="898525"/>
        </p:xfrm>
        <a:graphic>
          <a:graphicData uri="http://schemas.openxmlformats.org/presentationml/2006/ole">
            <p:oleObj spid="_x0000_s20672" name="文档" r:id="rId18" imgW="2492379" imgH="900354" progId="Word.Document.12">
              <p:embed/>
            </p:oleObj>
          </a:graphicData>
        </a:graphic>
      </p:graphicFrame>
      <p:sp>
        <p:nvSpPr>
          <p:cNvPr id="6" name="矩形 5"/>
          <p:cNvSpPr/>
          <p:nvPr/>
        </p:nvSpPr>
        <p:spPr>
          <a:xfrm>
            <a:off x="32068" y="3523094"/>
            <a:ext cx="8561888" cy="1228285"/>
          </a:xfrm>
          <a:prstGeom prst="rect">
            <a:avLst/>
          </a:prstGeom>
        </p:spPr>
        <p:txBody>
          <a:bodyPr>
            <a:spAutoFit/>
          </a:bodyPr>
          <a:lstStyle/>
          <a:p>
            <a:pPr>
              <a:lnSpc>
                <a:spcPct val="150000"/>
              </a:lnSpc>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矩形</a:t>
            </a:r>
            <a:r>
              <a:rPr lang="en-US" altLang="zh-CN" sz="2600" i="1" kern="100" dirty="0" smtClean="0">
                <a:latin typeface="Times New Roman"/>
                <a:ea typeface="华文细黑"/>
              </a:rPr>
              <a:t>ACC</a:t>
            </a:r>
            <a:r>
              <a:rPr lang="en-US" altLang="zh-CN" sz="2600" kern="100" baseline="-25000" dirty="0" smtClean="0">
                <a:latin typeface="Times New Roman"/>
                <a:ea typeface="华文细黑"/>
              </a:rPr>
              <a:t>1</a:t>
            </a:r>
            <a:r>
              <a:rPr lang="en-US" altLang="zh-CN" sz="2600" i="1" kern="100" dirty="0" smtClean="0">
                <a:latin typeface="Times New Roman"/>
                <a:ea typeface="华文细黑"/>
              </a:rPr>
              <a:t>A</a:t>
            </a:r>
            <a:r>
              <a:rPr lang="en-US" altLang="zh-CN" sz="2600" kern="100" baseline="-25000" dirty="0" smtClean="0">
                <a:latin typeface="Times New Roman"/>
                <a:ea typeface="华文细黑"/>
              </a:rPr>
              <a:t>1</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面积为</a:t>
            </a:r>
            <a:r>
              <a:rPr lang="en-US" altLang="zh-CN" sz="2600" kern="100" dirty="0">
                <a:latin typeface="Times New Roman"/>
                <a:ea typeface="华文细黑"/>
              </a:rPr>
              <a:t>5</a:t>
            </a:r>
            <a:r>
              <a:rPr lang="en-US" altLang="zh-CN" sz="2600" kern="100" dirty="0">
                <a:latin typeface="宋体"/>
                <a:ea typeface="华文细黑"/>
                <a:cs typeface="Times New Roman"/>
              </a:rPr>
              <a:t>×</a:t>
            </a:r>
            <a:r>
              <a:rPr lang="en-US" altLang="zh-CN" sz="2600" kern="1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Times New Roman"/>
                <a:ea typeface="华文细黑"/>
              </a:rPr>
              <a:t>15</a:t>
            </a:r>
            <a:r>
              <a:rPr lang="zh-CN" altLang="zh-CN" sz="2600" kern="100" dirty="0">
                <a:latin typeface="Times New Roman"/>
                <a:ea typeface="华文细黑"/>
                <a:cs typeface="Times New Roman"/>
              </a:rPr>
              <a:t>，故几何体</a:t>
            </a:r>
            <a:r>
              <a:rPr lang="en-US" altLang="zh-CN" sz="2600" i="1" kern="100" dirty="0">
                <a:latin typeface="Times New Roman"/>
                <a:ea typeface="华文细黑"/>
              </a:rPr>
              <a:t>ABC</a:t>
            </a:r>
            <a:r>
              <a:rPr lang="zh-CN" altLang="zh-CN" sz="2600" kern="100" dirty="0">
                <a:latin typeface="Times New Roman"/>
                <a:ea typeface="华文细黑"/>
                <a:cs typeface="Times New Roman"/>
              </a:rPr>
              <a:t>－</a:t>
            </a:r>
            <a:r>
              <a:rPr lang="en-US" altLang="zh-CN" sz="2600" i="1" kern="100" dirty="0">
                <a:latin typeface="Times New Roman"/>
                <a:ea typeface="华文细黑"/>
              </a:rPr>
              <a:t>A</a:t>
            </a:r>
            <a:r>
              <a:rPr lang="en-US" altLang="zh-CN" sz="2600" kern="100" baseline="-25000" dirty="0">
                <a:latin typeface="Times New Roman"/>
                <a:ea typeface="华文细黑"/>
              </a:rPr>
              <a:t>1</a:t>
            </a:r>
            <a:r>
              <a:rPr lang="en-US" altLang="zh-CN" sz="2600" i="1" kern="100" dirty="0">
                <a:latin typeface="Times New Roman"/>
                <a:ea typeface="华文细黑"/>
              </a:rPr>
              <a:t>PC</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的表面积</a:t>
            </a:r>
            <a:r>
              <a:rPr lang="zh-CN" altLang="zh-CN" sz="2600" kern="100" dirty="0" smtClean="0">
                <a:latin typeface="Times New Roman"/>
                <a:ea typeface="华文细黑"/>
                <a:cs typeface="Times New Roman"/>
              </a:rPr>
              <a:t>为</a:t>
            </a:r>
            <a:endParaRPr lang="zh-CN" altLang="en-US" sz="2600" dirty="0"/>
          </a:p>
        </p:txBody>
      </p:sp>
      <p:graphicFrame>
        <p:nvGraphicFramePr>
          <p:cNvPr id="7" name="对象 6"/>
          <p:cNvGraphicFramePr>
            <a:graphicFrameLocks noChangeAspect="1"/>
          </p:cNvGraphicFramePr>
          <p:nvPr>
            <p:extLst>
              <p:ext uri="{D42A27DB-BD31-4B8C-83A1-F6EECF244321}">
                <p14:modId xmlns:p14="http://schemas.microsoft.com/office/powerpoint/2010/main" xmlns="" val="1706174956"/>
              </p:ext>
            </p:extLst>
          </p:nvPr>
        </p:nvGraphicFramePr>
        <p:xfrm>
          <a:off x="3620899" y="4106778"/>
          <a:ext cx="3856038" cy="1052512"/>
        </p:xfrm>
        <a:graphic>
          <a:graphicData uri="http://schemas.openxmlformats.org/presentationml/2006/ole">
            <p:oleObj spid="_x0000_s20673" name="文档" r:id="rId19" imgW="3856079" imgH="1053237" progId="Word.Document.12">
              <p:embed/>
            </p:oleObj>
          </a:graphicData>
        </a:graphic>
      </p:graphicFrame>
      <p:sp>
        <p:nvSpPr>
          <p:cNvPr id="9" name="矩形 8"/>
          <p:cNvSpPr/>
          <p:nvPr/>
        </p:nvSpPr>
        <p:spPr>
          <a:xfrm>
            <a:off x="7308304" y="4186521"/>
            <a:ext cx="1407758"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B</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xmlns="" val="1013729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par>
                                <p:cTn id="18" presetID="3" presetClass="entr" presetSubtype="1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107504" y="898083"/>
            <a:ext cx="8858389" cy="2417072"/>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两球</a:t>
            </a:r>
            <a:r>
              <a:rPr lang="en-US" altLang="zh-CN" sz="2600" i="1" kern="100" dirty="0">
                <a:latin typeface="Times New Roman"/>
                <a:ea typeface="华文细黑"/>
                <a:cs typeface="Courier New"/>
              </a:rPr>
              <a:t>O</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和</a:t>
            </a:r>
            <a:r>
              <a:rPr lang="en-US" altLang="zh-CN" sz="2600" i="1" kern="100" dirty="0">
                <a:latin typeface="Times New Roman"/>
                <a:ea typeface="华文细黑"/>
                <a:cs typeface="Courier New"/>
              </a:rPr>
              <a:t>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在棱长为</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的正方体</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1</a:t>
            </a:r>
            <a:r>
              <a:rPr lang="en-US" altLang="zh-CN" sz="2600" i="1" kern="100" dirty="0">
                <a:latin typeface="Times New Roman"/>
                <a:ea typeface="华文细黑"/>
                <a:cs typeface="Courier New"/>
              </a:rPr>
              <a:t>B</a:t>
            </a:r>
            <a:r>
              <a:rPr lang="en-US" altLang="zh-CN" sz="2600" kern="100" baseline="-25000" dirty="0">
                <a:latin typeface="Times New Roman"/>
                <a:ea typeface="华文细黑"/>
                <a:cs typeface="Courier New"/>
              </a:rPr>
              <a:t>1</a:t>
            </a:r>
            <a:r>
              <a:rPr lang="en-US" altLang="zh-CN" sz="2600" i="1" kern="100" dirty="0">
                <a:latin typeface="Times New Roman"/>
                <a:ea typeface="华文细黑"/>
                <a:cs typeface="Courier New"/>
              </a:rPr>
              <a:t>C</a:t>
            </a:r>
            <a:r>
              <a:rPr lang="en-US" altLang="zh-CN" sz="2600" kern="100" baseline="-25000" dirty="0">
                <a:latin typeface="Times New Roman"/>
                <a:ea typeface="华文细黑"/>
                <a:cs typeface="Courier New"/>
              </a:rPr>
              <a:t>1</a:t>
            </a:r>
            <a:r>
              <a:rPr lang="en-US" altLang="zh-CN" sz="2600" i="1" kern="100" dirty="0">
                <a:latin typeface="Times New Roman"/>
                <a:ea typeface="华文细黑"/>
                <a:cs typeface="Courier New"/>
              </a:rPr>
              <a:t>D</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的内部，且互相外切，若球</a:t>
            </a:r>
            <a:r>
              <a:rPr lang="en-US" altLang="zh-CN" sz="2600" i="1" kern="100" dirty="0">
                <a:latin typeface="Times New Roman"/>
                <a:ea typeface="华文细黑"/>
                <a:cs typeface="Courier New"/>
              </a:rPr>
              <a:t>O</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与过点</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的正方体的三个面相切，球</a:t>
            </a:r>
            <a:r>
              <a:rPr lang="en-US" altLang="zh-CN" sz="2600" i="1" kern="100" dirty="0">
                <a:latin typeface="Times New Roman"/>
                <a:ea typeface="华文细黑"/>
                <a:cs typeface="Courier New"/>
              </a:rPr>
              <a:t>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与过点</a:t>
            </a:r>
            <a:r>
              <a:rPr lang="en-US" altLang="zh-CN" sz="2600" i="1" kern="100" dirty="0">
                <a:latin typeface="Times New Roman"/>
                <a:ea typeface="华文细黑"/>
                <a:cs typeface="Courier New"/>
              </a:rPr>
              <a:t>C</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的正方体的三个面相切，则球</a:t>
            </a:r>
            <a:r>
              <a:rPr lang="en-US" altLang="zh-CN" sz="2600" i="1" kern="100" dirty="0">
                <a:latin typeface="Times New Roman"/>
                <a:ea typeface="华文细黑"/>
                <a:cs typeface="Courier New"/>
              </a:rPr>
              <a:t>O</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和球</a:t>
            </a:r>
            <a:r>
              <a:rPr lang="en-US" altLang="zh-CN" sz="2600" i="1" kern="100" dirty="0">
                <a:latin typeface="Times New Roman"/>
                <a:ea typeface="华文细黑"/>
                <a:cs typeface="Courier New"/>
              </a:rPr>
              <a:t>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的表面积之和的最小值为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920657044"/>
              </p:ext>
            </p:extLst>
          </p:nvPr>
        </p:nvGraphicFramePr>
        <p:xfrm>
          <a:off x="217612" y="3475131"/>
          <a:ext cx="4892675" cy="1465263"/>
        </p:xfrm>
        <a:graphic>
          <a:graphicData uri="http://schemas.openxmlformats.org/presentationml/2006/ole">
            <p:oleObj spid="_x0000_s21539" name="文档" r:id="rId15" imgW="4892261" imgH="1465373" progId="Word.Document.12">
              <p:embed/>
            </p:oleObj>
          </a:graphicData>
        </a:graphic>
      </p:graphicFrame>
    </p:spTree>
    <p:extLst>
      <p:ext uri="{BB962C8B-B14F-4D97-AF65-F5344CB8AC3E}">
        <p14:creationId xmlns:p14="http://schemas.microsoft.com/office/powerpoint/2010/main" xmlns="" val="38210743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179512" y="771550"/>
            <a:ext cx="8683844" cy="617477"/>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设球</a:t>
            </a:r>
            <a:r>
              <a:rPr lang="en-US" altLang="zh-CN" sz="2600" i="1" kern="100" dirty="0">
                <a:latin typeface="Times New Roman"/>
                <a:ea typeface="华文细黑"/>
                <a:cs typeface="Courier New"/>
              </a:rPr>
              <a:t>O</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的半径分别为</a:t>
            </a:r>
            <a:r>
              <a:rPr lang="en-US" altLang="zh-CN" sz="2600" i="1" kern="100" dirty="0">
                <a:latin typeface="Times New Roman"/>
                <a:ea typeface="华文细黑"/>
                <a:cs typeface="Courier New"/>
              </a:rPr>
              <a:t>r</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r</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82030377"/>
              </p:ext>
            </p:extLst>
          </p:nvPr>
        </p:nvGraphicFramePr>
        <p:xfrm>
          <a:off x="251520" y="1563638"/>
          <a:ext cx="6088063" cy="814387"/>
        </p:xfrm>
        <a:graphic>
          <a:graphicData uri="http://schemas.openxmlformats.org/presentationml/2006/ole">
            <p:oleObj spid="_x0000_s22700" name="文档" r:id="rId15" imgW="6087694" imgH="815992" progId="Word.Document.12">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933085720"/>
              </p:ext>
            </p:extLst>
          </p:nvPr>
        </p:nvGraphicFramePr>
        <p:xfrm>
          <a:off x="243900" y="2139702"/>
          <a:ext cx="6088063" cy="814387"/>
        </p:xfrm>
        <a:graphic>
          <a:graphicData uri="http://schemas.openxmlformats.org/presentationml/2006/ole">
            <p:oleObj spid="_x0000_s22701" name="文档" r:id="rId16" imgW="6087694" imgH="817073" progId="Word.Document.12">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3417725730"/>
              </p:ext>
            </p:extLst>
          </p:nvPr>
        </p:nvGraphicFramePr>
        <p:xfrm>
          <a:off x="236538" y="2693144"/>
          <a:ext cx="7993062" cy="1174750"/>
        </p:xfrm>
        <a:graphic>
          <a:graphicData uri="http://schemas.openxmlformats.org/presentationml/2006/ole">
            <p:oleObj spid="_x0000_s22702" name="文档" r:id="rId17" imgW="7991808" imgH="1174610" progId="Word.Document.12">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158325428"/>
              </p:ext>
            </p:extLst>
          </p:nvPr>
        </p:nvGraphicFramePr>
        <p:xfrm>
          <a:off x="236538" y="3579862"/>
          <a:ext cx="7993062" cy="800100"/>
        </p:xfrm>
        <a:graphic>
          <a:graphicData uri="http://schemas.openxmlformats.org/presentationml/2006/ole">
            <p:oleObj spid="_x0000_s22703" name="文档" r:id="rId18" imgW="7991808" imgH="800854" progId="Word.Document.12">
              <p:embed/>
            </p:oleObj>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xmlns="" val="3930234345"/>
              </p:ext>
            </p:extLst>
          </p:nvPr>
        </p:nvGraphicFramePr>
        <p:xfrm>
          <a:off x="221298" y="4154958"/>
          <a:ext cx="7993062" cy="1081088"/>
        </p:xfrm>
        <a:graphic>
          <a:graphicData uri="http://schemas.openxmlformats.org/presentationml/2006/ole">
            <p:oleObj spid="_x0000_s22704" name="文档" r:id="rId19" imgW="7991808" imgH="1088470" progId="Word.Document.12">
              <p:embed/>
            </p:oleObj>
          </a:graphicData>
        </a:graphic>
      </p:graphicFrame>
      <p:sp>
        <p:nvSpPr>
          <p:cNvPr id="5" name="矩形 4"/>
          <p:cNvSpPr/>
          <p:nvPr/>
        </p:nvSpPr>
        <p:spPr>
          <a:xfrm>
            <a:off x="4442754" y="4258529"/>
            <a:ext cx="1425390"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xmlns="" val="14742822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7</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84644" y="759792"/>
            <a:ext cx="8770682"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rPr>
              <a:t>7.</a:t>
            </a:r>
            <a:r>
              <a:rPr lang="zh-CN" altLang="zh-CN" sz="2600" kern="100" dirty="0">
                <a:latin typeface="Times New Roman"/>
                <a:ea typeface="华文细黑"/>
                <a:cs typeface="Times New Roman"/>
              </a:rPr>
              <a:t>已知球的直径</a:t>
            </a:r>
            <a:r>
              <a:rPr lang="en-US" altLang="zh-CN" sz="2600" i="1" kern="100" dirty="0">
                <a:latin typeface="Times New Roman"/>
                <a:ea typeface="华文细黑"/>
              </a:rPr>
              <a:t>SC</a:t>
            </a:r>
            <a:r>
              <a:rPr lang="zh-CN" altLang="zh-CN" sz="2600" kern="100" dirty="0">
                <a:latin typeface="Times New Roman"/>
                <a:ea typeface="华文细黑"/>
                <a:cs typeface="Times New Roman"/>
              </a:rPr>
              <a:t>＝</a:t>
            </a:r>
            <a:r>
              <a:rPr lang="en-US" altLang="zh-CN" sz="2600" kern="100" dirty="0">
                <a:latin typeface="Times New Roman"/>
                <a:ea typeface="华文细黑"/>
              </a:rPr>
              <a:t>4</a:t>
            </a:r>
            <a:r>
              <a:rPr lang="zh-CN" altLang="zh-CN" sz="2600" kern="100" dirty="0">
                <a:latin typeface="Times New Roman"/>
                <a:ea typeface="华文细黑"/>
                <a:cs typeface="Times New Roman"/>
              </a:rPr>
              <a:t>，</a:t>
            </a:r>
            <a:r>
              <a:rPr lang="en-US" altLang="zh-CN" sz="2600" i="1" kern="100" dirty="0">
                <a:latin typeface="Times New Roman"/>
                <a:ea typeface="华文细黑"/>
              </a:rPr>
              <a:t>A</a:t>
            </a:r>
            <a:r>
              <a:rPr lang="zh-CN" altLang="zh-CN" sz="2600" kern="100" dirty="0">
                <a:latin typeface="Times New Roman"/>
                <a:ea typeface="华文细黑"/>
                <a:cs typeface="Times New Roman"/>
              </a:rPr>
              <a:t>，</a:t>
            </a:r>
            <a:r>
              <a:rPr lang="en-US" altLang="zh-CN" sz="2600" i="1" kern="100" dirty="0">
                <a:latin typeface="Times New Roman"/>
                <a:ea typeface="华文细黑"/>
              </a:rPr>
              <a:t>B</a:t>
            </a:r>
            <a:r>
              <a:rPr lang="zh-CN" altLang="zh-CN" sz="2600" kern="100" dirty="0">
                <a:latin typeface="Times New Roman"/>
                <a:ea typeface="华文细黑"/>
                <a:cs typeface="Times New Roman"/>
              </a:rPr>
              <a:t>是该球球面上的两点，</a:t>
            </a:r>
            <a:r>
              <a:rPr lang="en-US" altLang="zh-CN" sz="2600" i="1" kern="100" dirty="0">
                <a:latin typeface="Times New Roman"/>
                <a:ea typeface="华文细黑"/>
              </a:rPr>
              <a:t>AB</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a:t>
            </a:r>
            <a:r>
              <a:rPr lang="en-US" altLang="zh-CN" sz="2600" i="1" kern="100" dirty="0">
                <a:latin typeface="Times New Roman"/>
                <a:ea typeface="华文细黑"/>
              </a:rPr>
              <a:t>ASC</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i="1" kern="100" dirty="0">
                <a:latin typeface="Times New Roman"/>
                <a:ea typeface="华文细黑"/>
              </a:rPr>
              <a:t>BSC</a:t>
            </a:r>
            <a:r>
              <a:rPr lang="zh-CN" altLang="zh-CN" sz="2600" kern="100" dirty="0">
                <a:latin typeface="Times New Roman"/>
                <a:ea typeface="华文细黑"/>
                <a:cs typeface="Times New Roman"/>
              </a:rPr>
              <a:t>＝</a:t>
            </a:r>
            <a:r>
              <a:rPr lang="en-US" altLang="zh-CN" sz="2600" kern="100" dirty="0">
                <a:latin typeface="Times New Roman"/>
                <a:ea typeface="华文细黑"/>
              </a:rPr>
              <a:t>30°</a:t>
            </a:r>
            <a:r>
              <a:rPr lang="zh-CN" altLang="zh-CN" sz="2600" kern="100" dirty="0">
                <a:latin typeface="Times New Roman"/>
                <a:ea typeface="华文细黑"/>
                <a:cs typeface="Times New Roman"/>
              </a:rPr>
              <a:t>，则棱锥</a:t>
            </a:r>
            <a:r>
              <a:rPr lang="en-US" altLang="zh-CN" sz="2600" i="1" kern="100" dirty="0">
                <a:latin typeface="Times New Roman"/>
                <a:ea typeface="华文细黑"/>
              </a:rPr>
              <a:t>S</a:t>
            </a:r>
            <a:r>
              <a:rPr lang="en-US" altLang="zh-CN" sz="2600" kern="100" dirty="0">
                <a:latin typeface="Times New Roman"/>
                <a:ea typeface="华文细黑"/>
              </a:rPr>
              <a:t>—</a:t>
            </a:r>
            <a:r>
              <a:rPr lang="en-US" altLang="zh-CN" sz="2600" i="1" kern="100" dirty="0">
                <a:latin typeface="Times New Roman"/>
                <a:ea typeface="华文细黑"/>
              </a:rPr>
              <a:t>ABC</a:t>
            </a:r>
            <a:r>
              <a:rPr lang="zh-CN" altLang="zh-CN" sz="2600" kern="100" dirty="0">
                <a:latin typeface="Times New Roman"/>
                <a:ea typeface="华文细黑"/>
                <a:cs typeface="Times New Roman"/>
              </a:rPr>
              <a:t>的体积为</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065412692"/>
              </p:ext>
            </p:extLst>
          </p:nvPr>
        </p:nvGraphicFramePr>
        <p:xfrm>
          <a:off x="8373184" y="877466"/>
          <a:ext cx="593725" cy="723900"/>
        </p:xfrm>
        <a:graphic>
          <a:graphicData uri="http://schemas.openxmlformats.org/presentationml/2006/ole">
            <p:oleObj spid="_x0000_s23623" name="文档" r:id="rId15" imgW="595652" imgH="724754"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483127409"/>
              </p:ext>
            </p:extLst>
          </p:nvPr>
        </p:nvGraphicFramePr>
        <p:xfrm>
          <a:off x="204961" y="2119169"/>
          <a:ext cx="7231063" cy="738187"/>
        </p:xfrm>
        <a:graphic>
          <a:graphicData uri="http://schemas.openxmlformats.org/presentationml/2006/ole">
            <p:oleObj spid="_x0000_s23624" name="文档" r:id="rId16" imgW="7230307" imgH="739943" progId="Word.Document.12">
              <p:embed/>
            </p:oleObj>
          </a:graphicData>
        </a:graphic>
      </p:graphicFrame>
      <p:pic>
        <p:nvPicPr>
          <p:cNvPr id="23556" name="Picture 4" descr="70"/>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6755100" y="2516399"/>
            <a:ext cx="2186954" cy="24687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矩形 7"/>
          <p:cNvSpPr/>
          <p:nvPr/>
        </p:nvSpPr>
        <p:spPr>
          <a:xfrm>
            <a:off x="121905" y="2500744"/>
            <a:ext cx="7363252" cy="2492990"/>
          </a:xfrm>
          <a:prstGeom prst="rect">
            <a:avLst/>
          </a:prstGeom>
        </p:spPr>
        <p:txBody>
          <a:bodyPr>
            <a:spAutoFit/>
          </a:bodyPr>
          <a:lstStyle/>
          <a:p>
            <a:pPr lvl="0" algn="just">
              <a:lnSpc>
                <a:spcPct val="150000"/>
              </a:lnSpc>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solidFill>
                  <a:prstClr val="black"/>
                </a:solidFill>
                <a:latin typeface="Times New Roman"/>
                <a:ea typeface="华文细黑"/>
                <a:cs typeface="Times New Roman"/>
              </a:rPr>
              <a:t>如图，过</a:t>
            </a:r>
            <a:r>
              <a:rPr lang="en-US" altLang="zh-CN" sz="2600" i="1" kern="100" dirty="0">
                <a:solidFill>
                  <a:prstClr val="black"/>
                </a:solidFill>
                <a:latin typeface="Times New Roman"/>
                <a:ea typeface="华文细黑"/>
                <a:cs typeface="Courier New"/>
              </a:rPr>
              <a:t>A</a:t>
            </a:r>
            <a:r>
              <a:rPr lang="zh-CN" altLang="zh-CN" sz="2600" kern="100" dirty="0">
                <a:solidFill>
                  <a:prstClr val="black"/>
                </a:solidFill>
                <a:latin typeface="Times New Roman"/>
                <a:ea typeface="华文细黑"/>
                <a:cs typeface="Times New Roman"/>
              </a:rPr>
              <a:t>作</a:t>
            </a:r>
            <a:r>
              <a:rPr lang="en-US" altLang="zh-CN" sz="2600" i="1" kern="100" dirty="0">
                <a:solidFill>
                  <a:prstClr val="black"/>
                </a:solidFill>
                <a:latin typeface="Times New Roman"/>
                <a:ea typeface="华文细黑"/>
                <a:cs typeface="Courier New"/>
              </a:rPr>
              <a:t>AD</a:t>
            </a:r>
            <a:r>
              <a:rPr lang="zh-CN" altLang="zh-CN" sz="2600" kern="100" dirty="0">
                <a:solidFill>
                  <a:prstClr val="black"/>
                </a:solidFill>
                <a:latin typeface="Times New Roman"/>
                <a:ea typeface="华文细黑"/>
                <a:cs typeface="Times New Roman"/>
              </a:rPr>
              <a:t>垂直</a:t>
            </a:r>
            <a:r>
              <a:rPr lang="en-US" altLang="zh-CN" sz="2600" i="1" kern="100" dirty="0">
                <a:solidFill>
                  <a:prstClr val="black"/>
                </a:solidFill>
                <a:latin typeface="Times New Roman"/>
                <a:ea typeface="华文细黑"/>
                <a:cs typeface="Courier New"/>
              </a:rPr>
              <a:t>SC</a:t>
            </a:r>
            <a:r>
              <a:rPr lang="zh-CN" altLang="zh-CN" sz="2600" kern="100" dirty="0">
                <a:solidFill>
                  <a:prstClr val="black"/>
                </a:solidFill>
                <a:latin typeface="Times New Roman"/>
                <a:ea typeface="华文细黑"/>
                <a:cs typeface="Times New Roman"/>
              </a:rPr>
              <a:t>于</a:t>
            </a:r>
            <a:r>
              <a:rPr lang="en-US" altLang="zh-CN" sz="2600" i="1"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，连接</a:t>
            </a:r>
            <a:r>
              <a:rPr lang="en-US" altLang="zh-CN" sz="2600" i="1" kern="100" dirty="0">
                <a:solidFill>
                  <a:prstClr val="black"/>
                </a:solidFill>
                <a:latin typeface="Times New Roman"/>
                <a:ea typeface="华文细黑"/>
                <a:cs typeface="Courier New"/>
              </a:rPr>
              <a:t>BD</a:t>
            </a:r>
            <a:r>
              <a:rPr lang="en-US" altLang="zh-CN" sz="2600" kern="100" dirty="0">
                <a:solidFill>
                  <a:prstClr val="black"/>
                </a:solidFill>
                <a:latin typeface="Times New Roman"/>
                <a:ea typeface="华文细黑"/>
                <a:cs typeface="Courier New"/>
              </a:rPr>
              <a:t>.</a:t>
            </a:r>
            <a:endParaRPr lang="en-US" altLang="zh-CN" sz="2600" kern="100" dirty="0">
              <a:solidFill>
                <a:prstClr val="black"/>
              </a:solidFill>
              <a:latin typeface="宋体"/>
              <a:cs typeface="Courier New"/>
            </a:endParaRPr>
          </a:p>
          <a:p>
            <a:pPr lvl="0" algn="just">
              <a:lnSpc>
                <a:spcPct val="150000"/>
              </a:lnSpc>
              <a:tabLst>
                <a:tab pos="1890395" algn="l"/>
              </a:tabLst>
            </a:pPr>
            <a:r>
              <a:rPr lang="zh-CN" altLang="zh-CN" sz="2600" kern="100" dirty="0">
                <a:solidFill>
                  <a:prstClr val="black"/>
                </a:solidFill>
                <a:latin typeface="Times New Roman"/>
                <a:ea typeface="华文细黑"/>
                <a:cs typeface="Times New Roman"/>
              </a:rPr>
              <a:t>由于</a:t>
            </a:r>
            <a:r>
              <a:rPr lang="en-US" altLang="zh-CN" sz="2600" i="1" kern="100" dirty="0">
                <a:solidFill>
                  <a:prstClr val="black"/>
                </a:solidFill>
                <a:latin typeface="Times New Roman"/>
                <a:ea typeface="华文细黑"/>
                <a:cs typeface="Courier New"/>
              </a:rPr>
              <a:t>SC</a:t>
            </a:r>
            <a:r>
              <a:rPr lang="zh-CN" altLang="zh-CN" sz="2600" kern="100" dirty="0">
                <a:solidFill>
                  <a:prstClr val="black"/>
                </a:solidFill>
                <a:latin typeface="Times New Roman"/>
                <a:ea typeface="华文细黑"/>
                <a:cs typeface="Times New Roman"/>
              </a:rPr>
              <a:t>是球的直径</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tabLst>
                <a:tab pos="1890395" algn="l"/>
              </a:tabLst>
            </a:pPr>
            <a:r>
              <a:rPr lang="zh-CN" altLang="zh-CN" sz="2600" kern="100" dirty="0" smtClean="0">
                <a:solidFill>
                  <a:prstClr val="black"/>
                </a:solidFill>
                <a:latin typeface="Times New Roman"/>
                <a:ea typeface="华文细黑"/>
                <a:cs typeface="Times New Roman"/>
              </a:rPr>
              <a:t>所以</a:t>
            </a:r>
            <a:r>
              <a:rPr lang="en-US" altLang="zh-CN" sz="2600" kern="100" dirty="0">
                <a:solidFill>
                  <a:prstClr val="black"/>
                </a:solidFill>
                <a:latin typeface="宋体"/>
                <a:ea typeface="华文细黑"/>
                <a:cs typeface="Times New Roman"/>
              </a:rPr>
              <a:t>∠</a:t>
            </a:r>
            <a:r>
              <a:rPr lang="en-US" altLang="zh-CN" sz="2600" i="1" kern="100" dirty="0">
                <a:solidFill>
                  <a:prstClr val="black"/>
                </a:solidFill>
                <a:latin typeface="Times New Roman"/>
                <a:ea typeface="华文细黑"/>
                <a:cs typeface="Courier New"/>
              </a:rPr>
              <a:t>SAC</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en-US" altLang="zh-CN" sz="2600" i="1" kern="100" dirty="0">
                <a:solidFill>
                  <a:prstClr val="black"/>
                </a:solidFill>
                <a:latin typeface="Times New Roman"/>
                <a:ea typeface="华文细黑"/>
                <a:cs typeface="Courier New"/>
              </a:rPr>
              <a:t>SBC</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90°</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tabLst>
                <a:tab pos="1890395" algn="l"/>
              </a:tabLst>
            </a:pPr>
            <a:r>
              <a:rPr lang="zh-CN" altLang="zh-CN" sz="2600" kern="100" dirty="0" smtClean="0">
                <a:solidFill>
                  <a:prstClr val="black"/>
                </a:solidFill>
                <a:latin typeface="Times New Roman"/>
                <a:ea typeface="华文细黑"/>
                <a:cs typeface="Times New Roman"/>
              </a:rPr>
              <a:t>又</a:t>
            </a:r>
            <a:r>
              <a:rPr lang="en-US" altLang="zh-CN" sz="2600" kern="100" dirty="0">
                <a:solidFill>
                  <a:prstClr val="black"/>
                </a:solidFill>
                <a:latin typeface="宋体"/>
                <a:ea typeface="华文细黑"/>
                <a:cs typeface="Times New Roman"/>
              </a:rPr>
              <a:t>∠</a:t>
            </a:r>
            <a:r>
              <a:rPr lang="en-US" altLang="zh-CN" sz="2600" i="1" kern="100" dirty="0">
                <a:solidFill>
                  <a:prstClr val="black"/>
                </a:solidFill>
                <a:latin typeface="Times New Roman"/>
                <a:ea typeface="华文细黑"/>
                <a:cs typeface="Courier New"/>
              </a:rPr>
              <a:t>ASC</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en-US" altLang="zh-CN" sz="2600" i="1" kern="100" dirty="0">
                <a:solidFill>
                  <a:prstClr val="black"/>
                </a:solidFill>
                <a:latin typeface="Times New Roman"/>
                <a:ea typeface="华文细黑"/>
                <a:cs typeface="Courier New"/>
              </a:rPr>
              <a:t>BSC</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30°</a:t>
            </a:r>
            <a:r>
              <a:rPr lang="zh-CN" altLang="zh-CN" sz="2600" kern="100" dirty="0">
                <a:solidFill>
                  <a:prstClr val="black"/>
                </a:solidFill>
                <a:latin typeface="Times New Roman"/>
                <a:ea typeface="华文细黑"/>
                <a:cs typeface="Times New Roman"/>
              </a:rPr>
              <a:t>，又</a:t>
            </a:r>
            <a:r>
              <a:rPr lang="en-US" altLang="zh-CN" sz="2600" i="1" kern="100" dirty="0">
                <a:solidFill>
                  <a:prstClr val="black"/>
                </a:solidFill>
                <a:latin typeface="Times New Roman"/>
                <a:ea typeface="华文细黑"/>
                <a:cs typeface="Courier New"/>
              </a:rPr>
              <a:t>SC</a:t>
            </a:r>
            <a:r>
              <a:rPr lang="zh-CN" altLang="zh-CN" sz="2600" kern="100" dirty="0">
                <a:solidFill>
                  <a:prstClr val="black"/>
                </a:solidFill>
                <a:latin typeface="Times New Roman"/>
                <a:ea typeface="华文细黑"/>
                <a:cs typeface="Times New Roman"/>
              </a:rPr>
              <a:t>为公共边</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xmlns="" val="28724749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6"/>
                                        </p:tgtEl>
                                        <p:attrNameLst>
                                          <p:attrName>style.visibility</p:attrName>
                                        </p:attrNameLst>
                                      </p:cBhvr>
                                      <p:to>
                                        <p:strVal val="visible"/>
                                      </p:to>
                                    </p:set>
                                    <p:animEffect transition="in" filter="blinds(horizontal)">
                                      <p:cBhvr>
                                        <p:cTn id="10" dur="500"/>
                                        <p:tgtEl>
                                          <p:spTgt spid="2355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linds(horizontal)">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blinds(horizontal)">
                                      <p:cBhvr>
                                        <p:cTn id="2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7</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235726" y="905452"/>
            <a:ext cx="8512738" cy="1816908"/>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SAC</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SBC</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由于</a:t>
            </a:r>
            <a:r>
              <a:rPr lang="en-US" altLang="zh-CN" sz="2600" i="1" kern="100" dirty="0">
                <a:latin typeface="Times New Roman"/>
                <a:ea typeface="华文细黑"/>
                <a:cs typeface="Courier New"/>
              </a:rPr>
              <a:t>AD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SC</a:t>
            </a: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BD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SC</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由此得</a:t>
            </a:r>
            <a:r>
              <a:rPr lang="en-US" altLang="zh-CN" sz="2600" i="1" kern="100" dirty="0">
                <a:latin typeface="Times New Roman"/>
                <a:ea typeface="华文细黑"/>
                <a:cs typeface="Courier New"/>
              </a:rPr>
              <a:t>SC</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ABD</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574664325"/>
              </p:ext>
            </p:extLst>
          </p:nvPr>
        </p:nvGraphicFramePr>
        <p:xfrm>
          <a:off x="325848" y="2705652"/>
          <a:ext cx="7550150" cy="1106487"/>
        </p:xfrm>
        <a:graphic>
          <a:graphicData uri="http://schemas.openxmlformats.org/presentationml/2006/ole">
            <p:oleObj spid="_x0000_s24642" name="文档" r:id="rId15" imgW="7550238" imgH="1106130" progId="Word.Document.12">
              <p:embed/>
            </p:oleObj>
          </a:graphicData>
        </a:graphic>
      </p:graphicFrame>
      <p:sp>
        <p:nvSpPr>
          <p:cNvPr id="6" name="矩形 5"/>
          <p:cNvSpPr/>
          <p:nvPr/>
        </p:nvSpPr>
        <p:spPr>
          <a:xfrm>
            <a:off x="201622" y="3368964"/>
            <a:ext cx="6577442"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由于在</a:t>
            </a:r>
            <a:r>
              <a:rPr lang="en-US" altLang="zh-CN" sz="2600" kern="100" dirty="0" err="1">
                <a:latin typeface="Times New Roman"/>
                <a:ea typeface="华文细黑"/>
                <a:cs typeface="Courier New"/>
              </a:rPr>
              <a:t>Rt</a:t>
            </a:r>
            <a:r>
              <a:rPr lang="en-US" altLang="zh-CN" sz="2600" kern="100" dirty="0" err="1">
                <a:latin typeface="宋体"/>
                <a:ea typeface="华文细黑"/>
                <a:cs typeface="Times New Roman"/>
              </a:rPr>
              <a:t>△</a:t>
            </a:r>
            <a:r>
              <a:rPr lang="en-US" altLang="zh-CN" sz="2600" i="1" kern="100" dirty="0" err="1">
                <a:latin typeface="Times New Roman"/>
                <a:ea typeface="华文细黑"/>
                <a:cs typeface="Courier New"/>
              </a:rPr>
              <a:t>SAC</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ASC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SC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24" name="对象 23"/>
          <p:cNvGraphicFramePr>
            <a:graphicFrameLocks noChangeAspect="1"/>
          </p:cNvGraphicFramePr>
          <p:nvPr>
            <p:extLst>
              <p:ext uri="{D42A27DB-BD31-4B8C-83A1-F6EECF244321}">
                <p14:modId xmlns:p14="http://schemas.microsoft.com/office/powerpoint/2010/main" xmlns="" val="2810048317"/>
              </p:ext>
            </p:extLst>
          </p:nvPr>
        </p:nvGraphicFramePr>
        <p:xfrm>
          <a:off x="296490" y="3985543"/>
          <a:ext cx="7550150" cy="1106487"/>
        </p:xfrm>
        <a:graphic>
          <a:graphicData uri="http://schemas.openxmlformats.org/presentationml/2006/ole">
            <p:oleObj spid="_x0000_s24643" name="文档" r:id="rId16" imgW="7550238" imgH="1107932" progId="Word.Document.12">
              <p:embed/>
            </p:oleObj>
          </a:graphicData>
        </a:graphic>
      </p:graphicFrame>
    </p:spTree>
    <p:extLst>
      <p:ext uri="{BB962C8B-B14F-4D97-AF65-F5344CB8AC3E}">
        <p14:creationId xmlns:p14="http://schemas.microsoft.com/office/powerpoint/2010/main" xmlns="" val="30069235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blinds(horizontal)">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blinds(horizontal)">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7</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1029770773"/>
              </p:ext>
            </p:extLst>
          </p:nvPr>
        </p:nvGraphicFramePr>
        <p:xfrm>
          <a:off x="408845" y="1059582"/>
          <a:ext cx="7550150" cy="1106487"/>
        </p:xfrm>
        <a:graphic>
          <a:graphicData uri="http://schemas.openxmlformats.org/presentationml/2006/ole">
            <p:oleObj spid="_x0000_s25724" name="文档" r:id="rId15" imgW="7550238" imgH="1107932" progId="Word.Document.12">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122896224"/>
              </p:ext>
            </p:extLst>
          </p:nvPr>
        </p:nvGraphicFramePr>
        <p:xfrm>
          <a:off x="418396" y="1923678"/>
          <a:ext cx="7550150" cy="1106487"/>
        </p:xfrm>
        <a:graphic>
          <a:graphicData uri="http://schemas.openxmlformats.org/presentationml/2006/ole">
            <p:oleObj spid="_x0000_s25725" name="文档" r:id="rId16" imgW="7550238" imgH="1109374" progId="Word.Document.12">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1832000966"/>
              </p:ext>
            </p:extLst>
          </p:nvPr>
        </p:nvGraphicFramePr>
        <p:xfrm>
          <a:off x="387916" y="2469262"/>
          <a:ext cx="7551737" cy="1104900"/>
        </p:xfrm>
        <a:graphic>
          <a:graphicData uri="http://schemas.openxmlformats.org/presentationml/2006/ole">
            <p:oleObj spid="_x0000_s25726" name="文档" r:id="rId17" imgW="7550238" imgH="1110816" progId="Word.Document.12">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2111342756"/>
              </p:ext>
            </p:extLst>
          </p:nvPr>
        </p:nvGraphicFramePr>
        <p:xfrm>
          <a:off x="354008" y="3291830"/>
          <a:ext cx="7551737" cy="1104900"/>
        </p:xfrm>
        <a:graphic>
          <a:graphicData uri="http://schemas.openxmlformats.org/presentationml/2006/ole">
            <p:oleObj spid="_x0000_s25727" name="文档" r:id="rId18" imgW="7550238" imgH="1112618" progId="Word.Document.12">
              <p:embed/>
            </p:oleObj>
          </a:graphicData>
        </a:graphic>
      </p:graphicFrame>
      <p:sp>
        <p:nvSpPr>
          <p:cNvPr id="3" name="矩形 2"/>
          <p:cNvSpPr/>
          <p:nvPr/>
        </p:nvSpPr>
        <p:spPr>
          <a:xfrm>
            <a:off x="354008" y="4155926"/>
            <a:ext cx="1407758"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C</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xmlns="" val="298030421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8</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194752" y="1185741"/>
            <a:ext cx="8683844" cy="2106089"/>
          </a:xfrm>
          <a:prstGeom prst="rect">
            <a:avLst/>
          </a:prstGeom>
        </p:spPr>
        <p:txBody>
          <a:bodyPr>
            <a:spAutoFit/>
          </a:bodyPr>
          <a:lstStyle/>
          <a:p>
            <a:pPr algn="just">
              <a:lnSpc>
                <a:spcPts val="5500"/>
              </a:lnSpc>
              <a:spcAft>
                <a:spcPts val="0"/>
              </a:spcAft>
              <a:tabLst>
                <a:tab pos="1890395" algn="l"/>
              </a:tabLst>
            </a:pPr>
            <a:r>
              <a:rPr lang="en-US" altLang="zh-CN" sz="2600" kern="100" dirty="0">
                <a:latin typeface="Times New Roman"/>
                <a:ea typeface="华文细黑"/>
                <a:cs typeface="Courier New"/>
              </a:rPr>
              <a:t>8.(2015·</a:t>
            </a:r>
            <a:r>
              <a:rPr lang="zh-CN" altLang="zh-CN" sz="2600" kern="100" dirty="0">
                <a:latin typeface="Times New Roman"/>
                <a:ea typeface="华文细黑"/>
                <a:cs typeface="Times New Roman"/>
              </a:rPr>
              <a:t>山东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在梯形</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ABC</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i="1" kern="100" dirty="0">
                <a:latin typeface="Times New Roman"/>
                <a:ea typeface="华文细黑"/>
                <a:cs typeface="Courier New"/>
              </a:rPr>
              <a:t>AD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BC</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tabLst>
                <a:tab pos="1890395" algn="l"/>
              </a:tabLst>
            </a:pPr>
            <a:r>
              <a:rPr lang="en-US" altLang="zh-CN" sz="2600" i="1" kern="100" dirty="0" smtClean="0">
                <a:latin typeface="Times New Roman"/>
                <a:ea typeface="华文细黑"/>
                <a:cs typeface="Courier New"/>
              </a:rPr>
              <a:t>BC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将梯形</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绕</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所在的直线旋转一周而形成的曲面所围成的几何体的体积为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898731430"/>
              </p:ext>
            </p:extLst>
          </p:nvPr>
        </p:nvGraphicFramePr>
        <p:xfrm>
          <a:off x="5933377" y="1278831"/>
          <a:ext cx="381000" cy="1042987"/>
        </p:xfrm>
        <a:graphic>
          <a:graphicData uri="http://schemas.openxmlformats.org/presentationml/2006/ole">
            <p:oleObj spid="_x0000_s26687" name="文档" r:id="rId15" imgW="382225" imgH="1045305"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917526996"/>
              </p:ext>
            </p:extLst>
          </p:nvPr>
        </p:nvGraphicFramePr>
        <p:xfrm>
          <a:off x="308288" y="3489424"/>
          <a:ext cx="5935663" cy="1098550"/>
        </p:xfrm>
        <a:graphic>
          <a:graphicData uri="http://schemas.openxmlformats.org/presentationml/2006/ole">
            <p:oleObj spid="_x0000_s26688" name="文档" r:id="rId16" imgW="5935106" imgH="1098561" progId="Word.Document.12">
              <p:embed/>
            </p:oleObj>
          </a:graphicData>
        </a:graphic>
      </p:graphicFrame>
    </p:spTree>
    <p:extLst>
      <p:ext uri="{BB962C8B-B14F-4D97-AF65-F5344CB8AC3E}">
        <p14:creationId xmlns:p14="http://schemas.microsoft.com/office/powerpoint/2010/main" xmlns="" val="42655005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8</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118552" y="767358"/>
            <a:ext cx="8770682" cy="4293483"/>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过点</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作</a:t>
            </a:r>
            <a:r>
              <a:rPr lang="en-US" altLang="zh-CN" sz="2600" i="1" kern="100" dirty="0">
                <a:latin typeface="Times New Roman"/>
                <a:ea typeface="华文细黑"/>
                <a:cs typeface="Courier New"/>
              </a:rPr>
              <a:t>CE</a:t>
            </a:r>
            <a:r>
              <a:rPr lang="zh-CN" altLang="zh-CN" sz="2600" kern="100" dirty="0">
                <a:latin typeface="Times New Roman"/>
                <a:ea typeface="华文细黑"/>
                <a:cs typeface="Times New Roman"/>
              </a:rPr>
              <a:t>垂直</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所在直线于点</a:t>
            </a:r>
            <a:r>
              <a:rPr lang="en-US" altLang="zh-CN" sz="2600" i="1" kern="100" dirty="0">
                <a:latin typeface="Times New Roman"/>
                <a:ea typeface="华文细黑"/>
                <a:cs typeface="Courier New"/>
              </a:rPr>
              <a:t>E</a:t>
            </a:r>
            <a:r>
              <a:rPr lang="zh-CN" altLang="zh-CN" sz="2600" kern="100" dirty="0">
                <a:latin typeface="Times New Roman"/>
                <a:ea typeface="华文细黑"/>
                <a:cs typeface="Times New Roman"/>
              </a:rPr>
              <a:t>，梯形</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绕</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所在直线旋转一周而形成的旋转体是由以线段</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的长为底面圆半径，线段</a:t>
            </a:r>
            <a:r>
              <a:rPr lang="en-US" altLang="zh-CN" sz="2600" i="1" kern="100" dirty="0">
                <a:latin typeface="Times New Roman"/>
                <a:ea typeface="华文细黑"/>
                <a:cs typeface="Courier New"/>
              </a:rPr>
              <a:t>BC</a:t>
            </a:r>
            <a:r>
              <a:rPr lang="zh-CN" altLang="zh-CN" sz="2600" kern="100" dirty="0">
                <a:latin typeface="Times New Roman"/>
                <a:ea typeface="华文细黑"/>
                <a:cs typeface="Times New Roman"/>
              </a:rPr>
              <a:t>为母线的圆柱挖去以线段</a:t>
            </a:r>
            <a:r>
              <a:rPr lang="en-US" altLang="zh-CN" sz="2600" i="1" kern="100" dirty="0">
                <a:latin typeface="Times New Roman"/>
                <a:ea typeface="华文细黑"/>
                <a:cs typeface="Courier New"/>
              </a:rPr>
              <a:t>CE</a:t>
            </a:r>
            <a:r>
              <a:rPr lang="zh-CN" altLang="zh-CN" sz="2600" kern="100" dirty="0">
                <a:latin typeface="Times New Roman"/>
                <a:ea typeface="华文细黑"/>
                <a:cs typeface="Times New Roman"/>
              </a:rPr>
              <a:t>的长为底面圆半径，</a:t>
            </a:r>
            <a:r>
              <a:rPr lang="en-US" altLang="zh-CN" sz="2600" i="1" kern="100" dirty="0">
                <a:latin typeface="Times New Roman"/>
                <a:ea typeface="华文细黑"/>
                <a:cs typeface="Courier New"/>
              </a:rPr>
              <a:t>ED</a:t>
            </a:r>
            <a:r>
              <a:rPr lang="zh-CN" altLang="zh-CN" sz="2600" kern="100" dirty="0">
                <a:latin typeface="Times New Roman"/>
                <a:ea typeface="华文细黑"/>
                <a:cs typeface="Times New Roman"/>
              </a:rPr>
              <a:t>为高的圆锥，如图所示</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该几何体的体积为</a:t>
            </a:r>
            <a:r>
              <a:rPr lang="en-US" altLang="zh-CN" sz="2600" i="1" kern="100" dirty="0">
                <a:latin typeface="Times New Roman"/>
                <a:ea typeface="华文细黑"/>
                <a:cs typeface="Courier New"/>
              </a:rPr>
              <a:t>V</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V</a:t>
            </a:r>
            <a:r>
              <a:rPr lang="zh-CN" altLang="zh-CN" sz="2600" kern="100" baseline="-25000" dirty="0">
                <a:latin typeface="Times New Roman"/>
                <a:ea typeface="华文细黑"/>
                <a:cs typeface="Times New Roman"/>
              </a:rPr>
              <a:t>圆柱</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V</a:t>
            </a:r>
            <a:r>
              <a:rPr lang="zh-CN" altLang="zh-CN" sz="2600" kern="100" baseline="-25000" dirty="0" smtClean="0">
                <a:latin typeface="Times New Roman"/>
                <a:ea typeface="华文细黑"/>
                <a:cs typeface="Times New Roman"/>
              </a:rPr>
              <a:t>圆锥</a:t>
            </a:r>
            <a:endParaRPr lang="en-US" altLang="zh-CN" sz="2600" kern="100" baseline="-250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π·</a:t>
            </a:r>
            <a:r>
              <a:rPr lang="en-US" altLang="zh-CN" sz="2600" i="1" kern="100" dirty="0">
                <a:latin typeface="Times New Roman"/>
                <a:ea typeface="华文细黑"/>
                <a:cs typeface="Courier New"/>
              </a:rPr>
              <a:t>AB</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BC</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π·</a:t>
            </a:r>
            <a:r>
              <a:rPr lang="en-US" altLang="zh-CN" sz="2600" i="1" kern="100" dirty="0">
                <a:latin typeface="Times New Roman"/>
                <a:ea typeface="华文细黑"/>
                <a:cs typeface="Courier New"/>
              </a:rPr>
              <a:t>CE</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DE</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π·1</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·2</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π·1</a:t>
            </a:r>
            <a:r>
              <a:rPr lang="en-US" altLang="zh-CN" sz="2600" kern="100" baseline="30000" dirty="0" smtClean="0">
                <a:latin typeface="Times New Roman"/>
                <a:ea typeface="华文细黑"/>
                <a:cs typeface="Courier New"/>
              </a:rPr>
              <a:t>2</a:t>
            </a: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故</a:t>
            </a:r>
            <a:r>
              <a:rPr lang="zh-CN" altLang="zh-CN" sz="2600" kern="100" dirty="0">
                <a:latin typeface="Times New Roman"/>
                <a:ea typeface="华文细黑"/>
                <a:cs typeface="Times New Roman"/>
              </a:rPr>
              <a:t>选</a:t>
            </a:r>
            <a:r>
              <a:rPr lang="en-US" altLang="zh-CN" sz="2600" kern="100" dirty="0">
                <a:latin typeface="Times New Roman"/>
                <a:ea typeface="华文细黑"/>
                <a:cs typeface="Courier New"/>
              </a:rPr>
              <a:t>C</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pic>
        <p:nvPicPr>
          <p:cNvPr id="27650" name="Picture 2" descr="SXT303"/>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6886356" y="2579370"/>
            <a:ext cx="1718092" cy="2492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2690867353"/>
              </p:ext>
            </p:extLst>
          </p:nvPr>
        </p:nvGraphicFramePr>
        <p:xfrm>
          <a:off x="2123728" y="3739118"/>
          <a:ext cx="381000" cy="1044575"/>
        </p:xfrm>
        <a:graphic>
          <a:graphicData uri="http://schemas.openxmlformats.org/presentationml/2006/ole">
            <p:oleObj spid="_x0000_s27738" name="文档" r:id="rId16" imgW="382225" imgH="1046386" progId="Word.Document.12">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618994295"/>
              </p:ext>
            </p:extLst>
          </p:nvPr>
        </p:nvGraphicFramePr>
        <p:xfrm>
          <a:off x="5083676" y="3746738"/>
          <a:ext cx="381000" cy="1044575"/>
        </p:xfrm>
        <a:graphic>
          <a:graphicData uri="http://schemas.openxmlformats.org/presentationml/2006/ole">
            <p:oleObj spid="_x0000_s27739" name="文档" r:id="rId17" imgW="382225" imgH="1046386" progId="Word.Document.12">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2438033956"/>
              </p:ext>
            </p:extLst>
          </p:nvPr>
        </p:nvGraphicFramePr>
        <p:xfrm>
          <a:off x="6338292" y="3716258"/>
          <a:ext cx="381000" cy="1044575"/>
        </p:xfrm>
        <a:graphic>
          <a:graphicData uri="http://schemas.openxmlformats.org/presentationml/2006/ole">
            <p:oleObj spid="_x0000_s27740" name="文档" r:id="rId18" imgW="382225" imgH="1047829" progId="Word.Document.12">
              <p:embed/>
            </p:oleObj>
          </a:graphicData>
        </a:graphic>
      </p:graphicFrame>
      <p:sp>
        <p:nvSpPr>
          <p:cNvPr id="4" name="矩形 3"/>
          <p:cNvSpPr/>
          <p:nvPr/>
        </p:nvSpPr>
        <p:spPr>
          <a:xfrm>
            <a:off x="5446238" y="4437490"/>
            <a:ext cx="1407758"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C</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xmlns="" val="5807030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blinds(horizontal)">
                                      <p:cBhvr>
                                        <p:cTn id="7" dur="500"/>
                                        <p:tgtEl>
                                          <p:spTgt spid="2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
                                            <p:txEl>
                                              <p:pRg st="2" end="2"/>
                                            </p:txEl>
                                          </p:spTgt>
                                        </p:tgtEl>
                                        <p:attrNameLst>
                                          <p:attrName>style.visibility</p:attrName>
                                        </p:attrNameLst>
                                      </p:cBhvr>
                                      <p:to>
                                        <p:strVal val="visible"/>
                                      </p:to>
                                    </p:set>
                                    <p:animEffect transition="in" filter="blinds(horizontal)">
                                      <p:cBhvr>
                                        <p:cTn id="10" dur="500"/>
                                        <p:tgtEl>
                                          <p:spTgt spid="2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animEffect transition="in" filter="blinds(horizontal)">
                                      <p:cBhvr>
                                        <p:cTn id="13" dur="500"/>
                                        <p:tgtEl>
                                          <p:spTgt spid="20">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par>
                                <p:cTn id="17" presetID="3" presetClass="entr" presetSubtype="1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248895" y="817270"/>
            <a:ext cx="8597865" cy="2492990"/>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9.(2014·</a:t>
            </a:r>
            <a:r>
              <a:rPr lang="zh-CN" altLang="zh-CN" sz="2600" kern="100" dirty="0">
                <a:latin typeface="Times New Roman"/>
                <a:ea typeface="华文细黑"/>
                <a:cs typeface="Times New Roman"/>
              </a:rPr>
              <a:t>北京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某三棱锥的三视图如图所示，则该三棱锥最长棱的棱长为</a:t>
            </a:r>
            <a:r>
              <a:rPr lang="en-US" altLang="zh-CN" sz="2600" kern="100" dirty="0" smtClean="0">
                <a:latin typeface="Times New Roman"/>
                <a:ea typeface="华文细黑"/>
                <a:cs typeface="Courier New"/>
              </a:rPr>
              <a:t>________.</a:t>
            </a:r>
            <a:endParaRPr lang="en-US" altLang="zh-CN" sz="2600" kern="100" dirty="0" smtClean="0">
              <a:latin typeface="宋体"/>
              <a:cs typeface="Courier New"/>
            </a:endParaRPr>
          </a:p>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根据三视图还原几何体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得</a:t>
            </a:r>
            <a:r>
              <a:rPr lang="zh-CN" altLang="zh-CN" sz="2600" kern="100" dirty="0">
                <a:latin typeface="Times New Roman"/>
                <a:ea typeface="华文细黑"/>
                <a:cs typeface="Times New Roman"/>
              </a:rPr>
              <a:t>如图所示的三棱锥</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ABC</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p:txBody>
      </p:sp>
      <p:pic>
        <p:nvPicPr>
          <p:cNvPr id="28674" name="Picture 2" descr="-347"/>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259224" y="1494459"/>
            <a:ext cx="3087170" cy="32948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 descr="-350"/>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1812836" y="3240733"/>
            <a:ext cx="1423035" cy="17195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728632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blinds(horizontal)">
                                      <p:cBhvr>
                                        <p:cTn id="7" dur="500"/>
                                        <p:tgtEl>
                                          <p:spTgt spid="2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
                                            <p:txEl>
                                              <p:pRg st="2" end="2"/>
                                            </p:txEl>
                                          </p:spTgt>
                                        </p:tgtEl>
                                        <p:attrNameLst>
                                          <p:attrName>style.visibility</p:attrName>
                                        </p:attrNameLst>
                                      </p:cBhvr>
                                      <p:to>
                                        <p:strVal val="visible"/>
                                      </p:to>
                                    </p:set>
                                    <p:animEffect transition="in" filter="blinds(horizontal)">
                                      <p:cBhvr>
                                        <p:cTn id="10" dur="500"/>
                                        <p:tgtEl>
                                          <p:spTgt spid="2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167518" y="940563"/>
            <a:ext cx="8770682" cy="1892826"/>
          </a:xfrm>
          <a:prstGeom prst="rect">
            <a:avLst/>
          </a:prstGeom>
        </p:spPr>
        <p:txBody>
          <a:bodyPr>
            <a:spAutoFit/>
          </a:bodyPr>
          <a:lstStyle/>
          <a:p>
            <a:pPr algn="just">
              <a:lnSpc>
                <a:spcPct val="150000"/>
              </a:lnSpc>
              <a:spcAft>
                <a:spcPts val="0"/>
              </a:spcAft>
              <a:tabLst>
                <a:tab pos="1890395" algn="l"/>
              </a:tabLst>
            </a:pPr>
            <a:r>
              <a:rPr lang="zh-CN" altLang="zh-CN" sz="2600" kern="100" spc="-50" dirty="0">
                <a:latin typeface="Times New Roman"/>
                <a:ea typeface="华文细黑"/>
                <a:cs typeface="Times New Roman"/>
              </a:rPr>
              <a:t>由三视图的形状特征及数据，可推知</a:t>
            </a:r>
            <a:r>
              <a:rPr lang="en-US" altLang="zh-CN" sz="2600" i="1" kern="100" spc="-50" dirty="0">
                <a:latin typeface="Times New Roman"/>
                <a:ea typeface="华文细黑"/>
                <a:cs typeface="Courier New"/>
              </a:rPr>
              <a:t>PA</a:t>
            </a:r>
            <a:r>
              <a:rPr lang="en-US" altLang="zh-CN" sz="2600" kern="100" spc="-50" dirty="0">
                <a:latin typeface="宋体"/>
                <a:ea typeface="华文细黑"/>
                <a:cs typeface="Times New Roman"/>
              </a:rPr>
              <a:t>⊥</a:t>
            </a:r>
            <a:r>
              <a:rPr lang="zh-CN" altLang="zh-CN" sz="2600" kern="100" spc="-50" dirty="0">
                <a:latin typeface="Times New Roman"/>
                <a:ea typeface="华文细黑"/>
                <a:cs typeface="Times New Roman"/>
              </a:rPr>
              <a:t>平面</a:t>
            </a:r>
            <a:r>
              <a:rPr lang="en-US" altLang="zh-CN" sz="2600" i="1" kern="100" spc="-50" dirty="0">
                <a:latin typeface="Times New Roman"/>
                <a:ea typeface="华文细黑"/>
                <a:cs typeface="Courier New"/>
              </a:rPr>
              <a:t>ABC</a:t>
            </a:r>
            <a:r>
              <a:rPr lang="zh-CN" altLang="zh-CN" sz="2600" kern="100" spc="-50" dirty="0">
                <a:latin typeface="Times New Roman"/>
                <a:ea typeface="华文细黑"/>
                <a:cs typeface="Times New Roman"/>
              </a:rPr>
              <a:t>，且</a:t>
            </a:r>
            <a:r>
              <a:rPr lang="en-US" altLang="zh-CN" sz="2600" i="1" kern="100" spc="-50" dirty="0">
                <a:latin typeface="Times New Roman"/>
                <a:ea typeface="华文细黑"/>
                <a:cs typeface="Courier New"/>
              </a:rPr>
              <a:t>PA</a:t>
            </a:r>
            <a:r>
              <a:rPr lang="zh-CN" altLang="zh-CN" sz="2600" kern="100" spc="-50" dirty="0">
                <a:latin typeface="Times New Roman"/>
                <a:ea typeface="华文细黑"/>
                <a:cs typeface="Times New Roman"/>
              </a:rPr>
              <a:t>＝</a:t>
            </a:r>
            <a:r>
              <a:rPr lang="en-US" altLang="zh-CN" sz="2600" kern="100" spc="-50" dirty="0">
                <a:latin typeface="Times New Roman"/>
                <a:ea typeface="华文细黑"/>
                <a:cs typeface="Courier New"/>
              </a:rPr>
              <a:t>2.</a:t>
            </a:r>
            <a:endParaRPr lang="zh-CN" altLang="zh-CN" sz="2600" kern="100" spc="-5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底面为等腰三角形，</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BC</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D</a:t>
            </a:r>
            <a:r>
              <a:rPr lang="zh-CN" altLang="zh-CN" sz="2600" kern="100" dirty="0">
                <a:latin typeface="Times New Roman"/>
                <a:ea typeface="华文细黑"/>
                <a:cs typeface="Times New Roman"/>
              </a:rPr>
              <a:t>为</a:t>
            </a:r>
            <a:r>
              <a:rPr lang="en-US" altLang="zh-CN" sz="2600" i="1" kern="100" dirty="0">
                <a:latin typeface="Times New Roman"/>
                <a:ea typeface="华文细黑"/>
                <a:cs typeface="Courier New"/>
              </a:rPr>
              <a:t>AC</a:t>
            </a:r>
            <a:r>
              <a:rPr lang="zh-CN" altLang="zh-CN" sz="2600" kern="100" dirty="0">
                <a:latin typeface="Times New Roman"/>
                <a:ea typeface="华文细黑"/>
                <a:cs typeface="Times New Roman"/>
              </a:rPr>
              <a:t>的中点，</a:t>
            </a:r>
            <a:r>
              <a:rPr lang="en-US" altLang="zh-CN" sz="2600" i="1" kern="100" dirty="0">
                <a:latin typeface="Times New Roman"/>
                <a:ea typeface="华文细黑"/>
                <a:cs typeface="Courier New"/>
              </a:rPr>
              <a:t>AC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BD</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3535545251"/>
              </p:ext>
            </p:extLst>
          </p:nvPr>
        </p:nvGraphicFramePr>
        <p:xfrm>
          <a:off x="230209" y="2992645"/>
          <a:ext cx="6621463" cy="808037"/>
        </p:xfrm>
        <a:graphic>
          <a:graphicData uri="http://schemas.openxmlformats.org/presentationml/2006/ole">
            <p:oleObj spid="_x0000_s29775" name="文档" r:id="rId15" imgW="6620674" imgH="808423" progId="Word.Document.12">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2117240550"/>
              </p:ext>
            </p:extLst>
          </p:nvPr>
        </p:nvGraphicFramePr>
        <p:xfrm>
          <a:off x="202372" y="3655957"/>
          <a:ext cx="6621463" cy="808037"/>
        </p:xfrm>
        <a:graphic>
          <a:graphicData uri="http://schemas.openxmlformats.org/presentationml/2006/ole">
            <p:oleObj spid="_x0000_s29776" name="文档" r:id="rId16" imgW="6620674" imgH="809144" progId="Word.Document.12">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1438060690"/>
              </p:ext>
            </p:extLst>
          </p:nvPr>
        </p:nvGraphicFramePr>
        <p:xfrm>
          <a:off x="174625" y="4250794"/>
          <a:ext cx="6623050" cy="846138"/>
        </p:xfrm>
        <a:graphic>
          <a:graphicData uri="http://schemas.openxmlformats.org/presentationml/2006/ole">
            <p:oleObj spid="_x0000_s29777" name="文档" r:id="rId17" imgW="6620674" imgH="850592" progId="Word.Document.12">
              <p:embed/>
            </p:oleObj>
          </a:graphicData>
        </a:graphic>
      </p:graphicFrame>
    </p:spTree>
    <p:extLst>
      <p:ext uri="{BB962C8B-B14F-4D97-AF65-F5344CB8AC3E}">
        <p14:creationId xmlns:p14="http://schemas.microsoft.com/office/powerpoint/2010/main" xmlns="" val="319556306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blinds(horizontal)">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blinds(horizontal)">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1261843" y="2507000"/>
            <a:ext cx="3419526" cy="523220"/>
          </a:xfrm>
          <a:prstGeom prst="rect">
            <a:avLst/>
          </a:prstGeom>
          <a:noFill/>
        </p:spPr>
        <p:txBody>
          <a:bodyPr wrap="none" rtlCol="0">
            <a:spAutoFit/>
          </a:bodyPr>
          <a:lstStyle/>
          <a:p>
            <a:r>
              <a:rPr lang="zh-CN" altLang="zh-CN" sz="2800" b="1" dirty="0">
                <a:solidFill>
                  <a:srgbClr val="0066FF"/>
                </a:solidFill>
                <a:latin typeface="微软雅黑" pitchFamily="34" charset="-122"/>
                <a:ea typeface="微软雅黑" pitchFamily="34" charset="-122"/>
              </a:rPr>
              <a:t>题型一　三视图识图</a:t>
            </a:r>
            <a:endParaRPr lang="zh-CN" altLang="en-US" sz="2800" b="1" dirty="0">
              <a:solidFill>
                <a:srgbClr val="0066FF"/>
              </a:solidFill>
              <a:latin typeface="微软雅黑" pitchFamily="34" charset="-122"/>
              <a:ea typeface="微软雅黑" pitchFamily="34" charset="-122"/>
            </a:endParaRPr>
          </a:p>
        </p:txBody>
      </p:sp>
      <p:sp>
        <p:nvSpPr>
          <p:cNvPr id="16" name="TextBox 15">
            <a:hlinkClick r:id="rId3" action="ppaction://hlinksldjump"/>
          </p:cNvPr>
          <p:cNvSpPr txBox="1"/>
          <p:nvPr/>
        </p:nvSpPr>
        <p:spPr>
          <a:xfrm>
            <a:off x="1261843" y="3416682"/>
            <a:ext cx="5933034" cy="523220"/>
          </a:xfrm>
          <a:prstGeom prst="rect">
            <a:avLst/>
          </a:prstGeom>
          <a:noFill/>
        </p:spPr>
        <p:txBody>
          <a:bodyPr wrap="none" rtlCol="0">
            <a:spAutoFit/>
          </a:bodyPr>
          <a:lstStyle/>
          <a:p>
            <a:r>
              <a:rPr lang="zh-CN" altLang="zh-CN" sz="2800" b="1" dirty="0">
                <a:solidFill>
                  <a:srgbClr val="0066FF"/>
                </a:solidFill>
                <a:latin typeface="微软雅黑" pitchFamily="34" charset="-122"/>
                <a:ea typeface="微软雅黑" pitchFamily="34" charset="-122"/>
              </a:rPr>
              <a:t>题型二　空间几何体的表面积和体积</a:t>
            </a:r>
            <a:endParaRPr lang="zh-CN" altLang="en-US" sz="2800" b="1" dirty="0">
              <a:solidFill>
                <a:srgbClr val="0066FF"/>
              </a:solidFill>
              <a:latin typeface="微软雅黑" pitchFamily="34" charset="-122"/>
              <a:ea typeface="微软雅黑" pitchFamily="34" charset="-122"/>
            </a:endParaRPr>
          </a:p>
        </p:txBody>
      </p:sp>
      <p:pic>
        <p:nvPicPr>
          <p:cNvPr id="7" name="图片 6">
            <a:hlinkClick r:id="rId4" action="ppaction://hlinksldjump"/>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201592" y="4507673"/>
            <a:ext cx="762896" cy="656365"/>
          </a:xfrm>
          <a:prstGeom prst="rect">
            <a:avLst/>
          </a:prstGeom>
        </p:spPr>
      </p:pic>
      <p:sp>
        <p:nvSpPr>
          <p:cNvPr id="9" name="TextBox 8"/>
          <p:cNvSpPr txBox="1"/>
          <p:nvPr/>
        </p:nvSpPr>
        <p:spPr>
          <a:xfrm>
            <a:off x="1261843" y="1203597"/>
            <a:ext cx="4087157" cy="646331"/>
          </a:xfrm>
          <a:prstGeom prst="rect">
            <a:avLst/>
          </a:prstGeom>
          <a:noFill/>
        </p:spPr>
        <p:txBody>
          <a:bodyPr wrap="square" rtlCol="0">
            <a:spAutoFit/>
          </a:bodyPr>
          <a:lstStyle/>
          <a:p>
            <a:r>
              <a:rPr lang="zh-CN" altLang="en-US" sz="3600" b="1" dirty="0">
                <a:solidFill>
                  <a:schemeClr val="tx1">
                    <a:lumMod val="65000"/>
                    <a:lumOff val="35000"/>
                  </a:schemeClr>
                </a:solidFill>
                <a:latin typeface="微软雅黑" pitchFamily="34" charset="-122"/>
                <a:ea typeface="微软雅黑" pitchFamily="34" charset="-122"/>
              </a:rPr>
              <a:t>常考题型精析</a:t>
            </a:r>
          </a:p>
        </p:txBody>
      </p:sp>
      <p:cxnSp>
        <p:nvCxnSpPr>
          <p:cNvPr id="10" name="直接连接符 9"/>
          <p:cNvCxnSpPr/>
          <p:nvPr/>
        </p:nvCxnSpPr>
        <p:spPr>
          <a:xfrm flipV="1">
            <a:off x="-13652" y="1849928"/>
            <a:ext cx="6961916" cy="7266"/>
          </a:xfrm>
          <a:prstGeom prst="line">
            <a:avLst/>
          </a:prstGeom>
          <a:ln>
            <a:solidFill>
              <a:srgbClr val="FC920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652" y="1923678"/>
            <a:ext cx="6961916" cy="0"/>
          </a:xfrm>
          <a:prstGeom prst="line">
            <a:avLst/>
          </a:prstGeom>
          <a:ln w="57150">
            <a:solidFill>
              <a:srgbClr val="FC92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5" name="任意多边形 34">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10</a:t>
            </a:r>
            <a:endParaRPr lang="zh-CN" altLang="en-US" sz="2200" dirty="0">
              <a:solidFill>
                <a:srgbClr val="0000FF"/>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20" name="矩形 19"/>
          <p:cNvSpPr/>
          <p:nvPr/>
        </p:nvSpPr>
        <p:spPr>
          <a:xfrm>
            <a:off x="107504" y="1309276"/>
            <a:ext cx="5500363" cy="3093154"/>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一个几何体的三视图如图所示</a:t>
            </a:r>
            <a:r>
              <a:rPr lang="zh-CN" altLang="zh-CN" sz="2600" kern="100" dirty="0" smtClean="0">
                <a:latin typeface="Times New Roman"/>
                <a:ea typeface="华文细黑"/>
                <a:cs typeface="Times New Roman"/>
              </a:rPr>
              <a:t>，其</a:t>
            </a:r>
            <a:r>
              <a:rPr lang="zh-CN" altLang="zh-CN" sz="2600" kern="100" dirty="0">
                <a:latin typeface="Times New Roman"/>
                <a:ea typeface="华文细黑"/>
                <a:cs typeface="Times New Roman"/>
              </a:rPr>
              <a:t>中正视图是等边三角形</a:t>
            </a:r>
            <a:r>
              <a:rPr lang="zh-CN" altLang="zh-CN" sz="2600" kern="100" dirty="0" smtClean="0">
                <a:latin typeface="Times New Roman"/>
                <a:ea typeface="华文细黑"/>
                <a:cs typeface="Times New Roman"/>
              </a:rPr>
              <a:t>，俯视图</a:t>
            </a:r>
            <a:r>
              <a:rPr lang="zh-CN" altLang="zh-CN" sz="2600" kern="100" dirty="0">
                <a:latin typeface="Times New Roman"/>
                <a:ea typeface="华文细黑"/>
                <a:cs typeface="Times New Roman"/>
              </a:rPr>
              <a:t>是半圆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现有一只蚂蚁从点</a:t>
            </a:r>
            <a:r>
              <a:rPr lang="en-US" altLang="zh-CN" sz="2600" i="1" kern="100" dirty="0" smtClean="0">
                <a:latin typeface="Times New Roman"/>
                <a:ea typeface="华文细黑"/>
                <a:cs typeface="Courier New"/>
              </a:rPr>
              <a:t>A</a:t>
            </a:r>
            <a:r>
              <a:rPr lang="zh-CN" altLang="zh-CN" sz="2600" kern="100" dirty="0" smtClean="0">
                <a:latin typeface="Times New Roman"/>
                <a:ea typeface="华文细黑"/>
                <a:cs typeface="Times New Roman"/>
              </a:rPr>
              <a:t>出发</a:t>
            </a:r>
            <a:r>
              <a:rPr lang="zh-CN" altLang="zh-CN" sz="2600" kern="100" dirty="0">
                <a:latin typeface="Times New Roman"/>
                <a:ea typeface="华文细黑"/>
                <a:cs typeface="Times New Roman"/>
              </a:rPr>
              <a:t>沿该几何体的侧面环绕</a:t>
            </a:r>
            <a:r>
              <a:rPr lang="zh-CN" altLang="zh-CN" sz="2600" kern="100" dirty="0" smtClean="0">
                <a:latin typeface="Times New Roman"/>
                <a:ea typeface="华文细黑"/>
                <a:cs typeface="Times New Roman"/>
              </a:rPr>
              <a:t>一周回到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点</a:t>
            </a:r>
            <a:r>
              <a:rPr lang="zh-CN" altLang="zh-CN" sz="2600" kern="100" dirty="0" smtClean="0">
                <a:latin typeface="Times New Roman"/>
                <a:ea typeface="华文细黑"/>
                <a:cs typeface="Times New Roman"/>
              </a:rPr>
              <a:t>，则</a:t>
            </a:r>
            <a:r>
              <a:rPr lang="zh-CN" altLang="zh-CN" sz="2600" kern="100" dirty="0">
                <a:latin typeface="Times New Roman"/>
                <a:ea typeface="华文细黑"/>
                <a:cs typeface="Times New Roman"/>
              </a:rPr>
              <a:t>蚂蚁所经过路程的最小值为</a:t>
            </a:r>
            <a:r>
              <a:rPr lang="en-US" altLang="zh-CN" sz="2600" kern="100" dirty="0" smtClean="0">
                <a:latin typeface="Times New Roman"/>
                <a:ea typeface="华文细黑"/>
                <a:cs typeface="Courier New"/>
              </a:rPr>
              <a:t>________.</a:t>
            </a:r>
            <a:endParaRPr lang="zh-CN" altLang="zh-CN" sz="2600" kern="100" dirty="0">
              <a:effectLst/>
              <a:latin typeface="宋体"/>
              <a:cs typeface="Courier New"/>
            </a:endParaRPr>
          </a:p>
        </p:txBody>
      </p:sp>
      <p:pic>
        <p:nvPicPr>
          <p:cNvPr id="37890" name="Picture 2" descr="71"/>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579574" y="1391278"/>
            <a:ext cx="3443977" cy="30150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479892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7" name="任意多边形 36">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10</a:t>
            </a:r>
            <a:endParaRPr lang="zh-CN" altLang="en-US" sz="2200" dirty="0">
              <a:solidFill>
                <a:srgbClr val="0000FF"/>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8" name="任意多边形 47">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18" name="矩形 17"/>
          <p:cNvSpPr/>
          <p:nvPr/>
        </p:nvSpPr>
        <p:spPr>
          <a:xfrm>
            <a:off x="156652" y="827683"/>
            <a:ext cx="8770682" cy="1292662"/>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如图所示，侧面展开图为一个四分之一圆与一个等边三角形</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从点</a:t>
            </a:r>
            <a:r>
              <a:rPr lang="en-US" altLang="zh-CN" sz="2600" i="1" kern="100" dirty="0">
                <a:latin typeface="Times New Roman"/>
                <a:ea typeface="华文细黑"/>
              </a:rPr>
              <a:t>A</a:t>
            </a:r>
            <a:r>
              <a:rPr lang="zh-CN" altLang="zh-CN" sz="2600" kern="100" dirty="0">
                <a:latin typeface="Times New Roman"/>
                <a:ea typeface="华文细黑"/>
                <a:cs typeface="Times New Roman"/>
              </a:rPr>
              <a:t>出发沿该几何体的侧面环绕一周回到</a:t>
            </a:r>
            <a:r>
              <a:rPr lang="en-US" altLang="zh-CN" sz="2600" i="1" kern="100" dirty="0">
                <a:latin typeface="Times New Roman"/>
                <a:ea typeface="华文细黑"/>
              </a:rPr>
              <a:t>A</a:t>
            </a:r>
            <a:r>
              <a:rPr lang="zh-CN" altLang="zh-CN" sz="2600" kern="100" dirty="0">
                <a:latin typeface="Times New Roman"/>
                <a:ea typeface="华文细黑"/>
                <a:cs typeface="Times New Roman"/>
              </a:rPr>
              <a:t>点</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pic>
        <p:nvPicPr>
          <p:cNvPr id="31746" name="Picture 2" descr="72"/>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6300192" y="2248694"/>
            <a:ext cx="1531325" cy="2555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2821421238"/>
              </p:ext>
            </p:extLst>
          </p:nvPr>
        </p:nvGraphicFramePr>
        <p:xfrm>
          <a:off x="274380" y="2930128"/>
          <a:ext cx="4999038" cy="793750"/>
        </p:xfrm>
        <a:graphic>
          <a:graphicData uri="http://schemas.openxmlformats.org/presentationml/2006/ole">
            <p:oleObj spid="_x0000_s31810" name="文档" r:id="rId16" imgW="4998794" imgH="793624" progId="Word.Document.12">
              <p:embed/>
            </p:oleObj>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xmlns="" val="1305120941"/>
              </p:ext>
            </p:extLst>
          </p:nvPr>
        </p:nvGraphicFramePr>
        <p:xfrm>
          <a:off x="251520" y="3722216"/>
          <a:ext cx="4999038" cy="793750"/>
        </p:xfrm>
        <a:graphic>
          <a:graphicData uri="http://schemas.openxmlformats.org/presentationml/2006/ole">
            <p:oleObj spid="_x0000_s31811" name="文档" r:id="rId17" imgW="4998794" imgH="795066" progId="Word.Document.12">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4030769283"/>
              </p:ext>
            </p:extLst>
          </p:nvPr>
        </p:nvGraphicFramePr>
        <p:xfrm>
          <a:off x="228600" y="4389909"/>
          <a:ext cx="4999038" cy="846137"/>
        </p:xfrm>
        <a:graphic>
          <a:graphicData uri="http://schemas.openxmlformats.org/presentationml/2006/ole">
            <p:oleObj spid="_x0000_s31812" name="文档" r:id="rId18" imgW="4998794" imgH="850955" progId="Word.Document.12">
              <p:embed/>
            </p:oleObj>
          </a:graphicData>
        </a:graphic>
      </p:graphicFrame>
      <p:sp>
        <p:nvSpPr>
          <p:cNvPr id="21" name="矩形 20"/>
          <p:cNvSpPr/>
          <p:nvPr/>
        </p:nvSpPr>
        <p:spPr>
          <a:xfrm>
            <a:off x="193806" y="2028012"/>
            <a:ext cx="8770682" cy="615746"/>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蚂蚁所经过路程的最小值为</a:t>
            </a:r>
            <a:endParaRPr lang="zh-CN" altLang="zh-CN" sz="2600" kern="100" dirty="0">
              <a:latin typeface="宋体"/>
              <a:cs typeface="Courier New"/>
            </a:endParaRPr>
          </a:p>
        </p:txBody>
      </p:sp>
    </p:spTree>
    <p:extLst>
      <p:ext uri="{BB962C8B-B14F-4D97-AF65-F5344CB8AC3E}">
        <p14:creationId xmlns:p14="http://schemas.microsoft.com/office/powerpoint/2010/main" xmlns="" val="7224671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18" name="矩形 17"/>
          <p:cNvSpPr/>
          <p:nvPr/>
        </p:nvSpPr>
        <p:spPr>
          <a:xfrm>
            <a:off x="121798" y="883504"/>
            <a:ext cx="8770682" cy="616579"/>
          </a:xfrm>
          <a:prstGeom prst="rect">
            <a:avLst/>
          </a:prstGeom>
        </p:spPr>
        <p:txBody>
          <a:bodyPr>
            <a:spAutoFit/>
          </a:bodyPr>
          <a:lstStyle/>
          <a:p>
            <a:pPr algn="just">
              <a:lnSpc>
                <a:spcPct val="150000"/>
              </a:lnSpc>
              <a:spcAft>
                <a:spcPts val="0"/>
              </a:spcAft>
              <a:tabLst>
                <a:tab pos="1890395" algn="l"/>
              </a:tabLst>
            </a:pPr>
            <a:r>
              <a:rPr lang="en-US" altLang="zh-CN" sz="2600" kern="100" spc="-50" dirty="0">
                <a:latin typeface="Times New Roman"/>
                <a:ea typeface="华文细黑"/>
                <a:cs typeface="Courier New"/>
              </a:rPr>
              <a:t>11</a:t>
            </a:r>
            <a:r>
              <a:rPr lang="pt-BR" altLang="zh-CN" sz="2600" kern="100" spc="-50" dirty="0">
                <a:latin typeface="Times New Roman"/>
                <a:ea typeface="华文细黑"/>
                <a:cs typeface="Courier New"/>
              </a:rPr>
              <a:t>.</a:t>
            </a:r>
            <a:r>
              <a:rPr lang="zh-CN" altLang="zh-CN" sz="2600" kern="100" spc="-50" dirty="0">
                <a:latin typeface="Times New Roman"/>
                <a:ea typeface="华文细黑"/>
                <a:cs typeface="Times New Roman"/>
              </a:rPr>
              <a:t>如图所示是一几何体的直观图及正视图、侧视图、俯视图</a:t>
            </a:r>
            <a:r>
              <a:rPr lang="en-US" altLang="zh-CN" sz="2600" kern="100" spc="-50" dirty="0">
                <a:latin typeface="Times New Roman"/>
                <a:ea typeface="华文细黑"/>
                <a:cs typeface="Courier New"/>
              </a:rPr>
              <a:t>.</a:t>
            </a:r>
            <a:endParaRPr lang="zh-CN" altLang="zh-CN" sz="2600" kern="100" spc="-50" dirty="0">
              <a:effectLst/>
              <a:latin typeface="宋体"/>
              <a:cs typeface="Courier New"/>
            </a:endParaRPr>
          </a:p>
        </p:txBody>
      </p:sp>
      <p:pic>
        <p:nvPicPr>
          <p:cNvPr id="32770" name="Picture 2" descr="7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280738" y="1620406"/>
            <a:ext cx="6172949" cy="3300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300229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7" name="任意多边形 16">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2" name="任意多边形 31">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3" name="任意多边形 32">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18" name="矩形 17"/>
          <p:cNvSpPr/>
          <p:nvPr/>
        </p:nvSpPr>
        <p:spPr>
          <a:xfrm>
            <a:off x="179512" y="726539"/>
            <a:ext cx="8428453" cy="4293483"/>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F</a:t>
            </a:r>
            <a:r>
              <a:rPr lang="zh-CN" altLang="zh-CN" sz="2600" kern="100" dirty="0">
                <a:latin typeface="Times New Roman"/>
                <a:ea typeface="华文细黑"/>
                <a:cs typeface="Times New Roman"/>
              </a:rPr>
              <a:t>为</a:t>
            </a:r>
            <a:r>
              <a:rPr lang="en-US" altLang="zh-CN" sz="2600" i="1" kern="100" dirty="0">
                <a:latin typeface="Times New Roman"/>
                <a:ea typeface="华文细黑"/>
                <a:cs typeface="Courier New"/>
              </a:rPr>
              <a:t>PD</a:t>
            </a:r>
            <a:r>
              <a:rPr lang="zh-CN" altLang="zh-CN" sz="2600" kern="100" dirty="0">
                <a:latin typeface="Times New Roman"/>
                <a:ea typeface="华文细黑"/>
                <a:cs typeface="Times New Roman"/>
              </a:rPr>
              <a:t>的中点，证明：</a:t>
            </a:r>
            <a:r>
              <a:rPr lang="en-US" altLang="zh-CN" sz="2600" i="1" kern="100" dirty="0">
                <a:latin typeface="Times New Roman"/>
                <a:ea typeface="华文细黑"/>
                <a:cs typeface="Courier New"/>
              </a:rPr>
              <a:t>AF</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PCD</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证明　</a:t>
            </a:r>
            <a:r>
              <a:rPr lang="zh-CN" altLang="zh-CN" sz="2600" kern="100" dirty="0" smtClean="0">
                <a:latin typeface="Times New Roman"/>
                <a:ea typeface="华文细黑"/>
                <a:cs typeface="Times New Roman"/>
              </a:rPr>
              <a:t>由</a:t>
            </a:r>
            <a:r>
              <a:rPr lang="zh-CN" altLang="zh-CN" sz="2600" kern="100" dirty="0">
                <a:latin typeface="Times New Roman"/>
                <a:ea typeface="华文细黑"/>
                <a:cs typeface="Times New Roman"/>
              </a:rPr>
              <a:t>几何体的三视图，可知底面</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是边长为</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的正方形，</a:t>
            </a:r>
            <a:r>
              <a:rPr lang="en-US" altLang="zh-CN" sz="2600" i="1" kern="100" dirty="0">
                <a:latin typeface="Times New Roman"/>
                <a:ea typeface="华文细黑"/>
                <a:cs typeface="Courier New"/>
              </a:rPr>
              <a:t>PA</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PA</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EB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PA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EB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kern="100" dirty="0" smtClean="0">
                <a:latin typeface="Times New Roman"/>
                <a:ea typeface="华文细黑"/>
                <a:cs typeface="Courier New"/>
              </a:rPr>
              <a:t>.</a:t>
            </a:r>
          </a:p>
          <a:p>
            <a:pPr algn="just">
              <a:lnSpc>
                <a:spcPct val="150000"/>
              </a:lnSpc>
              <a:spcAft>
                <a:spcPts val="0"/>
              </a:spcAft>
              <a:tabLst>
                <a:tab pos="1890395" algn="l"/>
              </a:tabLst>
            </a:pPr>
            <a:r>
              <a:rPr lang="zh-CN" altLang="zh-CN" sz="2600" kern="100" dirty="0" smtClean="0">
                <a:latin typeface="Times New Roman"/>
                <a:ea typeface="华文细黑"/>
                <a:cs typeface="Times New Roman"/>
              </a:rPr>
              <a:t>因为</a:t>
            </a:r>
            <a:r>
              <a:rPr lang="en-US" altLang="zh-CN" sz="2600" i="1" kern="100" dirty="0">
                <a:latin typeface="Times New Roman"/>
                <a:ea typeface="华文细黑"/>
                <a:cs typeface="Courier New"/>
              </a:rPr>
              <a:t>PA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zh-CN" altLang="zh-CN" sz="2600" kern="100" dirty="0">
                <a:latin typeface="Times New Roman"/>
                <a:ea typeface="华文细黑"/>
                <a:cs typeface="Times New Roman"/>
              </a:rPr>
              <a:t>为</a:t>
            </a:r>
            <a:r>
              <a:rPr lang="en-US" altLang="zh-CN" sz="2600" i="1" kern="100" dirty="0">
                <a:latin typeface="Times New Roman"/>
                <a:ea typeface="华文细黑"/>
                <a:cs typeface="Courier New"/>
              </a:rPr>
              <a:t>PD</a:t>
            </a:r>
            <a:r>
              <a:rPr lang="zh-CN" altLang="zh-CN" sz="2600" kern="100" dirty="0">
                <a:latin typeface="Times New Roman"/>
                <a:ea typeface="华文细黑"/>
                <a:cs typeface="Times New Roman"/>
              </a:rPr>
              <a:t>的中点，所以</a:t>
            </a:r>
            <a:r>
              <a:rPr lang="en-US" altLang="zh-CN" sz="2600" i="1" kern="100" dirty="0">
                <a:latin typeface="Times New Roman"/>
                <a:ea typeface="华文细黑"/>
                <a:cs typeface="Courier New"/>
              </a:rPr>
              <a:t>PD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AF</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CD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DA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PA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PA</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DA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CD</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ADP</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CD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AF</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CD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DP</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t>
            </a: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AF</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PCD</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8393225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linds(horizontal)">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linds(horizontal)">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blinds(horizontal)">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blinds(horizontal)">
                                      <p:cBhvr>
                                        <p:cTn id="22" dur="500"/>
                                        <p:tgtEl>
                                          <p:spTgt spid="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blinds(horizontal)">
                                      <p:cBhvr>
                                        <p:cTn id="27"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7" name="任意多边形 16">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2" name="任意多边形 31">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3" name="任意多边形 32">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18" name="矩形 17"/>
          <p:cNvSpPr/>
          <p:nvPr/>
        </p:nvSpPr>
        <p:spPr>
          <a:xfrm>
            <a:off x="179512" y="786790"/>
            <a:ext cx="8597865" cy="1596847"/>
          </a:xfrm>
          <a:prstGeom prst="rect">
            <a:avLst/>
          </a:prstGeom>
        </p:spPr>
        <p:txBody>
          <a:bodyPr>
            <a:spAutoFit/>
          </a:bodyPr>
          <a:lstStyle/>
          <a:p>
            <a:pPr algn="just">
              <a:lnSpc>
                <a:spcPct val="130000"/>
              </a:lnSpc>
              <a:spcAft>
                <a:spcPts val="0"/>
              </a:spcAft>
              <a:tabLst>
                <a:tab pos="1890395" algn="l"/>
              </a:tabLst>
            </a:pPr>
            <a:r>
              <a:rPr lang="en-US" altLang="zh-CN" sz="2600" kern="100" dirty="0" smtClean="0">
                <a:latin typeface="Times New Roman"/>
                <a:ea typeface="华文细黑"/>
                <a:cs typeface="Courier New"/>
              </a:rPr>
              <a:t>(2)</a:t>
            </a:r>
            <a:r>
              <a:rPr lang="zh-CN" altLang="zh-CN" sz="2600" kern="100" dirty="0" smtClean="0">
                <a:latin typeface="Times New Roman"/>
                <a:ea typeface="华文细黑"/>
                <a:cs typeface="Times New Roman"/>
              </a:rPr>
              <a:t>证明：</a:t>
            </a:r>
            <a:r>
              <a:rPr lang="en-US" altLang="zh-CN" sz="2600" i="1" kern="100" dirty="0" smtClean="0">
                <a:latin typeface="Times New Roman"/>
                <a:ea typeface="华文细黑"/>
                <a:cs typeface="Courier New"/>
              </a:rPr>
              <a:t>BD</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平面</a:t>
            </a:r>
            <a:r>
              <a:rPr lang="en-US" altLang="zh-CN" sz="2600" i="1" kern="100" dirty="0" smtClean="0">
                <a:latin typeface="Times New Roman"/>
                <a:ea typeface="华文细黑"/>
                <a:cs typeface="Courier New"/>
              </a:rPr>
              <a:t>PEC</a:t>
            </a:r>
            <a:r>
              <a:rPr lang="en-US" altLang="zh-CN" sz="2600" kern="100" dirty="0" smtClean="0">
                <a:latin typeface="Times New Roman"/>
                <a:ea typeface="华文细黑"/>
                <a:cs typeface="Courier New"/>
              </a:rPr>
              <a:t>.</a:t>
            </a:r>
            <a:endParaRPr lang="zh-CN" altLang="zh-CN" sz="2600" kern="100" dirty="0" smtClean="0">
              <a:latin typeface="宋体"/>
              <a:cs typeface="Courier New"/>
            </a:endParaRPr>
          </a:p>
          <a:p>
            <a:pPr algn="just">
              <a:lnSpc>
                <a:spcPct val="13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证明　</a:t>
            </a:r>
            <a:r>
              <a:rPr lang="zh-CN" altLang="zh-CN" sz="2600" kern="100" dirty="0" smtClean="0">
                <a:latin typeface="Times New Roman"/>
                <a:ea typeface="华文细黑"/>
                <a:cs typeface="Times New Roman"/>
              </a:rPr>
              <a:t>取</a:t>
            </a:r>
            <a:r>
              <a:rPr lang="en-US" altLang="zh-CN" sz="2600" i="1" kern="100" dirty="0" smtClean="0">
                <a:latin typeface="Times New Roman"/>
                <a:ea typeface="华文细黑"/>
                <a:cs typeface="Courier New"/>
              </a:rPr>
              <a:t>PC</a:t>
            </a:r>
            <a:r>
              <a:rPr lang="zh-CN" altLang="zh-CN" sz="2600" kern="100" dirty="0" smtClean="0">
                <a:latin typeface="Times New Roman"/>
                <a:ea typeface="华文细黑"/>
                <a:cs typeface="Times New Roman"/>
              </a:rPr>
              <a:t>的中点</a:t>
            </a:r>
            <a:r>
              <a:rPr lang="en-US" altLang="zh-CN" sz="2600" i="1" kern="100" dirty="0" smtClean="0">
                <a:latin typeface="Times New Roman"/>
                <a:ea typeface="华文细黑"/>
                <a:cs typeface="Courier New"/>
              </a:rPr>
              <a:t>M</a:t>
            </a:r>
            <a:r>
              <a:rPr lang="zh-CN" altLang="zh-CN" sz="2600" kern="100" dirty="0" smtClean="0">
                <a:latin typeface="Times New Roman"/>
                <a:ea typeface="华文细黑"/>
                <a:cs typeface="Times New Roman"/>
              </a:rPr>
              <a:t>，连接</a:t>
            </a:r>
            <a:r>
              <a:rPr lang="en-US" altLang="zh-CN" sz="2600" i="1" kern="100" dirty="0" smtClean="0">
                <a:latin typeface="Times New Roman"/>
                <a:ea typeface="华文细黑"/>
                <a:cs typeface="Courier New"/>
              </a:rPr>
              <a:t>AC</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EM</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AC</a:t>
            </a:r>
            <a:r>
              <a:rPr lang="zh-CN" altLang="zh-CN" sz="2600" kern="100" dirty="0" smtClean="0">
                <a:latin typeface="Times New Roman"/>
                <a:ea typeface="华文细黑"/>
                <a:cs typeface="Times New Roman"/>
              </a:rPr>
              <a:t>与</a:t>
            </a:r>
            <a:r>
              <a:rPr lang="en-US" altLang="zh-CN" sz="2600" i="1" kern="100" dirty="0" smtClean="0">
                <a:latin typeface="Times New Roman"/>
                <a:ea typeface="华文细黑"/>
                <a:cs typeface="Courier New"/>
              </a:rPr>
              <a:t>BD</a:t>
            </a:r>
            <a:r>
              <a:rPr lang="zh-CN" altLang="zh-CN" sz="2600" kern="100" dirty="0" smtClean="0">
                <a:latin typeface="Times New Roman"/>
                <a:ea typeface="华文细黑"/>
                <a:cs typeface="Times New Roman"/>
              </a:rPr>
              <a:t>的交点为</a:t>
            </a:r>
            <a:r>
              <a:rPr lang="en-US" altLang="zh-CN" sz="2600" i="1" kern="100" dirty="0" smtClean="0">
                <a:latin typeface="Times New Roman"/>
                <a:ea typeface="华文细黑"/>
                <a:cs typeface="Courier New"/>
              </a:rPr>
              <a:t>N</a:t>
            </a:r>
            <a:r>
              <a:rPr lang="zh-CN" altLang="zh-CN" sz="2600" kern="100" dirty="0" smtClean="0">
                <a:latin typeface="Times New Roman"/>
                <a:ea typeface="华文细黑"/>
                <a:cs typeface="Times New Roman"/>
              </a:rPr>
              <a:t>，连接</a:t>
            </a:r>
            <a:r>
              <a:rPr lang="en-US" altLang="zh-CN" sz="2600" i="1" kern="100" dirty="0" smtClean="0">
                <a:latin typeface="Times New Roman"/>
                <a:ea typeface="华文细黑"/>
                <a:cs typeface="Courier New"/>
              </a:rPr>
              <a:t>MN</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pic>
        <p:nvPicPr>
          <p:cNvPr id="33794" name="Picture 2" descr="73D"/>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6084168" y="1962121"/>
            <a:ext cx="2337821" cy="2337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1559037460"/>
              </p:ext>
            </p:extLst>
          </p:nvPr>
        </p:nvGraphicFramePr>
        <p:xfrm>
          <a:off x="271527" y="2298958"/>
          <a:ext cx="4213225" cy="1104900"/>
        </p:xfrm>
        <a:graphic>
          <a:graphicData uri="http://schemas.openxmlformats.org/presentationml/2006/ole">
            <p:oleObj spid="_x0000_s33815" name="文档" r:id="rId16" imgW="4214190" imgH="1106602" progId="Word.Document.12">
              <p:embed/>
            </p:oleObj>
          </a:graphicData>
        </a:graphic>
      </p:graphicFrame>
      <p:sp>
        <p:nvSpPr>
          <p:cNvPr id="4" name="矩形 3"/>
          <p:cNvSpPr/>
          <p:nvPr/>
        </p:nvSpPr>
        <p:spPr>
          <a:xfrm>
            <a:off x="179512" y="2949607"/>
            <a:ext cx="6085332" cy="2172903"/>
          </a:xfrm>
          <a:prstGeom prst="rect">
            <a:avLst/>
          </a:prstGeom>
        </p:spPr>
        <p:txBody>
          <a:bodyPr>
            <a:spAutoFit/>
          </a:bodyPr>
          <a:lstStyle/>
          <a:p>
            <a:pPr algn="just">
              <a:lnSpc>
                <a:spcPct val="13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MN</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EB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MN</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EB</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30000"/>
              </a:lnSpc>
              <a:spcAft>
                <a:spcPts val="0"/>
              </a:spcAft>
              <a:tabLst>
                <a:tab pos="1890395" algn="l"/>
              </a:tabLst>
            </a:pPr>
            <a:r>
              <a:rPr lang="zh-CN" altLang="zh-CN" sz="2600" kern="100" dirty="0">
                <a:latin typeface="Times New Roman"/>
                <a:ea typeface="华文细黑"/>
                <a:cs typeface="Times New Roman"/>
              </a:rPr>
              <a:t>故四边形</a:t>
            </a:r>
            <a:r>
              <a:rPr lang="en-US" altLang="zh-CN" sz="2600" i="1" kern="100" dirty="0">
                <a:latin typeface="Times New Roman"/>
                <a:ea typeface="华文细黑"/>
                <a:cs typeface="Courier New"/>
              </a:rPr>
              <a:t>BEMN</a:t>
            </a:r>
            <a:r>
              <a:rPr lang="zh-CN" altLang="zh-CN" sz="2600" kern="100" dirty="0">
                <a:latin typeface="Times New Roman"/>
                <a:ea typeface="华文细黑"/>
                <a:cs typeface="Times New Roman"/>
              </a:rPr>
              <a:t>为平行四边形</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3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EM</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BN</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30000"/>
              </a:lnSpc>
              <a:spcAft>
                <a:spcPts val="0"/>
              </a:spcAft>
              <a:tabLst>
                <a:tab pos="1890395" algn="l"/>
              </a:tabLst>
            </a:pP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EM</a:t>
            </a:r>
            <a:r>
              <a:rPr lang="en-US" altLang="zh-CN" sz="2600" kern="100" dirty="0">
                <a:latin typeface="Cambria Math"/>
                <a:ea typeface="华文细黑"/>
                <a:cs typeface="Cambria Math"/>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PEC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BN</a:t>
            </a:r>
            <a:r>
              <a:rPr lang="zh-CN" altLang="zh-CN" sz="2600" kern="100" dirty="0">
                <a:latin typeface="宋体"/>
                <a:ea typeface="MS Mincho"/>
                <a:cs typeface="MS Mincho"/>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PEC</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矩形 5"/>
          <p:cNvSpPr/>
          <p:nvPr/>
        </p:nvSpPr>
        <p:spPr>
          <a:xfrm>
            <a:off x="5011607" y="4466818"/>
            <a:ext cx="3009157" cy="556563"/>
          </a:xfrm>
          <a:prstGeom prst="rect">
            <a:avLst/>
          </a:prstGeom>
        </p:spPr>
        <p:txBody>
          <a:bodyPr wrap="none">
            <a:spAutoFit/>
          </a:bodyPr>
          <a:lstStyle/>
          <a:p>
            <a:pPr lvl="0" algn="just">
              <a:lnSpc>
                <a:spcPct val="130000"/>
              </a:lnSpc>
              <a:tabLst>
                <a:tab pos="1890395" algn="l"/>
              </a:tabLst>
            </a:pPr>
            <a:r>
              <a:rPr lang="zh-CN" altLang="zh-CN" sz="2600" kern="100" dirty="0">
                <a:solidFill>
                  <a:prstClr val="black"/>
                </a:solidFill>
                <a:latin typeface="Times New Roman"/>
                <a:ea typeface="华文细黑"/>
                <a:cs typeface="Times New Roman"/>
              </a:rPr>
              <a:t>所以</a:t>
            </a:r>
            <a:r>
              <a:rPr lang="en-US" altLang="zh-CN" sz="2600" i="1" kern="100" dirty="0">
                <a:solidFill>
                  <a:prstClr val="black"/>
                </a:solidFill>
                <a:latin typeface="Times New Roman"/>
                <a:ea typeface="华文细黑"/>
                <a:cs typeface="Courier New"/>
              </a:rPr>
              <a:t>BD</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平面</a:t>
            </a:r>
            <a:r>
              <a:rPr lang="en-US" altLang="zh-CN" sz="2600" i="1" kern="100" dirty="0">
                <a:solidFill>
                  <a:prstClr val="black"/>
                </a:solidFill>
                <a:latin typeface="Times New Roman"/>
                <a:ea typeface="华文细黑"/>
                <a:cs typeface="Courier New"/>
              </a:rPr>
              <a:t>PEC</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xmlns="" val="20602367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linds(horizontal)">
                                      <p:cBhvr>
                                        <p:cTn id="7" dur="500"/>
                                        <p:tgtEl>
                                          <p:spTgt spid="1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4"/>
                                        </p:tgtEl>
                                        <p:attrNameLst>
                                          <p:attrName>style.visibility</p:attrName>
                                        </p:attrNameLst>
                                      </p:cBhvr>
                                      <p:to>
                                        <p:strVal val="visible"/>
                                      </p:to>
                                    </p:set>
                                    <p:animEffect transition="in" filter="blinds(horizontal)">
                                      <p:cBhvr>
                                        <p:cTn id="10" dur="500"/>
                                        <p:tgtEl>
                                          <p:spTgt spid="3379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blinds(horizontal)">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blinds(horizontal)">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blinds(horizontal)">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blinds(horizontal)">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11</a:t>
            </a:r>
            <a:endParaRPr lang="zh-CN" altLang="en-US" sz="2200" kern="1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12</a:t>
            </a:r>
            <a:endParaRPr lang="zh-CN" altLang="en-US" sz="2200" kern="1200" dirty="0">
              <a:solidFill>
                <a:srgbClr val="0000FF"/>
              </a:solidFill>
              <a:latin typeface="Broadway" pitchFamily="82" charset="0"/>
              <a:cs typeface="Times New Roman" pitchFamily="18" charset="0"/>
            </a:endParaRPr>
          </a:p>
        </p:txBody>
      </p:sp>
      <p:sp>
        <p:nvSpPr>
          <p:cNvPr id="18" name="矩形 17"/>
          <p:cNvSpPr/>
          <p:nvPr/>
        </p:nvSpPr>
        <p:spPr>
          <a:xfrm>
            <a:off x="209992" y="860758"/>
            <a:ext cx="8597865" cy="1816908"/>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如图</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，在直角梯形</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ADC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CD</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，将</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ADC</a:t>
            </a:r>
            <a:r>
              <a:rPr lang="zh-CN" altLang="zh-CN" sz="2600" kern="100" dirty="0">
                <a:latin typeface="Times New Roman"/>
                <a:ea typeface="华文细黑"/>
                <a:cs typeface="Times New Roman"/>
              </a:rPr>
              <a:t>沿</a:t>
            </a:r>
            <a:r>
              <a:rPr lang="en-US" altLang="zh-CN" sz="2600" i="1" kern="100" dirty="0">
                <a:latin typeface="Times New Roman"/>
                <a:ea typeface="华文细黑"/>
                <a:cs typeface="Courier New"/>
              </a:rPr>
              <a:t>AC</a:t>
            </a:r>
            <a:r>
              <a:rPr lang="zh-CN" altLang="zh-CN" sz="2600" kern="100" dirty="0">
                <a:latin typeface="Times New Roman"/>
                <a:ea typeface="华文细黑"/>
                <a:cs typeface="Times New Roman"/>
              </a:rPr>
              <a:t>折起，使平面</a:t>
            </a:r>
            <a:r>
              <a:rPr lang="en-US" altLang="zh-CN" sz="2600" i="1" kern="100" dirty="0">
                <a:latin typeface="Times New Roman"/>
                <a:ea typeface="华文细黑"/>
                <a:cs typeface="Courier New"/>
              </a:rPr>
              <a:t>ADC</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，得到几何体</a:t>
            </a:r>
            <a:r>
              <a:rPr lang="en-US" altLang="zh-CN" sz="2600" i="1" kern="100" dirty="0">
                <a:latin typeface="Times New Roman"/>
                <a:ea typeface="华文细黑"/>
                <a:cs typeface="Courier New"/>
              </a:rPr>
              <a:t>D</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，如图</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所示</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pic>
        <p:nvPicPr>
          <p:cNvPr id="34818" name="Picture 2" descr="F9"/>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403648" y="2695180"/>
            <a:ext cx="5649301" cy="2351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351998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4" name="任意多边形 33">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11</a:t>
            </a:r>
            <a:endParaRPr lang="zh-CN" altLang="en-US" sz="2200" kern="1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12</a:t>
            </a:r>
            <a:endParaRPr lang="zh-CN" altLang="en-US" sz="2200" kern="1200" dirty="0">
              <a:solidFill>
                <a:srgbClr val="0000FF"/>
              </a:solidFill>
              <a:latin typeface="Broadway" pitchFamily="82" charset="0"/>
              <a:cs typeface="Times New Roman" pitchFamily="18" charset="0"/>
            </a:endParaRPr>
          </a:p>
        </p:txBody>
      </p:sp>
      <p:sp>
        <p:nvSpPr>
          <p:cNvPr id="22" name="矩形 21"/>
          <p:cNvSpPr/>
          <p:nvPr/>
        </p:nvSpPr>
        <p:spPr>
          <a:xfrm>
            <a:off x="294615" y="891124"/>
            <a:ext cx="8597865" cy="615746"/>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求证：</a:t>
            </a:r>
            <a:r>
              <a:rPr lang="en-US" altLang="zh-CN" sz="2600" i="1" kern="100" dirty="0">
                <a:latin typeface="Times New Roman"/>
                <a:ea typeface="华文细黑"/>
                <a:cs typeface="Courier New"/>
              </a:rPr>
              <a:t>BC</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ACD</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4251550688"/>
              </p:ext>
            </p:extLst>
          </p:nvPr>
        </p:nvGraphicFramePr>
        <p:xfrm>
          <a:off x="382433" y="1627188"/>
          <a:ext cx="6088063" cy="944562"/>
        </p:xfrm>
        <a:graphic>
          <a:graphicData uri="http://schemas.openxmlformats.org/presentationml/2006/ole">
            <p:oleObj spid="_x0000_s35860" name="文档" r:id="rId15" imgW="6087694" imgH="945743" progId="Word.Document.12">
              <p:embed/>
            </p:oleObj>
          </a:graphicData>
        </a:graphic>
      </p:graphicFrame>
      <p:sp>
        <p:nvSpPr>
          <p:cNvPr id="4" name="矩形 3"/>
          <p:cNvSpPr/>
          <p:nvPr/>
        </p:nvSpPr>
        <p:spPr>
          <a:xfrm>
            <a:off x="296467" y="2211710"/>
            <a:ext cx="8099577" cy="2492990"/>
          </a:xfrm>
          <a:prstGeom prst="rect">
            <a:avLst/>
          </a:prstGeom>
        </p:spPr>
        <p:txBody>
          <a:bodyPr>
            <a:spAutoFit/>
          </a:bodyPr>
          <a:lstStyle/>
          <a:p>
            <a:pPr algn="just">
              <a:lnSpc>
                <a:spcPct val="150000"/>
              </a:lnSpc>
              <a:spcAft>
                <a:spcPts val="0"/>
              </a:spcAft>
              <a:tabLst>
                <a:tab pos="1890395" algn="l"/>
              </a:tabLst>
            </a:pPr>
            <a:r>
              <a:rPr lang="zh-CN" altLang="zh-CN" sz="2600" kern="100" dirty="0" smtClean="0">
                <a:latin typeface="Times New Roman"/>
                <a:ea typeface="华文细黑"/>
                <a:cs typeface="Times New Roman"/>
              </a:rPr>
              <a:t>从而</a:t>
            </a:r>
            <a:r>
              <a:rPr lang="en-US" altLang="zh-CN" sz="2600" i="1" kern="100" dirty="0" smtClean="0">
                <a:latin typeface="Times New Roman"/>
                <a:ea typeface="华文细黑"/>
                <a:cs typeface="Courier New"/>
              </a:rPr>
              <a:t>AC</a:t>
            </a:r>
            <a:r>
              <a:rPr lang="en-US" altLang="zh-CN" sz="2600" kern="100" baseline="30000" dirty="0" smtClean="0">
                <a:latin typeface="Times New Roman"/>
                <a:ea typeface="华文细黑"/>
                <a:cs typeface="Courier New"/>
              </a:rPr>
              <a:t>2</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BC</a:t>
            </a:r>
            <a:r>
              <a:rPr lang="en-US" altLang="zh-CN" sz="2600" kern="100" baseline="30000" dirty="0" smtClean="0">
                <a:latin typeface="Times New Roman"/>
                <a:ea typeface="华文细黑"/>
                <a:cs typeface="Courier New"/>
              </a:rPr>
              <a:t>2</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AB</a:t>
            </a:r>
            <a:r>
              <a:rPr lang="en-US" altLang="zh-CN" sz="2600" kern="100" baseline="30000" dirty="0" smtClean="0">
                <a:latin typeface="Times New Roman"/>
                <a:ea typeface="华文细黑"/>
                <a:cs typeface="Courier New"/>
              </a:rPr>
              <a:t>2</a:t>
            </a:r>
            <a:r>
              <a:rPr lang="zh-CN" altLang="zh-CN" sz="2600" kern="100" dirty="0" smtClean="0">
                <a:latin typeface="Times New Roman"/>
                <a:ea typeface="华文细黑"/>
                <a:cs typeface="Times New Roman"/>
              </a:rPr>
              <a:t>，故</a:t>
            </a:r>
            <a:r>
              <a:rPr lang="en-US" altLang="zh-CN" sz="2600" i="1" kern="100" dirty="0" smtClean="0">
                <a:latin typeface="Times New Roman"/>
                <a:ea typeface="华文细黑"/>
                <a:cs typeface="Courier New"/>
              </a:rPr>
              <a:t>AC</a:t>
            </a: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BC</a:t>
            </a:r>
            <a:r>
              <a:rPr lang="en-US" altLang="zh-CN" sz="2600" kern="100" dirty="0" smtClean="0">
                <a:latin typeface="Times New Roman"/>
                <a:ea typeface="华文细黑"/>
                <a:cs typeface="Courier New"/>
              </a:rPr>
              <a:t>.</a:t>
            </a:r>
            <a:endParaRPr lang="zh-CN" altLang="zh-CN" sz="2600" kern="100" dirty="0" smtClean="0">
              <a:latin typeface="宋体"/>
              <a:cs typeface="Courier New"/>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又平面</a:t>
            </a:r>
            <a:r>
              <a:rPr lang="en-US" altLang="zh-CN" sz="2600" i="1" kern="100" dirty="0" smtClean="0">
                <a:latin typeface="Times New Roman"/>
                <a:ea typeface="华文细黑"/>
                <a:cs typeface="Courier New"/>
              </a:rPr>
              <a:t>ADC</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平面</a:t>
            </a:r>
            <a:r>
              <a:rPr lang="en-US" altLang="zh-CN" sz="2600" i="1" kern="100" dirty="0" smtClean="0">
                <a:latin typeface="Times New Roman"/>
                <a:ea typeface="华文细黑"/>
                <a:cs typeface="Courier New"/>
              </a:rPr>
              <a:t>ABC</a:t>
            </a:r>
            <a:r>
              <a:rPr lang="zh-CN" altLang="zh-CN" sz="2600" kern="100" dirty="0" smtClean="0">
                <a:latin typeface="Times New Roman"/>
                <a:ea typeface="华文细黑"/>
                <a:cs typeface="Times New Roman"/>
              </a:rPr>
              <a:t>，</a:t>
            </a:r>
            <a:endParaRPr lang="zh-CN" altLang="zh-CN" sz="2600" kern="100" dirty="0" smtClean="0">
              <a:latin typeface="宋体"/>
              <a:cs typeface="Courier New"/>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平面</a:t>
            </a:r>
            <a:r>
              <a:rPr lang="en-US" altLang="zh-CN" sz="2600" i="1" kern="100" dirty="0" smtClean="0">
                <a:latin typeface="Times New Roman"/>
                <a:ea typeface="华文细黑"/>
                <a:cs typeface="Courier New"/>
              </a:rPr>
              <a:t>ADC</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平面</a:t>
            </a:r>
            <a:r>
              <a:rPr lang="en-US" altLang="zh-CN" sz="2600" i="1" kern="100" dirty="0" smtClean="0">
                <a:latin typeface="Times New Roman"/>
                <a:ea typeface="华文细黑"/>
                <a:cs typeface="Courier New"/>
              </a:rPr>
              <a:t>ABC</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AC</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BC</a:t>
            </a:r>
            <a:r>
              <a:rPr lang="en-US" altLang="zh-CN" sz="2600" kern="100" dirty="0" smtClean="0">
                <a:latin typeface="Cambria Math"/>
                <a:ea typeface="华文细黑"/>
                <a:cs typeface="Cambria Math"/>
              </a:rPr>
              <a:t>⊂</a:t>
            </a:r>
            <a:r>
              <a:rPr lang="zh-CN" altLang="zh-CN" sz="2600" kern="100" dirty="0" smtClean="0">
                <a:latin typeface="Times New Roman"/>
                <a:ea typeface="华文细黑"/>
                <a:cs typeface="Times New Roman"/>
              </a:rPr>
              <a:t>平面</a:t>
            </a:r>
            <a:r>
              <a:rPr lang="en-US" altLang="zh-CN" sz="2600" i="1" kern="100" dirty="0" smtClean="0">
                <a:latin typeface="Times New Roman"/>
                <a:ea typeface="华文细黑"/>
                <a:cs typeface="Courier New"/>
              </a:rPr>
              <a:t>ABC</a:t>
            </a:r>
            <a:r>
              <a:rPr lang="zh-CN" altLang="zh-CN" sz="2600" kern="100" dirty="0" smtClean="0">
                <a:latin typeface="Times New Roman"/>
                <a:ea typeface="华文细黑"/>
                <a:cs typeface="Times New Roman"/>
              </a:rPr>
              <a:t>，</a:t>
            </a:r>
            <a:endParaRPr lang="zh-CN" altLang="zh-CN" sz="2600" kern="100" dirty="0" smtClean="0">
              <a:latin typeface="宋体"/>
              <a:cs typeface="Courier New"/>
            </a:endParaRPr>
          </a:p>
          <a:p>
            <a:pPr algn="just">
              <a:lnSpc>
                <a:spcPct val="150000"/>
              </a:lnSpc>
              <a:spcAft>
                <a:spcPts val="0"/>
              </a:spcAft>
              <a:tabLst>
                <a:tab pos="1890395" algn="l"/>
              </a:tabLst>
            </a:pP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BC</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平面</a:t>
            </a:r>
            <a:r>
              <a:rPr lang="en-US" altLang="zh-CN" sz="2600" i="1" kern="100" dirty="0" smtClean="0">
                <a:latin typeface="Times New Roman"/>
                <a:ea typeface="华文细黑"/>
                <a:cs typeface="Courier New"/>
              </a:rPr>
              <a:t>ACD</a:t>
            </a:r>
            <a:r>
              <a:rPr lang="en-US" altLang="zh-CN" sz="2600" kern="100" dirty="0" smtClean="0">
                <a:latin typeface="Times New Roman"/>
                <a:ea typeface="华文细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19660236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4" name="任意多边形 33">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11</a:t>
            </a:r>
            <a:endParaRPr lang="zh-CN" altLang="en-US" sz="2200" kern="1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12</a:t>
            </a:r>
            <a:endParaRPr lang="zh-CN" altLang="en-US" sz="2200" kern="1200" dirty="0">
              <a:solidFill>
                <a:srgbClr val="0000FF"/>
              </a:solidFill>
              <a:latin typeface="Broadway" pitchFamily="82" charset="0"/>
              <a:cs typeface="Times New Roman" pitchFamily="18" charset="0"/>
            </a:endParaRPr>
          </a:p>
        </p:txBody>
      </p:sp>
      <p:sp>
        <p:nvSpPr>
          <p:cNvPr id="22" name="矩形 21"/>
          <p:cNvSpPr/>
          <p:nvPr/>
        </p:nvSpPr>
        <p:spPr>
          <a:xfrm>
            <a:off x="294615" y="891124"/>
            <a:ext cx="8597865" cy="1217641"/>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求几何体</a:t>
            </a:r>
            <a:r>
              <a:rPr lang="en-US" altLang="zh-CN" sz="2600" i="1" kern="100" dirty="0">
                <a:latin typeface="Times New Roman"/>
                <a:ea typeface="华文细黑"/>
                <a:cs typeface="Courier New"/>
              </a:rPr>
              <a:t>D</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的体积</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　</a:t>
            </a: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可知</a:t>
            </a:r>
            <a:r>
              <a:rPr lang="en-US" altLang="zh-CN" sz="2600" i="1" kern="100" dirty="0">
                <a:latin typeface="Times New Roman"/>
                <a:ea typeface="华文细黑"/>
                <a:cs typeface="Courier New"/>
              </a:rPr>
              <a:t>BC</a:t>
            </a:r>
            <a:r>
              <a:rPr lang="zh-CN" altLang="zh-CN" sz="2600" kern="100" dirty="0">
                <a:latin typeface="Times New Roman"/>
                <a:ea typeface="华文细黑"/>
                <a:cs typeface="Times New Roman"/>
              </a:rPr>
              <a:t>为三棱锥</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ACD</a:t>
            </a:r>
            <a:r>
              <a:rPr lang="zh-CN" altLang="zh-CN" sz="2600" kern="100" dirty="0">
                <a:latin typeface="Times New Roman"/>
                <a:ea typeface="华文细黑"/>
                <a:cs typeface="Times New Roman"/>
              </a:rPr>
              <a:t>的高，</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652606632"/>
              </p:ext>
            </p:extLst>
          </p:nvPr>
        </p:nvGraphicFramePr>
        <p:xfrm>
          <a:off x="356146" y="2355726"/>
          <a:ext cx="6088062" cy="944562"/>
        </p:xfrm>
        <a:graphic>
          <a:graphicData uri="http://schemas.openxmlformats.org/presentationml/2006/ole">
            <p:oleObj spid="_x0000_s36915" name="文档" r:id="rId15" imgW="6087694" imgH="947185" progId="Word.Document.12">
              <p:embed/>
            </p:oleObj>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xmlns="" val="2459591867"/>
              </p:ext>
            </p:extLst>
          </p:nvPr>
        </p:nvGraphicFramePr>
        <p:xfrm>
          <a:off x="334963" y="2859782"/>
          <a:ext cx="7331075" cy="1028700"/>
        </p:xfrm>
        <a:graphic>
          <a:graphicData uri="http://schemas.openxmlformats.org/presentationml/2006/ole">
            <p:oleObj spid="_x0000_s36916" name="文档" r:id="rId16" imgW="7329273" imgH="1031523" progId="Word.Document.12">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3081460524"/>
              </p:ext>
            </p:extLst>
          </p:nvPr>
        </p:nvGraphicFramePr>
        <p:xfrm>
          <a:off x="313780" y="3651870"/>
          <a:ext cx="7331075" cy="1028700"/>
        </p:xfrm>
        <a:graphic>
          <a:graphicData uri="http://schemas.openxmlformats.org/presentationml/2006/ole">
            <p:oleObj spid="_x0000_s36917" name="文档" r:id="rId17" imgW="7329273" imgH="1032965" progId="Word.Document.12">
              <p:embed/>
            </p:oleObj>
          </a:graphicData>
        </a:graphic>
      </p:graphicFrame>
      <p:pic>
        <p:nvPicPr>
          <p:cNvPr id="23" name="图片 22">
            <a:hlinkClick r:id="rId18" action="ppaction://hlinksldjump"/>
          </p:cNvPr>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8293556" y="4459198"/>
            <a:ext cx="762896" cy="656365"/>
          </a:xfrm>
          <a:prstGeom prst="rect">
            <a:avLst/>
          </a:prstGeom>
        </p:spPr>
      </p:pic>
    </p:spTree>
    <p:extLst>
      <p:ext uri="{BB962C8B-B14F-4D97-AF65-F5344CB8AC3E}">
        <p14:creationId xmlns:p14="http://schemas.microsoft.com/office/powerpoint/2010/main" xmlns="" val="12474089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196609" y="168999"/>
            <a:ext cx="3419526" cy="523220"/>
          </a:xfrm>
          <a:prstGeom prst="rect">
            <a:avLst/>
          </a:prstGeom>
          <a:noFill/>
        </p:spPr>
        <p:txBody>
          <a:bodyPr wrap="none" rtlCol="0">
            <a:spAutoFit/>
          </a:bodyPr>
          <a:lstStyle/>
          <a:p>
            <a:r>
              <a:rPr lang="zh-CN" altLang="zh-CN" sz="2800" b="1" dirty="0">
                <a:solidFill>
                  <a:srgbClr val="0070C0"/>
                </a:solidFill>
                <a:latin typeface="微软雅黑" pitchFamily="34" charset="-122"/>
                <a:ea typeface="微软雅黑" pitchFamily="34" charset="-122"/>
              </a:rPr>
              <a:t>题型一　三视图识图</a:t>
            </a:r>
            <a:endParaRPr lang="zh-CN" altLang="en-US" sz="2800" b="1" dirty="0">
              <a:solidFill>
                <a:srgbClr val="0070C0"/>
              </a:solidFill>
              <a:latin typeface="微软雅黑" pitchFamily="34" charset="-122"/>
              <a:ea typeface="微软雅黑" pitchFamily="34" charset="-122"/>
            </a:endParaRPr>
          </a:p>
        </p:txBody>
      </p:sp>
      <p:sp>
        <p:nvSpPr>
          <p:cNvPr id="6" name="矩形 5"/>
          <p:cNvSpPr/>
          <p:nvPr/>
        </p:nvSpPr>
        <p:spPr>
          <a:xfrm>
            <a:off x="193806" y="730022"/>
            <a:ext cx="8770682" cy="2267031"/>
          </a:xfrm>
          <a:prstGeom prst="rect">
            <a:avLst/>
          </a:prstGeom>
        </p:spPr>
        <p:txBody>
          <a:bodyPr>
            <a:spAutoFit/>
          </a:bodyPr>
          <a:lstStyle/>
          <a:p>
            <a:pPr algn="just">
              <a:lnSpc>
                <a:spcPct val="140000"/>
              </a:lnSpc>
              <a:spcAft>
                <a:spcPts val="0"/>
              </a:spcAft>
              <a:tabLst>
                <a:tab pos="1890395" algn="l"/>
              </a:tabLs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cs typeface="Courier New"/>
              </a:rPr>
              <a:t>1</a:t>
            </a:r>
            <a:r>
              <a:rPr lang="zh-CN" altLang="zh-CN" sz="2600" b="1" kern="100" dirty="0">
                <a:solidFill>
                  <a:srgbClr val="0066FF"/>
                </a:solidFill>
                <a:latin typeface="Times New Roman"/>
                <a:ea typeface="微软雅黑"/>
                <a:cs typeface="Times New Roman"/>
              </a:rPr>
              <a:t>　</a:t>
            </a:r>
            <a:r>
              <a:rPr lang="en-US" altLang="zh-CN" sz="2600" kern="100" dirty="0">
                <a:latin typeface="Times New Roman"/>
                <a:ea typeface="华文细黑"/>
                <a:cs typeface="Courier New"/>
              </a:rPr>
              <a:t>(1)(2014·</a:t>
            </a:r>
            <a:r>
              <a:rPr lang="zh-CN" altLang="zh-CN" sz="2600" kern="100" dirty="0">
                <a:latin typeface="Times New Roman"/>
                <a:ea typeface="华文细黑"/>
                <a:cs typeface="Times New Roman"/>
              </a:rPr>
              <a:t>湖北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在如图所示的空间直角坐标系</a:t>
            </a:r>
            <a:r>
              <a:rPr lang="en-US" altLang="zh-CN" sz="2600" i="1" kern="100" dirty="0">
                <a:latin typeface="Times New Roman"/>
                <a:ea typeface="华文细黑"/>
                <a:cs typeface="Courier New"/>
              </a:rPr>
              <a:t>O</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xyz</a:t>
            </a:r>
            <a:r>
              <a:rPr lang="zh-CN" altLang="zh-CN" sz="2600" kern="100" dirty="0">
                <a:latin typeface="Times New Roman"/>
                <a:ea typeface="华文细黑"/>
                <a:cs typeface="Times New Roman"/>
              </a:rPr>
              <a:t>中，一个四面体的顶点坐标分别是</a:t>
            </a:r>
            <a:r>
              <a:rPr lang="en-US" altLang="zh-CN" sz="2600" kern="100" dirty="0">
                <a:latin typeface="Times New Roman"/>
                <a:ea typeface="华文细黑"/>
                <a:cs typeface="Courier New"/>
              </a:rPr>
              <a:t>(0,0,2)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(2,2,0)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(1,2,1)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(2,2,2)</a:t>
            </a:r>
            <a:r>
              <a:rPr lang="zh-CN" altLang="zh-CN" sz="2600" kern="100" dirty="0">
                <a:latin typeface="Times New Roman"/>
                <a:ea typeface="华文细黑"/>
                <a:cs typeface="Times New Roman"/>
              </a:rPr>
              <a:t>，给出编号为</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的四个图</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tabLst>
                <a:tab pos="1890395" algn="l"/>
              </a:tabLst>
            </a:pPr>
            <a:r>
              <a:rPr lang="zh-CN" altLang="zh-CN" sz="2600" kern="100" dirty="0" smtClean="0">
                <a:latin typeface="Times New Roman"/>
                <a:ea typeface="华文细黑"/>
                <a:cs typeface="Times New Roman"/>
              </a:rPr>
              <a:t>则</a:t>
            </a:r>
            <a:r>
              <a:rPr lang="zh-CN" altLang="zh-CN" sz="2600" kern="100" dirty="0">
                <a:latin typeface="Times New Roman"/>
                <a:ea typeface="华文细黑"/>
                <a:cs typeface="Times New Roman"/>
              </a:rPr>
              <a:t>该四面体的正视图和俯视图分别为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pic>
        <p:nvPicPr>
          <p:cNvPr id="1026" name="Picture 2" descr="-1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47656" y="2011153"/>
            <a:ext cx="1811156" cy="17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Picture 3" descr="-1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9592" y="3019419"/>
            <a:ext cx="5816999" cy="15609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矩形 2"/>
          <p:cNvSpPr/>
          <p:nvPr/>
        </p:nvSpPr>
        <p:spPr>
          <a:xfrm>
            <a:off x="146966" y="4437633"/>
            <a:ext cx="7320594" cy="692497"/>
          </a:xfrm>
          <a:prstGeom prst="rect">
            <a:avLst/>
          </a:prstGeom>
        </p:spPr>
        <p:txBody>
          <a:bodyPr wrap="none">
            <a:spAutoFit/>
          </a:bodyPr>
          <a:lstStyle/>
          <a:p>
            <a:pPr algn="just">
              <a:lnSpc>
                <a:spcPct val="150000"/>
              </a:lnSpc>
              <a:spcAft>
                <a:spcPts val="0"/>
              </a:spcAft>
              <a:tabLst>
                <a:tab pos="1890395" algn="l"/>
              </a:tabLst>
            </a:pPr>
            <a:r>
              <a:rPr lang="pl-PL" altLang="zh-CN" sz="2600" kern="100" dirty="0">
                <a:latin typeface="Times New Roman"/>
                <a:ea typeface="华文细黑"/>
                <a:cs typeface="Courier New"/>
              </a:rPr>
              <a:t>A.</a:t>
            </a:r>
            <a:r>
              <a:rPr lang="pl-PL" altLang="zh-CN" sz="2600" kern="100" dirty="0">
                <a:latin typeface="宋体"/>
                <a:ea typeface="华文细黑"/>
                <a:cs typeface="Times New Roman"/>
              </a:rPr>
              <a:t>①</a:t>
            </a:r>
            <a:r>
              <a:rPr lang="zh-CN" altLang="zh-CN" sz="2600" kern="100" dirty="0">
                <a:latin typeface="Times New Roman"/>
                <a:ea typeface="华文细黑"/>
                <a:cs typeface="Times New Roman"/>
              </a:rPr>
              <a:t>和</a:t>
            </a:r>
            <a:r>
              <a:rPr lang="pl-PL" altLang="zh-CN" sz="2600" kern="100" dirty="0">
                <a:latin typeface="宋体"/>
                <a:ea typeface="华文细黑"/>
                <a:cs typeface="Times New Roman"/>
              </a:rPr>
              <a:t>②</a:t>
            </a:r>
            <a:r>
              <a:rPr lang="pl-PL"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pl-PL" altLang="zh-CN" sz="2600" kern="100" dirty="0" smtClean="0">
                <a:latin typeface="Times New Roman"/>
                <a:ea typeface="华文细黑"/>
                <a:cs typeface="Courier New"/>
              </a:rPr>
              <a:t>B</a:t>
            </a:r>
            <a:r>
              <a:rPr lang="pl-PL" altLang="zh-CN" sz="2600" kern="100" dirty="0">
                <a:latin typeface="Times New Roman"/>
                <a:ea typeface="华文细黑"/>
                <a:cs typeface="Courier New"/>
              </a:rPr>
              <a:t>.</a:t>
            </a:r>
            <a:r>
              <a:rPr lang="pl-PL" altLang="zh-CN" sz="2600" kern="100" dirty="0">
                <a:latin typeface="宋体"/>
                <a:ea typeface="华文细黑"/>
                <a:cs typeface="Times New Roman"/>
              </a:rPr>
              <a:t>③</a:t>
            </a:r>
            <a:r>
              <a:rPr lang="zh-CN" altLang="zh-CN" sz="2600" kern="100" dirty="0">
                <a:latin typeface="Times New Roman"/>
                <a:ea typeface="华文细黑"/>
                <a:cs typeface="Times New Roman"/>
              </a:rPr>
              <a:t>和</a:t>
            </a:r>
            <a:r>
              <a:rPr lang="pl-PL" altLang="zh-CN" sz="2600" kern="100" dirty="0">
                <a:latin typeface="宋体"/>
                <a:ea typeface="华文细黑"/>
                <a:cs typeface="Times New Roman"/>
              </a:rPr>
              <a:t>①</a:t>
            </a:r>
            <a:r>
              <a:rPr lang="pl-PL"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pl-PL" altLang="zh-CN" sz="2600" kern="100" dirty="0" smtClean="0">
                <a:latin typeface="Times New Roman"/>
                <a:ea typeface="华文细黑"/>
                <a:cs typeface="Courier New"/>
              </a:rPr>
              <a:t> </a:t>
            </a:r>
            <a:r>
              <a:rPr lang="pl-PL" altLang="zh-CN" sz="2600" kern="100" dirty="0">
                <a:latin typeface="Times New Roman"/>
                <a:ea typeface="华文细黑"/>
                <a:cs typeface="Courier New"/>
              </a:rPr>
              <a:t>C.</a:t>
            </a:r>
            <a:r>
              <a:rPr lang="pl-PL" altLang="zh-CN" sz="2600" kern="100" dirty="0">
                <a:latin typeface="宋体"/>
                <a:ea typeface="华文细黑"/>
                <a:cs typeface="Times New Roman"/>
              </a:rPr>
              <a:t>④</a:t>
            </a:r>
            <a:r>
              <a:rPr lang="zh-CN" altLang="zh-CN" sz="2600" kern="100" dirty="0">
                <a:latin typeface="Times New Roman"/>
                <a:ea typeface="华文细黑"/>
                <a:cs typeface="Times New Roman"/>
              </a:rPr>
              <a:t>和</a:t>
            </a:r>
            <a:r>
              <a:rPr lang="pl-PL" altLang="zh-CN" sz="2600" kern="100" dirty="0">
                <a:latin typeface="宋体"/>
                <a:ea typeface="华文细黑"/>
                <a:cs typeface="Times New Roman"/>
              </a:rPr>
              <a:t>③</a:t>
            </a:r>
            <a:r>
              <a:rPr lang="pl-PL"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pl-PL" altLang="zh-CN" sz="2600" kern="100" dirty="0" smtClean="0">
                <a:latin typeface="Times New Roman"/>
                <a:ea typeface="华文细黑"/>
                <a:cs typeface="Courier New"/>
              </a:rPr>
              <a:t> </a:t>
            </a:r>
            <a:r>
              <a:rPr lang="pl-PL" altLang="zh-CN" sz="2600" kern="100" dirty="0">
                <a:latin typeface="Times New Roman"/>
                <a:ea typeface="华文细黑"/>
                <a:cs typeface="Courier New"/>
              </a:rPr>
              <a:t>D.</a:t>
            </a:r>
            <a:r>
              <a:rPr lang="pl-PL" altLang="zh-CN" sz="2600" kern="100" dirty="0">
                <a:latin typeface="宋体"/>
                <a:ea typeface="华文细黑"/>
                <a:cs typeface="Times New Roman"/>
              </a:rPr>
              <a:t>④</a:t>
            </a:r>
            <a:r>
              <a:rPr lang="zh-CN" altLang="zh-CN" sz="2600" kern="100" dirty="0">
                <a:latin typeface="Times New Roman"/>
                <a:ea typeface="华文细黑"/>
                <a:cs typeface="Times New Roman"/>
              </a:rPr>
              <a:t>和</a:t>
            </a:r>
            <a:r>
              <a:rPr lang="pl-PL" altLang="zh-CN" sz="2600" kern="100" dirty="0">
                <a:latin typeface="宋体"/>
                <a:ea typeface="华文细黑"/>
                <a:cs typeface="Times New Roman"/>
              </a:rPr>
              <a:t>②</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894655"/>
            <a:ext cx="8597865" cy="3693319"/>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smtClean="0">
                <a:latin typeface="Times New Roman"/>
                <a:ea typeface="华文细黑"/>
                <a:cs typeface="Times New Roman"/>
              </a:rPr>
              <a:t>由</a:t>
            </a:r>
            <a:r>
              <a:rPr lang="zh-CN" altLang="zh-CN" sz="2600" kern="100" dirty="0">
                <a:latin typeface="Times New Roman"/>
                <a:ea typeface="华文细黑"/>
                <a:cs typeface="Times New Roman"/>
              </a:rPr>
              <a:t>三视图可知，该几何体的正视图是一个直角三角形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三个顶点的坐标分别是</a:t>
            </a:r>
            <a:r>
              <a:rPr lang="en-US" altLang="zh-CN" sz="2600" kern="100" dirty="0">
                <a:latin typeface="Times New Roman"/>
                <a:ea typeface="华文细黑"/>
                <a:cs typeface="Courier New"/>
              </a:rPr>
              <a:t>(0,0,2)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(0,2,0)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(0,2,2))</a:t>
            </a:r>
            <a:r>
              <a:rPr lang="zh-CN" altLang="zh-CN" sz="2600" kern="100" dirty="0">
                <a:latin typeface="Times New Roman"/>
                <a:ea typeface="华文细黑"/>
                <a:cs typeface="Times New Roman"/>
              </a:rPr>
              <a:t>且内有一虚线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一顶点与另一直角边中点的连线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，故正视图是</a:t>
            </a:r>
            <a:r>
              <a:rPr lang="en-US" altLang="zh-CN" sz="2600" kern="100" dirty="0">
                <a:latin typeface="宋体"/>
                <a:ea typeface="华文细黑"/>
                <a:cs typeface="Times New Roman"/>
              </a:rPr>
              <a:t>④</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俯视图</a:t>
            </a:r>
            <a:r>
              <a:rPr lang="zh-CN" altLang="zh-CN" sz="2600" kern="100" dirty="0">
                <a:latin typeface="Times New Roman"/>
                <a:ea typeface="华文细黑"/>
                <a:cs typeface="Times New Roman"/>
              </a:rPr>
              <a:t>即在底面的射影是一个斜三角形，三个顶点的坐标分别是</a:t>
            </a:r>
            <a:r>
              <a:rPr lang="en-US" altLang="zh-CN" sz="2600" kern="100" dirty="0">
                <a:latin typeface="Times New Roman"/>
                <a:ea typeface="华文细黑"/>
                <a:cs typeface="Courier New"/>
              </a:rPr>
              <a:t>(0,0,0)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(2,2,0)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(1,2,0)</a:t>
            </a:r>
            <a:r>
              <a:rPr lang="zh-CN" altLang="zh-CN" sz="2600" kern="100" dirty="0">
                <a:latin typeface="Times New Roman"/>
                <a:ea typeface="华文细黑"/>
                <a:cs typeface="Times New Roman"/>
              </a:rPr>
              <a:t>，故俯视图是</a:t>
            </a: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pl-PL" altLang="zh-CN" sz="2600" kern="100" dirty="0" smtClean="0">
                <a:solidFill>
                  <a:srgbClr val="E4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xmlns="" val="39840905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163665"/>
            <a:ext cx="8428453" cy="1216743"/>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将正方体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如图</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所示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截去两个三棱锥，得到如图</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所示的几何体，则该几何体的侧视图为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pic>
        <p:nvPicPr>
          <p:cNvPr id="2050" name="Picture 2" descr="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12841" y="1459809"/>
            <a:ext cx="4071164" cy="2063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1" name="Picture 3" descr="6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1600" y="3548041"/>
            <a:ext cx="6629283" cy="1399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868840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4021" y="1446912"/>
            <a:ext cx="7894403" cy="2492990"/>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smtClean="0">
                <a:latin typeface="Times New Roman"/>
                <a:ea typeface="华文细黑"/>
                <a:cs typeface="Times New Roman"/>
              </a:rPr>
              <a:t>还原</a:t>
            </a:r>
            <a:r>
              <a:rPr lang="zh-CN" altLang="zh-CN" sz="2600" kern="100" dirty="0">
                <a:latin typeface="Times New Roman"/>
                <a:ea typeface="华文细黑"/>
                <a:cs typeface="Times New Roman"/>
              </a:rPr>
              <a:t>正方体后，将</a:t>
            </a:r>
            <a:r>
              <a:rPr lang="en-US" altLang="zh-CN" sz="2600" i="1" kern="100" dirty="0">
                <a:latin typeface="Times New Roman"/>
                <a:ea typeface="华文细黑"/>
                <a:cs typeface="Courier New"/>
              </a:rPr>
              <a:t>D</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三点分别向正方体右侧面作垂线</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D</a:t>
            </a:r>
            <a:r>
              <a:rPr lang="en-US" altLang="zh-CN" sz="2600" kern="100" baseline="-25000" dirty="0">
                <a:latin typeface="Times New Roman"/>
                <a:ea typeface="华文细黑"/>
                <a:cs typeface="Courier New"/>
              </a:rPr>
              <a:t>1</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的射影为</a:t>
            </a:r>
            <a:r>
              <a:rPr lang="en-US" altLang="zh-CN" sz="2600" i="1" kern="100" dirty="0">
                <a:latin typeface="Times New Roman"/>
                <a:ea typeface="华文细黑"/>
                <a:cs typeface="Courier New"/>
              </a:rPr>
              <a:t>C</a:t>
            </a:r>
            <a:r>
              <a:rPr lang="en-US" altLang="zh-CN" sz="2600" kern="100" baseline="-25000" dirty="0">
                <a:latin typeface="Times New Roman"/>
                <a:ea typeface="华文细黑"/>
                <a:cs typeface="Courier New"/>
              </a:rPr>
              <a:t>1</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，且为实线，</a:t>
            </a:r>
            <a:r>
              <a:rPr lang="en-US" altLang="zh-CN" sz="2600" i="1" kern="100" dirty="0">
                <a:latin typeface="Times New Roman"/>
                <a:ea typeface="华文细黑"/>
                <a:cs typeface="Courier New"/>
              </a:rPr>
              <a:t>B</a:t>
            </a:r>
            <a:r>
              <a:rPr lang="en-US" altLang="zh-CN" sz="2600" kern="100" baseline="-25000" dirty="0">
                <a:latin typeface="Times New Roman"/>
                <a:ea typeface="华文细黑"/>
                <a:cs typeface="Courier New"/>
              </a:rPr>
              <a:t>1</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被遮挡应为虚线</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pl-PL" altLang="zh-CN" sz="2600" kern="100" dirty="0" smtClean="0">
                <a:solidFill>
                  <a:srgbClr val="E46C0A"/>
                </a:solidFill>
                <a:latin typeface="Times New Roman"/>
                <a:ea typeface="华文细黑"/>
                <a:cs typeface="Courier New"/>
              </a:rPr>
              <a:t>B</a:t>
            </a:r>
            <a:endParaRPr lang="zh-CN" altLang="zh-CN" sz="1050" kern="100" dirty="0">
              <a:latin typeface="宋体"/>
              <a:cs typeface="Courier New"/>
            </a:endParaRPr>
          </a:p>
        </p:txBody>
      </p:sp>
    </p:spTree>
    <p:extLst>
      <p:ext uri="{BB962C8B-B14F-4D97-AF65-F5344CB8AC3E}">
        <p14:creationId xmlns:p14="http://schemas.microsoft.com/office/powerpoint/2010/main" xmlns="" val="345477291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99592" y="1543020"/>
            <a:ext cx="7363251" cy="189282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画法规则：</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由几何体的轮廓线定形状，看到的画成实线，看不到的画成虚线</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正俯一样长，俯侧一样宽，正侧一样高</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xmlns="" val="9268762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4401</TotalTime>
  <Words>1440</Words>
  <Application>Microsoft Office PowerPoint</Application>
  <PresentationFormat>全屏显示(16:9)</PresentationFormat>
  <Paragraphs>500</Paragraphs>
  <Slides>47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49" baseType="lpstr">
      <vt:lpstr>Office 主题</vt:lpstr>
      <vt:lpstr>文档</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XKW</cp:lastModifiedBy>
  <cp:revision>647</cp:revision>
  <dcterms:modified xsi:type="dcterms:W3CDTF">2016-03-03T01:03:31Z</dcterms:modified>
</cp:coreProperties>
</file>