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518" r:id="rId9"/>
    <p:sldId id="515" r:id="rId10"/>
    <p:sldId id="516" r:id="rId11"/>
    <p:sldId id="517" r:id="rId12"/>
    <p:sldId id="486" r:id="rId13"/>
    <p:sldId id="481" r:id="rId14"/>
    <p:sldId id="491" r:id="rId15"/>
    <p:sldId id="492" r:id="rId16"/>
    <p:sldId id="519" r:id="rId17"/>
    <p:sldId id="520" r:id="rId18"/>
    <p:sldId id="521" r:id="rId19"/>
    <p:sldId id="522" r:id="rId20"/>
    <p:sldId id="527" r:id="rId21"/>
    <p:sldId id="471" r:id="rId22"/>
    <p:sldId id="495" r:id="rId23"/>
    <p:sldId id="500" r:id="rId24"/>
    <p:sldId id="496" r:id="rId25"/>
    <p:sldId id="501" r:id="rId26"/>
    <p:sldId id="502" r:id="rId27"/>
    <p:sldId id="528" r:id="rId28"/>
    <p:sldId id="532" r:id="rId29"/>
    <p:sldId id="533" r:id="rId30"/>
    <p:sldId id="529" r:id="rId31"/>
    <p:sldId id="373" r:id="rId32"/>
    <p:sldId id="396" r:id="rId33"/>
    <p:sldId id="398" r:id="rId34"/>
    <p:sldId id="534" r:id="rId35"/>
    <p:sldId id="399" r:id="rId36"/>
    <p:sldId id="535" r:id="rId37"/>
    <p:sldId id="400" r:id="rId38"/>
    <p:sldId id="504" r:id="rId39"/>
    <p:sldId id="401" r:id="rId40"/>
    <p:sldId id="536" r:id="rId41"/>
    <p:sldId id="402" r:id="rId42"/>
    <p:sldId id="537" r:id="rId43"/>
    <p:sldId id="538" r:id="rId44"/>
    <p:sldId id="403" r:id="rId45"/>
    <p:sldId id="404" r:id="rId46"/>
    <p:sldId id="405" r:id="rId47"/>
    <p:sldId id="508" r:id="rId48"/>
    <p:sldId id="539" r:id="rId49"/>
    <p:sldId id="540" r:id="rId50"/>
    <p:sldId id="411" r:id="rId51"/>
    <p:sldId id="510" r:id="rId52"/>
    <p:sldId id="541" r:id="rId53"/>
    <p:sldId id="542" r:id="rId54"/>
    <p:sldId id="414" r:id="rId55"/>
    <p:sldId id="543" r:id="rId56"/>
    <p:sldId id="544" r:id="rId57"/>
    <p:sldId id="511" r:id="rId5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4.docx"/><Relationship Id="rId4" Type="http://schemas.openxmlformats.org/officeDocument/2006/relationships/package" Target="../embeddings/Microsoft_Office_Word___3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5.docx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8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0.xml"/><Relationship Id="rId3" Type="http://schemas.openxmlformats.org/officeDocument/2006/relationships/slide" Target="slide31.xml"/><Relationship Id="rId7" Type="http://schemas.openxmlformats.org/officeDocument/2006/relationships/slide" Target="slide37.xml"/><Relationship Id="rId12" Type="http://schemas.openxmlformats.org/officeDocument/2006/relationships/slide" Target="slide46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.docx"/><Relationship Id="rId1" Type="http://schemas.openxmlformats.org/officeDocument/2006/relationships/vmlDrawing" Target="../drawings/vmlDrawing6.vml"/><Relationship Id="rId6" Type="http://schemas.openxmlformats.org/officeDocument/2006/relationships/slide" Target="slide35.xml"/><Relationship Id="rId11" Type="http://schemas.openxmlformats.org/officeDocument/2006/relationships/slide" Target="slide45.xml"/><Relationship Id="rId5" Type="http://schemas.openxmlformats.org/officeDocument/2006/relationships/slide" Target="slide33.xml"/><Relationship Id="rId15" Type="http://schemas.openxmlformats.org/officeDocument/2006/relationships/image" Target="../media/image27.png"/><Relationship Id="rId10" Type="http://schemas.openxmlformats.org/officeDocument/2006/relationships/slide" Target="slide44.xml"/><Relationship Id="rId4" Type="http://schemas.openxmlformats.org/officeDocument/2006/relationships/slide" Target="slide32.xml"/><Relationship Id="rId9" Type="http://schemas.openxmlformats.org/officeDocument/2006/relationships/slide" Target="slide41.xml"/><Relationship Id="rId14" Type="http://schemas.openxmlformats.org/officeDocument/2006/relationships/slide" Target="slide5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Relationship Id="rId1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Relationship Id="rId1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Relationship Id="rId1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0.xml"/><Relationship Id="rId18" Type="http://schemas.openxmlformats.org/officeDocument/2006/relationships/package" Target="../embeddings/Microsoft_Office_Word___11.docx"/><Relationship Id="rId3" Type="http://schemas.openxmlformats.org/officeDocument/2006/relationships/slide" Target="slide31.xml"/><Relationship Id="rId7" Type="http://schemas.openxmlformats.org/officeDocument/2006/relationships/slide" Target="slide37.xml"/><Relationship Id="rId12" Type="http://schemas.openxmlformats.org/officeDocument/2006/relationships/slide" Target="slide46.xml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7.vml"/><Relationship Id="rId6" Type="http://schemas.openxmlformats.org/officeDocument/2006/relationships/slide" Target="slide35.xml"/><Relationship Id="rId11" Type="http://schemas.openxmlformats.org/officeDocument/2006/relationships/slide" Target="slide45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10.docx"/><Relationship Id="rId10" Type="http://schemas.openxmlformats.org/officeDocument/2006/relationships/slide" Target="slide44.xml"/><Relationship Id="rId4" Type="http://schemas.openxmlformats.org/officeDocument/2006/relationships/slide" Target="slide32.xml"/><Relationship Id="rId9" Type="http://schemas.openxmlformats.org/officeDocument/2006/relationships/slide" Target="slide41.xml"/><Relationship Id="rId14" Type="http://schemas.openxmlformats.org/officeDocument/2006/relationships/slide" Target="slide5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Relationship Id="rId1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Relationship Id="rId1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54.xml"/><Relationship Id="rId3" Type="http://schemas.openxmlformats.org/officeDocument/2006/relationships/slide" Target="slide32.xml"/><Relationship Id="rId7" Type="http://schemas.openxmlformats.org/officeDocument/2006/relationships/slide" Target="slide39.xml"/><Relationship Id="rId12" Type="http://schemas.openxmlformats.org/officeDocument/2006/relationships/slide" Target="slide50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5.xml"/><Relationship Id="rId15" Type="http://schemas.openxmlformats.org/officeDocument/2006/relationships/image" Target="../media/image36.png"/><Relationship Id="rId10" Type="http://schemas.openxmlformats.org/officeDocument/2006/relationships/slide" Target="slide45.xml"/><Relationship Id="rId4" Type="http://schemas.openxmlformats.org/officeDocument/2006/relationships/slide" Target="slide33.xml"/><Relationship Id="rId9" Type="http://schemas.openxmlformats.org/officeDocument/2006/relationships/slide" Target="slide44.xml"/><Relationship Id="rId1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0.xml"/><Relationship Id="rId3" Type="http://schemas.openxmlformats.org/officeDocument/2006/relationships/slide" Target="slide31.xml"/><Relationship Id="rId7" Type="http://schemas.openxmlformats.org/officeDocument/2006/relationships/slide" Target="slide37.xml"/><Relationship Id="rId12" Type="http://schemas.openxmlformats.org/officeDocument/2006/relationships/slide" Target="slide4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6" Type="http://schemas.openxmlformats.org/officeDocument/2006/relationships/slide" Target="slide3.xml"/><Relationship Id="rId1" Type="http://schemas.openxmlformats.org/officeDocument/2006/relationships/vmlDrawing" Target="../drawings/vmlDrawing8.vml"/><Relationship Id="rId6" Type="http://schemas.openxmlformats.org/officeDocument/2006/relationships/slide" Target="slide35.xml"/><Relationship Id="rId11" Type="http://schemas.openxmlformats.org/officeDocument/2006/relationships/slide" Target="slide45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12.docx"/><Relationship Id="rId10" Type="http://schemas.openxmlformats.org/officeDocument/2006/relationships/slide" Target="slide44.xml"/><Relationship Id="rId4" Type="http://schemas.openxmlformats.org/officeDocument/2006/relationships/slide" Target="slide32.xml"/><Relationship Id="rId9" Type="http://schemas.openxmlformats.org/officeDocument/2006/relationships/slide" Target="slide41.xml"/><Relationship Id="rId14" Type="http://schemas.openxmlformats.org/officeDocument/2006/relationships/slide" Target="slide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21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完美破解立体几何证明题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35496" y="800805"/>
            <a:ext cx="25922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立体几何与空间向量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154" y="1164357"/>
            <a:ext cx="4181692" cy="23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066682"/>
            <a:ext cx="859786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是长方形，所以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95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478140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</a:rPr>
              <a:t>PE</a:t>
            </a:r>
            <a:r>
              <a:rPr lang="en-US" altLang="zh-CN" sz="2600" kern="100" dirty="0">
                <a:latin typeface="宋体"/>
                <a:ea typeface="华文细黑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</a:rPr>
              <a:t>，在</a:t>
            </a:r>
            <a:r>
              <a:rPr lang="en-US" altLang="zh-CN" sz="2600" kern="100" dirty="0" err="1">
                <a:latin typeface="Times New Roman"/>
                <a:ea typeface="华文细黑"/>
              </a:rPr>
              <a:t>Rt</a:t>
            </a:r>
            <a:r>
              <a:rPr lang="en-US" altLang="zh-CN" sz="2600" kern="100" dirty="0" err="1">
                <a:latin typeface="宋体"/>
                <a:ea typeface="华文细黑"/>
              </a:rPr>
              <a:t>△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PED</a:t>
            </a:r>
            <a:r>
              <a:rPr lang="zh-CN" altLang="zh-CN" sz="2600" kern="100" dirty="0">
                <a:latin typeface="Times New Roman"/>
                <a:ea typeface="华文细黑"/>
              </a:rPr>
              <a:t>中</a:t>
            </a:r>
            <a:r>
              <a:rPr lang="zh-CN" altLang="zh-CN" sz="2600" kern="100" dirty="0" smtClean="0">
                <a:latin typeface="Times New Roman"/>
                <a:ea typeface="华文细黑"/>
              </a:rPr>
              <a:t>，</a:t>
            </a:r>
            <a:endParaRPr lang="zh-CN" altLang="zh-CN" sz="1050" kern="100" dirty="0">
              <a:latin typeface="Times New Roman"/>
            </a:endParaRPr>
          </a:p>
        </p:txBody>
      </p:sp>
      <p:pic>
        <p:nvPicPr>
          <p:cNvPr id="3" name="图片 2" descr="SXT54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18300"/>
            <a:ext cx="1977422" cy="13054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9919738"/>
              </p:ext>
            </p:extLst>
          </p:nvPr>
        </p:nvGraphicFramePr>
        <p:xfrm>
          <a:off x="346388" y="2380436"/>
          <a:ext cx="4824412" cy="762000"/>
        </p:xfrm>
        <a:graphic>
          <a:graphicData uri="http://schemas.openxmlformats.org/presentationml/2006/ole">
            <p:oleObj spid="_x0000_s1047" name="文档" r:id="rId4" imgW="4823518" imgH="76297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07554" y="2911172"/>
            <a:ext cx="882132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PDC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PDC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PE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76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217" y="51470"/>
            <a:ext cx="8683844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三棱锥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CPDA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三棱锥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PACD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2925746"/>
              </p:ext>
            </p:extLst>
          </p:nvPr>
        </p:nvGraphicFramePr>
        <p:xfrm>
          <a:off x="251514" y="2427734"/>
          <a:ext cx="4999038" cy="1052512"/>
        </p:xfrm>
        <a:graphic>
          <a:graphicData uri="http://schemas.openxmlformats.org/presentationml/2006/ole">
            <p:oleObj spid="_x0000_s2110" name="文档" r:id="rId3" imgW="4998794" imgH="105323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3507836"/>
              </p:ext>
            </p:extLst>
          </p:nvPr>
        </p:nvGraphicFramePr>
        <p:xfrm>
          <a:off x="228600" y="3075806"/>
          <a:ext cx="8504238" cy="1782763"/>
        </p:xfrm>
        <a:graphic>
          <a:graphicData uri="http://schemas.openxmlformats.org/presentationml/2006/ole">
            <p:oleObj spid="_x0000_s2111" name="文档" r:id="rId4" imgW="8502475" imgH="179056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3665884"/>
              </p:ext>
            </p:extLst>
          </p:nvPr>
        </p:nvGraphicFramePr>
        <p:xfrm>
          <a:off x="168275" y="4349090"/>
          <a:ext cx="6591300" cy="1050925"/>
        </p:xfrm>
        <a:graphic>
          <a:graphicData uri="http://schemas.openxmlformats.org/presentationml/2006/ole">
            <p:oleObj spid="_x0000_s2112" name="文档" r:id="rId5" imgW="6590444" imgH="1052788" progId="Word.Document.12">
              <p:embed/>
            </p:oleObj>
          </a:graphicData>
        </a:graphic>
      </p:graphicFrame>
      <p:pic>
        <p:nvPicPr>
          <p:cNvPr id="7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66687" y="455427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空间中的垂直问题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4005" y="707162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为等边三角形，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7" name="图片 6" descr="F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4536" y="1960900"/>
            <a:ext cx="1918026" cy="151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F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4536" y="3507854"/>
            <a:ext cx="1918026" cy="15130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3497053"/>
              </p:ext>
            </p:extLst>
          </p:nvPr>
        </p:nvGraphicFramePr>
        <p:xfrm>
          <a:off x="300668" y="3091046"/>
          <a:ext cx="6902450" cy="1114425"/>
        </p:xfrm>
        <a:graphic>
          <a:graphicData uri="http://schemas.openxmlformats.org/presentationml/2006/ole">
            <p:oleObj spid="_x0000_s3094" name="文档" r:id="rId5" imgW="6902818" imgH="111369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09992" y="3736096"/>
            <a:ext cx="608533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4617762"/>
              </p:ext>
            </p:extLst>
          </p:nvPr>
        </p:nvGraphicFramePr>
        <p:xfrm>
          <a:off x="693886" y="915566"/>
          <a:ext cx="6902450" cy="1114425"/>
        </p:xfrm>
        <a:graphic>
          <a:graphicData uri="http://schemas.openxmlformats.org/presentationml/2006/ole">
            <p:oleObj spid="_x0000_s4117" name="文档" r:id="rId3" imgW="6902818" imgH="111586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39552" y="1697241"/>
            <a:ext cx="6693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BG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BCE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4615" y="514425"/>
            <a:ext cx="8597865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为等边三角形，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BG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CDE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4752" y="442417"/>
            <a:ext cx="8597865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证明线面垂直的常用方法：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利用线面垂直的判定定理，把线面垂直的判定转化为证明线线垂直；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利用面面垂直的性质定理，把证明线面垂直转化为证明面面垂直；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利用常见结论，如两条平行线中的一条垂直于一个平面，则另一条也垂直于这个平面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061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550" y="1138690"/>
            <a:ext cx="8512738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证明面面垂直的方法：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证明面面垂直常用面面垂直的判定定理，即证明一个面过另一个面的一条垂线，将证明面面垂直转化为证明线面垂直，一般先从现有直线中寻找，若图中不存在这样的直线，则借助中点、高线或添加辅助线来解决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67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6757" y="9942"/>
            <a:ext cx="8683844" cy="506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如图所示，在四棱锥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3" name="图片 2" descr="SSJ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356" y="1347614"/>
            <a:ext cx="2142001" cy="265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3651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550" y="483518"/>
            <a:ext cx="851273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90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011" y="1042581"/>
            <a:ext cx="8428453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立体几何证明题，是高考必考题，证明平行、垂直关系是主要题型，特别是垂直关系尤为重要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掌握判定定理、性质定理并能灵活运用是解题的根本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学会分析推理的方法和证明技巧是提升推理能力的关键，在二轮复习中，通过专题训练，使解立体几何证明的能力更上一层楼，确保该类题型不失分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550" y="1594838"/>
            <a:ext cx="851273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ABE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13984" y="453903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360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空间中的平行、垂直综合问题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4752" y="7715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如图，三棱台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DEF-ABC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如图，连接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DG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MH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在三棱台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DEFABC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7" name="图片 6" descr="SXT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7054" y="1419622"/>
            <a:ext cx="1788658" cy="160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SXT16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0244" y="2148444"/>
            <a:ext cx="2042382" cy="1748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615" y="891124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DFCG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HM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1016" y="47092"/>
            <a:ext cx="8683844" cy="506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在三棱台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DEFABC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HBEF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ABED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ABED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615" y="514425"/>
            <a:ext cx="8597865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，求证：平面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   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3" name="图片 2" descr="SXT16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63638"/>
            <a:ext cx="2269087" cy="1942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615" y="1134780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因此四边形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EFCH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是平行四边形，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HE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HE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GH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EGH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7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33" y="468278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立体几何中，要证线垂直于线，常常先证线垂直于面，再用线垂直于面的性质易得线垂直于线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要证线平行于面，只需先证线平行于线，再用线平行于面的判定定理易得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证明立体几何问题，要紧密结合图形，有时要利用平面几何的相关知识，因此需要多画出一些图形辅助使用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平行关系往往用到三角形的中位线，垂直关系往往用到三角形高线、中线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726" y="115858"/>
            <a:ext cx="8512738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在如图所示的几何体中，四边形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是正方形，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PMA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是正方形，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3" name="图片 2" descr="7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87574"/>
            <a:ext cx="2102517" cy="2039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5930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615" y="1594838"/>
            <a:ext cx="859786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EG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GF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PMA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外，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PM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PMA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内，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EG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PMA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PMA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EG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GF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都在平面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EFG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内且相交，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PMA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51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23478"/>
            <a:ext cx="8597865" cy="4817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为正方形，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99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747" y="2322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求三棱锥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的体积之比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为正方形，不妨设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即为点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MAB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-25000" dirty="0" smtClean="0">
                <a:latin typeface="Times New Roman"/>
                <a:ea typeface="华文细黑"/>
                <a:cs typeface="Courier New"/>
              </a:rPr>
              <a:t>ABCD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5445222"/>
              </p:ext>
            </p:extLst>
          </p:nvPr>
        </p:nvGraphicFramePr>
        <p:xfrm>
          <a:off x="3252996" y="2994511"/>
          <a:ext cx="4678363" cy="1098550"/>
        </p:xfrm>
        <a:graphic>
          <a:graphicData uri="http://schemas.openxmlformats.org/presentationml/2006/ole">
            <p:oleObj spid="_x0000_s5154" name="文档" r:id="rId3" imgW="4678834" imgH="109903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9362525"/>
              </p:ext>
            </p:extLst>
          </p:nvPr>
        </p:nvGraphicFramePr>
        <p:xfrm>
          <a:off x="263658" y="3761502"/>
          <a:ext cx="8389938" cy="1074737"/>
        </p:xfrm>
        <a:graphic>
          <a:graphicData uri="http://schemas.openxmlformats.org/presentationml/2006/ole">
            <p:oleObj spid="_x0000_s5155" name="文档" r:id="rId4" imgW="8388034" imgH="107549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28691" y="4435684"/>
            <a:ext cx="823174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即三棱锥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的体积之比为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3903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7403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5706" y="733450"/>
            <a:ext cx="8770682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是异面直线，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在平面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内，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在平面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内，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是平面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的交线，则下列命题正确的是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spc="-5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不相交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都相交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至多与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中的一条相交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中的一条相交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都不相交则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异面矛盾，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中的一条相交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97120" y="1265571"/>
            <a:ext cx="42511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798" y="797838"/>
            <a:ext cx="8770682" cy="41975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已知直线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，直线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spc="-5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充分不必要条件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  	B.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必要不充分条件</a:t>
            </a:r>
            <a:endParaRPr lang="zh-CN" altLang="zh-CN" sz="1050" kern="100" spc="-5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充要条件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既非充分也非必要条件</a:t>
            </a:r>
            <a:endParaRPr lang="zh-CN" altLang="zh-CN" sz="1050" kern="100" spc="-5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spc="-5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spc="-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spc="-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；但直线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，直线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可以相交，故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spc="-5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的充分不必要条件，选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1050" kern="100" spc="-5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08" y="1275606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733581"/>
            <a:ext cx="8597865" cy="42220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如图，在正方形</a:t>
            </a:r>
            <a:r>
              <a:rPr lang="en-US" altLang="zh-CN" sz="2600" i="1" kern="100" dirty="0">
                <a:latin typeface="Times New Roman"/>
                <a:ea typeface="华文细黑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en-US" altLang="zh-CN" sz="2600" i="1" kern="100" dirty="0">
                <a:latin typeface="Times New Roman"/>
                <a:ea typeface="华文细黑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现在沿</a:t>
            </a:r>
            <a:r>
              <a:rPr lang="en-US" altLang="zh-CN" sz="2600" i="1" kern="100" dirty="0">
                <a:latin typeface="Times New Roman"/>
                <a:ea typeface="华文细黑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</a:rPr>
              <a:t>FA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把这个正方形折成一个四面体，使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三点重合，重合后的点记为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在四面体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中必有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所在平面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所在平面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所在平面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7" name="图片 16" descr="80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3064" y="2339392"/>
            <a:ext cx="1517861" cy="1353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4615" y="1275606"/>
            <a:ext cx="8597865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在折叠过程中，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保持不变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" name="图片 17" descr="81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5" y="2218692"/>
            <a:ext cx="2157470" cy="14877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452881"/>
              </p:ext>
            </p:extLst>
          </p:nvPr>
        </p:nvGraphicFramePr>
        <p:xfrm>
          <a:off x="395535" y="2037099"/>
          <a:ext cx="5538788" cy="1938338"/>
        </p:xfrm>
        <a:graphic>
          <a:graphicData uri="http://schemas.openxmlformats.org/presentationml/2006/ole">
            <p:oleObj spid="_x0000_s6158" name="文档" r:id="rId16" imgW="5539241" imgH="193762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19" y="3693283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4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4272" y="972334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是两个不同的平面，给出下列四个条件：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存在一条直线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存在一个平面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存在两条平行直线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存在两条异面直线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，可以推出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②③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036" y="1518920"/>
            <a:ext cx="789440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还可以相交；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时，不一定能推出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是错误的，易知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5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528" y="1042581"/>
            <a:ext cx="8512738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是两条不同的直线，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是两个不同的平面，则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4135" y="798547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, 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相交，错误；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相交，错误；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，可得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，正确；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755" y="653822"/>
            <a:ext cx="8597865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表示不同的直线，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表示不同的平面，给出下列四个命题：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其中正确的个数是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C.3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D.4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空间中的平行问题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空间中的垂直问题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空间中的平行、垂直综合问题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01" y="798547"/>
            <a:ext cx="894697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，两条平行线中有一条与一平面垂直，则另一条也与这个平面垂直，故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可能在平面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内，故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，三条交线除了平行，还可能相交于同一点，故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spc="-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，结合线面平行的判定定理和性质定理可判断其正确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61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258" y="874758"/>
            <a:ext cx="8858389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如图，已知六棱锥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的底面是正六边形，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，则下列结论中：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45°.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其中正确的有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把所有正确的序号都填上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" name="图片 16" descr="82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29234"/>
            <a:ext cx="1832531" cy="169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636" y="987574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又由正六边形的性质得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不成立，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676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3420" y="1110679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由正六边形的性质得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也不成立，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错；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Rt</a:t>
            </a:r>
            <a:r>
              <a:rPr lang="en-US" altLang="zh-CN" sz="2600" kern="100" dirty="0" err="1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∴∠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PDA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45°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∴④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①④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42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7715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如图，三棱柱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ABC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中，侧面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为菱形，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的中点为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的位置关系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spc="-5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为菱形，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ABO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7" name="图片 16" descr="83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3522" y="2139702"/>
            <a:ext cx="2344942" cy="13364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61348" y="202253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异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面垂直</a:t>
            </a: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903" y="775017"/>
            <a:ext cx="8946973" cy="43627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如图所示，在四棱锥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400" kern="100" spc="-5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，且底面各边都相等，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上的一动点，当点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400" kern="100" spc="-5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400" kern="100" spc="-50" dirty="0" smtClean="0">
                <a:latin typeface="Times New Roman"/>
                <a:ea typeface="华文细黑"/>
                <a:cs typeface="Times New Roman"/>
              </a:rPr>
              <a:t>时，平面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MBD</a:t>
            </a:r>
            <a:r>
              <a:rPr lang="en-US" altLang="zh-CN" sz="2400" kern="100" spc="-5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400" i="1" kern="100" spc="-50" dirty="0">
                <a:latin typeface="Times New Roman"/>
                <a:ea typeface="华文细黑"/>
                <a:cs typeface="Courier New"/>
              </a:rPr>
              <a:t>PCD</a:t>
            </a:r>
            <a:r>
              <a:rPr lang="en-US" altLang="zh-CN" sz="2400" kern="100" spc="-5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400" kern="100" spc="-50" dirty="0">
                <a:latin typeface="Times New Roman"/>
                <a:ea typeface="华文细黑"/>
                <a:cs typeface="Times New Roman"/>
              </a:rPr>
              <a:t>只要填写一个你认为是正确的条件即可</a:t>
            </a:r>
            <a:r>
              <a:rPr lang="en-US" altLang="zh-CN" sz="2400" kern="100" spc="-5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400" kern="100" spc="-5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是菱形，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PAC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DM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时，即有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MBD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4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MBD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DM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4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PC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4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BM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4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，答案不唯一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pic>
        <p:nvPicPr>
          <p:cNvPr id="17" name="图片 16" descr="84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0479" y="2211710"/>
            <a:ext cx="2142001" cy="1499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111" y="756310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，如图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9492610"/>
              </p:ext>
            </p:extLst>
          </p:nvPr>
        </p:nvGraphicFramePr>
        <p:xfrm>
          <a:off x="3281055" y="1332374"/>
          <a:ext cx="517525" cy="960437"/>
        </p:xfrm>
        <a:graphic>
          <a:graphicData uri="http://schemas.openxmlformats.org/presentationml/2006/ole">
            <p:oleObj spid="_x0000_s7190" name="文档" r:id="rId15" imgW="519351" imgH="961651" progId="Word.Document.12">
              <p:embed/>
            </p:oleObj>
          </a:graphicData>
        </a:graphic>
      </p:graphicFrame>
      <p:pic>
        <p:nvPicPr>
          <p:cNvPr id="18" name="图片 17" descr="-22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2087" y="2002056"/>
            <a:ext cx="2279541" cy="143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-23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07854"/>
            <a:ext cx="2279541" cy="14337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7496772"/>
              </p:ext>
            </p:extLst>
          </p:nvPr>
        </p:nvGraphicFramePr>
        <p:xfrm>
          <a:off x="243900" y="3795886"/>
          <a:ext cx="3071813" cy="1084263"/>
        </p:xfrm>
        <a:graphic>
          <a:graphicData uri="http://schemas.openxmlformats.org/presentationml/2006/ole">
            <p:oleObj spid="_x0000_s7191" name="文档" r:id="rId18" imgW="3071475" imgH="108352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49871" y="4443101"/>
            <a:ext cx="172194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802457"/>
            <a:ext cx="8597865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为菱形，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OF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987574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30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1738854"/>
            <a:ext cx="859786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因为四边形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ABCE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为菱形，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AP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PAC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23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空间中的平行问题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170106" y="805458"/>
            <a:ext cx="8770682" cy="42534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如图，在正方体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的中点，求证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7" name="图片 6" descr="-8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02440"/>
            <a:ext cx="2008359" cy="197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-8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1148" y="2466536"/>
            <a:ext cx="2008359" cy="1977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838352" y="4432979"/>
            <a:ext cx="3821880" cy="556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3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EG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8096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7" name="图片 16" descr="D-11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83718"/>
            <a:ext cx="2015784" cy="1867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1178977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ABED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79441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ABED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33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1834962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BEF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内，且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BEF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BEF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PCD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699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625" y="749399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在如图所示的多面体中，四边形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都为矩形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，证明：直线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都是矩形，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内两条相交的直线，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7" name="图片 16" descr="-215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318" y="1632450"/>
            <a:ext cx="1634233" cy="1731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0316" y="1779662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因为直线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又由已知，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ACC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内两条相交的直线，所以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ACC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88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3900" y="815698"/>
            <a:ext cx="8597865" cy="42534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的中点，在线段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上是否存在一点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证明你的结论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如图，取线段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的交点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由已知，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的中位线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7" name="图片 16" descr="-217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3960" y="3143642"/>
            <a:ext cx="1700488" cy="178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 descr="-215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491630"/>
            <a:ext cx="1485666" cy="1573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4007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5306989"/>
              </p:ext>
            </p:extLst>
          </p:nvPr>
        </p:nvGraphicFramePr>
        <p:xfrm>
          <a:off x="259140" y="756310"/>
          <a:ext cx="6088062" cy="1517650"/>
        </p:xfrm>
        <a:graphic>
          <a:graphicData uri="http://schemas.openxmlformats.org/presentationml/2006/ole">
            <p:oleObj spid="_x0000_s8201" name="文档" r:id="rId15" imgW="6087694" imgH="152241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41412" y="1433281"/>
            <a:ext cx="8733982" cy="36774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MD</a:t>
            </a:r>
            <a:r>
              <a:rPr lang="zh-CN" altLang="zh-CN" sz="2600" kern="100" dirty="0">
                <a:latin typeface="宋体"/>
                <a:ea typeface="GBK_S"/>
                <a:cs typeface="Times New Roman"/>
              </a:rPr>
              <a:t>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，从而四边形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MDEO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MO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MO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上存在一点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" name="图片 19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8360" y="4443958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6280" y="153958"/>
            <a:ext cx="8597865" cy="4817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4" name="图片 3" descr="-8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6448" y="594328"/>
            <a:ext cx="2008359" cy="1977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826557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证明平行关系的方法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证明线线平行的常用方法：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利用平行公理，即证明两直线同时和第三条直线平行；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利用平行四边形进行转换；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利用三角形中位线定理证明；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利用线面平行、面面平行的性质定理证明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847" y="-5298"/>
            <a:ext cx="8597865" cy="506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证明线面平行的常用方法：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利用线面平行的判定定理，把证明线面平行转化为证明线线平行；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利用面面平行的性质定理，把证明线面平行转化为证明面面平行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证明面面平行的方法：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证明面面平行，依据判定定理，只要找到一个面内两条相交直线与另一个平面平行即可，从而将证明面面平行转化为证明线面平行，再转化为证明线线平行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3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438507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如图，三角形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所在的平面与长方形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所在的平面垂直，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是长方形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4" name="图片 3" descr="SXT5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31849"/>
            <a:ext cx="2175164" cy="1436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541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2274</Words>
  <Application>Microsoft Office PowerPoint</Application>
  <PresentationFormat>全屏显示(16:9)</PresentationFormat>
  <Paragraphs>652</Paragraphs>
  <Slides>57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622</cp:revision>
  <dcterms:modified xsi:type="dcterms:W3CDTF">2016-03-03T01:03:47Z</dcterms:modified>
</cp:coreProperties>
</file>