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72A3A6-8A36-43AD-891E-13B50BDE38D1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FEAA8C-5A91-4C86-A96A-D22E7C18F3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arry%20a%20headline" TargetMode="External"/><Relationship Id="rId13" Type="http://schemas.openxmlformats.org/officeDocument/2006/relationships/hyperlink" Target="http://dict.cn/fame" TargetMode="External"/><Relationship Id="rId3" Type="http://schemas.openxmlformats.org/officeDocument/2006/relationships/hyperlink" Target="http://dict.cn/title" TargetMode="External"/><Relationship Id="rId7" Type="http://schemas.openxmlformats.org/officeDocument/2006/relationships/hyperlink" Target="http://dict.cn/feature" TargetMode="External"/><Relationship Id="rId12" Type="http://schemas.openxmlformats.org/officeDocument/2006/relationships/hyperlink" Target="http://dict.cn/somebody" TargetMode="External"/><Relationship Id="rId2" Type="http://schemas.openxmlformats.org/officeDocument/2006/relationships/hyperlink" Target="http://dict.cn/caption" TargetMode="External"/><Relationship Id="rId16" Type="http://schemas.openxmlformats.org/officeDocument/2006/relationships/hyperlink" Target="http://dict.cn/st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heading" TargetMode="External"/><Relationship Id="rId11" Type="http://schemas.openxmlformats.org/officeDocument/2006/relationships/hyperlink" Target="http://dict.cn/notable" TargetMode="External"/><Relationship Id="rId5" Type="http://schemas.openxmlformats.org/officeDocument/2006/relationships/hyperlink" Target="http://dict.cn/banner" TargetMode="External"/><Relationship Id="rId15" Type="http://schemas.openxmlformats.org/officeDocument/2006/relationships/hyperlink" Target="http://dict.cn/superstar" TargetMode="External"/><Relationship Id="rId10" Type="http://schemas.openxmlformats.org/officeDocument/2006/relationships/hyperlink" Target="http://dict.cn/news%20headlines" TargetMode="External"/><Relationship Id="rId4" Type="http://schemas.openxmlformats.org/officeDocument/2006/relationships/hyperlink" Target="http://dict.cn/head" TargetMode="External"/><Relationship Id="rId9" Type="http://schemas.openxmlformats.org/officeDocument/2006/relationships/hyperlink" Target="http://dict.cn/screaming%20headlines" TargetMode="External"/><Relationship Id="rId14" Type="http://schemas.openxmlformats.org/officeDocument/2006/relationships/hyperlink" Target="http://dict.cn/renow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make" TargetMode="External"/><Relationship Id="rId7" Type="http://schemas.openxmlformats.org/officeDocument/2006/relationships/hyperlink" Target="http://dict.cn/produce%20blindly" TargetMode="External"/><Relationship Id="rId2" Type="http://schemas.openxmlformats.org/officeDocument/2006/relationships/hyperlink" Target="http://dict.cn/cre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roduce%20grain" TargetMode="External"/><Relationship Id="rId5" Type="http://schemas.openxmlformats.org/officeDocument/2006/relationships/hyperlink" Target="http://dict.cn/produce%20ticket" TargetMode="External"/><Relationship Id="rId4" Type="http://schemas.openxmlformats.org/officeDocument/2006/relationships/hyperlink" Target="http://dict.cn/produce%20a%20passpor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mateur%20photographer" TargetMode="External"/><Relationship Id="rId13" Type="http://schemas.openxmlformats.org/officeDocument/2006/relationships/hyperlink" Target="http://dict.cn/creation" TargetMode="External"/><Relationship Id="rId3" Type="http://schemas.openxmlformats.org/officeDocument/2006/relationships/hyperlink" Target="http://dict.cn/photojournalist" TargetMode="External"/><Relationship Id="rId7" Type="http://schemas.openxmlformats.org/officeDocument/2006/relationships/hyperlink" Target="http://dict.cn/professional%20photographer" TargetMode="External"/><Relationship Id="rId12" Type="http://schemas.openxmlformats.org/officeDocument/2006/relationships/hyperlink" Target="http://dict.cn/world" TargetMode="External"/><Relationship Id="rId2" Type="http://schemas.openxmlformats.org/officeDocument/2006/relationships/hyperlink" Target="http://dict.cn/paparazz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lensman" TargetMode="External"/><Relationship Id="rId11" Type="http://schemas.openxmlformats.org/officeDocument/2006/relationships/hyperlink" Target="http://dict.cn/cosmos" TargetMode="External"/><Relationship Id="rId5" Type="http://schemas.openxmlformats.org/officeDocument/2006/relationships/hyperlink" Target="http://dict.cn/shutterbug" TargetMode="External"/><Relationship Id="rId10" Type="http://schemas.openxmlformats.org/officeDocument/2006/relationships/hyperlink" Target="http://dict.cn/space" TargetMode="External"/><Relationship Id="rId4" Type="http://schemas.openxmlformats.org/officeDocument/2006/relationships/hyperlink" Target="http://dict.cn/press%20photographer" TargetMode="External"/><Relationship Id="rId9" Type="http://schemas.openxmlformats.org/officeDocument/2006/relationships/hyperlink" Target="http://dict.cn/earth" TargetMode="External"/><Relationship Id="rId14" Type="http://schemas.openxmlformats.org/officeDocument/2006/relationships/hyperlink" Target="http://dict.cn/macrocos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ill" TargetMode="External"/><Relationship Id="rId3" Type="http://schemas.openxmlformats.org/officeDocument/2006/relationships/hyperlink" Target="http://dict.cn/path" TargetMode="External"/><Relationship Id="rId7" Type="http://schemas.openxmlformats.org/officeDocument/2006/relationships/hyperlink" Target="http://dict.cn/orbit%20a%20satellite" TargetMode="External"/><Relationship Id="rId12" Type="http://schemas.openxmlformats.org/officeDocument/2006/relationships/hyperlink" Target="http://dict.cn/recover%20a%20capsule" TargetMode="External"/><Relationship Id="rId2" Type="http://schemas.openxmlformats.org/officeDocument/2006/relationships/hyperlink" Target="http://dict.cn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orbit%20the%20moon" TargetMode="External"/><Relationship Id="rId11" Type="http://schemas.openxmlformats.org/officeDocument/2006/relationships/hyperlink" Target="http://dict.cn/medicine" TargetMode="External"/><Relationship Id="rId5" Type="http://schemas.openxmlformats.org/officeDocument/2006/relationships/hyperlink" Target="http://dict.cn/planetary%20orbits" TargetMode="External"/><Relationship Id="rId10" Type="http://schemas.openxmlformats.org/officeDocument/2006/relationships/hyperlink" Target="http://dict.cn/summarize" TargetMode="External"/><Relationship Id="rId4" Type="http://schemas.openxmlformats.org/officeDocument/2006/relationships/hyperlink" Target="http://dict.cn/elliptic%20orbit" TargetMode="External"/><Relationship Id="rId9" Type="http://schemas.openxmlformats.org/officeDocument/2006/relationships/hyperlink" Target="http://dict.cn/table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effort" TargetMode="External"/><Relationship Id="rId3" Type="http://schemas.openxmlformats.org/officeDocument/2006/relationships/hyperlink" Target="http://dict.cn/go%20aboard" TargetMode="External"/><Relationship Id="rId7" Type="http://schemas.openxmlformats.org/officeDocument/2006/relationships/hyperlink" Target="http://dict.cn/attainment" TargetMode="External"/><Relationship Id="rId12" Type="http://schemas.openxmlformats.org/officeDocument/2006/relationships/hyperlink" Target="http://dict.cn/mock%20at%20sb's%20achievement" TargetMode="External"/><Relationship Id="rId2" Type="http://schemas.openxmlformats.org/officeDocument/2006/relationships/hyperlink" Target="http://dict.cn/be%20a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eed" TargetMode="External"/><Relationship Id="rId11" Type="http://schemas.openxmlformats.org/officeDocument/2006/relationships/hyperlink" Target="http://dict.cn/evaluate%20the%20achievements" TargetMode="External"/><Relationship Id="rId5" Type="http://schemas.openxmlformats.org/officeDocument/2006/relationships/hyperlink" Target="http://dict.cn/accomplishment" TargetMode="External"/><Relationship Id="rId10" Type="http://schemas.openxmlformats.org/officeDocument/2006/relationships/hyperlink" Target="http://dict.cn/realization" TargetMode="External"/><Relationship Id="rId4" Type="http://schemas.openxmlformats.org/officeDocument/2006/relationships/hyperlink" Target="http://dict.cn/aboard%20a%20plane" TargetMode="External"/><Relationship Id="rId9" Type="http://schemas.openxmlformats.org/officeDocument/2006/relationships/hyperlink" Target="http://dict.cn/fulfillm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place%20the%20old%20with%20the%20new" TargetMode="External"/><Relationship Id="rId3" Type="http://schemas.openxmlformats.org/officeDocument/2006/relationships/hyperlink" Target="http://dict.cn/academic%20achievements" TargetMode="External"/><Relationship Id="rId7" Type="http://schemas.openxmlformats.org/officeDocument/2006/relationships/hyperlink" Target="http://dict.cn/replace%20sb%20as%20goal-keeper" TargetMode="External"/><Relationship Id="rId12" Type="http://schemas.openxmlformats.org/officeDocument/2006/relationships/hyperlink" Target="http://dict.cn/amateur%20performance" TargetMode="External"/><Relationship Id="rId2" Type="http://schemas.openxmlformats.org/officeDocument/2006/relationships/hyperlink" Target="http://dict.cn/surpass%20all%20previous%20achiev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place%20the%20books" TargetMode="External"/><Relationship Id="rId11" Type="http://schemas.openxmlformats.org/officeDocument/2006/relationships/hyperlink" Target="http://dict.cn/beginner" TargetMode="External"/><Relationship Id="rId5" Type="http://schemas.openxmlformats.org/officeDocument/2006/relationships/hyperlink" Target="http://dict.cn/restore" TargetMode="External"/><Relationship Id="rId10" Type="http://schemas.openxmlformats.org/officeDocument/2006/relationships/hyperlink" Target="http://dict.cn/unprofessional" TargetMode="External"/><Relationship Id="rId4" Type="http://schemas.openxmlformats.org/officeDocument/2006/relationships/hyperlink" Target="http://dict.cn/substitute" TargetMode="External"/><Relationship Id="rId9" Type="http://schemas.openxmlformats.org/officeDocument/2006/relationships/hyperlink" Target="http://dict.cn/nonprofessiona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ave%20belief%20in%20sb" TargetMode="External"/><Relationship Id="rId13" Type="http://schemas.openxmlformats.org/officeDocument/2006/relationships/hyperlink" Target="http://dict.cn/widely%20accepted%20belief" TargetMode="External"/><Relationship Id="rId3" Type="http://schemas.openxmlformats.org/officeDocument/2006/relationships/hyperlink" Target="http://dict.cn/spacecraft" TargetMode="External"/><Relationship Id="rId7" Type="http://schemas.openxmlformats.org/officeDocument/2006/relationships/hyperlink" Target="http://dict.cn/trust" TargetMode="External"/><Relationship Id="rId12" Type="http://schemas.openxmlformats.org/officeDocument/2006/relationships/hyperlink" Target="http://dict.cn/superstitious%20belief" TargetMode="External"/><Relationship Id="rId2" Type="http://schemas.openxmlformats.org/officeDocument/2006/relationships/hyperlink" Target="http://dict.cn/space%20capsu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aith" TargetMode="External"/><Relationship Id="rId11" Type="http://schemas.openxmlformats.org/officeDocument/2006/relationships/hyperlink" Target="http://dict.cn/religious%20belief" TargetMode="External"/><Relationship Id="rId5" Type="http://schemas.openxmlformats.org/officeDocument/2006/relationships/hyperlink" Target="http://dict.cn/lunar%20module" TargetMode="External"/><Relationship Id="rId10" Type="http://schemas.openxmlformats.org/officeDocument/2006/relationships/hyperlink" Target="http://dict.cn/deep-rooted%20belief" TargetMode="External"/><Relationship Id="rId4" Type="http://schemas.openxmlformats.org/officeDocument/2006/relationships/hyperlink" Target="http://dict.cn/space%20shuttle" TargetMode="External"/><Relationship Id="rId9" Type="http://schemas.openxmlformats.org/officeDocument/2006/relationships/hyperlink" Target="http://dict.cn/common%20belie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onclusive%E3%80%94concrete%E3%80%95%20evidence" TargetMode="External"/><Relationship Id="rId3" Type="http://schemas.openxmlformats.org/officeDocument/2006/relationships/hyperlink" Target="http://dict.cn/adduce%E3%80%94afford%E3%80%95%20evidence" TargetMode="External"/><Relationship Id="rId7" Type="http://schemas.openxmlformats.org/officeDocument/2006/relationships/hyperlink" Target="http://dict.cn/compelling%E3%80%94convincing%E3%80%95%20evidence" TargetMode="External"/><Relationship Id="rId2" Type="http://schemas.openxmlformats.org/officeDocument/2006/relationships/hyperlink" Target="http://dict.cn/pro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bundant%E3%80%94ample%E3%80%95%20evidence" TargetMode="External"/><Relationship Id="rId5" Type="http://schemas.openxmlformats.org/officeDocument/2006/relationships/hyperlink" Target="http://dict.cn/produce%20evidence" TargetMode="External"/><Relationship Id="rId10" Type="http://schemas.openxmlformats.org/officeDocument/2006/relationships/hyperlink" Target="http://dict.cn/material%20evidence" TargetMode="External"/><Relationship Id="rId4" Type="http://schemas.openxmlformats.org/officeDocument/2006/relationships/hyperlink" Target="http://dict.cn/furnish%E3%80%94gather%E3%80%95%20evidence" TargetMode="External"/><Relationship Id="rId9" Type="http://schemas.openxmlformats.org/officeDocument/2006/relationships/hyperlink" Target="http://dict.cn/documentary%20evidenc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riticism" TargetMode="External"/><Relationship Id="rId3" Type="http://schemas.openxmlformats.org/officeDocument/2006/relationships/hyperlink" Target="http://dict.cn/economic" TargetMode="External"/><Relationship Id="rId7" Type="http://schemas.openxmlformats.org/officeDocument/2006/relationships/hyperlink" Target="http://dict.cn/financial%20center" TargetMode="External"/><Relationship Id="rId2" Type="http://schemas.openxmlformats.org/officeDocument/2006/relationships/hyperlink" Target="http://dict.cn/commer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inancial%20allocation" TargetMode="External"/><Relationship Id="rId11" Type="http://schemas.openxmlformats.org/officeDocument/2006/relationships/hyperlink" Target="http://dict.cn/periodical" TargetMode="External"/><Relationship Id="rId5" Type="http://schemas.openxmlformats.org/officeDocument/2006/relationships/hyperlink" Target="http://dict.cn/financial%20affairs" TargetMode="External"/><Relationship Id="rId10" Type="http://schemas.openxmlformats.org/officeDocument/2006/relationships/hyperlink" Target="http://dict.cn/journal" TargetMode="External"/><Relationship Id="rId4" Type="http://schemas.openxmlformats.org/officeDocument/2006/relationships/hyperlink" Target="http://dict.cn/monetary" TargetMode="External"/><Relationship Id="rId9" Type="http://schemas.openxmlformats.org/officeDocument/2006/relationships/hyperlink" Target="http://dict.cn/judgemen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view%20a%20guard%20of%20honour" TargetMode="External"/><Relationship Id="rId3" Type="http://schemas.openxmlformats.org/officeDocument/2006/relationships/hyperlink" Target="http://dict.cn/general%20review" TargetMode="External"/><Relationship Id="rId7" Type="http://schemas.openxmlformats.org/officeDocument/2006/relationships/hyperlink" Target="http://dict.cn/military%20review" TargetMode="External"/><Relationship Id="rId2" Type="http://schemas.openxmlformats.org/officeDocument/2006/relationships/hyperlink" Target="http://dict.cn/have%20a%20review%20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news%20review" TargetMode="External"/><Relationship Id="rId5" Type="http://schemas.openxmlformats.org/officeDocument/2006/relationships/hyperlink" Target="http://dict.cn/weekly%20review" TargetMode="External"/><Relationship Id="rId4" Type="http://schemas.openxmlformats.org/officeDocument/2006/relationships/hyperlink" Target="http://dict.cn/favorable%20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Headline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大字标题；头条新闻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加标题于；作主角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 </a:t>
            </a:r>
            <a:r>
              <a:rPr lang="en-US" altLang="zh-CN" b="1" dirty="0" smtClean="0">
                <a:hlinkClick r:id="rId2"/>
              </a:rPr>
              <a:t>caption</a:t>
            </a:r>
            <a:r>
              <a:rPr lang="zh-CN" altLang="en-US" b="1" dirty="0" smtClean="0"/>
              <a:t>说明文字 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hlinkClick r:id="rId3"/>
              </a:rPr>
              <a:t>title</a:t>
            </a:r>
            <a:r>
              <a:rPr lang="zh-CN" altLang="en-US" b="1" dirty="0" smtClean="0"/>
              <a:t>标题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head</a:t>
            </a:r>
            <a:r>
              <a:rPr lang="zh-CN" altLang="en-US" b="1" dirty="0" smtClean="0"/>
              <a:t>头部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banner</a:t>
            </a:r>
            <a:r>
              <a:rPr lang="zh-CN" altLang="en-US" b="1" dirty="0" smtClean="0"/>
              <a:t>横幅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  <a:hlinkClick r:id="rId6"/>
              </a:rPr>
              <a:t>heading</a:t>
            </a:r>
            <a:r>
              <a:rPr lang="zh-CN" altLang="en-US" b="1" dirty="0" smtClean="0"/>
              <a:t>标题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feature</a:t>
            </a:r>
            <a:r>
              <a:rPr lang="zh-CN" altLang="en-US" b="1" dirty="0" smtClean="0"/>
              <a:t>特征 </a:t>
            </a:r>
          </a:p>
          <a:p>
            <a:r>
              <a:rPr lang="zh-CN" altLang="en-US" b="1" dirty="0" smtClean="0"/>
              <a:t>刊载大字标题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8"/>
              </a:rPr>
              <a:t>carry a headline</a:t>
            </a:r>
            <a:endParaRPr lang="zh-CN" altLang="en-US" b="1" dirty="0" smtClean="0"/>
          </a:p>
          <a:p>
            <a:r>
              <a:rPr lang="zh-CN" altLang="en-US" b="1" dirty="0" smtClean="0"/>
              <a:t>引起轰动的头条新闻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9"/>
              </a:rPr>
              <a:t>screaming headlines</a:t>
            </a:r>
            <a:endParaRPr lang="zh-CN" altLang="en-US" b="1" dirty="0" smtClean="0"/>
          </a:p>
          <a:p>
            <a:r>
              <a:rPr lang="zh-CN" altLang="en-US" b="1" dirty="0" smtClean="0"/>
              <a:t>新闻提要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0"/>
              </a:rPr>
              <a:t>news headlines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Celebrity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名人；名誉；社会名流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1"/>
              </a:rPr>
              <a:t>notable</a:t>
            </a:r>
            <a:r>
              <a:rPr lang="zh-CN" altLang="en-US" b="1" dirty="0" smtClean="0"/>
              <a:t>显著的 </a:t>
            </a:r>
            <a:r>
              <a:rPr lang="en-US" altLang="zh-CN" b="1" dirty="0" smtClean="0">
                <a:hlinkClick r:id="rId12"/>
              </a:rPr>
              <a:t>somebody</a:t>
            </a:r>
            <a:r>
              <a:rPr lang="zh-CN" altLang="en-US" b="1" dirty="0" smtClean="0"/>
              <a:t>某人 </a:t>
            </a:r>
            <a:r>
              <a:rPr lang="en-US" altLang="zh-CN" b="1" dirty="0" smtClean="0">
                <a:hlinkClick r:id="rId13"/>
              </a:rPr>
              <a:t>fame</a:t>
            </a:r>
            <a:r>
              <a:rPr lang="zh-CN" altLang="en-US" b="1" dirty="0" smtClean="0"/>
              <a:t>名声 </a:t>
            </a:r>
            <a:r>
              <a:rPr lang="en-US" altLang="zh-CN" b="1" dirty="0" smtClean="0">
                <a:hlinkClick r:id="rId14"/>
              </a:rPr>
              <a:t>renown</a:t>
            </a:r>
            <a:r>
              <a:rPr lang="zh-CN" altLang="en-US" b="1" dirty="0" smtClean="0"/>
              <a:t>名望 </a:t>
            </a:r>
            <a:r>
              <a:rPr lang="en-US" altLang="zh-CN" b="1" dirty="0" smtClean="0">
                <a:hlinkClick r:id="rId15"/>
              </a:rPr>
              <a:t>superstar</a:t>
            </a:r>
            <a:r>
              <a:rPr lang="zh-CN" altLang="en-US" b="1" dirty="0" smtClean="0"/>
              <a:t>超级明星 </a:t>
            </a:r>
            <a:r>
              <a:rPr lang="en-US" altLang="zh-CN" b="1" dirty="0" smtClean="0">
                <a:hlinkClick r:id="rId16"/>
              </a:rPr>
              <a:t>star</a:t>
            </a:r>
            <a:r>
              <a:rPr lang="zh-CN" altLang="en-US" b="1" dirty="0" smtClean="0"/>
              <a:t>星 </a:t>
            </a:r>
          </a:p>
          <a:p>
            <a:r>
              <a:rPr lang="zh-CN" altLang="en-US" b="1" dirty="0" smtClean="0"/>
              <a:t>她一下变成名人了。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6600"/>
                </a:solidFill>
              </a:rPr>
              <a:t>She became a 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celebrity</a:t>
            </a:r>
            <a:r>
              <a:rPr lang="en-US" altLang="zh-CN" b="1" u="sng" dirty="0" smtClean="0">
                <a:solidFill>
                  <a:srgbClr val="FF6600"/>
                </a:solidFill>
              </a:rPr>
              <a:t> overnight.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 </a:t>
            </a:r>
            <a:endParaRPr lang="en-US" altLang="zh-CN" b="1" u="sng" dirty="0">
              <a:solidFill>
                <a:srgbClr val="FF6600"/>
              </a:solidFill>
            </a:endParaRPr>
          </a:p>
          <a:p>
            <a:r>
              <a:rPr lang="zh-CN" altLang="en-US" b="1" dirty="0" smtClean="0"/>
              <a:t>大家一致认为他是衣着最差的名人。 </a:t>
            </a:r>
            <a:endParaRPr lang="zh-CN" altLang="en-US" b="1" dirty="0" smtClean="0"/>
          </a:p>
          <a:p>
            <a:r>
              <a:rPr lang="en-US" altLang="zh-CN" b="1" u="sng" dirty="0" smtClean="0">
                <a:solidFill>
                  <a:srgbClr val="FF6600"/>
                </a:solidFill>
              </a:rPr>
              <a:t>He was voted the worst dressed 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celebrity</a:t>
            </a:r>
            <a:r>
              <a:rPr lang="en-US" altLang="zh-CN" b="1" u="sng" dirty="0" smtClean="0">
                <a:solidFill>
                  <a:srgbClr val="FF6600"/>
                </a:solidFill>
              </a:rPr>
              <a:t>.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Produce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生产；提出；制片；分娩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产品；农产品 </a:t>
            </a:r>
            <a:r>
              <a:rPr lang="en-US" altLang="zh-CN" b="1" dirty="0" smtClean="0"/>
              <a:t>(product; production)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create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make</a:t>
            </a:r>
            <a:endParaRPr lang="en-US" altLang="zh-CN" b="1" dirty="0" smtClean="0"/>
          </a:p>
          <a:p>
            <a:r>
              <a:rPr lang="zh-CN" altLang="en-US" b="1" dirty="0" smtClean="0"/>
              <a:t>出示护照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produce a passport</a:t>
            </a:r>
            <a:endParaRPr lang="zh-CN" altLang="en-US" b="1" dirty="0" smtClean="0"/>
          </a:p>
          <a:p>
            <a:r>
              <a:rPr lang="zh-CN" altLang="en-US" b="1" dirty="0" smtClean="0"/>
              <a:t>出示票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produce ticket</a:t>
            </a:r>
            <a:endParaRPr lang="zh-CN" altLang="en-US" b="1" dirty="0" smtClean="0"/>
          </a:p>
          <a:p>
            <a:r>
              <a:rPr lang="zh-CN" altLang="en-US" b="1" dirty="0" smtClean="0"/>
              <a:t>生产粮食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produce grain</a:t>
            </a:r>
            <a:endParaRPr lang="zh-CN" altLang="en-US" b="1" dirty="0" smtClean="0"/>
          </a:p>
          <a:p>
            <a:r>
              <a:rPr lang="zh-CN" altLang="en-US" b="1" dirty="0" smtClean="0"/>
              <a:t>盲目地生产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7"/>
              </a:rPr>
              <a:t>produce blindly</a:t>
            </a:r>
            <a:endParaRPr lang="zh-CN" altLang="en-US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Photographer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摄影师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zh-CN" altLang="en-US" b="1" dirty="0"/>
              <a:t> </a:t>
            </a:r>
            <a:r>
              <a:rPr lang="en-US" altLang="zh-CN" b="1" dirty="0" smtClean="0">
                <a:hlinkClick r:id="rId2"/>
              </a:rPr>
              <a:t>paparazzo</a:t>
            </a:r>
            <a:r>
              <a:rPr lang="zh-CN" altLang="en-US" b="1" dirty="0" smtClean="0"/>
              <a:t>专门追逐名人的摄影记者</a:t>
            </a:r>
            <a:r>
              <a:rPr lang="en-US" altLang="zh-CN" b="1" dirty="0" smtClean="0"/>
              <a:t>... </a:t>
            </a:r>
            <a:r>
              <a:rPr lang="en-US" altLang="zh-CN" b="1" dirty="0" smtClean="0">
                <a:hlinkClick r:id="rId3"/>
              </a:rPr>
              <a:t>photojournalist</a:t>
            </a:r>
            <a:r>
              <a:rPr lang="zh-CN" altLang="en-US" b="1" dirty="0" smtClean="0"/>
              <a:t>摄影记者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press photographer</a:t>
            </a:r>
            <a:r>
              <a:rPr lang="zh-CN" altLang="en-US" b="1" dirty="0" smtClean="0"/>
              <a:t>摄影记者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shutterbug</a:t>
            </a:r>
            <a:r>
              <a:rPr lang="en-US" altLang="zh-CN" b="1" dirty="0" smtClean="0"/>
              <a:t> &lt;</a:t>
            </a:r>
            <a:r>
              <a:rPr lang="zh-CN" altLang="en-US" b="1" dirty="0" smtClean="0"/>
              <a:t>美俚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摄影爱好者</a:t>
            </a:r>
            <a:r>
              <a:rPr lang="en-US" altLang="zh-CN" b="1" dirty="0" smtClean="0"/>
              <a:t>... </a:t>
            </a:r>
            <a:r>
              <a:rPr lang="en-US" altLang="zh-CN" b="1" dirty="0" err="1" smtClean="0">
                <a:hlinkClick r:id="rId6"/>
              </a:rPr>
              <a:t>lensman</a:t>
            </a:r>
            <a:r>
              <a:rPr lang="zh-CN" altLang="en-US" b="1" dirty="0" smtClean="0"/>
              <a:t>摄影师</a:t>
            </a:r>
            <a:r>
              <a:rPr lang="en-US" altLang="zh-CN" b="1" dirty="0" smtClean="0"/>
              <a:t>, </a:t>
            </a:r>
            <a:r>
              <a:rPr lang="en-US" altLang="zh-CN" b="1" u="sng" dirty="0" smtClean="0">
                <a:solidFill>
                  <a:srgbClr val="FF6600"/>
                </a:solidFill>
              </a:rPr>
              <a:t>cameraman</a:t>
            </a:r>
            <a:r>
              <a:rPr lang="zh-CN" altLang="en-US" b="1" dirty="0" smtClean="0"/>
              <a:t>摄影师</a:t>
            </a:r>
            <a:endParaRPr lang="zh-CN" altLang="en-US" b="1" dirty="0" smtClean="0"/>
          </a:p>
          <a:p>
            <a:r>
              <a:rPr lang="zh-CN" altLang="en-US" b="1" dirty="0" smtClean="0"/>
              <a:t>摄影记者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press photographer</a:t>
            </a:r>
            <a:endParaRPr lang="zh-CN" altLang="en-US" b="1" dirty="0" smtClean="0"/>
          </a:p>
          <a:p>
            <a:r>
              <a:rPr lang="zh-CN" altLang="en-US" b="1" dirty="0" smtClean="0"/>
              <a:t>职业摄影师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professional photographer</a:t>
            </a:r>
            <a:endParaRPr lang="zh-CN" altLang="en-US" b="1" dirty="0" smtClean="0"/>
          </a:p>
          <a:p>
            <a:r>
              <a:rPr lang="zh-CN" altLang="en-US" b="1" dirty="0" smtClean="0"/>
              <a:t>业余摄影家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amateur photographer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Cosmonaut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苏联太空人</a:t>
            </a:r>
            <a:r>
              <a:rPr lang="en-US" altLang="zh-CN" b="1" dirty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astronaut  </a:t>
            </a:r>
            <a:r>
              <a:rPr lang="zh-CN" altLang="en-US" b="1" dirty="0" smtClean="0"/>
              <a:t>宇航员</a:t>
            </a:r>
            <a:r>
              <a:rPr lang="en-US" altLang="zh-CN" b="1" dirty="0" smtClean="0"/>
              <a:t>,</a:t>
            </a:r>
            <a:r>
              <a:rPr lang="en-US" altLang="zh-CN" b="1" u="sng" dirty="0" err="1" smtClean="0">
                <a:solidFill>
                  <a:srgbClr val="0000FF"/>
                </a:solidFill>
              </a:rPr>
              <a:t>taikonaut</a:t>
            </a:r>
            <a:r>
              <a:rPr lang="zh-CN" altLang="en-US" b="1" dirty="0" smtClean="0"/>
              <a:t>太空人；</a:t>
            </a:r>
            <a:r>
              <a:rPr lang="en-US" altLang="zh-CN" b="1" dirty="0" smtClean="0">
                <a:solidFill>
                  <a:srgbClr val="0000FF"/>
                </a:solidFill>
              </a:rPr>
              <a:t>astronomer</a:t>
            </a:r>
            <a:r>
              <a:rPr lang="zh-CN" altLang="en-US" b="1" dirty="0" smtClean="0"/>
              <a:t>天文学家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Universe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宇宙；万物；世界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9"/>
              </a:rPr>
              <a:t>earth</a:t>
            </a:r>
            <a:r>
              <a:rPr lang="zh-CN" altLang="en-US" b="1" dirty="0" smtClean="0"/>
              <a:t>地球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0"/>
              </a:rPr>
              <a:t>space</a:t>
            </a:r>
            <a:r>
              <a:rPr lang="zh-CN" altLang="en-US" b="1" dirty="0" smtClean="0"/>
              <a:t>空间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1"/>
              </a:rPr>
              <a:t>cosmos</a:t>
            </a:r>
            <a:r>
              <a:rPr lang="zh-CN" altLang="en-US" b="1" dirty="0" smtClean="0"/>
              <a:t>宇宙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2"/>
              </a:rPr>
              <a:t>world</a:t>
            </a:r>
            <a:r>
              <a:rPr lang="zh-CN" altLang="en-US" b="1" dirty="0" smtClean="0"/>
              <a:t>世界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3"/>
              </a:rPr>
              <a:t>creation</a:t>
            </a:r>
            <a:r>
              <a:rPr lang="zh-CN" altLang="en-US" b="1" dirty="0" smtClean="0"/>
              <a:t>创造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4"/>
              </a:rPr>
              <a:t>macrocosm</a:t>
            </a:r>
            <a:r>
              <a:rPr lang="zh-CN" altLang="en-US" b="1" dirty="0" smtClean="0"/>
              <a:t>宇宙  </a:t>
            </a: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Orbit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势力范围；眼眶；轨迹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绕轨道而行；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course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path</a:t>
            </a:r>
            <a:endParaRPr lang="en-US" altLang="zh-CN" b="1" dirty="0" smtClean="0"/>
          </a:p>
          <a:p>
            <a:r>
              <a:rPr lang="zh-CN" altLang="en-US" b="1" dirty="0" smtClean="0"/>
              <a:t>椭圆形轨道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elliptic orbit</a:t>
            </a:r>
            <a:endParaRPr lang="zh-CN" altLang="en-US" b="1" dirty="0" smtClean="0"/>
          </a:p>
          <a:p>
            <a:r>
              <a:rPr lang="zh-CN" altLang="en-US" b="1" dirty="0" smtClean="0"/>
              <a:t>行星轨道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planetary orbits</a:t>
            </a:r>
            <a:endParaRPr lang="zh-CN" altLang="en-US" b="1" dirty="0" smtClean="0"/>
          </a:p>
          <a:p>
            <a:r>
              <a:rPr lang="zh-CN" altLang="en-US" b="1" dirty="0" smtClean="0"/>
              <a:t>绕月球轨道运行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orbit the moon</a:t>
            </a:r>
            <a:endParaRPr lang="zh-CN" altLang="en-US" b="1" dirty="0" smtClean="0"/>
          </a:p>
          <a:p>
            <a:r>
              <a:rPr lang="zh-CN" altLang="en-US" b="1" dirty="0" smtClean="0"/>
              <a:t>把卫星送入轨道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orbit a satellite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Capsule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胶囊；太空舱；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概括；装入胶囊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8"/>
              </a:rPr>
              <a:t>pill</a:t>
            </a:r>
            <a:r>
              <a:rPr lang="zh-CN" altLang="en-US" b="1" dirty="0" smtClean="0"/>
              <a:t>药丸 </a:t>
            </a:r>
            <a:r>
              <a:rPr lang="en-US" altLang="zh-CN" b="1" dirty="0" smtClean="0">
                <a:hlinkClick r:id="rId9"/>
              </a:rPr>
              <a:t>tablet</a:t>
            </a:r>
            <a:r>
              <a:rPr lang="zh-CN" altLang="en-US" b="1" dirty="0" smtClean="0"/>
              <a:t>药片 </a:t>
            </a:r>
            <a:r>
              <a:rPr lang="en-US" altLang="zh-CN" b="1" dirty="0" smtClean="0">
                <a:hlinkClick r:id="rId10"/>
              </a:rPr>
              <a:t>summarize</a:t>
            </a:r>
            <a:r>
              <a:rPr lang="zh-CN" altLang="en-US" b="1" dirty="0" smtClean="0"/>
              <a:t>概述 </a:t>
            </a:r>
            <a:r>
              <a:rPr lang="en-US" altLang="zh-CN" b="1" dirty="0" smtClean="0">
                <a:hlinkClick r:id="rId11"/>
              </a:rPr>
              <a:t>medicine</a:t>
            </a:r>
            <a:r>
              <a:rPr lang="zh-CN" altLang="en-US" b="1" dirty="0" smtClean="0"/>
              <a:t>药 </a:t>
            </a:r>
          </a:p>
          <a:p>
            <a:r>
              <a:rPr lang="zh-CN" altLang="en-US" b="1" dirty="0" smtClean="0"/>
              <a:t>回收太空舱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recover a capsule</a:t>
            </a:r>
            <a:endParaRPr lang="en-US" altLang="zh-CN" b="1" dirty="0" smtClean="0"/>
          </a:p>
          <a:p>
            <a:r>
              <a:rPr lang="zh-CN" altLang="en-US" b="1" dirty="0" smtClean="0"/>
              <a:t>这种胶囊每隔四小时服一次。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6600"/>
                </a:solidFill>
              </a:rPr>
              <a:t>This 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capsule</a:t>
            </a:r>
            <a:r>
              <a:rPr lang="en-US" altLang="zh-CN" b="1" u="sng" dirty="0" smtClean="0">
                <a:solidFill>
                  <a:srgbClr val="FF6600"/>
                </a:solidFill>
              </a:rPr>
              <a:t> is to be taken every four hours.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 </a:t>
            </a:r>
            <a:endParaRPr lang="en-US" altLang="zh-CN" b="1" u="sng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你能概括下这则新闻吗？ </a:t>
            </a:r>
          </a:p>
          <a:p>
            <a:r>
              <a:rPr lang="en-US" altLang="zh-CN" b="1" u="sng" dirty="0" smtClean="0">
                <a:solidFill>
                  <a:srgbClr val="FF6600"/>
                </a:solidFill>
              </a:rPr>
              <a:t>Would you please 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capsule</a:t>
            </a:r>
            <a:r>
              <a:rPr lang="en-US" altLang="zh-CN" b="1" u="sng" dirty="0" smtClean="0">
                <a:solidFill>
                  <a:srgbClr val="FF6600"/>
                </a:solidFill>
              </a:rPr>
              <a:t> the news?</a:t>
            </a:r>
            <a:r>
              <a:rPr lang="en-US" altLang="zh-CN" b="1" i="1" u="sng" dirty="0" smtClean="0">
                <a:solidFill>
                  <a:srgbClr val="FF6600"/>
                </a:solidFill>
              </a:rPr>
              <a:t> </a:t>
            </a:r>
            <a:endParaRPr lang="zh-CN" altLang="en-US" b="1" u="sng" dirty="0" smtClean="0">
              <a:solidFill>
                <a:srgbClr val="FF6600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Congratulation(s)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祝贺；恭喜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Congratulate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祝贺；庆祝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congratulate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sb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on〔upon</a:t>
            </a:r>
            <a:r>
              <a:rPr lang="en-US" altLang="zh-CN" b="1" dirty="0" smtClean="0">
                <a:solidFill>
                  <a:srgbClr val="0000FF"/>
                </a:solidFill>
              </a:rPr>
              <a:t>〕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sth</a:t>
            </a:r>
            <a:r>
              <a:rPr lang="en-US" altLang="zh-CN" b="1" dirty="0" smtClean="0">
                <a:solidFill>
                  <a:srgbClr val="0000FF"/>
                </a:solidFill>
              </a:rPr>
              <a:t>/v-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ing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我们祝贺他通过了考试。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6600"/>
                </a:solidFill>
              </a:rPr>
              <a:t>We congratulated him on having passed the exam.</a:t>
            </a:r>
            <a:endParaRPr lang="zh-CN" altLang="en-US" b="1" u="sng" dirty="0" smtClean="0">
              <a:solidFill>
                <a:srgbClr val="FF6600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Aboard</a:t>
            </a:r>
            <a:r>
              <a:rPr lang="en-US" altLang="zh-CN" b="1" dirty="0" smtClean="0"/>
              <a:t> adv.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火车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飞机</a:t>
            </a:r>
            <a:r>
              <a:rPr lang="en-US" altLang="zh-CN" b="1" dirty="0"/>
              <a:t>)</a:t>
            </a:r>
            <a:r>
              <a:rPr lang="zh-CN" altLang="en-US" b="1" dirty="0" smtClean="0"/>
              <a:t>上 </a:t>
            </a:r>
            <a:r>
              <a:rPr lang="en-US" altLang="zh-CN" b="1" dirty="0" smtClean="0"/>
              <a:t>prep.</a:t>
            </a:r>
            <a:r>
              <a:rPr lang="zh-CN" altLang="en-US" b="1" dirty="0" smtClean="0"/>
              <a:t>上船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飞机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车 </a:t>
            </a:r>
          </a:p>
          <a:p>
            <a:r>
              <a:rPr lang="en-US" altLang="zh-CN" b="1" dirty="0" smtClean="0">
                <a:hlinkClick r:id="rId2"/>
              </a:rPr>
              <a:t>be aboard</a:t>
            </a:r>
            <a:r>
              <a:rPr lang="en-US" altLang="zh-CN" b="1" dirty="0" smtClean="0"/>
              <a:t> / </a:t>
            </a:r>
            <a:r>
              <a:rPr lang="en-US" altLang="zh-CN" b="1" dirty="0" smtClean="0">
                <a:hlinkClick r:id="rId3"/>
              </a:rPr>
              <a:t>go aboard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上船（车），登机；</a:t>
            </a:r>
          </a:p>
          <a:p>
            <a:r>
              <a:rPr lang="zh-CN" altLang="en-US" b="1" dirty="0" smtClean="0"/>
              <a:t>在飞机上，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aboard a plane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Achievement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成就；成绩；完成；达到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5" action="ppaction://hlinkfile"/>
              </a:rPr>
              <a:t>accomplishment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deed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attainment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effort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fulfillment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realization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评定成绩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1"/>
              </a:rPr>
              <a:t>evaluate the achievements</a:t>
            </a:r>
            <a:endParaRPr lang="zh-CN" altLang="en-US" b="1" dirty="0" smtClean="0"/>
          </a:p>
          <a:p>
            <a:r>
              <a:rPr lang="zh-CN" altLang="en-US" b="1" dirty="0" smtClean="0"/>
              <a:t>贬低某人的成绩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mock at </a:t>
            </a:r>
            <a:r>
              <a:rPr lang="en-US" altLang="zh-CN" b="1" dirty="0" err="1" smtClean="0">
                <a:hlinkClick r:id="rId12"/>
              </a:rPr>
              <a:t>sb's</a:t>
            </a:r>
            <a:r>
              <a:rPr lang="en-US" altLang="zh-CN" b="1" dirty="0" smtClean="0">
                <a:hlinkClick r:id="rId12"/>
              </a:rPr>
              <a:t> achievement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超过前人的所有成就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surpass all previous achievements</a:t>
            </a:r>
            <a:endParaRPr lang="zh-CN" altLang="en-US" b="1" dirty="0" smtClean="0"/>
          </a:p>
          <a:p>
            <a:r>
              <a:rPr lang="zh-CN" altLang="en-US" b="1" dirty="0" smtClean="0"/>
              <a:t>学术成就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academic achievements</a:t>
            </a:r>
            <a:endParaRPr lang="zh-CN" altLang="en-US" b="1" dirty="0" smtClean="0"/>
          </a:p>
          <a:p>
            <a:r>
              <a:rPr lang="en-US" altLang="zh-CN" b="1" dirty="0" smtClean="0"/>
              <a:t>Replace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取代；替换；放回原处；偿还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4"/>
              </a:rPr>
              <a:t>substitute</a:t>
            </a:r>
            <a:r>
              <a:rPr lang="zh-CN" altLang="en-US" b="1" dirty="0" smtClean="0"/>
              <a:t>代用品 </a:t>
            </a:r>
            <a:r>
              <a:rPr lang="en-US" altLang="zh-CN" b="1" dirty="0" smtClean="0">
                <a:hlinkClick r:id="rId5"/>
              </a:rPr>
              <a:t>restore</a:t>
            </a:r>
            <a:r>
              <a:rPr lang="zh-CN" altLang="en-US" b="1" dirty="0" smtClean="0"/>
              <a:t>恢复</a:t>
            </a:r>
          </a:p>
          <a:p>
            <a:r>
              <a:rPr lang="zh-CN" altLang="en-US" b="1" dirty="0" smtClean="0"/>
              <a:t>把书放回原处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replace the books</a:t>
            </a:r>
            <a:endParaRPr lang="zh-CN" altLang="en-US" b="1" dirty="0" smtClean="0"/>
          </a:p>
          <a:p>
            <a:r>
              <a:rPr lang="zh-CN" altLang="en-US" b="1" dirty="0" smtClean="0"/>
              <a:t>代某人当守门员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replace </a:t>
            </a:r>
            <a:r>
              <a:rPr lang="en-US" altLang="zh-CN" b="1" dirty="0" err="1" smtClean="0">
                <a:hlinkClick r:id="rId7"/>
              </a:rPr>
              <a:t>sb</a:t>
            </a:r>
            <a:r>
              <a:rPr lang="en-US" altLang="zh-CN" b="1" dirty="0" smtClean="0">
                <a:hlinkClick r:id="rId7"/>
              </a:rPr>
              <a:t> as goal-keeper</a:t>
            </a:r>
            <a:endParaRPr lang="zh-CN" altLang="en-US" b="1" dirty="0" smtClean="0"/>
          </a:p>
          <a:p>
            <a:r>
              <a:rPr lang="zh-CN" altLang="en-US" b="1" dirty="0" smtClean="0"/>
              <a:t>弃旧迎新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replace the old with the new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Amateur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外行；业余爱好者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业余（爱好者）的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9" action="ppaction://hlinkfile"/>
              </a:rPr>
              <a:t>nonprofessional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unprofessional</a:t>
            </a:r>
            <a:r>
              <a:rPr lang="zh-CN" altLang="en-US" b="1" dirty="0"/>
              <a:t> </a:t>
            </a:r>
            <a:r>
              <a:rPr lang="en-US" altLang="zh-CN" b="1" dirty="0" smtClean="0"/>
              <a:t>n.(</a:t>
            </a:r>
            <a:r>
              <a:rPr lang="zh-CN" altLang="en-US" b="1" dirty="0" smtClean="0"/>
              <a:t>名词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11" action="ppaction://hlinkfile"/>
              </a:rPr>
              <a:t>beginner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nonprofessional</a:t>
            </a:r>
            <a:endParaRPr lang="en-US" altLang="zh-CN" b="1" dirty="0" smtClean="0"/>
          </a:p>
          <a:p>
            <a:r>
              <a:rPr lang="zh-CN" altLang="en-US" b="1" dirty="0" smtClean="0"/>
              <a:t>业余表演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amateur performance</a:t>
            </a:r>
            <a:r>
              <a:rPr lang="zh-CN" altLang="en-US" b="1" dirty="0" smtClean="0"/>
              <a:t>　 </a:t>
            </a: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Spaceship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宇宙飞船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space capsule</a:t>
            </a:r>
            <a:r>
              <a:rPr lang="zh-CN" altLang="en-US" b="1" dirty="0" smtClean="0"/>
              <a:t>太空舱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3"/>
              </a:rPr>
              <a:t>spacecraft</a:t>
            </a:r>
            <a:r>
              <a:rPr lang="zh-CN" altLang="en-US" b="1" dirty="0" smtClean="0"/>
              <a:t>宇宙飞船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space shuttle</a:t>
            </a:r>
            <a:r>
              <a:rPr lang="zh-CN" altLang="en-US" b="1" dirty="0" smtClean="0"/>
              <a:t>航天飞机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lunar module</a:t>
            </a:r>
            <a:r>
              <a:rPr lang="en-US" altLang="zh-CN" b="1" dirty="0" smtClean="0"/>
              <a:t>〈</a:t>
            </a:r>
            <a:r>
              <a:rPr lang="zh-CN" altLang="en-US" b="1" dirty="0" smtClean="0"/>
              <a:t>天</a:t>
            </a:r>
            <a:r>
              <a:rPr lang="en-US" altLang="zh-CN" b="1" dirty="0" smtClean="0"/>
              <a:t>〉</a:t>
            </a:r>
            <a:r>
              <a:rPr lang="zh-CN" altLang="en-US" b="1" dirty="0" smtClean="0"/>
              <a:t>登月舱</a:t>
            </a:r>
            <a:r>
              <a:rPr lang="en-US" altLang="zh-CN" b="1" dirty="0" smtClean="0"/>
              <a:t>...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Belief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信念；信仰；相信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6" action="ppaction://hlinkfile"/>
              </a:rPr>
              <a:t>faith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trust</a:t>
            </a:r>
            <a:r>
              <a:rPr lang="zh-CN" altLang="en-US" b="1" dirty="0" smtClean="0"/>
              <a:t>　</a:t>
            </a:r>
            <a:r>
              <a:rPr lang="en-US" altLang="zh-CN" b="1" dirty="0" smtClean="0">
                <a:solidFill>
                  <a:srgbClr val="0000FF"/>
                </a:solidFill>
              </a:rPr>
              <a:t>Antonym:</a:t>
            </a:r>
            <a:r>
              <a:rPr lang="en-US" altLang="zh-CN" b="1" dirty="0" smtClean="0"/>
              <a:t> </a:t>
            </a:r>
            <a:r>
              <a:rPr lang="en-US" altLang="zh-CN" b="1" u="sng" dirty="0" smtClean="0">
                <a:solidFill>
                  <a:srgbClr val="FF6600"/>
                </a:solidFill>
              </a:rPr>
              <a:t>disbelief</a:t>
            </a:r>
            <a:r>
              <a:rPr lang="zh-CN" altLang="en-US" b="1" u="sng" dirty="0" smtClean="0">
                <a:solidFill>
                  <a:srgbClr val="FF6600"/>
                </a:solidFill>
              </a:rPr>
              <a:t> </a:t>
            </a:r>
          </a:p>
          <a:p>
            <a:r>
              <a:rPr lang="zh-CN" altLang="en-US" b="1" dirty="0" smtClean="0"/>
              <a:t>信任某人；对某人有信心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8"/>
              </a:rPr>
              <a:t>have belief in </a:t>
            </a:r>
            <a:r>
              <a:rPr lang="en-US" altLang="zh-CN" b="1" dirty="0" err="1" smtClean="0">
                <a:hlinkClick r:id="rId8"/>
              </a:rPr>
              <a:t>sb</a:t>
            </a:r>
            <a:endParaRPr lang="zh-CN" altLang="en-US" b="1" dirty="0" smtClean="0"/>
          </a:p>
          <a:p>
            <a:r>
              <a:rPr lang="zh-CN" altLang="en-US" b="1" dirty="0" smtClean="0"/>
              <a:t>普遍的信仰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9"/>
              </a:rPr>
              <a:t>common belief</a:t>
            </a:r>
            <a:endParaRPr lang="zh-CN" altLang="en-US" b="1" dirty="0" smtClean="0"/>
          </a:p>
          <a:p>
            <a:r>
              <a:rPr lang="zh-CN" altLang="en-US" b="1" dirty="0" smtClean="0"/>
              <a:t>根深蒂固的信念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deep-rooted belief</a:t>
            </a:r>
            <a:endParaRPr lang="zh-CN" altLang="en-US" b="1" dirty="0" smtClean="0"/>
          </a:p>
          <a:p>
            <a:r>
              <a:rPr lang="zh-CN" altLang="en-US" b="1" dirty="0" smtClean="0"/>
              <a:t>宗教信仰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1"/>
              </a:rPr>
              <a:t>religious belief</a:t>
            </a:r>
            <a:endParaRPr lang="zh-CN" altLang="en-US" b="1" dirty="0" smtClean="0"/>
          </a:p>
          <a:p>
            <a:r>
              <a:rPr lang="zh-CN" altLang="en-US" b="1" dirty="0" smtClean="0"/>
              <a:t>迷信的说法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superstitious belief</a:t>
            </a:r>
            <a:endParaRPr lang="zh-CN" altLang="en-US" b="1" dirty="0" smtClean="0"/>
          </a:p>
          <a:p>
            <a:r>
              <a:rPr lang="zh-CN" altLang="en-US" b="1" dirty="0" smtClean="0"/>
              <a:t>广泛接受的信念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widely accepted belief</a:t>
            </a:r>
            <a:endParaRPr lang="zh-CN" altLang="en-US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Evidence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证据；根据；迹象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证明；证实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proof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提出证据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引证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Afford/</a:t>
            </a:r>
            <a:r>
              <a:rPr lang="en-US" altLang="zh-CN" b="1" dirty="0" smtClean="0">
                <a:hlinkClick r:id="rId4"/>
              </a:rPr>
              <a:t>furnish</a:t>
            </a:r>
            <a:r>
              <a:rPr lang="en-US" altLang="zh-CN" b="1" dirty="0" smtClean="0">
                <a:hlinkClick r:id="rId3"/>
              </a:rPr>
              <a:t> evidence</a:t>
            </a:r>
            <a:endParaRPr lang="zh-CN" altLang="en-US" b="1" dirty="0" smtClean="0"/>
          </a:p>
          <a:p>
            <a:r>
              <a:rPr lang="zh-CN" altLang="en-US" b="1" dirty="0" smtClean="0"/>
              <a:t>拿出证据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produce evidence</a:t>
            </a:r>
            <a:endParaRPr lang="zh-CN" altLang="en-US" b="1" dirty="0" smtClean="0"/>
          </a:p>
          <a:p>
            <a:r>
              <a:rPr lang="zh-CN" altLang="en-US" b="1" dirty="0" smtClean="0"/>
              <a:t>大量的证据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6"/>
              </a:rPr>
              <a:t>abundant〔ample</a:t>
            </a:r>
            <a:r>
              <a:rPr lang="en-US" altLang="zh-CN" b="1" dirty="0" smtClean="0">
                <a:hlinkClick r:id="rId6"/>
              </a:rPr>
              <a:t>〕 evidence</a:t>
            </a:r>
            <a:endParaRPr lang="zh-CN" altLang="en-US" b="1" dirty="0" smtClean="0"/>
          </a:p>
          <a:p>
            <a:r>
              <a:rPr lang="zh-CN" altLang="en-US" b="1" dirty="0" smtClean="0"/>
              <a:t>强有力的证据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7"/>
              </a:rPr>
              <a:t>compelling〔convincing</a:t>
            </a:r>
            <a:r>
              <a:rPr lang="en-US" altLang="zh-CN" b="1" dirty="0" smtClean="0">
                <a:hlinkClick r:id="rId7"/>
              </a:rPr>
              <a:t>〕 evidence</a:t>
            </a:r>
            <a:endParaRPr lang="zh-CN" altLang="en-US" b="1" dirty="0" smtClean="0"/>
          </a:p>
          <a:p>
            <a:r>
              <a:rPr lang="zh-CN" altLang="en-US" b="1" dirty="0" smtClean="0"/>
              <a:t>确凿的证据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err="1" smtClean="0">
                <a:hlinkClick r:id="rId8"/>
              </a:rPr>
              <a:t>conclusive〔concrete</a:t>
            </a:r>
            <a:r>
              <a:rPr lang="en-US" altLang="zh-CN" b="1" dirty="0" smtClean="0">
                <a:hlinkClick r:id="rId8"/>
              </a:rPr>
              <a:t>〕 evidence</a:t>
            </a:r>
            <a:endParaRPr lang="zh-CN" altLang="en-US" b="1" dirty="0" smtClean="0"/>
          </a:p>
          <a:p>
            <a:r>
              <a:rPr lang="zh-CN" altLang="en-US" b="1" dirty="0" smtClean="0"/>
              <a:t>书面证据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documentary evidence</a:t>
            </a:r>
            <a:endParaRPr lang="zh-CN" altLang="en-US" b="1" dirty="0" smtClean="0"/>
          </a:p>
          <a:p>
            <a:r>
              <a:rPr lang="zh-CN" altLang="en-US" b="1" dirty="0" smtClean="0"/>
              <a:t>物证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material evidence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Financial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金融的；财政的；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非正式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有钱的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commercial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economic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monetary</a:t>
            </a:r>
            <a:r>
              <a:rPr lang="zh-CN" altLang="en-US" b="1" dirty="0" smtClean="0"/>
              <a:t>　 </a:t>
            </a:r>
            <a:endParaRPr lang="en-US" altLang="zh-CN" b="1" dirty="0" smtClean="0"/>
          </a:p>
          <a:p>
            <a:r>
              <a:rPr lang="zh-CN" altLang="en-US" b="1" dirty="0" smtClean="0"/>
              <a:t>财务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financial affairs</a:t>
            </a:r>
            <a:endParaRPr lang="zh-CN" altLang="en-US" b="1" dirty="0" smtClean="0"/>
          </a:p>
          <a:p>
            <a:r>
              <a:rPr lang="zh-CN" altLang="en-US" b="1" dirty="0" smtClean="0"/>
              <a:t>财政拨款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financial allocation</a:t>
            </a:r>
            <a:endParaRPr lang="zh-CN" altLang="en-US" b="1" dirty="0" smtClean="0"/>
          </a:p>
          <a:p>
            <a:r>
              <a:rPr lang="zh-CN" altLang="en-US" b="1" dirty="0" smtClean="0"/>
              <a:t>金融中心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financial center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Review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复习；回顾；检讨；评审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检阅；评论；温习；检讨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写评论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8" action="ppaction://hlinkfile"/>
              </a:rPr>
              <a:t>criticism</a:t>
            </a:r>
            <a:r>
              <a:rPr lang="zh-CN" altLang="en-US" b="1" dirty="0" smtClean="0"/>
              <a:t>　 </a:t>
            </a:r>
            <a:r>
              <a:rPr lang="en-US" altLang="zh-CN" b="1" dirty="0" err="1" smtClean="0">
                <a:hlinkClick r:id="rId9" action="ppaction://hlinkfile"/>
              </a:rPr>
              <a:t>judgement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journal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periodical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进行复习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复习</a:t>
            </a:r>
            <a:r>
              <a:rPr lang="en-US" altLang="zh-CN" b="1" dirty="0" smtClean="0"/>
              <a:t>… </a:t>
            </a:r>
          </a:p>
          <a:p>
            <a:r>
              <a:rPr lang="en-US" altLang="zh-CN" b="1" dirty="0" smtClean="0">
                <a:hlinkClick r:id="rId2"/>
              </a:rPr>
              <a:t>have a review of</a:t>
            </a:r>
            <a:endParaRPr lang="en-US" altLang="zh-CN" b="1" dirty="0" smtClean="0"/>
          </a:p>
          <a:p>
            <a:r>
              <a:rPr lang="zh-CN" altLang="en-US" b="1" dirty="0" smtClean="0"/>
              <a:t>总复习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general review</a:t>
            </a:r>
            <a:endParaRPr lang="zh-CN" altLang="en-US" b="1" dirty="0" smtClean="0"/>
          </a:p>
          <a:p>
            <a:r>
              <a:rPr lang="zh-CN" altLang="en-US" b="1" dirty="0" smtClean="0"/>
              <a:t>好评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favorable review</a:t>
            </a:r>
            <a:endParaRPr lang="zh-CN" altLang="en-US" b="1" dirty="0" smtClean="0"/>
          </a:p>
          <a:p>
            <a:r>
              <a:rPr lang="zh-CN" altLang="en-US" b="1" dirty="0" smtClean="0"/>
              <a:t>评论周刊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weekly review</a:t>
            </a:r>
            <a:endParaRPr lang="zh-CN" altLang="en-US" b="1" dirty="0" smtClean="0"/>
          </a:p>
          <a:p>
            <a:r>
              <a:rPr lang="zh-CN" altLang="en-US" b="1" dirty="0" smtClean="0"/>
              <a:t>新闻评论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news review</a:t>
            </a:r>
            <a:endParaRPr lang="en-US" altLang="zh-CN" b="1" dirty="0" smtClean="0"/>
          </a:p>
          <a:p>
            <a:r>
              <a:rPr lang="zh-CN" altLang="en-US" b="1" dirty="0" smtClean="0"/>
              <a:t>阅兵式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military review</a:t>
            </a:r>
            <a:endParaRPr lang="zh-CN" altLang="en-US" b="1" dirty="0" smtClean="0"/>
          </a:p>
          <a:p>
            <a:r>
              <a:rPr lang="zh-CN" altLang="en-US" b="1" dirty="0" smtClean="0"/>
              <a:t>检阅仪仗队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review a guard of </a:t>
            </a:r>
            <a:r>
              <a:rPr lang="en-US" altLang="zh-CN" b="1" dirty="0" err="1" smtClean="0">
                <a:hlinkClick r:id="rId8"/>
              </a:rPr>
              <a:t>honour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516</Words>
  <Application>Microsoft Office PowerPoint</Application>
  <PresentationFormat>全屏显示(4:3)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14</cp:revision>
  <dcterms:created xsi:type="dcterms:W3CDTF">2013-12-26T23:53:18Z</dcterms:created>
  <dcterms:modified xsi:type="dcterms:W3CDTF">2013-12-27T01:20:02Z</dcterms:modified>
</cp:coreProperties>
</file>