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5"/>
  </p:notesMasterIdLst>
  <p:handoutMasterIdLst>
    <p:handoutMasterId r:id="rId106"/>
  </p:handoutMasterIdLst>
  <p:sldIdLst>
    <p:sldId id="307" r:id="rId2"/>
    <p:sldId id="1043" r:id="rId3"/>
    <p:sldId id="836" r:id="rId4"/>
    <p:sldId id="1044" r:id="rId5"/>
    <p:sldId id="309" r:id="rId6"/>
    <p:sldId id="841" r:id="rId7"/>
    <p:sldId id="1045" r:id="rId8"/>
    <p:sldId id="467" r:id="rId9"/>
    <p:sldId id="489" r:id="rId10"/>
    <p:sldId id="1046" r:id="rId11"/>
    <p:sldId id="977" r:id="rId12"/>
    <p:sldId id="1047" r:id="rId13"/>
    <p:sldId id="978" r:id="rId14"/>
    <p:sldId id="979" r:id="rId15"/>
    <p:sldId id="980" r:id="rId16"/>
    <p:sldId id="981" r:id="rId17"/>
    <p:sldId id="982" r:id="rId18"/>
    <p:sldId id="983" r:id="rId19"/>
    <p:sldId id="984" r:id="rId20"/>
    <p:sldId id="985" r:id="rId21"/>
    <p:sldId id="986" r:id="rId22"/>
    <p:sldId id="987" r:id="rId23"/>
    <p:sldId id="988" r:id="rId24"/>
    <p:sldId id="989" r:id="rId25"/>
    <p:sldId id="999" r:id="rId26"/>
    <p:sldId id="1000" r:id="rId27"/>
    <p:sldId id="1001" r:id="rId28"/>
    <p:sldId id="990" r:id="rId29"/>
    <p:sldId id="991" r:id="rId30"/>
    <p:sldId id="992" r:id="rId31"/>
    <p:sldId id="993" r:id="rId32"/>
    <p:sldId id="994" r:id="rId33"/>
    <p:sldId id="995" r:id="rId34"/>
    <p:sldId id="996" r:id="rId35"/>
    <p:sldId id="997" r:id="rId36"/>
    <p:sldId id="1002" r:id="rId37"/>
    <p:sldId id="1048" r:id="rId38"/>
    <p:sldId id="657" r:id="rId39"/>
    <p:sldId id="873" r:id="rId40"/>
    <p:sldId id="959" r:id="rId41"/>
    <p:sldId id="960" r:id="rId42"/>
    <p:sldId id="864" r:id="rId43"/>
    <p:sldId id="875" r:id="rId44"/>
    <p:sldId id="962" r:id="rId45"/>
    <p:sldId id="865" r:id="rId46"/>
    <p:sldId id="1003" r:id="rId47"/>
    <p:sldId id="1004" r:id="rId48"/>
    <p:sldId id="866" r:id="rId49"/>
    <p:sldId id="877" r:id="rId50"/>
    <p:sldId id="964" r:id="rId51"/>
    <p:sldId id="867" r:id="rId52"/>
    <p:sldId id="1005" r:id="rId53"/>
    <p:sldId id="1006" r:id="rId54"/>
    <p:sldId id="1007" r:id="rId55"/>
    <p:sldId id="1008" r:id="rId56"/>
    <p:sldId id="1009" r:id="rId57"/>
    <p:sldId id="1010" r:id="rId58"/>
    <p:sldId id="1011" r:id="rId59"/>
    <p:sldId id="1012" r:id="rId60"/>
    <p:sldId id="1013" r:id="rId61"/>
    <p:sldId id="1014" r:id="rId62"/>
    <p:sldId id="1049" r:id="rId63"/>
    <p:sldId id="510" r:id="rId64"/>
    <p:sldId id="1024" r:id="rId65"/>
    <p:sldId id="690" r:id="rId66"/>
    <p:sldId id="827" r:id="rId67"/>
    <p:sldId id="967" r:id="rId68"/>
    <p:sldId id="695" r:id="rId69"/>
    <p:sldId id="696" r:id="rId70"/>
    <p:sldId id="697" r:id="rId71"/>
    <p:sldId id="968" r:id="rId72"/>
    <p:sldId id="700" r:id="rId73"/>
    <p:sldId id="1026" r:id="rId74"/>
    <p:sldId id="702" r:id="rId75"/>
    <p:sldId id="1027" r:id="rId76"/>
    <p:sldId id="704" r:id="rId77"/>
    <p:sldId id="1028" r:id="rId78"/>
    <p:sldId id="706" r:id="rId79"/>
    <p:sldId id="945" r:id="rId80"/>
    <p:sldId id="1050" r:id="rId81"/>
    <p:sldId id="830" r:id="rId82"/>
    <p:sldId id="1030" r:id="rId83"/>
    <p:sldId id="1032" r:id="rId84"/>
    <p:sldId id="710" r:id="rId85"/>
    <p:sldId id="711" r:id="rId86"/>
    <p:sldId id="712" r:id="rId87"/>
    <p:sldId id="1034" r:id="rId88"/>
    <p:sldId id="1035" r:id="rId89"/>
    <p:sldId id="1033" r:id="rId90"/>
    <p:sldId id="1036" r:id="rId91"/>
    <p:sldId id="714" r:id="rId92"/>
    <p:sldId id="1037" r:id="rId93"/>
    <p:sldId id="969" r:id="rId94"/>
    <p:sldId id="1038" r:id="rId95"/>
    <p:sldId id="970" r:id="rId96"/>
    <p:sldId id="717" r:id="rId97"/>
    <p:sldId id="1039" r:id="rId98"/>
    <p:sldId id="718" r:id="rId99"/>
    <p:sldId id="728" r:id="rId100"/>
    <p:sldId id="1041" r:id="rId101"/>
    <p:sldId id="729" r:id="rId102"/>
    <p:sldId id="972" r:id="rId103"/>
    <p:sldId id="441" r:id="rId104"/>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varScale="1">
        <p:scale>
          <a:sx n="84" d="100"/>
          <a:sy n="84" d="100"/>
        </p:scale>
        <p:origin x="-96" y="-14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4"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4" Type="http://schemas.openxmlformats.org/officeDocument/2006/relationships/image" Target="../media/image78.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 Id="rId4" Type="http://schemas.openxmlformats.org/officeDocument/2006/relationships/image" Target="../media/image10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5" Type="http://schemas.openxmlformats.org/officeDocument/2006/relationships/image" Target="../media/image112.emf"/><Relationship Id="rId4" Type="http://schemas.openxmlformats.org/officeDocument/2006/relationships/image" Target="../media/image1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5" Type="http://schemas.openxmlformats.org/officeDocument/2006/relationships/image" Target="../media/image19.emf"/><Relationship Id="rId4"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2016/2/26 Friday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2016/2/26 Friday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7" r:id="rId5"/>
    <p:sldLayoutId id="2147483815" r:id="rId6"/>
    <p:sldLayoutId id="2147483816" r:id="rId7"/>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101.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102.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108.emf"/><Relationship Id="rId26" Type="http://schemas.openxmlformats.org/officeDocument/2006/relationships/image" Target="../media/image112.emf"/><Relationship Id="rId3" Type="http://schemas.openxmlformats.org/officeDocument/2006/relationships/slide" Target="slide63.xml"/><Relationship Id="rId21" Type="http://schemas.openxmlformats.org/officeDocument/2006/relationships/package" Target="../embeddings/Microsoft_Word___106.docx"/><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104.docx"/><Relationship Id="rId25" Type="http://schemas.openxmlformats.org/officeDocument/2006/relationships/package" Target="../embeddings/Microsoft_Word___108.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109.emf"/><Relationship Id="rId1" Type="http://schemas.openxmlformats.org/officeDocument/2006/relationships/vmlDrawing" Target="../drawings/vmlDrawing54.vml"/><Relationship Id="rId6" Type="http://schemas.openxmlformats.org/officeDocument/2006/relationships/slide" Target="slide68.xml"/><Relationship Id="rId11" Type="http://schemas.openxmlformats.org/officeDocument/2006/relationships/slide" Target="slide78.xml"/><Relationship Id="rId24" Type="http://schemas.openxmlformats.org/officeDocument/2006/relationships/image" Target="../media/image111.emf"/><Relationship Id="rId5" Type="http://schemas.openxmlformats.org/officeDocument/2006/relationships/slide" Target="slide66.xml"/><Relationship Id="rId15" Type="http://schemas.openxmlformats.org/officeDocument/2006/relationships/slide" Target="slide91.xml"/><Relationship Id="rId23" Type="http://schemas.openxmlformats.org/officeDocument/2006/relationships/package" Target="../embeddings/Microsoft_Word___107.docx"/><Relationship Id="rId10" Type="http://schemas.openxmlformats.org/officeDocument/2006/relationships/slide" Target="slide76.xml"/><Relationship Id="rId19" Type="http://schemas.openxmlformats.org/officeDocument/2006/relationships/package" Target="../embeddings/Microsoft_Word___105.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 Id="rId22" Type="http://schemas.openxmlformats.org/officeDocument/2006/relationships/image" Target="../media/image110.emf"/><Relationship Id="rId27" Type="http://schemas.openxmlformats.org/officeDocument/2006/relationships/slide" Target="slide2.xml"/></Relationships>
</file>

<file path=ppt/slides/_rels/slide10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__5.docx"/><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__6.docx"/><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Word___7.docx"/><Relationship Id="rId7" Type="http://schemas.openxmlformats.org/officeDocument/2006/relationships/package" Target="../embeddings/Microsoft_Word___9.docx"/><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1.emf"/><Relationship Id="rId11" Type="http://schemas.openxmlformats.org/officeDocument/2006/relationships/image" Target="../media/image14.png"/><Relationship Id="rId5" Type="http://schemas.openxmlformats.org/officeDocument/2006/relationships/package" Target="../embeddings/Microsoft_Word___8.docx"/><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package" Target="../embeddings/Microsoft_Word___10.docx"/></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package" Target="../embeddings/Microsoft_Word___11.docx"/><Relationship Id="rId7" Type="http://schemas.openxmlformats.org/officeDocument/2006/relationships/package" Target="../embeddings/Microsoft_Word___13.docx"/><Relationship Id="rId12" Type="http://schemas.openxmlformats.org/officeDocument/2006/relationships/image" Target="../media/image19.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6.emf"/><Relationship Id="rId11" Type="http://schemas.openxmlformats.org/officeDocument/2006/relationships/package" Target="../embeddings/Microsoft_Word___15.docx"/><Relationship Id="rId5" Type="http://schemas.openxmlformats.org/officeDocument/2006/relationships/package" Target="../embeddings/Microsoft_Word___12.docx"/><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package" Target="../embeddings/Microsoft_Word___14.docx"/></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package" Target="../embeddings/Microsoft_Word___16.docx"/><Relationship Id="rId7" Type="http://schemas.openxmlformats.org/officeDocument/2006/relationships/package" Target="../embeddings/Microsoft_Word___18.docx"/><Relationship Id="rId12" Type="http://schemas.openxmlformats.org/officeDocument/2006/relationships/image" Target="../media/image24.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1.emf"/><Relationship Id="rId11" Type="http://schemas.openxmlformats.org/officeDocument/2006/relationships/package" Target="../embeddings/Microsoft_Word___20.docx"/><Relationship Id="rId5" Type="http://schemas.openxmlformats.org/officeDocument/2006/relationships/package" Target="../embeddings/Microsoft_Word___17.docx"/><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package" Target="../embeddings/Microsoft_Word___19.docx"/></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6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37.xml"/><Relationship Id="rId5" Type="http://schemas.openxmlformats.org/officeDocument/2006/relationships/slide" Target="slide9.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8" Type="http://schemas.openxmlformats.org/officeDocument/2006/relationships/package" Target="../embeddings/Microsoft_Word___24.docx"/><Relationship Id="rId3" Type="http://schemas.openxmlformats.org/officeDocument/2006/relationships/package" Target="../embeddings/Microsoft_Word___21.docx"/><Relationship Id="rId7" Type="http://schemas.openxmlformats.org/officeDocument/2006/relationships/package" Target="../embeddings/Microsoft_Word___23.docx"/><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6.emf"/><Relationship Id="rId5" Type="http://schemas.openxmlformats.org/officeDocument/2006/relationships/package" Target="../embeddings/Microsoft_Word___22.docx"/><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__25.docx"/><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__26.docx"/><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9.emf"/><Relationship Id="rId5" Type="http://schemas.openxmlformats.org/officeDocument/2006/relationships/package" Target="../embeddings/Microsoft_Word___27.docx"/><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__28.docx"/><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slide" Target="slide29.xml"/><Relationship Id="rId4" Type="http://schemas.openxmlformats.org/officeDocument/2006/relationships/image" Target="../media/image32.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__29.docx"/><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4.emf"/><Relationship Id="rId5" Type="http://schemas.openxmlformats.org/officeDocument/2006/relationships/package" Target="../embeddings/Microsoft_Word___30.docx"/><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__31.docx"/><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__32.docx"/><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slide" Target="slide34.xml"/><Relationship Id="rId4" Type="http://schemas.openxmlformats.org/officeDocument/2006/relationships/image" Target="../media/image36.emf"/></Relationships>
</file>

<file path=ppt/slides/_rels/slide3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package" Target="../embeddings/Microsoft_Word___33.docx"/><Relationship Id="rId7" Type="http://schemas.openxmlformats.org/officeDocument/2006/relationships/package" Target="../embeddings/Microsoft_Word___35.docx"/><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38.emf"/><Relationship Id="rId5" Type="http://schemas.openxmlformats.org/officeDocument/2006/relationships/package" Target="../embeddings/Microsoft_Word___34.docx"/><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package" Target="../embeddings/Microsoft_Word___36.docx"/><Relationship Id="rId7" Type="http://schemas.openxmlformats.org/officeDocument/2006/relationships/package" Target="../embeddings/Microsoft_Word___38.docx"/><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41.emf"/><Relationship Id="rId11" Type="http://schemas.openxmlformats.org/officeDocument/2006/relationships/package" Target="../embeddings/Microsoft_Word___40.docx"/><Relationship Id="rId5" Type="http://schemas.openxmlformats.org/officeDocument/2006/relationships/package" Target="../embeddings/Microsoft_Word___37.docx"/><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package" Target="../embeddings/Microsoft_Word___39.docx"/></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__41.docx"/><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slide" Target="slide2.xml"/><Relationship Id="rId4" Type="http://schemas.openxmlformats.org/officeDocument/2006/relationships/image" Target="../media/image4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8.xml"/><Relationship Id="rId7" Type="http://schemas.openxmlformats.org/officeDocument/2006/relationships/slide" Target="slide51.xml"/><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slide" Target="slide48.xml"/><Relationship Id="rId5" Type="http://schemas.openxmlformats.org/officeDocument/2006/relationships/slide" Target="slide45.xml"/><Relationship Id="rId10" Type="http://schemas.openxmlformats.org/officeDocument/2006/relationships/slide" Target="slide59.xml"/><Relationship Id="rId4" Type="http://schemas.openxmlformats.org/officeDocument/2006/relationships/slide" Target="slide42.xml"/><Relationship Id="rId9" Type="http://schemas.openxmlformats.org/officeDocument/2006/relationships/slide" Target="slide56.xml"/></Relationships>
</file>

<file path=ppt/slides/_rels/slide39.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40.xml"/><Relationship Id="rId3" Type="http://schemas.openxmlformats.org/officeDocument/2006/relationships/package" Target="../embeddings/Microsoft_Word___42.docx"/><Relationship Id="rId7" Type="http://schemas.openxmlformats.org/officeDocument/2006/relationships/slide" Target="slide45.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slide" Target="slide42.xml"/><Relationship Id="rId11" Type="http://schemas.openxmlformats.org/officeDocument/2006/relationships/slide" Target="slide56.xml"/><Relationship Id="rId5" Type="http://schemas.openxmlformats.org/officeDocument/2006/relationships/slide" Target="slide38.xml"/><Relationship Id="rId10" Type="http://schemas.openxmlformats.org/officeDocument/2006/relationships/slide" Target="slide54.xml"/><Relationship Id="rId4" Type="http://schemas.openxmlformats.org/officeDocument/2006/relationships/image" Target="../media/image46.emf"/><Relationship Id="rId9" Type="http://schemas.openxmlformats.org/officeDocument/2006/relationships/slide" Target="slide5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__1.docx"/></Relationships>
</file>

<file path=ppt/slides/_rels/slide40.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package" Target="../embeddings/Microsoft_Word___44.docx"/><Relationship Id="rId3" Type="http://schemas.openxmlformats.org/officeDocument/2006/relationships/package" Target="../embeddings/Microsoft_Word___43.docx"/><Relationship Id="rId7" Type="http://schemas.openxmlformats.org/officeDocument/2006/relationships/slide" Target="slide45.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slide" Target="slide42.xml"/><Relationship Id="rId11" Type="http://schemas.openxmlformats.org/officeDocument/2006/relationships/slide" Target="slide56.xml"/><Relationship Id="rId5" Type="http://schemas.openxmlformats.org/officeDocument/2006/relationships/slide" Target="slide38.xml"/><Relationship Id="rId10" Type="http://schemas.openxmlformats.org/officeDocument/2006/relationships/slide" Target="slide54.xml"/><Relationship Id="rId4" Type="http://schemas.openxmlformats.org/officeDocument/2006/relationships/image" Target="../media/image47.emf"/><Relationship Id="rId9" Type="http://schemas.openxmlformats.org/officeDocument/2006/relationships/slide" Target="slide51.xml"/><Relationship Id="rId14" Type="http://schemas.openxmlformats.org/officeDocument/2006/relationships/image" Target="../media/image48.emf"/></Relationships>
</file>

<file path=ppt/slides/_rels/slide41.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slide" Target="slide38.xml"/><Relationship Id="rId1" Type="http://schemas.openxmlformats.org/officeDocument/2006/relationships/slideLayout" Target="../slideLayouts/slideLayout1.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5.xml"/><Relationship Id="rId9" Type="http://schemas.openxmlformats.org/officeDocument/2006/relationships/slide" Target="slide59.xml"/></Relationships>
</file>

<file path=ppt/slides/_rels/slide4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43.xml"/><Relationship Id="rId3" Type="http://schemas.openxmlformats.org/officeDocument/2006/relationships/package" Target="../embeddings/Microsoft_Word___45.docx"/><Relationship Id="rId7" Type="http://schemas.openxmlformats.org/officeDocument/2006/relationships/slide" Target="slide45.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slide" Target="slide42.xml"/><Relationship Id="rId11" Type="http://schemas.openxmlformats.org/officeDocument/2006/relationships/slide" Target="slide56.xml"/><Relationship Id="rId5" Type="http://schemas.openxmlformats.org/officeDocument/2006/relationships/slide" Target="slide38.xml"/><Relationship Id="rId10" Type="http://schemas.openxmlformats.org/officeDocument/2006/relationships/slide" Target="slide54.xml"/><Relationship Id="rId4" Type="http://schemas.openxmlformats.org/officeDocument/2006/relationships/image" Target="../media/image49.emf"/><Relationship Id="rId9" Type="http://schemas.openxmlformats.org/officeDocument/2006/relationships/slide" Target="slide51.xml"/></Relationships>
</file>

<file path=ppt/slides/_rels/slide43.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6.xml"/><Relationship Id="rId3" Type="http://schemas.openxmlformats.org/officeDocument/2006/relationships/package" Target="../embeddings/Microsoft_Word___46.docx"/><Relationship Id="rId7" Type="http://schemas.openxmlformats.org/officeDocument/2006/relationships/slide" Target="slide38.xml"/><Relationship Id="rId12" Type="http://schemas.openxmlformats.org/officeDocument/2006/relationships/slide" Target="slide54.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51.emf"/><Relationship Id="rId11" Type="http://schemas.openxmlformats.org/officeDocument/2006/relationships/slide" Target="slide51.xml"/><Relationship Id="rId5" Type="http://schemas.openxmlformats.org/officeDocument/2006/relationships/package" Target="../embeddings/Microsoft_Word___47.docx"/><Relationship Id="rId10" Type="http://schemas.openxmlformats.org/officeDocument/2006/relationships/slide" Target="slide48.xml"/><Relationship Id="rId4" Type="http://schemas.openxmlformats.org/officeDocument/2006/relationships/image" Target="../media/image50.emf"/><Relationship Id="rId9" Type="http://schemas.openxmlformats.org/officeDocument/2006/relationships/slide" Target="slide45.xml"/><Relationship Id="rId14" Type="http://schemas.openxmlformats.org/officeDocument/2006/relationships/slide" Target="slide59.xml"/></Relationships>
</file>

<file path=ppt/slides/_rels/slide44.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package" Target="../embeddings/Microsoft_Word___48.docx"/><Relationship Id="rId7" Type="http://schemas.openxmlformats.org/officeDocument/2006/relationships/slide" Target="slide45.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slide" Target="slide42.xml"/><Relationship Id="rId11" Type="http://schemas.openxmlformats.org/officeDocument/2006/relationships/slide" Target="slide56.xml"/><Relationship Id="rId5" Type="http://schemas.openxmlformats.org/officeDocument/2006/relationships/slide" Target="slide38.xml"/><Relationship Id="rId10" Type="http://schemas.openxmlformats.org/officeDocument/2006/relationships/slide" Target="slide54.xml"/><Relationship Id="rId4" Type="http://schemas.openxmlformats.org/officeDocument/2006/relationships/image" Target="../media/image52.emf"/><Relationship Id="rId9" Type="http://schemas.openxmlformats.org/officeDocument/2006/relationships/slide" Target="slide51.xml"/></Relationships>
</file>

<file path=ppt/slides/_rels/slide45.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46.xml"/><Relationship Id="rId3" Type="http://schemas.openxmlformats.org/officeDocument/2006/relationships/package" Target="../embeddings/Microsoft_Word___49.docx"/><Relationship Id="rId7" Type="http://schemas.openxmlformats.org/officeDocument/2006/relationships/slide" Target="slide45.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slide" Target="slide42.xml"/><Relationship Id="rId11" Type="http://schemas.openxmlformats.org/officeDocument/2006/relationships/slide" Target="slide56.xml"/><Relationship Id="rId5" Type="http://schemas.openxmlformats.org/officeDocument/2006/relationships/slide" Target="slide38.xml"/><Relationship Id="rId10" Type="http://schemas.openxmlformats.org/officeDocument/2006/relationships/slide" Target="slide54.xml"/><Relationship Id="rId4" Type="http://schemas.openxmlformats.org/officeDocument/2006/relationships/image" Target="../media/image53.emf"/><Relationship Id="rId9" Type="http://schemas.openxmlformats.org/officeDocument/2006/relationships/slide" Target="slide51.xml"/></Relationships>
</file>

<file path=ppt/slides/_rels/slide46.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6.xml"/><Relationship Id="rId3" Type="http://schemas.openxmlformats.org/officeDocument/2006/relationships/package" Target="../embeddings/Microsoft_Word___50.docx"/><Relationship Id="rId7" Type="http://schemas.openxmlformats.org/officeDocument/2006/relationships/slide" Target="slide38.xml"/><Relationship Id="rId12" Type="http://schemas.openxmlformats.org/officeDocument/2006/relationships/slide" Target="slide54.xml"/><Relationship Id="rId2" Type="http://schemas.openxmlformats.org/officeDocument/2006/relationships/slideLayout" Target="../slideLayouts/slideLayout1.xml"/><Relationship Id="rId16" Type="http://schemas.openxmlformats.org/officeDocument/2006/relationships/image" Target="../media/image56.emf"/><Relationship Id="rId1" Type="http://schemas.openxmlformats.org/officeDocument/2006/relationships/vmlDrawing" Target="../drawings/vmlDrawing25.vml"/><Relationship Id="rId6" Type="http://schemas.openxmlformats.org/officeDocument/2006/relationships/image" Target="../media/image55.emf"/><Relationship Id="rId11" Type="http://schemas.openxmlformats.org/officeDocument/2006/relationships/slide" Target="slide51.xml"/><Relationship Id="rId5" Type="http://schemas.openxmlformats.org/officeDocument/2006/relationships/package" Target="../embeddings/Microsoft_Word___51.docx"/><Relationship Id="rId15" Type="http://schemas.openxmlformats.org/officeDocument/2006/relationships/package" Target="../embeddings/Microsoft_Word___52.docx"/><Relationship Id="rId10" Type="http://schemas.openxmlformats.org/officeDocument/2006/relationships/slide" Target="slide48.xml"/><Relationship Id="rId4" Type="http://schemas.openxmlformats.org/officeDocument/2006/relationships/image" Target="../media/image54.emf"/><Relationship Id="rId9" Type="http://schemas.openxmlformats.org/officeDocument/2006/relationships/slide" Target="slide45.xml"/><Relationship Id="rId14" Type="http://schemas.openxmlformats.org/officeDocument/2006/relationships/slide" Target="slide59.xml"/></Relationships>
</file>

<file path=ppt/slides/_rels/slide47.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slide" Target="slide38.xml"/><Relationship Id="rId1" Type="http://schemas.openxmlformats.org/officeDocument/2006/relationships/slideLayout" Target="../slideLayouts/slideLayout1.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5.xml"/><Relationship Id="rId9" Type="http://schemas.openxmlformats.org/officeDocument/2006/relationships/slide" Target="slide59.xml"/></Relationships>
</file>

<file path=ppt/slides/_rels/slide48.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6.xml"/><Relationship Id="rId3" Type="http://schemas.openxmlformats.org/officeDocument/2006/relationships/package" Target="../embeddings/Microsoft_Word___53.docx"/><Relationship Id="rId7" Type="http://schemas.openxmlformats.org/officeDocument/2006/relationships/slide" Target="slide38.xml"/><Relationship Id="rId12" Type="http://schemas.openxmlformats.org/officeDocument/2006/relationships/slide" Target="slide54.xml"/><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58.emf"/><Relationship Id="rId11" Type="http://schemas.openxmlformats.org/officeDocument/2006/relationships/slide" Target="slide51.xml"/><Relationship Id="rId5" Type="http://schemas.openxmlformats.org/officeDocument/2006/relationships/package" Target="../embeddings/Microsoft_Word___54.docx"/><Relationship Id="rId15" Type="http://schemas.openxmlformats.org/officeDocument/2006/relationships/slide" Target="slide49.xml"/><Relationship Id="rId10" Type="http://schemas.openxmlformats.org/officeDocument/2006/relationships/slide" Target="slide48.xml"/><Relationship Id="rId4" Type="http://schemas.openxmlformats.org/officeDocument/2006/relationships/image" Target="../media/image57.emf"/><Relationship Id="rId9" Type="http://schemas.openxmlformats.org/officeDocument/2006/relationships/slide" Target="slide45.xml"/><Relationship Id="rId14" Type="http://schemas.openxmlformats.org/officeDocument/2006/relationships/slide" Target="slide59.xml"/></Relationships>
</file>

<file path=ppt/slides/_rels/slide49.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slide" Target="slide59.xml"/><Relationship Id="rId3" Type="http://schemas.openxmlformats.org/officeDocument/2006/relationships/package" Target="../embeddings/Microsoft_Word___55.docx"/><Relationship Id="rId7" Type="http://schemas.openxmlformats.org/officeDocument/2006/relationships/slide" Target="slide42.xml"/><Relationship Id="rId12" Type="http://schemas.openxmlformats.org/officeDocument/2006/relationships/slide" Target="slide56.xml"/><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slide" Target="slide38.xml"/><Relationship Id="rId11" Type="http://schemas.openxmlformats.org/officeDocument/2006/relationships/slide" Target="slide54.xml"/><Relationship Id="rId5" Type="http://schemas.openxmlformats.org/officeDocument/2006/relationships/package" Target="../embeddings/Microsoft_Word___56.docx"/><Relationship Id="rId10" Type="http://schemas.openxmlformats.org/officeDocument/2006/relationships/slide" Target="slide51.xml"/><Relationship Id="rId4" Type="http://schemas.openxmlformats.org/officeDocument/2006/relationships/image" Target="../media/image57.emf"/><Relationship Id="rId9" Type="http://schemas.openxmlformats.org/officeDocument/2006/relationships/slide" Target="slide48.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__2.docx"/><Relationship Id="rId7" Type="http://schemas.openxmlformats.org/officeDocument/2006/relationships/slide" Target="slide2.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Word___3.docx"/><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6.xml"/><Relationship Id="rId3" Type="http://schemas.openxmlformats.org/officeDocument/2006/relationships/package" Target="../embeddings/Microsoft_Word___57.docx"/><Relationship Id="rId7" Type="http://schemas.openxmlformats.org/officeDocument/2006/relationships/slide" Target="slide38.xml"/><Relationship Id="rId12" Type="http://schemas.openxmlformats.org/officeDocument/2006/relationships/slide" Target="slide54.xml"/><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60.emf"/><Relationship Id="rId11" Type="http://schemas.openxmlformats.org/officeDocument/2006/relationships/slide" Target="slide51.xml"/><Relationship Id="rId5" Type="http://schemas.openxmlformats.org/officeDocument/2006/relationships/package" Target="../embeddings/Microsoft_Word___58.docx"/><Relationship Id="rId10" Type="http://schemas.openxmlformats.org/officeDocument/2006/relationships/slide" Target="slide48.xml"/><Relationship Id="rId4" Type="http://schemas.openxmlformats.org/officeDocument/2006/relationships/image" Target="../media/image59.emf"/><Relationship Id="rId9" Type="http://schemas.openxmlformats.org/officeDocument/2006/relationships/slide" Target="slide45.xml"/><Relationship Id="rId14" Type="http://schemas.openxmlformats.org/officeDocument/2006/relationships/slide" Target="slide59.xml"/></Relationships>
</file>

<file path=ppt/slides/_rels/slide51.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52.xml"/><Relationship Id="rId3" Type="http://schemas.openxmlformats.org/officeDocument/2006/relationships/package" Target="../embeddings/Microsoft_Word___59.docx"/><Relationship Id="rId7" Type="http://schemas.openxmlformats.org/officeDocument/2006/relationships/slide" Target="slide45.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slide" Target="slide42.xml"/><Relationship Id="rId11" Type="http://schemas.openxmlformats.org/officeDocument/2006/relationships/slide" Target="slide56.xml"/><Relationship Id="rId5" Type="http://schemas.openxmlformats.org/officeDocument/2006/relationships/slide" Target="slide38.xml"/><Relationship Id="rId10" Type="http://schemas.openxmlformats.org/officeDocument/2006/relationships/slide" Target="slide54.xml"/><Relationship Id="rId4" Type="http://schemas.openxmlformats.org/officeDocument/2006/relationships/image" Target="../media/image61.emf"/><Relationship Id="rId9" Type="http://schemas.openxmlformats.org/officeDocument/2006/relationships/slide" Target="slide51.xml"/></Relationships>
</file>

<file path=ppt/slides/_rels/slide52.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slide" Target="slide38.xml"/><Relationship Id="rId1" Type="http://schemas.openxmlformats.org/officeDocument/2006/relationships/slideLayout" Target="../slideLayouts/slideLayout1.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5.xml"/><Relationship Id="rId9" Type="http://schemas.openxmlformats.org/officeDocument/2006/relationships/slide" Target="slide59.xml"/></Relationships>
</file>

<file path=ppt/slides/_rels/slide53.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slide" Target="slide38.xml"/><Relationship Id="rId1" Type="http://schemas.openxmlformats.org/officeDocument/2006/relationships/slideLayout" Target="../slideLayouts/slideLayout1.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5.xml"/><Relationship Id="rId9" Type="http://schemas.openxmlformats.org/officeDocument/2006/relationships/slide" Target="slide59.xml"/></Relationships>
</file>

<file path=ppt/slides/_rels/slide54.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slide" Target="slide38.xml"/><Relationship Id="rId1" Type="http://schemas.openxmlformats.org/officeDocument/2006/relationships/slideLayout" Target="../slideLayouts/slideLayout1.xml"/><Relationship Id="rId6" Type="http://schemas.openxmlformats.org/officeDocument/2006/relationships/slide" Target="slide51.xml"/><Relationship Id="rId11" Type="http://schemas.openxmlformats.org/officeDocument/2006/relationships/slide" Target="slide55.xml"/><Relationship Id="rId5" Type="http://schemas.openxmlformats.org/officeDocument/2006/relationships/slide" Target="slide48.xml"/><Relationship Id="rId10" Type="http://schemas.openxmlformats.org/officeDocument/2006/relationships/image" Target="../media/image62.png"/><Relationship Id="rId4" Type="http://schemas.openxmlformats.org/officeDocument/2006/relationships/slide" Target="slide45.xml"/><Relationship Id="rId9" Type="http://schemas.openxmlformats.org/officeDocument/2006/relationships/slide" Target="slide59.xml"/></Relationships>
</file>

<file path=ppt/slides/_rels/slide55.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slide" Target="slide38.xml"/><Relationship Id="rId1" Type="http://schemas.openxmlformats.org/officeDocument/2006/relationships/slideLayout" Target="../slideLayouts/slideLayout1.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5.xml"/><Relationship Id="rId9" Type="http://schemas.openxmlformats.org/officeDocument/2006/relationships/slide" Target="slide59.xml"/></Relationships>
</file>

<file path=ppt/slides/_rels/slide5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package" Target="../embeddings/Microsoft_Word___61.docx"/><Relationship Id="rId3" Type="http://schemas.openxmlformats.org/officeDocument/2006/relationships/slide" Target="slide38.xml"/><Relationship Id="rId7" Type="http://schemas.openxmlformats.org/officeDocument/2006/relationships/slide" Target="slide51.xml"/><Relationship Id="rId12" Type="http://schemas.openxmlformats.org/officeDocument/2006/relationships/image" Target="../media/image63.emf"/><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slide" Target="slide48.xml"/><Relationship Id="rId11" Type="http://schemas.openxmlformats.org/officeDocument/2006/relationships/package" Target="../embeddings/Microsoft_Word___60.docx"/><Relationship Id="rId5" Type="http://schemas.openxmlformats.org/officeDocument/2006/relationships/slide" Target="slide45.xml"/><Relationship Id="rId15" Type="http://schemas.openxmlformats.org/officeDocument/2006/relationships/slide" Target="slide57.xml"/><Relationship Id="rId10" Type="http://schemas.openxmlformats.org/officeDocument/2006/relationships/slide" Target="slide59.xml"/><Relationship Id="rId4" Type="http://schemas.openxmlformats.org/officeDocument/2006/relationships/slide" Target="slide42.xml"/><Relationship Id="rId9" Type="http://schemas.openxmlformats.org/officeDocument/2006/relationships/slide" Target="slide56.xml"/><Relationship Id="rId14" Type="http://schemas.openxmlformats.org/officeDocument/2006/relationships/image" Target="../media/image64.emf"/></Relationships>
</file>

<file path=ppt/slides/_rels/slide57.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6.xml"/><Relationship Id="rId3" Type="http://schemas.openxmlformats.org/officeDocument/2006/relationships/package" Target="../embeddings/Microsoft_Word___62.docx"/><Relationship Id="rId7" Type="http://schemas.openxmlformats.org/officeDocument/2006/relationships/slide" Target="slide38.xml"/><Relationship Id="rId12" Type="http://schemas.openxmlformats.org/officeDocument/2006/relationships/slide" Target="slide54.xml"/><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66.emf"/><Relationship Id="rId11" Type="http://schemas.openxmlformats.org/officeDocument/2006/relationships/slide" Target="slide51.xml"/><Relationship Id="rId5" Type="http://schemas.openxmlformats.org/officeDocument/2006/relationships/package" Target="../embeddings/Microsoft_Word___63.docx"/><Relationship Id="rId10" Type="http://schemas.openxmlformats.org/officeDocument/2006/relationships/slide" Target="slide48.xml"/><Relationship Id="rId4" Type="http://schemas.openxmlformats.org/officeDocument/2006/relationships/image" Target="../media/image65.emf"/><Relationship Id="rId9" Type="http://schemas.openxmlformats.org/officeDocument/2006/relationships/slide" Target="slide45.xml"/><Relationship Id="rId14" Type="http://schemas.openxmlformats.org/officeDocument/2006/relationships/slide" Target="slide59.xml"/></Relationships>
</file>

<file path=ppt/slides/_rels/slide58.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package" Target="../embeddings/Microsoft_Word___64.docx"/><Relationship Id="rId7" Type="http://schemas.openxmlformats.org/officeDocument/2006/relationships/slide" Target="slide45.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slide" Target="slide42.xml"/><Relationship Id="rId11" Type="http://schemas.openxmlformats.org/officeDocument/2006/relationships/slide" Target="slide56.xml"/><Relationship Id="rId5" Type="http://schemas.openxmlformats.org/officeDocument/2006/relationships/slide" Target="slide38.xml"/><Relationship Id="rId10" Type="http://schemas.openxmlformats.org/officeDocument/2006/relationships/slide" Target="slide54.xml"/><Relationship Id="rId4" Type="http://schemas.openxmlformats.org/officeDocument/2006/relationships/image" Target="../media/image67.emf"/><Relationship Id="rId9" Type="http://schemas.openxmlformats.org/officeDocument/2006/relationships/slide" Target="slide51.xml"/></Relationships>
</file>

<file path=ppt/slides/_rels/slide5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package" Target="../embeddings/Microsoft_Word___66.docx"/><Relationship Id="rId3" Type="http://schemas.openxmlformats.org/officeDocument/2006/relationships/slide" Target="slide38.xml"/><Relationship Id="rId7" Type="http://schemas.openxmlformats.org/officeDocument/2006/relationships/slide" Target="slide51.xml"/><Relationship Id="rId12" Type="http://schemas.openxmlformats.org/officeDocument/2006/relationships/image" Target="../media/image68.emf"/><Relationship Id="rId2" Type="http://schemas.openxmlformats.org/officeDocument/2006/relationships/slideLayout" Target="../slideLayouts/slideLayout1.xml"/><Relationship Id="rId16" Type="http://schemas.openxmlformats.org/officeDocument/2006/relationships/slide" Target="slide2.xml"/><Relationship Id="rId1" Type="http://schemas.openxmlformats.org/officeDocument/2006/relationships/vmlDrawing" Target="../drawings/vmlDrawing33.vml"/><Relationship Id="rId6" Type="http://schemas.openxmlformats.org/officeDocument/2006/relationships/slide" Target="slide48.xml"/><Relationship Id="rId11" Type="http://schemas.openxmlformats.org/officeDocument/2006/relationships/package" Target="../embeddings/Microsoft_Word___65.docx"/><Relationship Id="rId5" Type="http://schemas.openxmlformats.org/officeDocument/2006/relationships/slide" Target="slide45.xml"/><Relationship Id="rId15" Type="http://schemas.openxmlformats.org/officeDocument/2006/relationships/slide" Target="slide60.xml"/><Relationship Id="rId10" Type="http://schemas.openxmlformats.org/officeDocument/2006/relationships/slide" Target="slide59.xml"/><Relationship Id="rId4" Type="http://schemas.openxmlformats.org/officeDocument/2006/relationships/slide" Target="slide42.xml"/><Relationship Id="rId9" Type="http://schemas.openxmlformats.org/officeDocument/2006/relationships/slide" Target="slide56.xml"/><Relationship Id="rId14" Type="http://schemas.openxmlformats.org/officeDocument/2006/relationships/image" Target="../media/image6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package" Target="../embeddings/Microsoft_Word___67.docx"/><Relationship Id="rId7" Type="http://schemas.openxmlformats.org/officeDocument/2006/relationships/slide" Target="slide45.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slide" Target="slide42.xml"/><Relationship Id="rId11" Type="http://schemas.openxmlformats.org/officeDocument/2006/relationships/slide" Target="slide56.xml"/><Relationship Id="rId5" Type="http://schemas.openxmlformats.org/officeDocument/2006/relationships/slide" Target="slide38.xml"/><Relationship Id="rId10" Type="http://schemas.openxmlformats.org/officeDocument/2006/relationships/slide" Target="slide54.xml"/><Relationship Id="rId4" Type="http://schemas.openxmlformats.org/officeDocument/2006/relationships/image" Target="../media/image70.emf"/><Relationship Id="rId9" Type="http://schemas.openxmlformats.org/officeDocument/2006/relationships/slide" Target="slide51.xml"/></Relationships>
</file>

<file path=ppt/slides/_rels/slide61.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slide" Target="slide59.xml"/><Relationship Id="rId3" Type="http://schemas.openxmlformats.org/officeDocument/2006/relationships/oleObject" Target="../embeddings/oleObject1.bin"/><Relationship Id="rId7" Type="http://schemas.openxmlformats.org/officeDocument/2006/relationships/slide" Target="slide42.xml"/><Relationship Id="rId12" Type="http://schemas.openxmlformats.org/officeDocument/2006/relationships/slide" Target="slide56.xml"/><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slide" Target="slide38.xml"/><Relationship Id="rId11" Type="http://schemas.openxmlformats.org/officeDocument/2006/relationships/slide" Target="slide54.xml"/><Relationship Id="rId5" Type="http://schemas.openxmlformats.org/officeDocument/2006/relationships/oleObject" Target="../embeddings/oleObject2.bin"/><Relationship Id="rId10" Type="http://schemas.openxmlformats.org/officeDocument/2006/relationships/slide" Target="slide51.xml"/><Relationship Id="rId4" Type="http://schemas.openxmlformats.org/officeDocument/2006/relationships/image" Target="../media/image71.wmf"/><Relationship Id="rId9" Type="http://schemas.openxmlformats.org/officeDocument/2006/relationships/slide" Target="slide48.xml"/><Relationship Id="rId14" Type="http://schemas.openxmlformats.org/officeDocument/2006/relationships/slide" Target="slide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72.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68.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slide" Target="slide64.xml"/><Relationship Id="rId1" Type="http://schemas.openxmlformats.org/officeDocument/2006/relationships/vmlDrawing" Target="../drawings/vmlDrawing36.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69.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64.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73.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70.docx"/><Relationship Id="rId2" Type="http://schemas.openxmlformats.org/officeDocument/2006/relationships/slideLayout" Target="../slideLayouts/slideLayout1.xml"/><Relationship Id="rId16" Type="http://schemas.openxmlformats.org/officeDocument/2006/relationships/slide" Target="slide96.xml"/><Relationship Id="rId1" Type="http://schemas.openxmlformats.org/officeDocument/2006/relationships/vmlDrawing" Target="../drawings/vmlDrawing37.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65.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66.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6"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67.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68.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17" Type="http://schemas.openxmlformats.org/officeDocument/2006/relationships/slide" Target="slide69.xml"/><Relationship Id="rId2" Type="http://schemas.openxmlformats.org/officeDocument/2006/relationships/slide" Target="slide63.xml"/><Relationship Id="rId16"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69.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75.emf"/><Relationship Id="rId3" Type="http://schemas.openxmlformats.org/officeDocument/2006/relationships/slide" Target="slide63.xml"/><Relationship Id="rId21" Type="http://schemas.openxmlformats.org/officeDocument/2006/relationships/package" Target="../embeddings/Microsoft_Word___73.docx"/><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71.docx"/><Relationship Id="rId25" Type="http://schemas.openxmlformats.org/officeDocument/2006/relationships/image" Target="../media/image78.emf"/><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76.emf"/><Relationship Id="rId1" Type="http://schemas.openxmlformats.org/officeDocument/2006/relationships/vmlDrawing" Target="../drawings/vmlDrawing38.vml"/><Relationship Id="rId6" Type="http://schemas.openxmlformats.org/officeDocument/2006/relationships/slide" Target="slide68.xml"/><Relationship Id="rId11" Type="http://schemas.openxmlformats.org/officeDocument/2006/relationships/slide" Target="slide78.xml"/><Relationship Id="rId24" Type="http://schemas.openxmlformats.org/officeDocument/2006/relationships/package" Target="../embeddings/Microsoft_Word___74.docx"/><Relationship Id="rId5" Type="http://schemas.openxmlformats.org/officeDocument/2006/relationships/slide" Target="slide66.xml"/><Relationship Id="rId15" Type="http://schemas.openxmlformats.org/officeDocument/2006/relationships/slide" Target="slide91.xml"/><Relationship Id="rId23" Type="http://schemas.openxmlformats.org/officeDocument/2006/relationships/slide" Target="slide71.xml"/><Relationship Id="rId10" Type="http://schemas.openxmlformats.org/officeDocument/2006/relationships/slide" Target="slide76.xml"/><Relationship Id="rId19" Type="http://schemas.openxmlformats.org/officeDocument/2006/relationships/package" Target="../embeddings/Microsoft_Word___72.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 Id="rId22" Type="http://schemas.openxmlformats.org/officeDocument/2006/relationships/image" Target="../media/image77.emf"/></Relationships>
</file>

<file path=ppt/slides/_rels/slide71.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79.emf"/><Relationship Id="rId3" Type="http://schemas.openxmlformats.org/officeDocument/2006/relationships/slide" Target="slide63.xml"/><Relationship Id="rId21" Type="http://schemas.openxmlformats.org/officeDocument/2006/relationships/package" Target="../embeddings/Microsoft_Word___77.docx"/><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75.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78.emf"/><Relationship Id="rId1" Type="http://schemas.openxmlformats.org/officeDocument/2006/relationships/vmlDrawing" Target="../drawings/vmlDrawing39.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76.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72.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17" Type="http://schemas.openxmlformats.org/officeDocument/2006/relationships/slide" Target="slide73.xml"/><Relationship Id="rId2" Type="http://schemas.openxmlformats.org/officeDocument/2006/relationships/slide" Target="slide63.xml"/><Relationship Id="rId16"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73.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74.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81.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78.docx"/><Relationship Id="rId2" Type="http://schemas.openxmlformats.org/officeDocument/2006/relationships/slideLayout" Target="../slideLayouts/slideLayout1.xml"/><Relationship Id="rId16" Type="http://schemas.openxmlformats.org/officeDocument/2006/relationships/slide" Target="slide96.xml"/><Relationship Id="rId1" Type="http://schemas.openxmlformats.org/officeDocument/2006/relationships/vmlDrawing" Target="../drawings/vmlDrawing40.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slide" Target="slide75.xml"/><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75.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82.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79.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83.emf"/><Relationship Id="rId1" Type="http://schemas.openxmlformats.org/officeDocument/2006/relationships/vmlDrawing" Target="../drawings/vmlDrawing41.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80.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76.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84.emf"/><Relationship Id="rId3" Type="http://schemas.openxmlformats.org/officeDocument/2006/relationships/slide" Target="slide63.xml"/><Relationship Id="rId21" Type="http://schemas.openxmlformats.org/officeDocument/2006/relationships/slide" Target="slide77.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81.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85.emf"/><Relationship Id="rId1" Type="http://schemas.openxmlformats.org/officeDocument/2006/relationships/vmlDrawing" Target="../drawings/vmlDrawing42.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82.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77.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86.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83.docx"/><Relationship Id="rId2" Type="http://schemas.openxmlformats.org/officeDocument/2006/relationships/slideLayout" Target="../slideLayouts/slideLayout1.xml"/><Relationship Id="rId16" Type="http://schemas.openxmlformats.org/officeDocument/2006/relationships/slide" Target="slide96.xml"/><Relationship Id="rId1" Type="http://schemas.openxmlformats.org/officeDocument/2006/relationships/vmlDrawing" Target="../drawings/vmlDrawing43.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78.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87.emf"/><Relationship Id="rId3" Type="http://schemas.openxmlformats.org/officeDocument/2006/relationships/slide" Target="slide63.xml"/><Relationship Id="rId21" Type="http://schemas.openxmlformats.org/officeDocument/2006/relationships/image" Target="../media/image89.png"/><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84.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88.emf"/><Relationship Id="rId1" Type="http://schemas.openxmlformats.org/officeDocument/2006/relationships/vmlDrawing" Target="../drawings/vmlDrawing44.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85.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79.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90.emf"/><Relationship Id="rId3" Type="http://schemas.openxmlformats.org/officeDocument/2006/relationships/slide" Target="slide63.xml"/><Relationship Id="rId21" Type="http://schemas.openxmlformats.org/officeDocument/2006/relationships/slide" Target="slide80.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86.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91.emf"/><Relationship Id="rId1" Type="http://schemas.openxmlformats.org/officeDocument/2006/relationships/vmlDrawing" Target="../drawings/vmlDrawing45.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87.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92.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88.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93.emf"/><Relationship Id="rId1" Type="http://schemas.openxmlformats.org/officeDocument/2006/relationships/vmlDrawing" Target="../drawings/vmlDrawing46.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89.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81.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82.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83.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84.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94.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90.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95.emf"/><Relationship Id="rId1" Type="http://schemas.openxmlformats.org/officeDocument/2006/relationships/vmlDrawing" Target="../drawings/vmlDrawing47.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91.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85.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96.emf"/><Relationship Id="rId3" Type="http://schemas.openxmlformats.org/officeDocument/2006/relationships/slide" Target="slide63.xml"/><Relationship Id="rId21" Type="http://schemas.openxmlformats.org/officeDocument/2006/relationships/package" Target="../embeddings/Microsoft_Word___94.docx"/><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92.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97.emf"/><Relationship Id="rId1" Type="http://schemas.openxmlformats.org/officeDocument/2006/relationships/vmlDrawing" Target="../drawings/vmlDrawing48.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93.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 Id="rId22" Type="http://schemas.openxmlformats.org/officeDocument/2006/relationships/image" Target="../media/image98.emf"/></Relationships>
</file>

<file path=ppt/slides/_rels/slide86.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99.emf"/><Relationship Id="rId3" Type="http://schemas.openxmlformats.org/officeDocument/2006/relationships/slide" Target="slide63.xml"/><Relationship Id="rId21" Type="http://schemas.openxmlformats.org/officeDocument/2006/relationships/package" Target="../embeddings/Microsoft_Word___97.docx"/><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95.docx"/><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image" Target="../media/image100.emf"/><Relationship Id="rId1" Type="http://schemas.openxmlformats.org/officeDocument/2006/relationships/vmlDrawing" Target="../drawings/vmlDrawing49.vml"/><Relationship Id="rId6" Type="http://schemas.openxmlformats.org/officeDocument/2006/relationships/slide" Target="slide68.xml"/><Relationship Id="rId11" Type="http://schemas.openxmlformats.org/officeDocument/2006/relationships/slide" Target="slide78.xml"/><Relationship Id="rId24" Type="http://schemas.openxmlformats.org/officeDocument/2006/relationships/image" Target="../media/image102.emf"/><Relationship Id="rId5" Type="http://schemas.openxmlformats.org/officeDocument/2006/relationships/slide" Target="slide66.xml"/><Relationship Id="rId15" Type="http://schemas.openxmlformats.org/officeDocument/2006/relationships/slide" Target="slide91.xml"/><Relationship Id="rId23" Type="http://schemas.openxmlformats.org/officeDocument/2006/relationships/package" Target="../embeddings/Microsoft_Word___98.docx"/><Relationship Id="rId10" Type="http://schemas.openxmlformats.org/officeDocument/2006/relationships/slide" Target="slide76.xml"/><Relationship Id="rId19" Type="http://schemas.openxmlformats.org/officeDocument/2006/relationships/package" Target="../embeddings/Microsoft_Word___96.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 Id="rId22" Type="http://schemas.openxmlformats.org/officeDocument/2006/relationships/image" Target="../media/image101.emf"/></Relationships>
</file>

<file path=ppt/slides/_rels/slide87.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6" Type="http://schemas.openxmlformats.org/officeDocument/2006/relationships/slide" Target="slide88.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88.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99.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99.docx"/><Relationship Id="rId2" Type="http://schemas.openxmlformats.org/officeDocument/2006/relationships/slideLayout" Target="../slideLayouts/slideLayout1.xml"/><Relationship Id="rId16" Type="http://schemas.openxmlformats.org/officeDocument/2006/relationships/slide" Target="slide96.xml"/><Relationship Id="rId1" Type="http://schemas.openxmlformats.org/officeDocument/2006/relationships/vmlDrawing" Target="../drawings/vmlDrawing50.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100.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89.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99.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101.docx"/><Relationship Id="rId2" Type="http://schemas.openxmlformats.org/officeDocument/2006/relationships/slideLayout" Target="../slideLayouts/slideLayout1.xml"/><Relationship Id="rId16" Type="http://schemas.openxmlformats.org/officeDocument/2006/relationships/slide" Target="slide96.xml"/><Relationship Id="rId1" Type="http://schemas.openxmlformats.org/officeDocument/2006/relationships/vmlDrawing" Target="../drawings/vmlDrawing51.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19" Type="http://schemas.openxmlformats.org/officeDocument/2006/relationships/package" Target="../embeddings/Microsoft_Word___102.docx"/><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91.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103.wmf"/><Relationship Id="rId3" Type="http://schemas.openxmlformats.org/officeDocument/2006/relationships/slide" Target="slide63.xml"/><Relationship Id="rId21" Type="http://schemas.openxmlformats.org/officeDocument/2006/relationships/oleObject" Target="../embeddings/oleObject6.bin"/><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oleObject" Target="../embeddings/oleObject3.bin"/><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oleObject" Target="../embeddings/oleObject5.bin"/><Relationship Id="rId1" Type="http://schemas.openxmlformats.org/officeDocument/2006/relationships/vmlDrawing" Target="../drawings/vmlDrawing52.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23" Type="http://schemas.openxmlformats.org/officeDocument/2006/relationships/slide" Target="slide92.xml"/><Relationship Id="rId10" Type="http://schemas.openxmlformats.org/officeDocument/2006/relationships/slide" Target="slide76.xml"/><Relationship Id="rId19" Type="http://schemas.openxmlformats.org/officeDocument/2006/relationships/oleObject" Target="../embeddings/oleObject4.bin"/><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 Id="rId22" Type="http://schemas.openxmlformats.org/officeDocument/2006/relationships/oleObject" Target="../embeddings/oleObject7.bin"/></Relationships>
</file>

<file path=ppt/slides/_rels/slide92.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93.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94.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18" Type="http://schemas.openxmlformats.org/officeDocument/2006/relationships/image" Target="../media/image105.png"/><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17" Type="http://schemas.openxmlformats.org/officeDocument/2006/relationships/image" Target="file:///E:\&#26472;&#32472;&#32472;\2016\&#19968;&#36718;\&#21270;&#23398;\&#20154;&#25945;&#29256;\617D.tif" TargetMode="External"/><Relationship Id="rId2" Type="http://schemas.openxmlformats.org/officeDocument/2006/relationships/slide" Target="slide63.xml"/><Relationship Id="rId16" Type="http://schemas.openxmlformats.org/officeDocument/2006/relationships/image" Target="../media/image104.png"/><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19" Type="http://schemas.openxmlformats.org/officeDocument/2006/relationships/image" Target="file:///E:\&#26472;&#32472;&#32472;\2016\&#19968;&#36718;\&#21270;&#23398;\&#20154;&#25945;&#29256;\617E.tif" TargetMode="Externa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95.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96.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6" Type="http://schemas.openxmlformats.org/officeDocument/2006/relationships/slide" Target="slide97.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97.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_rels/slide98.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4.xml"/><Relationship Id="rId18" Type="http://schemas.openxmlformats.org/officeDocument/2006/relationships/image" Target="../media/image106.emf"/><Relationship Id="rId3" Type="http://schemas.openxmlformats.org/officeDocument/2006/relationships/slide" Target="slide63.xml"/><Relationship Id="rId7" Type="http://schemas.openxmlformats.org/officeDocument/2006/relationships/slide" Target="slide70.xml"/><Relationship Id="rId12" Type="http://schemas.openxmlformats.org/officeDocument/2006/relationships/slide" Target="slide81.xml"/><Relationship Id="rId17" Type="http://schemas.openxmlformats.org/officeDocument/2006/relationships/package" Target="../embeddings/Microsoft_Word___103.docx"/><Relationship Id="rId2" Type="http://schemas.openxmlformats.org/officeDocument/2006/relationships/slideLayout" Target="../slideLayouts/slideLayout1.xml"/><Relationship Id="rId16" Type="http://schemas.openxmlformats.org/officeDocument/2006/relationships/slide" Target="slide96.xml"/><Relationship Id="rId1" Type="http://schemas.openxmlformats.org/officeDocument/2006/relationships/vmlDrawing" Target="../drawings/vmlDrawing53.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slide" Target="slide91.xml"/><Relationship Id="rId10" Type="http://schemas.openxmlformats.org/officeDocument/2006/relationships/slide" Target="slide76.xml"/><Relationship Id="rId4" Type="http://schemas.openxmlformats.org/officeDocument/2006/relationships/slide" Target="slide65.xml"/><Relationship Id="rId9" Type="http://schemas.openxmlformats.org/officeDocument/2006/relationships/slide" Target="slide74.xml"/><Relationship Id="rId14" Type="http://schemas.openxmlformats.org/officeDocument/2006/relationships/slide" Target="slide86.xml"/></Relationships>
</file>

<file path=ppt/slides/_rels/slide99.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6.xml"/><Relationship Id="rId3" Type="http://schemas.openxmlformats.org/officeDocument/2006/relationships/slide" Target="slide65.xml"/><Relationship Id="rId7" Type="http://schemas.openxmlformats.org/officeDocument/2006/relationships/slide" Target="slide72.xml"/><Relationship Id="rId12" Type="http://schemas.openxmlformats.org/officeDocument/2006/relationships/slide" Target="slide84.xml"/><Relationship Id="rId17" Type="http://schemas.openxmlformats.org/officeDocument/2006/relationships/slide" Target="slide100.xml"/><Relationship Id="rId2" Type="http://schemas.openxmlformats.org/officeDocument/2006/relationships/slide" Target="slide63.xml"/><Relationship Id="rId16" Type="http://schemas.openxmlformats.org/officeDocument/2006/relationships/image" Target="../media/image107.png"/><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81.xml"/><Relationship Id="rId5" Type="http://schemas.openxmlformats.org/officeDocument/2006/relationships/slide" Target="slide68.xml"/><Relationship Id="rId15" Type="http://schemas.openxmlformats.org/officeDocument/2006/relationships/slide" Target="slide96.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6.xml"/><Relationship Id="rId14" Type="http://schemas.openxmlformats.org/officeDocument/2006/relationships/slide" Target="slide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534" y="4073004"/>
            <a:ext cx="8136904"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11664" y="4491679"/>
            <a:ext cx="6955750" cy="600164"/>
          </a:xfrm>
          <a:prstGeom prst="rect">
            <a:avLst/>
          </a:prstGeom>
        </p:spPr>
        <p:txBody>
          <a:bodyPr wrap="none">
            <a:spAutoFit/>
          </a:bodyPr>
          <a:lstStyle/>
          <a:p>
            <a:pPr algn="just"/>
            <a:r>
              <a:rPr lang="zh-CN" altLang="en-US" sz="3300" b="1" dirty="0">
                <a:solidFill>
                  <a:schemeClr val="bg1"/>
                </a:solidFill>
                <a:latin typeface="Times New Roman" pitchFamily="18" charset="0"/>
                <a:ea typeface="微软雅黑"/>
                <a:cs typeface="Times New Roman" pitchFamily="18" charset="0"/>
              </a:rPr>
              <a:t>专题讲座八　“粒子”浓度关系判断</a:t>
            </a:r>
          </a:p>
        </p:txBody>
      </p:sp>
      <p:grpSp>
        <p:nvGrpSpPr>
          <p:cNvPr id="8" name="组合 7"/>
          <p:cNvGrpSpPr/>
          <p:nvPr/>
        </p:nvGrpSpPr>
        <p:grpSpPr>
          <a:xfrm>
            <a:off x="-25474" y="4073005"/>
            <a:ext cx="936104" cy="1507504"/>
            <a:chOff x="1636272" y="4786031"/>
            <a:chExt cx="839787" cy="1212851"/>
          </a:xfrm>
        </p:grpSpPr>
        <p:sp>
          <p:nvSpPr>
            <p:cNvPr id="9" name="矩形 8"/>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221" name="Picture 61" descr="613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4684" y="549474"/>
            <a:ext cx="6253559" cy="563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6280438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92981" y="1492429"/>
            <a:ext cx="11409907" cy="3108543"/>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zh-CN" altLang="zh-CN" sz="2800" kern="100" dirty="0">
                <a:latin typeface="IPAPANNEW"/>
                <a:ea typeface="华文细黑"/>
                <a:cs typeface="Times New Roman"/>
              </a:rPr>
              <a:t>由图知</a:t>
            </a:r>
            <a:r>
              <a:rPr lang="en-US" altLang="zh-CN" sz="2800" kern="100" dirty="0">
                <a:latin typeface="IPAPANNEW"/>
                <a:ea typeface="华文细黑"/>
                <a:cs typeface="Times New Roman"/>
              </a:rPr>
              <a:t>HX</a:t>
            </a:r>
            <a:r>
              <a:rPr lang="zh-CN" altLang="zh-CN" sz="2800" kern="100" dirty="0">
                <a:latin typeface="IPAPANNEW"/>
                <a:ea typeface="华文细黑"/>
                <a:cs typeface="Times New Roman"/>
              </a:rPr>
              <a:t>的电离平衡常数大于</a:t>
            </a:r>
            <a:r>
              <a:rPr lang="en-US" altLang="zh-CN" sz="2800" kern="100" dirty="0">
                <a:latin typeface="IPAPANNEW"/>
                <a:ea typeface="华文细黑"/>
                <a:cs typeface="Times New Roman"/>
              </a:rPr>
              <a:t>CH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COOH</a:t>
            </a:r>
            <a:r>
              <a:rPr lang="zh-CN" altLang="zh-CN" sz="2800" kern="100" dirty="0">
                <a:latin typeface="IPAPANNEW"/>
                <a:ea typeface="华文细黑"/>
                <a:cs typeface="Times New Roman"/>
              </a:rPr>
              <a:t>的电离平衡常数，因为稀释相同倍数，一元酸</a:t>
            </a:r>
            <a:r>
              <a:rPr lang="en-US" altLang="zh-CN" sz="2800" kern="100" dirty="0">
                <a:latin typeface="IPAPANNEW"/>
                <a:ea typeface="华文细黑"/>
                <a:cs typeface="Times New Roman"/>
              </a:rPr>
              <a:t>HX</a:t>
            </a:r>
            <a:r>
              <a:rPr lang="zh-CN" altLang="zh-CN" sz="2800" kern="100" dirty="0">
                <a:latin typeface="IPAPANNEW"/>
                <a:ea typeface="华文细黑"/>
                <a:cs typeface="Times New Roman"/>
              </a:rPr>
              <a:t>的</a:t>
            </a:r>
            <a:r>
              <a:rPr lang="en-US" altLang="zh-CN" sz="2800" kern="100" dirty="0">
                <a:latin typeface="IPAPANNEW"/>
                <a:ea typeface="华文细黑"/>
                <a:cs typeface="Times New Roman"/>
              </a:rPr>
              <a:t>pH</a:t>
            </a:r>
            <a:r>
              <a:rPr lang="zh-CN" altLang="zh-CN" sz="2800" kern="100" dirty="0">
                <a:latin typeface="IPAPANNEW"/>
                <a:ea typeface="华文细黑"/>
                <a:cs typeface="Times New Roman"/>
              </a:rPr>
              <a:t>变化比</a:t>
            </a:r>
            <a:r>
              <a:rPr lang="en-US" altLang="zh-CN" sz="2800" kern="100" dirty="0">
                <a:latin typeface="IPAPANNEW"/>
                <a:ea typeface="华文细黑"/>
                <a:cs typeface="Times New Roman"/>
              </a:rPr>
              <a:t>CH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COOH</a:t>
            </a:r>
            <a:r>
              <a:rPr lang="zh-CN" altLang="zh-CN" sz="2800" kern="100" dirty="0">
                <a:latin typeface="IPAPANNEW"/>
                <a:ea typeface="华文细黑"/>
                <a:cs typeface="Times New Roman"/>
              </a:rPr>
              <a:t>的大，故</a:t>
            </a:r>
            <a:r>
              <a:rPr lang="en-US" altLang="zh-CN" sz="2800" kern="100" dirty="0">
                <a:latin typeface="IPAPANNEW"/>
                <a:ea typeface="华文细黑"/>
                <a:cs typeface="Times New Roman"/>
              </a:rPr>
              <a:t>HX</a:t>
            </a:r>
            <a:r>
              <a:rPr lang="zh-CN" altLang="zh-CN" sz="2800" kern="100" dirty="0">
                <a:latin typeface="IPAPANNEW"/>
                <a:ea typeface="华文细黑"/>
                <a:cs typeface="Times New Roman"/>
              </a:rPr>
              <a:t>酸性较强，电离平衡常数较大</a:t>
            </a:r>
            <a:r>
              <a:rPr lang="zh-CN" altLang="zh-CN" sz="2800" kern="100" dirty="0" smtClean="0">
                <a:latin typeface="IPAPANNEW"/>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rgbClr val="E36C0A"/>
                </a:solidFill>
                <a:latin typeface="Times New Roman"/>
                <a:ea typeface="华文细黑"/>
                <a:cs typeface="Times New Roman"/>
              </a:rPr>
              <a:t>大于　稀释相同倍数，一元酸</a:t>
            </a:r>
            <a:r>
              <a:rPr lang="en-US" altLang="zh-CN" sz="2800" kern="100" dirty="0">
                <a:solidFill>
                  <a:srgbClr val="E36C0A"/>
                </a:solidFill>
                <a:latin typeface="Times New Roman"/>
                <a:ea typeface="华文细黑"/>
                <a:cs typeface="Courier New"/>
              </a:rPr>
              <a:t>HX</a:t>
            </a:r>
            <a:r>
              <a:rPr lang="zh-CN" altLang="zh-CN" sz="2800" kern="100" dirty="0">
                <a:solidFill>
                  <a:srgbClr val="E36C0A"/>
                </a:solidFill>
                <a:latin typeface="Times New Roman"/>
                <a:ea typeface="华文细黑"/>
                <a:cs typeface="Times New Roman"/>
              </a:rPr>
              <a:t>的</a:t>
            </a:r>
            <a:r>
              <a:rPr lang="en-US" altLang="zh-CN" sz="2800" kern="100" dirty="0">
                <a:solidFill>
                  <a:srgbClr val="E36C0A"/>
                </a:solidFill>
                <a:latin typeface="Times New Roman"/>
                <a:ea typeface="华文细黑"/>
                <a:cs typeface="Courier New"/>
              </a:rPr>
              <a:t>pH</a:t>
            </a:r>
            <a:r>
              <a:rPr lang="zh-CN" altLang="zh-CN" sz="2800" kern="100" dirty="0">
                <a:solidFill>
                  <a:srgbClr val="E36C0A"/>
                </a:solidFill>
                <a:latin typeface="Times New Roman"/>
                <a:ea typeface="华文细黑"/>
                <a:cs typeface="Times New Roman"/>
              </a:rPr>
              <a:t>变化比</a:t>
            </a:r>
            <a:r>
              <a:rPr lang="en-US" altLang="zh-CN" sz="2800" kern="100" dirty="0">
                <a:solidFill>
                  <a:srgbClr val="E36C0A"/>
                </a:solidFill>
                <a:latin typeface="Times New Roman"/>
                <a:ea typeface="华文细黑"/>
                <a:cs typeface="Courier New"/>
              </a:rPr>
              <a:t>CH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COOH</a:t>
            </a:r>
            <a:r>
              <a:rPr lang="zh-CN" altLang="zh-CN" sz="2800" kern="100" dirty="0">
                <a:solidFill>
                  <a:srgbClr val="E36C0A"/>
                </a:solidFill>
                <a:latin typeface="Times New Roman"/>
                <a:ea typeface="华文细黑"/>
                <a:cs typeface="Times New Roman"/>
              </a:rPr>
              <a:t>的大，故</a:t>
            </a:r>
            <a:r>
              <a:rPr lang="en-US" altLang="zh-CN" sz="2800" kern="100" dirty="0">
                <a:solidFill>
                  <a:srgbClr val="E36C0A"/>
                </a:solidFill>
                <a:latin typeface="Times New Roman"/>
                <a:ea typeface="华文细黑"/>
                <a:cs typeface="Courier New"/>
              </a:rPr>
              <a:t>HX</a:t>
            </a:r>
            <a:r>
              <a:rPr lang="zh-CN" altLang="zh-CN" sz="2800" kern="100" dirty="0">
                <a:solidFill>
                  <a:srgbClr val="E36C0A"/>
                </a:solidFill>
                <a:latin typeface="Times New Roman"/>
                <a:ea typeface="华文细黑"/>
                <a:cs typeface="Times New Roman"/>
              </a:rPr>
              <a:t>酸性较强，电离平衡常数</a:t>
            </a:r>
            <a:r>
              <a:rPr lang="zh-CN" altLang="zh-CN" sz="2800" kern="100" dirty="0" smtClean="0">
                <a:solidFill>
                  <a:srgbClr val="E36C0A"/>
                </a:solidFill>
                <a:latin typeface="Times New Roman"/>
                <a:ea typeface="华文细黑"/>
                <a:cs typeface="Times New Roman"/>
              </a:rPr>
              <a:t>较大</a:t>
            </a:r>
            <a:endParaRPr lang="zh-CN" altLang="zh-CN" sz="1050" kern="100" dirty="0">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954469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 name="矩形 4"/>
          <p:cNvSpPr/>
          <p:nvPr/>
        </p:nvSpPr>
        <p:spPr>
          <a:xfrm>
            <a:off x="332409" y="1306377"/>
            <a:ext cx="11524006" cy="3711785"/>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(4)25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的混合溶液，若测得</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，则溶液中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填精确值</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IPAPANNEW"/>
                <a:ea typeface="华文细黑"/>
                <a:cs typeface="Times New Roman"/>
              </a:rPr>
              <a:t>25 </a:t>
            </a:r>
            <a:r>
              <a:rPr lang="zh-CN" altLang="zh-CN" sz="2800" kern="100" dirty="0">
                <a:latin typeface="宋体"/>
                <a:ea typeface="华文细黑"/>
                <a:cs typeface="宋体"/>
              </a:rPr>
              <a:t>℃</a:t>
            </a:r>
            <a:r>
              <a:rPr lang="zh-CN" altLang="zh-CN" sz="2800" kern="100" dirty="0">
                <a:latin typeface="IPAPANNEW"/>
                <a:ea typeface="华文细黑"/>
                <a:cs typeface="Times New Roman"/>
              </a:rPr>
              <a:t>时，</a:t>
            </a:r>
            <a:r>
              <a:rPr lang="en-US" altLang="zh-CN" sz="2800" kern="100" dirty="0">
                <a:latin typeface="IPAPANNEW"/>
                <a:ea typeface="华文细黑"/>
                <a:cs typeface="Times New Roman"/>
              </a:rPr>
              <a:t>CH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COOH</a:t>
            </a:r>
            <a:r>
              <a:rPr lang="zh-CN" altLang="zh-CN" sz="2800" kern="100" dirty="0">
                <a:latin typeface="IPAPANNEW"/>
                <a:ea typeface="华文细黑"/>
                <a:cs typeface="Times New Roman"/>
              </a:rPr>
              <a:t>与</a:t>
            </a:r>
            <a:r>
              <a:rPr lang="en-US" altLang="zh-CN" sz="2800" kern="100" dirty="0">
                <a:latin typeface="IPAPANNEW"/>
                <a:ea typeface="华文细黑"/>
                <a:cs typeface="Times New Roman"/>
              </a:rPr>
              <a:t>CH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COONa</a:t>
            </a:r>
            <a:r>
              <a:rPr lang="zh-CN" altLang="zh-CN" sz="2800" kern="100" dirty="0">
                <a:latin typeface="IPAPANNEW"/>
                <a:ea typeface="华文细黑"/>
                <a:cs typeface="Times New Roman"/>
              </a:rPr>
              <a:t>的混合溶液，若测得</a:t>
            </a:r>
            <a:r>
              <a:rPr lang="en-US" altLang="zh-CN" sz="2800" kern="100" dirty="0">
                <a:latin typeface="IPAPANNEW"/>
                <a:ea typeface="华文细黑"/>
                <a:cs typeface="Times New Roman"/>
              </a:rPr>
              <a:t>pH</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6</a:t>
            </a:r>
            <a:r>
              <a:rPr lang="zh-CN" altLang="zh-CN" sz="2800" kern="100" dirty="0">
                <a:latin typeface="IPAPANNEW"/>
                <a:ea typeface="华文细黑"/>
                <a:cs typeface="Times New Roman"/>
              </a:rPr>
              <a:t>，根据电荷守恒可以得到：</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(CH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COO</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(OH</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(H</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(Na</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，所以</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(CH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COO</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(Na</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(H</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(OH</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10</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6</a:t>
            </a:r>
            <a:r>
              <a:rPr lang="en-US" altLang="zh-CN" sz="2800" kern="100" dirty="0">
                <a:latin typeface="IPAPANNEW"/>
                <a:ea typeface="华文细黑"/>
                <a:cs typeface="Times New Roman"/>
              </a:rPr>
              <a:t> </a:t>
            </a:r>
            <a:r>
              <a:rPr lang="en-US" altLang="zh-CN" sz="2800" kern="100" dirty="0" err="1">
                <a:latin typeface="IPAPANNEW"/>
                <a:ea typeface="华文细黑"/>
                <a:cs typeface="Times New Roman"/>
              </a:rPr>
              <a:t>mol·L</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10</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14</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9.9</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7</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8" name="矩形 7"/>
          <p:cNvSpPr/>
          <p:nvPr/>
        </p:nvSpPr>
        <p:spPr>
          <a:xfrm>
            <a:off x="4419972" y="2026457"/>
            <a:ext cx="1710725" cy="523220"/>
          </a:xfrm>
          <a:prstGeom prst="rect">
            <a:avLst/>
          </a:prstGeom>
        </p:spPr>
        <p:txBody>
          <a:bodyPr wrap="none">
            <a:spAutoFit/>
          </a:bodyPr>
          <a:lstStyle/>
          <a:p>
            <a:r>
              <a:rPr lang="en-US" altLang="zh-CN" sz="2800" kern="100">
                <a:solidFill>
                  <a:srgbClr val="E36C0A"/>
                </a:solidFill>
                <a:latin typeface="Times New Roman"/>
                <a:ea typeface="华文细黑"/>
              </a:rPr>
              <a:t>9.9</a:t>
            </a:r>
            <a:r>
              <a:rPr lang="en-US" altLang="zh-CN" sz="2800" kern="100">
                <a:solidFill>
                  <a:srgbClr val="E36C0A"/>
                </a:solidFill>
                <a:latin typeface="宋体"/>
                <a:ea typeface="华文细黑"/>
                <a:cs typeface="Times New Roman"/>
              </a:rPr>
              <a:t>×</a:t>
            </a:r>
            <a:r>
              <a:rPr lang="en-US" altLang="zh-CN" sz="2800" kern="100">
                <a:solidFill>
                  <a:srgbClr val="E36C0A"/>
                </a:solidFill>
                <a:latin typeface="Times New Roman"/>
                <a:ea typeface="华文细黑"/>
              </a:rPr>
              <a:t>10</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rPr>
              <a:t>7</a:t>
            </a:r>
            <a:endParaRPr lang="zh-CN" altLang="en-US" sz="280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153760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8" grpId="0"/>
      <p:bldP spid="8"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82091" y="1058863"/>
            <a:ext cx="11409907" cy="4918269"/>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标准状况下，将</a:t>
            </a:r>
            <a:r>
              <a:rPr lang="en-US" altLang="zh-CN" sz="2800" kern="100" dirty="0">
                <a:latin typeface="Times New Roman"/>
                <a:ea typeface="华文细黑"/>
                <a:cs typeface="Courier New"/>
              </a:rPr>
              <a:t>1.12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100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溶液中，用溶液中微粒的浓度符号完成下列等式：</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标准状况下，</a:t>
            </a:r>
            <a:r>
              <a:rPr lang="en-US" altLang="zh-CN" sz="2800" kern="100" dirty="0">
                <a:latin typeface="Times New Roman"/>
                <a:ea typeface="华文细黑"/>
              </a:rPr>
              <a:t>1.12 L 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为</a:t>
            </a:r>
            <a:r>
              <a:rPr lang="en-US" altLang="zh-CN" sz="2800" kern="100" dirty="0">
                <a:latin typeface="Times New Roman"/>
                <a:ea typeface="华文细黑"/>
              </a:rPr>
              <a:t>0.05 mol,100 mL 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溶液中含有</a:t>
            </a:r>
            <a:r>
              <a:rPr lang="en-US" altLang="zh-CN" sz="2800" kern="100" dirty="0" err="1">
                <a:latin typeface="Times New Roman"/>
                <a:ea typeface="华文细黑"/>
              </a:rPr>
              <a:t>NaOH</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，所以得到的溶质为</a:t>
            </a:r>
            <a:r>
              <a:rPr lang="en-US" altLang="zh-CN" sz="2800" kern="100" dirty="0">
                <a:latin typeface="Times New Roman"/>
                <a:ea typeface="华文细黑"/>
              </a:rPr>
              <a:t>0.05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溶液，故根据质子守恒可以知道</a:t>
            </a:r>
            <a:r>
              <a:rPr lang="zh-CN" altLang="zh-CN" sz="2800" kern="100" dirty="0" smtClean="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2</a:t>
            </a:r>
            <a:r>
              <a:rPr lang="en-US" altLang="zh-CN" sz="2800" i="1" kern="100" dirty="0">
                <a:latin typeface="Times New Roman"/>
                <a:ea typeface="华文细黑"/>
              </a:rPr>
              <a:t>c</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40000"/>
              </a:lnSpc>
              <a:spcAft>
                <a:spcPts val="0"/>
              </a:spcAft>
            </a:pP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；根据电荷守恒可以得到：</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36849473"/>
              </p:ext>
            </p:extLst>
          </p:nvPr>
        </p:nvGraphicFramePr>
        <p:xfrm>
          <a:off x="10300245" y="4712221"/>
          <a:ext cx="1577975" cy="706438"/>
        </p:xfrm>
        <a:graphic>
          <a:graphicData uri="http://schemas.openxmlformats.org/presentationml/2006/ole">
            <mc:AlternateContent xmlns:mc="http://schemas.openxmlformats.org/markup-compatibility/2006">
              <mc:Choice xmlns:v="urn:schemas-microsoft-com:vml" Requires="v">
                <p:oleObj spid="_x0000_s218438" name="文档" r:id="rId17" imgW="1578207" imgH="705644" progId="Word.Document.12">
                  <p:embed/>
                </p:oleObj>
              </mc:Choice>
              <mc:Fallback>
                <p:oleObj name="文档" r:id="rId17" imgW="1578207" imgH="705644" progId="Word.Document.12">
                  <p:embed/>
                  <p:pic>
                    <p:nvPicPr>
                      <p:cNvPr id="0" name=""/>
                      <p:cNvPicPr/>
                      <p:nvPr/>
                    </p:nvPicPr>
                    <p:blipFill>
                      <a:blip r:embed="rId18"/>
                      <a:stretch>
                        <a:fillRect/>
                      </a:stretch>
                    </p:blipFill>
                    <p:spPr>
                      <a:xfrm>
                        <a:off x="10300245" y="4712221"/>
                        <a:ext cx="1577975" cy="70643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34139210"/>
              </p:ext>
            </p:extLst>
          </p:nvPr>
        </p:nvGraphicFramePr>
        <p:xfrm>
          <a:off x="10117792" y="5308794"/>
          <a:ext cx="1616075" cy="649288"/>
        </p:xfrm>
        <a:graphic>
          <a:graphicData uri="http://schemas.openxmlformats.org/presentationml/2006/ole">
            <mc:AlternateContent xmlns:mc="http://schemas.openxmlformats.org/markup-compatibility/2006">
              <mc:Choice xmlns:v="urn:schemas-microsoft-com:vml" Requires="v">
                <p:oleObj spid="_x0000_s218439" name="文档" r:id="rId19" imgW="1616357" imgH="648673" progId="Word.Document.12">
                  <p:embed/>
                </p:oleObj>
              </mc:Choice>
              <mc:Fallback>
                <p:oleObj name="文档" r:id="rId19" imgW="1616357" imgH="648673" progId="Word.Document.12">
                  <p:embed/>
                  <p:pic>
                    <p:nvPicPr>
                      <p:cNvPr id="0" name=""/>
                      <p:cNvPicPr/>
                      <p:nvPr/>
                    </p:nvPicPr>
                    <p:blipFill>
                      <a:blip r:embed="rId20"/>
                      <a:stretch>
                        <a:fillRect/>
                      </a:stretch>
                    </p:blipFill>
                    <p:spPr>
                      <a:xfrm>
                        <a:off x="10117792" y="5308794"/>
                        <a:ext cx="1616075" cy="64928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8213260"/>
              </p:ext>
            </p:extLst>
          </p:nvPr>
        </p:nvGraphicFramePr>
        <p:xfrm>
          <a:off x="478582" y="5917307"/>
          <a:ext cx="2349500" cy="677863"/>
        </p:xfrm>
        <a:graphic>
          <a:graphicData uri="http://schemas.openxmlformats.org/presentationml/2006/ole">
            <mc:AlternateContent xmlns:mc="http://schemas.openxmlformats.org/markup-compatibility/2006">
              <mc:Choice xmlns:v="urn:schemas-microsoft-com:vml" Requires="v">
                <p:oleObj spid="_x0000_s218440" name="文档" r:id="rId21" imgW="2349494" imgH="677158" progId="Word.Document.12">
                  <p:embed/>
                </p:oleObj>
              </mc:Choice>
              <mc:Fallback>
                <p:oleObj name="文档" r:id="rId21" imgW="2349494" imgH="677158" progId="Word.Document.12">
                  <p:embed/>
                  <p:pic>
                    <p:nvPicPr>
                      <p:cNvPr id="0" name=""/>
                      <p:cNvPicPr/>
                      <p:nvPr/>
                    </p:nvPicPr>
                    <p:blipFill>
                      <a:blip r:embed="rId22"/>
                      <a:stretch>
                        <a:fillRect/>
                      </a:stretch>
                    </p:blipFill>
                    <p:spPr>
                      <a:xfrm>
                        <a:off x="478582" y="5917307"/>
                        <a:ext cx="2349500" cy="6778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45418260"/>
              </p:ext>
            </p:extLst>
          </p:nvPr>
        </p:nvGraphicFramePr>
        <p:xfrm>
          <a:off x="4277568" y="2345407"/>
          <a:ext cx="2825750" cy="754063"/>
        </p:xfrm>
        <a:graphic>
          <a:graphicData uri="http://schemas.openxmlformats.org/presentationml/2006/ole">
            <mc:AlternateContent xmlns:mc="http://schemas.openxmlformats.org/markup-compatibility/2006">
              <mc:Choice xmlns:v="urn:schemas-microsoft-com:vml" Requires="v">
                <p:oleObj spid="_x0000_s218441" name="文档" r:id="rId23" imgW="2825656" imgH="753600" progId="Word.Document.12">
                  <p:embed/>
                </p:oleObj>
              </mc:Choice>
              <mc:Fallback>
                <p:oleObj name="文档" r:id="rId23" imgW="2825656" imgH="753600" progId="Word.Document.12">
                  <p:embed/>
                  <p:pic>
                    <p:nvPicPr>
                      <p:cNvPr id="0" name=""/>
                      <p:cNvPicPr/>
                      <p:nvPr/>
                    </p:nvPicPr>
                    <p:blipFill>
                      <a:blip r:embed="rId24"/>
                      <a:stretch>
                        <a:fillRect/>
                      </a:stretch>
                    </p:blipFill>
                    <p:spPr>
                      <a:xfrm>
                        <a:off x="4277568" y="2345407"/>
                        <a:ext cx="2825750" cy="75406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44887994"/>
              </p:ext>
            </p:extLst>
          </p:nvPr>
        </p:nvGraphicFramePr>
        <p:xfrm>
          <a:off x="3493280" y="2887638"/>
          <a:ext cx="4806950" cy="649288"/>
        </p:xfrm>
        <a:graphic>
          <a:graphicData uri="http://schemas.openxmlformats.org/presentationml/2006/ole">
            <mc:AlternateContent xmlns:mc="http://schemas.openxmlformats.org/markup-compatibility/2006">
              <mc:Choice xmlns:v="urn:schemas-microsoft-com:vml" Requires="v">
                <p:oleObj spid="_x0000_s218442" name="文档" r:id="rId25" imgW="4806242" imgH="648673" progId="Word.Document.12">
                  <p:embed/>
                </p:oleObj>
              </mc:Choice>
              <mc:Fallback>
                <p:oleObj name="文档" r:id="rId25" imgW="4806242" imgH="648673" progId="Word.Document.12">
                  <p:embed/>
                  <p:pic>
                    <p:nvPicPr>
                      <p:cNvPr id="0" name=""/>
                      <p:cNvPicPr/>
                      <p:nvPr/>
                    </p:nvPicPr>
                    <p:blipFill>
                      <a:blip r:embed="rId26"/>
                      <a:stretch>
                        <a:fillRect/>
                      </a:stretch>
                    </p:blipFill>
                    <p:spPr>
                      <a:xfrm>
                        <a:off x="3493280" y="2887638"/>
                        <a:ext cx="4806950" cy="649288"/>
                      </a:xfrm>
                      <a:prstGeom prst="rect">
                        <a:avLst/>
                      </a:prstGeom>
                    </p:spPr>
                  </p:pic>
                </p:oleObj>
              </mc:Fallback>
            </mc:AlternateContent>
          </a:graphicData>
        </a:graphic>
      </p:graphicFrame>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012213"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6" name="圆角矩形 25">
            <a:hlinkClick r:id="rId2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1558327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linds(horizontal)">
                                      <p:cBhvr>
                                        <p:cTn id="10" dur="500"/>
                                        <p:tgtEl>
                                          <p:spTgt spid="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
                                            <p:txEl>
                                              <p:pRg st="3" end="3"/>
                                            </p:txEl>
                                          </p:spTgt>
                                        </p:tgtEl>
                                      </p:cBhvr>
                                    </p:animEffect>
                                    <p:set>
                                      <p:cBhvr>
                                        <p:cTn id="34" dur="1" fill="hold">
                                          <p:stCondLst>
                                            <p:cond delay="499"/>
                                          </p:stCondLst>
                                        </p:cTn>
                                        <p:tgtEl>
                                          <p:spTgt spid="4">
                                            <p:txEl>
                                              <p:pRg st="3" end="3"/>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
                                            <p:txEl>
                                              <p:pRg st="4" end="4"/>
                                            </p:txEl>
                                          </p:spTgt>
                                        </p:tgtEl>
                                      </p:cBhvr>
                                    </p:animEffect>
                                    <p:set>
                                      <p:cBhvr>
                                        <p:cTn id="37" dur="1" fill="hold">
                                          <p:stCondLst>
                                            <p:cond delay="499"/>
                                          </p:stCondLst>
                                        </p:cTn>
                                        <p:tgtEl>
                                          <p:spTgt spid="4">
                                            <p:txEl>
                                              <p:pRg st="4" end="4"/>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7" name="矩形 6"/>
          <p:cNvSpPr/>
          <p:nvPr/>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8"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9"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67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435">
                                          <p:stCondLst>
                                            <p:cond delay="0"/>
                                          </p:stCondLst>
                                        </p:cTn>
                                        <p:tgtEl>
                                          <p:spTgt spid="9"/>
                                        </p:tgtEl>
                                      </p:cBhvr>
                                    </p:animEffect>
                                    <p:anim calcmode="lin" valueType="num">
                                      <p:cBhvr>
                                        <p:cTn id="24"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29" dur="20">
                                          <p:stCondLst>
                                            <p:cond delay="487"/>
                                          </p:stCondLst>
                                        </p:cTn>
                                        <p:tgtEl>
                                          <p:spTgt spid="9"/>
                                        </p:tgtEl>
                                      </p:cBhvr>
                                      <p:to x="100000" y="60000"/>
                                    </p:animScale>
                                    <p:animScale>
                                      <p:cBhvr>
                                        <p:cTn id="30" dur="124" decel="50000">
                                          <p:stCondLst>
                                            <p:cond delay="507"/>
                                          </p:stCondLst>
                                        </p:cTn>
                                        <p:tgtEl>
                                          <p:spTgt spid="9"/>
                                        </p:tgtEl>
                                      </p:cBhvr>
                                      <p:to x="100000" y="100000"/>
                                    </p:animScale>
                                    <p:animScale>
                                      <p:cBhvr>
                                        <p:cTn id="31" dur="20">
                                          <p:stCondLst>
                                            <p:cond delay="984"/>
                                          </p:stCondLst>
                                        </p:cTn>
                                        <p:tgtEl>
                                          <p:spTgt spid="9"/>
                                        </p:tgtEl>
                                      </p:cBhvr>
                                      <p:to x="100000" y="80000"/>
                                    </p:animScale>
                                    <p:animScale>
                                      <p:cBhvr>
                                        <p:cTn id="32" dur="124" decel="50000">
                                          <p:stCondLst>
                                            <p:cond delay="1004"/>
                                          </p:stCondLst>
                                        </p:cTn>
                                        <p:tgtEl>
                                          <p:spTgt spid="9"/>
                                        </p:tgtEl>
                                      </p:cBhvr>
                                      <p:to x="100000" y="100000"/>
                                    </p:animScale>
                                    <p:animScale>
                                      <p:cBhvr>
                                        <p:cTn id="33" dur="20">
                                          <p:stCondLst>
                                            <p:cond delay="1231"/>
                                          </p:stCondLst>
                                        </p:cTn>
                                        <p:tgtEl>
                                          <p:spTgt spid="9"/>
                                        </p:tgtEl>
                                      </p:cBhvr>
                                      <p:to x="100000" y="90000"/>
                                    </p:animScale>
                                    <p:animScale>
                                      <p:cBhvr>
                                        <p:cTn id="34" dur="124" decel="50000">
                                          <p:stCondLst>
                                            <p:cond delay="1251"/>
                                          </p:stCondLst>
                                        </p:cTn>
                                        <p:tgtEl>
                                          <p:spTgt spid="9"/>
                                        </p:tgtEl>
                                      </p:cBhvr>
                                      <p:to x="100000" y="100000"/>
                                    </p:animScale>
                                    <p:animScale>
                                      <p:cBhvr>
                                        <p:cTn id="35" dur="20">
                                          <p:stCondLst>
                                            <p:cond delay="1356"/>
                                          </p:stCondLst>
                                        </p:cTn>
                                        <p:tgtEl>
                                          <p:spTgt spid="9"/>
                                        </p:tgtEl>
                                      </p:cBhvr>
                                      <p:to x="100000" y="95000"/>
                                    </p:animScale>
                                    <p:animScale>
                                      <p:cBhvr>
                                        <p:cTn id="36"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9" name="文本框 1"/>
          <p:cNvSpPr txBox="1"/>
          <p:nvPr/>
        </p:nvSpPr>
        <p:spPr>
          <a:xfrm>
            <a:off x="1349875" y="2733814"/>
            <a:ext cx="9353843"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四、典例导悟，分类突破</a:t>
            </a:r>
          </a:p>
        </p:txBody>
      </p:sp>
    </p:spTree>
    <p:extLst>
      <p:ext uri="{BB962C8B-B14F-4D97-AF65-F5344CB8AC3E}">
        <p14:creationId xmlns:p14="http://schemas.microsoft.com/office/powerpoint/2010/main" val="741558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772" y="909514"/>
            <a:ext cx="11572430" cy="3108543"/>
          </a:xfrm>
          <a:prstGeom prst="rect">
            <a:avLst/>
          </a:prstGeom>
        </p:spPr>
        <p:txBody>
          <a:bodyPr>
            <a:spAutoFit/>
          </a:bodyPr>
          <a:lstStyle/>
          <a:p>
            <a:pPr>
              <a:lnSpc>
                <a:spcPct val="140000"/>
              </a:lnSpc>
              <a:spcAft>
                <a:spcPts val="0"/>
              </a:spcAft>
            </a:pP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一</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粒子种类的判断</a:t>
            </a:r>
            <a:endParaRPr lang="zh-CN" altLang="zh-CN" sz="2800" kern="100" dirty="0" smtClean="0">
              <a:latin typeface="宋体"/>
              <a:cs typeface="Courier New"/>
            </a:endParaRPr>
          </a:p>
          <a:p>
            <a:pPr>
              <a:lnSpc>
                <a:spcPct val="140000"/>
              </a:lnSpc>
              <a:spcAft>
                <a:spcPts val="0"/>
              </a:spcAft>
            </a:pPr>
            <a:r>
              <a:rPr lang="zh-CN" altLang="zh-CN" sz="2800" b="1" kern="100" dirty="0" smtClean="0">
                <a:solidFill>
                  <a:srgbClr val="0000FF"/>
                </a:solidFill>
                <a:latin typeface="+mj-ea"/>
                <a:ea typeface="+mj-ea"/>
                <a:cs typeface="Times New Roman"/>
              </a:rPr>
              <a:t>例</a:t>
            </a:r>
            <a:r>
              <a:rPr lang="en-US" altLang="zh-CN" sz="2800" b="1" kern="100" dirty="0" smtClean="0">
                <a:solidFill>
                  <a:srgbClr val="0000FF"/>
                </a:solidFill>
                <a:latin typeface="+mj-ea"/>
                <a:ea typeface="+mj-ea"/>
                <a:cs typeface="Times New Roman"/>
              </a:rPr>
              <a:t> </a:t>
            </a:r>
            <a:r>
              <a:rPr lang="en-US" altLang="zh-CN" sz="2800" b="1" kern="100" dirty="0" smtClean="0">
                <a:solidFill>
                  <a:srgbClr val="0000FF"/>
                </a:solidFill>
                <a:latin typeface="Times New Roman" pitchFamily="18" charset="0"/>
                <a:ea typeface="Times New Roman" pitchFamily="18" charset="0"/>
                <a:cs typeface="Times New Roman" pitchFamily="18" charset="0"/>
              </a:rPr>
              <a:t>1</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(1)NaHCO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溶液中：</a:t>
            </a:r>
            <a:r>
              <a:rPr lang="en-US" altLang="zh-CN" sz="2800" kern="100" dirty="0" smtClean="0">
                <a:latin typeface="Times New Roman"/>
                <a:ea typeface="华文细黑"/>
                <a:cs typeface="Courier New"/>
              </a:rPr>
              <a:t>________________________________________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nSpc>
                <a:spcPct val="140000"/>
              </a:lnSpc>
              <a:spcAft>
                <a:spcPts val="0"/>
              </a:spcAft>
            </a:pP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溶液中：</a:t>
            </a:r>
            <a:r>
              <a:rPr lang="en-US" altLang="zh-CN" sz="2800" kern="100" dirty="0" smtClean="0">
                <a:latin typeface="Times New Roman"/>
                <a:ea typeface="华文细黑"/>
                <a:cs typeface="Courier New"/>
              </a:rPr>
              <a:t>______________________________________________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nSpc>
                <a:spcPct val="140000"/>
              </a:lnSpc>
              <a:spcAft>
                <a:spcPts val="0"/>
              </a:spcAft>
            </a:pPr>
            <a:r>
              <a:rPr lang="en-US" altLang="zh-CN" sz="2800" kern="100" dirty="0" smtClean="0">
                <a:latin typeface="Times New Roman"/>
                <a:ea typeface="华文细黑"/>
                <a:cs typeface="Courier New"/>
              </a:rPr>
              <a:t>(3)NaHCO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的混合溶液中：</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nSpc>
                <a:spcPct val="14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向</a:t>
            </a:r>
            <a:r>
              <a:rPr lang="en-US" altLang="zh-CN" sz="2800" kern="100" dirty="0" err="1" smtClean="0">
                <a:latin typeface="Times New Roman"/>
                <a:ea typeface="华文细黑"/>
                <a:cs typeface="Courier New"/>
              </a:rPr>
              <a:t>NaOH</a:t>
            </a:r>
            <a:r>
              <a:rPr lang="zh-CN" altLang="zh-CN" sz="2800" kern="100" dirty="0" smtClean="0">
                <a:latin typeface="Times New Roman"/>
                <a:ea typeface="华文细黑"/>
                <a:cs typeface="Times New Roman"/>
              </a:rPr>
              <a:t>溶液中通入</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任意量</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836080771"/>
              </p:ext>
            </p:extLst>
          </p:nvPr>
        </p:nvGraphicFramePr>
        <p:xfrm>
          <a:off x="406574" y="4055492"/>
          <a:ext cx="11298237" cy="1549400"/>
        </p:xfrm>
        <a:graphic>
          <a:graphicData uri="http://schemas.openxmlformats.org/presentationml/2006/ole">
            <mc:AlternateContent xmlns:mc="http://schemas.openxmlformats.org/markup-compatibility/2006">
              <mc:Choice xmlns:v="urn:schemas-microsoft-com:vml" Requires="v">
                <p:oleObj spid="_x0000_s286758" name="文档" r:id="rId3" imgW="11298963" imgH="1549879" progId="Word.Document.12">
                  <p:embed/>
                </p:oleObj>
              </mc:Choice>
              <mc:Fallback>
                <p:oleObj name="文档" r:id="rId3" imgW="11298963" imgH="1549879" progId="Word.Document.12">
                  <p:embed/>
                  <p:pic>
                    <p:nvPicPr>
                      <p:cNvPr id="0" name=""/>
                      <p:cNvPicPr/>
                      <p:nvPr/>
                    </p:nvPicPr>
                    <p:blipFill>
                      <a:blip r:embed="rId4"/>
                      <a:stretch>
                        <a:fillRect/>
                      </a:stretch>
                    </p:blipFill>
                    <p:spPr>
                      <a:xfrm>
                        <a:off x="406574" y="4055492"/>
                        <a:ext cx="11298237" cy="154940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93573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4789" y="1405766"/>
            <a:ext cx="11639246" cy="1231940"/>
          </a:xfrm>
          <a:prstGeom prst="rect">
            <a:avLst/>
          </a:prstGeom>
        </p:spPr>
        <p:txBody>
          <a:bodyPr>
            <a:spAutoFit/>
          </a:bodyPr>
          <a:lstStyle/>
          <a:p>
            <a:pPr algn="just">
              <a:lnSpc>
                <a:spcPct val="140000"/>
              </a:lnSpc>
              <a:spcAft>
                <a:spcPts val="0"/>
              </a:spcAft>
            </a:pPr>
            <a:r>
              <a:rPr lang="zh-CN" altLang="zh-CN" sz="2800" kern="100" dirty="0" smtClean="0">
                <a:latin typeface="Times New Roman"/>
                <a:ea typeface="华文细黑"/>
                <a:cs typeface="Times New Roman"/>
              </a:rPr>
              <a:t>判断</a:t>
            </a:r>
            <a:r>
              <a:rPr lang="zh-CN" altLang="zh-CN" sz="2800" kern="100" dirty="0">
                <a:latin typeface="Times New Roman"/>
                <a:ea typeface="华文细黑"/>
                <a:cs typeface="Times New Roman"/>
              </a:rPr>
              <a:t>盐溶液中粒子种类时，首先要清楚盐溶液中的电离、水解情况，特别是多步电离和多步水解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58430741"/>
              </p:ext>
            </p:extLst>
          </p:nvPr>
        </p:nvGraphicFramePr>
        <p:xfrm>
          <a:off x="363141" y="2789312"/>
          <a:ext cx="11553825" cy="2171700"/>
        </p:xfrm>
        <a:graphic>
          <a:graphicData uri="http://schemas.openxmlformats.org/presentationml/2006/ole">
            <mc:AlternateContent xmlns:mc="http://schemas.openxmlformats.org/markup-compatibility/2006">
              <mc:Choice xmlns:v="urn:schemas-microsoft-com:vml" Requires="v">
                <p:oleObj spid="_x0000_s224329" name="文档" r:id="rId3" imgW="11565473" imgH="2177451" progId="Word.Document.12">
                  <p:embed/>
                </p:oleObj>
              </mc:Choice>
              <mc:Fallback>
                <p:oleObj name="文档" r:id="rId3" imgW="11565473" imgH="2177451" progId="Word.Document.12">
                  <p:embed/>
                  <p:pic>
                    <p:nvPicPr>
                      <p:cNvPr id="0" name=""/>
                      <p:cNvPicPr/>
                      <p:nvPr/>
                    </p:nvPicPr>
                    <p:blipFill>
                      <a:blip r:embed="rId4"/>
                      <a:stretch>
                        <a:fillRect/>
                      </a:stretch>
                    </p:blipFill>
                    <p:spPr>
                      <a:xfrm>
                        <a:off x="363141" y="2789312"/>
                        <a:ext cx="11553825" cy="2171700"/>
                      </a:xfrm>
                      <a:prstGeom prst="rect">
                        <a:avLst/>
                      </a:prstGeom>
                    </p:spPr>
                  </p:pic>
                </p:oleObj>
              </mc:Fallback>
            </mc:AlternateContent>
          </a:graphicData>
        </a:graphic>
      </p:graphicFrame>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反思归纳</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1997301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8681" y="618808"/>
            <a:ext cx="11524006" cy="3108543"/>
          </a:xfrm>
          <a:prstGeom prst="rect">
            <a:avLst/>
          </a:prstGeom>
        </p:spPr>
        <p:txBody>
          <a:bodyPr>
            <a:spAutoFit/>
          </a:bodyPr>
          <a:lstStyle/>
          <a:p>
            <a:pPr>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单一溶液中离子浓度的关系</a:t>
            </a:r>
            <a:endParaRPr lang="zh-CN" altLang="zh-CN" sz="1050" kern="100" dirty="0">
              <a:latin typeface="宋体"/>
              <a:cs typeface="Courier New"/>
            </a:endParaRPr>
          </a:p>
          <a:p>
            <a:pPr>
              <a:lnSpc>
                <a:spcPct val="140000"/>
              </a:lnSpc>
              <a:spcAft>
                <a:spcPts val="0"/>
              </a:spcAft>
            </a:pPr>
            <a:r>
              <a:rPr lang="zh-CN" altLang="zh-CN" sz="2800" b="1" kern="100" dirty="0" smtClean="0">
                <a:solidFill>
                  <a:srgbClr val="0000FF"/>
                </a:solidFill>
                <a:latin typeface="Times New Roman"/>
                <a:ea typeface="微软雅黑"/>
                <a:cs typeface="Times New Roman"/>
              </a:rPr>
              <a:t>例</a:t>
            </a:r>
            <a:r>
              <a:rPr lang="en-US" altLang="zh-CN" sz="2800" b="1" kern="100" dirty="0" smtClean="0">
                <a:solidFill>
                  <a:srgbClr val="0000FF"/>
                </a:solidFill>
                <a:latin typeface="Times New Roman"/>
                <a:ea typeface="微软雅黑"/>
                <a:cs typeface="Times New Roman"/>
              </a:rPr>
              <a:t> </a:t>
            </a:r>
            <a:r>
              <a:rPr lang="en-US" altLang="zh-CN" sz="2800" b="1" kern="100" dirty="0" smtClean="0">
                <a:solidFill>
                  <a:srgbClr val="0000FF"/>
                </a:solidFill>
                <a:latin typeface="Times New Roman"/>
                <a:ea typeface="微软雅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粒子种类</a:t>
            </a:r>
            <a:r>
              <a:rPr lang="zh-CN" altLang="zh-CN" sz="2800" kern="100" dirty="0" smtClean="0">
                <a:latin typeface="Times New Roman"/>
                <a:ea typeface="华文细黑"/>
                <a:cs typeface="Times New Roman"/>
              </a:rPr>
              <a:t>：</a:t>
            </a:r>
            <a:r>
              <a:rPr lang="en-US" altLang="zh-CN" sz="2800" kern="100" dirty="0" smtClean="0">
                <a:latin typeface="Times New Roman" pitchFamily="18" charset="0"/>
                <a:ea typeface="Times New Roman" pitchFamily="18" charset="0"/>
                <a:cs typeface="Times New Roman" pitchFamily="18" charset="0"/>
              </a:rPr>
              <a:t>_________________________________________________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离子浓度大小关系：</a:t>
            </a:r>
            <a:r>
              <a:rPr lang="zh-CN" altLang="zh-CN" sz="2800" kern="100" dirty="0">
                <a:latin typeface="宋体"/>
                <a:ea typeface="Times New Roman"/>
                <a:cs typeface="Courier New"/>
              </a:rPr>
              <a:t> </a:t>
            </a:r>
            <a:r>
              <a:rPr lang="en-US" altLang="zh-CN" sz="2800" kern="100" dirty="0" smtClean="0">
                <a:latin typeface="Times New Roman" pitchFamily="18" charset="0"/>
                <a:ea typeface="Times New Roman" pitchFamily="18" charset="0"/>
                <a:cs typeface="Times New Roman" pitchFamily="18" charset="0"/>
              </a:rPr>
              <a:t>________________________________________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物料守恒：</a:t>
            </a:r>
            <a:r>
              <a:rPr lang="zh-CN" altLang="zh-CN" sz="2800" kern="100" dirty="0">
                <a:latin typeface="宋体"/>
                <a:ea typeface="Times New Roman"/>
                <a:cs typeface="Courier New"/>
              </a:rPr>
              <a:t> </a:t>
            </a:r>
            <a:r>
              <a:rPr lang="en-US" altLang="zh-CN" sz="2800" kern="100" dirty="0" smtClean="0">
                <a:latin typeface="Times New Roman" pitchFamily="18" charset="0"/>
                <a:ea typeface="Times New Roman" pitchFamily="18" charset="0"/>
                <a:cs typeface="Times New Roman" pitchFamily="18" charset="0"/>
              </a:rPr>
              <a:t>________________________________________________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0991750" y="6663992"/>
            <a:ext cx="1198663" cy="194997"/>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a:solidFill>
                  <a:srgbClr val="C00000"/>
                </a:solidFill>
                <a:latin typeface="黑体" pitchFamily="49" charset="-122"/>
                <a:ea typeface="黑体" pitchFamily="49" charset="-122"/>
              </a:rPr>
              <a:t>解析</a:t>
            </a: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05852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12481113"/>
              </p:ext>
            </p:extLst>
          </p:nvPr>
        </p:nvGraphicFramePr>
        <p:xfrm>
          <a:off x="550590" y="2931096"/>
          <a:ext cx="9155112" cy="769938"/>
        </p:xfrm>
        <a:graphic>
          <a:graphicData uri="http://schemas.openxmlformats.org/presentationml/2006/ole">
            <mc:AlternateContent xmlns:mc="http://schemas.openxmlformats.org/markup-compatibility/2006">
              <mc:Choice xmlns:v="urn:schemas-microsoft-com:vml" Requires="v">
                <p:oleObj spid="_x0000_s241896" name="文档" r:id="rId3" imgW="9154634" imgH="770267" progId="Word.Document.12">
                  <p:embed/>
                </p:oleObj>
              </mc:Choice>
              <mc:Fallback>
                <p:oleObj name="文档" r:id="rId3" imgW="9154634" imgH="770267" progId="Word.Document.12">
                  <p:embed/>
                  <p:pic>
                    <p:nvPicPr>
                      <p:cNvPr id="0" name=""/>
                      <p:cNvPicPr/>
                      <p:nvPr/>
                    </p:nvPicPr>
                    <p:blipFill>
                      <a:blip r:embed="rId4"/>
                      <a:stretch>
                        <a:fillRect/>
                      </a:stretch>
                    </p:blipFill>
                    <p:spPr>
                      <a:xfrm>
                        <a:off x="550590" y="2931096"/>
                        <a:ext cx="9155112" cy="769938"/>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87435878"/>
              </p:ext>
            </p:extLst>
          </p:nvPr>
        </p:nvGraphicFramePr>
        <p:xfrm>
          <a:off x="552450" y="3597846"/>
          <a:ext cx="9144000" cy="762000"/>
        </p:xfrm>
        <a:graphic>
          <a:graphicData uri="http://schemas.openxmlformats.org/presentationml/2006/ole">
            <mc:AlternateContent xmlns:mc="http://schemas.openxmlformats.org/markup-compatibility/2006">
              <mc:Choice xmlns:v="urn:schemas-microsoft-com:vml" Requires="v">
                <p:oleObj spid="_x0000_s241897" name="文档" r:id="rId5" imgW="9154634" imgH="768829" progId="Word.Document.12">
                  <p:embed/>
                </p:oleObj>
              </mc:Choice>
              <mc:Fallback>
                <p:oleObj name="文档" r:id="rId5" imgW="9154634" imgH="768829" progId="Word.Document.12">
                  <p:embed/>
                  <p:pic>
                    <p:nvPicPr>
                      <p:cNvPr id="0" name=""/>
                      <p:cNvPicPr/>
                      <p:nvPr/>
                    </p:nvPicPr>
                    <p:blipFill>
                      <a:blip r:embed="rId6"/>
                      <a:stretch>
                        <a:fillRect/>
                      </a:stretch>
                    </p:blipFill>
                    <p:spPr>
                      <a:xfrm>
                        <a:off x="552450" y="3597846"/>
                        <a:ext cx="9144000" cy="762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03349455"/>
              </p:ext>
            </p:extLst>
          </p:nvPr>
        </p:nvGraphicFramePr>
        <p:xfrm>
          <a:off x="554310" y="4317976"/>
          <a:ext cx="9144000" cy="762000"/>
        </p:xfrm>
        <a:graphic>
          <a:graphicData uri="http://schemas.openxmlformats.org/presentationml/2006/ole">
            <mc:AlternateContent xmlns:mc="http://schemas.openxmlformats.org/markup-compatibility/2006">
              <mc:Choice xmlns:v="urn:schemas-microsoft-com:vml" Requires="v">
                <p:oleObj spid="_x0000_s241898" name="文档" r:id="rId7" imgW="9154634" imgH="767032" progId="Word.Document.12">
                  <p:embed/>
                </p:oleObj>
              </mc:Choice>
              <mc:Fallback>
                <p:oleObj name="文档" r:id="rId7" imgW="9154634" imgH="767032" progId="Word.Document.12">
                  <p:embed/>
                  <p:pic>
                    <p:nvPicPr>
                      <p:cNvPr id="0" name=""/>
                      <p:cNvPicPr/>
                      <p:nvPr/>
                    </p:nvPicPr>
                    <p:blipFill>
                      <a:blip r:embed="rId8"/>
                      <a:stretch>
                        <a:fillRect/>
                      </a:stretch>
                    </p:blipFill>
                    <p:spPr>
                      <a:xfrm>
                        <a:off x="554310" y="4317976"/>
                        <a:ext cx="9144000" cy="762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96688419"/>
              </p:ext>
            </p:extLst>
          </p:nvPr>
        </p:nvGraphicFramePr>
        <p:xfrm>
          <a:off x="531540" y="765498"/>
          <a:ext cx="8129587" cy="2154238"/>
        </p:xfrm>
        <a:graphic>
          <a:graphicData uri="http://schemas.openxmlformats.org/presentationml/2006/ole">
            <mc:AlternateContent xmlns:mc="http://schemas.openxmlformats.org/markup-compatibility/2006">
              <mc:Choice xmlns:v="urn:schemas-microsoft-com:vml" Requires="v">
                <p:oleObj spid="_x0000_s241899" name="文档" r:id="rId9" imgW="8128922" imgH="2154954" progId="Word.Document.12">
                  <p:embed/>
                </p:oleObj>
              </mc:Choice>
              <mc:Fallback>
                <p:oleObj name="文档" r:id="rId9" imgW="8128922" imgH="2154954" progId="Word.Document.12">
                  <p:embed/>
                  <p:pic>
                    <p:nvPicPr>
                      <p:cNvPr id="0" name=""/>
                      <p:cNvPicPr/>
                      <p:nvPr/>
                    </p:nvPicPr>
                    <p:blipFill>
                      <a:blip r:embed="rId10"/>
                      <a:stretch>
                        <a:fillRect/>
                      </a:stretch>
                    </p:blipFill>
                    <p:spPr>
                      <a:xfrm>
                        <a:off x="531540" y="765498"/>
                        <a:ext cx="8129587" cy="2154238"/>
                      </a:xfrm>
                      <a:prstGeom prst="rect">
                        <a:avLst/>
                      </a:prstGeom>
                    </p:spPr>
                  </p:pic>
                </p:oleObj>
              </mc:Fallback>
            </mc:AlternateContent>
          </a:graphicData>
        </a:graphic>
      </p:graphicFrame>
      <p:pic>
        <p:nvPicPr>
          <p:cNvPr id="7" name="Picture 10" descr="613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11359" y="817787"/>
            <a:ext cx="5172479" cy="205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33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750"/>
                                        <p:tgtEl>
                                          <p:spTgt spid="7"/>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par>
                          <p:cTn id="15" fill="hold">
                            <p:stCondLst>
                              <p:cond delay="1250"/>
                            </p:stCondLst>
                            <p:childTnLst>
                              <p:par>
                                <p:cTn id="16" presetID="3" presetClass="entr" presetSubtype="1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par>
                          <p:cTn id="19" fill="hold">
                            <p:stCondLst>
                              <p:cond delay="2000"/>
                            </p:stCondLst>
                            <p:childTnLst>
                              <p:par>
                                <p:cTn id="20" presetID="3"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5041" y="323925"/>
            <a:ext cx="11502034" cy="3139297"/>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smtClean="0">
                <a:solidFill>
                  <a:srgbClr val="0000FF"/>
                </a:solidFill>
                <a:latin typeface="Times New Roman"/>
                <a:ea typeface="微软雅黑"/>
                <a:cs typeface="Times New Roman"/>
              </a:rPr>
              <a:t>例</a:t>
            </a:r>
            <a:r>
              <a:rPr lang="en-US" altLang="zh-CN" sz="2800" b="1" kern="100" dirty="0" smtClean="0">
                <a:solidFill>
                  <a:srgbClr val="0000FF"/>
                </a:solidFill>
                <a:latin typeface="Times New Roman"/>
                <a:ea typeface="微软雅黑"/>
                <a:cs typeface="Times New Roman"/>
              </a:rPr>
              <a:t> </a:t>
            </a:r>
            <a:r>
              <a:rPr lang="en-US" altLang="zh-CN" sz="2800" b="1" kern="100" dirty="0" smtClean="0">
                <a:solidFill>
                  <a:srgbClr val="0000FF"/>
                </a:solidFill>
                <a:latin typeface="Times New Roman"/>
                <a:ea typeface="微软雅黑"/>
                <a:cs typeface="Courier New"/>
              </a:rPr>
              <a:t>3</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溶液中各离子浓度的关系</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大小关系</a:t>
            </a:r>
            <a:r>
              <a:rPr lang="zh-CN" altLang="zh-CN" sz="2800" kern="100" dirty="0" smtClean="0">
                <a:latin typeface="Times New Roman"/>
                <a:ea typeface="华文细黑"/>
                <a:cs typeface="Times New Roman"/>
              </a:rPr>
              <a:t>：</a:t>
            </a:r>
            <a:r>
              <a:rPr lang="en-US" altLang="zh-CN" sz="2800" kern="100" dirty="0" smtClean="0">
                <a:latin typeface="Times New Roman" pitchFamily="18" charset="0"/>
                <a:ea typeface="Times New Roman" pitchFamily="18" charset="0"/>
                <a:cs typeface="Times New Roman" pitchFamily="18" charset="0"/>
              </a:rPr>
              <a:t>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物料守恒</a:t>
            </a:r>
            <a:r>
              <a:rPr lang="zh-CN" altLang="zh-CN" sz="2800" kern="100" dirty="0" smtClean="0">
                <a:latin typeface="Times New Roman"/>
                <a:ea typeface="华文细黑"/>
                <a:cs typeface="Times New Roman"/>
              </a:rPr>
              <a:t>：</a:t>
            </a:r>
            <a:r>
              <a:rPr lang="en-US" altLang="zh-CN" sz="2800" kern="100" dirty="0">
                <a:latin typeface="Times New Roman" pitchFamily="18" charset="0"/>
                <a:ea typeface="Times New Roman" pitchFamily="18" charset="0"/>
                <a:cs typeface="Times New Roman" pitchFamily="18" charset="0"/>
              </a:rPr>
              <a:t> </a:t>
            </a:r>
            <a:r>
              <a:rPr lang="en-US" altLang="zh-CN" sz="2800" kern="100" dirty="0" smtClean="0">
                <a:latin typeface="Times New Roman" pitchFamily="18" charset="0"/>
                <a:ea typeface="Times New Roman" pitchFamily="18" charset="0"/>
                <a:cs typeface="Times New Roman" pitchFamily="18" charset="0"/>
              </a:rPr>
              <a:t>_______________________________________________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电荷守恒</a:t>
            </a:r>
            <a:r>
              <a:rPr lang="zh-CN" altLang="zh-CN" sz="2800" kern="100" dirty="0" smtClean="0">
                <a:latin typeface="Times New Roman"/>
                <a:ea typeface="华文细黑"/>
                <a:cs typeface="Times New Roman"/>
              </a:rPr>
              <a:t>：</a:t>
            </a:r>
            <a:r>
              <a:rPr lang="en-US" altLang="zh-CN" sz="2800" kern="100" dirty="0">
                <a:latin typeface="Times New Roman" pitchFamily="18" charset="0"/>
                <a:ea typeface="Times New Roman" pitchFamily="18" charset="0"/>
                <a:cs typeface="Times New Roman" pitchFamily="18" charset="0"/>
              </a:rPr>
              <a:t> _______________________________________________ </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质子守恒：</a:t>
            </a:r>
            <a:r>
              <a:rPr lang="zh-CN" altLang="zh-CN" sz="2800" kern="100" dirty="0">
                <a:ea typeface="Times New Roman"/>
              </a:rPr>
              <a:t> </a:t>
            </a:r>
            <a:r>
              <a:rPr lang="en-US" altLang="zh-CN" sz="2800" kern="100" dirty="0">
                <a:latin typeface="Times New Roman" pitchFamily="18" charset="0"/>
                <a:ea typeface="Times New Roman" pitchFamily="18" charset="0"/>
                <a:cs typeface="Times New Roman" pitchFamily="18" charset="0"/>
              </a:rPr>
              <a:t>_______________________________________________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1063758" y="6658148"/>
            <a:ext cx="1126655"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42937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710710655"/>
              </p:ext>
            </p:extLst>
          </p:nvPr>
        </p:nvGraphicFramePr>
        <p:xfrm>
          <a:off x="639936" y="3270622"/>
          <a:ext cx="8983662" cy="731838"/>
        </p:xfrm>
        <a:graphic>
          <a:graphicData uri="http://schemas.openxmlformats.org/presentationml/2006/ole">
            <mc:AlternateContent xmlns:mc="http://schemas.openxmlformats.org/markup-compatibility/2006">
              <mc:Choice xmlns:v="urn:schemas-microsoft-com:vml" Requires="v">
                <p:oleObj spid="_x0000_s226602" name="文档" r:id="rId3" imgW="8983203" imgH="732167" progId="Word.Document.12">
                  <p:embed/>
                </p:oleObj>
              </mc:Choice>
              <mc:Fallback>
                <p:oleObj name="文档" r:id="rId3" imgW="8983203" imgH="732167" progId="Word.Document.12">
                  <p:embed/>
                  <p:pic>
                    <p:nvPicPr>
                      <p:cNvPr id="0" name=""/>
                      <p:cNvPicPr/>
                      <p:nvPr/>
                    </p:nvPicPr>
                    <p:blipFill>
                      <a:blip r:embed="rId4"/>
                      <a:stretch>
                        <a:fillRect/>
                      </a:stretch>
                    </p:blipFill>
                    <p:spPr>
                      <a:xfrm>
                        <a:off x="639936" y="3270622"/>
                        <a:ext cx="8983662" cy="7318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23596201"/>
              </p:ext>
            </p:extLst>
          </p:nvPr>
        </p:nvGraphicFramePr>
        <p:xfrm>
          <a:off x="622746" y="3921249"/>
          <a:ext cx="8972550" cy="723900"/>
        </p:xfrm>
        <a:graphic>
          <a:graphicData uri="http://schemas.openxmlformats.org/presentationml/2006/ole">
            <mc:AlternateContent xmlns:mc="http://schemas.openxmlformats.org/markup-compatibility/2006">
              <mc:Choice xmlns:v="urn:schemas-microsoft-com:vml" Requires="v">
                <p:oleObj spid="_x0000_s226603" name="文档" r:id="rId5" imgW="8983203" imgH="730729" progId="Word.Document.12">
                  <p:embed/>
                </p:oleObj>
              </mc:Choice>
              <mc:Fallback>
                <p:oleObj name="文档" r:id="rId5" imgW="8983203" imgH="730729" progId="Word.Document.12">
                  <p:embed/>
                  <p:pic>
                    <p:nvPicPr>
                      <p:cNvPr id="0" name=""/>
                      <p:cNvPicPr/>
                      <p:nvPr/>
                    </p:nvPicPr>
                    <p:blipFill>
                      <a:blip r:embed="rId6"/>
                      <a:stretch>
                        <a:fillRect/>
                      </a:stretch>
                    </p:blipFill>
                    <p:spPr>
                      <a:xfrm>
                        <a:off x="622746" y="3921249"/>
                        <a:ext cx="8972550" cy="7239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70665486"/>
              </p:ext>
            </p:extLst>
          </p:nvPr>
        </p:nvGraphicFramePr>
        <p:xfrm>
          <a:off x="603696" y="4568949"/>
          <a:ext cx="8972550" cy="723900"/>
        </p:xfrm>
        <a:graphic>
          <a:graphicData uri="http://schemas.openxmlformats.org/presentationml/2006/ole">
            <mc:AlternateContent xmlns:mc="http://schemas.openxmlformats.org/markup-compatibility/2006">
              <mc:Choice xmlns:v="urn:schemas-microsoft-com:vml" Requires="v">
                <p:oleObj spid="_x0000_s226604" name="文档" r:id="rId7" imgW="8983203" imgH="728932" progId="Word.Document.12">
                  <p:embed/>
                </p:oleObj>
              </mc:Choice>
              <mc:Fallback>
                <p:oleObj name="文档" r:id="rId7" imgW="8983203" imgH="728932" progId="Word.Document.12">
                  <p:embed/>
                  <p:pic>
                    <p:nvPicPr>
                      <p:cNvPr id="0" name=""/>
                      <p:cNvPicPr/>
                      <p:nvPr/>
                    </p:nvPicPr>
                    <p:blipFill>
                      <a:blip r:embed="rId8"/>
                      <a:stretch>
                        <a:fillRect/>
                      </a:stretch>
                    </p:blipFill>
                    <p:spPr>
                      <a:xfrm>
                        <a:off x="603696" y="4568949"/>
                        <a:ext cx="8972550" cy="7239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26385927"/>
              </p:ext>
            </p:extLst>
          </p:nvPr>
        </p:nvGraphicFramePr>
        <p:xfrm>
          <a:off x="584646" y="5226174"/>
          <a:ext cx="8972550" cy="723900"/>
        </p:xfrm>
        <a:graphic>
          <a:graphicData uri="http://schemas.openxmlformats.org/presentationml/2006/ole">
            <mc:AlternateContent xmlns:mc="http://schemas.openxmlformats.org/markup-compatibility/2006">
              <mc:Choice xmlns:v="urn:schemas-microsoft-com:vml" Requires="v">
                <p:oleObj spid="_x0000_s226605" name="文档" r:id="rId9" imgW="8983203" imgH="727494" progId="Word.Document.12">
                  <p:embed/>
                </p:oleObj>
              </mc:Choice>
              <mc:Fallback>
                <p:oleObj name="文档" r:id="rId9" imgW="8983203" imgH="727494" progId="Word.Document.12">
                  <p:embed/>
                  <p:pic>
                    <p:nvPicPr>
                      <p:cNvPr id="0" name=""/>
                      <p:cNvPicPr/>
                      <p:nvPr/>
                    </p:nvPicPr>
                    <p:blipFill>
                      <a:blip r:embed="rId10"/>
                      <a:stretch>
                        <a:fillRect/>
                      </a:stretch>
                    </p:blipFill>
                    <p:spPr>
                      <a:xfrm>
                        <a:off x="584646" y="5226174"/>
                        <a:ext cx="8972550" cy="7239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90175672"/>
              </p:ext>
            </p:extLst>
          </p:nvPr>
        </p:nvGraphicFramePr>
        <p:xfrm>
          <a:off x="642490" y="496094"/>
          <a:ext cx="8124825" cy="2933700"/>
        </p:xfrm>
        <a:graphic>
          <a:graphicData uri="http://schemas.openxmlformats.org/presentationml/2006/ole">
            <mc:AlternateContent xmlns:mc="http://schemas.openxmlformats.org/markup-compatibility/2006">
              <mc:Choice xmlns:v="urn:schemas-microsoft-com:vml" Requires="v">
                <p:oleObj spid="_x0000_s226606" name="文档" r:id="rId11" imgW="8128922" imgH="2937066" progId="Word.Document.12">
                  <p:embed/>
                </p:oleObj>
              </mc:Choice>
              <mc:Fallback>
                <p:oleObj name="文档" r:id="rId11" imgW="8128922" imgH="2937066" progId="Word.Document.12">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490" y="496094"/>
                        <a:ext cx="812482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8252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750"/>
                                        <p:tgtEl>
                                          <p:spTgt spid="5"/>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750"/>
                                        <p:tgtEl>
                                          <p:spTgt spid="6"/>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0325" y="333450"/>
            <a:ext cx="11617054" cy="3139297"/>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smtClean="0">
                <a:solidFill>
                  <a:srgbClr val="0000FF"/>
                </a:solidFill>
                <a:latin typeface="Times New Roman"/>
                <a:ea typeface="微软雅黑"/>
                <a:cs typeface="Times New Roman"/>
              </a:rPr>
              <a:t>例</a:t>
            </a:r>
            <a:r>
              <a:rPr lang="en-US" altLang="zh-CN" sz="2800" b="1" kern="100" dirty="0" smtClean="0">
                <a:solidFill>
                  <a:srgbClr val="0000FF"/>
                </a:solidFill>
                <a:latin typeface="Times New Roman"/>
                <a:ea typeface="微软雅黑"/>
                <a:cs typeface="Times New Roman"/>
              </a:rPr>
              <a:t> </a:t>
            </a:r>
            <a:r>
              <a:rPr lang="en-US" altLang="zh-CN" sz="2800" b="1" kern="100" dirty="0" smtClean="0">
                <a:solidFill>
                  <a:srgbClr val="0000FF"/>
                </a:solidFill>
                <a:latin typeface="Times New Roman"/>
                <a:ea typeface="微软雅黑"/>
                <a:cs typeface="Courier New"/>
              </a:rPr>
              <a:t>4</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溶液中各离子浓度的关系</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大小关系：</a:t>
            </a:r>
            <a:r>
              <a:rPr lang="zh-CN" altLang="zh-CN" sz="2800" kern="100" dirty="0">
                <a:latin typeface="宋体"/>
                <a:ea typeface="Times New Roman"/>
                <a:cs typeface="Courier New"/>
              </a:rPr>
              <a:t> </a:t>
            </a:r>
            <a:r>
              <a:rPr lang="en-US" altLang="zh-CN" sz="2800" kern="100" dirty="0">
                <a:latin typeface="Times New Roman" pitchFamily="18" charset="0"/>
                <a:ea typeface="Times New Roman" pitchFamily="18" charset="0"/>
                <a:cs typeface="Times New Roman" pitchFamily="18" charset="0"/>
              </a:rPr>
              <a:t>________________________________________________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物料守恒：</a:t>
            </a:r>
            <a:r>
              <a:rPr lang="zh-CN" altLang="zh-CN" sz="2800" kern="100" dirty="0">
                <a:latin typeface="宋体"/>
                <a:ea typeface="Times New Roman"/>
                <a:cs typeface="Courier New"/>
              </a:rPr>
              <a:t> </a:t>
            </a:r>
            <a:r>
              <a:rPr lang="en-US" altLang="zh-CN" sz="2800" kern="100" dirty="0">
                <a:latin typeface="Times New Roman" pitchFamily="18" charset="0"/>
                <a:ea typeface="Times New Roman" pitchFamily="18" charset="0"/>
                <a:cs typeface="Times New Roman" pitchFamily="18" charset="0"/>
              </a:rPr>
              <a:t>________________________________________________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电荷守恒：</a:t>
            </a:r>
            <a:r>
              <a:rPr lang="zh-CN" altLang="zh-CN" sz="2800" kern="100" dirty="0">
                <a:latin typeface="宋体"/>
                <a:ea typeface="Times New Roman"/>
                <a:cs typeface="Courier New"/>
              </a:rPr>
              <a:t> </a:t>
            </a:r>
            <a:r>
              <a:rPr lang="en-US" altLang="zh-CN" sz="2800" kern="100" dirty="0">
                <a:latin typeface="Times New Roman" pitchFamily="18" charset="0"/>
                <a:ea typeface="Times New Roman" pitchFamily="18" charset="0"/>
                <a:cs typeface="Times New Roman" pitchFamily="18" charset="0"/>
              </a:rPr>
              <a:t>________________________________________________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质子守恒：</a:t>
            </a:r>
            <a:r>
              <a:rPr lang="zh-CN" altLang="zh-CN" sz="2800" kern="100" dirty="0">
                <a:latin typeface="宋体"/>
                <a:ea typeface="Times New Roman"/>
                <a:cs typeface="Courier New"/>
              </a:rPr>
              <a:t> </a:t>
            </a:r>
            <a:r>
              <a:rPr lang="en-US" altLang="zh-CN" sz="2800" kern="100" dirty="0">
                <a:latin typeface="Times New Roman" pitchFamily="18" charset="0"/>
                <a:ea typeface="Times New Roman" pitchFamily="18" charset="0"/>
                <a:cs typeface="Times New Roman" pitchFamily="18" charset="0"/>
              </a:rPr>
              <a:t>________________________________________________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0919742" y="6658148"/>
            <a:ext cx="1270671"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05114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858790685"/>
              </p:ext>
            </p:extLst>
          </p:nvPr>
        </p:nvGraphicFramePr>
        <p:xfrm>
          <a:off x="649610" y="3320306"/>
          <a:ext cx="9240837" cy="846138"/>
        </p:xfrm>
        <a:graphic>
          <a:graphicData uri="http://schemas.openxmlformats.org/presentationml/2006/ole">
            <mc:AlternateContent xmlns:mc="http://schemas.openxmlformats.org/markup-compatibility/2006">
              <mc:Choice xmlns:v="urn:schemas-microsoft-com:vml" Requires="v">
                <p:oleObj spid="_x0000_s244008" name="文档" r:id="rId3" imgW="9240710" imgH="846108" progId="Word.Document.12">
                  <p:embed/>
                </p:oleObj>
              </mc:Choice>
              <mc:Fallback>
                <p:oleObj name="文档" r:id="rId3" imgW="9240710" imgH="846108" progId="Word.Document.12">
                  <p:embed/>
                  <p:pic>
                    <p:nvPicPr>
                      <p:cNvPr id="0" name=""/>
                      <p:cNvPicPr/>
                      <p:nvPr/>
                    </p:nvPicPr>
                    <p:blipFill>
                      <a:blip r:embed="rId4"/>
                      <a:stretch>
                        <a:fillRect/>
                      </a:stretch>
                    </p:blipFill>
                    <p:spPr>
                      <a:xfrm>
                        <a:off x="649610" y="3320306"/>
                        <a:ext cx="9240837" cy="8461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66063164"/>
              </p:ext>
            </p:extLst>
          </p:nvPr>
        </p:nvGraphicFramePr>
        <p:xfrm>
          <a:off x="659135" y="3974976"/>
          <a:ext cx="9240837" cy="846138"/>
        </p:xfrm>
        <a:graphic>
          <a:graphicData uri="http://schemas.openxmlformats.org/presentationml/2006/ole">
            <mc:AlternateContent xmlns:mc="http://schemas.openxmlformats.org/markup-compatibility/2006">
              <mc:Choice xmlns:v="urn:schemas-microsoft-com:vml" Requires="v">
                <p:oleObj spid="_x0000_s244009" name="文档" r:id="rId5" imgW="9240710" imgH="844670" progId="Word.Document.12">
                  <p:embed/>
                </p:oleObj>
              </mc:Choice>
              <mc:Fallback>
                <p:oleObj name="文档" r:id="rId5" imgW="9240710" imgH="844670" progId="Word.Document.12">
                  <p:embed/>
                  <p:pic>
                    <p:nvPicPr>
                      <p:cNvPr id="0" name=""/>
                      <p:cNvPicPr/>
                      <p:nvPr/>
                    </p:nvPicPr>
                    <p:blipFill>
                      <a:blip r:embed="rId6"/>
                      <a:stretch>
                        <a:fillRect/>
                      </a:stretch>
                    </p:blipFill>
                    <p:spPr>
                      <a:xfrm>
                        <a:off x="659135" y="3974976"/>
                        <a:ext cx="9240837" cy="84613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64824908"/>
              </p:ext>
            </p:extLst>
          </p:nvPr>
        </p:nvGraphicFramePr>
        <p:xfrm>
          <a:off x="670520" y="4672856"/>
          <a:ext cx="9229725" cy="838200"/>
        </p:xfrm>
        <a:graphic>
          <a:graphicData uri="http://schemas.openxmlformats.org/presentationml/2006/ole">
            <mc:AlternateContent xmlns:mc="http://schemas.openxmlformats.org/markup-compatibility/2006">
              <mc:Choice xmlns:v="urn:schemas-microsoft-com:vml" Requires="v">
                <p:oleObj spid="_x0000_s244010" name="文档" r:id="rId7" imgW="9240710" imgH="843232" progId="Word.Document.12">
                  <p:embed/>
                </p:oleObj>
              </mc:Choice>
              <mc:Fallback>
                <p:oleObj name="文档" r:id="rId7" imgW="9240710" imgH="843232" progId="Word.Document.12">
                  <p:embed/>
                  <p:pic>
                    <p:nvPicPr>
                      <p:cNvPr id="0" name=""/>
                      <p:cNvPicPr/>
                      <p:nvPr/>
                    </p:nvPicPr>
                    <p:blipFill>
                      <a:blip r:embed="rId8"/>
                      <a:stretch>
                        <a:fillRect/>
                      </a:stretch>
                    </p:blipFill>
                    <p:spPr>
                      <a:xfrm>
                        <a:off x="670520" y="4672856"/>
                        <a:ext cx="9229725" cy="8382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103975564"/>
              </p:ext>
            </p:extLst>
          </p:nvPr>
        </p:nvGraphicFramePr>
        <p:xfrm>
          <a:off x="681905" y="5370736"/>
          <a:ext cx="9229725" cy="838200"/>
        </p:xfrm>
        <a:graphic>
          <a:graphicData uri="http://schemas.openxmlformats.org/presentationml/2006/ole">
            <mc:AlternateContent xmlns:mc="http://schemas.openxmlformats.org/markup-compatibility/2006">
              <mc:Choice xmlns:v="urn:schemas-microsoft-com:vml" Requires="v">
                <p:oleObj spid="_x0000_s244011" name="文档" r:id="rId9" imgW="9240710" imgH="841794" progId="Word.Document.12">
                  <p:embed/>
                </p:oleObj>
              </mc:Choice>
              <mc:Fallback>
                <p:oleObj name="文档" r:id="rId9" imgW="9240710" imgH="841794" progId="Word.Document.12">
                  <p:embed/>
                  <p:pic>
                    <p:nvPicPr>
                      <p:cNvPr id="0" name=""/>
                      <p:cNvPicPr/>
                      <p:nvPr/>
                    </p:nvPicPr>
                    <p:blipFill>
                      <a:blip r:embed="rId10"/>
                      <a:stretch>
                        <a:fillRect/>
                      </a:stretch>
                    </p:blipFill>
                    <p:spPr>
                      <a:xfrm>
                        <a:off x="681905" y="5370736"/>
                        <a:ext cx="9229725" cy="8382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68466995"/>
              </p:ext>
            </p:extLst>
          </p:nvPr>
        </p:nvGraphicFramePr>
        <p:xfrm>
          <a:off x="663822" y="621482"/>
          <a:ext cx="8129588" cy="2851150"/>
        </p:xfrm>
        <a:graphic>
          <a:graphicData uri="http://schemas.openxmlformats.org/presentationml/2006/ole">
            <mc:AlternateContent xmlns:mc="http://schemas.openxmlformats.org/markup-compatibility/2006">
              <mc:Choice xmlns:v="urn:schemas-microsoft-com:vml" Requires="v">
                <p:oleObj spid="_x0000_s244012" name="文档" r:id="rId11" imgW="8128922" imgH="2851286" progId="Word.Document.12">
                  <p:embed/>
                </p:oleObj>
              </mc:Choice>
              <mc:Fallback>
                <p:oleObj name="文档" r:id="rId11" imgW="8128922" imgH="2851286" progId="Word.Document.12">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822" y="621482"/>
                        <a:ext cx="8129588"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9589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25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750"/>
                                        <p:tgtEl>
                                          <p:spTgt spid="6"/>
                                        </p:tgtEl>
                                      </p:cBhvr>
                                    </p:animEffect>
                                  </p:childTnLst>
                                </p:cTn>
                              </p:par>
                            </p:childTnLst>
                          </p:cTn>
                        </p:par>
                        <p:par>
                          <p:cTn id="16" fill="hold">
                            <p:stCondLst>
                              <p:cond delay="2000"/>
                            </p:stCondLst>
                            <p:childTnLst>
                              <p:par>
                                <p:cTn id="17" presetID="3"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750"/>
                                        <p:tgtEl>
                                          <p:spTgt spid="9"/>
                                        </p:tgtEl>
                                      </p:cBhvr>
                                    </p:animEffect>
                                  </p:childTnLst>
                                </p:cTn>
                              </p:par>
                            </p:childTnLst>
                          </p:cTn>
                        </p:par>
                        <p:par>
                          <p:cTn id="20" fill="hold">
                            <p:stCondLst>
                              <p:cond delay="2750"/>
                            </p:stCondLst>
                            <p:childTnLst>
                              <p:par>
                                <p:cTn id="21" presetID="3" presetClass="entr" presetSubtype="1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23528" y="0"/>
            <a:ext cx="1091158" cy="119986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TextBox 37"/>
          <p:cNvSpPr txBox="1"/>
          <p:nvPr/>
        </p:nvSpPr>
        <p:spPr>
          <a:xfrm>
            <a:off x="395873" y="127586"/>
            <a:ext cx="936645" cy="954107"/>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内容索引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6" name="矩形 15">
            <a:hlinkClick r:id="rId3" action="ppaction://hlinksldjump"/>
          </p:cNvPr>
          <p:cNvSpPr/>
          <p:nvPr/>
        </p:nvSpPr>
        <p:spPr>
          <a:xfrm>
            <a:off x="752820" y="2451783"/>
            <a:ext cx="1400121" cy="1410059"/>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800" b="1" dirty="0">
                <a:latin typeface="微软雅黑" pitchFamily="34" charset="-122"/>
                <a:ea typeface="微软雅黑" pitchFamily="34" charset="-122"/>
              </a:rPr>
              <a:t>一、熟悉</a:t>
            </a:r>
            <a:r>
              <a:rPr lang="zh-CN" altLang="en-US" sz="1800" b="1" dirty="0" smtClean="0">
                <a:latin typeface="微软雅黑" pitchFamily="34" charset="-122"/>
                <a:ea typeface="微软雅黑" pitchFamily="34" charset="-122"/>
              </a:rPr>
              <a:t>两大理论，构建思维</a:t>
            </a:r>
            <a:r>
              <a:rPr lang="zh-CN" altLang="en-US" sz="1800" b="1" dirty="0">
                <a:latin typeface="微软雅黑" pitchFamily="34" charset="-122"/>
                <a:ea typeface="微软雅黑" pitchFamily="34" charset="-122"/>
              </a:rPr>
              <a:t>基点</a:t>
            </a:r>
          </a:p>
        </p:txBody>
      </p:sp>
      <p:sp>
        <p:nvSpPr>
          <p:cNvPr id="15" name="矩形 14">
            <a:hlinkClick r:id="rId4" action="ppaction://hlinksldjump"/>
          </p:cNvPr>
          <p:cNvSpPr/>
          <p:nvPr/>
        </p:nvSpPr>
        <p:spPr>
          <a:xfrm>
            <a:off x="2609750" y="2451783"/>
            <a:ext cx="1400121" cy="1410059"/>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800" b="1" dirty="0">
                <a:latin typeface="微软雅黑" pitchFamily="34" charset="-122"/>
                <a:ea typeface="微软雅黑" pitchFamily="34" charset="-122"/>
              </a:rPr>
              <a:t>二、把握三种守恒，明确等量关系</a:t>
            </a:r>
          </a:p>
        </p:txBody>
      </p:sp>
      <p:sp>
        <p:nvSpPr>
          <p:cNvPr id="17" name="矩形 16">
            <a:hlinkClick r:id="rId5" action="ppaction://hlinksldjump"/>
          </p:cNvPr>
          <p:cNvSpPr/>
          <p:nvPr/>
        </p:nvSpPr>
        <p:spPr>
          <a:xfrm>
            <a:off x="4466680" y="2451783"/>
            <a:ext cx="1400121" cy="1410059"/>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800" b="1" dirty="0">
                <a:latin typeface="微软雅黑" pitchFamily="34" charset="-122"/>
                <a:ea typeface="微软雅黑" pitchFamily="34" charset="-122"/>
              </a:rPr>
              <a:t>三、理清一条思路，掌握分析方法</a:t>
            </a:r>
          </a:p>
        </p:txBody>
      </p:sp>
      <p:sp>
        <p:nvSpPr>
          <p:cNvPr id="19" name="矩形 18">
            <a:hlinkClick r:id="rId6" action="ppaction://hlinksldjump"/>
          </p:cNvPr>
          <p:cNvSpPr/>
          <p:nvPr/>
        </p:nvSpPr>
        <p:spPr>
          <a:xfrm>
            <a:off x="8180540" y="2451783"/>
            <a:ext cx="1400121" cy="1410059"/>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800" b="1" dirty="0">
                <a:latin typeface="微软雅黑" pitchFamily="34" charset="-122"/>
                <a:ea typeface="微软雅黑" pitchFamily="34" charset="-122"/>
              </a:rPr>
              <a:t>探究高考　明确考向</a:t>
            </a:r>
          </a:p>
        </p:txBody>
      </p:sp>
      <p:sp>
        <p:nvSpPr>
          <p:cNvPr id="20" name="矩形 19">
            <a:hlinkClick r:id="rId7" action="ppaction://hlinksldjump"/>
          </p:cNvPr>
          <p:cNvSpPr/>
          <p:nvPr/>
        </p:nvSpPr>
        <p:spPr>
          <a:xfrm>
            <a:off x="10037471" y="2451783"/>
            <a:ext cx="1400121" cy="1410059"/>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800" b="1" dirty="0">
                <a:latin typeface="微软雅黑" pitchFamily="34" charset="-122"/>
                <a:ea typeface="微软雅黑" pitchFamily="34" charset="-122"/>
              </a:rPr>
              <a:t>练出高分</a:t>
            </a:r>
          </a:p>
        </p:txBody>
      </p:sp>
      <p:sp>
        <p:nvSpPr>
          <p:cNvPr id="21" name="矩形 20">
            <a:hlinkClick r:id="rId8" action="ppaction://hlinksldjump"/>
          </p:cNvPr>
          <p:cNvSpPr/>
          <p:nvPr/>
        </p:nvSpPr>
        <p:spPr>
          <a:xfrm>
            <a:off x="6323610" y="2451783"/>
            <a:ext cx="1400121" cy="1410059"/>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800" b="1" dirty="0">
                <a:latin typeface="微软雅黑" pitchFamily="34" charset="-122"/>
                <a:ea typeface="微软雅黑" pitchFamily="34" charset="-122"/>
              </a:rPr>
              <a:t>四、典例导</a:t>
            </a:r>
            <a:r>
              <a:rPr lang="zh-CN" altLang="en-US" sz="1800" b="1" dirty="0" smtClean="0">
                <a:latin typeface="微软雅黑" pitchFamily="34" charset="-122"/>
                <a:ea typeface="微软雅黑" pitchFamily="34" charset="-122"/>
              </a:rPr>
              <a:t>悟</a:t>
            </a:r>
            <a:r>
              <a:rPr lang="en-US" altLang="zh-CN" sz="1800" b="1"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分类突破</a:t>
            </a:r>
            <a:endParaRPr lang="zh-CN" altLang="en-US" sz="1800" b="1" dirty="0">
              <a:latin typeface="微软雅黑" pitchFamily="34" charset="-122"/>
              <a:ea typeface="微软雅黑" pitchFamily="34" charset="-122"/>
            </a:endParaRPr>
          </a:p>
        </p:txBody>
      </p:sp>
    </p:spTree>
    <p:extLst>
      <p:ext uri="{BB962C8B-B14F-4D97-AF65-F5344CB8AC3E}">
        <p14:creationId xmlns:p14="http://schemas.microsoft.com/office/powerpoint/2010/main" val="3388068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5991" y="815781"/>
            <a:ext cx="11524006" cy="4918269"/>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比较时紧扣两个微弱</a:t>
            </a:r>
            <a:endParaRPr lang="zh-CN" altLang="zh-CN" sz="1050" kern="100" dirty="0">
              <a:latin typeface="宋体"/>
              <a:cs typeface="Courier New"/>
            </a:endParaRPr>
          </a:p>
          <a:p>
            <a:pPr algn="just">
              <a:lnSpc>
                <a:spcPct val="140000"/>
              </a:lnSpc>
              <a:spcAft>
                <a:spcPts val="0"/>
              </a:spcAft>
            </a:pPr>
            <a:r>
              <a:rPr lang="en-US" altLang="zh-CN" sz="2800" kern="100" dirty="0" smtClean="0">
                <a:latin typeface="Times New Roman"/>
                <a:ea typeface="华文细黑"/>
              </a:rPr>
              <a:t>(1)</a:t>
            </a:r>
            <a:r>
              <a:rPr lang="zh-CN" altLang="zh-CN" sz="2800" kern="100" dirty="0" smtClean="0">
                <a:latin typeface="Times New Roman"/>
                <a:ea typeface="华文细黑"/>
                <a:cs typeface="Times New Roman"/>
              </a:rPr>
              <a:t>弱电解质</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弱酸、弱碱、水</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的电离是微弱的，且水的电离能力远远小于弱酸和弱碱的电离能力。如在稀醋酸溶液中：</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，在溶液中微粒浓度由大到小的顺序：</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COOH)&gt;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di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弱酸根离子或弱碱阳离子的水解是微弱的，但水的电离程度远远小于盐的水解程度。如稀的</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所以</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81581843"/>
              </p:ext>
            </p:extLst>
          </p:nvPr>
        </p:nvGraphicFramePr>
        <p:xfrm>
          <a:off x="9206408" y="2393431"/>
          <a:ext cx="787400" cy="677863"/>
        </p:xfrm>
        <a:graphic>
          <a:graphicData uri="http://schemas.openxmlformats.org/presentationml/2006/ole">
            <mc:AlternateContent xmlns:mc="http://schemas.openxmlformats.org/markup-compatibility/2006">
              <mc:Choice xmlns:v="urn:schemas-microsoft-com:vml" Requires="v">
                <p:oleObj spid="_x0000_s244998" name="文档" r:id="rId3" imgW="787844" imgH="677158" progId="Word.Document.12">
                  <p:embed/>
                </p:oleObj>
              </mc:Choice>
              <mc:Fallback>
                <p:oleObj name="文档" r:id="rId3" imgW="787844" imgH="677158" progId="Word.Document.12">
                  <p:embed/>
                  <p:pic>
                    <p:nvPicPr>
                      <p:cNvPr id="0" name=""/>
                      <p:cNvPicPr/>
                      <p:nvPr/>
                    </p:nvPicPr>
                    <p:blipFill>
                      <a:blip r:embed="rId4"/>
                      <a:stretch>
                        <a:fillRect/>
                      </a:stretch>
                    </p:blipFill>
                    <p:spPr>
                      <a:xfrm>
                        <a:off x="9206408" y="2393431"/>
                        <a:ext cx="787400" cy="6778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00287854"/>
              </p:ext>
            </p:extLst>
          </p:nvPr>
        </p:nvGraphicFramePr>
        <p:xfrm>
          <a:off x="2158504" y="2964087"/>
          <a:ext cx="787400" cy="677863"/>
        </p:xfrm>
        <a:graphic>
          <a:graphicData uri="http://schemas.openxmlformats.org/presentationml/2006/ole">
            <mc:AlternateContent xmlns:mc="http://schemas.openxmlformats.org/markup-compatibility/2006">
              <mc:Choice xmlns:v="urn:schemas-microsoft-com:vml" Requires="v">
                <p:oleObj spid="_x0000_s244999" name="文档" r:id="rId5" imgW="787844" imgH="677158" progId="Word.Document.12">
                  <p:embed/>
                </p:oleObj>
              </mc:Choice>
              <mc:Fallback>
                <p:oleObj name="文档" r:id="rId5" imgW="787844" imgH="677158" progId="Word.Document.12">
                  <p:embed/>
                  <p:pic>
                    <p:nvPicPr>
                      <p:cNvPr id="0" name=""/>
                      <p:cNvPicPr/>
                      <p:nvPr/>
                    </p:nvPicPr>
                    <p:blipFill>
                      <a:blip r:embed="rId6"/>
                      <a:stretch>
                        <a:fillRect/>
                      </a:stretch>
                    </p:blipFill>
                    <p:spPr>
                      <a:xfrm>
                        <a:off x="2158504" y="2964087"/>
                        <a:ext cx="787400" cy="6778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19799331"/>
              </p:ext>
            </p:extLst>
          </p:nvPr>
        </p:nvGraphicFramePr>
        <p:xfrm>
          <a:off x="4064620" y="5157986"/>
          <a:ext cx="787400" cy="677863"/>
        </p:xfrm>
        <a:graphic>
          <a:graphicData uri="http://schemas.openxmlformats.org/presentationml/2006/ole">
            <mc:AlternateContent xmlns:mc="http://schemas.openxmlformats.org/markup-compatibility/2006">
              <mc:Choice xmlns:v="urn:schemas-microsoft-com:vml" Requires="v">
                <p:oleObj spid="_x0000_s245000" name="文档" r:id="rId7" imgW="787844" imgH="677158" progId="Word.Document.12">
                  <p:embed/>
                </p:oleObj>
              </mc:Choice>
              <mc:Fallback>
                <p:oleObj name="文档" r:id="rId7" imgW="787844" imgH="677158" progId="Word.Document.12">
                  <p:embed/>
                  <p:pic>
                    <p:nvPicPr>
                      <p:cNvPr id="0" name=""/>
                      <p:cNvPicPr/>
                      <p:nvPr/>
                    </p:nvPicPr>
                    <p:blipFill>
                      <a:blip r:embed="rId6"/>
                      <a:stretch>
                        <a:fillRect/>
                      </a:stretch>
                    </p:blipFill>
                    <p:spPr>
                      <a:xfrm>
                        <a:off x="4064620" y="5157986"/>
                        <a:ext cx="787400" cy="6778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50707491"/>
              </p:ext>
            </p:extLst>
          </p:nvPr>
        </p:nvGraphicFramePr>
        <p:xfrm>
          <a:off x="8442250" y="5157986"/>
          <a:ext cx="787400" cy="677863"/>
        </p:xfrm>
        <a:graphic>
          <a:graphicData uri="http://schemas.openxmlformats.org/presentationml/2006/ole">
            <mc:AlternateContent xmlns:mc="http://schemas.openxmlformats.org/markup-compatibility/2006">
              <mc:Choice xmlns:v="urn:schemas-microsoft-com:vml" Requires="v">
                <p:oleObj spid="_x0000_s245001" name="文档" r:id="rId8" imgW="787844" imgH="677158" progId="Word.Document.12">
                  <p:embed/>
                </p:oleObj>
              </mc:Choice>
              <mc:Fallback>
                <p:oleObj name="文档" r:id="rId8" imgW="787844" imgH="677158" progId="Word.Document.12">
                  <p:embed/>
                  <p:pic>
                    <p:nvPicPr>
                      <p:cNvPr id="0" name=""/>
                      <p:cNvPicPr/>
                      <p:nvPr/>
                    </p:nvPicPr>
                    <p:blipFill>
                      <a:blip r:embed="rId6"/>
                      <a:stretch>
                        <a:fillRect/>
                      </a:stretch>
                    </p:blipFill>
                    <p:spPr>
                      <a:xfrm>
                        <a:off x="8442250" y="5157986"/>
                        <a:ext cx="787400" cy="677863"/>
                      </a:xfrm>
                      <a:prstGeom prst="rect">
                        <a:avLst/>
                      </a:prstGeom>
                    </p:spPr>
                  </p:pic>
                </p:oleObj>
              </mc:Fallback>
            </mc:AlternateContent>
          </a:graphicData>
        </a:graphic>
      </p:graphicFrame>
      <p:sp>
        <p:nvSpPr>
          <p:cNvPr id="7" name="矩形 6"/>
          <p:cNvSpPr/>
          <p:nvPr/>
        </p:nvSpPr>
        <p:spPr>
          <a:xfrm>
            <a:off x="312790" y="5772474"/>
            <a:ext cx="11524006" cy="628698"/>
          </a:xfrm>
          <a:prstGeom prst="rect">
            <a:avLst/>
          </a:prstGeom>
        </p:spPr>
        <p:txBody>
          <a:bodyPr>
            <a:spAutoFit/>
          </a:bodyPr>
          <a:lstStyle/>
          <a:p>
            <a:pPr>
              <a:lnSpc>
                <a:spcPct val="140000"/>
              </a:lnSpc>
            </a:pPr>
            <a:r>
              <a:rPr lang="en-US" altLang="zh-CN" sz="2800" kern="100" smtClean="0">
                <a:latin typeface="Times New Roman"/>
                <a:ea typeface="华文细黑"/>
                <a:cs typeface="Courier New"/>
              </a:rPr>
              <a:t>CH</a:t>
            </a:r>
            <a:r>
              <a:rPr lang="en-US" altLang="zh-CN" sz="2800" kern="100" baseline="-25000" smtClean="0">
                <a:latin typeface="Times New Roman"/>
                <a:ea typeface="华文细黑"/>
                <a:cs typeface="Courier New"/>
              </a:rPr>
              <a:t>3</a:t>
            </a:r>
            <a:r>
              <a:rPr lang="en-US" altLang="zh-CN" sz="2800" kern="100" smtClean="0">
                <a:latin typeface="Times New Roman"/>
                <a:ea typeface="华文细黑"/>
                <a:cs typeface="Courier New"/>
              </a:rPr>
              <a:t>COONa</a:t>
            </a:r>
            <a:r>
              <a:rPr lang="zh-CN" altLang="zh-CN" sz="2800" kern="100" smtClean="0">
                <a:solidFill>
                  <a:prstClr val="black"/>
                </a:solidFill>
                <a:latin typeface="Times New Roman"/>
                <a:ea typeface="华文细黑"/>
                <a:cs typeface="Times New Roman"/>
              </a:rPr>
              <a:t>溶液</a:t>
            </a:r>
            <a:r>
              <a:rPr lang="zh-CN" altLang="zh-CN" sz="2800" kern="100">
                <a:solidFill>
                  <a:prstClr val="black"/>
                </a:solidFill>
                <a:latin typeface="Times New Roman"/>
                <a:ea typeface="华文细黑"/>
                <a:cs typeface="Times New Roman"/>
              </a:rPr>
              <a:t>中：</a:t>
            </a:r>
            <a:r>
              <a:rPr lang="en-US" altLang="zh-CN" sz="2800" i="1" kern="100">
                <a:solidFill>
                  <a:prstClr val="black"/>
                </a:solidFill>
                <a:latin typeface="Times New Roman"/>
                <a:ea typeface="华文细黑"/>
                <a:cs typeface="Courier New"/>
              </a:rPr>
              <a:t>c</a:t>
            </a:r>
            <a:r>
              <a:rPr lang="en-US" altLang="zh-CN" sz="2800" kern="100">
                <a:solidFill>
                  <a:prstClr val="black"/>
                </a:solidFill>
                <a:latin typeface="Times New Roman"/>
                <a:ea typeface="华文细黑"/>
                <a:cs typeface="Courier New"/>
              </a:rPr>
              <a:t>(Na</a:t>
            </a:r>
            <a:r>
              <a:rPr lang="zh-CN" altLang="zh-CN" sz="2800" kern="100" baseline="30000">
                <a:solidFill>
                  <a:prstClr val="black"/>
                </a:solidFill>
                <a:latin typeface="Times New Roman"/>
                <a:ea typeface="华文细黑"/>
                <a:cs typeface="Times New Roman"/>
              </a:rPr>
              <a:t>＋</a:t>
            </a:r>
            <a:r>
              <a:rPr lang="en-US" altLang="zh-CN" sz="2800" kern="100">
                <a:solidFill>
                  <a:prstClr val="black"/>
                </a:solidFill>
                <a:latin typeface="Times New Roman"/>
                <a:ea typeface="华文细黑"/>
                <a:cs typeface="Courier New"/>
              </a:rPr>
              <a:t>)&gt;</a:t>
            </a:r>
            <a:r>
              <a:rPr lang="en-US" altLang="zh-CN" sz="2800" i="1" kern="100">
                <a:solidFill>
                  <a:prstClr val="black"/>
                </a:solidFill>
                <a:latin typeface="Times New Roman"/>
                <a:ea typeface="华文细黑"/>
                <a:cs typeface="Courier New"/>
              </a:rPr>
              <a:t>c</a:t>
            </a:r>
            <a:r>
              <a:rPr lang="en-US" altLang="zh-CN" sz="2800" kern="100">
                <a:solidFill>
                  <a:prstClr val="black"/>
                </a:solidFill>
                <a:latin typeface="Times New Roman"/>
                <a:ea typeface="华文细黑"/>
                <a:cs typeface="Courier New"/>
              </a:rPr>
              <a:t>(CH</a:t>
            </a:r>
            <a:r>
              <a:rPr lang="en-US" altLang="zh-CN" sz="2800" kern="100" baseline="-25000">
                <a:solidFill>
                  <a:prstClr val="black"/>
                </a:solidFill>
                <a:latin typeface="Times New Roman"/>
                <a:ea typeface="华文细黑"/>
                <a:cs typeface="Courier New"/>
              </a:rPr>
              <a:t>3</a:t>
            </a:r>
            <a:r>
              <a:rPr lang="en-US" altLang="zh-CN" sz="2800" kern="100">
                <a:solidFill>
                  <a:prstClr val="black"/>
                </a:solidFill>
                <a:latin typeface="Times New Roman"/>
                <a:ea typeface="华文细黑"/>
                <a:cs typeface="Courier New"/>
              </a:rPr>
              <a:t>COO</a:t>
            </a:r>
            <a:r>
              <a:rPr lang="zh-CN" altLang="zh-CN" sz="2800" kern="100" baseline="30000">
                <a:solidFill>
                  <a:prstClr val="black"/>
                </a:solidFill>
                <a:latin typeface="Times New Roman"/>
                <a:ea typeface="华文细黑"/>
                <a:cs typeface="Times New Roman"/>
              </a:rPr>
              <a:t>－</a:t>
            </a:r>
            <a:r>
              <a:rPr lang="en-US" altLang="zh-CN" sz="2800" kern="100">
                <a:solidFill>
                  <a:prstClr val="black"/>
                </a:solidFill>
                <a:latin typeface="Times New Roman"/>
                <a:ea typeface="华文细黑"/>
                <a:cs typeface="Courier New"/>
              </a:rPr>
              <a:t>)&gt;</a:t>
            </a:r>
            <a:r>
              <a:rPr lang="en-US" altLang="zh-CN" sz="2800" i="1" kern="100">
                <a:solidFill>
                  <a:prstClr val="black"/>
                </a:solidFill>
                <a:latin typeface="Times New Roman"/>
                <a:ea typeface="华文细黑"/>
                <a:cs typeface="Courier New"/>
              </a:rPr>
              <a:t>c</a:t>
            </a:r>
            <a:r>
              <a:rPr lang="en-US" altLang="zh-CN" sz="2800" kern="100">
                <a:solidFill>
                  <a:prstClr val="black"/>
                </a:solidFill>
                <a:latin typeface="Times New Roman"/>
                <a:ea typeface="华文细黑"/>
                <a:cs typeface="Courier New"/>
              </a:rPr>
              <a:t>(OH</a:t>
            </a:r>
            <a:r>
              <a:rPr lang="zh-CN" altLang="zh-CN" sz="2800" kern="100" baseline="30000">
                <a:solidFill>
                  <a:prstClr val="black"/>
                </a:solidFill>
                <a:latin typeface="Times New Roman"/>
                <a:ea typeface="华文细黑"/>
                <a:cs typeface="Times New Roman"/>
              </a:rPr>
              <a:t>－</a:t>
            </a:r>
            <a:r>
              <a:rPr lang="en-US" altLang="zh-CN" sz="2800" kern="100" smtClean="0">
                <a:solidFill>
                  <a:prstClr val="black"/>
                </a:solidFill>
                <a:latin typeface="Times New Roman"/>
                <a:ea typeface="华文细黑"/>
                <a:cs typeface="Courier New"/>
              </a:rPr>
              <a:t>)&gt;</a:t>
            </a:r>
            <a:r>
              <a:rPr lang="en-US" altLang="zh-CN" sz="2800" i="1" kern="100" smtClean="0">
                <a:solidFill>
                  <a:prstClr val="black"/>
                </a:solidFill>
                <a:latin typeface="Times New Roman"/>
                <a:ea typeface="华文细黑"/>
                <a:cs typeface="Courier New"/>
              </a:rPr>
              <a:t>c</a:t>
            </a:r>
            <a:r>
              <a:rPr lang="en-US" altLang="zh-CN" sz="2800" kern="100" smtClean="0">
                <a:solidFill>
                  <a:prstClr val="black"/>
                </a:solidFill>
                <a:latin typeface="Times New Roman"/>
                <a:ea typeface="华文细黑"/>
                <a:cs typeface="Courier New"/>
              </a:rPr>
              <a:t>(CH</a:t>
            </a:r>
            <a:r>
              <a:rPr lang="en-US" altLang="zh-CN" sz="2800" kern="100" baseline="-25000" smtClean="0">
                <a:solidFill>
                  <a:prstClr val="black"/>
                </a:solidFill>
                <a:latin typeface="Times New Roman"/>
                <a:ea typeface="华文细黑"/>
                <a:cs typeface="Courier New"/>
              </a:rPr>
              <a:t>3</a:t>
            </a:r>
            <a:r>
              <a:rPr lang="en-US" altLang="zh-CN" sz="2800" kern="100" smtClean="0">
                <a:solidFill>
                  <a:prstClr val="black"/>
                </a:solidFill>
                <a:latin typeface="Times New Roman"/>
                <a:ea typeface="华文细黑"/>
                <a:cs typeface="Courier New"/>
              </a:rPr>
              <a:t>COOH)&gt;</a:t>
            </a:r>
            <a:r>
              <a:rPr lang="en-US" altLang="zh-CN" sz="2800" i="1" kern="100">
                <a:solidFill>
                  <a:prstClr val="black"/>
                </a:solidFill>
                <a:latin typeface="Times New Roman"/>
                <a:ea typeface="华文细黑"/>
                <a:cs typeface="Courier New"/>
              </a:rPr>
              <a:t>c</a:t>
            </a:r>
            <a:r>
              <a:rPr lang="en-US" altLang="zh-CN" sz="2800" kern="100">
                <a:solidFill>
                  <a:prstClr val="black"/>
                </a:solidFill>
                <a:latin typeface="Times New Roman"/>
                <a:ea typeface="华文细黑"/>
                <a:cs typeface="Courier New"/>
              </a:rPr>
              <a:t>(H</a:t>
            </a:r>
            <a:r>
              <a:rPr lang="zh-CN" altLang="zh-CN" sz="2800" kern="100" baseline="30000">
                <a:solidFill>
                  <a:prstClr val="black"/>
                </a:solidFill>
                <a:latin typeface="Times New Roman"/>
                <a:ea typeface="华文细黑"/>
                <a:cs typeface="Times New Roman"/>
              </a:rPr>
              <a:t>＋</a:t>
            </a:r>
            <a:r>
              <a:rPr lang="en-US" altLang="zh-CN" sz="2800" kern="100">
                <a:solidFill>
                  <a:prstClr val="black"/>
                </a:solidFill>
                <a:latin typeface="Times New Roman"/>
                <a:ea typeface="华文细黑"/>
                <a:cs typeface="Courier New"/>
              </a:rPr>
              <a:t>)</a:t>
            </a:r>
            <a:r>
              <a:rPr lang="zh-CN" altLang="zh-CN" sz="2800" kern="100" smtClean="0">
                <a:solidFill>
                  <a:prstClr val="black"/>
                </a:solidFill>
                <a:latin typeface="Times New Roman"/>
                <a:ea typeface="华文细黑"/>
                <a:cs typeface="Times New Roman"/>
              </a:rPr>
              <a:t>。</a:t>
            </a:r>
            <a:endParaRPr lang="en-US" altLang="zh-CN" sz="2800" kern="100" smtClean="0">
              <a:solidFill>
                <a:prstClr val="black"/>
              </a:solidFill>
              <a:latin typeface="Times New Roman"/>
              <a:ea typeface="华文细黑"/>
              <a:cs typeface="Times New Roman"/>
            </a:endParaRPr>
          </a:p>
        </p:txBody>
      </p:sp>
      <p:sp>
        <p:nvSpPr>
          <p:cNvPr id="8" name="矩形 7"/>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反思归纳</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319604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6196" y="280815"/>
            <a:ext cx="11279283" cy="6124754"/>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酸式盐与多元弱酸的强碱正盐溶液酸碱性比较</a:t>
            </a:r>
            <a:endParaRPr lang="zh-CN" altLang="zh-CN" sz="2800" kern="100">
              <a:latin typeface="宋体"/>
              <a:cs typeface="Courier New"/>
            </a:endParaRPr>
          </a:p>
          <a:p>
            <a:pPr algn="just">
              <a:lnSpc>
                <a:spcPct val="140000"/>
              </a:lnSpc>
              <a:spcAft>
                <a:spcPts val="0"/>
              </a:spcAft>
            </a:pPr>
            <a:r>
              <a:rPr lang="en-US" altLang="zh-CN" sz="2800" kern="100" smtClean="0">
                <a:latin typeface="Times New Roman"/>
                <a:ea typeface="华文细黑"/>
              </a:rPr>
              <a:t>(1)</a:t>
            </a:r>
            <a:r>
              <a:rPr lang="zh-CN" altLang="zh-CN" sz="2800" kern="100" smtClean="0">
                <a:latin typeface="Times New Roman"/>
                <a:ea typeface="华文细黑"/>
                <a:cs typeface="Times New Roman"/>
              </a:rPr>
              <a:t>酸式盐溶液的酸碱性主要取决于酸式盐中酸式酸根离子的电离能力和水解能力哪一个更强，如</a:t>
            </a:r>
            <a:r>
              <a:rPr lang="en-US" altLang="zh-CN" sz="2800" kern="100" smtClean="0">
                <a:latin typeface="Times New Roman"/>
                <a:ea typeface="华文细黑"/>
              </a:rPr>
              <a:t>NaHCO</a:t>
            </a:r>
            <a:r>
              <a:rPr lang="en-US" altLang="zh-CN" sz="2800" kern="100" baseline="-25000" smtClean="0">
                <a:latin typeface="Times New Roman"/>
                <a:ea typeface="华文细黑"/>
              </a:rPr>
              <a:t>3</a:t>
            </a:r>
            <a:r>
              <a:rPr lang="zh-CN" altLang="zh-CN" sz="2800" kern="100" smtClean="0">
                <a:latin typeface="Times New Roman"/>
                <a:ea typeface="华文细黑"/>
                <a:cs typeface="Times New Roman"/>
              </a:rPr>
              <a:t>溶液中</a:t>
            </a: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的</a:t>
            </a:r>
            <a:r>
              <a:rPr lang="zh-CN" altLang="zh-CN" sz="2800" kern="100">
                <a:latin typeface="Times New Roman"/>
                <a:ea typeface="华文细黑"/>
                <a:cs typeface="Times New Roman"/>
              </a:rPr>
              <a:t>水解能力大于其电离能力，故溶液显碱性。</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多元弱酸的强碱正盐溶液：弱酸根离子水解以第一步为主。例如，</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溶液中：</a:t>
            </a:r>
            <a:r>
              <a:rPr lang="en-US" altLang="zh-CN" sz="2800" i="1" kern="100">
                <a:latin typeface="Times New Roman"/>
                <a:ea typeface="华文细黑"/>
                <a:cs typeface="Courier New"/>
              </a:rPr>
              <a:t>c</a:t>
            </a:r>
            <a:r>
              <a:rPr lang="en-US" altLang="zh-CN" sz="2800" kern="100">
                <a:latin typeface="Times New Roman"/>
                <a:ea typeface="华文细黑"/>
                <a:cs typeface="Courier New"/>
              </a:rPr>
              <a:t>(Na</a:t>
            </a:r>
            <a:r>
              <a:rPr lang="zh-CN" altLang="zh-CN" sz="2800" kern="100" baseline="30000">
                <a:latin typeface="Times New Roman"/>
                <a:ea typeface="华文细黑"/>
                <a:cs typeface="Times New Roman"/>
              </a:rPr>
              <a:t>＋</a:t>
            </a:r>
            <a:r>
              <a:rPr lang="en-US" altLang="zh-CN" sz="2800" kern="100" smtClean="0">
                <a:latin typeface="Times New Roman"/>
                <a:ea typeface="华文细黑"/>
                <a:cs typeface="Courier New"/>
              </a:rPr>
              <a:t>)&gt;</a:t>
            </a:r>
            <a:r>
              <a:rPr lang="en-US" altLang="zh-CN" sz="2800" i="1" kern="100" smtClean="0">
                <a:latin typeface="Times New Roman"/>
                <a:ea typeface="华文细黑"/>
                <a:cs typeface="Courier New"/>
              </a:rPr>
              <a:t>c</a:t>
            </a:r>
            <a:r>
              <a:rPr lang="en-US" altLang="zh-CN" sz="2800" kern="100" smtClean="0">
                <a:latin typeface="Times New Roman"/>
                <a:ea typeface="华文细黑"/>
                <a:cs typeface="Courier New"/>
              </a:rPr>
              <a:t>(S</a:t>
            </a:r>
            <a:r>
              <a:rPr lang="en-US" altLang="zh-CN" sz="2800" kern="100" baseline="30000" smtClean="0">
                <a:latin typeface="Times New Roman"/>
                <a:ea typeface="华文细黑"/>
                <a:cs typeface="Courier New"/>
              </a:rPr>
              <a:t>2</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质子守恒式可以由电荷守恒式和物料守恒式推导出来。</a:t>
            </a:r>
            <a:endParaRPr lang="zh-CN" altLang="zh-CN" sz="105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以</a:t>
            </a:r>
            <a:r>
              <a:rPr lang="en-US" altLang="zh-CN" sz="2800" kern="100">
                <a:latin typeface="Times New Roman"/>
                <a:ea typeface="华文细黑"/>
                <a:cs typeface="Courier New"/>
              </a:rPr>
              <a:t>KHS</a:t>
            </a:r>
            <a:r>
              <a:rPr lang="zh-CN" altLang="zh-CN" sz="2800" kern="100">
                <a:latin typeface="Times New Roman"/>
                <a:ea typeface="华文细黑"/>
                <a:cs typeface="Times New Roman"/>
              </a:rPr>
              <a:t>溶液为例，电荷守恒式为</a:t>
            </a:r>
            <a:r>
              <a:rPr lang="en-US" altLang="zh-CN" sz="2800" i="1" kern="100">
                <a:latin typeface="Times New Roman"/>
                <a:ea typeface="华文细黑"/>
                <a:cs typeface="Courier New"/>
              </a:rPr>
              <a:t>c</a:t>
            </a:r>
            <a:r>
              <a:rPr lang="en-US" altLang="zh-CN" sz="2800" kern="100">
                <a:latin typeface="Times New Roman"/>
                <a:ea typeface="华文细黑"/>
                <a:cs typeface="Courier New"/>
              </a:rPr>
              <a:t>(K</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(S</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en-US" altLang="zh-CN" sz="2800" kern="100">
                <a:latin typeface="宋体"/>
                <a:ea typeface="华文细黑"/>
                <a:cs typeface="Times New Roman"/>
              </a:rPr>
              <a:t>①</a:t>
            </a:r>
            <a:r>
              <a:rPr lang="zh-CN" altLang="zh-CN" sz="2800" kern="100">
                <a:latin typeface="Times New Roman"/>
                <a:ea typeface="华文细黑"/>
                <a:cs typeface="Times New Roman"/>
              </a:rPr>
              <a:t>，物料守恒式为</a:t>
            </a:r>
            <a:r>
              <a:rPr lang="en-US" altLang="zh-CN" sz="2800" i="1" kern="100">
                <a:latin typeface="Times New Roman"/>
                <a:ea typeface="华文细黑"/>
                <a:cs typeface="Courier New"/>
              </a:rPr>
              <a:t>c</a:t>
            </a:r>
            <a:r>
              <a:rPr lang="en-US" altLang="zh-CN" sz="2800" kern="100">
                <a:latin typeface="Times New Roman"/>
                <a:ea typeface="华文细黑"/>
                <a:cs typeface="Courier New"/>
              </a:rPr>
              <a:t>(K</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(S</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en-US" altLang="zh-CN" sz="2800" kern="100">
                <a:latin typeface="宋体"/>
                <a:ea typeface="华文细黑"/>
                <a:cs typeface="Times New Roman"/>
              </a:rPr>
              <a:t>②</a:t>
            </a:r>
            <a:r>
              <a:rPr lang="zh-CN" altLang="zh-CN" sz="2800" kern="100">
                <a:latin typeface="Times New Roman"/>
                <a:ea typeface="华文细黑"/>
                <a:cs typeface="Times New Roman"/>
              </a:rPr>
              <a:t>，由</a:t>
            </a:r>
            <a:r>
              <a:rPr lang="en-US" altLang="zh-CN" sz="2800" kern="100">
                <a:latin typeface="宋体"/>
                <a:ea typeface="华文细黑"/>
                <a:cs typeface="Times New Roman"/>
              </a:rPr>
              <a:t>①</a:t>
            </a:r>
            <a:r>
              <a:rPr lang="zh-CN" altLang="zh-CN" sz="2800" kern="100">
                <a:latin typeface="Times New Roman"/>
                <a:ea typeface="华文细黑"/>
                <a:cs typeface="Times New Roman"/>
              </a:rPr>
              <a:t>－</a:t>
            </a:r>
            <a:r>
              <a:rPr lang="en-US" altLang="zh-CN" sz="2800" kern="100">
                <a:latin typeface="宋体"/>
                <a:ea typeface="华文细黑"/>
                <a:cs typeface="Times New Roman"/>
              </a:rPr>
              <a:t>②</a:t>
            </a:r>
            <a:r>
              <a:rPr lang="zh-CN" altLang="zh-CN" sz="2800" kern="100">
                <a:latin typeface="Times New Roman"/>
                <a:ea typeface="华文细黑"/>
                <a:cs typeface="Times New Roman"/>
              </a:rPr>
              <a:t>得质子守恒式，消去没有参与变化的</a:t>
            </a:r>
            <a:r>
              <a:rPr lang="en-US" altLang="zh-CN" sz="2800" kern="100">
                <a:latin typeface="Times New Roman"/>
                <a:ea typeface="华文细黑"/>
                <a:cs typeface="Courier New"/>
              </a:rPr>
              <a:t>K</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等</a:t>
            </a:r>
            <a:r>
              <a:rPr lang="zh-CN" altLang="zh-CN" sz="2800" kern="100" smtClean="0">
                <a:latin typeface="Times New Roman"/>
                <a:ea typeface="华文细黑"/>
                <a:cs typeface="Times New Roman"/>
              </a:rPr>
              <a:t>。</a:t>
            </a:r>
            <a:endParaRPr lang="zh-CN" altLang="zh-CN" sz="1050" kern="10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174696566"/>
              </p:ext>
            </p:extLst>
          </p:nvPr>
        </p:nvGraphicFramePr>
        <p:xfrm>
          <a:off x="6777186" y="1549202"/>
          <a:ext cx="1235075" cy="725488"/>
        </p:xfrm>
        <a:graphic>
          <a:graphicData uri="http://schemas.openxmlformats.org/presentationml/2006/ole">
            <mc:AlternateContent xmlns:mc="http://schemas.openxmlformats.org/markup-compatibility/2006">
              <mc:Choice xmlns:v="urn:schemas-microsoft-com:vml" Requires="v">
                <p:oleObj spid="_x0000_s228421" name="文档" r:id="rId3" imgW="1235572" imgH="724754" progId="Word.Document.12">
                  <p:embed/>
                </p:oleObj>
              </mc:Choice>
              <mc:Fallback>
                <p:oleObj name="文档" r:id="rId3" imgW="1235572" imgH="724754" progId="Word.Document.12">
                  <p:embed/>
                  <p:pic>
                    <p:nvPicPr>
                      <p:cNvPr id="0" name=""/>
                      <p:cNvPicPr/>
                      <p:nvPr/>
                    </p:nvPicPr>
                    <p:blipFill>
                      <a:blip r:embed="rId4"/>
                      <a:stretch>
                        <a:fillRect/>
                      </a:stretch>
                    </p:blipFill>
                    <p:spPr>
                      <a:xfrm>
                        <a:off x="6777186" y="1549202"/>
                        <a:ext cx="1235075" cy="725488"/>
                      </a:xfrm>
                      <a:prstGeom prst="rect">
                        <a:avLst/>
                      </a:prstGeom>
                    </p:spPr>
                  </p:pic>
                </p:oleObj>
              </mc:Fallback>
            </mc:AlternateContent>
          </a:graphicData>
        </a:graphic>
      </p:graphicFrame>
    </p:spTree>
    <p:extLst>
      <p:ext uri="{BB962C8B-B14F-4D97-AF65-F5344CB8AC3E}">
        <p14:creationId xmlns:p14="http://schemas.microsoft.com/office/powerpoint/2010/main" val="3515651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275" y="1055407"/>
            <a:ext cx="11617054" cy="3742539"/>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规避等量关系中的</a:t>
            </a:r>
            <a:r>
              <a:rPr lang="en-US" altLang="zh-CN" sz="2800" kern="100">
                <a:latin typeface="Times New Roman"/>
                <a:ea typeface="华文细黑"/>
                <a:cs typeface="Courier New"/>
              </a:rPr>
              <a:t>2</a:t>
            </a:r>
            <a:r>
              <a:rPr lang="zh-CN" altLang="zh-CN" sz="2800" kern="100">
                <a:latin typeface="Times New Roman"/>
                <a:ea typeface="华文细黑"/>
                <a:cs typeface="Times New Roman"/>
              </a:rPr>
              <a:t>个易失分点</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电荷守恒式中不只是各离子浓度的简单相加。</a:t>
            </a:r>
            <a:r>
              <a:rPr lang="zh-CN" altLang="zh-CN" sz="2800" kern="100" smtClean="0">
                <a:latin typeface="Times New Roman"/>
                <a:ea typeface="华文细黑"/>
                <a:cs typeface="Times New Roman"/>
              </a:rPr>
              <a:t>如</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的</a:t>
            </a:r>
            <a:r>
              <a:rPr lang="zh-CN" altLang="zh-CN" sz="2800" kern="100">
                <a:latin typeface="Times New Roman"/>
                <a:ea typeface="华文细黑"/>
                <a:cs typeface="Times New Roman"/>
              </a:rPr>
              <a:t>系数</a:t>
            </a:r>
            <a:r>
              <a:rPr lang="en-US" altLang="zh-CN" sz="2800" kern="100">
                <a:latin typeface="Times New Roman"/>
                <a:ea typeface="华文细黑"/>
                <a:cs typeface="Courier New"/>
              </a:rPr>
              <a:t>2</a:t>
            </a:r>
            <a:r>
              <a:rPr lang="zh-CN" altLang="zh-CN" sz="2800" kern="100">
                <a:latin typeface="Times New Roman"/>
                <a:ea typeface="华文细黑"/>
                <a:cs typeface="Times New Roman"/>
              </a:rPr>
              <a:t>代表一</a:t>
            </a:r>
            <a:r>
              <a:rPr lang="zh-CN" altLang="zh-CN" sz="2800" kern="100" smtClean="0">
                <a:latin typeface="Times New Roman"/>
                <a:ea typeface="华文细黑"/>
                <a:cs typeface="Times New Roman"/>
              </a:rPr>
              <a:t>个</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带</a:t>
            </a:r>
            <a:r>
              <a:rPr lang="en-US" altLang="zh-CN" sz="2800" kern="100">
                <a:latin typeface="Times New Roman"/>
                <a:ea typeface="华文细黑"/>
                <a:cs typeface="Courier New"/>
              </a:rPr>
              <a:t>2</a:t>
            </a:r>
            <a:r>
              <a:rPr lang="zh-CN" altLang="zh-CN" sz="2800" kern="100">
                <a:latin typeface="Times New Roman"/>
                <a:ea typeface="华文细黑"/>
                <a:cs typeface="Times New Roman"/>
              </a:rPr>
              <a:t>个负电荷，不可漏掉。</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物料守恒式中，离子浓度系数不能漏写或颠倒。如</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溶液中的物料守恒式中，</a:t>
            </a:r>
            <a:r>
              <a:rPr lang="en-US" altLang="zh-CN" sz="2800" kern="100">
                <a:latin typeface="宋体"/>
                <a:ea typeface="华文细黑"/>
                <a:cs typeface="Times New Roman"/>
              </a:rPr>
              <a:t>“</a:t>
            </a:r>
            <a:r>
              <a:rPr lang="en-US" altLang="zh-CN" sz="2800" kern="100">
                <a:latin typeface="Times New Roman"/>
                <a:ea typeface="华文细黑"/>
                <a:cs typeface="Courier New"/>
              </a:rPr>
              <a:t>2</a:t>
            </a:r>
            <a:r>
              <a:rPr lang="en-US" altLang="zh-CN" sz="2800" kern="100">
                <a:latin typeface="宋体"/>
                <a:ea typeface="华文细黑"/>
                <a:cs typeface="Times New Roman"/>
              </a:rPr>
              <a:t>”</a:t>
            </a:r>
            <a:r>
              <a:rPr lang="zh-CN" altLang="zh-CN" sz="2800" kern="100">
                <a:latin typeface="Times New Roman"/>
                <a:ea typeface="华文细黑"/>
                <a:cs typeface="Times New Roman"/>
              </a:rPr>
              <a:t>表示</a:t>
            </a:r>
            <a:r>
              <a:rPr lang="en-US" altLang="zh-CN" sz="2800" i="1" kern="100">
                <a:latin typeface="Times New Roman"/>
                <a:ea typeface="华文细黑"/>
                <a:cs typeface="Courier New"/>
              </a:rPr>
              <a:t>c</a:t>
            </a:r>
            <a:r>
              <a:rPr lang="en-US" altLang="zh-CN" sz="2800" kern="100">
                <a:latin typeface="Times New Roman"/>
                <a:ea typeface="华文细黑"/>
                <a:cs typeface="Courier New"/>
              </a:rPr>
              <a:t>(Na</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是溶液中各种硫元素存在形式的硫原子总浓度的</a:t>
            </a:r>
            <a:r>
              <a:rPr lang="en-US" altLang="zh-CN" sz="2800" kern="100">
                <a:latin typeface="Times New Roman"/>
                <a:ea typeface="华文细黑"/>
                <a:cs typeface="Courier New"/>
              </a:rPr>
              <a:t>2</a:t>
            </a:r>
            <a:r>
              <a:rPr lang="zh-CN" altLang="zh-CN" sz="2800" kern="100">
                <a:latin typeface="Times New Roman"/>
                <a:ea typeface="华文细黑"/>
                <a:cs typeface="Times New Roman"/>
              </a:rPr>
              <a:t>倍</a:t>
            </a:r>
            <a:r>
              <a:rPr lang="zh-CN" altLang="zh-CN" sz="2800" kern="100" smtClean="0">
                <a:latin typeface="Times New Roman"/>
                <a:ea typeface="华文细黑"/>
                <a:cs typeface="Times New Roman"/>
              </a:rPr>
              <a:t>。</a:t>
            </a:r>
            <a:endParaRPr lang="zh-CN" altLang="zh-CN" sz="1050" kern="10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984803143"/>
              </p:ext>
            </p:extLst>
          </p:nvPr>
        </p:nvGraphicFramePr>
        <p:xfrm>
          <a:off x="8377088" y="1793623"/>
          <a:ext cx="1606550" cy="735013"/>
        </p:xfrm>
        <a:graphic>
          <a:graphicData uri="http://schemas.openxmlformats.org/presentationml/2006/ole">
            <mc:AlternateContent xmlns:mc="http://schemas.openxmlformats.org/markup-compatibility/2006">
              <mc:Choice xmlns:v="urn:schemas-microsoft-com:vml" Requires="v">
                <p:oleObj spid="_x0000_s229515" name="文档" r:id="rId3" imgW="1606640" imgH="734490" progId="Word.Document.12">
                  <p:embed/>
                </p:oleObj>
              </mc:Choice>
              <mc:Fallback>
                <p:oleObj name="文档" r:id="rId3" imgW="1606640" imgH="734490" progId="Word.Document.12">
                  <p:embed/>
                  <p:pic>
                    <p:nvPicPr>
                      <p:cNvPr id="0" name=""/>
                      <p:cNvPicPr/>
                      <p:nvPr/>
                    </p:nvPicPr>
                    <p:blipFill>
                      <a:blip r:embed="rId4"/>
                      <a:stretch>
                        <a:fillRect/>
                      </a:stretch>
                    </p:blipFill>
                    <p:spPr>
                      <a:xfrm>
                        <a:off x="8377088" y="1793623"/>
                        <a:ext cx="1606550" cy="7350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15954437"/>
              </p:ext>
            </p:extLst>
          </p:nvPr>
        </p:nvGraphicFramePr>
        <p:xfrm>
          <a:off x="1166391" y="2388737"/>
          <a:ext cx="1044575" cy="782638"/>
        </p:xfrm>
        <a:graphic>
          <a:graphicData uri="http://schemas.openxmlformats.org/presentationml/2006/ole">
            <mc:AlternateContent xmlns:mc="http://schemas.openxmlformats.org/markup-compatibility/2006">
              <mc:Choice xmlns:v="urn:schemas-microsoft-com:vml" Requires="v">
                <p:oleObj spid="_x0000_s229516" name="文档" r:id="rId5" imgW="1044820" imgH="782085" progId="Word.Document.12">
                  <p:embed/>
                </p:oleObj>
              </mc:Choice>
              <mc:Fallback>
                <p:oleObj name="文档" r:id="rId5" imgW="1044820" imgH="782085" progId="Word.Document.12">
                  <p:embed/>
                  <p:pic>
                    <p:nvPicPr>
                      <p:cNvPr id="0" name=""/>
                      <p:cNvPicPr/>
                      <p:nvPr/>
                    </p:nvPicPr>
                    <p:blipFill>
                      <a:blip r:embed="rId6"/>
                      <a:stretch>
                        <a:fillRect/>
                      </a:stretch>
                    </p:blipFill>
                    <p:spPr>
                      <a:xfrm>
                        <a:off x="1166391" y="2388737"/>
                        <a:ext cx="1044575" cy="782638"/>
                      </a:xfrm>
                      <a:prstGeom prst="rect">
                        <a:avLst/>
                      </a:prstGeom>
                    </p:spPr>
                  </p:pic>
                </p:oleObj>
              </mc:Fallback>
            </mc:AlternateContent>
          </a:graphicData>
        </a:graphic>
      </p:graphicFrame>
    </p:spTree>
    <p:extLst>
      <p:ext uri="{BB962C8B-B14F-4D97-AF65-F5344CB8AC3E}">
        <p14:creationId xmlns:p14="http://schemas.microsoft.com/office/powerpoint/2010/main" val="2045021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9701" y="925737"/>
            <a:ext cx="5452134" cy="624530"/>
          </a:xfrm>
          <a:prstGeom prst="rect">
            <a:avLst/>
          </a:prstGeom>
        </p:spPr>
        <p:txBody>
          <a:bodyPr wrap="none">
            <a:spAutoFit/>
          </a:bodyPr>
          <a:lstStyle/>
          <a:p>
            <a:pPr algn="just">
              <a:lnSpc>
                <a:spcPct val="140000"/>
              </a:lnSpc>
              <a:spcAft>
                <a:spcPts val="0"/>
              </a:spcAft>
            </a:pPr>
            <a:r>
              <a:rPr lang="en-US" altLang="zh-CN" sz="2800" kern="100">
                <a:latin typeface="Times New Roman"/>
                <a:ea typeface="华文细黑"/>
                <a:cs typeface="Courier New"/>
              </a:rPr>
              <a:t>(</a:t>
            </a:r>
            <a:r>
              <a:rPr lang="zh-CN" altLang="zh-CN" sz="2800" kern="100">
                <a:latin typeface="Times New Roman"/>
                <a:ea typeface="华文细黑"/>
                <a:cs typeface="Times New Roman"/>
              </a:rPr>
              <a:t>三</a:t>
            </a:r>
            <a:r>
              <a:rPr lang="en-US" altLang="zh-CN" sz="2800" kern="100">
                <a:latin typeface="Times New Roman"/>
                <a:ea typeface="华文细黑"/>
                <a:cs typeface="Courier New"/>
              </a:rPr>
              <a:t>)</a:t>
            </a:r>
            <a:r>
              <a:rPr lang="zh-CN" altLang="zh-CN" sz="2800" kern="100">
                <a:latin typeface="Times New Roman"/>
                <a:ea typeface="华文细黑"/>
                <a:cs typeface="Times New Roman"/>
              </a:rPr>
              <a:t>酸、碱中和型离子浓度的关系</a:t>
            </a:r>
            <a:endParaRPr lang="zh-CN" altLang="zh-CN" sz="2800" kern="100">
              <a:effectLst/>
              <a:latin typeface="宋体"/>
              <a:cs typeface="Courier New"/>
            </a:endParaRPr>
          </a:p>
        </p:txBody>
      </p:sp>
      <p:pic>
        <p:nvPicPr>
          <p:cNvPr id="230404" name="Picture 4" descr="61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475" y="1824951"/>
            <a:ext cx="8518720" cy="275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547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209" y="683965"/>
            <a:ext cx="11344407" cy="4918269"/>
          </a:xfrm>
          <a:prstGeom prst="rect">
            <a:avLst/>
          </a:prstGeom>
        </p:spPr>
        <p:txBody>
          <a:bodyPr>
            <a:spAutoFit/>
          </a:bodyPr>
          <a:lstStyle/>
          <a:p>
            <a:pPr algn="just">
              <a:lnSpc>
                <a:spcPct val="140000"/>
              </a:lnSpc>
              <a:spcAft>
                <a:spcPts val="0"/>
              </a:spcAft>
            </a:pPr>
            <a:r>
              <a:rPr lang="zh-CN" altLang="zh-CN" sz="2800" b="1" kern="100" dirty="0" smtClean="0">
                <a:solidFill>
                  <a:srgbClr val="0000FF"/>
                </a:solidFill>
                <a:latin typeface="Times New Roman"/>
                <a:ea typeface="微软雅黑"/>
                <a:cs typeface="Times New Roman"/>
              </a:rPr>
              <a:t>例</a:t>
            </a:r>
            <a:r>
              <a:rPr lang="en-US" altLang="zh-CN" sz="2800" b="1" kern="100" dirty="0" smtClean="0">
                <a:solidFill>
                  <a:srgbClr val="0000FF"/>
                </a:solidFill>
                <a:latin typeface="Times New Roman"/>
                <a:ea typeface="微软雅黑"/>
                <a:cs typeface="Times New Roman"/>
              </a:rPr>
              <a:t> </a:t>
            </a:r>
            <a:r>
              <a:rPr lang="en-US" altLang="zh-CN" sz="2800" b="1" kern="100" dirty="0" smtClean="0">
                <a:solidFill>
                  <a:srgbClr val="0000FF"/>
                </a:solidFill>
                <a:latin typeface="Times New Roman"/>
                <a:ea typeface="微软雅黑"/>
                <a:cs typeface="Courier New"/>
              </a:rPr>
              <a:t>5</a:t>
            </a:r>
            <a:r>
              <a:rPr lang="zh-CN" altLang="zh-CN" sz="2800" kern="100" dirty="0">
                <a:latin typeface="Times New Roman"/>
                <a:ea typeface="华文细黑"/>
                <a:cs typeface="Times New Roman"/>
              </a:rPr>
              <a:t>　比较下列几种溶液混合后各离子浓度的大小。</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等浓度等体积混合，离子浓度大小顺序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恰好反应后，溶质为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(2)</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COOH</a:t>
            </a:r>
            <a:r>
              <a:rPr lang="zh-CN" altLang="zh-CN" sz="2800" kern="100" dirty="0">
                <a:solidFill>
                  <a:prstClr val="black"/>
                </a:solidFill>
                <a:latin typeface="Times New Roman"/>
                <a:ea typeface="华文细黑"/>
                <a:cs typeface="Times New Roman"/>
              </a:rPr>
              <a:t>等浓度按</a:t>
            </a:r>
            <a:r>
              <a:rPr lang="en-US" altLang="zh-CN" sz="2800" kern="100" dirty="0">
                <a:solidFill>
                  <a:prstClr val="black"/>
                </a:solidFill>
                <a:latin typeface="Times New Roman"/>
                <a:ea typeface="华文细黑"/>
                <a:cs typeface="Courier New"/>
              </a:rPr>
              <a:t>1</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体积比混合后</a:t>
            </a:r>
            <a:r>
              <a:rPr lang="en-US" altLang="zh-CN" sz="2800" kern="100" dirty="0">
                <a:solidFill>
                  <a:prstClr val="black"/>
                </a:solidFill>
                <a:latin typeface="Times New Roman"/>
                <a:ea typeface="华文细黑"/>
                <a:cs typeface="Courier New"/>
              </a:rPr>
              <a:t>pH&lt;7</a:t>
            </a:r>
            <a:r>
              <a:rPr lang="zh-CN" altLang="zh-CN" sz="2800" kern="100" dirty="0">
                <a:solidFill>
                  <a:prstClr val="black"/>
                </a:solidFill>
                <a:latin typeface="Times New Roman"/>
                <a:ea typeface="华文细黑"/>
                <a:cs typeface="Times New Roman"/>
              </a:rPr>
              <a:t>，离子浓度大小顺序为</a:t>
            </a:r>
            <a:r>
              <a:rPr lang="en-US" altLang="zh-CN" sz="2800" kern="100" dirty="0" smtClean="0">
                <a:solidFill>
                  <a:prstClr val="black"/>
                </a:solidFill>
                <a:latin typeface="Times New Roman"/>
                <a:ea typeface="华文细黑"/>
                <a:cs typeface="Courier New"/>
              </a:rPr>
              <a:t>________________________________</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40000"/>
              </a:lnSpc>
            </a:pPr>
            <a:r>
              <a:rPr lang="zh-CN" altLang="zh-CN" sz="2800" b="1" kern="100" dirty="0">
                <a:solidFill>
                  <a:srgbClr val="0000FF"/>
                </a:solidFill>
                <a:latin typeface="Times New Roman"/>
                <a:cs typeface="Times New Roman"/>
              </a:rPr>
              <a:t>解析</a:t>
            </a:r>
            <a:r>
              <a:rPr lang="zh-CN" altLang="zh-CN" sz="2800" kern="100" dirty="0">
                <a:solidFill>
                  <a:prstClr val="black"/>
                </a:solidFill>
                <a:latin typeface="Times New Roman"/>
                <a:ea typeface="华文细黑"/>
                <a:cs typeface="Times New Roman"/>
              </a:rPr>
              <a:t>　中和反应后，溶质为等量的</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COONa</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COOH</a:t>
            </a:r>
            <a:r>
              <a:rPr lang="zh-CN" altLang="zh-CN" sz="2800" kern="100" dirty="0">
                <a:solidFill>
                  <a:prstClr val="black"/>
                </a:solidFill>
                <a:latin typeface="Times New Roman"/>
                <a:ea typeface="华文细黑"/>
                <a:cs typeface="Times New Roman"/>
              </a:rPr>
              <a:t>，且</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COOH</a:t>
            </a:r>
            <a:r>
              <a:rPr lang="zh-CN" altLang="zh-CN" sz="2800" kern="100" dirty="0">
                <a:solidFill>
                  <a:prstClr val="black"/>
                </a:solidFill>
                <a:latin typeface="Times New Roman"/>
                <a:ea typeface="华文细黑"/>
                <a:cs typeface="Times New Roman"/>
              </a:rPr>
              <a:t>的电离程度大于</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COONa</a:t>
            </a:r>
            <a:r>
              <a:rPr lang="zh-CN" altLang="zh-CN" sz="2800" kern="100" dirty="0">
                <a:solidFill>
                  <a:prstClr val="black"/>
                </a:solidFill>
                <a:latin typeface="Times New Roman"/>
                <a:ea typeface="华文细黑"/>
                <a:cs typeface="Times New Roman"/>
              </a:rPr>
              <a:t>的水解程度</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6" name="矩形 5"/>
          <p:cNvSpPr/>
          <p:nvPr/>
        </p:nvSpPr>
        <p:spPr>
          <a:xfrm>
            <a:off x="473249" y="1825727"/>
            <a:ext cx="5917004" cy="624530"/>
          </a:xfrm>
          <a:prstGeom prst="rect">
            <a:avLst/>
          </a:prstGeom>
        </p:spPr>
        <p:txBody>
          <a:bodyPr wrap="none">
            <a:spAutoFit/>
          </a:bodyPr>
          <a:lstStyle/>
          <a:p>
            <a:pPr algn="just">
              <a:lnSpc>
                <a:spcPct val="140000"/>
              </a:lnSpc>
              <a:spcAft>
                <a:spcPts val="0"/>
              </a:spcAft>
            </a:pPr>
            <a:r>
              <a:rPr lang="en-US" altLang="zh-CN" sz="2800" i="1" kern="100" smtClean="0">
                <a:solidFill>
                  <a:srgbClr val="E36C0A"/>
                </a:solidFill>
                <a:latin typeface="Times New Roman"/>
                <a:ea typeface="华文细黑"/>
                <a:cs typeface="Courier New"/>
              </a:rPr>
              <a:t>c</a:t>
            </a:r>
            <a:r>
              <a:rPr lang="en-US" altLang="zh-CN" sz="2800" kern="100" smtClean="0">
                <a:solidFill>
                  <a:srgbClr val="E36C0A"/>
                </a:solidFill>
                <a:latin typeface="Times New Roman"/>
                <a:ea typeface="华文细黑"/>
                <a:cs typeface="Courier New"/>
              </a:rPr>
              <a:t>(Na</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cs typeface="Courier New"/>
              </a:rPr>
              <a:t>)&gt;</a:t>
            </a:r>
            <a:r>
              <a:rPr lang="en-US" altLang="zh-CN" sz="2800" i="1" kern="100">
                <a:solidFill>
                  <a:srgbClr val="E36C0A"/>
                </a:solidFill>
                <a:latin typeface="Times New Roman"/>
                <a:ea typeface="华文细黑"/>
                <a:cs typeface="Courier New"/>
              </a:rPr>
              <a:t>c</a:t>
            </a:r>
            <a:r>
              <a:rPr lang="en-US" altLang="zh-CN" sz="2800" kern="100">
                <a:solidFill>
                  <a:srgbClr val="E36C0A"/>
                </a:solidFill>
                <a:latin typeface="Times New Roman"/>
                <a:ea typeface="华文细黑"/>
                <a:cs typeface="Courier New"/>
              </a:rPr>
              <a:t>(CH</a:t>
            </a:r>
            <a:r>
              <a:rPr lang="en-US" altLang="zh-CN" sz="2800" kern="100" baseline="-25000">
                <a:solidFill>
                  <a:srgbClr val="E36C0A"/>
                </a:solidFill>
                <a:latin typeface="Times New Roman"/>
                <a:ea typeface="华文细黑"/>
                <a:cs typeface="Courier New"/>
              </a:rPr>
              <a:t>3</a:t>
            </a:r>
            <a:r>
              <a:rPr lang="en-US" altLang="zh-CN" sz="2800" kern="100">
                <a:solidFill>
                  <a:srgbClr val="E36C0A"/>
                </a:solidFill>
                <a:latin typeface="Times New Roman"/>
                <a:ea typeface="华文细黑"/>
                <a:cs typeface="Courier New"/>
              </a:rPr>
              <a:t>COO</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cs typeface="Courier New"/>
              </a:rPr>
              <a:t>)&gt;</a:t>
            </a:r>
            <a:r>
              <a:rPr lang="en-US" altLang="zh-CN" sz="2800" i="1" kern="100">
                <a:solidFill>
                  <a:srgbClr val="E36C0A"/>
                </a:solidFill>
                <a:latin typeface="Times New Roman"/>
                <a:ea typeface="华文细黑"/>
                <a:cs typeface="Courier New"/>
              </a:rPr>
              <a:t>c</a:t>
            </a:r>
            <a:r>
              <a:rPr lang="en-US" altLang="zh-CN" sz="2800" kern="100">
                <a:solidFill>
                  <a:srgbClr val="E36C0A"/>
                </a:solidFill>
                <a:latin typeface="Times New Roman"/>
                <a:ea typeface="华文细黑"/>
                <a:cs typeface="Courier New"/>
              </a:rPr>
              <a:t>(OH</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cs typeface="Courier New"/>
              </a:rPr>
              <a:t>)&gt;</a:t>
            </a:r>
            <a:r>
              <a:rPr lang="en-US" altLang="zh-CN" sz="2800" i="1" kern="100">
                <a:solidFill>
                  <a:srgbClr val="E36C0A"/>
                </a:solidFill>
                <a:latin typeface="Times New Roman"/>
                <a:ea typeface="华文细黑"/>
                <a:cs typeface="Courier New"/>
              </a:rPr>
              <a:t>c</a:t>
            </a:r>
            <a:r>
              <a:rPr lang="en-US" altLang="zh-CN" sz="2800" kern="100">
                <a:solidFill>
                  <a:srgbClr val="E36C0A"/>
                </a:solidFill>
                <a:latin typeface="Times New Roman"/>
                <a:ea typeface="华文细黑"/>
                <a:cs typeface="Courier New"/>
              </a:rPr>
              <a:t>(H</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cs typeface="Courier New"/>
              </a:rPr>
              <a:t>)</a:t>
            </a:r>
            <a:endParaRPr lang="zh-CN" altLang="zh-CN" sz="2800" kern="100">
              <a:effectLst/>
              <a:latin typeface="宋体"/>
              <a:cs typeface="Courier New"/>
            </a:endParaRPr>
          </a:p>
        </p:txBody>
      </p:sp>
      <p:sp>
        <p:nvSpPr>
          <p:cNvPr id="8" name="矩形 7"/>
          <p:cNvSpPr/>
          <p:nvPr/>
        </p:nvSpPr>
        <p:spPr>
          <a:xfrm>
            <a:off x="1534319" y="3736762"/>
            <a:ext cx="5917004" cy="523220"/>
          </a:xfrm>
          <a:prstGeom prst="rect">
            <a:avLst/>
          </a:prstGeom>
        </p:spPr>
        <p:txBody>
          <a:bodyPr wrap="none">
            <a:spAutoFit/>
          </a:bodyPr>
          <a:lstStyle/>
          <a:p>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(CH</a:t>
            </a:r>
            <a:r>
              <a:rPr lang="en-US" altLang="zh-CN" sz="2800" kern="100" baseline="-25000">
                <a:solidFill>
                  <a:srgbClr val="E36C0A"/>
                </a:solidFill>
                <a:latin typeface="Times New Roman"/>
                <a:ea typeface="华文细黑"/>
              </a:rPr>
              <a:t>3</a:t>
            </a:r>
            <a:r>
              <a:rPr lang="en-US" altLang="zh-CN" sz="2800" kern="100">
                <a:solidFill>
                  <a:srgbClr val="E36C0A"/>
                </a:solidFill>
                <a:latin typeface="Times New Roman"/>
                <a:ea typeface="华文细黑"/>
              </a:rPr>
              <a:t>COO</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)&gt;</a:t>
            </a:r>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(Na</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)&gt;</a:t>
            </a:r>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(H</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)&gt;</a:t>
            </a:r>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(OH</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a:t>
            </a:r>
            <a:endParaRPr lang="zh-CN" altLang="en-US" sz="280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677145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xEl>
                                              <p:pRg st="2" end="2"/>
                                            </p:txEl>
                                          </p:spTgt>
                                        </p:tgtEl>
                                      </p:cBhvr>
                                    </p:animEffect>
                                    <p:set>
                                      <p:cBhvr>
                                        <p:cTn id="27" dur="1" fill="hold">
                                          <p:stCondLst>
                                            <p:cond delay="499"/>
                                          </p:stCondLst>
                                        </p:cTn>
                                        <p:tgtEl>
                                          <p:spTgt spid="4">
                                            <p:txEl>
                                              <p:pRg st="2" end="2"/>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xEl>
                                              <p:pRg st="4" end="4"/>
                                            </p:txEl>
                                          </p:spTgt>
                                        </p:tgtEl>
                                      </p:cBhvr>
                                    </p:animEffect>
                                    <p:set>
                                      <p:cBhvr>
                                        <p:cTn id="30" dur="1" fill="hold">
                                          <p:stCondLst>
                                            <p:cond delay="499"/>
                                          </p:stCondLst>
                                        </p:cTn>
                                        <p:tgtEl>
                                          <p:spTgt spid="4">
                                            <p:txEl>
                                              <p:pRg st="4" end="4"/>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P spid="8" grpId="0"/>
      <p:bldP spid="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722" y="1086161"/>
            <a:ext cx="11572430" cy="3711785"/>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等体积混合，其离子浓度大小顺序为</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由于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是弱酸，题中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要远大于</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，反应后溶质为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，且</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要远大于</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的电离程度大于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的水解程度，溶液呈酸性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142881" y="1720652"/>
            <a:ext cx="5917004" cy="523220"/>
          </a:xfrm>
          <a:prstGeom prst="rect">
            <a:avLst/>
          </a:prstGeom>
        </p:spPr>
        <p:txBody>
          <a:bodyPr wrap="none">
            <a:spAutoFit/>
          </a:bodyPr>
          <a:lstStyle/>
          <a:p>
            <a:r>
              <a:rPr lang="en-US" altLang="zh-CN" sz="2800" i="1" kern="100" dirty="0">
                <a:solidFill>
                  <a:srgbClr val="E36C0A"/>
                </a:solidFill>
                <a:latin typeface="Times New Roman"/>
                <a:ea typeface="华文细黑"/>
              </a:rPr>
              <a:t>c</a:t>
            </a:r>
            <a:r>
              <a:rPr lang="en-US" altLang="zh-CN" sz="2800" kern="100" dirty="0">
                <a:solidFill>
                  <a:srgbClr val="E36C0A"/>
                </a:solidFill>
                <a:latin typeface="Times New Roman"/>
                <a:ea typeface="华文细黑"/>
              </a:rPr>
              <a:t>(CH</a:t>
            </a:r>
            <a:r>
              <a:rPr lang="en-US" altLang="zh-CN" sz="2800" kern="100" baseline="-25000" dirty="0">
                <a:solidFill>
                  <a:srgbClr val="E36C0A"/>
                </a:solidFill>
                <a:latin typeface="Times New Roman"/>
                <a:ea typeface="华文细黑"/>
              </a:rPr>
              <a:t>3</a:t>
            </a:r>
            <a:r>
              <a:rPr lang="en-US" altLang="zh-CN" sz="2800" kern="100" dirty="0">
                <a:solidFill>
                  <a:srgbClr val="E36C0A"/>
                </a:solidFill>
                <a:latin typeface="Times New Roman"/>
                <a:ea typeface="华文细黑"/>
              </a:rPr>
              <a:t>COO</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)&gt;</a:t>
            </a:r>
            <a:r>
              <a:rPr lang="en-US" altLang="zh-CN" sz="2800" i="1" kern="100" dirty="0">
                <a:solidFill>
                  <a:srgbClr val="E36C0A"/>
                </a:solidFill>
                <a:latin typeface="Times New Roman"/>
                <a:ea typeface="华文细黑"/>
              </a:rPr>
              <a:t>c</a:t>
            </a:r>
            <a:r>
              <a:rPr lang="en-US" altLang="zh-CN" sz="2800" kern="100" dirty="0">
                <a:solidFill>
                  <a:srgbClr val="E36C0A"/>
                </a:solidFill>
                <a:latin typeface="Times New Roman"/>
                <a:ea typeface="华文细黑"/>
              </a:rPr>
              <a:t>(Na</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)&gt;</a:t>
            </a:r>
            <a:r>
              <a:rPr lang="en-US" altLang="zh-CN" sz="2800" i="1" kern="100" dirty="0">
                <a:solidFill>
                  <a:srgbClr val="E36C0A"/>
                </a:solidFill>
                <a:latin typeface="Times New Roman"/>
                <a:ea typeface="华文细黑"/>
              </a:rPr>
              <a:t>c</a:t>
            </a:r>
            <a:r>
              <a:rPr lang="en-US" altLang="zh-CN" sz="2800" kern="100" dirty="0">
                <a:solidFill>
                  <a:srgbClr val="E36C0A"/>
                </a:solidFill>
                <a:latin typeface="Times New Roman"/>
                <a:ea typeface="华文细黑"/>
              </a:rPr>
              <a:t>(H</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)&gt;</a:t>
            </a:r>
            <a:r>
              <a:rPr lang="en-US" altLang="zh-CN" sz="2800" i="1" kern="100" dirty="0">
                <a:solidFill>
                  <a:srgbClr val="E36C0A"/>
                </a:solidFill>
                <a:latin typeface="Times New Roman"/>
                <a:ea typeface="华文细黑"/>
              </a:rPr>
              <a:t>c</a:t>
            </a:r>
            <a:r>
              <a:rPr lang="en-US" altLang="zh-CN" sz="2800" kern="100" dirty="0">
                <a:solidFill>
                  <a:srgbClr val="E36C0A"/>
                </a:solidFill>
                <a:latin typeface="Times New Roman"/>
                <a:ea typeface="华文细黑"/>
              </a:rPr>
              <a:t>(OH</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091028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1" end="1"/>
                                            </p:txEl>
                                          </p:spTgt>
                                        </p:tgtEl>
                                      </p:cBhvr>
                                    </p:animEffect>
                                    <p:set>
                                      <p:cBhvr>
                                        <p:cTn id="17" dur="1" fill="hold">
                                          <p:stCondLst>
                                            <p:cond delay="499"/>
                                          </p:stCondLst>
                                        </p:cTn>
                                        <p:tgtEl>
                                          <p:spTgt spid="4">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7049" y="314400"/>
            <a:ext cx="7748382" cy="1706878"/>
          </a:xfrm>
          <a:prstGeom prst="rect">
            <a:avLst/>
          </a:prstGeom>
        </p:spPr>
        <p:txBody>
          <a:bodyPr>
            <a:spAutoFit/>
          </a:bodyPr>
          <a:lstStyle/>
          <a:p>
            <a:pPr algn="just">
              <a:lnSpc>
                <a:spcPct val="140000"/>
              </a:lnSpc>
              <a:spcAft>
                <a:spcPts val="0"/>
              </a:spcAft>
            </a:pPr>
            <a:r>
              <a:rPr lang="zh-CN" altLang="zh-CN" sz="2600" b="1" kern="100" dirty="0" smtClean="0">
                <a:solidFill>
                  <a:srgbClr val="0000FF"/>
                </a:solidFill>
                <a:latin typeface="Times New Roman"/>
                <a:ea typeface="微软雅黑"/>
                <a:cs typeface="Times New Roman"/>
              </a:rPr>
              <a:t>例</a:t>
            </a:r>
            <a:r>
              <a:rPr lang="en-US" altLang="zh-CN" sz="2600" b="1" kern="100" dirty="0" smtClean="0">
                <a:solidFill>
                  <a:srgbClr val="0000FF"/>
                </a:solidFill>
                <a:latin typeface="Times New Roman"/>
                <a:ea typeface="微软雅黑"/>
                <a:cs typeface="Times New Roman"/>
              </a:rPr>
              <a:t> </a:t>
            </a:r>
            <a:r>
              <a:rPr lang="en-US" altLang="zh-CN" sz="2600" b="1" kern="100" dirty="0" smtClean="0">
                <a:solidFill>
                  <a:srgbClr val="0000FF"/>
                </a:solidFill>
                <a:latin typeface="Times New Roman"/>
                <a:ea typeface="微软雅黑"/>
                <a:cs typeface="Courier New"/>
              </a:rPr>
              <a:t>6</a:t>
            </a:r>
            <a:r>
              <a:rPr lang="zh-CN" altLang="zh-CN" sz="2600" kern="100" dirty="0">
                <a:latin typeface="Times New Roman"/>
                <a:ea typeface="华文细黑"/>
                <a:cs typeface="Times New Roman"/>
              </a:rPr>
              <a:t>　常温下，用</a:t>
            </a:r>
            <a:r>
              <a:rPr lang="en-US" altLang="zh-CN" sz="2600" kern="100" dirty="0">
                <a:latin typeface="Times New Roman"/>
                <a:ea typeface="华文细黑"/>
                <a:cs typeface="Courier New"/>
              </a:rPr>
              <a:t>0.100 0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en-US" altLang="zh-CN" sz="2600" kern="100" dirty="0">
                <a:latin typeface="Times New Roman"/>
                <a:ea typeface="华文细黑"/>
                <a:cs typeface="Courier New"/>
              </a:rPr>
              <a:t> </a:t>
            </a:r>
            <a:r>
              <a:rPr lang="en-US" altLang="zh-CN" sz="2600" kern="100" dirty="0" err="1">
                <a:latin typeface="Times New Roman"/>
                <a:ea typeface="华文细黑"/>
                <a:cs typeface="Courier New"/>
              </a:rPr>
              <a:t>NaOH</a:t>
            </a:r>
            <a:r>
              <a:rPr lang="zh-CN" altLang="zh-CN" sz="2600" kern="100" dirty="0">
                <a:latin typeface="Times New Roman"/>
                <a:ea typeface="华文细黑"/>
                <a:cs typeface="Times New Roman"/>
              </a:rPr>
              <a:t>溶液滴定</a:t>
            </a:r>
            <a:r>
              <a:rPr lang="en-US" altLang="zh-CN" sz="2600" kern="100" dirty="0">
                <a:latin typeface="Times New Roman"/>
                <a:ea typeface="华文细黑"/>
                <a:cs typeface="Courier New"/>
              </a:rPr>
              <a:t>20.00 mL 0.100 0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en-US" altLang="zh-CN" sz="2600" kern="100" dirty="0">
                <a:latin typeface="Times New Roman"/>
                <a:ea typeface="华文细黑"/>
                <a:cs typeface="Courier New"/>
              </a:rPr>
              <a:t> 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zh-CN" altLang="zh-CN" sz="2600" kern="100" dirty="0">
                <a:latin typeface="Times New Roman"/>
                <a:ea typeface="华文细黑"/>
                <a:cs typeface="Times New Roman"/>
              </a:rPr>
              <a:t>溶液所得滴定曲线如右图。下列说法正确的是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en-US" altLang="zh-CN" sz="2600" kern="100" dirty="0" smtClean="0">
              <a:latin typeface="宋体"/>
              <a:cs typeface="Courier New"/>
            </a:endParaRPr>
          </a:p>
        </p:txBody>
      </p:sp>
      <p:pic>
        <p:nvPicPr>
          <p:cNvPr id="245762" name="Picture 2" descr="613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3041" y="315677"/>
            <a:ext cx="3571272" cy="2684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39387" y="1962336"/>
            <a:ext cx="11392076" cy="4511684"/>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点</a:t>
            </a: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所示溶液中：</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i="1" kern="100" dirty="0">
                <a:latin typeface="Times New Roman"/>
                <a:ea typeface="华文细黑"/>
                <a:cs typeface="Times New Roman"/>
              </a:rPr>
              <a:t> </a:t>
            </a:r>
            <a:r>
              <a:rPr lang="en-US" altLang="zh-CN" sz="2600" i="1" kern="100" dirty="0" smtClean="0">
                <a:latin typeface="Times New Roman"/>
                <a:ea typeface="华文细黑"/>
                <a:cs typeface="Times New Roman"/>
              </a:rPr>
              <a:t>   </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(OH</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COOH)</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(H</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a:t>
            </a:r>
            <a:endParaRPr lang="zh-CN" altLang="zh-CN" sz="260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B.</a:t>
            </a:r>
            <a:r>
              <a:rPr lang="zh-CN" altLang="zh-CN" sz="2600" kern="100" dirty="0" smtClean="0">
                <a:latin typeface="Times New Roman"/>
                <a:ea typeface="华文细黑"/>
                <a:cs typeface="Times New Roman"/>
              </a:rPr>
              <a:t>点</a:t>
            </a:r>
            <a:r>
              <a:rPr lang="en-US" altLang="zh-CN" sz="2600" kern="100" dirty="0" smtClean="0">
                <a:latin typeface="宋体"/>
                <a:ea typeface="华文细黑"/>
                <a:cs typeface="Times New Roman"/>
              </a:rPr>
              <a:t>②</a:t>
            </a:r>
            <a:r>
              <a:rPr lang="zh-CN" altLang="zh-CN" sz="2600" kern="100" dirty="0" smtClean="0">
                <a:latin typeface="Times New Roman"/>
                <a:ea typeface="华文细黑"/>
                <a:cs typeface="Times New Roman"/>
              </a:rPr>
              <a:t>所示溶液中：</a:t>
            </a:r>
            <a:r>
              <a:rPr lang="en-US" altLang="zh-CN" sz="2600" i="1" kern="100" dirty="0" smtClean="0">
                <a:latin typeface="Times New Roman"/>
                <a:ea typeface="华文细黑"/>
                <a:cs typeface="Times New Roman"/>
              </a:rPr>
              <a:t>    </a:t>
            </a:r>
          </a:p>
          <a:p>
            <a:pPr algn="just">
              <a:lnSpc>
                <a:spcPct val="140000"/>
              </a:lnSpc>
              <a:spcAft>
                <a:spcPts val="0"/>
              </a:spcAft>
            </a:pPr>
            <a:r>
              <a:rPr lang="en-US" altLang="zh-CN" sz="2600" i="1" kern="100" dirty="0">
                <a:latin typeface="Times New Roman"/>
                <a:ea typeface="华文细黑"/>
                <a:cs typeface="Times New Roman"/>
              </a:rPr>
              <a:t> </a:t>
            </a:r>
            <a:r>
              <a:rPr lang="en-US" altLang="zh-CN" sz="2600" i="1" kern="100" dirty="0" smtClean="0">
                <a:latin typeface="Times New Roman"/>
                <a:ea typeface="华文细黑"/>
                <a:cs typeface="Times New Roman"/>
              </a:rPr>
              <a:t>   </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(Na</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COOH)</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a:t>
            </a:r>
            <a:endParaRPr lang="zh-CN" altLang="zh-CN" sz="260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C.</a:t>
            </a:r>
            <a:r>
              <a:rPr lang="zh-CN" altLang="zh-CN" sz="2600" kern="100" dirty="0" smtClean="0">
                <a:latin typeface="Times New Roman"/>
                <a:ea typeface="华文细黑"/>
                <a:cs typeface="Times New Roman"/>
              </a:rPr>
              <a:t>点</a:t>
            </a:r>
            <a:r>
              <a:rPr lang="en-US" altLang="zh-CN" sz="2600" kern="100" dirty="0" smtClean="0">
                <a:latin typeface="宋体"/>
                <a:ea typeface="华文细黑"/>
                <a:cs typeface="Times New Roman"/>
              </a:rPr>
              <a:t>③</a:t>
            </a:r>
            <a:r>
              <a:rPr lang="zh-CN" altLang="zh-CN" sz="2600" kern="100" dirty="0" smtClean="0">
                <a:latin typeface="Times New Roman"/>
                <a:ea typeface="华文细黑"/>
                <a:cs typeface="Times New Roman"/>
              </a:rPr>
              <a:t>所示溶液中：</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i="1" kern="100" dirty="0">
                <a:latin typeface="Times New Roman"/>
                <a:ea typeface="华文细黑"/>
                <a:cs typeface="Times New Roman"/>
              </a:rPr>
              <a:t> </a:t>
            </a:r>
            <a:r>
              <a:rPr lang="en-US" altLang="zh-CN" sz="2600" i="1" kern="100" dirty="0" smtClean="0">
                <a:latin typeface="Times New Roman"/>
                <a:ea typeface="华文细黑"/>
                <a:cs typeface="Times New Roman"/>
              </a:rPr>
              <a:t>   </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(Na</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)&gt;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(OH</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)&gt;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)&gt;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(H</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cs typeface="Courier New"/>
              </a:rPr>
              <a:t>)</a:t>
            </a:r>
          </a:p>
          <a:p>
            <a:pPr lvl="0" algn="just">
              <a:lnSpc>
                <a:spcPct val="14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滴定过程中可能出现：</a:t>
            </a:r>
            <a:endParaRPr lang="en-US" altLang="zh-CN" sz="2600" kern="100" dirty="0">
              <a:solidFill>
                <a:prstClr val="black"/>
              </a:solidFill>
              <a:latin typeface="Times New Roman"/>
              <a:ea typeface="华文细黑"/>
              <a:cs typeface="Times New Roman"/>
            </a:endParaRPr>
          </a:p>
          <a:p>
            <a:pPr lvl="0" algn="just">
              <a:lnSpc>
                <a:spcPct val="140000"/>
              </a:lnSpc>
            </a:pPr>
            <a:r>
              <a:rPr lang="en-US" altLang="zh-CN" sz="2600" i="1" kern="100" dirty="0">
                <a:solidFill>
                  <a:prstClr val="black"/>
                </a:solidFill>
                <a:latin typeface="Times New Roman"/>
                <a:ea typeface="华文细黑"/>
                <a:cs typeface="Times New Roman"/>
              </a:rPr>
              <a:t>    </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COOH)&gt;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)&gt;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)&gt;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(Na</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)&gt;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(OH</a:t>
            </a:r>
            <a:r>
              <a:rPr lang="zh-CN" altLang="zh-CN" sz="2600" kern="100" baseline="30000" dirty="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a:t>
            </a:r>
            <a:endParaRPr lang="en-US" altLang="zh-CN" sz="2600" kern="100" dirty="0">
              <a:solidFill>
                <a:prstClr val="black"/>
              </a:solidFill>
              <a:latin typeface="Times New Roman"/>
              <a:ea typeface="华文细黑"/>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13290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81608" y="569861"/>
            <a:ext cx="11688154" cy="5067798"/>
          </a:xfrm>
          <a:prstGeom prst="rect">
            <a:avLst/>
          </a:prstGeom>
        </p:spPr>
        <p:txBody>
          <a:bodyPr>
            <a:spAutoFit/>
          </a:bodyPr>
          <a:lstStyle/>
          <a:p>
            <a:pPr algn="dist">
              <a:lnSpc>
                <a:spcPct val="140000"/>
              </a:lnSpc>
              <a:spcAft>
                <a:spcPts val="0"/>
              </a:spcAft>
            </a:pPr>
            <a:r>
              <a:rPr lang="zh-CN" altLang="zh-CN" sz="2600" b="1" kern="100" dirty="0" smtClean="0">
                <a:solidFill>
                  <a:srgbClr val="0000FF"/>
                </a:solidFill>
                <a:latin typeface="Times New Roman"/>
                <a:cs typeface="Times New Roman"/>
              </a:rPr>
              <a:t>解析</a:t>
            </a:r>
            <a:r>
              <a:rPr lang="zh-CN" altLang="zh-CN" sz="2600" kern="100" dirty="0">
                <a:latin typeface="Times New Roman"/>
                <a:ea typeface="华文细黑"/>
                <a:cs typeface="Times New Roman"/>
              </a:rPr>
              <a:t>　点</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溶液中的溶质为</a:t>
            </a:r>
            <a:r>
              <a:rPr lang="en-US" altLang="zh-CN" sz="2600" kern="100" dirty="0">
                <a:latin typeface="Times New Roman"/>
                <a:ea typeface="华文细黑"/>
                <a:cs typeface="Courier New"/>
              </a:rPr>
              <a:t>0.001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0.001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COONa</a:t>
            </a:r>
            <a:r>
              <a:rPr lang="zh-CN" altLang="zh-CN" sz="2600" kern="100" dirty="0">
                <a:latin typeface="Times New Roman"/>
                <a:ea typeface="华文细黑"/>
                <a:cs typeface="Times New Roman"/>
              </a:rPr>
              <a:t>，据物料守恒：</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，根据电荷守恒：</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，整理后</a:t>
            </a:r>
            <a:r>
              <a:rPr lang="zh-CN" altLang="zh-CN" sz="2600" kern="100" dirty="0" smtClean="0">
                <a:latin typeface="Times New Roman"/>
                <a:ea typeface="华文细黑"/>
                <a:cs typeface="Times New Roman"/>
              </a:rPr>
              <a:t>得</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COOH</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spcAft>
                <a:spcPts val="0"/>
              </a:spcAft>
            </a:pPr>
            <a:r>
              <a:rPr lang="en-US" altLang="zh-CN" sz="2600" kern="100" dirty="0" smtClean="0">
                <a:latin typeface="Times New Roman"/>
                <a:ea typeface="华文细黑"/>
                <a:cs typeface="Courier New"/>
              </a:rPr>
              <a:t>2</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dist">
              <a:lnSpc>
                <a:spcPct val="140000"/>
              </a:lnSpc>
              <a:spcAft>
                <a:spcPts val="0"/>
              </a:spcAft>
            </a:pPr>
            <a:r>
              <a:rPr lang="zh-CN" altLang="zh-CN" sz="2600" kern="100" dirty="0" smtClean="0">
                <a:latin typeface="Times New Roman"/>
                <a:ea typeface="华文细黑"/>
                <a:cs typeface="Times New Roman"/>
              </a:rPr>
              <a:t>点</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溶液的</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，据电荷守恒有：</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spcAft>
                <a:spcPts val="0"/>
              </a:spcAft>
            </a:pPr>
            <a:r>
              <a:rPr lang="zh-CN" altLang="zh-CN" sz="2600" kern="100" dirty="0" smtClean="0">
                <a:latin typeface="Times New Roman"/>
                <a:ea typeface="华文细黑"/>
                <a:cs typeface="Times New Roman"/>
              </a:rPr>
              <a:t>又</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dist">
              <a:lnSpc>
                <a:spcPct val="140000"/>
              </a:lnSpc>
              <a:spcAft>
                <a:spcPts val="0"/>
              </a:spcAft>
            </a:pPr>
            <a:r>
              <a:rPr lang="zh-CN" altLang="zh-CN" sz="2600" kern="100" dirty="0" smtClean="0">
                <a:latin typeface="Times New Roman"/>
                <a:ea typeface="华文细黑"/>
                <a:cs typeface="Times New Roman"/>
              </a:rPr>
              <a:t>点</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溶液中的溶质为</a:t>
            </a:r>
            <a:r>
              <a:rPr lang="en-US" altLang="zh-CN" sz="2600" kern="100" dirty="0">
                <a:latin typeface="Times New Roman"/>
                <a:ea typeface="华文细黑"/>
                <a:cs typeface="Courier New"/>
              </a:rPr>
              <a:t>0.002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COONa</a:t>
            </a:r>
            <a:r>
              <a:rPr lang="zh-CN" altLang="zh-CN" sz="2600" kern="100" dirty="0">
                <a:latin typeface="Times New Roman"/>
                <a:ea typeface="华文细黑"/>
                <a:cs typeface="Times New Roman"/>
              </a:rPr>
              <a:t>，离子浓度大小关系为</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spcAft>
                <a:spcPts val="0"/>
              </a:spcAft>
            </a:pP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答案</a:t>
            </a:r>
            <a:r>
              <a:rPr lang="zh-CN" altLang="zh-CN" sz="2600" kern="100" dirty="0">
                <a:latin typeface="Times New Roman"/>
                <a:ea typeface="华文细黑"/>
                <a:cs typeface="Times New Roman"/>
              </a:rPr>
              <a:t>　</a:t>
            </a:r>
            <a:r>
              <a:rPr lang="en-US" altLang="zh-CN" sz="2600" kern="100" dirty="0" smtClean="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451795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750"/>
                                        <p:tgtEl>
                                          <p:spTgt spid="4">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750"/>
                                        <p:tgtEl>
                                          <p:spTgt spid="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linds(horizontal)">
                                      <p:cBhvr>
                                        <p:cTn id="24" dur="750"/>
                                        <p:tgtEl>
                                          <p:spTgt spid="4">
                                            <p:txEl>
                                              <p:pRg st="5" end="5"/>
                                            </p:txEl>
                                          </p:spTgt>
                                        </p:tgtEl>
                                      </p:cBhvr>
                                    </p:animEffect>
                                  </p:childTnLst>
                                </p:cTn>
                              </p:par>
                            </p:childTnLst>
                          </p:cTn>
                        </p:par>
                        <p:par>
                          <p:cTn id="25" fill="hold">
                            <p:stCondLst>
                              <p:cond delay="2250"/>
                            </p:stCondLst>
                            <p:childTnLst>
                              <p:par>
                                <p:cTn id="26" presetID="3" presetClass="entr" presetSubtype="10" fill="hold" nodeType="after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7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9744" y="271088"/>
            <a:ext cx="11232086" cy="1227772"/>
          </a:xfrm>
          <a:prstGeom prst="rect">
            <a:avLst/>
          </a:prstGeom>
        </p:spPr>
        <p:txBody>
          <a:bodyPr>
            <a:spAutoFit/>
          </a:bodyPr>
          <a:lstStyle/>
          <a:p>
            <a:pPr algn="just">
              <a:lnSpc>
                <a:spcPct val="140000"/>
              </a:lnSpc>
              <a:spcAft>
                <a:spcPts val="0"/>
              </a:spcAft>
            </a:pPr>
            <a:r>
              <a:rPr lang="zh-CN" altLang="zh-CN" sz="2800" b="1" kern="100" dirty="0" smtClean="0">
                <a:solidFill>
                  <a:srgbClr val="0000FF"/>
                </a:solidFill>
                <a:latin typeface="Times New Roman"/>
                <a:ea typeface="微软雅黑"/>
                <a:cs typeface="Times New Roman"/>
              </a:rPr>
              <a:t>例</a:t>
            </a:r>
            <a:r>
              <a:rPr lang="en-US" altLang="zh-CN" sz="2800" b="1" kern="100" dirty="0" smtClean="0">
                <a:solidFill>
                  <a:srgbClr val="0000FF"/>
                </a:solidFill>
                <a:latin typeface="Times New Roman"/>
                <a:ea typeface="微软雅黑"/>
                <a:cs typeface="Times New Roman"/>
              </a:rPr>
              <a:t> </a:t>
            </a:r>
            <a:r>
              <a:rPr lang="en-US" altLang="zh-CN" sz="2800" b="1" kern="100" dirty="0" smtClean="0">
                <a:solidFill>
                  <a:srgbClr val="0000FF"/>
                </a:solidFill>
                <a:latin typeface="Times New Roman"/>
                <a:ea typeface="微软雅黑"/>
                <a:cs typeface="Courier New"/>
              </a:rPr>
              <a:t>7</a:t>
            </a:r>
            <a:r>
              <a:rPr lang="zh-CN" altLang="zh-CN" sz="2800" kern="100" dirty="0">
                <a:latin typeface="Times New Roman"/>
                <a:ea typeface="华文细黑"/>
                <a:cs typeface="Times New Roman"/>
              </a:rPr>
              <a:t>　将标准状况下</a:t>
            </a:r>
            <a:r>
              <a:rPr lang="en-US" altLang="zh-CN" sz="2800" kern="100" dirty="0">
                <a:latin typeface="Times New Roman"/>
                <a:ea typeface="华文细黑"/>
                <a:cs typeface="Courier New"/>
              </a:rPr>
              <a:t>2.24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缓慢通入</a:t>
            </a:r>
            <a:r>
              <a:rPr lang="en-US" altLang="zh-CN" sz="2800" kern="100" dirty="0">
                <a:latin typeface="Times New Roman"/>
                <a:ea typeface="华文细黑"/>
                <a:cs typeface="Courier New"/>
              </a:rPr>
              <a:t>1 L 0.15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溶液中，气体被充分吸收，下列关系不正确的是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29844998"/>
              </p:ext>
            </p:extLst>
          </p:nvPr>
        </p:nvGraphicFramePr>
        <p:xfrm>
          <a:off x="595398" y="1601140"/>
          <a:ext cx="9974262" cy="2789237"/>
        </p:xfrm>
        <a:graphic>
          <a:graphicData uri="http://schemas.openxmlformats.org/presentationml/2006/ole">
            <mc:AlternateContent xmlns:mc="http://schemas.openxmlformats.org/markup-compatibility/2006">
              <mc:Choice xmlns:v="urn:schemas-microsoft-com:vml" Requires="v">
                <p:oleObj spid="_x0000_s246852" name="文档" r:id="rId3" imgW="9974334" imgH="2789567" progId="Word.Document.12">
                  <p:embed/>
                </p:oleObj>
              </mc:Choice>
              <mc:Fallback>
                <p:oleObj name="文档" r:id="rId3" imgW="9974334" imgH="2789567" progId="Word.Document.12">
                  <p:embed/>
                  <p:pic>
                    <p:nvPicPr>
                      <p:cNvPr id="0" name=""/>
                      <p:cNvPicPr/>
                      <p:nvPr/>
                    </p:nvPicPr>
                    <p:blipFill>
                      <a:blip r:embed="rId4"/>
                      <a:stretch>
                        <a:fillRect/>
                      </a:stretch>
                    </p:blipFill>
                    <p:spPr>
                      <a:xfrm>
                        <a:off x="595398" y="1601140"/>
                        <a:ext cx="9974262" cy="2789237"/>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1915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4093974406"/>
              </p:ext>
            </p:extLst>
          </p:nvPr>
        </p:nvGraphicFramePr>
        <p:xfrm>
          <a:off x="541065" y="2655022"/>
          <a:ext cx="11183937" cy="1436688"/>
        </p:xfrm>
        <a:graphic>
          <a:graphicData uri="http://schemas.openxmlformats.org/presentationml/2006/ole">
            <mc:AlternateContent xmlns:mc="http://schemas.openxmlformats.org/markup-compatibility/2006">
              <mc:Choice xmlns:v="urn:schemas-microsoft-com:vml" Requires="v">
                <p:oleObj spid="_x0000_s232621" name="文档" r:id="rId3" imgW="11184435" imgH="1435939" progId="Word.Document.12">
                  <p:embed/>
                </p:oleObj>
              </mc:Choice>
              <mc:Fallback>
                <p:oleObj name="文档" r:id="rId3" imgW="11184435" imgH="1435939" progId="Word.Document.12">
                  <p:embed/>
                  <p:pic>
                    <p:nvPicPr>
                      <p:cNvPr id="0" name=""/>
                      <p:cNvPicPr/>
                      <p:nvPr/>
                    </p:nvPicPr>
                    <p:blipFill>
                      <a:blip r:embed="rId4"/>
                      <a:stretch>
                        <a:fillRect/>
                      </a:stretch>
                    </p:blipFill>
                    <p:spPr>
                      <a:xfrm>
                        <a:off x="541065" y="2655022"/>
                        <a:ext cx="11183937" cy="14366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95232616"/>
              </p:ext>
            </p:extLst>
          </p:nvPr>
        </p:nvGraphicFramePr>
        <p:xfrm>
          <a:off x="534813" y="3938243"/>
          <a:ext cx="11239500" cy="2790825"/>
        </p:xfrm>
        <a:graphic>
          <a:graphicData uri="http://schemas.openxmlformats.org/presentationml/2006/ole">
            <mc:AlternateContent xmlns:mc="http://schemas.openxmlformats.org/markup-compatibility/2006">
              <mc:Choice xmlns:v="urn:schemas-microsoft-com:vml" Requires="v">
                <p:oleObj spid="_x0000_s232622" name="文档" r:id="rId5" imgW="11251063" imgH="2789567" progId="Word.Document.12">
                  <p:embed/>
                </p:oleObj>
              </mc:Choice>
              <mc:Fallback>
                <p:oleObj name="文档" r:id="rId5" imgW="11251063" imgH="2789567" progId="Word.Document.12">
                  <p:embed/>
                  <p:pic>
                    <p:nvPicPr>
                      <p:cNvPr id="0" name=""/>
                      <p:cNvPicPr/>
                      <p:nvPr/>
                    </p:nvPicPr>
                    <p:blipFill>
                      <a:blip r:embed="rId6"/>
                      <a:stretch>
                        <a:fillRect/>
                      </a:stretch>
                    </p:blipFill>
                    <p:spPr>
                      <a:xfrm>
                        <a:off x="534813" y="3938243"/>
                        <a:ext cx="11239500" cy="2790825"/>
                      </a:xfrm>
                      <a:prstGeom prst="rect">
                        <a:avLst/>
                      </a:prstGeom>
                    </p:spPr>
                  </p:pic>
                </p:oleObj>
              </mc:Fallback>
            </mc:AlternateContent>
          </a:graphicData>
        </a:graphic>
      </p:graphicFrame>
      <p:sp>
        <p:nvSpPr>
          <p:cNvPr id="8" name="矩形 7"/>
          <p:cNvSpPr/>
          <p:nvPr/>
        </p:nvSpPr>
        <p:spPr>
          <a:xfrm>
            <a:off x="479957" y="227534"/>
            <a:ext cx="10793813" cy="2505301"/>
          </a:xfrm>
          <a:prstGeom prst="rect">
            <a:avLst/>
          </a:prstGeom>
        </p:spPr>
        <p:txBody>
          <a:bodyPr>
            <a:spAutoFit/>
          </a:bodyPr>
          <a:lstStyle/>
          <a:p>
            <a:pPr algn="just">
              <a:lnSpc>
                <a:spcPct val="140000"/>
              </a:lnSpc>
              <a:spcAft>
                <a:spcPts val="0"/>
              </a:spcAft>
            </a:pPr>
            <a:r>
              <a:rPr lang="zh-CN" altLang="zh-CN" sz="2800" b="1" kern="100">
                <a:solidFill>
                  <a:srgbClr val="0000FF"/>
                </a:solidFill>
                <a:latin typeface="Times New Roman"/>
                <a:cs typeface="Times New Roman"/>
              </a:rPr>
              <a:t>解析</a:t>
            </a:r>
            <a:r>
              <a:rPr lang="zh-CN" altLang="zh-CN" sz="2800" kern="100">
                <a:latin typeface="Times New Roman"/>
                <a:ea typeface="华文细黑"/>
                <a:cs typeface="Times New Roman"/>
              </a:rPr>
              <a:t>　</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a:t>
            </a:r>
            <a:r>
              <a:rPr lang="en-US" altLang="zh-CN" sz="2800" kern="100">
                <a:latin typeface="Times New Roman"/>
                <a:ea typeface="华文细黑"/>
                <a:cs typeface="Courier New"/>
              </a:rPr>
              <a:t>2NaOH</a:t>
            </a:r>
            <a:r>
              <a:rPr lang="en-US" altLang="zh-CN" sz="2800" kern="100" spc="-80">
                <a:latin typeface="Times New Roman"/>
                <a:ea typeface="华文细黑"/>
                <a:cs typeface="Courier New"/>
              </a:rPr>
              <a:t>==</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O</a:t>
            </a:r>
            <a:endParaRPr lang="zh-CN" altLang="zh-CN" sz="2800" kern="100">
              <a:latin typeface="宋体"/>
              <a:cs typeface="Courier New"/>
            </a:endParaRPr>
          </a:p>
          <a:p>
            <a:pPr algn="just">
              <a:lnSpc>
                <a:spcPct val="140000"/>
              </a:lnSpc>
              <a:spcAft>
                <a:spcPts val="0"/>
              </a:spcAft>
            </a:pPr>
            <a:r>
              <a:rPr lang="en-US" altLang="zh-CN" sz="2800" kern="100" smtClean="0">
                <a:latin typeface="Times New Roman"/>
                <a:ea typeface="华文细黑"/>
                <a:cs typeface="Courier New"/>
              </a:rPr>
              <a:t>              </a:t>
            </a:r>
            <a:r>
              <a:rPr lang="en-US" altLang="zh-CN" sz="2800" i="1" kern="100">
                <a:latin typeface="Times New Roman"/>
                <a:ea typeface="华文细黑"/>
                <a:cs typeface="Courier New"/>
              </a:rPr>
              <a:t>x</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a:t>
            </a:r>
            <a:r>
              <a:rPr lang="en-US" altLang="zh-CN" sz="2800" kern="100">
                <a:latin typeface="Times New Roman"/>
                <a:ea typeface="华文细黑"/>
                <a:cs typeface="Courier New"/>
              </a:rPr>
              <a:t>2</a:t>
            </a:r>
            <a:r>
              <a:rPr lang="en-US" altLang="zh-CN" sz="2800" i="1" kern="100">
                <a:latin typeface="Times New Roman"/>
                <a:ea typeface="华文细黑"/>
                <a:cs typeface="Courier New"/>
              </a:rPr>
              <a:t>x</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a:t>
            </a:r>
            <a:r>
              <a:rPr lang="en-US" altLang="zh-CN" sz="2800" kern="100">
                <a:latin typeface="Times New Roman"/>
                <a:ea typeface="华文细黑"/>
                <a:cs typeface="Courier New"/>
              </a:rPr>
              <a:t>NaOH</a:t>
            </a:r>
            <a:r>
              <a:rPr lang="en-US" altLang="zh-CN" sz="2800" kern="100" spc="-80">
                <a:latin typeface="Times New Roman"/>
                <a:ea typeface="华文细黑"/>
                <a:cs typeface="Courier New"/>
              </a:rPr>
              <a:t>==</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endParaRPr lang="zh-CN" altLang="zh-CN" sz="2800" kern="100">
              <a:latin typeface="宋体"/>
              <a:cs typeface="Courier New"/>
            </a:endParaRPr>
          </a:p>
          <a:p>
            <a:pPr indent="177800" algn="just">
              <a:lnSpc>
                <a:spcPct val="140000"/>
              </a:lnSpc>
              <a:spcAft>
                <a:spcPts val="0"/>
              </a:spcAft>
            </a:pPr>
            <a:r>
              <a:rPr lang="en-US" altLang="zh-CN" sz="2800" i="1" kern="100" smtClean="0">
                <a:latin typeface="Times New Roman"/>
                <a:ea typeface="华文细黑"/>
                <a:cs typeface="Courier New"/>
              </a:rPr>
              <a:t> y</a:t>
            </a:r>
            <a:r>
              <a:rPr lang="en-US" altLang="zh-CN" sz="2800" kern="100" smtClean="0">
                <a:latin typeface="Times New Roman"/>
                <a:ea typeface="华文细黑"/>
                <a:cs typeface="Courier New"/>
              </a:rPr>
              <a:t>          </a:t>
            </a:r>
            <a:r>
              <a:rPr lang="en-US" altLang="zh-CN" sz="2800" i="1" kern="100">
                <a:latin typeface="Times New Roman"/>
                <a:ea typeface="华文细黑"/>
                <a:cs typeface="Courier New"/>
              </a:rPr>
              <a:t>y</a:t>
            </a:r>
            <a:endParaRPr lang="zh-CN" altLang="zh-CN" sz="2800" kern="100">
              <a:effectLst/>
              <a:latin typeface="宋体"/>
              <a:cs typeface="Courier New"/>
            </a:endParaRPr>
          </a:p>
        </p:txBody>
      </p:sp>
    </p:spTree>
    <p:extLst>
      <p:ext uri="{BB962C8B-B14F-4D97-AF65-F5344CB8AC3E}">
        <p14:creationId xmlns:p14="http://schemas.microsoft.com/office/powerpoint/2010/main" val="3803178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750"/>
                                        <p:tgtEl>
                                          <p:spTgt spid="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694606" y="2809860"/>
            <a:ext cx="10956846" cy="1038811"/>
          </a:xfrm>
          <a:prstGeom prst="rect">
            <a:avLst/>
          </a:prstGeom>
          <a:noFill/>
        </p:spPr>
        <p:txBody>
          <a:bodyPr wrap="none" rtlCol="0" anchor="ctr">
            <a:spAutoFit/>
          </a:bodyPr>
          <a:lstStyle/>
          <a:p>
            <a:pPr>
              <a:lnSpc>
                <a:spcPct val="120000"/>
              </a:lnSpc>
              <a:defRPr/>
            </a:pPr>
            <a:r>
              <a:rPr lang="zh-CN" altLang="en-US" sz="5600" b="1" dirty="0">
                <a:solidFill>
                  <a:schemeClr val="bg1"/>
                </a:solidFill>
                <a:latin typeface="+mj-ea"/>
                <a:ea typeface="+mj-ea"/>
              </a:rPr>
              <a:t>一、熟悉两大理论，构建思维基点</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00678" y="2330624"/>
            <a:ext cx="11275398" cy="1329571"/>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项，结合</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两选项，推断该关系式正确。</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35204745"/>
              </p:ext>
            </p:extLst>
          </p:nvPr>
        </p:nvGraphicFramePr>
        <p:xfrm>
          <a:off x="616346" y="1053530"/>
          <a:ext cx="11239500" cy="1438275"/>
        </p:xfrm>
        <a:graphic>
          <a:graphicData uri="http://schemas.openxmlformats.org/presentationml/2006/ole">
            <mc:AlternateContent xmlns:mc="http://schemas.openxmlformats.org/markup-compatibility/2006">
              <mc:Choice xmlns:v="urn:schemas-microsoft-com:vml" Requires="v">
                <p:oleObj spid="_x0000_s287776" name="文档" r:id="rId3" imgW="11251063" imgH="1435939" progId="Word.Document.12">
                  <p:embed/>
                </p:oleObj>
              </mc:Choice>
              <mc:Fallback>
                <p:oleObj name="文档" r:id="rId3" imgW="11251063" imgH="1435939" progId="Word.Document.12">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346" y="1053530"/>
                        <a:ext cx="112395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3612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750"/>
                                        <p:tgtEl>
                                          <p:spTgt spid="4">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linds(horizontal)">
                                      <p:cBhvr>
                                        <p:cTn id="15"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3848" y="1671751"/>
            <a:ext cx="11524006" cy="1902059"/>
          </a:xfrm>
          <a:prstGeom prst="rect">
            <a:avLst/>
          </a:prstGeom>
        </p:spPr>
        <p:txBody>
          <a:bodyPr>
            <a:spAutoFit/>
          </a:bodyPr>
          <a:lstStyle/>
          <a:p>
            <a:pPr algn="just">
              <a:lnSpc>
                <a:spcPct val="140000"/>
              </a:lnSpc>
              <a:spcAft>
                <a:spcPts val="0"/>
              </a:spcAft>
            </a:pPr>
            <a:r>
              <a:rPr lang="en-US" altLang="zh-CN" sz="2800" kern="100" smtClean="0">
                <a:latin typeface="Times New Roman"/>
                <a:ea typeface="华文细黑"/>
                <a:cs typeface="Courier New"/>
              </a:rPr>
              <a:t>(</a:t>
            </a:r>
            <a:r>
              <a:rPr lang="zh-CN" altLang="zh-CN" sz="2800" kern="100" smtClean="0">
                <a:latin typeface="Times New Roman"/>
                <a:ea typeface="华文细黑"/>
                <a:cs typeface="Times New Roman"/>
              </a:rPr>
              <a:t>四</a:t>
            </a:r>
            <a:r>
              <a:rPr lang="en-US" altLang="zh-CN" sz="2800" kern="100" smtClean="0">
                <a:latin typeface="Times New Roman"/>
                <a:ea typeface="华文细黑"/>
                <a:cs typeface="Courier New"/>
              </a:rPr>
              <a:t>)</a:t>
            </a:r>
            <a:r>
              <a:rPr lang="zh-CN" altLang="zh-CN" sz="2800" kern="100" smtClean="0">
                <a:latin typeface="Times New Roman"/>
                <a:ea typeface="华文细黑"/>
                <a:cs typeface="Times New Roman"/>
              </a:rPr>
              <a:t>盐与酸</a:t>
            </a:r>
            <a:r>
              <a:rPr lang="en-US" altLang="zh-CN" sz="2800" kern="100" smtClean="0">
                <a:latin typeface="Times New Roman"/>
                <a:ea typeface="华文细黑"/>
                <a:cs typeface="Courier New"/>
              </a:rPr>
              <a:t>(</a:t>
            </a:r>
            <a:r>
              <a:rPr lang="zh-CN" altLang="zh-CN" sz="2800" kern="100" smtClean="0">
                <a:latin typeface="Times New Roman"/>
                <a:ea typeface="华文细黑"/>
                <a:cs typeface="Times New Roman"/>
              </a:rPr>
              <a:t>碱</a:t>
            </a:r>
            <a:r>
              <a:rPr lang="en-US" altLang="zh-CN" sz="2800" kern="100" smtClean="0">
                <a:latin typeface="Times New Roman"/>
                <a:ea typeface="华文细黑"/>
                <a:cs typeface="Courier New"/>
              </a:rPr>
              <a:t>)</a:t>
            </a:r>
            <a:r>
              <a:rPr lang="zh-CN" altLang="zh-CN" sz="2800" kern="100" smtClean="0">
                <a:latin typeface="Times New Roman"/>
                <a:ea typeface="华文细黑"/>
                <a:cs typeface="Times New Roman"/>
              </a:rPr>
              <a:t>混合型</a:t>
            </a:r>
            <a:endParaRPr lang="zh-CN" altLang="zh-CN" sz="1050" kern="100" smtClean="0">
              <a:latin typeface="宋体"/>
              <a:cs typeface="Courier New"/>
            </a:endParaRPr>
          </a:p>
          <a:p>
            <a:pPr algn="just">
              <a:lnSpc>
                <a:spcPct val="140000"/>
              </a:lnSpc>
              <a:spcAft>
                <a:spcPts val="0"/>
              </a:spcAft>
            </a:pPr>
            <a:r>
              <a:rPr lang="zh-CN" altLang="zh-CN" sz="2800" kern="100" smtClean="0">
                <a:latin typeface="Times New Roman"/>
                <a:ea typeface="华文细黑"/>
                <a:cs typeface="Times New Roman"/>
              </a:rPr>
              <a:t>首先考虑是否反应，若不反应，分析盐的水解程度和酸</a:t>
            </a:r>
            <a:r>
              <a:rPr lang="en-US" altLang="zh-CN" sz="2800" kern="100" smtClean="0">
                <a:latin typeface="Times New Roman"/>
                <a:ea typeface="华文细黑"/>
                <a:cs typeface="Courier New"/>
              </a:rPr>
              <a:t>(</a:t>
            </a:r>
            <a:r>
              <a:rPr lang="zh-CN" altLang="zh-CN" sz="2800" kern="100" smtClean="0">
                <a:latin typeface="Times New Roman"/>
                <a:ea typeface="华文细黑"/>
                <a:cs typeface="Times New Roman"/>
              </a:rPr>
              <a:t>碱</a:t>
            </a:r>
            <a:r>
              <a:rPr lang="en-US" altLang="zh-CN" sz="2800" kern="100" smtClean="0">
                <a:latin typeface="Times New Roman"/>
                <a:ea typeface="华文细黑"/>
                <a:cs typeface="Courier New"/>
              </a:rPr>
              <a:t>)</a:t>
            </a:r>
            <a:r>
              <a:rPr lang="zh-CN" altLang="zh-CN" sz="2800" kern="100" smtClean="0">
                <a:latin typeface="Times New Roman"/>
                <a:ea typeface="华文细黑"/>
                <a:cs typeface="Times New Roman"/>
              </a:rPr>
              <a:t>的电离程度的大小；若能反应，则按反应后混合组成综合考虑水解和电离两种因素。</a:t>
            </a:r>
            <a:endParaRPr lang="en-US" altLang="zh-CN" sz="1050" kern="100" smtClean="0">
              <a:latin typeface="宋体"/>
              <a:cs typeface="Courier New"/>
            </a:endParaRPr>
          </a:p>
        </p:txBody>
      </p:sp>
    </p:spTree>
    <p:extLst>
      <p:ext uri="{BB962C8B-B14F-4D97-AF65-F5344CB8AC3E}">
        <p14:creationId xmlns:p14="http://schemas.microsoft.com/office/powerpoint/2010/main" val="1710340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49474"/>
            <a:ext cx="11457851" cy="5693866"/>
          </a:xfrm>
          <a:prstGeom prst="rect">
            <a:avLst/>
          </a:prstGeom>
        </p:spPr>
        <p:txBody>
          <a:bodyPr>
            <a:spAutoFit/>
          </a:bodyPr>
          <a:lstStyle/>
          <a:p>
            <a:pPr lvl="0" algn="just">
              <a:lnSpc>
                <a:spcPct val="140000"/>
              </a:lnSpc>
            </a:pPr>
            <a:r>
              <a:rPr lang="zh-CN" altLang="zh-CN" sz="2600" b="1" kern="100" dirty="0" smtClean="0">
                <a:solidFill>
                  <a:srgbClr val="0000FF"/>
                </a:solidFill>
                <a:latin typeface="Times New Roman"/>
                <a:ea typeface="微软雅黑"/>
                <a:cs typeface="Times New Roman"/>
              </a:rPr>
              <a:t>例</a:t>
            </a:r>
            <a:r>
              <a:rPr lang="en-US" altLang="zh-CN" sz="2600" b="1" kern="100" dirty="0" smtClean="0">
                <a:solidFill>
                  <a:srgbClr val="0000FF"/>
                </a:solidFill>
                <a:latin typeface="Times New Roman"/>
                <a:ea typeface="微软雅黑"/>
                <a:cs typeface="Times New Roman"/>
              </a:rPr>
              <a:t> </a:t>
            </a:r>
            <a:r>
              <a:rPr lang="en-US" altLang="zh-CN" sz="2600" b="1" kern="100" dirty="0" smtClean="0">
                <a:solidFill>
                  <a:srgbClr val="0000FF"/>
                </a:solidFill>
                <a:latin typeface="Times New Roman"/>
                <a:ea typeface="微软雅黑"/>
                <a:cs typeface="Courier New"/>
              </a:rPr>
              <a:t>8</a:t>
            </a:r>
            <a:r>
              <a:rPr lang="zh-CN" altLang="zh-CN" sz="2600" kern="100" dirty="0">
                <a:solidFill>
                  <a:prstClr val="black"/>
                </a:solidFill>
                <a:latin typeface="Times New Roman"/>
                <a:ea typeface="华文细黑"/>
                <a:cs typeface="Times New Roman"/>
              </a:rPr>
              <a:t>　用物质的量都是</a:t>
            </a:r>
            <a:r>
              <a:rPr lang="en-US" altLang="zh-CN" sz="2600" kern="100" dirty="0">
                <a:solidFill>
                  <a:prstClr val="black"/>
                </a:solidFill>
                <a:latin typeface="Times New Roman"/>
                <a:ea typeface="华文细黑"/>
                <a:cs typeface="Courier New"/>
              </a:rPr>
              <a:t>0.1 </a:t>
            </a:r>
            <a:r>
              <a:rPr lang="en-US" altLang="zh-CN" sz="2600" kern="100" dirty="0" err="1">
                <a:solidFill>
                  <a:prstClr val="black"/>
                </a:solidFill>
                <a:latin typeface="Times New Roman"/>
                <a:ea typeface="华文细黑"/>
                <a:cs typeface="Courier New"/>
              </a:rPr>
              <a:t>mol</a:t>
            </a:r>
            <a:r>
              <a:rPr lang="zh-CN" altLang="zh-CN" sz="2600" kern="100" dirty="0">
                <a:solidFill>
                  <a:prstClr val="black"/>
                </a:solidFill>
                <a:latin typeface="Times New Roman"/>
                <a:ea typeface="华文细黑"/>
                <a:cs typeface="Times New Roman"/>
              </a:rPr>
              <a:t>的</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COOH</a:t>
            </a:r>
            <a:r>
              <a:rPr lang="zh-CN" altLang="zh-CN" sz="2600" kern="100" dirty="0">
                <a:solidFill>
                  <a:prstClr val="black"/>
                </a:solidFill>
                <a:latin typeface="Times New Roman"/>
                <a:ea typeface="华文细黑"/>
                <a:cs typeface="Times New Roman"/>
              </a:rPr>
              <a:t>和</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COONa</a:t>
            </a:r>
            <a:r>
              <a:rPr lang="zh-CN" altLang="zh-CN" sz="2600" kern="100" dirty="0">
                <a:solidFill>
                  <a:prstClr val="black"/>
                </a:solidFill>
                <a:latin typeface="Times New Roman"/>
                <a:ea typeface="华文细黑"/>
                <a:cs typeface="Times New Roman"/>
              </a:rPr>
              <a:t>配成</a:t>
            </a:r>
            <a:r>
              <a:rPr lang="en-US" altLang="zh-CN" sz="2600" kern="100" dirty="0">
                <a:solidFill>
                  <a:prstClr val="black"/>
                </a:solidFill>
                <a:latin typeface="Times New Roman"/>
                <a:ea typeface="华文细黑"/>
                <a:cs typeface="Courier New"/>
              </a:rPr>
              <a:t>1 L</a:t>
            </a:r>
            <a:r>
              <a:rPr lang="zh-CN" altLang="zh-CN" sz="2600" kern="100" dirty="0">
                <a:solidFill>
                  <a:prstClr val="black"/>
                </a:solidFill>
                <a:latin typeface="Times New Roman"/>
                <a:ea typeface="华文细黑"/>
                <a:cs typeface="Times New Roman"/>
              </a:rPr>
              <a:t>混合溶液，已知其中</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)&gt;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(Na</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，对该溶液的下列判断正确的是</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a:p>
            <a:pPr lvl="0" algn="just">
              <a:lnSpc>
                <a:spcPct val="140000"/>
              </a:lnSpc>
            </a:pPr>
            <a:r>
              <a:rPr lang="en-US" altLang="zh-CN" sz="2600" kern="100" dirty="0" err="1">
                <a:solidFill>
                  <a:prstClr val="black"/>
                </a:solidFill>
                <a:latin typeface="Times New Roman"/>
                <a:ea typeface="华文细黑"/>
                <a:cs typeface="Courier New"/>
              </a:rPr>
              <a:t>A.</a:t>
            </a:r>
            <a:r>
              <a:rPr lang="en-US" altLang="zh-CN" sz="2600" i="1" kern="100" dirty="0" err="1">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)&gt;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(OH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a:p>
            <a:pPr lvl="0" algn="just">
              <a:lnSpc>
                <a:spcPct val="140000"/>
              </a:lnSpc>
            </a:pPr>
            <a:r>
              <a:rPr lang="en-US" altLang="zh-CN" sz="2600" kern="100" dirty="0" err="1">
                <a:solidFill>
                  <a:prstClr val="black"/>
                </a:solidFill>
                <a:latin typeface="Times New Roman"/>
                <a:ea typeface="华文细黑"/>
                <a:cs typeface="Courier New"/>
              </a:rPr>
              <a:t>B.</a:t>
            </a:r>
            <a:r>
              <a:rPr lang="en-US" altLang="zh-CN" sz="2600" i="1" kern="100" dirty="0" err="1">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0.1 </a:t>
            </a:r>
            <a:r>
              <a:rPr lang="en-US" altLang="zh-CN" sz="2600" kern="100" dirty="0" err="1">
                <a:solidFill>
                  <a:prstClr val="black"/>
                </a:solidFill>
                <a:latin typeface="Times New Roman"/>
                <a:ea typeface="华文细黑"/>
                <a:cs typeface="Courier New"/>
              </a:rPr>
              <a:t>mol·L</a:t>
            </a:r>
            <a:r>
              <a:rPr lang="zh-CN" altLang="zh-CN" sz="2600" kern="100" baseline="30000" dirty="0">
                <a:solidFill>
                  <a:prstClr val="black"/>
                </a:solidFill>
                <a:latin typeface="Times New Roman"/>
                <a:ea typeface="华文细黑"/>
                <a:cs typeface="Times New Roman"/>
              </a:rPr>
              <a:t>－</a:t>
            </a:r>
            <a:r>
              <a:rPr lang="en-US" altLang="zh-CN" sz="2600" kern="100" baseline="30000" dirty="0">
                <a:solidFill>
                  <a:prstClr val="black"/>
                </a:solidFill>
                <a:latin typeface="Times New Roman"/>
                <a:ea typeface="华文细黑"/>
                <a:cs typeface="Courier New"/>
              </a:rPr>
              <a:t>1</a:t>
            </a:r>
            <a:endParaRPr lang="zh-CN" altLang="zh-CN" sz="2600" kern="100" dirty="0">
              <a:solidFill>
                <a:prstClr val="black"/>
              </a:solidFill>
              <a:latin typeface="宋体"/>
              <a:cs typeface="Courier New"/>
            </a:endParaRPr>
          </a:p>
          <a:p>
            <a:pPr lvl="0" algn="just">
              <a:lnSpc>
                <a:spcPct val="140000"/>
              </a:lnSpc>
            </a:pPr>
            <a:r>
              <a:rPr lang="en-US" altLang="zh-CN" sz="2600" kern="100" dirty="0" err="1">
                <a:solidFill>
                  <a:prstClr val="black"/>
                </a:solidFill>
                <a:latin typeface="Times New Roman"/>
                <a:ea typeface="华文细黑"/>
                <a:cs typeface="Courier New"/>
              </a:rPr>
              <a:t>C.</a:t>
            </a:r>
            <a:r>
              <a:rPr lang="en-US" altLang="zh-CN" sz="2600" i="1" kern="100" dirty="0" err="1">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COOH)&gt;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a:p>
            <a:pPr lvl="0" algn="just">
              <a:lnSpc>
                <a:spcPct val="140000"/>
              </a:lnSpc>
            </a:pPr>
            <a:r>
              <a:rPr lang="en-US" altLang="zh-CN" sz="2600" kern="100" dirty="0" err="1">
                <a:solidFill>
                  <a:prstClr val="black"/>
                </a:solidFill>
                <a:latin typeface="Times New Roman"/>
                <a:ea typeface="华文细黑"/>
                <a:cs typeface="Courier New"/>
              </a:rPr>
              <a:t>D.</a:t>
            </a:r>
            <a:r>
              <a:rPr lang="en-US" altLang="zh-CN" sz="2600" i="1" kern="100" dirty="0" err="1">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(OH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0.1 </a:t>
            </a:r>
            <a:r>
              <a:rPr lang="en-US" altLang="zh-CN" sz="2600" kern="100" dirty="0" err="1">
                <a:solidFill>
                  <a:prstClr val="black"/>
                </a:solidFill>
                <a:latin typeface="Times New Roman"/>
                <a:ea typeface="华文细黑"/>
                <a:cs typeface="Courier New"/>
              </a:rPr>
              <a:t>mol·L</a:t>
            </a:r>
            <a:r>
              <a:rPr lang="zh-CN" altLang="zh-CN" sz="2600" kern="100" baseline="30000" dirty="0">
                <a:solidFill>
                  <a:prstClr val="black"/>
                </a:solidFill>
                <a:latin typeface="Times New Roman"/>
                <a:ea typeface="华文细黑"/>
                <a:cs typeface="Times New Roman"/>
              </a:rPr>
              <a:t>－</a:t>
            </a:r>
            <a:r>
              <a:rPr lang="en-US" altLang="zh-CN" sz="2600" kern="100" baseline="30000" dirty="0">
                <a:solidFill>
                  <a:prstClr val="black"/>
                </a:solidFill>
                <a:latin typeface="Times New Roman"/>
                <a:ea typeface="华文细黑"/>
                <a:cs typeface="Courier New"/>
              </a:rPr>
              <a:t>1</a:t>
            </a:r>
            <a:endParaRPr lang="zh-CN" altLang="zh-CN" sz="2600" kern="100" dirty="0">
              <a:solidFill>
                <a:prstClr val="black"/>
              </a:solidFill>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解析</a:t>
            </a:r>
            <a:r>
              <a:rPr lang="zh-CN" altLang="zh-CN" sz="2600" kern="100" dirty="0">
                <a:latin typeface="Times New Roman"/>
                <a:ea typeface="华文细黑"/>
                <a:cs typeface="Times New Roman"/>
              </a:rPr>
              <a:t>　由电荷守恒有：</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因</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smtClean="0">
                <a:latin typeface="Times New Roman"/>
                <a:ea typeface="华文细黑"/>
                <a:cs typeface="Courier New"/>
              </a:rPr>
              <a:t>)</a:t>
            </a:r>
          </a:p>
          <a:p>
            <a:pPr algn="just">
              <a:lnSpc>
                <a:spcPct val="140000"/>
              </a:lnSpc>
              <a:spcAft>
                <a:spcPts val="0"/>
              </a:spcAft>
            </a:pPr>
            <a:r>
              <a:rPr lang="en-US" altLang="zh-CN" sz="2600" kern="100" dirty="0" smtClean="0">
                <a:latin typeface="Times New Roman"/>
                <a:ea typeface="华文细黑"/>
                <a:cs typeface="Courier New"/>
              </a:rPr>
              <a:t>&gt;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；由物料守恒有：</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0.2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，因</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2" name="矩形 1"/>
          <p:cNvSpPr/>
          <p:nvPr/>
        </p:nvSpPr>
        <p:spPr>
          <a:xfrm>
            <a:off x="9304212" y="1197432"/>
            <a:ext cx="444352"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A</a:t>
            </a:r>
            <a:endParaRPr lang="zh-CN" altLang="en-US" sz="2800" kern="100">
              <a:solidFill>
                <a:schemeClr val="accent6">
                  <a:lumMod val="75000"/>
                </a:schemeClr>
              </a:solidFill>
              <a:latin typeface="Times New Roman"/>
              <a:ea typeface="华文细黑"/>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842570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linds(horizontal)">
                                      <p:cBhvr>
                                        <p:cTn id="7" dur="500"/>
                                        <p:tgtEl>
                                          <p:spTgt spid="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blinds(horizontal)">
                                      <p:cBhvr>
                                        <p:cTn id="10" dur="500"/>
                                        <p:tgtEl>
                                          <p:spTgt spid="7">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xEl>
                                              <p:pRg st="5" end="5"/>
                                            </p:txEl>
                                          </p:spTgt>
                                        </p:tgtEl>
                                      </p:cBhvr>
                                    </p:animEffect>
                                    <p:set>
                                      <p:cBhvr>
                                        <p:cTn id="20" dur="1" fill="hold">
                                          <p:stCondLst>
                                            <p:cond delay="499"/>
                                          </p:stCondLst>
                                        </p:cTn>
                                        <p:tgtEl>
                                          <p:spTgt spid="7">
                                            <p:txEl>
                                              <p:pRg st="5" end="5"/>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7">
                                            <p:txEl>
                                              <p:pRg st="6" end="6"/>
                                            </p:txEl>
                                          </p:spTgt>
                                        </p:tgtEl>
                                      </p:cBhvr>
                                    </p:animEffect>
                                    <p:set>
                                      <p:cBhvr>
                                        <p:cTn id="23" dur="1" fill="hold">
                                          <p:stCondLst>
                                            <p:cond delay="499"/>
                                          </p:stCondLst>
                                        </p:cTn>
                                        <p:tgtEl>
                                          <p:spTgt spid="7">
                                            <p:txEl>
                                              <p:pRg st="6" end="6"/>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9459" y="703015"/>
            <a:ext cx="11409907" cy="1298817"/>
          </a:xfrm>
          <a:prstGeom prst="rect">
            <a:avLst/>
          </a:prstGeom>
        </p:spPr>
        <p:txBody>
          <a:bodyPr>
            <a:spAutoFit/>
          </a:bodyPr>
          <a:lstStyle/>
          <a:p>
            <a:pPr algn="just">
              <a:lnSpc>
                <a:spcPct val="140000"/>
              </a:lnSpc>
              <a:spcAft>
                <a:spcPts val="0"/>
              </a:spcAft>
            </a:pPr>
            <a:r>
              <a:rPr lang="zh-CN" altLang="zh-CN" sz="2800" b="1" kern="100" dirty="0" smtClean="0">
                <a:solidFill>
                  <a:srgbClr val="0000FF"/>
                </a:solidFill>
                <a:latin typeface="Times New Roman"/>
                <a:ea typeface="微软雅黑"/>
                <a:cs typeface="Times New Roman"/>
              </a:rPr>
              <a:t>例</a:t>
            </a:r>
            <a:r>
              <a:rPr lang="en-US" altLang="zh-CN" sz="2800" b="1" kern="100" dirty="0" smtClean="0">
                <a:solidFill>
                  <a:srgbClr val="0000FF"/>
                </a:solidFill>
                <a:latin typeface="Times New Roman"/>
                <a:ea typeface="微软雅黑"/>
                <a:cs typeface="Times New Roman"/>
              </a:rPr>
              <a:t> </a:t>
            </a:r>
            <a:r>
              <a:rPr lang="en-US" altLang="zh-CN" sz="2800" b="1" kern="100" dirty="0" smtClean="0">
                <a:solidFill>
                  <a:srgbClr val="0000FF"/>
                </a:solidFill>
                <a:latin typeface="Times New Roman"/>
                <a:ea typeface="微软雅黑"/>
                <a:cs typeface="Courier New"/>
              </a:rPr>
              <a:t>9</a:t>
            </a:r>
            <a:r>
              <a:rPr lang="zh-CN" altLang="zh-CN" sz="2800" kern="100" dirty="0">
                <a:latin typeface="Times New Roman"/>
                <a:ea typeface="华文细黑"/>
                <a:cs typeface="Times New Roman"/>
              </a:rPr>
              <a:t>　将</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KOH</a:t>
            </a:r>
            <a:r>
              <a:rPr lang="zh-CN" altLang="zh-CN" sz="2800" kern="100" dirty="0">
                <a:latin typeface="Times New Roman"/>
                <a:ea typeface="华文细黑"/>
                <a:cs typeface="Times New Roman"/>
              </a:rPr>
              <a:t>溶液等体积混合，下列关系正确的是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96975741"/>
              </p:ext>
            </p:extLst>
          </p:nvPr>
        </p:nvGraphicFramePr>
        <p:xfrm>
          <a:off x="530969" y="2033067"/>
          <a:ext cx="9145587" cy="2789238"/>
        </p:xfrm>
        <a:graphic>
          <a:graphicData uri="http://schemas.openxmlformats.org/presentationml/2006/ole">
            <mc:AlternateContent xmlns:mc="http://schemas.openxmlformats.org/markup-compatibility/2006">
              <mc:Choice xmlns:v="urn:schemas-microsoft-com:vml" Requires="v">
                <p:oleObj spid="_x0000_s236650" name="文档" r:id="rId3" imgW="9145270" imgH="2789567" progId="Word.Document.12">
                  <p:embed/>
                </p:oleObj>
              </mc:Choice>
              <mc:Fallback>
                <p:oleObj name="文档" r:id="rId3" imgW="9145270" imgH="2789567" progId="Word.Document.12">
                  <p:embed/>
                  <p:pic>
                    <p:nvPicPr>
                      <p:cNvPr id="0" name=""/>
                      <p:cNvPicPr/>
                      <p:nvPr/>
                    </p:nvPicPr>
                    <p:blipFill>
                      <a:blip r:embed="rId4"/>
                      <a:stretch>
                        <a:fillRect/>
                      </a:stretch>
                    </p:blipFill>
                    <p:spPr>
                      <a:xfrm>
                        <a:off x="530969" y="2033067"/>
                        <a:ext cx="9145587" cy="2789238"/>
                      </a:xfrm>
                      <a:prstGeom prst="rect">
                        <a:avLst/>
                      </a:prstGeom>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81471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2065488338"/>
              </p:ext>
            </p:extLst>
          </p:nvPr>
        </p:nvGraphicFramePr>
        <p:xfrm>
          <a:off x="457200" y="1408237"/>
          <a:ext cx="11372850" cy="1857375"/>
        </p:xfrm>
        <a:graphic>
          <a:graphicData uri="http://schemas.openxmlformats.org/presentationml/2006/ole">
            <mc:AlternateContent xmlns:mc="http://schemas.openxmlformats.org/markup-compatibility/2006">
              <mc:Choice xmlns:v="urn:schemas-microsoft-com:vml" Requires="v">
                <p:oleObj spid="_x0000_s237732" name="文档" r:id="rId3" imgW="11377125" imgH="1866477" progId="Word.Document.12">
                  <p:embed/>
                </p:oleObj>
              </mc:Choice>
              <mc:Fallback>
                <p:oleObj name="文档" r:id="rId3" imgW="11377125" imgH="1866477" progId="Word.Document.12">
                  <p:embed/>
                  <p:pic>
                    <p:nvPicPr>
                      <p:cNvPr id="0" name=""/>
                      <p:cNvPicPr/>
                      <p:nvPr/>
                    </p:nvPicPr>
                    <p:blipFill>
                      <a:blip r:embed="rId4"/>
                      <a:stretch>
                        <a:fillRect/>
                      </a:stretch>
                    </p:blipFill>
                    <p:spPr>
                      <a:xfrm>
                        <a:off x="457200" y="1408237"/>
                        <a:ext cx="11372850" cy="18573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49774177"/>
              </p:ext>
            </p:extLst>
          </p:nvPr>
        </p:nvGraphicFramePr>
        <p:xfrm>
          <a:off x="430957" y="3189387"/>
          <a:ext cx="11372850" cy="2371725"/>
        </p:xfrm>
        <a:graphic>
          <a:graphicData uri="http://schemas.openxmlformats.org/presentationml/2006/ole">
            <mc:AlternateContent xmlns:mc="http://schemas.openxmlformats.org/markup-compatibility/2006">
              <mc:Choice xmlns:v="urn:schemas-microsoft-com:vml" Requires="v">
                <p:oleObj spid="_x0000_s237733" name="文档" r:id="rId5" imgW="11377125" imgH="2380957" progId="Word.Document.12">
                  <p:embed/>
                </p:oleObj>
              </mc:Choice>
              <mc:Fallback>
                <p:oleObj name="文档" r:id="rId5" imgW="11377125" imgH="2380957" progId="Word.Document.12">
                  <p:embed/>
                  <p:pic>
                    <p:nvPicPr>
                      <p:cNvPr id="0" name=""/>
                      <p:cNvPicPr/>
                      <p:nvPr/>
                    </p:nvPicPr>
                    <p:blipFill>
                      <a:blip r:embed="rId6"/>
                      <a:stretch>
                        <a:fillRect/>
                      </a:stretch>
                    </p:blipFill>
                    <p:spPr>
                      <a:xfrm>
                        <a:off x="430957" y="3189387"/>
                        <a:ext cx="11372850" cy="2371725"/>
                      </a:xfrm>
                      <a:prstGeom prst="rect">
                        <a:avLst/>
                      </a:prstGeom>
                    </p:spPr>
                  </p:pic>
                </p:oleObj>
              </mc:Fallback>
            </mc:AlternateContent>
          </a:graphicData>
        </a:graphic>
      </p:graphicFrame>
      <p:sp>
        <p:nvSpPr>
          <p:cNvPr id="5" name="矩形 4"/>
          <p:cNvSpPr/>
          <p:nvPr/>
        </p:nvSpPr>
        <p:spPr>
          <a:xfrm>
            <a:off x="330374" y="5465068"/>
            <a:ext cx="6737742" cy="1146724"/>
          </a:xfrm>
          <a:prstGeom prst="rect">
            <a:avLst/>
          </a:prstGeom>
        </p:spPr>
        <p:txBody>
          <a:bodyPr wrap="none">
            <a:spAutoFit/>
          </a:bodyPr>
          <a:lstStyle/>
          <a:p>
            <a:pPr algn="just">
              <a:lnSpc>
                <a:spcPct val="140000"/>
              </a:lnSpc>
              <a:spcAft>
                <a:spcPts val="0"/>
              </a:spcAft>
            </a:pPr>
            <a:r>
              <a:rPr lang="zh-CN" altLang="zh-CN" sz="2600" kern="100" dirty="0">
                <a:latin typeface="Times New Roman"/>
                <a:ea typeface="华文细黑"/>
                <a:cs typeface="Times New Roman"/>
              </a:rPr>
              <a:t>由电荷守恒和</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(K</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可知，</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06951565"/>
              </p:ext>
            </p:extLst>
          </p:nvPr>
        </p:nvGraphicFramePr>
        <p:xfrm>
          <a:off x="476250" y="232485"/>
          <a:ext cx="10915650" cy="1343025"/>
        </p:xfrm>
        <a:graphic>
          <a:graphicData uri="http://schemas.openxmlformats.org/presentationml/2006/ole">
            <mc:AlternateContent xmlns:mc="http://schemas.openxmlformats.org/markup-compatibility/2006">
              <mc:Choice xmlns:v="urn:schemas-microsoft-com:vml" Requires="v">
                <p:oleObj spid="_x0000_s237734" name="文档" r:id="rId7" imgW="10920039" imgH="1354257" progId="Word.Document.12">
                  <p:embed/>
                </p:oleObj>
              </mc:Choice>
              <mc:Fallback>
                <p:oleObj name="文档" r:id="rId7" imgW="10920039" imgH="1354257" progId="Word.Document.12">
                  <p:embed/>
                  <p:pic>
                    <p:nvPicPr>
                      <p:cNvPr id="0" name="对象 4"/>
                      <p:cNvPicPr>
                        <a:picLocks noChangeAspect="1" noChangeArrowheads="1"/>
                      </p:cNvPicPr>
                      <p:nvPr/>
                    </p:nvPicPr>
                    <p:blipFill>
                      <a:blip r:embed="rId8"/>
                      <a:srcRect/>
                      <a:stretch>
                        <a:fillRect/>
                      </a:stretch>
                    </p:blipFill>
                    <p:spPr bwMode="auto">
                      <a:xfrm>
                        <a:off x="476250" y="232485"/>
                        <a:ext cx="109156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0476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750"/>
                                        <p:tgtEl>
                                          <p:spTgt spid="4"/>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linds(horizontal)">
                                      <p:cBhvr>
                                        <p:cTn id="19" dur="750"/>
                                        <p:tgtEl>
                                          <p:spTgt spid="5">
                                            <p:txEl>
                                              <p:pRg st="0" end="0"/>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blinds(horizontal)">
                                      <p:cBhvr>
                                        <p:cTn id="23"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910" y="647051"/>
            <a:ext cx="11688154" cy="2270878"/>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不同溶液中同一离子浓度的大小比较</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选好参照物，分组比较各个击破：</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如</a:t>
            </a:r>
            <a:r>
              <a:rPr lang="en-US" altLang="zh-CN" sz="2600" kern="100" dirty="0">
                <a:latin typeface="Times New Roman"/>
                <a:ea typeface="华文细黑"/>
                <a:cs typeface="Courier New"/>
              </a:rPr>
              <a:t>25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时，相同物质的量浓度的下列溶液中：</a:t>
            </a:r>
            <a:endParaRPr lang="zh-CN" altLang="zh-CN" sz="260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4</a:t>
            </a:r>
            <a:r>
              <a:rPr lang="en-US" altLang="zh-CN" sz="2600" kern="100" dirty="0">
                <a:latin typeface="Times New Roman"/>
                <a:ea typeface="华文细黑"/>
                <a:cs typeface="Courier New"/>
              </a:rPr>
              <a:t>Cl</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COONH</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4</a:t>
            </a:r>
            <a:r>
              <a:rPr lang="en-US" altLang="zh-CN" sz="2600" kern="100" dirty="0">
                <a:latin typeface="Times New Roman"/>
                <a:ea typeface="华文细黑"/>
                <a:cs typeface="Courier New"/>
              </a:rPr>
              <a:t>HSO</a:t>
            </a:r>
            <a:r>
              <a:rPr lang="en-US" altLang="zh-CN" sz="2600" kern="100" baseline="-25000" dirty="0">
                <a:latin typeface="Times New Roman"/>
                <a:ea typeface="华文细黑"/>
                <a:cs typeface="Courier New"/>
              </a:rPr>
              <a:t>4</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④</a:t>
            </a:r>
            <a:r>
              <a:rPr lang="en-US" altLang="zh-CN" sz="2600" kern="100" dirty="0">
                <a:latin typeface="Times New Roman"/>
                <a:ea typeface="华文细黑"/>
              </a:rPr>
              <a:t>(NH</a:t>
            </a:r>
            <a:r>
              <a:rPr lang="en-US" altLang="zh-CN" sz="2600" kern="100" baseline="-25000" dirty="0">
                <a:latin typeface="Times New Roman"/>
                <a:ea typeface="华文细黑"/>
              </a:rPr>
              <a:t>4</a:t>
            </a:r>
            <a:r>
              <a:rPr lang="en-US" altLang="zh-CN" sz="2600" kern="100" dirty="0">
                <a:latin typeface="Times New Roman"/>
                <a:ea typeface="华文细黑"/>
              </a:rPr>
              <a:t>)</a:t>
            </a:r>
            <a:r>
              <a:rPr lang="en-US" altLang="zh-CN" sz="2600" kern="100" baseline="-25000" dirty="0">
                <a:latin typeface="Times New Roman"/>
                <a:ea typeface="华文细黑"/>
              </a:rPr>
              <a:t>2</a:t>
            </a:r>
            <a:r>
              <a:rPr lang="en-US" altLang="zh-CN" sz="2600" kern="100" dirty="0">
                <a:latin typeface="Times New Roman"/>
                <a:ea typeface="华文细黑"/>
              </a:rPr>
              <a:t>SO</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⑤</a:t>
            </a:r>
            <a:r>
              <a:rPr lang="en-US" altLang="zh-CN" sz="2600" kern="100" dirty="0">
                <a:latin typeface="Times New Roman"/>
                <a:ea typeface="华文细黑"/>
              </a:rPr>
              <a:t>(NH</a:t>
            </a:r>
            <a:r>
              <a:rPr lang="en-US" altLang="zh-CN" sz="2600" kern="100" baseline="-25000" dirty="0">
                <a:latin typeface="Times New Roman"/>
                <a:ea typeface="华文细黑"/>
              </a:rPr>
              <a:t>4</a:t>
            </a:r>
            <a:r>
              <a:rPr lang="en-US" altLang="zh-CN" sz="2600" kern="100" dirty="0">
                <a:latin typeface="Times New Roman"/>
                <a:ea typeface="华文细黑"/>
              </a:rPr>
              <a:t>)</a:t>
            </a:r>
            <a:r>
              <a:rPr lang="en-US" altLang="zh-CN" sz="2600" kern="100" baseline="-25000" dirty="0">
                <a:latin typeface="Times New Roman"/>
                <a:ea typeface="华文细黑"/>
              </a:rPr>
              <a:t>2</a:t>
            </a:r>
            <a:r>
              <a:rPr lang="en-US" altLang="zh-CN" sz="2600" kern="100" dirty="0">
                <a:latin typeface="Times New Roman"/>
                <a:ea typeface="华文细黑"/>
              </a:rPr>
              <a:t>Fe(SO</a:t>
            </a:r>
            <a:r>
              <a:rPr lang="en-US" altLang="zh-CN" sz="2600" kern="100" baseline="-25000" dirty="0">
                <a:latin typeface="Times New Roman"/>
                <a:ea typeface="华文细黑"/>
              </a:rPr>
              <a:t>4</a:t>
            </a:r>
            <a:r>
              <a:rPr lang="en-US" altLang="zh-CN" sz="2600" kern="100" dirty="0">
                <a:latin typeface="Times New Roman"/>
                <a:ea typeface="华文细黑"/>
              </a:rPr>
              <a:t>)</a:t>
            </a:r>
            <a:r>
              <a:rPr lang="en-US" altLang="zh-CN" sz="2600" kern="100" baseline="-25000" dirty="0">
                <a:latin typeface="Times New Roman"/>
                <a:ea typeface="华文细黑"/>
              </a:rPr>
              <a:t>2</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18834754"/>
              </p:ext>
            </p:extLst>
          </p:nvPr>
        </p:nvGraphicFramePr>
        <p:xfrm>
          <a:off x="396776" y="2955185"/>
          <a:ext cx="1387475" cy="725488"/>
        </p:xfrm>
        <a:graphic>
          <a:graphicData uri="http://schemas.openxmlformats.org/presentationml/2006/ole">
            <mc:AlternateContent xmlns:mc="http://schemas.openxmlformats.org/markup-compatibility/2006">
              <mc:Choice xmlns:v="urn:schemas-microsoft-com:vml" Requires="v">
                <p:oleObj spid="_x0000_s238925" name="文档" r:id="rId3" imgW="1387814" imgH="724754" progId="Word.Document.12">
                  <p:embed/>
                </p:oleObj>
              </mc:Choice>
              <mc:Fallback>
                <p:oleObj name="文档" r:id="rId3" imgW="1387814" imgH="724754" progId="Word.Document.12">
                  <p:embed/>
                  <p:pic>
                    <p:nvPicPr>
                      <p:cNvPr id="0" name=""/>
                      <p:cNvPicPr/>
                      <p:nvPr/>
                    </p:nvPicPr>
                    <p:blipFill>
                      <a:blip r:embed="rId4"/>
                      <a:stretch>
                        <a:fillRect/>
                      </a:stretch>
                    </p:blipFill>
                    <p:spPr>
                      <a:xfrm>
                        <a:off x="396776" y="2955185"/>
                        <a:ext cx="1387475" cy="725488"/>
                      </a:xfrm>
                      <a:prstGeom prst="rect">
                        <a:avLst/>
                      </a:prstGeom>
                    </p:spPr>
                  </p:pic>
                </p:oleObj>
              </mc:Fallback>
            </mc:AlternateContent>
          </a:graphicData>
        </a:graphic>
      </p:graphicFrame>
      <p:sp>
        <p:nvSpPr>
          <p:cNvPr id="7" name="矩形 6"/>
          <p:cNvSpPr/>
          <p:nvPr/>
        </p:nvSpPr>
        <p:spPr>
          <a:xfrm>
            <a:off x="265581" y="2885162"/>
            <a:ext cx="11637890" cy="652486"/>
          </a:xfrm>
          <a:prstGeom prst="rect">
            <a:avLst/>
          </a:prstGeom>
        </p:spPr>
        <p:txBody>
          <a:bodyPr wrap="square">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由</a:t>
            </a:r>
            <a:r>
              <a:rPr lang="zh-CN" altLang="zh-CN" sz="2600" kern="100" dirty="0">
                <a:latin typeface="Times New Roman"/>
                <a:ea typeface="华文细黑"/>
                <a:cs typeface="Times New Roman"/>
              </a:rPr>
              <a:t>大到小的顺序为</a:t>
            </a:r>
            <a:r>
              <a:rPr lang="en-US" altLang="zh-CN" sz="2600" kern="100" dirty="0">
                <a:latin typeface="宋体"/>
                <a:ea typeface="华文细黑"/>
                <a:cs typeface="Times New Roman"/>
              </a:rPr>
              <a:t>⑤</a:t>
            </a:r>
            <a:r>
              <a:rPr lang="en-US" altLang="zh-CN" sz="2600" kern="100" dirty="0">
                <a:latin typeface="Times New Roman"/>
                <a:ea typeface="华文细黑"/>
                <a:cs typeface="Courier New"/>
              </a:rPr>
              <a:t>&gt;</a:t>
            </a:r>
            <a:r>
              <a:rPr lang="en-US" altLang="zh-CN" sz="2600" kern="100" dirty="0">
                <a:latin typeface="宋体"/>
                <a:ea typeface="华文细黑"/>
                <a:cs typeface="Times New Roman"/>
              </a:rPr>
              <a:t>④</a:t>
            </a:r>
            <a:r>
              <a:rPr lang="en-US" altLang="zh-CN" sz="2600" kern="100" dirty="0">
                <a:latin typeface="Times New Roman"/>
                <a:ea typeface="华文细黑"/>
                <a:cs typeface="Courier New"/>
              </a:rPr>
              <a:t>&gt;</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&gt;</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&gt;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。分析流程</a:t>
            </a:r>
            <a:r>
              <a:rPr lang="zh-CN" altLang="zh-CN" sz="2600" kern="100" dirty="0" smtClean="0">
                <a:latin typeface="Times New Roman"/>
                <a:ea typeface="华文细黑"/>
                <a:cs typeface="Times New Roman"/>
              </a:rPr>
              <a:t>为</a:t>
            </a:r>
            <a:endParaRPr lang="zh-CN" altLang="zh-CN" sz="2600" kern="100" dirty="0">
              <a:effectLst/>
              <a:latin typeface="宋体"/>
              <a:cs typeface="Courier New"/>
            </a:endParaRPr>
          </a:p>
        </p:txBody>
      </p:sp>
      <p:sp>
        <p:nvSpPr>
          <p:cNvPr id="9" name="矩形 8"/>
          <p:cNvSpPr/>
          <p:nvPr/>
        </p:nvSpPr>
        <p:spPr>
          <a:xfrm>
            <a:off x="1060232" y="4253274"/>
            <a:ext cx="1518364" cy="492443"/>
          </a:xfrm>
          <a:prstGeom prst="rect">
            <a:avLst/>
          </a:prstGeom>
        </p:spPr>
        <p:txBody>
          <a:bodyPr wrap="none">
            <a:spAutoFit/>
          </a:bodyPr>
          <a:lstStyle/>
          <a:p>
            <a:r>
              <a:rPr lang="zh-CN" altLang="zh-CN" sz="2600" kern="100" dirty="0">
                <a:latin typeface="Times New Roman"/>
                <a:ea typeface="华文细黑"/>
                <a:cs typeface="Times New Roman"/>
              </a:rPr>
              <a:t>化学式中</a:t>
            </a:r>
            <a:endParaRPr lang="zh-CN" altLang="en-US" sz="2600" dirty="0"/>
          </a:p>
        </p:txBody>
      </p:sp>
      <p:graphicFrame>
        <p:nvGraphicFramePr>
          <p:cNvPr id="12" name="对象 11"/>
          <p:cNvGraphicFramePr>
            <a:graphicFrameLocks noChangeAspect="1"/>
          </p:cNvGraphicFramePr>
          <p:nvPr>
            <p:extLst>
              <p:ext uri="{D42A27DB-BD31-4B8C-83A1-F6EECF244321}">
                <p14:modId xmlns:p14="http://schemas.microsoft.com/office/powerpoint/2010/main" val="1861386764"/>
              </p:ext>
            </p:extLst>
          </p:nvPr>
        </p:nvGraphicFramePr>
        <p:xfrm>
          <a:off x="1042045" y="4779074"/>
          <a:ext cx="2057400" cy="590550"/>
        </p:xfrm>
        <a:graphic>
          <a:graphicData uri="http://schemas.openxmlformats.org/presentationml/2006/ole">
            <mc:AlternateContent xmlns:mc="http://schemas.openxmlformats.org/markup-compatibility/2006">
              <mc:Choice xmlns:v="urn:schemas-microsoft-com:vml" Requires="v">
                <p:oleObj spid="_x0000_s238926" name="文档" r:id="rId5" imgW="2076878" imgH="595292" progId="Word.Document.12">
                  <p:embed/>
                </p:oleObj>
              </mc:Choice>
              <mc:Fallback>
                <p:oleObj name="文档" r:id="rId5" imgW="2076878" imgH="595292" progId="Word.Document.12">
                  <p:embed/>
                  <p:pic>
                    <p:nvPicPr>
                      <p:cNvPr id="0" name=""/>
                      <p:cNvPicPr/>
                      <p:nvPr/>
                    </p:nvPicPr>
                    <p:blipFill>
                      <a:blip r:embed="rId6"/>
                      <a:stretch>
                        <a:fillRect/>
                      </a:stretch>
                    </p:blipFill>
                    <p:spPr>
                      <a:xfrm>
                        <a:off x="1042045" y="4779074"/>
                        <a:ext cx="2057400" cy="590550"/>
                      </a:xfrm>
                      <a:prstGeom prst="rect">
                        <a:avLst/>
                      </a:prstGeom>
                    </p:spPr>
                  </p:pic>
                </p:oleObj>
              </mc:Fallback>
            </mc:AlternateContent>
          </a:graphicData>
        </a:graphic>
      </p:graphicFrame>
      <p:cxnSp>
        <p:nvCxnSpPr>
          <p:cNvPr id="14" name="直接箭头连接符 13"/>
          <p:cNvCxnSpPr/>
          <p:nvPr/>
        </p:nvCxnSpPr>
        <p:spPr>
          <a:xfrm>
            <a:off x="1073813" y="4776494"/>
            <a:ext cx="156193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849771" y="3853150"/>
            <a:ext cx="1184940" cy="1692771"/>
          </a:xfrm>
          <a:prstGeom prst="rect">
            <a:avLst/>
          </a:prstGeom>
        </p:spPr>
        <p:txBody>
          <a:bodyPr wrap="none">
            <a:spAutoFit/>
          </a:bodyPr>
          <a:lstStyle/>
          <a:p>
            <a:r>
              <a:rPr lang="en-US" altLang="zh-CN" sz="2600" kern="100" smtClean="0">
                <a:latin typeface="宋体"/>
                <a:ea typeface="华文细黑"/>
                <a:cs typeface="Times New Roman"/>
              </a:rPr>
              <a:t>①②③</a:t>
            </a:r>
          </a:p>
          <a:p>
            <a:endParaRPr lang="en-US" altLang="zh-CN" sz="2600" kern="100">
              <a:latin typeface="宋体"/>
              <a:ea typeface="华文细黑"/>
              <a:cs typeface="Times New Roman"/>
            </a:endParaRPr>
          </a:p>
          <a:p>
            <a:endParaRPr lang="en-US" altLang="zh-CN" sz="2600" kern="100" smtClean="0">
              <a:latin typeface="宋体"/>
              <a:ea typeface="华文细黑"/>
              <a:cs typeface="Times New Roman"/>
            </a:endParaRPr>
          </a:p>
          <a:p>
            <a:r>
              <a:rPr lang="en-US" altLang="zh-CN" sz="2600" kern="100" smtClean="0">
                <a:latin typeface="宋体"/>
                <a:ea typeface="华文细黑"/>
                <a:cs typeface="Times New Roman"/>
              </a:rPr>
              <a:t>④⑤</a:t>
            </a:r>
            <a:endParaRPr lang="zh-CN" altLang="en-US" sz="2600"/>
          </a:p>
        </p:txBody>
      </p:sp>
      <p:sp>
        <p:nvSpPr>
          <p:cNvPr id="17" name="左大括号 16"/>
          <p:cNvSpPr/>
          <p:nvPr/>
        </p:nvSpPr>
        <p:spPr>
          <a:xfrm>
            <a:off x="2719148" y="3972897"/>
            <a:ext cx="243369" cy="1619915"/>
          </a:xfrm>
          <a:prstGeom prst="leftBrace">
            <a:avLst>
              <a:gd name="adj1" fmla="val 4606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600"/>
          </a:p>
        </p:txBody>
      </p:sp>
      <p:cxnSp>
        <p:nvCxnSpPr>
          <p:cNvPr id="18" name="直接箭头连接符 17"/>
          <p:cNvCxnSpPr/>
          <p:nvPr/>
        </p:nvCxnSpPr>
        <p:spPr>
          <a:xfrm>
            <a:off x="3999706" y="4160346"/>
            <a:ext cx="156193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687832" y="5313615"/>
            <a:ext cx="171812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61606" y="3656176"/>
            <a:ext cx="1518364" cy="492443"/>
          </a:xfrm>
          <a:prstGeom prst="rect">
            <a:avLst/>
          </a:prstGeom>
        </p:spPr>
        <p:txBody>
          <a:bodyPr wrap="none">
            <a:spAutoFit/>
          </a:bodyPr>
          <a:lstStyle/>
          <a:p>
            <a:r>
              <a:rPr lang="zh-CN" altLang="zh-CN" sz="2600" kern="100">
                <a:latin typeface="Times New Roman"/>
                <a:ea typeface="华文细黑"/>
                <a:cs typeface="Times New Roman"/>
              </a:rPr>
              <a:t>选参照物</a:t>
            </a:r>
            <a:endParaRPr lang="zh-CN" altLang="en-US" sz="2600"/>
          </a:p>
        </p:txBody>
      </p:sp>
      <p:sp>
        <p:nvSpPr>
          <p:cNvPr id="23" name="矩形 22"/>
          <p:cNvSpPr/>
          <p:nvPr/>
        </p:nvSpPr>
        <p:spPr>
          <a:xfrm>
            <a:off x="3965743" y="4131657"/>
            <a:ext cx="1425390" cy="492443"/>
          </a:xfrm>
          <a:prstGeom prst="rect">
            <a:avLst/>
          </a:prstGeom>
        </p:spPr>
        <p:txBody>
          <a:bodyPr wrap="none">
            <a:spAutoFit/>
          </a:bodyPr>
          <a:lstStyle/>
          <a:p>
            <a:r>
              <a:rPr lang="en-US" altLang="zh-CN" sz="2600" kern="100">
                <a:latin typeface="宋体"/>
                <a:ea typeface="华文细黑"/>
                <a:cs typeface="Times New Roman"/>
              </a:rPr>
              <a:t>①</a:t>
            </a:r>
            <a:r>
              <a:rPr lang="en-US" altLang="zh-CN" sz="2600" kern="100">
                <a:latin typeface="Times New Roman"/>
                <a:ea typeface="华文细黑"/>
              </a:rPr>
              <a:t>NH</a:t>
            </a:r>
            <a:r>
              <a:rPr lang="en-US" altLang="zh-CN" sz="2600" kern="100" baseline="-25000">
                <a:latin typeface="Times New Roman"/>
                <a:ea typeface="华文细黑"/>
              </a:rPr>
              <a:t>4</a:t>
            </a:r>
            <a:r>
              <a:rPr lang="en-US" altLang="zh-CN" sz="2600" kern="100">
                <a:latin typeface="Times New Roman"/>
                <a:ea typeface="华文细黑"/>
              </a:rPr>
              <a:t>Cl</a:t>
            </a:r>
            <a:endParaRPr lang="zh-CN" altLang="en-US" sz="2600"/>
          </a:p>
        </p:txBody>
      </p:sp>
      <p:sp>
        <p:nvSpPr>
          <p:cNvPr id="25" name="矩形 24"/>
          <p:cNvSpPr/>
          <p:nvPr/>
        </p:nvSpPr>
        <p:spPr>
          <a:xfrm>
            <a:off x="5746948" y="3596486"/>
            <a:ext cx="4185761" cy="492443"/>
          </a:xfrm>
          <a:prstGeom prst="rect">
            <a:avLst/>
          </a:prstGeom>
        </p:spPr>
        <p:txBody>
          <a:bodyPr wrap="none">
            <a:spAutoFit/>
          </a:bodyPr>
          <a:lstStyle/>
          <a:p>
            <a:r>
              <a:rPr lang="en-US" altLang="zh-CN" sz="2600" kern="100">
                <a:latin typeface="宋体"/>
                <a:ea typeface="华文细黑"/>
                <a:cs typeface="Times New Roman"/>
              </a:rPr>
              <a:t>②</a:t>
            </a:r>
            <a:r>
              <a:rPr lang="zh-CN" altLang="zh-CN" sz="2600" kern="100" dirty="0">
                <a:latin typeface="Times New Roman"/>
                <a:ea typeface="华文细黑"/>
                <a:cs typeface="Times New Roman"/>
              </a:rPr>
              <a:t>相当于在</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的基础上促进</a:t>
            </a:r>
            <a:endParaRPr lang="zh-CN" altLang="en-US" sz="2600" dirty="0"/>
          </a:p>
        </p:txBody>
      </p:sp>
      <p:graphicFrame>
        <p:nvGraphicFramePr>
          <p:cNvPr id="26" name="对象 25"/>
          <p:cNvGraphicFramePr>
            <a:graphicFrameLocks noChangeAspect="1"/>
          </p:cNvGraphicFramePr>
          <p:nvPr>
            <p:extLst>
              <p:ext uri="{D42A27DB-BD31-4B8C-83A1-F6EECF244321}">
                <p14:modId xmlns:p14="http://schemas.microsoft.com/office/powerpoint/2010/main" val="1794500276"/>
              </p:ext>
            </p:extLst>
          </p:nvPr>
        </p:nvGraphicFramePr>
        <p:xfrm>
          <a:off x="9942462" y="3570565"/>
          <a:ext cx="2057400" cy="590550"/>
        </p:xfrm>
        <a:graphic>
          <a:graphicData uri="http://schemas.openxmlformats.org/presentationml/2006/ole">
            <mc:AlternateContent xmlns:mc="http://schemas.openxmlformats.org/markup-compatibility/2006">
              <mc:Choice xmlns:v="urn:schemas-microsoft-com:vml" Requires="v">
                <p:oleObj spid="_x0000_s238927" name="文档" r:id="rId7" imgW="2076878" imgH="596731" progId="Word.Document.12">
                  <p:embed/>
                </p:oleObj>
              </mc:Choice>
              <mc:Fallback>
                <p:oleObj name="文档" r:id="rId7" imgW="2076878" imgH="596731" progId="Word.Document.12">
                  <p:embed/>
                  <p:pic>
                    <p:nvPicPr>
                      <p:cNvPr id="0" name=""/>
                      <p:cNvPicPr/>
                      <p:nvPr/>
                    </p:nvPicPr>
                    <p:blipFill>
                      <a:blip r:embed="rId8"/>
                      <a:stretch>
                        <a:fillRect/>
                      </a:stretch>
                    </p:blipFill>
                    <p:spPr>
                      <a:xfrm>
                        <a:off x="9942462" y="3570565"/>
                        <a:ext cx="2057400" cy="590550"/>
                      </a:xfrm>
                      <a:prstGeom prst="rect">
                        <a:avLst/>
                      </a:prstGeom>
                    </p:spPr>
                  </p:pic>
                </p:oleObj>
              </mc:Fallback>
            </mc:AlternateContent>
          </a:graphicData>
        </a:graphic>
      </p:graphicFrame>
      <p:sp>
        <p:nvSpPr>
          <p:cNvPr id="27" name="矩形 26"/>
          <p:cNvSpPr/>
          <p:nvPr/>
        </p:nvSpPr>
        <p:spPr>
          <a:xfrm>
            <a:off x="3624808" y="4838020"/>
            <a:ext cx="1518364" cy="492443"/>
          </a:xfrm>
          <a:prstGeom prst="rect">
            <a:avLst/>
          </a:prstGeom>
        </p:spPr>
        <p:txBody>
          <a:bodyPr wrap="none">
            <a:spAutoFit/>
          </a:bodyPr>
          <a:lstStyle/>
          <a:p>
            <a:r>
              <a:rPr lang="zh-CN" altLang="zh-CN" sz="2600" kern="100">
                <a:latin typeface="Times New Roman"/>
                <a:ea typeface="华文细黑"/>
                <a:cs typeface="Times New Roman"/>
              </a:rPr>
              <a:t>选参照物</a:t>
            </a:r>
            <a:endParaRPr lang="zh-CN" altLang="en-US" sz="2600"/>
          </a:p>
        </p:txBody>
      </p:sp>
      <p:sp>
        <p:nvSpPr>
          <p:cNvPr id="29" name="矩形 28"/>
          <p:cNvSpPr/>
          <p:nvPr/>
        </p:nvSpPr>
        <p:spPr>
          <a:xfrm>
            <a:off x="5746948" y="4204548"/>
            <a:ext cx="4185761" cy="492443"/>
          </a:xfrm>
          <a:prstGeom prst="rect">
            <a:avLst/>
          </a:prstGeom>
        </p:spPr>
        <p:txBody>
          <a:bodyPr wrap="none">
            <a:spAutoFit/>
          </a:bodyPr>
          <a:lstStyle/>
          <a:p>
            <a:r>
              <a:rPr lang="en-US" altLang="zh-CN" sz="2600" kern="100">
                <a:latin typeface="宋体"/>
                <a:ea typeface="华文细黑"/>
                <a:cs typeface="Times New Roman"/>
              </a:rPr>
              <a:t>③</a:t>
            </a:r>
            <a:r>
              <a:rPr lang="zh-CN" altLang="zh-CN" sz="2600" kern="100" dirty="0">
                <a:latin typeface="Times New Roman"/>
                <a:ea typeface="华文细黑"/>
                <a:cs typeface="Times New Roman"/>
              </a:rPr>
              <a:t>相当于在</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的基础上抑制</a:t>
            </a:r>
            <a:endParaRPr lang="zh-CN" altLang="en-US" sz="2600" dirty="0"/>
          </a:p>
        </p:txBody>
      </p:sp>
      <p:sp>
        <p:nvSpPr>
          <p:cNvPr id="31" name="左大括号 30"/>
          <p:cNvSpPr/>
          <p:nvPr/>
        </p:nvSpPr>
        <p:spPr>
          <a:xfrm>
            <a:off x="5617790" y="3666956"/>
            <a:ext cx="243369" cy="1005840"/>
          </a:xfrm>
          <a:prstGeom prst="leftBrace">
            <a:avLst>
              <a:gd name="adj1" fmla="val 4606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600"/>
          </a:p>
        </p:txBody>
      </p:sp>
      <p:sp>
        <p:nvSpPr>
          <p:cNvPr id="33" name="矩形 32"/>
          <p:cNvSpPr/>
          <p:nvPr/>
        </p:nvSpPr>
        <p:spPr>
          <a:xfrm>
            <a:off x="3514397" y="5323140"/>
            <a:ext cx="1978427" cy="492443"/>
          </a:xfrm>
          <a:prstGeom prst="rect">
            <a:avLst/>
          </a:prstGeom>
        </p:spPr>
        <p:txBody>
          <a:bodyPr wrap="none">
            <a:spAutoFit/>
          </a:bodyPr>
          <a:lstStyle/>
          <a:p>
            <a:r>
              <a:rPr lang="en-US" altLang="zh-CN" sz="2600" kern="100" dirty="0">
                <a:latin typeface="宋体"/>
                <a:ea typeface="华文细黑"/>
                <a:cs typeface="Times New Roman"/>
              </a:rPr>
              <a:t>④</a:t>
            </a:r>
            <a:r>
              <a:rPr lang="en-US" altLang="zh-CN" sz="2600" kern="100" dirty="0">
                <a:latin typeface="Symbol"/>
                <a:ea typeface="华文细黑"/>
                <a:cs typeface="Times New Roman"/>
              </a:rPr>
              <a:t>(</a:t>
            </a:r>
            <a:r>
              <a:rPr lang="en-US" altLang="zh-CN" sz="2600" kern="100" dirty="0">
                <a:latin typeface="Times New Roman"/>
                <a:ea typeface="华文细黑"/>
              </a:rPr>
              <a:t>NH</a:t>
            </a:r>
            <a:r>
              <a:rPr lang="en-US" altLang="zh-CN" sz="2600" kern="100" baseline="-25000" dirty="0">
                <a:latin typeface="Times New Roman"/>
                <a:ea typeface="华文细黑"/>
              </a:rPr>
              <a:t>4</a:t>
            </a:r>
            <a:r>
              <a:rPr lang="en-US" altLang="zh-CN" sz="2600" kern="100" dirty="0">
                <a:latin typeface="Symbol"/>
                <a:ea typeface="华文细黑"/>
                <a:cs typeface="Times New Roman"/>
              </a:rPr>
              <a:t>)</a:t>
            </a:r>
            <a:r>
              <a:rPr lang="en-US" altLang="zh-CN" sz="2600" kern="100" baseline="-25000" dirty="0">
                <a:latin typeface="Times New Roman"/>
                <a:ea typeface="华文细黑"/>
              </a:rPr>
              <a:t>2</a:t>
            </a:r>
            <a:r>
              <a:rPr lang="en-US" altLang="zh-CN" sz="2600" kern="100" dirty="0">
                <a:latin typeface="Times New Roman"/>
                <a:ea typeface="华文细黑"/>
              </a:rPr>
              <a:t>SO</a:t>
            </a:r>
            <a:r>
              <a:rPr lang="en-US" altLang="zh-CN" sz="2600" kern="100" baseline="-25000" dirty="0">
                <a:latin typeface="Times New Roman"/>
                <a:ea typeface="华文细黑"/>
              </a:rPr>
              <a:t>4</a:t>
            </a:r>
            <a:endParaRPr lang="zh-CN" altLang="en-US" sz="2600" dirty="0"/>
          </a:p>
        </p:txBody>
      </p:sp>
      <p:sp>
        <p:nvSpPr>
          <p:cNvPr id="35" name="矩形 34"/>
          <p:cNvSpPr/>
          <p:nvPr/>
        </p:nvSpPr>
        <p:spPr>
          <a:xfrm>
            <a:off x="5358333" y="5054158"/>
            <a:ext cx="4185761" cy="492443"/>
          </a:xfrm>
          <a:prstGeom prst="rect">
            <a:avLst/>
          </a:prstGeom>
        </p:spPr>
        <p:txBody>
          <a:bodyPr wrap="none">
            <a:spAutoFit/>
          </a:bodyPr>
          <a:lstStyle/>
          <a:p>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相当于在</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的基础上抑制</a:t>
            </a:r>
            <a:endParaRPr lang="zh-CN" altLang="en-US" sz="2600" dirty="0"/>
          </a:p>
        </p:txBody>
      </p:sp>
      <p:graphicFrame>
        <p:nvGraphicFramePr>
          <p:cNvPr id="24" name="对象 23"/>
          <p:cNvGraphicFramePr>
            <a:graphicFrameLocks noChangeAspect="1"/>
          </p:cNvGraphicFramePr>
          <p:nvPr>
            <p:extLst>
              <p:ext uri="{D42A27DB-BD31-4B8C-83A1-F6EECF244321}">
                <p14:modId xmlns:p14="http://schemas.microsoft.com/office/powerpoint/2010/main" val="2355871272"/>
              </p:ext>
            </p:extLst>
          </p:nvPr>
        </p:nvGraphicFramePr>
        <p:xfrm>
          <a:off x="9928745" y="4161859"/>
          <a:ext cx="2057400" cy="590550"/>
        </p:xfrm>
        <a:graphic>
          <a:graphicData uri="http://schemas.openxmlformats.org/presentationml/2006/ole">
            <mc:AlternateContent xmlns:mc="http://schemas.openxmlformats.org/markup-compatibility/2006">
              <mc:Choice xmlns:v="urn:schemas-microsoft-com:vml" Requires="v">
                <p:oleObj spid="_x0000_s238928" name="文档" r:id="rId9" imgW="2076878" imgH="596731" progId="Word.Document.12">
                  <p:embed/>
                </p:oleObj>
              </mc:Choice>
              <mc:Fallback>
                <p:oleObj name="文档" r:id="rId9" imgW="2076878" imgH="596731" progId="Word.Document.12">
                  <p:embed/>
                  <p:pic>
                    <p:nvPicPr>
                      <p:cNvPr id="0" name=""/>
                      <p:cNvPicPr/>
                      <p:nvPr/>
                    </p:nvPicPr>
                    <p:blipFill>
                      <a:blip r:embed="rId10"/>
                      <a:stretch>
                        <a:fillRect/>
                      </a:stretch>
                    </p:blipFill>
                    <p:spPr>
                      <a:xfrm>
                        <a:off x="9928745" y="4161859"/>
                        <a:ext cx="2057400" cy="59055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637590676"/>
              </p:ext>
            </p:extLst>
          </p:nvPr>
        </p:nvGraphicFramePr>
        <p:xfrm>
          <a:off x="9519939" y="5035108"/>
          <a:ext cx="2057400" cy="590550"/>
        </p:xfrm>
        <a:graphic>
          <a:graphicData uri="http://schemas.openxmlformats.org/presentationml/2006/ole">
            <mc:AlternateContent xmlns:mc="http://schemas.openxmlformats.org/markup-compatibility/2006">
              <mc:Choice xmlns:v="urn:schemas-microsoft-com:vml" Requires="v">
                <p:oleObj spid="_x0000_s238929" name="文档" r:id="rId11" imgW="2076878" imgH="596731" progId="Word.Document.12">
                  <p:embed/>
                </p:oleObj>
              </mc:Choice>
              <mc:Fallback>
                <p:oleObj name="文档" r:id="rId11" imgW="2076878" imgH="596731" progId="Word.Document.12">
                  <p:embed/>
                  <p:pic>
                    <p:nvPicPr>
                      <p:cNvPr id="0" name=""/>
                      <p:cNvPicPr/>
                      <p:nvPr/>
                    </p:nvPicPr>
                    <p:blipFill>
                      <a:blip r:embed="rId10"/>
                      <a:stretch>
                        <a:fillRect/>
                      </a:stretch>
                    </p:blipFill>
                    <p:spPr>
                      <a:xfrm>
                        <a:off x="9519939" y="5035108"/>
                        <a:ext cx="2057400" cy="590550"/>
                      </a:xfrm>
                      <a:prstGeom prst="rect">
                        <a:avLst/>
                      </a:prstGeom>
                    </p:spPr>
                  </p:pic>
                </p:oleObj>
              </mc:Fallback>
            </mc:AlternateContent>
          </a:graphicData>
        </a:graphic>
      </p:graphicFrame>
      <p:sp>
        <p:nvSpPr>
          <p:cNvPr id="3" name="矩形 2"/>
          <p:cNvSpPr/>
          <p:nvPr/>
        </p:nvSpPr>
        <p:spPr>
          <a:xfrm>
            <a:off x="228650" y="4478094"/>
            <a:ext cx="851515" cy="492443"/>
          </a:xfrm>
          <a:prstGeom prst="rect">
            <a:avLst/>
          </a:prstGeom>
        </p:spPr>
        <p:txBody>
          <a:bodyPr wrap="none">
            <a:spAutoFit/>
          </a:bodyPr>
          <a:lstStyle/>
          <a:p>
            <a:r>
              <a:rPr lang="zh-CN" altLang="zh-CN" sz="2600" kern="100" dirty="0">
                <a:solidFill>
                  <a:prstClr val="black"/>
                </a:solidFill>
                <a:latin typeface="Times New Roman"/>
                <a:ea typeface="华文细黑"/>
                <a:cs typeface="Times New Roman"/>
              </a:rPr>
              <a:t>分组</a:t>
            </a:r>
            <a:endParaRPr lang="zh-CN" altLang="en-US" dirty="0"/>
          </a:p>
        </p:txBody>
      </p:sp>
    </p:spTree>
    <p:extLst>
      <p:ext uri="{BB962C8B-B14F-4D97-AF65-F5344CB8AC3E}">
        <p14:creationId xmlns:p14="http://schemas.microsoft.com/office/powerpoint/2010/main" val="598282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3033" y="753298"/>
            <a:ext cx="11706448" cy="4315027"/>
          </a:xfrm>
          <a:prstGeom prst="rect">
            <a:avLst/>
          </a:prstGeom>
        </p:spPr>
        <p:txBody>
          <a:bodyPr>
            <a:spAutoFit/>
          </a:bodyPr>
          <a:lstStyle/>
          <a:p>
            <a:pPr algn="just">
              <a:lnSpc>
                <a:spcPct val="140000"/>
              </a:lnSpc>
              <a:spcAft>
                <a:spcPts val="0"/>
              </a:spcAft>
            </a:pPr>
            <a:r>
              <a:rPr lang="zh-CN" altLang="zh-CN" sz="2800" b="1" kern="100" dirty="0" smtClean="0">
                <a:solidFill>
                  <a:srgbClr val="0000FF"/>
                </a:solidFill>
                <a:latin typeface="Times New Roman"/>
                <a:ea typeface="微软雅黑"/>
                <a:cs typeface="Times New Roman"/>
              </a:rPr>
              <a:t>例</a:t>
            </a:r>
            <a:r>
              <a:rPr lang="en-US" altLang="zh-CN" sz="2800" b="1" kern="100" dirty="0" smtClean="0">
                <a:solidFill>
                  <a:srgbClr val="0000FF"/>
                </a:solidFill>
                <a:latin typeface="Times New Roman"/>
                <a:ea typeface="微软雅黑"/>
                <a:cs typeface="Times New Roman"/>
              </a:rPr>
              <a:t> </a:t>
            </a:r>
            <a:r>
              <a:rPr lang="en-US" altLang="zh-CN" sz="2800" b="1" kern="100" dirty="0" smtClean="0">
                <a:solidFill>
                  <a:srgbClr val="0000FF"/>
                </a:solidFill>
                <a:latin typeface="Times New Roman"/>
                <a:ea typeface="微软雅黑"/>
                <a:cs typeface="Courier New"/>
              </a:rPr>
              <a:t>10</a:t>
            </a:r>
            <a:r>
              <a:rPr lang="zh-CN" altLang="zh-CN" sz="2800" kern="100" dirty="0">
                <a:latin typeface="Times New Roman"/>
                <a:ea typeface="华文细黑"/>
                <a:cs typeface="Times New Roman"/>
              </a:rPr>
              <a:t>　比较下列几组溶液中指定离子浓度的大小。</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浓度均为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err="1">
                <a:latin typeface="Times New Roman"/>
                <a:ea typeface="华文细黑"/>
                <a:cs typeface="Courier New"/>
              </a:rPr>
              <a:t>NaHS</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NaHS</a:t>
            </a:r>
            <a:r>
              <a:rPr lang="zh-CN" altLang="zh-CN" sz="2800" kern="100" dirty="0">
                <a:latin typeface="Times New Roman"/>
                <a:ea typeface="华文细黑"/>
                <a:cs typeface="Times New Roman"/>
              </a:rPr>
              <a:t>混合液，溶液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从大到小的顺序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 </a:t>
            </a:r>
          </a:p>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相同浓度的下列溶液中：</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由大到小的顺序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i="1" kern="100" dirty="0" smtClean="0">
                <a:latin typeface="Times New Roman"/>
                <a:ea typeface="华文细黑"/>
                <a:cs typeface="Courier New"/>
              </a:rPr>
              <a:t>         </a:t>
            </a:r>
            <a:r>
              <a:rPr lang="zh-CN" altLang="zh-CN" sz="2800" kern="100" dirty="0" smtClean="0">
                <a:latin typeface="Times New Roman"/>
                <a:ea typeface="华文细黑"/>
                <a:cs typeface="Times New Roman"/>
              </a:rPr>
              <a:t>相等</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溶液，其物质的量浓度由大到小的顺序为</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198642540"/>
              </p:ext>
            </p:extLst>
          </p:nvPr>
        </p:nvGraphicFramePr>
        <p:xfrm>
          <a:off x="766614" y="3852317"/>
          <a:ext cx="1339850" cy="725488"/>
        </p:xfrm>
        <a:graphic>
          <a:graphicData uri="http://schemas.openxmlformats.org/presentationml/2006/ole">
            <mc:AlternateContent xmlns:mc="http://schemas.openxmlformats.org/markup-compatibility/2006">
              <mc:Choice xmlns:v="urn:schemas-microsoft-com:vml" Requires="v">
                <p:oleObj spid="_x0000_s247874" name="文档" r:id="rId3" imgW="1340306" imgH="724754" progId="Word.Document.12">
                  <p:embed/>
                </p:oleObj>
              </mc:Choice>
              <mc:Fallback>
                <p:oleObj name="文档" r:id="rId3" imgW="1340306" imgH="724754" progId="Word.Document.12">
                  <p:embed/>
                  <p:pic>
                    <p:nvPicPr>
                      <p:cNvPr id="0" name=""/>
                      <p:cNvPicPr/>
                      <p:nvPr/>
                    </p:nvPicPr>
                    <p:blipFill>
                      <a:blip r:embed="rId4"/>
                      <a:stretch>
                        <a:fillRect/>
                      </a:stretch>
                    </p:blipFill>
                    <p:spPr>
                      <a:xfrm>
                        <a:off x="766614" y="3852317"/>
                        <a:ext cx="1339850" cy="725488"/>
                      </a:xfrm>
                      <a:prstGeom prst="rect">
                        <a:avLst/>
                      </a:prstGeom>
                    </p:spPr>
                  </p:pic>
                </p:oleObj>
              </mc:Fallback>
            </mc:AlternateContent>
          </a:graphicData>
        </a:graphic>
      </p:graphicFrame>
      <p:sp>
        <p:nvSpPr>
          <p:cNvPr id="6" name="矩形 5"/>
          <p:cNvSpPr/>
          <p:nvPr/>
        </p:nvSpPr>
        <p:spPr>
          <a:xfrm>
            <a:off x="4386064" y="2006009"/>
            <a:ext cx="2226892"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③</a:t>
            </a:r>
            <a:r>
              <a:rPr lang="en-US" altLang="zh-CN" sz="2800" kern="100">
                <a:solidFill>
                  <a:srgbClr val="E36C0A"/>
                </a:solidFill>
                <a:latin typeface="Times New Roman"/>
                <a:ea typeface="华文细黑"/>
              </a:rPr>
              <a:t>&gt;</a:t>
            </a:r>
            <a:r>
              <a:rPr lang="en-US" altLang="zh-CN" sz="2800" kern="100">
                <a:solidFill>
                  <a:srgbClr val="E36C0A"/>
                </a:solidFill>
                <a:latin typeface="宋体"/>
                <a:ea typeface="华文细黑"/>
                <a:cs typeface="Times New Roman"/>
              </a:rPr>
              <a:t>②</a:t>
            </a:r>
            <a:r>
              <a:rPr lang="en-US" altLang="zh-CN" sz="2800" kern="100">
                <a:solidFill>
                  <a:srgbClr val="E36C0A"/>
                </a:solidFill>
                <a:latin typeface="Times New Roman"/>
                <a:ea typeface="华文细黑"/>
              </a:rPr>
              <a:t>&gt;</a:t>
            </a:r>
            <a:r>
              <a:rPr lang="en-US" altLang="zh-CN" sz="2800" kern="100">
                <a:solidFill>
                  <a:srgbClr val="E36C0A"/>
                </a:solidFill>
                <a:latin typeface="宋体"/>
                <a:ea typeface="华文细黑"/>
                <a:cs typeface="Times New Roman"/>
              </a:rPr>
              <a:t>④</a:t>
            </a:r>
            <a:r>
              <a:rPr lang="en-US" altLang="zh-CN" sz="2800" kern="100">
                <a:solidFill>
                  <a:srgbClr val="E36C0A"/>
                </a:solidFill>
                <a:latin typeface="Times New Roman"/>
                <a:ea typeface="华文细黑"/>
              </a:rPr>
              <a:t>&gt;</a:t>
            </a:r>
            <a:r>
              <a:rPr lang="en-US" altLang="zh-CN" sz="2800" kern="100">
                <a:solidFill>
                  <a:srgbClr val="E36C0A"/>
                </a:solidFill>
                <a:latin typeface="宋体"/>
                <a:ea typeface="华文细黑"/>
                <a:cs typeface="Times New Roman"/>
              </a:rPr>
              <a:t>①</a:t>
            </a:r>
            <a:endParaRPr lang="zh-CN" altLang="en-US" sz="2800"/>
          </a:p>
        </p:txBody>
      </p:sp>
      <p:sp>
        <p:nvSpPr>
          <p:cNvPr id="12" name="矩形 11"/>
          <p:cNvSpPr/>
          <p:nvPr/>
        </p:nvSpPr>
        <p:spPr>
          <a:xfrm>
            <a:off x="5826092" y="3213770"/>
            <a:ext cx="1665841"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②</a:t>
            </a:r>
            <a:r>
              <a:rPr lang="en-US" altLang="zh-CN" sz="2800" kern="100" dirty="0">
                <a:solidFill>
                  <a:srgbClr val="E36C0A"/>
                </a:solidFill>
                <a:latin typeface="Times New Roman"/>
                <a:ea typeface="华文细黑"/>
              </a:rPr>
              <a:t>&gt;</a:t>
            </a:r>
            <a:r>
              <a:rPr lang="en-US" altLang="zh-CN" sz="2800" kern="100" dirty="0">
                <a:solidFill>
                  <a:srgbClr val="E36C0A"/>
                </a:solidFill>
                <a:latin typeface="宋体"/>
                <a:ea typeface="华文细黑"/>
                <a:cs typeface="Times New Roman"/>
              </a:rPr>
              <a:t>①</a:t>
            </a:r>
            <a:r>
              <a:rPr lang="en-US" altLang="zh-CN" sz="2800" kern="100" dirty="0">
                <a:solidFill>
                  <a:srgbClr val="E36C0A"/>
                </a:solidFill>
                <a:latin typeface="Times New Roman"/>
                <a:ea typeface="华文细黑"/>
              </a:rPr>
              <a:t>&gt;</a:t>
            </a:r>
            <a:r>
              <a:rPr lang="en-US" altLang="zh-CN" sz="2800" kern="100" dirty="0">
                <a:solidFill>
                  <a:srgbClr val="E36C0A"/>
                </a:solidFill>
                <a:latin typeface="宋体"/>
                <a:ea typeface="华文细黑"/>
                <a:cs typeface="Times New Roman"/>
              </a:rPr>
              <a:t>③</a:t>
            </a:r>
            <a:endParaRPr lang="zh-CN" altLang="en-US" sz="2800" dirty="0"/>
          </a:p>
        </p:txBody>
      </p:sp>
      <p:sp>
        <p:nvSpPr>
          <p:cNvPr id="14" name="矩形 13"/>
          <p:cNvSpPr/>
          <p:nvPr/>
        </p:nvSpPr>
        <p:spPr>
          <a:xfrm>
            <a:off x="7987628" y="4395614"/>
            <a:ext cx="2226892"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④</a:t>
            </a:r>
            <a:r>
              <a:rPr lang="en-US" altLang="zh-CN" sz="2800" kern="100" dirty="0">
                <a:solidFill>
                  <a:srgbClr val="E36C0A"/>
                </a:solidFill>
                <a:latin typeface="Times New Roman"/>
                <a:ea typeface="华文细黑"/>
              </a:rPr>
              <a:t>&gt;</a:t>
            </a:r>
            <a:r>
              <a:rPr lang="en-US" altLang="zh-CN" sz="2800" kern="100" dirty="0">
                <a:solidFill>
                  <a:srgbClr val="E36C0A"/>
                </a:solidFill>
                <a:latin typeface="宋体"/>
                <a:ea typeface="华文细黑"/>
                <a:cs typeface="Times New Roman"/>
              </a:rPr>
              <a:t>②</a:t>
            </a:r>
            <a:r>
              <a:rPr lang="en-US" altLang="zh-CN" sz="2800" kern="100" dirty="0">
                <a:solidFill>
                  <a:srgbClr val="E36C0A"/>
                </a:solidFill>
                <a:latin typeface="Times New Roman"/>
                <a:ea typeface="华文细黑"/>
              </a:rPr>
              <a:t>&gt;</a:t>
            </a:r>
            <a:r>
              <a:rPr lang="en-US" altLang="zh-CN" sz="2800" kern="100" dirty="0">
                <a:solidFill>
                  <a:srgbClr val="E36C0A"/>
                </a:solidFill>
                <a:latin typeface="宋体"/>
                <a:ea typeface="华文细黑"/>
                <a:cs typeface="Times New Roman"/>
              </a:rPr>
              <a:t>③</a:t>
            </a:r>
            <a:r>
              <a:rPr lang="en-US" altLang="zh-CN" sz="2800" kern="100" dirty="0">
                <a:solidFill>
                  <a:srgbClr val="E36C0A"/>
                </a:solidFill>
                <a:latin typeface="Times New Roman"/>
                <a:ea typeface="华文细黑"/>
              </a:rPr>
              <a:t>&gt;</a:t>
            </a:r>
            <a:r>
              <a:rPr lang="en-US" altLang="zh-CN" sz="2800" kern="100" dirty="0">
                <a:solidFill>
                  <a:srgbClr val="E36C0A"/>
                </a:solidFill>
                <a:latin typeface="宋体"/>
                <a:ea typeface="华文细黑"/>
                <a:cs typeface="Times New Roman"/>
              </a:rPr>
              <a:t>①</a:t>
            </a:r>
            <a:endParaRPr lang="zh-CN" altLang="en-US" sz="2800" dirty="0"/>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516269"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0" name="圆角矩形 9">
            <a:hlinkClick r:id="rId5" action="ppaction://hlinksldjump"/>
          </p:cNvPr>
          <p:cNvSpPr/>
          <p:nvPr/>
        </p:nvSpPr>
        <p:spPr>
          <a:xfrm>
            <a:off x="1139567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3312899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6" grpId="0"/>
      <p:bldP spid="6" grpId="1"/>
      <p:bldP spid="12" grpId="0"/>
      <p:bldP spid="12" grpId="1"/>
      <p:bldP spid="14" grpId="0"/>
      <p:bldP spid="1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p:nvSpPr>
        <p:spPr>
          <a:xfrm>
            <a:off x="1558702" y="2607017"/>
            <a:ext cx="9417963" cy="1444498"/>
          </a:xfrm>
          <a:prstGeom prst="rect">
            <a:avLst/>
          </a:prstGeom>
          <a:noFill/>
        </p:spPr>
        <p:txBody>
          <a:bodyPr wrap="none" rtlCol="0" anchor="ctr">
            <a:spAutoFit/>
          </a:bodyPr>
          <a:lstStyle/>
          <a:p>
            <a:pPr>
              <a:lnSpc>
                <a:spcPct val="120000"/>
              </a:lnSpc>
              <a:defRPr/>
            </a:pPr>
            <a:r>
              <a:rPr lang="zh-CN" altLang="en-US" sz="8000" b="1" dirty="0">
                <a:solidFill>
                  <a:schemeClr val="bg1"/>
                </a:solidFill>
                <a:latin typeface="+mj-ea"/>
                <a:ea typeface="+mj-ea"/>
              </a:rPr>
              <a:t>探究高考　明确考</a:t>
            </a:r>
            <a:r>
              <a:rPr lang="zh-CN" altLang="en-US" sz="8000" b="1" dirty="0" smtClean="0">
                <a:solidFill>
                  <a:schemeClr val="bg1"/>
                </a:solidFill>
                <a:latin typeface="+mj-ea"/>
                <a:ea typeface="+mj-ea"/>
              </a:rPr>
              <a:t>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561980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687" y="1059419"/>
            <a:ext cx="11457851" cy="122777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1.(2015·</a:t>
            </a:r>
            <a:r>
              <a:rPr lang="zh-CN" altLang="zh-CN" sz="2800" kern="100">
                <a:latin typeface="Times New Roman"/>
                <a:ea typeface="华文细黑"/>
                <a:cs typeface="Times New Roman"/>
              </a:rPr>
              <a:t>浙江理综，</a:t>
            </a:r>
            <a:r>
              <a:rPr lang="en-US" altLang="zh-CN" sz="2800" kern="100">
                <a:latin typeface="Times New Roman"/>
                <a:ea typeface="华文细黑"/>
                <a:cs typeface="Courier New"/>
              </a:rPr>
              <a:t>12)40 </a:t>
            </a:r>
            <a:r>
              <a:rPr lang="en-US" altLang="zh-CN" sz="2800" kern="100">
                <a:latin typeface="宋体"/>
                <a:ea typeface="华文细黑"/>
                <a:cs typeface="Times New Roman"/>
              </a:rPr>
              <a:t>℃</a:t>
            </a:r>
            <a:r>
              <a:rPr lang="zh-CN" altLang="zh-CN" sz="2800" kern="100">
                <a:latin typeface="Times New Roman"/>
                <a:ea typeface="华文细黑"/>
                <a:cs typeface="Times New Roman"/>
              </a:rPr>
              <a:t>，在氨</a:t>
            </a:r>
            <a:r>
              <a:rPr lang="en-US" altLang="zh-CN" sz="2800" kern="100">
                <a:latin typeface="Times New Roman"/>
                <a:ea typeface="华文细黑"/>
                <a:cs typeface="Courier New"/>
              </a:rPr>
              <a:t>­</a:t>
            </a:r>
            <a:r>
              <a:rPr lang="zh-CN" altLang="zh-CN" sz="2800" kern="100">
                <a:latin typeface="Times New Roman"/>
                <a:ea typeface="华文细黑"/>
                <a:cs typeface="Times New Roman"/>
              </a:rPr>
              <a:t>水体系中不断通入</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，各种离子的变化趋势如下图所示。下列说法不正确的是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2800" kern="100">
              <a:effectLst/>
              <a:latin typeface="宋体"/>
              <a:cs typeface="Courier New"/>
            </a:endParaRPr>
          </a:p>
        </p:txBody>
      </p:sp>
      <p:pic>
        <p:nvPicPr>
          <p:cNvPr id="187425" name="Picture 33" descr="HX4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173" y="2447763"/>
            <a:ext cx="5590822" cy="401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a:hlinkClick r:id="rId3"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4"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8"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0"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187293925"/>
              </p:ext>
            </p:extLst>
          </p:nvPr>
        </p:nvGraphicFramePr>
        <p:xfrm>
          <a:off x="523875" y="1197546"/>
          <a:ext cx="11239500" cy="3933825"/>
        </p:xfrm>
        <a:graphic>
          <a:graphicData uri="http://schemas.openxmlformats.org/presentationml/2006/ole">
            <mc:AlternateContent xmlns:mc="http://schemas.openxmlformats.org/markup-compatibility/2006">
              <mc:Choice xmlns:v="urn:schemas-microsoft-com:vml" Requires="v">
                <p:oleObj spid="_x0000_s248943" name="文档" r:id="rId3" imgW="11251063" imgH="3934364" progId="Word.Document.12">
                  <p:embed/>
                </p:oleObj>
              </mc:Choice>
              <mc:Fallback>
                <p:oleObj name="文档" r:id="rId3" imgW="11251063" imgH="3934364" progId="Word.Document.12">
                  <p:embed/>
                  <p:pic>
                    <p:nvPicPr>
                      <p:cNvPr id="0" name="对象 7"/>
                      <p:cNvPicPr>
                        <a:picLocks noChangeAspect="1" noChangeArrowheads="1"/>
                      </p:cNvPicPr>
                      <p:nvPr/>
                    </p:nvPicPr>
                    <p:blipFill>
                      <a:blip r:embed="rId4"/>
                      <a:srcRect/>
                      <a:stretch>
                        <a:fillRect/>
                      </a:stretch>
                    </p:blipFill>
                    <p:spPr bwMode="auto">
                      <a:xfrm>
                        <a:off x="523875" y="1197546"/>
                        <a:ext cx="112395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Rectangle 21">
            <a:hlinkClick r:id="rId5"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6"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7"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8"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9"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10"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11"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12"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36319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6637" y="1058863"/>
            <a:ext cx="11733225" cy="1860998"/>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电离理论</a:t>
            </a:r>
            <a:endParaRPr lang="zh-CN" altLang="zh-CN" sz="1050" kern="100">
              <a:latin typeface="宋体"/>
              <a:cs typeface="Courier New"/>
            </a:endParaRPr>
          </a:p>
          <a:p>
            <a:pPr>
              <a:lnSpc>
                <a:spcPct val="140000"/>
              </a:lnSpc>
            </a:pPr>
            <a:r>
              <a:rPr lang="en-US" altLang="zh-CN" sz="2800" kern="100">
                <a:latin typeface="Times New Roman"/>
                <a:ea typeface="华文细黑"/>
              </a:rPr>
              <a:t>(1)</a:t>
            </a:r>
            <a:r>
              <a:rPr lang="zh-CN" altLang="zh-CN" sz="2800" kern="100">
                <a:latin typeface="Times New Roman"/>
                <a:ea typeface="华文细黑"/>
                <a:cs typeface="Times New Roman"/>
              </a:rPr>
              <a:t>弱电解质的电离是微弱的，电离产生的微粒都非常少，同时还要考虑水的电离，如氨水溶液中：</a:t>
            </a:r>
            <a:endParaRPr lang="zh-CN" altLang="zh-CN" sz="2800" kern="10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61531262"/>
              </p:ext>
            </p:extLst>
          </p:nvPr>
        </p:nvGraphicFramePr>
        <p:xfrm>
          <a:off x="406574" y="3041179"/>
          <a:ext cx="11298237" cy="798513"/>
        </p:xfrm>
        <a:graphic>
          <a:graphicData uri="http://schemas.openxmlformats.org/presentationml/2006/ole">
            <mc:AlternateContent xmlns:mc="http://schemas.openxmlformats.org/markup-compatibility/2006">
              <mc:Choice xmlns:v="urn:schemas-microsoft-com:vml" Requires="v">
                <p:oleObj spid="_x0000_s284710" name="文档" r:id="rId4" imgW="11298963" imgH="798662" progId="Word.Document.12">
                  <p:embed/>
                </p:oleObj>
              </mc:Choice>
              <mc:Fallback>
                <p:oleObj name="文档" r:id="rId4" imgW="11298963" imgH="798662" progId="Word.Document.12">
                  <p:embed/>
                  <p:pic>
                    <p:nvPicPr>
                      <p:cNvPr id="0" name=""/>
                      <p:cNvPicPr/>
                      <p:nvPr/>
                    </p:nvPicPr>
                    <p:blipFill>
                      <a:blip r:embed="rId5"/>
                      <a:stretch>
                        <a:fillRect/>
                      </a:stretch>
                    </p:blipFill>
                    <p:spPr>
                      <a:xfrm>
                        <a:off x="406574" y="3041179"/>
                        <a:ext cx="11298237" cy="798513"/>
                      </a:xfrm>
                      <a:prstGeom prst="rect">
                        <a:avLst/>
                      </a:prstGeom>
                    </p:spPr>
                  </p:pic>
                </p:oleObj>
              </mc:Fallback>
            </mc:AlternateContent>
          </a:graphicData>
        </a:graphic>
      </p:graphicFrame>
      <p:sp>
        <p:nvSpPr>
          <p:cNvPr id="5" name="矩形 4"/>
          <p:cNvSpPr/>
          <p:nvPr/>
        </p:nvSpPr>
        <p:spPr>
          <a:xfrm>
            <a:off x="274789" y="3538828"/>
            <a:ext cx="11639246" cy="183518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多元弱酸的电离是分步进行的，其主要是第一级电离</a:t>
            </a:r>
            <a:r>
              <a:rPr lang="en-US" altLang="zh-CN" sz="2800" kern="100">
                <a:latin typeface="Times New Roman"/>
                <a:ea typeface="华文细黑"/>
                <a:cs typeface="Courier New"/>
              </a:rPr>
              <a:t>(</a:t>
            </a:r>
            <a:r>
              <a:rPr lang="zh-CN" altLang="zh-CN" sz="2800" kern="100">
                <a:latin typeface="Times New Roman"/>
                <a:ea typeface="华文细黑"/>
                <a:cs typeface="Times New Roman"/>
              </a:rPr>
              <a:t>第一步电离程度远大于第二步电离</a:t>
            </a:r>
            <a:r>
              <a:rPr lang="en-US" altLang="zh-CN" sz="2800" kern="100">
                <a:latin typeface="Times New Roman"/>
                <a:ea typeface="华文细黑"/>
                <a:cs typeface="Courier New"/>
              </a:rPr>
              <a:t>)</a:t>
            </a:r>
            <a:r>
              <a:rPr lang="zh-CN" altLang="zh-CN" sz="2800" kern="100">
                <a:latin typeface="Times New Roman"/>
                <a:ea typeface="华文细黑"/>
                <a:cs typeface="Times New Roman"/>
              </a:rPr>
              <a:t>。如在</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溶液中：</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S</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的浓度大小关系是</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(S</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Tree>
    <p:extLst>
      <p:ext uri="{BB962C8B-B14F-4D97-AF65-F5344CB8AC3E}">
        <p14:creationId xmlns:p14="http://schemas.microsoft.com/office/powerpoint/2010/main" val="1167657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83064" y="2061642"/>
            <a:ext cx="11457851" cy="624530"/>
          </a:xfrm>
          <a:prstGeom prst="rect">
            <a:avLst/>
          </a:prstGeom>
        </p:spPr>
        <p:txBody>
          <a:bodyPr>
            <a:spAutoFit/>
          </a:bodyPr>
          <a:lstStyle/>
          <a:p>
            <a:pPr lvl="0" algn="just">
              <a:lnSpc>
                <a:spcPct val="140000"/>
              </a:lnSpc>
            </a:pPr>
            <a:r>
              <a:rPr lang="en-US" altLang="zh-CN" sz="2800" kern="100" dirty="0">
                <a:latin typeface="Times New Roman"/>
                <a:ea typeface="华文细黑"/>
              </a:rPr>
              <a:t>B</a:t>
            </a:r>
            <a:r>
              <a:rPr lang="zh-CN" altLang="zh-CN" sz="2800" kern="100" dirty="0">
                <a:latin typeface="Times New Roman"/>
                <a:ea typeface="华文细黑"/>
                <a:cs typeface="Times New Roman"/>
              </a:rPr>
              <a:t>项，依据电荷守恒可知，正确；</a:t>
            </a:r>
            <a:endParaRPr lang="zh-CN" altLang="zh-CN" sz="105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91539208"/>
              </p:ext>
            </p:extLst>
          </p:nvPr>
        </p:nvGraphicFramePr>
        <p:xfrm>
          <a:off x="476250" y="2781722"/>
          <a:ext cx="11172825" cy="3248025"/>
        </p:xfrm>
        <a:graphic>
          <a:graphicData uri="http://schemas.openxmlformats.org/presentationml/2006/ole">
            <mc:AlternateContent xmlns:mc="http://schemas.openxmlformats.org/markup-compatibility/2006">
              <mc:Choice xmlns:v="urn:schemas-microsoft-com:vml" Requires="v">
                <p:oleObj spid="_x0000_s188570" name="文档" r:id="rId3" imgW="11184435" imgH="3247845" progId="Word.Document.12">
                  <p:embed/>
                </p:oleObj>
              </mc:Choice>
              <mc:Fallback>
                <p:oleObj name="文档" r:id="rId3" imgW="11184435" imgH="3247845" progId="Word.Document.12">
                  <p:embed/>
                  <p:pic>
                    <p:nvPicPr>
                      <p:cNvPr id="0" name=""/>
                      <p:cNvPicPr/>
                      <p:nvPr/>
                    </p:nvPicPr>
                    <p:blipFill>
                      <a:blip r:embed="rId4"/>
                      <a:stretch>
                        <a:fillRect/>
                      </a:stretch>
                    </p:blipFill>
                    <p:spPr>
                      <a:xfrm>
                        <a:off x="476250" y="2781722"/>
                        <a:ext cx="11172825" cy="3248025"/>
                      </a:xfrm>
                      <a:prstGeom prst="rect">
                        <a:avLst/>
                      </a:prstGeom>
                    </p:spPr>
                  </p:pic>
                </p:oleObj>
              </mc:Fallback>
            </mc:AlternateContent>
          </a:graphicData>
        </a:graphic>
      </p:graphicFrame>
      <p:sp>
        <p:nvSpPr>
          <p:cNvPr id="35" name="Rectangle 21">
            <a:hlinkClick r:id="rId5"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6"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7" name="Rectangle 21">
            <a:hlinkClick r:id="rId7"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8" name="Rectangle 21">
            <a:hlinkClick r:id="rId8"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9" name="Rectangle 21">
            <a:hlinkClick r:id="rId9"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0" name="Rectangle 21">
            <a:hlinkClick r:id="rId10"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11"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Rectangle 21">
            <a:hlinkClick r:id="rId12"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13113226"/>
              </p:ext>
            </p:extLst>
          </p:nvPr>
        </p:nvGraphicFramePr>
        <p:xfrm>
          <a:off x="506413" y="909514"/>
          <a:ext cx="11126787" cy="1341437"/>
        </p:xfrm>
        <a:graphic>
          <a:graphicData uri="http://schemas.openxmlformats.org/presentationml/2006/ole">
            <mc:AlternateContent xmlns:mc="http://schemas.openxmlformats.org/markup-compatibility/2006">
              <mc:Choice xmlns:v="urn:schemas-microsoft-com:vml" Requires="v">
                <p:oleObj spid="_x0000_s188571" name="文档" r:id="rId13" imgW="11127171" imgH="1340689" progId="Word.Document.12">
                  <p:embed/>
                </p:oleObj>
              </mc:Choice>
              <mc:Fallback>
                <p:oleObj name="文档" r:id="rId13" imgW="11127171" imgH="1340689" progId="Word.Document.12">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413" y="909514"/>
                        <a:ext cx="11126787"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9431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矩形 14"/>
          <p:cNvSpPr/>
          <p:nvPr/>
        </p:nvSpPr>
        <p:spPr>
          <a:xfrm>
            <a:off x="344091" y="1197546"/>
            <a:ext cx="11524006" cy="1902059"/>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项，从图中看出，随着溶液中</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的不断降低，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的浓度不断增大，继而又不断减小直到为</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属于生成的中间产物，正确</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Times New Roman"/>
              <a:ea typeface="华文细黑"/>
              <a:cs typeface="Courier New"/>
            </a:endParaRPr>
          </a:p>
        </p:txBody>
      </p:sp>
      <p:sp>
        <p:nvSpPr>
          <p:cNvPr id="35" name="Rectangle 21">
            <a:hlinkClick r:id="rId2"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3"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7" name="Rectangle 21">
            <a:hlinkClick r:id="rId4"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8" name="Rectangle 21">
            <a:hlinkClick r:id="rId5"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9" name="Rectangle 21">
            <a:hlinkClick r:id="rId6"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0" name="Rectangle 21">
            <a:hlinkClick r:id="rId7"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8"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Rectangle 21">
            <a:hlinkClick r:id="rId9"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4790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750"/>
                                        <p:tgtEl>
                                          <p:spTgt spid="1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blinds(horizontal)">
                                      <p:cBhvr>
                                        <p:cTn id="11" dur="75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3070" y="1125538"/>
            <a:ext cx="11542044" cy="1831014"/>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2.(2015·</a:t>
            </a:r>
            <a:r>
              <a:rPr lang="zh-CN" altLang="zh-CN" sz="2800" kern="100">
                <a:latin typeface="Times New Roman"/>
                <a:ea typeface="华文细黑"/>
                <a:cs typeface="Times New Roman"/>
              </a:rPr>
              <a:t>四川理综，</a:t>
            </a:r>
            <a:r>
              <a:rPr lang="en-US" altLang="zh-CN" sz="2800" kern="100">
                <a:latin typeface="Times New Roman"/>
                <a:ea typeface="华文细黑"/>
                <a:cs typeface="Courier New"/>
              </a:rPr>
              <a:t>6)</a:t>
            </a:r>
            <a:r>
              <a:rPr lang="zh-CN" altLang="zh-CN" sz="2800" kern="100">
                <a:latin typeface="Times New Roman"/>
                <a:ea typeface="华文细黑"/>
                <a:cs typeface="Times New Roman"/>
              </a:rPr>
              <a:t>常温下，将等体积、等物质的量浓度的</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与</a:t>
            </a:r>
            <a:r>
              <a:rPr lang="en-US" altLang="zh-CN" sz="2800" kern="100">
                <a:latin typeface="Times New Roman"/>
                <a:ea typeface="华文细黑"/>
                <a:cs typeface="Courier New"/>
              </a:rPr>
              <a:t>NaCl</a:t>
            </a:r>
            <a:r>
              <a:rPr lang="zh-CN" altLang="zh-CN" sz="2800" kern="100">
                <a:latin typeface="Times New Roman"/>
                <a:ea typeface="华文细黑"/>
                <a:cs typeface="Times New Roman"/>
              </a:rPr>
              <a:t>溶液混合，析出部分</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晶体，过滤，所得滤液</a:t>
            </a:r>
            <a:r>
              <a:rPr lang="en-US" altLang="zh-CN" sz="2800" kern="100">
                <a:latin typeface="Times New Roman"/>
                <a:ea typeface="华文细黑"/>
                <a:cs typeface="Courier New"/>
              </a:rPr>
              <a:t>pH&lt;7</a:t>
            </a:r>
            <a:r>
              <a:rPr lang="zh-CN" altLang="zh-CN" sz="2800" kern="100">
                <a:latin typeface="Times New Roman"/>
                <a:ea typeface="华文细黑"/>
                <a:cs typeface="Times New Roman"/>
              </a:rPr>
              <a:t>。下列关于滤液中的离子浓度关系不正确的是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888853977"/>
              </p:ext>
            </p:extLst>
          </p:nvPr>
        </p:nvGraphicFramePr>
        <p:xfrm>
          <a:off x="416099" y="2988221"/>
          <a:ext cx="8129587" cy="3260725"/>
        </p:xfrm>
        <a:graphic>
          <a:graphicData uri="http://schemas.openxmlformats.org/presentationml/2006/ole">
            <mc:AlternateContent xmlns:mc="http://schemas.openxmlformats.org/markup-compatibility/2006">
              <mc:Choice xmlns:v="urn:schemas-microsoft-com:vml" Requires="v">
                <p:oleObj spid="_x0000_s190589" name="文档" r:id="rId3" imgW="8128922" imgH="3261084" progId="Word.Document.12">
                  <p:embed/>
                </p:oleObj>
              </mc:Choice>
              <mc:Fallback>
                <p:oleObj name="文档" r:id="rId3" imgW="8128922" imgH="3261084" progId="Word.Document.12">
                  <p:embed/>
                  <p:pic>
                    <p:nvPicPr>
                      <p:cNvPr id="0" name=""/>
                      <p:cNvPicPr/>
                      <p:nvPr/>
                    </p:nvPicPr>
                    <p:blipFill>
                      <a:blip r:embed="rId4"/>
                      <a:stretch>
                        <a:fillRect/>
                      </a:stretch>
                    </p:blipFill>
                    <p:spPr>
                      <a:xfrm>
                        <a:off x="416099" y="2988221"/>
                        <a:ext cx="8129587" cy="3260725"/>
                      </a:xfrm>
                      <a:prstGeom prst="rect">
                        <a:avLst/>
                      </a:prstGeom>
                    </p:spPr>
                  </p:pic>
                </p:oleObj>
              </mc:Fallback>
            </mc:AlternateContent>
          </a:graphicData>
        </a:graphic>
      </p:graphicFrame>
      <p:sp>
        <p:nvSpPr>
          <p:cNvPr id="20" name="Rectangle 21">
            <a:hlinkClick r:id="rId5"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6"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7"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8"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9"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10"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708029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62558" y="1277938"/>
            <a:ext cx="11755638" cy="1149482"/>
          </a:xfrm>
          <a:prstGeom prst="rect">
            <a:avLst/>
          </a:prstGeom>
        </p:spPr>
        <p:txBody>
          <a:bodyPr>
            <a:spAutoFit/>
          </a:bodyPr>
          <a:lstStyle/>
          <a:p>
            <a:pPr>
              <a:lnSpc>
                <a:spcPct val="140000"/>
              </a:lnSpc>
            </a:pPr>
            <a:r>
              <a:rPr lang="zh-CN" altLang="zh-CN" sz="2600" b="1" kern="100" dirty="0">
                <a:solidFill>
                  <a:srgbClr val="0000FF"/>
                </a:solidFill>
                <a:latin typeface="Times New Roman"/>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rPr>
              <a:t>A</a:t>
            </a:r>
            <a:r>
              <a:rPr lang="zh-CN" altLang="zh-CN" sz="2600" kern="100" dirty="0">
                <a:latin typeface="Times New Roman"/>
                <a:ea typeface="华文细黑"/>
                <a:cs typeface="Times New Roman"/>
              </a:rPr>
              <a:t>项，由于常温下滤液的</a:t>
            </a:r>
            <a:r>
              <a:rPr lang="en-US" altLang="zh-CN" sz="2600" kern="100" dirty="0">
                <a:latin typeface="Times New Roman"/>
                <a:ea typeface="华文细黑"/>
              </a:rPr>
              <a:t>pH&lt;7</a:t>
            </a:r>
            <a:r>
              <a:rPr lang="zh-CN" altLang="zh-CN" sz="2600" kern="100" dirty="0">
                <a:latin typeface="Times New Roman"/>
                <a:ea typeface="华文细黑"/>
                <a:cs typeface="Times New Roman"/>
              </a:rPr>
              <a:t>，故</a:t>
            </a:r>
            <a:r>
              <a:rPr lang="en-US" altLang="zh-CN" sz="2600" i="1" kern="100" dirty="0">
                <a:latin typeface="Times New Roman"/>
                <a:ea typeface="华文细黑"/>
              </a:rPr>
              <a:t>c</a:t>
            </a:r>
            <a:r>
              <a:rPr lang="en-US" altLang="zh-CN" sz="2600" kern="100" dirty="0">
                <a:latin typeface="Times New Roman"/>
                <a:ea typeface="华文细黑"/>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i="1" kern="100" dirty="0">
                <a:latin typeface="Times New Roman"/>
                <a:ea typeface="华文细黑"/>
              </a:rPr>
              <a:t>K</a:t>
            </a:r>
            <a:r>
              <a:rPr lang="en-US" altLang="zh-CN" sz="2600" kern="100" baseline="-25000" dirty="0">
                <a:latin typeface="Times New Roman"/>
                <a:ea typeface="华文细黑"/>
              </a:rPr>
              <a:t>w</a:t>
            </a:r>
            <a:r>
              <a:rPr lang="en-US" altLang="zh-CN" sz="2600" kern="100" dirty="0">
                <a:latin typeface="Times New Roman"/>
                <a:ea typeface="华文细黑"/>
              </a:rPr>
              <a:t>/</a:t>
            </a:r>
            <a:r>
              <a:rPr lang="en-US" altLang="zh-CN" sz="2600" i="1" kern="100" dirty="0">
                <a:latin typeface="Times New Roman"/>
                <a:ea typeface="华文细黑"/>
              </a:rPr>
              <a:t>c</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rPr>
              <a:t>)&lt;1.0</a:t>
            </a:r>
            <a:r>
              <a:rPr lang="en-US" altLang="zh-CN" sz="2600" kern="100" dirty="0">
                <a:latin typeface="宋体"/>
                <a:ea typeface="华文细黑"/>
                <a:cs typeface="Times New Roman"/>
              </a:rPr>
              <a:t>×</a:t>
            </a:r>
            <a:r>
              <a:rPr lang="en-US" altLang="zh-CN" sz="2600" kern="100" dirty="0">
                <a:latin typeface="Times New Roman"/>
                <a:ea typeface="华文细黑"/>
              </a:rPr>
              <a:t>10</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7</a:t>
            </a:r>
            <a:r>
              <a:rPr lang="en-US" altLang="zh-CN" sz="2600" kern="100" dirty="0">
                <a:latin typeface="Times New Roman"/>
                <a:ea typeface="华文细黑"/>
              </a:rPr>
              <a:t>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，正确；</a:t>
            </a:r>
            <a:endParaRPr lang="zh-CN" altLang="en-US" sz="2600" dirty="0"/>
          </a:p>
        </p:txBody>
      </p:sp>
      <p:sp>
        <p:nvSpPr>
          <p:cNvPr id="4" name="矩形 3"/>
          <p:cNvSpPr/>
          <p:nvPr/>
        </p:nvSpPr>
        <p:spPr>
          <a:xfrm>
            <a:off x="255314" y="2420541"/>
            <a:ext cx="11706448" cy="1150571"/>
          </a:xfrm>
          <a:prstGeom prst="rect">
            <a:avLst/>
          </a:prstGeom>
        </p:spPr>
        <p:txBody>
          <a:bodyPr>
            <a:spAutoFit/>
          </a:bodyPr>
          <a:lstStyle/>
          <a:p>
            <a:pPr>
              <a:lnSpc>
                <a:spcPct val="140000"/>
              </a:lnSpc>
            </a:pPr>
            <a:r>
              <a:rPr lang="en-US" altLang="zh-CN" sz="2600" kern="100" dirty="0">
                <a:latin typeface="Times New Roman"/>
                <a:ea typeface="华文细黑"/>
              </a:rPr>
              <a:t>B</a:t>
            </a:r>
            <a:r>
              <a:rPr lang="zh-CN" altLang="zh-CN" sz="2600" kern="100" dirty="0">
                <a:latin typeface="Times New Roman"/>
                <a:ea typeface="华文细黑"/>
                <a:cs typeface="Times New Roman"/>
              </a:rPr>
              <a:t>项，等体积、等物质的量浓度的</a:t>
            </a:r>
            <a:r>
              <a:rPr lang="en-US" altLang="zh-CN" sz="2600" kern="100" dirty="0">
                <a:latin typeface="Times New Roman"/>
                <a:ea typeface="华文细黑"/>
              </a:rPr>
              <a:t>NH</a:t>
            </a:r>
            <a:r>
              <a:rPr lang="en-US" altLang="zh-CN" sz="2600" kern="100" baseline="-25000" dirty="0">
                <a:latin typeface="Times New Roman"/>
                <a:ea typeface="华文细黑"/>
              </a:rPr>
              <a:t>4</a:t>
            </a:r>
            <a:r>
              <a:rPr lang="en-US" altLang="zh-CN" sz="2600" kern="100" dirty="0">
                <a:latin typeface="Times New Roman"/>
                <a:ea typeface="华文细黑"/>
              </a:rPr>
              <a:t>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与</a:t>
            </a:r>
            <a:r>
              <a:rPr lang="en-US" altLang="zh-CN" sz="2600" kern="100" dirty="0" err="1">
                <a:latin typeface="Times New Roman"/>
                <a:ea typeface="华文细黑"/>
              </a:rPr>
              <a:t>NaCl</a:t>
            </a:r>
            <a:r>
              <a:rPr lang="zh-CN" altLang="zh-CN" sz="2600" kern="100" dirty="0">
                <a:latin typeface="Times New Roman"/>
                <a:ea typeface="华文细黑"/>
                <a:cs typeface="Times New Roman"/>
              </a:rPr>
              <a:t>溶液混合析出部分</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晶体后，溶液中的溶质为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NH</a:t>
            </a:r>
            <a:r>
              <a:rPr lang="en-US" altLang="zh-CN" sz="2600" kern="100" baseline="-25000" dirty="0">
                <a:latin typeface="Times New Roman"/>
                <a:ea typeface="华文细黑"/>
              </a:rPr>
              <a:t>4</a:t>
            </a:r>
            <a:r>
              <a:rPr lang="en-US" altLang="zh-CN" sz="2600" kern="100" dirty="0">
                <a:latin typeface="Times New Roman"/>
                <a:ea typeface="华文细黑"/>
              </a:rPr>
              <a:t>Cl</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且</a:t>
            </a:r>
            <a:r>
              <a:rPr lang="en-US" altLang="zh-CN" sz="2600" i="1" kern="100" dirty="0">
                <a:latin typeface="Times New Roman"/>
                <a:ea typeface="华文细黑"/>
              </a:rPr>
              <a:t>n</a:t>
            </a:r>
            <a:r>
              <a:rPr lang="en-US" altLang="zh-CN" sz="2600" kern="100" dirty="0">
                <a:latin typeface="Times New Roman"/>
                <a:ea typeface="华文细黑"/>
              </a:rPr>
              <a:t>(NH</a:t>
            </a:r>
            <a:r>
              <a:rPr lang="en-US" altLang="zh-CN" sz="2600" kern="100" baseline="-25000" dirty="0">
                <a:latin typeface="Times New Roman"/>
                <a:ea typeface="华文细黑"/>
              </a:rPr>
              <a:t>4</a:t>
            </a:r>
            <a:r>
              <a:rPr lang="en-US" altLang="zh-CN" sz="2600" kern="100" dirty="0">
                <a:latin typeface="Times New Roman"/>
                <a:ea typeface="华文细黑"/>
              </a:rPr>
              <a:t>Cl</a:t>
            </a:r>
            <a:r>
              <a:rPr lang="en-US" altLang="zh-CN" sz="2600" kern="100" dirty="0" smtClean="0">
                <a:latin typeface="Times New Roman"/>
                <a:ea typeface="华文细黑"/>
              </a:rPr>
              <a:t>)&gt;</a:t>
            </a:r>
            <a:r>
              <a:rPr lang="en-US" altLang="zh-CN" sz="2600" i="1" kern="100" dirty="0" smtClean="0">
                <a:latin typeface="Times New Roman"/>
                <a:ea typeface="华文细黑"/>
              </a:rPr>
              <a:t>n</a:t>
            </a:r>
            <a:r>
              <a:rPr lang="en-US" altLang="zh-CN" sz="2600" kern="100" dirty="0" smtClean="0">
                <a:latin typeface="Times New Roman"/>
                <a:ea typeface="华文细黑"/>
              </a:rPr>
              <a:t>(NaHCO</a:t>
            </a:r>
            <a:r>
              <a:rPr lang="en-US" altLang="zh-CN" sz="2600" kern="100" baseline="-25000" dirty="0" smtClean="0">
                <a:latin typeface="Times New Roman"/>
                <a:ea typeface="华文细黑"/>
              </a:rPr>
              <a:t>3</a:t>
            </a:r>
            <a:r>
              <a:rPr lang="en-US" altLang="zh-CN" sz="2600" kern="100" dirty="0">
                <a:latin typeface="Times New Roman"/>
                <a:ea typeface="华文细黑"/>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32698891"/>
              </p:ext>
            </p:extLst>
          </p:nvPr>
        </p:nvGraphicFramePr>
        <p:xfrm>
          <a:off x="9983638" y="3030513"/>
          <a:ext cx="1177925" cy="706438"/>
        </p:xfrm>
        <a:graphic>
          <a:graphicData uri="http://schemas.openxmlformats.org/presentationml/2006/ole">
            <mc:AlternateContent xmlns:mc="http://schemas.openxmlformats.org/markup-compatibility/2006">
              <mc:Choice xmlns:v="urn:schemas-microsoft-com:vml" Requires="v">
                <p:oleObj spid="_x0000_s192734" name="文档" r:id="rId3" imgW="1178346" imgH="705644" progId="Word.Document.12">
                  <p:embed/>
                </p:oleObj>
              </mc:Choice>
              <mc:Fallback>
                <p:oleObj name="文档" r:id="rId3" imgW="1178346" imgH="705644" progId="Word.Document.12">
                  <p:embed/>
                  <p:pic>
                    <p:nvPicPr>
                      <p:cNvPr id="0" name=""/>
                      <p:cNvPicPr/>
                      <p:nvPr/>
                    </p:nvPicPr>
                    <p:blipFill>
                      <a:blip r:embed="rId4"/>
                      <a:stretch>
                        <a:fillRect/>
                      </a:stretch>
                    </p:blipFill>
                    <p:spPr>
                      <a:xfrm>
                        <a:off x="9983638" y="3030513"/>
                        <a:ext cx="1177925" cy="706438"/>
                      </a:xfrm>
                      <a:prstGeom prst="rect">
                        <a:avLst/>
                      </a:prstGeom>
                    </p:spPr>
                  </p:pic>
                </p:oleObj>
              </mc:Fallback>
            </mc:AlternateContent>
          </a:graphicData>
        </a:graphic>
      </p:graphicFrame>
      <p:sp>
        <p:nvSpPr>
          <p:cNvPr id="11" name="矩形 10"/>
          <p:cNvSpPr/>
          <p:nvPr/>
        </p:nvSpPr>
        <p:spPr>
          <a:xfrm>
            <a:off x="10852452" y="3068613"/>
            <a:ext cx="1109309" cy="492443"/>
          </a:xfrm>
          <a:prstGeom prst="rect">
            <a:avLst/>
          </a:prstGeom>
        </p:spPr>
        <p:txBody>
          <a:bodyPr wrap="square">
            <a:spAutoFit/>
          </a:bodyPr>
          <a:lstStyle/>
          <a:p>
            <a:r>
              <a:rPr lang="zh-CN" altLang="zh-CN" sz="2600" kern="100" dirty="0" smtClean="0">
                <a:latin typeface="Times New Roman"/>
                <a:ea typeface="华文细黑"/>
                <a:cs typeface="Times New Roman"/>
              </a:rPr>
              <a:t>发生</a:t>
            </a:r>
            <a:endParaRPr lang="zh-CN" altLang="en-US" sz="2600" dirty="0"/>
          </a:p>
        </p:txBody>
      </p:sp>
      <p:graphicFrame>
        <p:nvGraphicFramePr>
          <p:cNvPr id="12" name="对象 11"/>
          <p:cNvGraphicFramePr>
            <a:graphicFrameLocks noChangeAspect="1"/>
          </p:cNvGraphicFramePr>
          <p:nvPr>
            <p:extLst>
              <p:ext uri="{D42A27DB-BD31-4B8C-83A1-F6EECF244321}">
                <p14:modId xmlns:p14="http://schemas.microsoft.com/office/powerpoint/2010/main" val="3507592621"/>
              </p:ext>
            </p:extLst>
          </p:nvPr>
        </p:nvGraphicFramePr>
        <p:xfrm>
          <a:off x="295275" y="3667125"/>
          <a:ext cx="11610975" cy="2085975"/>
        </p:xfrm>
        <a:graphic>
          <a:graphicData uri="http://schemas.openxmlformats.org/presentationml/2006/ole">
            <mc:AlternateContent xmlns:mc="http://schemas.openxmlformats.org/markup-compatibility/2006">
              <mc:Choice xmlns:v="urn:schemas-microsoft-com:vml" Requires="v">
                <p:oleObj spid="_x0000_s192735" name="文档" r:id="rId5" imgW="11622737" imgH="2089030" progId="Word.Document.12">
                  <p:embed/>
                </p:oleObj>
              </mc:Choice>
              <mc:Fallback>
                <p:oleObj name="文档" r:id="rId5" imgW="11622737" imgH="2089030" progId="Word.Document.12">
                  <p:embed/>
                  <p:pic>
                    <p:nvPicPr>
                      <p:cNvPr id="0" name=""/>
                      <p:cNvPicPr/>
                      <p:nvPr/>
                    </p:nvPicPr>
                    <p:blipFill>
                      <a:blip r:embed="rId6"/>
                      <a:stretch>
                        <a:fillRect/>
                      </a:stretch>
                    </p:blipFill>
                    <p:spPr>
                      <a:xfrm>
                        <a:off x="295275" y="3667125"/>
                        <a:ext cx="11610975" cy="2085975"/>
                      </a:xfrm>
                      <a:prstGeom prst="rect">
                        <a:avLst/>
                      </a:prstGeom>
                    </p:spPr>
                  </p:pic>
                </p:oleObj>
              </mc:Fallback>
            </mc:AlternateContent>
          </a:graphicData>
        </a:graphic>
      </p:graphicFrame>
      <p:sp>
        <p:nvSpPr>
          <p:cNvPr id="38" name="Rectangle 21">
            <a:hlinkClick r:id="rId7"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8"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0" name="Rectangle 21">
            <a:hlinkClick r:id="rId9"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1" name="Rectangle 21">
            <a:hlinkClick r:id="rId10"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2" name="Rectangle 21">
            <a:hlinkClick r:id="rId11"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3" name="Rectangle 21">
            <a:hlinkClick r:id="rId12"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Rectangle 21">
            <a:hlinkClick r:id="rId13"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Rectangle 21">
            <a:hlinkClick r:id="rId14"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83769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par>
                                <p:cTn id="12" presetID="3" presetClass="entr" presetSubtype="1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linds(horizontal)">
                                      <p:cBhvr>
                                        <p:cTn id="14" dur="750"/>
                                        <p:tgtEl>
                                          <p:spTgt spid="1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150928200"/>
              </p:ext>
            </p:extLst>
          </p:nvPr>
        </p:nvGraphicFramePr>
        <p:xfrm>
          <a:off x="435149" y="1394520"/>
          <a:ext cx="11441112" cy="1511300"/>
        </p:xfrm>
        <a:graphic>
          <a:graphicData uri="http://schemas.openxmlformats.org/presentationml/2006/ole">
            <mc:AlternateContent xmlns:mc="http://schemas.openxmlformats.org/markup-compatibility/2006">
              <mc:Choice xmlns:v="urn:schemas-microsoft-com:vml" Requires="v">
                <p:oleObj spid="_x0000_s193633" name="文档" r:id="rId3" imgW="11441582" imgH="1511779" progId="Word.Document.12">
                  <p:embed/>
                </p:oleObj>
              </mc:Choice>
              <mc:Fallback>
                <p:oleObj name="文档" r:id="rId3" imgW="11441582" imgH="1511779" progId="Word.Document.12">
                  <p:embed/>
                  <p:pic>
                    <p:nvPicPr>
                      <p:cNvPr id="0" name=""/>
                      <p:cNvPicPr/>
                      <p:nvPr/>
                    </p:nvPicPr>
                    <p:blipFill>
                      <a:blip r:embed="rId4"/>
                      <a:stretch>
                        <a:fillRect/>
                      </a:stretch>
                    </p:blipFill>
                    <p:spPr>
                      <a:xfrm>
                        <a:off x="435149" y="1394520"/>
                        <a:ext cx="11441112" cy="1511300"/>
                      </a:xfrm>
                      <a:prstGeom prst="rect">
                        <a:avLst/>
                      </a:prstGeom>
                    </p:spPr>
                  </p:pic>
                </p:oleObj>
              </mc:Fallback>
            </mc:AlternateContent>
          </a:graphicData>
        </a:graphic>
      </p:graphicFrame>
      <p:sp>
        <p:nvSpPr>
          <p:cNvPr id="5" name="矩形 4"/>
          <p:cNvSpPr/>
          <p:nvPr/>
        </p:nvSpPr>
        <p:spPr>
          <a:xfrm>
            <a:off x="334566" y="2617815"/>
            <a:ext cx="1503938" cy="624530"/>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a:solidFill>
                  <a:schemeClr val="accent6">
                    <a:lumMod val="75000"/>
                  </a:schemeClr>
                </a:solidFill>
                <a:latin typeface="Times New Roman"/>
                <a:ea typeface="华文细黑"/>
                <a:cs typeface="Courier New"/>
              </a:rPr>
              <a:t>C</a:t>
            </a:r>
            <a:endParaRPr lang="zh-CN" altLang="zh-CN" sz="2800" kern="100">
              <a:solidFill>
                <a:schemeClr val="accent6">
                  <a:lumMod val="75000"/>
                </a:schemeClr>
              </a:solidFill>
              <a:latin typeface="Times New Roman"/>
              <a:ea typeface="华文细黑"/>
              <a:cs typeface="Courier New"/>
            </a:endParaRPr>
          </a:p>
        </p:txBody>
      </p:sp>
      <p:sp>
        <p:nvSpPr>
          <p:cNvPr id="32" name="Rectangle 21">
            <a:hlinkClick r:id="rId5"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7"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8"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9"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10"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3803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681" y="1043150"/>
            <a:ext cx="11706450" cy="1150571"/>
          </a:xfrm>
          <a:prstGeom prst="rect">
            <a:avLst/>
          </a:prstGeom>
        </p:spPr>
        <p:txBody>
          <a:bodyPr>
            <a:spAutoFit/>
          </a:bodyPr>
          <a:lstStyle/>
          <a:p>
            <a:pPr algn="just">
              <a:lnSpc>
                <a:spcPct val="140000"/>
              </a:lnSpc>
              <a:spcAft>
                <a:spcPts val="0"/>
              </a:spcAft>
            </a:pPr>
            <a:r>
              <a:rPr lang="en-US" altLang="zh-CN" sz="2600" kern="100">
                <a:latin typeface="Times New Roman"/>
                <a:ea typeface="华文细黑"/>
                <a:cs typeface="Courier New"/>
              </a:rPr>
              <a:t>3.(2015·</a:t>
            </a:r>
            <a:r>
              <a:rPr lang="zh-CN" altLang="zh-CN" sz="2600" kern="100">
                <a:latin typeface="Times New Roman"/>
                <a:ea typeface="华文细黑"/>
                <a:cs typeface="Times New Roman"/>
              </a:rPr>
              <a:t>江苏，</a:t>
            </a:r>
            <a:r>
              <a:rPr lang="en-US" altLang="zh-CN" sz="2600" kern="100">
                <a:latin typeface="Times New Roman"/>
                <a:ea typeface="华文细黑"/>
                <a:cs typeface="Courier New"/>
              </a:rPr>
              <a:t>14)</a:t>
            </a:r>
            <a:r>
              <a:rPr lang="zh-CN" altLang="zh-CN" sz="2600" kern="100">
                <a:latin typeface="Times New Roman"/>
                <a:ea typeface="华文细黑"/>
                <a:cs typeface="Times New Roman"/>
              </a:rPr>
              <a:t>室温下，向下列溶液中通入相应的气体至溶液</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a:t>
            </a:r>
            <a:r>
              <a:rPr lang="en-US" altLang="zh-CN" sz="2600" kern="100">
                <a:latin typeface="Times New Roman"/>
                <a:ea typeface="华文细黑"/>
                <a:cs typeface="Courier New"/>
              </a:rPr>
              <a:t>7(</a:t>
            </a:r>
            <a:r>
              <a:rPr lang="zh-CN" altLang="zh-CN" sz="2600" kern="100">
                <a:latin typeface="Times New Roman"/>
                <a:ea typeface="华文细黑"/>
                <a:cs typeface="Times New Roman"/>
              </a:rPr>
              <a:t>通入气体对溶液体积的影响可忽略</a:t>
            </a:r>
            <a:r>
              <a:rPr lang="en-US" altLang="zh-CN" sz="2600" kern="100">
                <a:latin typeface="Times New Roman"/>
                <a:ea typeface="华文细黑"/>
                <a:cs typeface="Courier New"/>
              </a:rPr>
              <a:t>)</a:t>
            </a:r>
            <a:r>
              <a:rPr lang="zh-CN" altLang="zh-CN" sz="2600" kern="100">
                <a:latin typeface="Times New Roman"/>
                <a:ea typeface="华文细黑"/>
                <a:cs typeface="Times New Roman"/>
              </a:rPr>
              <a:t>，溶液中部分微粒的物质的量浓度关系正确的是</a:t>
            </a:r>
            <a:r>
              <a:rPr lang="en-US" altLang="zh-CN" sz="2600" kern="100">
                <a:latin typeface="Times New Roman"/>
                <a:ea typeface="华文细黑"/>
                <a:cs typeface="Courier New"/>
              </a:rPr>
              <a:t>(</a:t>
            </a:r>
            <a:r>
              <a:rPr lang="zh-CN" altLang="zh-CN" sz="2600" kern="100">
                <a:latin typeface="Times New Roman"/>
                <a:ea typeface="华文细黑"/>
                <a:cs typeface="Times New Roman"/>
              </a:rPr>
              <a:t>　　</a:t>
            </a:r>
            <a:r>
              <a:rPr lang="en-US" altLang="zh-CN" sz="2600" kern="100" smtClean="0">
                <a:latin typeface="Times New Roman"/>
                <a:ea typeface="华文细黑"/>
                <a:cs typeface="Courier New"/>
              </a:rPr>
              <a:t>)</a:t>
            </a:r>
          </a:p>
        </p:txBody>
      </p:sp>
      <p:graphicFrame>
        <p:nvGraphicFramePr>
          <p:cNvPr id="7" name="对象 6"/>
          <p:cNvGraphicFramePr>
            <a:graphicFrameLocks noChangeAspect="1"/>
          </p:cNvGraphicFramePr>
          <p:nvPr>
            <p:extLst>
              <p:ext uri="{D42A27DB-BD31-4B8C-83A1-F6EECF244321}">
                <p14:modId xmlns:p14="http://schemas.microsoft.com/office/powerpoint/2010/main" val="4127666431"/>
              </p:ext>
            </p:extLst>
          </p:nvPr>
        </p:nvGraphicFramePr>
        <p:xfrm>
          <a:off x="258366" y="2296716"/>
          <a:ext cx="11668125" cy="2695575"/>
        </p:xfrm>
        <a:graphic>
          <a:graphicData uri="http://schemas.openxmlformats.org/presentationml/2006/ole">
            <mc:AlternateContent xmlns:mc="http://schemas.openxmlformats.org/markup-compatibility/2006">
              <mc:Choice xmlns:v="urn:schemas-microsoft-com:vml" Requires="v">
                <p:oleObj spid="_x0000_s194729" name="文档" r:id="rId3" imgW="11680000" imgH="2691082" progId="Word.Document.12">
                  <p:embed/>
                </p:oleObj>
              </mc:Choice>
              <mc:Fallback>
                <p:oleObj name="文档" r:id="rId3" imgW="11680000" imgH="2691082" progId="Word.Document.12">
                  <p:embed/>
                  <p:pic>
                    <p:nvPicPr>
                      <p:cNvPr id="0" name=""/>
                      <p:cNvPicPr/>
                      <p:nvPr/>
                    </p:nvPicPr>
                    <p:blipFill>
                      <a:blip r:embed="rId4"/>
                      <a:stretch>
                        <a:fillRect/>
                      </a:stretch>
                    </p:blipFill>
                    <p:spPr>
                      <a:xfrm>
                        <a:off x="258366" y="2296716"/>
                        <a:ext cx="11668125" cy="2695575"/>
                      </a:xfrm>
                      <a:prstGeom prst="rect">
                        <a:avLst/>
                      </a:prstGeom>
                    </p:spPr>
                  </p:pic>
                </p:oleObj>
              </mc:Fallback>
            </mc:AlternateContent>
          </a:graphicData>
        </a:graphic>
      </p:graphicFrame>
      <p:sp>
        <p:nvSpPr>
          <p:cNvPr id="34" name="Rectangle 21">
            <a:hlinkClick r:id="rId5"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6"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7"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8"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9"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10"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11"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86573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913506783"/>
              </p:ext>
            </p:extLst>
          </p:nvPr>
        </p:nvGraphicFramePr>
        <p:xfrm>
          <a:off x="349646" y="2086000"/>
          <a:ext cx="11458575" cy="2686050"/>
        </p:xfrm>
        <a:graphic>
          <a:graphicData uri="http://schemas.openxmlformats.org/presentationml/2006/ole">
            <mc:AlternateContent xmlns:mc="http://schemas.openxmlformats.org/markup-compatibility/2006">
              <mc:Choice xmlns:v="urn:schemas-microsoft-com:vml" Requires="v">
                <p:oleObj spid="_x0000_s250017" name="文档" r:id="rId3" imgW="11470394" imgH="2681737" progId="Word.Document.12">
                  <p:embed/>
                </p:oleObj>
              </mc:Choice>
              <mc:Fallback>
                <p:oleObj name="文档" r:id="rId3" imgW="11470394" imgH="2681737" progId="Word.Document.12">
                  <p:embed/>
                  <p:pic>
                    <p:nvPicPr>
                      <p:cNvPr id="0" name=""/>
                      <p:cNvPicPr/>
                      <p:nvPr/>
                    </p:nvPicPr>
                    <p:blipFill>
                      <a:blip r:embed="rId4"/>
                      <a:stretch>
                        <a:fillRect/>
                      </a:stretch>
                    </p:blipFill>
                    <p:spPr>
                      <a:xfrm>
                        <a:off x="349646" y="2086000"/>
                        <a:ext cx="11458575" cy="26860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7123749"/>
              </p:ext>
            </p:extLst>
          </p:nvPr>
        </p:nvGraphicFramePr>
        <p:xfrm>
          <a:off x="238125" y="4515222"/>
          <a:ext cx="11649075" cy="1781175"/>
        </p:xfrm>
        <a:graphic>
          <a:graphicData uri="http://schemas.openxmlformats.org/presentationml/2006/ole">
            <mc:AlternateContent xmlns:mc="http://schemas.openxmlformats.org/markup-compatibility/2006">
              <mc:Choice xmlns:v="urn:schemas-microsoft-com:vml" Requires="v">
                <p:oleObj spid="_x0000_s250018" name="文档" r:id="rId5" imgW="11660913" imgH="1780276" progId="Word.Document.12">
                  <p:embed/>
                </p:oleObj>
              </mc:Choice>
              <mc:Fallback>
                <p:oleObj name="文档" r:id="rId5" imgW="11660913" imgH="1780276" progId="Word.Document.12">
                  <p:embed/>
                  <p:pic>
                    <p:nvPicPr>
                      <p:cNvPr id="0" name=""/>
                      <p:cNvPicPr/>
                      <p:nvPr/>
                    </p:nvPicPr>
                    <p:blipFill>
                      <a:blip r:embed="rId6"/>
                      <a:stretch>
                        <a:fillRect/>
                      </a:stretch>
                    </p:blipFill>
                    <p:spPr>
                      <a:xfrm>
                        <a:off x="238125" y="4515222"/>
                        <a:ext cx="11649075" cy="1781175"/>
                      </a:xfrm>
                      <a:prstGeom prst="rect">
                        <a:avLst/>
                      </a:prstGeom>
                    </p:spPr>
                  </p:pic>
                </p:oleObj>
              </mc:Fallback>
            </mc:AlternateContent>
          </a:graphicData>
        </a:graphic>
      </p:graphicFrame>
      <p:sp>
        <p:nvSpPr>
          <p:cNvPr id="30" name="Rectangle 21">
            <a:hlinkClick r:id="rId7"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8"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2" name="Rectangle 21">
            <a:hlinkClick r:id="rId9"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3" name="Rectangle 21">
            <a:hlinkClick r:id="rId10"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4" name="Rectangle 21">
            <a:hlinkClick r:id="rId11"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5" name="Rectangle 21">
            <a:hlinkClick r:id="rId12"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09182853"/>
              </p:ext>
            </p:extLst>
          </p:nvPr>
        </p:nvGraphicFramePr>
        <p:xfrm>
          <a:off x="285750" y="890464"/>
          <a:ext cx="11401425" cy="1266825"/>
        </p:xfrm>
        <a:graphic>
          <a:graphicData uri="http://schemas.openxmlformats.org/presentationml/2006/ole">
            <mc:AlternateContent xmlns:mc="http://schemas.openxmlformats.org/markup-compatibility/2006">
              <mc:Choice xmlns:v="urn:schemas-microsoft-com:vml" Requires="v">
                <p:oleObj spid="_x0000_s250019" name="文档" r:id="rId15" imgW="11413130" imgH="1264489" progId="Word.Document.12">
                  <p:embed/>
                </p:oleObj>
              </mc:Choice>
              <mc:Fallback>
                <p:oleObj name="文档" r:id="rId15" imgW="11413130" imgH="1264489" progId="Word.Document.12">
                  <p:embed/>
                  <p:pic>
                    <p:nvPicPr>
                      <p:cNvPr id="0" name="对象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 y="890464"/>
                        <a:ext cx="114014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6238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89147" y="1125538"/>
            <a:ext cx="11572430" cy="3711785"/>
          </a:xfrm>
          <a:prstGeom prst="rect">
            <a:avLst/>
          </a:prstGeom>
        </p:spPr>
        <p:txBody>
          <a:bodyPr>
            <a:spAutoFit/>
          </a:bodyPr>
          <a:lstStyle/>
          <a:p>
            <a:pPr algn="di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项，对于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溶液根据物料守恒有：</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)&gt;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 </a:t>
            </a:r>
            <a:r>
              <a:rPr lang="zh-CN" altLang="zh-CN" sz="2800" kern="100" dirty="0">
                <a:latin typeface="Times New Roman"/>
                <a:ea typeface="华文细黑"/>
                <a:cs typeface="Times New Roman"/>
              </a:rPr>
              <a:t>根据混合溶液的电荷守恒有：</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，溶液呈</a:t>
            </a:r>
            <a:r>
              <a:rPr lang="zh-CN" altLang="zh-CN" sz="2800" kern="100" dirty="0" smtClean="0">
                <a:latin typeface="Times New Roman"/>
                <a:ea typeface="华文细黑"/>
                <a:cs typeface="Times New Roman"/>
              </a:rPr>
              <a:t>中性</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则</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，由此可知：</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进而可知</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40000"/>
              </a:lnSpc>
              <a:spcAft>
                <a:spcPts val="0"/>
              </a:spcAft>
            </a:pPr>
            <a:r>
              <a:rPr lang="zh-CN" altLang="zh-CN" sz="2800" kern="100" dirty="0" smtClean="0">
                <a:latin typeface="Times New Roman"/>
                <a:ea typeface="华文细黑"/>
                <a:cs typeface="Times New Roman"/>
              </a:rPr>
              <a:t>故</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Times New Roman"/>
              <a:ea typeface="华文细黑"/>
              <a:cs typeface="Courier New"/>
            </a:endParaRPr>
          </a:p>
        </p:txBody>
      </p:sp>
      <p:sp>
        <p:nvSpPr>
          <p:cNvPr id="31" name="Rectangle 21">
            <a:hlinkClick r:id="rId2"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3"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3" name="Rectangle 21">
            <a:hlinkClick r:id="rId4"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4" name="Rectangle 21">
            <a:hlinkClick r:id="rId5"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5" name="Rectangle 21">
            <a:hlinkClick r:id="rId6"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6" name="Rectangle 21">
            <a:hlinkClick r:id="rId7"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8"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9"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7397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3245" y="1321371"/>
            <a:ext cx="11344407" cy="4315027"/>
          </a:xfrm>
          <a:prstGeom prst="rect">
            <a:avLst/>
          </a:prstGeom>
        </p:spPr>
        <p:txBody>
          <a:bodyPr>
            <a:spAutoFit/>
          </a:bodyPr>
          <a:lstStyle/>
          <a:p>
            <a:pPr algn="just">
              <a:lnSpc>
                <a:spcPct val="140000"/>
              </a:lnSpc>
              <a:spcAft>
                <a:spcPts val="0"/>
              </a:spcAft>
            </a:pPr>
            <a:r>
              <a:rPr lang="en-US" altLang="zh-CN" sz="2800" kern="100">
                <a:latin typeface="Times New Roman" pitchFamily="18" charset="0"/>
                <a:ea typeface="华文细黑"/>
                <a:cs typeface="Courier New"/>
              </a:rPr>
              <a:t>4.(2015·</a:t>
            </a:r>
            <a:r>
              <a:rPr lang="zh-CN" altLang="zh-CN" sz="2800" kern="100">
                <a:latin typeface="Times New Roman" pitchFamily="18" charset="0"/>
                <a:ea typeface="华文细黑"/>
                <a:cs typeface="Times New Roman"/>
              </a:rPr>
              <a:t>安徽理综，</a:t>
            </a:r>
            <a:r>
              <a:rPr lang="en-US" altLang="zh-CN" sz="2800" kern="100">
                <a:latin typeface="Times New Roman" pitchFamily="18" charset="0"/>
                <a:ea typeface="华文细黑"/>
                <a:cs typeface="Courier New"/>
              </a:rPr>
              <a:t>13)25 </a:t>
            </a:r>
            <a:r>
              <a:rPr lang="en-US" altLang="zh-CN" sz="2800" kern="100">
                <a:latin typeface="Times New Roman" pitchFamily="18" charset="0"/>
                <a:ea typeface="华文细黑"/>
                <a:cs typeface="Times New Roman"/>
              </a:rPr>
              <a:t>℃</a:t>
            </a:r>
            <a:r>
              <a:rPr lang="zh-CN" altLang="zh-CN" sz="2800" kern="100">
                <a:latin typeface="Times New Roman" pitchFamily="18" charset="0"/>
                <a:ea typeface="华文细黑"/>
                <a:cs typeface="Times New Roman"/>
              </a:rPr>
              <a:t>时，在</a:t>
            </a:r>
            <a:r>
              <a:rPr lang="en-US" altLang="zh-CN" sz="2800" kern="100">
                <a:latin typeface="Times New Roman" pitchFamily="18" charset="0"/>
                <a:ea typeface="华文细黑"/>
                <a:cs typeface="Courier New"/>
              </a:rPr>
              <a:t>10 mL</a:t>
            </a:r>
            <a:r>
              <a:rPr lang="zh-CN" altLang="zh-CN" sz="2800" kern="100">
                <a:latin typeface="Times New Roman" pitchFamily="18" charset="0"/>
                <a:ea typeface="华文细黑"/>
                <a:cs typeface="Times New Roman"/>
              </a:rPr>
              <a:t>浓度均为</a:t>
            </a:r>
            <a:r>
              <a:rPr lang="en-US" altLang="zh-CN" sz="2800" kern="100">
                <a:latin typeface="Times New Roman" pitchFamily="18" charset="0"/>
                <a:ea typeface="华文细黑"/>
                <a:cs typeface="Courier New"/>
              </a:rPr>
              <a:t>0.1 mol·L</a:t>
            </a:r>
            <a:r>
              <a:rPr lang="zh-CN" altLang="zh-CN" sz="2800" kern="100" baseline="30000">
                <a:latin typeface="Times New Roman" pitchFamily="18" charset="0"/>
                <a:ea typeface="华文细黑"/>
                <a:cs typeface="Times New Roman"/>
              </a:rPr>
              <a:t>－</a:t>
            </a:r>
            <a:r>
              <a:rPr lang="en-US" altLang="zh-CN" sz="2800" kern="100" baseline="30000">
                <a:latin typeface="Times New Roman" pitchFamily="18" charset="0"/>
                <a:ea typeface="华文细黑"/>
                <a:cs typeface="Courier New"/>
              </a:rPr>
              <a:t>1</a:t>
            </a:r>
            <a:r>
              <a:rPr lang="en-US" altLang="zh-CN" sz="2800" kern="100">
                <a:latin typeface="Times New Roman" pitchFamily="18" charset="0"/>
                <a:ea typeface="华文细黑"/>
                <a:cs typeface="Courier New"/>
              </a:rPr>
              <a:t> NaOH</a:t>
            </a:r>
            <a:r>
              <a:rPr lang="zh-CN" altLang="zh-CN" sz="2800" kern="100">
                <a:latin typeface="Times New Roman" pitchFamily="18" charset="0"/>
                <a:ea typeface="华文细黑"/>
                <a:cs typeface="Times New Roman"/>
              </a:rPr>
              <a:t>和</a:t>
            </a:r>
            <a:r>
              <a:rPr lang="en-US" altLang="zh-CN" sz="2800" kern="100">
                <a:latin typeface="Times New Roman" pitchFamily="18" charset="0"/>
                <a:ea typeface="华文细黑"/>
                <a:cs typeface="Courier New"/>
              </a:rPr>
              <a:t>NH</a:t>
            </a:r>
            <a:r>
              <a:rPr lang="en-US" altLang="zh-CN" sz="2800" kern="100" baseline="-25000">
                <a:latin typeface="Times New Roman" pitchFamily="18" charset="0"/>
                <a:ea typeface="华文细黑"/>
                <a:cs typeface="Courier New"/>
              </a:rPr>
              <a:t>3</a:t>
            </a:r>
            <a:r>
              <a:rPr lang="en-US" altLang="zh-CN" sz="2800" kern="100">
                <a:latin typeface="Times New Roman" pitchFamily="18" charset="0"/>
                <a:ea typeface="华文细黑"/>
                <a:cs typeface="Courier New"/>
              </a:rPr>
              <a:t>·H</a:t>
            </a:r>
            <a:r>
              <a:rPr lang="en-US" altLang="zh-CN" sz="2800" kern="100" baseline="-25000">
                <a:latin typeface="Times New Roman" pitchFamily="18" charset="0"/>
                <a:ea typeface="华文细黑"/>
                <a:cs typeface="Courier New"/>
              </a:rPr>
              <a:t>2</a:t>
            </a:r>
            <a:r>
              <a:rPr lang="en-US" altLang="zh-CN" sz="2800" kern="100">
                <a:latin typeface="Times New Roman" pitchFamily="18" charset="0"/>
                <a:ea typeface="华文细黑"/>
                <a:cs typeface="Courier New"/>
              </a:rPr>
              <a:t>O</a:t>
            </a:r>
            <a:r>
              <a:rPr lang="zh-CN" altLang="zh-CN" sz="2800" kern="100">
                <a:latin typeface="Times New Roman" pitchFamily="18" charset="0"/>
                <a:ea typeface="华文细黑"/>
                <a:cs typeface="Times New Roman"/>
              </a:rPr>
              <a:t>混合溶液中滴加</a:t>
            </a:r>
            <a:r>
              <a:rPr lang="en-US" altLang="zh-CN" sz="2800" kern="100">
                <a:latin typeface="Times New Roman" pitchFamily="18" charset="0"/>
                <a:ea typeface="华文细黑"/>
                <a:cs typeface="Courier New"/>
              </a:rPr>
              <a:t>0.1 mol·L</a:t>
            </a:r>
            <a:r>
              <a:rPr lang="zh-CN" altLang="zh-CN" sz="2800" kern="100" baseline="30000">
                <a:latin typeface="Times New Roman" pitchFamily="18" charset="0"/>
                <a:ea typeface="华文细黑"/>
                <a:cs typeface="Times New Roman"/>
              </a:rPr>
              <a:t>－</a:t>
            </a:r>
            <a:r>
              <a:rPr lang="en-US" altLang="zh-CN" sz="2800" kern="100" baseline="30000">
                <a:latin typeface="Times New Roman" pitchFamily="18" charset="0"/>
                <a:ea typeface="华文细黑"/>
                <a:cs typeface="Courier New"/>
              </a:rPr>
              <a:t>1</a:t>
            </a:r>
            <a:r>
              <a:rPr lang="zh-CN" altLang="zh-CN" sz="2800" kern="100">
                <a:latin typeface="Times New Roman" pitchFamily="18" charset="0"/>
                <a:ea typeface="华文细黑"/>
                <a:cs typeface="Times New Roman"/>
              </a:rPr>
              <a:t>的盐酸，下列有关溶液中粒子浓度关系正确的是</a:t>
            </a:r>
            <a:r>
              <a:rPr lang="en-US" altLang="zh-CN" sz="2800" kern="100">
                <a:latin typeface="Times New Roman" pitchFamily="18" charset="0"/>
                <a:ea typeface="华文细黑"/>
                <a:cs typeface="Courier New"/>
              </a:rPr>
              <a:t>(</a:t>
            </a:r>
            <a:r>
              <a:rPr lang="zh-CN" altLang="zh-CN" sz="2800" kern="100">
                <a:latin typeface="Times New Roman" pitchFamily="18" charset="0"/>
                <a:ea typeface="华文细黑"/>
                <a:cs typeface="Times New Roman"/>
              </a:rPr>
              <a:t>　　</a:t>
            </a:r>
            <a:r>
              <a:rPr lang="en-US" altLang="zh-CN" sz="2800" kern="100">
                <a:latin typeface="Times New Roman" pitchFamily="18" charset="0"/>
                <a:ea typeface="华文细黑"/>
                <a:cs typeface="Courier New"/>
              </a:rPr>
              <a:t>)</a:t>
            </a:r>
            <a:endParaRPr lang="zh-CN" altLang="zh-CN" sz="1050" kern="100">
              <a:latin typeface="Times New Roman" pitchFamily="18" charset="0"/>
              <a:cs typeface="Courier New"/>
            </a:endParaRPr>
          </a:p>
          <a:p>
            <a:pPr algn="just">
              <a:lnSpc>
                <a:spcPct val="140000"/>
              </a:lnSpc>
              <a:spcAft>
                <a:spcPts val="0"/>
              </a:spcAft>
            </a:pPr>
            <a:r>
              <a:rPr lang="en-US" altLang="zh-CN" sz="2800" kern="100">
                <a:latin typeface="Times New Roman" pitchFamily="18" charset="0"/>
                <a:ea typeface="华文细黑"/>
                <a:cs typeface="Courier New"/>
              </a:rPr>
              <a:t>A.</a:t>
            </a:r>
            <a:r>
              <a:rPr lang="zh-CN" altLang="zh-CN" sz="2800" kern="100">
                <a:latin typeface="Times New Roman" pitchFamily="18" charset="0"/>
                <a:ea typeface="华文细黑"/>
                <a:cs typeface="Times New Roman"/>
              </a:rPr>
              <a:t>未加盐酸时：</a:t>
            </a:r>
            <a:r>
              <a:rPr lang="en-US" altLang="zh-CN" sz="2800" i="1" kern="100">
                <a:latin typeface="Times New Roman" pitchFamily="18" charset="0"/>
                <a:ea typeface="华文细黑"/>
                <a:cs typeface="Courier New"/>
              </a:rPr>
              <a:t>c</a:t>
            </a:r>
            <a:r>
              <a:rPr lang="en-US" altLang="zh-CN" sz="2800" kern="100">
                <a:latin typeface="Times New Roman" pitchFamily="18" charset="0"/>
                <a:ea typeface="华文细黑"/>
                <a:cs typeface="Courier New"/>
              </a:rPr>
              <a:t>(OH</a:t>
            </a:r>
            <a:r>
              <a:rPr lang="zh-CN" altLang="zh-CN" sz="2800" kern="100" baseline="30000">
                <a:latin typeface="Times New Roman" pitchFamily="18" charset="0"/>
                <a:ea typeface="华文细黑"/>
                <a:cs typeface="Times New Roman"/>
              </a:rPr>
              <a:t>－</a:t>
            </a:r>
            <a:r>
              <a:rPr lang="en-US" altLang="zh-CN" sz="2800" kern="100">
                <a:latin typeface="Times New Roman" pitchFamily="18" charset="0"/>
                <a:ea typeface="华文细黑"/>
                <a:cs typeface="Courier New"/>
              </a:rPr>
              <a:t>)&gt;</a:t>
            </a:r>
            <a:r>
              <a:rPr lang="en-US" altLang="zh-CN" sz="2800" i="1" kern="100">
                <a:latin typeface="Times New Roman" pitchFamily="18" charset="0"/>
                <a:ea typeface="华文细黑"/>
                <a:cs typeface="Courier New"/>
              </a:rPr>
              <a:t>c</a:t>
            </a:r>
            <a:r>
              <a:rPr lang="en-US" altLang="zh-CN" sz="2800" kern="100">
                <a:latin typeface="Times New Roman" pitchFamily="18" charset="0"/>
                <a:ea typeface="华文细黑"/>
                <a:cs typeface="Courier New"/>
              </a:rPr>
              <a:t>(Na</a:t>
            </a:r>
            <a:r>
              <a:rPr lang="zh-CN" altLang="zh-CN" sz="2800" kern="100" baseline="30000">
                <a:latin typeface="Times New Roman" pitchFamily="18" charset="0"/>
                <a:ea typeface="华文细黑"/>
                <a:cs typeface="Times New Roman"/>
              </a:rPr>
              <a:t>＋</a:t>
            </a:r>
            <a:r>
              <a:rPr lang="en-US" altLang="zh-CN" sz="2800" kern="100">
                <a:latin typeface="Times New Roman" pitchFamily="18" charset="0"/>
                <a:ea typeface="华文细黑"/>
                <a:cs typeface="Courier New"/>
              </a:rPr>
              <a:t>)</a:t>
            </a:r>
            <a:r>
              <a:rPr lang="zh-CN" altLang="zh-CN" sz="2800" kern="100">
                <a:latin typeface="Times New Roman" pitchFamily="18" charset="0"/>
                <a:ea typeface="华文细黑"/>
                <a:cs typeface="Times New Roman"/>
              </a:rPr>
              <a:t>＝</a:t>
            </a:r>
            <a:r>
              <a:rPr lang="en-US" altLang="zh-CN" sz="2800" i="1" kern="100">
                <a:latin typeface="Times New Roman" pitchFamily="18" charset="0"/>
                <a:ea typeface="华文细黑"/>
                <a:cs typeface="Courier New"/>
              </a:rPr>
              <a:t>c</a:t>
            </a:r>
            <a:r>
              <a:rPr lang="en-US" altLang="zh-CN" sz="2800" kern="100">
                <a:latin typeface="Times New Roman" pitchFamily="18" charset="0"/>
                <a:ea typeface="华文细黑"/>
                <a:cs typeface="Courier New"/>
              </a:rPr>
              <a:t>(NH</a:t>
            </a:r>
            <a:r>
              <a:rPr lang="en-US" altLang="zh-CN" sz="2800" kern="100" baseline="-25000">
                <a:latin typeface="Times New Roman" pitchFamily="18" charset="0"/>
                <a:ea typeface="华文细黑"/>
                <a:cs typeface="Courier New"/>
              </a:rPr>
              <a:t>3</a:t>
            </a:r>
            <a:r>
              <a:rPr lang="en-US" altLang="zh-CN" sz="2800" kern="100">
                <a:latin typeface="Times New Roman" pitchFamily="18" charset="0"/>
                <a:ea typeface="华文细黑"/>
                <a:cs typeface="Courier New"/>
              </a:rPr>
              <a:t>·H</a:t>
            </a:r>
            <a:r>
              <a:rPr lang="en-US" altLang="zh-CN" sz="2800" kern="100" baseline="-25000">
                <a:latin typeface="Times New Roman" pitchFamily="18" charset="0"/>
                <a:ea typeface="华文细黑"/>
                <a:cs typeface="Courier New"/>
              </a:rPr>
              <a:t>2</a:t>
            </a:r>
            <a:r>
              <a:rPr lang="en-US" altLang="zh-CN" sz="2800" kern="100">
                <a:latin typeface="Times New Roman" pitchFamily="18" charset="0"/>
                <a:ea typeface="华文细黑"/>
                <a:cs typeface="Courier New"/>
              </a:rPr>
              <a:t>O</a:t>
            </a:r>
            <a:r>
              <a:rPr lang="en-US" altLang="zh-CN" sz="2800" kern="100" smtClean="0">
                <a:latin typeface="Times New Roman" pitchFamily="18" charset="0"/>
                <a:ea typeface="华文细黑"/>
                <a:cs typeface="Courier New"/>
              </a:rPr>
              <a:t>)</a:t>
            </a:r>
            <a:endParaRPr lang="en-US" altLang="zh-CN" sz="1050" kern="100" smtClean="0">
              <a:latin typeface="Times New Roman" pitchFamily="18" charset="0"/>
              <a:cs typeface="Courier New"/>
            </a:endParaRPr>
          </a:p>
          <a:p>
            <a:pPr algn="just">
              <a:lnSpc>
                <a:spcPct val="140000"/>
              </a:lnSpc>
              <a:spcAft>
                <a:spcPts val="0"/>
              </a:spcAft>
            </a:pPr>
            <a:r>
              <a:rPr lang="en-US" altLang="zh-CN" sz="2800" kern="100">
                <a:latin typeface="Times New Roman" pitchFamily="18" charset="0"/>
                <a:ea typeface="华文细黑"/>
                <a:cs typeface="Courier New"/>
              </a:rPr>
              <a:t>B.</a:t>
            </a:r>
            <a:r>
              <a:rPr lang="zh-CN" altLang="zh-CN" sz="2800" kern="100">
                <a:latin typeface="Times New Roman" pitchFamily="18" charset="0"/>
                <a:ea typeface="华文细黑"/>
                <a:cs typeface="Times New Roman"/>
              </a:rPr>
              <a:t>加入</a:t>
            </a:r>
            <a:r>
              <a:rPr lang="en-US" altLang="zh-CN" sz="2800" kern="100">
                <a:latin typeface="Times New Roman" pitchFamily="18" charset="0"/>
                <a:ea typeface="华文细黑"/>
                <a:cs typeface="Courier New"/>
              </a:rPr>
              <a:t>10 mL</a:t>
            </a:r>
            <a:r>
              <a:rPr lang="zh-CN" altLang="zh-CN" sz="2800" kern="100">
                <a:latin typeface="Times New Roman" pitchFamily="18" charset="0"/>
                <a:ea typeface="华文细黑"/>
                <a:cs typeface="Times New Roman"/>
              </a:rPr>
              <a:t>盐酸时</a:t>
            </a:r>
            <a:r>
              <a:rPr lang="zh-CN" altLang="zh-CN" sz="2800" kern="100" smtClean="0">
                <a:latin typeface="Times New Roman" pitchFamily="18" charset="0"/>
                <a:ea typeface="华文细黑"/>
                <a:cs typeface="Times New Roman"/>
              </a:rPr>
              <a:t>：</a:t>
            </a:r>
            <a:r>
              <a:rPr lang="en-US" altLang="zh-CN" sz="2800" i="1" kern="100" smtClean="0">
                <a:latin typeface="Times New Roman" pitchFamily="18" charset="0"/>
                <a:ea typeface="华文细黑"/>
                <a:cs typeface="Courier New"/>
              </a:rPr>
              <a:t>          </a:t>
            </a:r>
            <a:r>
              <a:rPr lang="zh-CN" altLang="zh-CN" sz="2800" kern="100" smtClean="0">
                <a:latin typeface="Times New Roman" pitchFamily="18" charset="0"/>
                <a:ea typeface="华文细黑"/>
                <a:cs typeface="Times New Roman"/>
              </a:rPr>
              <a:t>＋</a:t>
            </a:r>
            <a:r>
              <a:rPr lang="en-US" altLang="zh-CN" sz="2800" i="1" kern="100">
                <a:latin typeface="Times New Roman" pitchFamily="18" charset="0"/>
                <a:ea typeface="华文细黑"/>
                <a:cs typeface="Courier New"/>
              </a:rPr>
              <a:t>c</a:t>
            </a:r>
            <a:r>
              <a:rPr lang="en-US" altLang="zh-CN" sz="2800" kern="100">
                <a:latin typeface="Times New Roman" pitchFamily="18" charset="0"/>
                <a:ea typeface="华文细黑"/>
                <a:cs typeface="Courier New"/>
              </a:rPr>
              <a:t>(H</a:t>
            </a:r>
            <a:r>
              <a:rPr lang="zh-CN" altLang="zh-CN" sz="2800" kern="100" baseline="30000">
                <a:latin typeface="Times New Roman" pitchFamily="18" charset="0"/>
                <a:ea typeface="华文细黑"/>
                <a:cs typeface="Times New Roman"/>
              </a:rPr>
              <a:t>＋</a:t>
            </a:r>
            <a:r>
              <a:rPr lang="en-US" altLang="zh-CN" sz="2800" kern="100">
                <a:latin typeface="Times New Roman" pitchFamily="18" charset="0"/>
                <a:ea typeface="华文细黑"/>
                <a:cs typeface="Courier New"/>
              </a:rPr>
              <a:t>)</a:t>
            </a:r>
            <a:r>
              <a:rPr lang="zh-CN" altLang="zh-CN" sz="2800" kern="100">
                <a:latin typeface="Times New Roman" pitchFamily="18" charset="0"/>
                <a:ea typeface="华文细黑"/>
                <a:cs typeface="Times New Roman"/>
              </a:rPr>
              <a:t>＝</a:t>
            </a:r>
            <a:r>
              <a:rPr lang="en-US" altLang="zh-CN" sz="2800" i="1" kern="100">
                <a:latin typeface="Times New Roman" pitchFamily="18" charset="0"/>
                <a:ea typeface="华文细黑"/>
                <a:cs typeface="Courier New"/>
              </a:rPr>
              <a:t>c</a:t>
            </a:r>
            <a:r>
              <a:rPr lang="en-US" altLang="zh-CN" sz="2800" kern="100">
                <a:latin typeface="Times New Roman" pitchFamily="18" charset="0"/>
                <a:ea typeface="华文细黑"/>
                <a:cs typeface="Courier New"/>
              </a:rPr>
              <a:t>(OH</a:t>
            </a:r>
            <a:r>
              <a:rPr lang="zh-CN" altLang="zh-CN" sz="2800" kern="100" baseline="30000">
                <a:latin typeface="Times New Roman" pitchFamily="18" charset="0"/>
                <a:ea typeface="华文细黑"/>
                <a:cs typeface="Times New Roman"/>
              </a:rPr>
              <a:t>－</a:t>
            </a:r>
            <a:r>
              <a:rPr lang="en-US" altLang="zh-CN" sz="2800" kern="100">
                <a:latin typeface="Times New Roman" pitchFamily="18" charset="0"/>
                <a:ea typeface="华文细黑"/>
                <a:cs typeface="Courier New"/>
              </a:rPr>
              <a:t>)</a:t>
            </a:r>
            <a:endParaRPr lang="zh-CN" altLang="zh-CN" sz="1050" kern="100">
              <a:latin typeface="Times New Roman" pitchFamily="18" charset="0"/>
              <a:cs typeface="Courier New"/>
            </a:endParaRPr>
          </a:p>
          <a:p>
            <a:pPr algn="just">
              <a:lnSpc>
                <a:spcPct val="140000"/>
              </a:lnSpc>
              <a:spcAft>
                <a:spcPts val="0"/>
              </a:spcAft>
            </a:pPr>
            <a:r>
              <a:rPr lang="en-US" altLang="zh-CN" sz="2800" kern="100">
                <a:latin typeface="Times New Roman" pitchFamily="18" charset="0"/>
                <a:ea typeface="华文细黑"/>
                <a:cs typeface="Courier New"/>
              </a:rPr>
              <a:t>C.</a:t>
            </a:r>
            <a:r>
              <a:rPr lang="zh-CN" altLang="zh-CN" sz="2800" kern="100">
                <a:latin typeface="Times New Roman" pitchFamily="18" charset="0"/>
                <a:ea typeface="华文细黑"/>
                <a:cs typeface="Times New Roman"/>
              </a:rPr>
              <a:t>加入盐酸至溶液</a:t>
            </a:r>
            <a:r>
              <a:rPr lang="en-US" altLang="zh-CN" sz="2800" kern="100">
                <a:latin typeface="Times New Roman" pitchFamily="18" charset="0"/>
                <a:ea typeface="华文细黑"/>
                <a:cs typeface="Courier New"/>
              </a:rPr>
              <a:t>pH</a:t>
            </a:r>
            <a:r>
              <a:rPr lang="zh-CN" altLang="zh-CN" sz="2800" kern="100">
                <a:latin typeface="Times New Roman" pitchFamily="18" charset="0"/>
                <a:ea typeface="华文细黑"/>
                <a:cs typeface="Times New Roman"/>
              </a:rPr>
              <a:t>＝</a:t>
            </a:r>
            <a:r>
              <a:rPr lang="en-US" altLang="zh-CN" sz="2800" kern="100">
                <a:latin typeface="Times New Roman" pitchFamily="18" charset="0"/>
                <a:ea typeface="华文细黑"/>
                <a:cs typeface="Courier New"/>
              </a:rPr>
              <a:t>7</a:t>
            </a:r>
            <a:r>
              <a:rPr lang="zh-CN" altLang="zh-CN" sz="2800" kern="100">
                <a:latin typeface="Times New Roman" pitchFamily="18" charset="0"/>
                <a:ea typeface="华文细黑"/>
                <a:cs typeface="Times New Roman"/>
              </a:rPr>
              <a:t>时：</a:t>
            </a:r>
            <a:r>
              <a:rPr lang="en-US" altLang="zh-CN" sz="2800" i="1" kern="100">
                <a:latin typeface="Times New Roman" pitchFamily="18" charset="0"/>
                <a:ea typeface="华文细黑"/>
                <a:cs typeface="Courier New"/>
              </a:rPr>
              <a:t>c</a:t>
            </a:r>
            <a:r>
              <a:rPr lang="en-US" altLang="zh-CN" sz="2800" kern="100">
                <a:latin typeface="Times New Roman" pitchFamily="18" charset="0"/>
                <a:ea typeface="华文细黑"/>
                <a:cs typeface="Courier New"/>
              </a:rPr>
              <a:t>(Cl</a:t>
            </a:r>
            <a:r>
              <a:rPr lang="zh-CN" altLang="zh-CN" sz="2800" kern="100" baseline="30000">
                <a:latin typeface="Times New Roman" pitchFamily="18" charset="0"/>
                <a:ea typeface="华文细黑"/>
                <a:cs typeface="Times New Roman"/>
              </a:rPr>
              <a:t>－</a:t>
            </a:r>
            <a:r>
              <a:rPr lang="en-US" altLang="zh-CN" sz="2800" kern="100">
                <a:latin typeface="Times New Roman" pitchFamily="18" charset="0"/>
                <a:ea typeface="华文细黑"/>
                <a:cs typeface="Courier New"/>
              </a:rPr>
              <a:t>)</a:t>
            </a:r>
            <a:r>
              <a:rPr lang="zh-CN" altLang="zh-CN" sz="2800" kern="100">
                <a:latin typeface="Times New Roman" pitchFamily="18" charset="0"/>
                <a:ea typeface="华文细黑"/>
                <a:cs typeface="Times New Roman"/>
              </a:rPr>
              <a:t>＝</a:t>
            </a:r>
            <a:r>
              <a:rPr lang="en-US" altLang="zh-CN" sz="2800" i="1" kern="100">
                <a:latin typeface="Times New Roman" pitchFamily="18" charset="0"/>
                <a:ea typeface="华文细黑"/>
                <a:cs typeface="Courier New"/>
              </a:rPr>
              <a:t>c</a:t>
            </a:r>
            <a:r>
              <a:rPr lang="en-US" altLang="zh-CN" sz="2800" kern="100">
                <a:latin typeface="Times New Roman" pitchFamily="18" charset="0"/>
                <a:ea typeface="华文细黑"/>
                <a:cs typeface="Courier New"/>
              </a:rPr>
              <a:t>(Na</a:t>
            </a:r>
            <a:r>
              <a:rPr lang="zh-CN" altLang="zh-CN" sz="2800" kern="100" baseline="30000">
                <a:latin typeface="Times New Roman" pitchFamily="18" charset="0"/>
                <a:ea typeface="华文细黑"/>
                <a:cs typeface="Times New Roman"/>
              </a:rPr>
              <a:t>＋</a:t>
            </a:r>
            <a:r>
              <a:rPr lang="en-US" altLang="zh-CN" sz="2800" kern="100">
                <a:latin typeface="Times New Roman" pitchFamily="18" charset="0"/>
                <a:ea typeface="华文细黑"/>
                <a:cs typeface="Courier New"/>
              </a:rPr>
              <a:t>)</a:t>
            </a:r>
            <a:endParaRPr lang="zh-CN" altLang="zh-CN" sz="1050" kern="100">
              <a:latin typeface="Times New Roman" pitchFamily="18" charset="0"/>
              <a:cs typeface="Courier New"/>
            </a:endParaRPr>
          </a:p>
          <a:p>
            <a:pPr algn="just">
              <a:lnSpc>
                <a:spcPct val="140000"/>
              </a:lnSpc>
              <a:spcAft>
                <a:spcPts val="0"/>
              </a:spcAft>
            </a:pPr>
            <a:r>
              <a:rPr lang="en-US" altLang="zh-CN" sz="2800" kern="100">
                <a:latin typeface="Times New Roman" pitchFamily="18" charset="0"/>
                <a:ea typeface="华文细黑"/>
                <a:cs typeface="Courier New"/>
              </a:rPr>
              <a:t>D.</a:t>
            </a:r>
            <a:r>
              <a:rPr lang="zh-CN" altLang="zh-CN" sz="2800" kern="100">
                <a:latin typeface="Times New Roman" pitchFamily="18" charset="0"/>
                <a:ea typeface="华文细黑"/>
                <a:cs typeface="Times New Roman"/>
              </a:rPr>
              <a:t>加入</a:t>
            </a:r>
            <a:r>
              <a:rPr lang="en-US" altLang="zh-CN" sz="2800" kern="100">
                <a:latin typeface="Times New Roman" pitchFamily="18" charset="0"/>
                <a:ea typeface="华文细黑"/>
                <a:cs typeface="Courier New"/>
              </a:rPr>
              <a:t>20 mL</a:t>
            </a:r>
            <a:r>
              <a:rPr lang="zh-CN" altLang="zh-CN" sz="2800" kern="100">
                <a:latin typeface="Times New Roman" pitchFamily="18" charset="0"/>
                <a:ea typeface="华文细黑"/>
                <a:cs typeface="Times New Roman"/>
              </a:rPr>
              <a:t>盐酸时</a:t>
            </a:r>
            <a:r>
              <a:rPr lang="zh-CN" altLang="zh-CN" sz="2800" kern="100" smtClean="0">
                <a:latin typeface="Times New Roman" pitchFamily="18" charset="0"/>
                <a:ea typeface="华文细黑"/>
                <a:cs typeface="Times New Roman"/>
              </a:rPr>
              <a:t>：</a:t>
            </a:r>
            <a:r>
              <a:rPr lang="en-US" altLang="zh-CN" sz="2800" i="1" kern="100" smtClean="0">
                <a:latin typeface="Times New Roman" pitchFamily="18" charset="0"/>
                <a:ea typeface="Times New Roman"/>
                <a:cs typeface="Courier New"/>
              </a:rPr>
              <a:t>c</a:t>
            </a:r>
            <a:r>
              <a:rPr lang="en-US" altLang="zh-CN" sz="2800" kern="100" smtClean="0">
                <a:latin typeface="Times New Roman" pitchFamily="18" charset="0"/>
                <a:ea typeface="Times New Roman"/>
                <a:cs typeface="Courier New"/>
              </a:rPr>
              <a:t>(Cl</a:t>
            </a:r>
            <a:r>
              <a:rPr lang="zh-CN" altLang="zh-CN" sz="2800" kern="100" baseline="30000">
                <a:latin typeface="Times New Roman" pitchFamily="18" charset="0"/>
                <a:ea typeface="华文细黑"/>
                <a:cs typeface="Times New Roman"/>
              </a:rPr>
              <a:t>－</a:t>
            </a:r>
            <a:r>
              <a:rPr lang="en-US" altLang="zh-CN" sz="2800" kern="100">
                <a:latin typeface="Times New Roman" pitchFamily="18" charset="0"/>
                <a:ea typeface="华文细黑"/>
                <a:cs typeface="Courier New"/>
              </a:rPr>
              <a:t>)</a:t>
            </a:r>
            <a:r>
              <a:rPr lang="zh-CN" altLang="zh-CN" sz="2800" kern="100" smtClean="0">
                <a:latin typeface="Times New Roman" pitchFamily="18" charset="0"/>
                <a:ea typeface="华文细黑"/>
                <a:cs typeface="Times New Roman"/>
              </a:rPr>
              <a:t>＝</a:t>
            </a:r>
            <a:r>
              <a:rPr lang="en-US" altLang="zh-CN" sz="2800" i="1" kern="100" smtClean="0">
                <a:latin typeface="Times New Roman" pitchFamily="18" charset="0"/>
                <a:ea typeface="华文细黑"/>
                <a:cs typeface="Courier New"/>
              </a:rPr>
              <a:t>            </a:t>
            </a:r>
            <a:r>
              <a:rPr lang="zh-CN" altLang="zh-CN" sz="2800" kern="100" smtClean="0">
                <a:latin typeface="Times New Roman" pitchFamily="18" charset="0"/>
                <a:ea typeface="华文细黑"/>
                <a:cs typeface="Times New Roman"/>
              </a:rPr>
              <a:t>＋</a:t>
            </a:r>
            <a:r>
              <a:rPr lang="en-US" altLang="zh-CN" sz="2800" i="1" kern="100">
                <a:latin typeface="Times New Roman" pitchFamily="18" charset="0"/>
                <a:ea typeface="华文细黑"/>
                <a:cs typeface="Courier New"/>
              </a:rPr>
              <a:t>c</a:t>
            </a:r>
            <a:r>
              <a:rPr lang="en-US" altLang="zh-CN" sz="2800" kern="100">
                <a:latin typeface="Times New Roman" pitchFamily="18" charset="0"/>
                <a:ea typeface="华文细黑"/>
                <a:cs typeface="Courier New"/>
              </a:rPr>
              <a:t>(Na</a:t>
            </a:r>
            <a:r>
              <a:rPr lang="zh-CN" altLang="zh-CN" sz="2800" kern="100" baseline="30000">
                <a:latin typeface="Times New Roman" pitchFamily="18" charset="0"/>
                <a:ea typeface="华文细黑"/>
                <a:cs typeface="Times New Roman"/>
              </a:rPr>
              <a:t>＋</a:t>
            </a:r>
            <a:r>
              <a:rPr lang="en-US" altLang="zh-CN" sz="2800" kern="100" smtClean="0">
                <a:latin typeface="Times New Roman" pitchFamily="18" charset="0"/>
                <a:ea typeface="华文细黑"/>
                <a:cs typeface="Courier New"/>
              </a:rPr>
              <a:t>)</a:t>
            </a:r>
            <a:endParaRPr lang="en-US" altLang="zh-CN" sz="1050" kern="100" smtClean="0">
              <a:latin typeface="Times New Roman" pitchFamily="18" charset="0"/>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63281728"/>
              </p:ext>
            </p:extLst>
          </p:nvPr>
        </p:nvGraphicFramePr>
        <p:xfrm>
          <a:off x="3757042" y="3832126"/>
          <a:ext cx="1339850" cy="725488"/>
        </p:xfrm>
        <a:graphic>
          <a:graphicData uri="http://schemas.openxmlformats.org/presentationml/2006/ole">
            <mc:AlternateContent xmlns:mc="http://schemas.openxmlformats.org/markup-compatibility/2006">
              <mc:Choice xmlns:v="urn:schemas-microsoft-com:vml" Requires="v">
                <p:oleObj spid="_x0000_s46323" name="文档" r:id="rId3" imgW="1340306" imgH="724754" progId="Word.Document.12">
                  <p:embed/>
                </p:oleObj>
              </mc:Choice>
              <mc:Fallback>
                <p:oleObj name="文档" r:id="rId3" imgW="1340306" imgH="724754" progId="Word.Document.12">
                  <p:embed/>
                  <p:pic>
                    <p:nvPicPr>
                      <p:cNvPr id="0" name=""/>
                      <p:cNvPicPr/>
                      <p:nvPr/>
                    </p:nvPicPr>
                    <p:blipFill>
                      <a:blip r:embed="rId4"/>
                      <a:stretch>
                        <a:fillRect/>
                      </a:stretch>
                    </p:blipFill>
                    <p:spPr>
                      <a:xfrm>
                        <a:off x="3757042" y="3832126"/>
                        <a:ext cx="1339850" cy="7254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41878929"/>
              </p:ext>
            </p:extLst>
          </p:nvPr>
        </p:nvGraphicFramePr>
        <p:xfrm>
          <a:off x="5268937" y="5022279"/>
          <a:ext cx="1339850" cy="725488"/>
        </p:xfrm>
        <a:graphic>
          <a:graphicData uri="http://schemas.openxmlformats.org/presentationml/2006/ole">
            <mc:AlternateContent xmlns:mc="http://schemas.openxmlformats.org/markup-compatibility/2006">
              <mc:Choice xmlns:v="urn:schemas-microsoft-com:vml" Requires="v">
                <p:oleObj spid="_x0000_s46324" name="文档" r:id="rId5" imgW="1340306" imgH="724754" progId="Word.Document.12">
                  <p:embed/>
                </p:oleObj>
              </mc:Choice>
              <mc:Fallback>
                <p:oleObj name="文档" r:id="rId5" imgW="1340306" imgH="724754" progId="Word.Document.12">
                  <p:embed/>
                  <p:pic>
                    <p:nvPicPr>
                      <p:cNvPr id="0" name=""/>
                      <p:cNvPicPr/>
                      <p:nvPr/>
                    </p:nvPicPr>
                    <p:blipFill>
                      <a:blip r:embed="rId6"/>
                      <a:stretch>
                        <a:fillRect/>
                      </a:stretch>
                    </p:blipFill>
                    <p:spPr>
                      <a:xfrm>
                        <a:off x="5268937" y="5022279"/>
                        <a:ext cx="1339850" cy="725488"/>
                      </a:xfrm>
                      <a:prstGeom prst="rect">
                        <a:avLst/>
                      </a:prstGeom>
                    </p:spPr>
                  </p:pic>
                </p:oleObj>
              </mc:Fallback>
            </mc:AlternateContent>
          </a:graphicData>
        </a:graphic>
      </p:graphicFrame>
      <p:sp>
        <p:nvSpPr>
          <p:cNvPr id="25" name="Rectangle 21">
            <a:hlinkClick r:id="rId7"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9"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10"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11"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12"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13"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4"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134744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11991" y="1457003"/>
            <a:ext cx="11572430" cy="3711785"/>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项，未加盐酸时，由于</a:t>
            </a:r>
            <a:r>
              <a:rPr lang="en-US" altLang="zh-CN" sz="2800" kern="100" dirty="0">
                <a:latin typeface="Times New Roman"/>
                <a:ea typeface="华文细黑"/>
              </a:rPr>
              <a:t>NH</a:t>
            </a:r>
            <a:r>
              <a:rPr lang="en-US" altLang="zh-CN" sz="2800" kern="100" baseline="-25000" dirty="0">
                <a:latin typeface="Times New Roman"/>
                <a:ea typeface="华文细黑"/>
              </a:rPr>
              <a:t>3</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的部分电离，所以</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rPr>
              <a:t>)&gt;</a:t>
            </a:r>
            <a:r>
              <a:rPr lang="en-US" altLang="zh-CN" sz="2800" i="1" kern="100" dirty="0">
                <a:latin typeface="Times New Roman"/>
                <a:ea typeface="华文细黑"/>
              </a:rPr>
              <a:t>c</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rPr>
              <a:t>)</a:t>
            </a:r>
          </a:p>
          <a:p>
            <a:pPr algn="just">
              <a:lnSpc>
                <a:spcPct val="140000"/>
              </a:lnSpc>
              <a:spcAft>
                <a:spcPts val="0"/>
              </a:spcAft>
            </a:pPr>
            <a:r>
              <a:rPr lang="en-US" altLang="zh-CN" sz="2800" kern="100" dirty="0" smtClean="0">
                <a:latin typeface="Times New Roman"/>
                <a:ea typeface="华文细黑"/>
              </a:rPr>
              <a:t>&gt;</a:t>
            </a:r>
            <a:r>
              <a:rPr lang="en-US" altLang="zh-CN" sz="2800" i="1" kern="100" dirty="0">
                <a:latin typeface="Times New Roman"/>
                <a:ea typeface="华文细黑"/>
              </a:rPr>
              <a:t>c</a:t>
            </a:r>
            <a:r>
              <a:rPr lang="en-US" altLang="zh-CN" sz="2800" kern="100" dirty="0">
                <a:latin typeface="Times New Roman"/>
                <a:ea typeface="华文细黑"/>
              </a:rPr>
              <a:t>(NH</a:t>
            </a:r>
            <a:r>
              <a:rPr lang="en-US" altLang="zh-CN" sz="2800" kern="100" baseline="-25000" dirty="0">
                <a:latin typeface="Times New Roman"/>
                <a:ea typeface="华文细黑"/>
              </a:rPr>
              <a:t>3</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项，加入</a:t>
            </a:r>
            <a:r>
              <a:rPr lang="en-US" altLang="zh-CN" sz="2800" kern="100" dirty="0">
                <a:latin typeface="Times New Roman"/>
                <a:ea typeface="华文细黑"/>
                <a:cs typeface="Courier New"/>
              </a:rPr>
              <a:t>10 mL</a:t>
            </a:r>
            <a:r>
              <a:rPr lang="zh-CN" altLang="zh-CN" sz="2800" kern="100" dirty="0">
                <a:latin typeface="Times New Roman"/>
                <a:ea typeface="华文细黑"/>
                <a:cs typeface="Times New Roman"/>
              </a:rPr>
              <a:t>盐酸时，</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，再由电荷守恒可知</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项，由电荷守恒得：</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，所以有：</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876991181"/>
              </p:ext>
            </p:extLst>
          </p:nvPr>
        </p:nvGraphicFramePr>
        <p:xfrm>
          <a:off x="10281195" y="2753147"/>
          <a:ext cx="1339850" cy="725488"/>
        </p:xfrm>
        <a:graphic>
          <a:graphicData uri="http://schemas.openxmlformats.org/presentationml/2006/ole">
            <mc:AlternateContent xmlns:mc="http://schemas.openxmlformats.org/markup-compatibility/2006">
              <mc:Choice xmlns:v="urn:schemas-microsoft-com:vml" Requires="v">
                <p:oleObj spid="_x0000_s47315" name="文档" r:id="rId3" imgW="1340306" imgH="724754" progId="Word.Document.12">
                  <p:embed/>
                </p:oleObj>
              </mc:Choice>
              <mc:Fallback>
                <p:oleObj name="文档" r:id="rId3" imgW="1340306" imgH="724754" progId="Word.Document.12">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1195" y="2753147"/>
                        <a:ext cx="133985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818437814"/>
              </p:ext>
            </p:extLst>
          </p:nvPr>
        </p:nvGraphicFramePr>
        <p:xfrm>
          <a:off x="5178152" y="3986808"/>
          <a:ext cx="1339850" cy="725488"/>
        </p:xfrm>
        <a:graphic>
          <a:graphicData uri="http://schemas.openxmlformats.org/presentationml/2006/ole">
            <mc:AlternateContent xmlns:mc="http://schemas.openxmlformats.org/markup-compatibility/2006">
              <mc:Choice xmlns:v="urn:schemas-microsoft-com:vml" Requires="v">
                <p:oleObj spid="_x0000_s47316" name="文档" r:id="rId5" imgW="1340306" imgH="724754" progId="Word.Document.12">
                  <p:embed/>
                </p:oleObj>
              </mc:Choice>
              <mc:Fallback>
                <p:oleObj name="文档" r:id="rId5" imgW="1340306" imgH="724754"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8152" y="3986808"/>
                        <a:ext cx="133985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Rectangle 21">
            <a:hlinkClick r:id="rId6"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7"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7" name="Rectangle 21">
            <a:hlinkClick r:id="rId8"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8" name="Rectangle 21">
            <a:hlinkClick r:id="rId9"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9" name="Rectangle 21">
            <a:hlinkClick r:id="rId10"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0" name="Rectangle 21">
            <a:hlinkClick r:id="rId11"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Rectangle 21">
            <a:hlinkClick r:id="rId13"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857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linds(horizontal)">
                                      <p:cBhvr>
                                        <p:cTn id="14" dur="500"/>
                                        <p:tgtEl>
                                          <p:spTgt spid="2">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linds(horizontal)">
                                      <p:cBhvr>
                                        <p:cTn id="21" dur="500"/>
                                        <p:tgtEl>
                                          <p:spTgt spid="2">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0939" y="571177"/>
            <a:ext cx="11505997" cy="2437334"/>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水解理论</a:t>
            </a:r>
            <a:endParaRPr lang="zh-CN" altLang="zh-CN" sz="2800" kern="100">
              <a:latin typeface="宋体"/>
              <a:cs typeface="Courier New"/>
            </a:endParaRPr>
          </a:p>
          <a:p>
            <a:pPr>
              <a:lnSpc>
                <a:spcPct val="140000"/>
              </a:lnSpc>
            </a:pPr>
            <a:r>
              <a:rPr lang="en-US" altLang="zh-CN" sz="2800" kern="100">
                <a:latin typeface="Times New Roman"/>
                <a:ea typeface="华文细黑"/>
              </a:rPr>
              <a:t>(1)</a:t>
            </a:r>
            <a:r>
              <a:rPr lang="zh-CN" altLang="zh-CN" sz="2800" kern="100">
                <a:latin typeface="Times New Roman"/>
                <a:ea typeface="华文细黑"/>
                <a:cs typeface="Times New Roman"/>
              </a:rPr>
              <a:t>弱电解质离子的水解损失是微量的</a:t>
            </a:r>
            <a:r>
              <a:rPr lang="en-US" altLang="zh-CN" sz="2800" kern="100">
                <a:latin typeface="Times New Roman"/>
                <a:ea typeface="华文细黑"/>
              </a:rPr>
              <a:t>(</a:t>
            </a:r>
            <a:r>
              <a:rPr lang="zh-CN" altLang="zh-CN" sz="2800" kern="100">
                <a:latin typeface="Times New Roman"/>
                <a:ea typeface="华文细黑"/>
                <a:cs typeface="Times New Roman"/>
              </a:rPr>
              <a:t>双水解除外</a:t>
            </a:r>
            <a:r>
              <a:rPr lang="en-US" altLang="zh-CN" sz="2800" kern="100">
                <a:latin typeface="Times New Roman"/>
                <a:ea typeface="华文细黑"/>
              </a:rPr>
              <a:t>)</a:t>
            </a:r>
            <a:r>
              <a:rPr lang="zh-CN" altLang="zh-CN" sz="2800" kern="100">
                <a:latin typeface="Times New Roman"/>
                <a:ea typeface="华文细黑"/>
                <a:cs typeface="Times New Roman"/>
              </a:rPr>
              <a:t>，但由于水的电离，故水解后酸性溶液中</a:t>
            </a:r>
            <a:r>
              <a:rPr lang="en-US" altLang="zh-CN" sz="2800" i="1" kern="100">
                <a:latin typeface="Times New Roman"/>
                <a:ea typeface="华文细黑"/>
              </a:rPr>
              <a:t>c</a:t>
            </a:r>
            <a:r>
              <a:rPr lang="en-US" altLang="zh-CN" sz="2800" kern="100">
                <a:latin typeface="Times New Roman"/>
                <a:ea typeface="华文细黑"/>
              </a:rPr>
              <a:t>(H</a:t>
            </a:r>
            <a:r>
              <a:rPr lang="zh-CN" altLang="zh-CN" sz="2800" kern="100" baseline="30000">
                <a:latin typeface="Times New Roman"/>
                <a:ea typeface="华文细黑"/>
                <a:cs typeface="Times New Roman"/>
              </a:rPr>
              <a:t>＋</a:t>
            </a:r>
            <a:r>
              <a:rPr lang="en-US" altLang="zh-CN" sz="2800" kern="100">
                <a:latin typeface="Times New Roman"/>
                <a:ea typeface="华文细黑"/>
              </a:rPr>
              <a:t>)</a:t>
            </a:r>
            <a:r>
              <a:rPr lang="zh-CN" altLang="zh-CN" sz="2800" kern="100">
                <a:latin typeface="Times New Roman"/>
                <a:ea typeface="华文细黑"/>
                <a:cs typeface="Times New Roman"/>
              </a:rPr>
              <a:t>或碱性溶液中</a:t>
            </a:r>
            <a:r>
              <a:rPr lang="en-US" altLang="zh-CN" sz="2800" i="1" kern="100">
                <a:latin typeface="Times New Roman"/>
                <a:ea typeface="华文细黑"/>
              </a:rPr>
              <a:t>c</a:t>
            </a:r>
            <a:r>
              <a:rPr lang="en-US" altLang="zh-CN" sz="2800" kern="100">
                <a:latin typeface="Times New Roman"/>
                <a:ea typeface="华文细黑"/>
              </a:rPr>
              <a:t>(OH</a:t>
            </a:r>
            <a:r>
              <a:rPr lang="zh-CN" altLang="zh-CN" sz="2800" kern="100" baseline="30000">
                <a:latin typeface="Times New Roman"/>
                <a:ea typeface="华文细黑"/>
                <a:cs typeface="Times New Roman"/>
              </a:rPr>
              <a:t>－</a:t>
            </a:r>
            <a:r>
              <a:rPr lang="en-US" altLang="zh-CN" sz="2800" kern="100">
                <a:latin typeface="Times New Roman"/>
                <a:ea typeface="华文细黑"/>
              </a:rPr>
              <a:t>)</a:t>
            </a:r>
            <a:r>
              <a:rPr lang="zh-CN" altLang="zh-CN" sz="2800" kern="100">
                <a:latin typeface="Times New Roman"/>
                <a:ea typeface="华文细黑"/>
                <a:cs typeface="Times New Roman"/>
              </a:rPr>
              <a:t>总是大于水解产生的弱电解质的浓度。</a:t>
            </a:r>
            <a:endParaRPr lang="zh-CN" altLang="en-US" sz="2800"/>
          </a:p>
        </p:txBody>
      </p:sp>
      <p:graphicFrame>
        <p:nvGraphicFramePr>
          <p:cNvPr id="4" name="对象 3"/>
          <p:cNvGraphicFramePr>
            <a:graphicFrameLocks noChangeAspect="1"/>
          </p:cNvGraphicFramePr>
          <p:nvPr>
            <p:extLst>
              <p:ext uri="{D42A27DB-BD31-4B8C-83A1-F6EECF244321}">
                <p14:modId xmlns:p14="http://schemas.microsoft.com/office/powerpoint/2010/main" val="482108948"/>
              </p:ext>
            </p:extLst>
          </p:nvPr>
        </p:nvGraphicFramePr>
        <p:xfrm>
          <a:off x="371475" y="2511648"/>
          <a:ext cx="11468100" cy="1476375"/>
        </p:xfrm>
        <a:graphic>
          <a:graphicData uri="http://schemas.openxmlformats.org/presentationml/2006/ole">
            <mc:AlternateContent xmlns:mc="http://schemas.openxmlformats.org/markup-compatibility/2006">
              <mc:Choice xmlns:v="urn:schemas-microsoft-com:vml" Requires="v">
                <p:oleObj spid="_x0000_s222344" name="文档" r:id="rId3" imgW="11479757" imgH="1474039" progId="Word.Document.12">
                  <p:embed/>
                </p:oleObj>
              </mc:Choice>
              <mc:Fallback>
                <p:oleObj name="文档" r:id="rId3" imgW="11479757" imgH="1474039" progId="Word.Document.12">
                  <p:embed/>
                  <p:pic>
                    <p:nvPicPr>
                      <p:cNvPr id="0" name=""/>
                      <p:cNvPicPr/>
                      <p:nvPr/>
                    </p:nvPicPr>
                    <p:blipFill>
                      <a:blip r:embed="rId4"/>
                      <a:stretch>
                        <a:fillRect/>
                      </a:stretch>
                    </p:blipFill>
                    <p:spPr>
                      <a:xfrm>
                        <a:off x="371475" y="2511648"/>
                        <a:ext cx="11468100" cy="14763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07261960"/>
              </p:ext>
            </p:extLst>
          </p:nvPr>
        </p:nvGraphicFramePr>
        <p:xfrm>
          <a:off x="416099" y="3834507"/>
          <a:ext cx="11193462" cy="2197100"/>
        </p:xfrm>
        <a:graphic>
          <a:graphicData uri="http://schemas.openxmlformats.org/presentationml/2006/ole">
            <mc:AlternateContent xmlns:mc="http://schemas.openxmlformats.org/markup-compatibility/2006">
              <mc:Choice xmlns:v="urn:schemas-microsoft-com:vml" Requires="v">
                <p:oleObj spid="_x0000_s222345" name="文档" r:id="rId5" imgW="11193799" imgH="2196501" progId="Word.Document.12">
                  <p:embed/>
                </p:oleObj>
              </mc:Choice>
              <mc:Fallback>
                <p:oleObj name="文档" r:id="rId5" imgW="11193799" imgH="2196501" progId="Word.Document.12">
                  <p:embed/>
                  <p:pic>
                    <p:nvPicPr>
                      <p:cNvPr id="0" name=""/>
                      <p:cNvPicPr/>
                      <p:nvPr/>
                    </p:nvPicPr>
                    <p:blipFill>
                      <a:blip r:embed="rId6"/>
                      <a:stretch>
                        <a:fillRect/>
                      </a:stretch>
                    </p:blipFill>
                    <p:spPr>
                      <a:xfrm>
                        <a:off x="416099" y="3834507"/>
                        <a:ext cx="11193462" cy="2197100"/>
                      </a:xfrm>
                      <a:prstGeom prst="rect">
                        <a:avLst/>
                      </a:prstGeom>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69236" y="1341562"/>
            <a:ext cx="11409907" cy="1772793"/>
          </a:xfrm>
          <a:prstGeom prst="rect">
            <a:avLst/>
          </a:prstGeom>
        </p:spPr>
        <p:txBody>
          <a:bodyPr>
            <a:spAutoFit/>
          </a:bodyPr>
          <a:lstStyle/>
          <a:p>
            <a:pPr>
              <a:lnSpc>
                <a:spcPct val="140000"/>
              </a:lnSpc>
            </a:pPr>
            <a:r>
              <a:rPr lang="en-US" altLang="zh-CN" sz="2600" kern="100" dirty="0" smtClean="0">
                <a:latin typeface="Times New Roman"/>
                <a:ea typeface="华文细黑"/>
              </a:rPr>
              <a:t>D</a:t>
            </a:r>
            <a:r>
              <a:rPr lang="zh-CN" altLang="zh-CN" sz="2600" kern="100" dirty="0" smtClean="0">
                <a:latin typeface="Times New Roman"/>
                <a:ea typeface="华文细黑"/>
                <a:cs typeface="Times New Roman"/>
              </a:rPr>
              <a:t>项，当加入</a:t>
            </a:r>
            <a:r>
              <a:rPr lang="en-US" altLang="zh-CN" sz="2600" kern="100" dirty="0" smtClean="0">
                <a:latin typeface="Times New Roman"/>
                <a:ea typeface="华文细黑"/>
              </a:rPr>
              <a:t>20 mL</a:t>
            </a:r>
            <a:r>
              <a:rPr lang="zh-CN" altLang="zh-CN" sz="2600" kern="100" dirty="0" smtClean="0">
                <a:latin typeface="Times New Roman"/>
                <a:ea typeface="华文细黑"/>
                <a:cs typeface="Times New Roman"/>
              </a:rPr>
              <a:t>盐酸时，溶质为</a:t>
            </a:r>
            <a:r>
              <a:rPr lang="en-US" altLang="zh-CN" sz="2600" kern="100" dirty="0" err="1" smtClean="0">
                <a:latin typeface="Times New Roman"/>
                <a:ea typeface="华文细黑"/>
              </a:rPr>
              <a:t>NaCl</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 NH</a:t>
            </a:r>
            <a:r>
              <a:rPr lang="en-US" altLang="zh-CN" sz="2600" kern="100" baseline="-25000" dirty="0" smtClean="0">
                <a:latin typeface="Times New Roman"/>
                <a:ea typeface="华文细黑"/>
              </a:rPr>
              <a:t>4</a:t>
            </a:r>
            <a:r>
              <a:rPr lang="en-US" altLang="zh-CN" sz="2600" kern="100" dirty="0" smtClean="0">
                <a:latin typeface="Times New Roman"/>
                <a:ea typeface="华文细黑"/>
              </a:rPr>
              <a:t>Cl</a:t>
            </a:r>
            <a:r>
              <a:rPr lang="zh-CN" altLang="zh-CN" sz="2600" kern="100" dirty="0" smtClean="0">
                <a:latin typeface="Times New Roman"/>
                <a:ea typeface="华文细黑"/>
                <a:cs typeface="Times New Roman"/>
              </a:rPr>
              <a:t>，溶液呈酸性，即：</a:t>
            </a:r>
            <a:r>
              <a:rPr lang="en-US" altLang="zh-CN" sz="2600" i="1" kern="100" dirty="0" smtClean="0">
                <a:latin typeface="Times New Roman"/>
                <a:ea typeface="华文细黑"/>
              </a:rPr>
              <a:t>c</a:t>
            </a:r>
            <a:r>
              <a:rPr lang="en-US" altLang="zh-CN" sz="2600" kern="100" dirty="0" smtClean="0">
                <a:latin typeface="Times New Roman"/>
                <a:ea typeface="华文细黑"/>
              </a:rPr>
              <a:t>(H</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rPr>
              <a:t>)&gt;</a:t>
            </a:r>
          </a:p>
          <a:p>
            <a:pPr>
              <a:lnSpc>
                <a:spcPct val="140000"/>
              </a:lnSpc>
            </a:pPr>
            <a:r>
              <a:rPr lang="en-US" altLang="zh-CN" sz="2600" i="1" kern="100" dirty="0" smtClean="0">
                <a:latin typeface="Times New Roman"/>
                <a:ea typeface="华文细黑"/>
              </a:rPr>
              <a:t>c</a:t>
            </a:r>
            <a:r>
              <a:rPr lang="en-US" altLang="zh-CN" sz="2600" kern="100" dirty="0" smtClean="0">
                <a:latin typeface="Times New Roman"/>
                <a:ea typeface="华文细黑"/>
              </a:rPr>
              <a:t>(OH</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rPr>
              <a:t>)</a:t>
            </a:r>
            <a:r>
              <a:rPr lang="zh-CN" altLang="zh-CN" sz="2600" kern="100" dirty="0" smtClean="0">
                <a:latin typeface="Times New Roman"/>
                <a:ea typeface="华文细黑"/>
                <a:cs typeface="Times New Roman"/>
              </a:rPr>
              <a:t>，再根据电荷守恒可得：</a:t>
            </a:r>
            <a:r>
              <a:rPr lang="en-US" altLang="zh-CN" sz="2600" i="1" kern="100" dirty="0" smtClean="0">
                <a:latin typeface="Times New Roman"/>
                <a:ea typeface="华文细黑"/>
              </a:rPr>
              <a:t>c</a:t>
            </a:r>
            <a:r>
              <a:rPr lang="en-US" altLang="zh-CN" sz="2600" kern="100" dirty="0" smtClean="0">
                <a:latin typeface="Times New Roman"/>
                <a:ea typeface="华文细黑"/>
              </a:rPr>
              <a:t>(</a:t>
            </a:r>
            <a:r>
              <a:rPr lang="en-US" altLang="zh-CN" sz="2600" kern="100" dirty="0" err="1" smtClean="0">
                <a:latin typeface="Times New Roman"/>
                <a:ea typeface="华文细黑"/>
              </a:rPr>
              <a:t>Cl</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rPr>
              <a:t>c</a:t>
            </a:r>
            <a:r>
              <a:rPr lang="en-US" altLang="zh-CN" sz="2600" kern="100" dirty="0" smtClean="0">
                <a:latin typeface="Times New Roman"/>
                <a:ea typeface="华文细黑"/>
              </a:rPr>
              <a:t>(OH</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rPr>
              <a:t>c</a:t>
            </a:r>
            <a:r>
              <a:rPr lang="en-US" altLang="zh-CN" sz="2600" kern="100" dirty="0" smtClean="0">
                <a:latin typeface="Times New Roman"/>
                <a:ea typeface="华文细黑"/>
              </a:rPr>
              <a:t>(H</a:t>
            </a:r>
            <a:r>
              <a:rPr lang="zh-CN" altLang="zh-CN" sz="2600" kern="100" baseline="30000" dirty="0" smtClean="0">
                <a:latin typeface="Times New Roman"/>
                <a:ea typeface="华文细黑"/>
                <a:cs typeface="Times New Roman"/>
              </a:rPr>
              <a:t>＋</a:t>
            </a:r>
            <a:r>
              <a:rPr lang="en-US" altLang="zh-CN" sz="2600" kern="100" dirty="0" smtClean="0">
                <a:latin typeface="Times New Roman"/>
                <a:ea typeface="华文细黑"/>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i="1" kern="100" dirty="0">
                <a:latin typeface="Times New Roman"/>
                <a:ea typeface="华文细黑"/>
              </a:rPr>
              <a:t>c</a:t>
            </a:r>
            <a:r>
              <a:rPr lang="en-US" altLang="zh-CN" sz="2600" kern="100" dirty="0">
                <a:latin typeface="Times New Roman"/>
                <a:ea typeface="华文细黑"/>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rPr>
              <a:t>)</a:t>
            </a:r>
            <a:r>
              <a:rPr lang="zh-CN" altLang="zh-CN" sz="2600" kern="100" dirty="0">
                <a:latin typeface="Times New Roman"/>
                <a:ea typeface="华文细黑"/>
                <a:cs typeface="Times New Roman"/>
              </a:rPr>
              <a:t>，则</a:t>
            </a:r>
            <a:r>
              <a:rPr lang="en-US" altLang="zh-CN" sz="2600" i="1" kern="100" dirty="0">
                <a:latin typeface="Times New Roman"/>
                <a:ea typeface="华文细黑"/>
              </a:rPr>
              <a:t>c</a:t>
            </a:r>
            <a:r>
              <a:rPr lang="en-US" altLang="zh-CN" sz="2600" kern="100" dirty="0">
                <a:latin typeface="Times New Roman"/>
                <a:ea typeface="华文细黑"/>
              </a:rPr>
              <a:t>(</a:t>
            </a:r>
            <a:r>
              <a:rPr lang="en-US" altLang="zh-CN" sz="2600" kern="100" dirty="0" err="1">
                <a:latin typeface="Times New Roman"/>
                <a:ea typeface="华文细黑"/>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rPr>
              <a:t>)&gt;</a:t>
            </a:r>
            <a:endParaRPr lang="zh-CN" altLang="en-US" sz="2600" dirty="0"/>
          </a:p>
        </p:txBody>
      </p:sp>
      <p:graphicFrame>
        <p:nvGraphicFramePr>
          <p:cNvPr id="8" name="对象 7"/>
          <p:cNvGraphicFramePr>
            <a:graphicFrameLocks noChangeAspect="1"/>
          </p:cNvGraphicFramePr>
          <p:nvPr>
            <p:extLst>
              <p:ext uri="{D42A27DB-BD31-4B8C-83A1-F6EECF244321}">
                <p14:modId xmlns:p14="http://schemas.microsoft.com/office/powerpoint/2010/main" val="175330756"/>
              </p:ext>
            </p:extLst>
          </p:nvPr>
        </p:nvGraphicFramePr>
        <p:xfrm>
          <a:off x="8975526" y="1942009"/>
          <a:ext cx="1311275" cy="668338"/>
        </p:xfrm>
        <a:graphic>
          <a:graphicData uri="http://schemas.openxmlformats.org/presentationml/2006/ole">
            <mc:AlternateContent xmlns:mc="http://schemas.openxmlformats.org/markup-compatibility/2006">
              <mc:Choice xmlns:v="urn:schemas-microsoft-com:vml" Requires="v">
                <p:oleObj spid="_x0000_s196800" name="文档" r:id="rId3" imgW="1311513" imgH="667783" progId="Word.Document.12">
                  <p:embed/>
                </p:oleObj>
              </mc:Choice>
              <mc:Fallback>
                <p:oleObj name="文档" r:id="rId3" imgW="1311513" imgH="667783" progId="Word.Document.12">
                  <p:embed/>
                  <p:pic>
                    <p:nvPicPr>
                      <p:cNvPr id="0" name=""/>
                      <p:cNvPicPr/>
                      <p:nvPr/>
                    </p:nvPicPr>
                    <p:blipFill>
                      <a:blip r:embed="rId4"/>
                      <a:stretch>
                        <a:fillRect/>
                      </a:stretch>
                    </p:blipFill>
                    <p:spPr>
                      <a:xfrm>
                        <a:off x="8975526" y="1942009"/>
                        <a:ext cx="1311275" cy="66833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054260322"/>
              </p:ext>
            </p:extLst>
          </p:nvPr>
        </p:nvGraphicFramePr>
        <p:xfrm>
          <a:off x="1937792" y="2522190"/>
          <a:ext cx="4035425" cy="696913"/>
        </p:xfrm>
        <a:graphic>
          <a:graphicData uri="http://schemas.openxmlformats.org/presentationml/2006/ole">
            <mc:AlternateContent xmlns:mc="http://schemas.openxmlformats.org/markup-compatibility/2006">
              <mc:Choice xmlns:v="urn:schemas-microsoft-com:vml" Requires="v">
                <p:oleObj spid="_x0000_s196801" name="文档" r:id="rId5" imgW="4034954" imgH="698072" progId="Word.Document.12">
                  <p:embed/>
                </p:oleObj>
              </mc:Choice>
              <mc:Fallback>
                <p:oleObj name="文档" r:id="rId5" imgW="4034954" imgH="698072" progId="Word.Document.12">
                  <p:embed/>
                  <p:pic>
                    <p:nvPicPr>
                      <p:cNvPr id="0" name=""/>
                      <p:cNvPicPr/>
                      <p:nvPr/>
                    </p:nvPicPr>
                    <p:blipFill>
                      <a:blip r:embed="rId6"/>
                      <a:stretch>
                        <a:fillRect/>
                      </a:stretch>
                    </p:blipFill>
                    <p:spPr>
                      <a:xfrm>
                        <a:off x="1937792" y="2522190"/>
                        <a:ext cx="4035425" cy="696913"/>
                      </a:xfrm>
                      <a:prstGeom prst="rect">
                        <a:avLst/>
                      </a:prstGeom>
                    </p:spPr>
                  </p:pic>
                </p:oleObj>
              </mc:Fallback>
            </mc:AlternateContent>
          </a:graphicData>
        </a:graphic>
      </p:graphicFrame>
      <p:sp>
        <p:nvSpPr>
          <p:cNvPr id="13" name="矩形 12"/>
          <p:cNvSpPr/>
          <p:nvPr/>
        </p:nvSpPr>
        <p:spPr>
          <a:xfrm>
            <a:off x="330374" y="3088804"/>
            <a:ext cx="1410964" cy="586571"/>
          </a:xfrm>
          <a:prstGeom prst="rect">
            <a:avLst/>
          </a:prstGeom>
        </p:spPr>
        <p:txBody>
          <a:bodyPr wrap="none">
            <a:spAutoFit/>
          </a:bodyPr>
          <a:lstStyle/>
          <a:p>
            <a:pPr algn="just">
              <a:lnSpc>
                <a:spcPct val="140000"/>
              </a:lnSpc>
              <a:spcAft>
                <a:spcPts val="0"/>
              </a:spcAft>
            </a:pPr>
            <a:r>
              <a:rPr lang="zh-CN" altLang="zh-CN" sz="2600" b="1" kern="100">
                <a:solidFill>
                  <a:srgbClr val="0000FF"/>
                </a:solidFill>
                <a:latin typeface="Times New Roman"/>
                <a:cs typeface="Times New Roman"/>
              </a:rPr>
              <a:t>答案</a:t>
            </a:r>
            <a:r>
              <a:rPr lang="zh-CN" altLang="zh-CN" sz="2600" kern="100">
                <a:latin typeface="Times New Roman"/>
                <a:ea typeface="华文细黑"/>
                <a:cs typeface="Times New Roman"/>
              </a:rPr>
              <a:t>　</a:t>
            </a:r>
            <a:r>
              <a:rPr lang="en-US" altLang="zh-CN" sz="2600" kern="100">
                <a:solidFill>
                  <a:schemeClr val="accent6">
                    <a:lumMod val="75000"/>
                  </a:schemeClr>
                </a:solidFill>
                <a:latin typeface="Times New Roman"/>
                <a:ea typeface="华文细黑"/>
                <a:cs typeface="Courier New"/>
              </a:rPr>
              <a:t>B</a:t>
            </a:r>
            <a:endParaRPr lang="zh-CN" altLang="zh-CN" sz="2600" kern="100">
              <a:solidFill>
                <a:schemeClr val="accent6">
                  <a:lumMod val="75000"/>
                </a:schemeClr>
              </a:solidFill>
              <a:latin typeface="Times New Roman"/>
              <a:ea typeface="华文细黑"/>
              <a:cs typeface="Courier New"/>
            </a:endParaRPr>
          </a:p>
        </p:txBody>
      </p:sp>
      <p:sp>
        <p:nvSpPr>
          <p:cNvPr id="37" name="Rectangle 21">
            <a:hlinkClick r:id="rId7"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8"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9"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10"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11"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12"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Rectangle 21">
            <a:hlinkClick r:id="rId13"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Rectangle 21">
            <a:hlinkClick r:id="rId14"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8982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750"/>
                                        <p:tgtEl>
                                          <p:spTgt spid="11"/>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linds(horizontal)">
                                      <p:cBhvr>
                                        <p:cTn id="1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0381" y="1116013"/>
            <a:ext cx="11344407" cy="491826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5.(2014·</a:t>
            </a:r>
            <a:r>
              <a:rPr lang="zh-CN" altLang="zh-CN" sz="2800" kern="100">
                <a:latin typeface="Times New Roman"/>
                <a:ea typeface="华文细黑"/>
                <a:cs typeface="Times New Roman"/>
              </a:rPr>
              <a:t>新课标全国卷</a:t>
            </a:r>
            <a:r>
              <a:rPr lang="en-US" altLang="zh-CN" sz="2800" kern="100">
                <a:latin typeface="宋体"/>
                <a:ea typeface="华文细黑"/>
                <a:cs typeface="Times New Roman"/>
              </a:rPr>
              <a:t>Ⅱ</a:t>
            </a:r>
            <a:r>
              <a:rPr lang="zh-CN" altLang="zh-CN" sz="2800" kern="100">
                <a:latin typeface="Times New Roman"/>
                <a:ea typeface="华文细黑"/>
                <a:cs typeface="Times New Roman"/>
              </a:rPr>
              <a:t>，</a:t>
            </a:r>
            <a:r>
              <a:rPr lang="en-US" altLang="zh-CN" sz="2800" kern="100">
                <a:latin typeface="Times New Roman"/>
                <a:ea typeface="华文细黑"/>
                <a:cs typeface="Courier New"/>
              </a:rPr>
              <a:t>11)</a:t>
            </a:r>
            <a:r>
              <a:rPr lang="zh-CN" altLang="zh-CN" sz="2800" kern="100">
                <a:latin typeface="Times New Roman"/>
                <a:ea typeface="华文细黑"/>
                <a:cs typeface="Times New Roman"/>
              </a:rPr>
              <a:t>一定温度下，下列溶液的离子浓度关系式正确的是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5</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溶液中，</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1</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5</a:t>
            </a:r>
            <a:r>
              <a:rPr lang="en-US" altLang="zh-CN" sz="2800" kern="100">
                <a:latin typeface="Times New Roman"/>
                <a:ea typeface="华文细黑"/>
                <a:cs typeface="Courier New"/>
              </a:rPr>
              <a:t>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B.pH</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的氨水溶液，稀释</a:t>
            </a:r>
            <a:r>
              <a:rPr lang="en-US" altLang="zh-CN" sz="2800" kern="100">
                <a:latin typeface="Times New Roman"/>
                <a:ea typeface="华文细黑"/>
                <a:cs typeface="Courier New"/>
              </a:rPr>
              <a:t>10</a:t>
            </a:r>
            <a:r>
              <a:rPr lang="zh-CN" altLang="zh-CN" sz="2800" kern="100">
                <a:latin typeface="Times New Roman"/>
                <a:ea typeface="华文细黑"/>
                <a:cs typeface="Times New Roman"/>
              </a:rPr>
              <a:t>倍后，其</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b</a:t>
            </a:r>
            <a:r>
              <a:rPr lang="zh-CN" altLang="zh-CN" sz="2800" kern="100">
                <a:latin typeface="Times New Roman"/>
                <a:ea typeface="华文细黑"/>
                <a:cs typeface="Times New Roman"/>
              </a:rPr>
              <a:t>，则</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b</a:t>
            </a:r>
            <a:r>
              <a:rPr lang="zh-CN" altLang="zh-CN" sz="2800" kern="100">
                <a:latin typeface="Times New Roman"/>
                <a:ea typeface="华文细黑"/>
                <a:cs typeface="Times New Roman"/>
              </a:rPr>
              <a:t>＋</a:t>
            </a:r>
            <a:r>
              <a:rPr lang="en-US" altLang="zh-CN" sz="2800" kern="100" smtClean="0">
                <a:latin typeface="Times New Roman"/>
                <a:ea typeface="华文细黑"/>
                <a:cs typeface="Courier New"/>
              </a:rPr>
              <a:t>1</a:t>
            </a:r>
            <a:endParaRPr lang="en-US" altLang="zh-CN" sz="1050" kern="100" smtClean="0">
              <a:latin typeface="宋体"/>
              <a:cs typeface="Courier New"/>
            </a:endParaRPr>
          </a:p>
          <a:p>
            <a:pPr algn="just">
              <a:lnSpc>
                <a:spcPct val="140000"/>
              </a:lnSpc>
              <a:spcAft>
                <a:spcPts val="0"/>
              </a:spcAft>
            </a:pPr>
            <a:r>
              <a:rPr lang="en-US" altLang="zh-CN" sz="2800" kern="100">
                <a:latin typeface="Times New Roman"/>
                <a:ea typeface="华文细黑"/>
                <a:cs typeface="Courier New"/>
              </a:rPr>
              <a:t>C.pH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溶液与</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12</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溶液任意比例混合：</a:t>
            </a:r>
            <a:r>
              <a:rPr lang="en-US" altLang="zh-CN" sz="2800" i="1" kern="100">
                <a:latin typeface="Times New Roman"/>
                <a:ea typeface="华文细黑"/>
                <a:cs typeface="Courier New"/>
              </a:rPr>
              <a:t>c</a:t>
            </a:r>
            <a:r>
              <a:rPr lang="en-US" altLang="zh-CN" sz="2800" kern="100">
                <a:latin typeface="Times New Roman"/>
                <a:ea typeface="华文细黑"/>
                <a:cs typeface="Courier New"/>
              </a:rPr>
              <a:t>(Na</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i="1" kern="100">
                <a:latin typeface="Times New Roman"/>
                <a:ea typeface="华文细黑"/>
                <a:cs typeface="Times New Roman"/>
              </a:rPr>
              <a:t> </a:t>
            </a:r>
            <a:r>
              <a:rPr lang="en-US" altLang="zh-CN" sz="2800" i="1" kern="100" smtClean="0">
                <a:latin typeface="Times New Roman"/>
                <a:ea typeface="华文细黑"/>
                <a:cs typeface="Times New Roman"/>
              </a:rPr>
              <a:t>   </a:t>
            </a:r>
            <a:r>
              <a:rPr lang="en-US" altLang="zh-CN" sz="2800" i="1" kern="100" smtClean="0">
                <a:latin typeface="Times New Roman"/>
                <a:ea typeface="华文细黑"/>
                <a:cs typeface="Courier New"/>
              </a:rPr>
              <a:t>c</a:t>
            </a:r>
            <a:r>
              <a:rPr lang="en-US" altLang="zh-CN" sz="2800" kern="100" smtClean="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D.pH</a:t>
            </a:r>
            <a:r>
              <a:rPr lang="zh-CN" altLang="zh-CN" sz="2800" kern="100">
                <a:latin typeface="Times New Roman"/>
                <a:ea typeface="华文细黑"/>
                <a:cs typeface="Times New Roman"/>
              </a:rPr>
              <a:t>相同的</a:t>
            </a:r>
            <a:r>
              <a:rPr lang="en-US" altLang="zh-CN" sz="2800" kern="100">
                <a:latin typeface="宋体"/>
                <a:ea typeface="华文细黑"/>
                <a:cs typeface="Times New Roman"/>
              </a:rPr>
              <a:t>①</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a:t>
            </a:r>
            <a:r>
              <a:rPr lang="en-US" altLang="zh-CN" sz="2800" kern="100">
                <a:latin typeface="宋体"/>
                <a:ea typeface="华文细黑"/>
                <a:cs typeface="Times New Roman"/>
              </a:rPr>
              <a:t>②</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a:t>
            </a:r>
            <a:r>
              <a:rPr lang="en-US" altLang="zh-CN" sz="2800" kern="100">
                <a:latin typeface="宋体"/>
                <a:ea typeface="华文细黑"/>
                <a:cs typeface="Times New Roman"/>
              </a:rPr>
              <a:t>③</a:t>
            </a:r>
            <a:r>
              <a:rPr lang="en-US" altLang="zh-CN" sz="2800" kern="100">
                <a:latin typeface="Times New Roman"/>
                <a:ea typeface="华文细黑"/>
                <a:cs typeface="Courier New"/>
              </a:rPr>
              <a:t>NaClO</a:t>
            </a:r>
            <a:r>
              <a:rPr lang="zh-CN" altLang="zh-CN" sz="2800" kern="100">
                <a:latin typeface="Times New Roman"/>
                <a:ea typeface="华文细黑"/>
                <a:cs typeface="Times New Roman"/>
              </a:rPr>
              <a:t>三种溶液的</a:t>
            </a:r>
            <a:r>
              <a:rPr lang="en-US" altLang="zh-CN" sz="2800" i="1" kern="100">
                <a:latin typeface="Times New Roman"/>
                <a:ea typeface="华文细黑"/>
                <a:cs typeface="Courier New"/>
              </a:rPr>
              <a:t>c</a:t>
            </a:r>
            <a:r>
              <a:rPr lang="en-US" altLang="zh-CN" sz="2800" kern="100">
                <a:latin typeface="Times New Roman"/>
                <a:ea typeface="华文细黑"/>
                <a:cs typeface="Courier New"/>
              </a:rPr>
              <a:t>(Na</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en-US" altLang="zh-CN" sz="2800" kern="100" smtClean="0">
                <a:latin typeface="宋体"/>
                <a:ea typeface="华文细黑"/>
                <a:cs typeface="Times New Roman"/>
              </a:rPr>
              <a:t>①</a:t>
            </a:r>
            <a:r>
              <a:rPr lang="zh-CN" altLang="zh-CN" sz="2800" kern="100">
                <a:latin typeface="Times New Roman"/>
                <a:ea typeface="华文细黑"/>
                <a:cs typeface="Times New Roman"/>
              </a:rPr>
              <a:t>＞</a:t>
            </a:r>
            <a:r>
              <a:rPr lang="en-US" altLang="zh-CN" sz="2800" kern="100">
                <a:latin typeface="宋体"/>
                <a:ea typeface="华文细黑"/>
                <a:cs typeface="Times New Roman"/>
              </a:rPr>
              <a:t>②</a:t>
            </a:r>
            <a:r>
              <a:rPr lang="zh-CN" altLang="zh-CN" sz="2800" kern="100">
                <a:latin typeface="Times New Roman"/>
                <a:ea typeface="华文细黑"/>
                <a:cs typeface="Times New Roman"/>
              </a:rPr>
              <a:t>＞</a:t>
            </a:r>
            <a:r>
              <a:rPr lang="en-US" altLang="zh-CN" sz="2800" kern="100" smtClean="0">
                <a:latin typeface="宋体"/>
                <a:ea typeface="华文细黑"/>
                <a:cs typeface="Times New Roman"/>
              </a:rPr>
              <a:t>③</a:t>
            </a:r>
            <a:endParaRPr lang="zh-CN" altLang="zh-CN" sz="1050" kern="10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91893742"/>
              </p:ext>
            </p:extLst>
          </p:nvPr>
        </p:nvGraphicFramePr>
        <p:xfrm>
          <a:off x="3563218" y="4155207"/>
          <a:ext cx="1711325" cy="706438"/>
        </p:xfrm>
        <a:graphic>
          <a:graphicData uri="http://schemas.openxmlformats.org/presentationml/2006/ole">
            <mc:AlternateContent xmlns:mc="http://schemas.openxmlformats.org/markup-compatibility/2006">
              <mc:Choice xmlns:v="urn:schemas-microsoft-com:vml" Requires="v">
                <p:oleObj spid="_x0000_s197756" name="文档" r:id="rId3" imgW="1711373" imgH="705644" progId="Word.Document.12">
                  <p:embed/>
                </p:oleObj>
              </mc:Choice>
              <mc:Fallback>
                <p:oleObj name="文档" r:id="rId3" imgW="1711373" imgH="705644" progId="Word.Document.12">
                  <p:embed/>
                  <p:pic>
                    <p:nvPicPr>
                      <p:cNvPr id="0" name=""/>
                      <p:cNvPicPr/>
                      <p:nvPr/>
                    </p:nvPicPr>
                    <p:blipFill>
                      <a:blip r:embed="rId4"/>
                      <a:stretch>
                        <a:fillRect/>
                      </a:stretch>
                    </p:blipFill>
                    <p:spPr>
                      <a:xfrm>
                        <a:off x="3563218" y="4155207"/>
                        <a:ext cx="1711325" cy="706438"/>
                      </a:xfrm>
                      <a:prstGeom prst="rect">
                        <a:avLst/>
                      </a:prstGeom>
                    </p:spPr>
                  </p:pic>
                </p:oleObj>
              </mc:Fallback>
            </mc:AlternateContent>
          </a:graphicData>
        </a:graphic>
      </p:graphicFrame>
      <p:sp>
        <p:nvSpPr>
          <p:cNvPr id="23" name="Rectangle 21">
            <a:hlinkClick r:id="rId5"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7"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8"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7" name="Rectangle 21">
            <a:hlinkClick r:id="rId9"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8" name="Rectangle 21">
            <a:hlinkClick r:id="rId10"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11"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Rectangle 21">
            <a:hlinkClick r:id="rId12"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77813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15516" y="1347015"/>
            <a:ext cx="11457851" cy="4315027"/>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5</a:t>
            </a:r>
            <a:r>
              <a:rPr lang="en-US" altLang="zh-CN" sz="2800" kern="100" dirty="0">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，但是</a:t>
            </a:r>
            <a:r>
              <a:rPr lang="en-US" altLang="zh-CN" sz="2800" kern="100" dirty="0">
                <a:latin typeface="Times New Roman"/>
                <a:ea typeface="华文细黑"/>
                <a:cs typeface="Courier New"/>
              </a:rPr>
              <a:t>HS</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的浓度会</a:t>
            </a:r>
            <a:r>
              <a:rPr lang="zh-CN" altLang="zh-CN" sz="2800" kern="100" dirty="0" smtClean="0">
                <a:latin typeface="Times New Roman"/>
                <a:ea typeface="华文细黑"/>
                <a:cs typeface="Times New Roman"/>
              </a:rPr>
              <a:t>小于</a:t>
            </a:r>
            <a:r>
              <a:rPr lang="en-US" altLang="zh-CN" sz="2800" kern="100" dirty="0" smtClean="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来自于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的第一步电离、</a:t>
            </a:r>
            <a:r>
              <a:rPr lang="en-US" altLang="zh-CN" sz="2800" kern="100" dirty="0">
                <a:latin typeface="Times New Roman"/>
                <a:ea typeface="华文细黑"/>
                <a:cs typeface="Courier New"/>
              </a:rPr>
              <a:t>HS</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的电离和水的电离，故</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的浓度大于</a:t>
            </a:r>
            <a:r>
              <a:rPr lang="en-US" altLang="zh-CN" sz="2800" kern="100" dirty="0">
                <a:latin typeface="Times New Roman"/>
                <a:ea typeface="华文细黑"/>
                <a:cs typeface="Courier New"/>
              </a:rPr>
              <a:t>HS</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项，弱碱不完全电离，弱碱稀释</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倍时，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减小不到一个</a:t>
            </a:r>
            <a:r>
              <a:rPr lang="zh-CN" altLang="zh-CN" sz="2800" kern="100" dirty="0" smtClean="0">
                <a:latin typeface="Times New Roman"/>
                <a:ea typeface="华文细黑"/>
                <a:cs typeface="Times New Roman"/>
              </a:rPr>
              <a:t>单位</a:t>
            </a:r>
            <a:r>
              <a:rPr lang="en-US"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&lt;</a:t>
            </a:r>
            <a:r>
              <a:rPr lang="en-US" altLang="zh-CN" sz="2800" i="1" kern="100" dirty="0" smtClean="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，故不正确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项，草酸是弱酸，氢氧化钠是强碱，无论怎样混合得到的溶液都符合电荷守恒，而该等式中缺少草酸根，不符合电荷守恒，故不正确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9" name="Rectangle 21">
            <a:hlinkClick r:id="rId2"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Rectangle 21">
            <a:hlinkClick r:id="rId3"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1" name="Rectangle 21">
            <a:hlinkClick r:id="rId4"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2" name="Rectangle 21">
            <a:hlinkClick r:id="rId5"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3" name="Rectangle 21">
            <a:hlinkClick r:id="rId6"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4" name="Rectangle 21">
            <a:hlinkClick r:id="rId7"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8"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9"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26462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15516" y="1347015"/>
            <a:ext cx="11457851" cy="2505301"/>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项，因为醋酸的酸性</a:t>
            </a:r>
            <a:r>
              <a:rPr lang="en-US" altLang="zh-CN" sz="2800" kern="100" dirty="0">
                <a:solidFill>
                  <a:prstClr val="black"/>
                </a:solidFill>
                <a:latin typeface="Times New Roman"/>
                <a:ea typeface="华文细黑"/>
                <a:cs typeface="Courier New"/>
              </a:rPr>
              <a:t>&gt;</a:t>
            </a:r>
            <a:r>
              <a:rPr lang="zh-CN" altLang="zh-CN" sz="2800" kern="100" dirty="0">
                <a:solidFill>
                  <a:prstClr val="black"/>
                </a:solidFill>
                <a:latin typeface="Times New Roman"/>
                <a:ea typeface="华文细黑"/>
                <a:cs typeface="Times New Roman"/>
              </a:rPr>
              <a:t>碳酸的酸性</a:t>
            </a:r>
            <a:r>
              <a:rPr lang="en-US" altLang="zh-CN" sz="2800" kern="100" dirty="0">
                <a:solidFill>
                  <a:prstClr val="black"/>
                </a:solidFill>
                <a:latin typeface="Times New Roman"/>
                <a:ea typeface="华文细黑"/>
                <a:cs typeface="Courier New"/>
              </a:rPr>
              <a:t>&gt;</a:t>
            </a:r>
            <a:r>
              <a:rPr lang="zh-CN" altLang="zh-CN" sz="2800" kern="100" dirty="0">
                <a:solidFill>
                  <a:prstClr val="black"/>
                </a:solidFill>
                <a:latin typeface="Times New Roman"/>
                <a:ea typeface="华文细黑"/>
                <a:cs typeface="Times New Roman"/>
              </a:rPr>
              <a:t>次氯酸的酸性，根据越弱越水解的原则，</a:t>
            </a:r>
            <a:r>
              <a:rPr lang="en-US" altLang="zh-CN" sz="2800" kern="100" dirty="0">
                <a:solidFill>
                  <a:prstClr val="black"/>
                </a:solidFill>
                <a:latin typeface="Times New Roman"/>
                <a:ea typeface="华文细黑"/>
                <a:cs typeface="Courier New"/>
              </a:rPr>
              <a:t>pH</a:t>
            </a:r>
            <a:r>
              <a:rPr lang="zh-CN" altLang="zh-CN" sz="2800" kern="100" dirty="0">
                <a:solidFill>
                  <a:prstClr val="black"/>
                </a:solidFill>
                <a:latin typeface="Times New Roman"/>
                <a:ea typeface="华文细黑"/>
                <a:cs typeface="Times New Roman"/>
              </a:rPr>
              <a:t>相同的三种钠盐，浓度的大小关系为醋酸钠</a:t>
            </a:r>
            <a:r>
              <a:rPr lang="en-US" altLang="zh-CN" sz="2800" kern="100" dirty="0">
                <a:solidFill>
                  <a:prstClr val="black"/>
                </a:solidFill>
                <a:latin typeface="Times New Roman"/>
                <a:ea typeface="华文细黑"/>
                <a:cs typeface="Courier New"/>
              </a:rPr>
              <a:t>&gt;</a:t>
            </a:r>
            <a:r>
              <a:rPr lang="zh-CN" altLang="zh-CN" sz="2800" kern="100" dirty="0">
                <a:solidFill>
                  <a:prstClr val="black"/>
                </a:solidFill>
                <a:latin typeface="Times New Roman"/>
                <a:ea typeface="华文细黑"/>
                <a:cs typeface="Times New Roman"/>
              </a:rPr>
              <a:t>碳酸氢钠</a:t>
            </a:r>
            <a:r>
              <a:rPr lang="en-US" altLang="zh-CN" sz="2800" kern="100" dirty="0">
                <a:solidFill>
                  <a:prstClr val="black"/>
                </a:solidFill>
                <a:latin typeface="Times New Roman"/>
                <a:ea typeface="华文细黑"/>
                <a:cs typeface="Courier New"/>
              </a:rPr>
              <a:t>&gt;</a:t>
            </a:r>
            <a:r>
              <a:rPr lang="zh-CN" altLang="zh-CN" sz="2800" kern="100" dirty="0">
                <a:solidFill>
                  <a:prstClr val="black"/>
                </a:solidFill>
                <a:latin typeface="Times New Roman"/>
                <a:ea typeface="华文细黑"/>
                <a:cs typeface="Times New Roman"/>
              </a:rPr>
              <a:t>次氯酸钠，则钠离子的浓度为</a:t>
            </a:r>
            <a:r>
              <a:rPr lang="en-US" altLang="zh-CN" sz="2800" kern="100" dirty="0">
                <a:solidFill>
                  <a:prstClr val="black"/>
                </a:solidFill>
                <a:latin typeface="宋体"/>
                <a:ea typeface="华文细黑"/>
                <a:cs typeface="Times New Roman"/>
              </a:rPr>
              <a:t>①</a:t>
            </a:r>
            <a:r>
              <a:rPr lang="en-US" altLang="zh-CN" sz="2800" kern="100" dirty="0">
                <a:solidFill>
                  <a:prstClr val="black"/>
                </a:solidFill>
                <a:latin typeface="Times New Roman"/>
                <a:ea typeface="华文细黑"/>
                <a:cs typeface="Courier New"/>
              </a:rPr>
              <a:t>&gt;</a:t>
            </a:r>
            <a:r>
              <a:rPr lang="en-US" altLang="zh-CN" sz="2800" kern="100" dirty="0">
                <a:solidFill>
                  <a:prstClr val="black"/>
                </a:solidFill>
                <a:latin typeface="宋体"/>
                <a:ea typeface="华文细黑"/>
                <a:cs typeface="Times New Roman"/>
              </a:rPr>
              <a:t>②</a:t>
            </a:r>
            <a:r>
              <a:rPr lang="en-US" altLang="zh-CN" sz="2800" kern="100" dirty="0">
                <a:solidFill>
                  <a:prstClr val="black"/>
                </a:solidFill>
                <a:latin typeface="Times New Roman"/>
                <a:ea typeface="华文细黑"/>
                <a:cs typeface="Courier New"/>
              </a:rPr>
              <a:t>&gt;</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，故正确</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Times New Roman"/>
              <a:ea typeface="华文细黑"/>
              <a:cs typeface="Courier New"/>
            </a:endParaRPr>
          </a:p>
        </p:txBody>
      </p:sp>
      <p:sp>
        <p:nvSpPr>
          <p:cNvPr id="29" name="Rectangle 21">
            <a:hlinkClick r:id="rId2"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Rectangle 21">
            <a:hlinkClick r:id="rId3"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1" name="Rectangle 21">
            <a:hlinkClick r:id="rId4"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2" name="Rectangle 21">
            <a:hlinkClick r:id="rId5"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3" name="Rectangle 21">
            <a:hlinkClick r:id="rId6"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4" name="Rectangle 21">
            <a:hlinkClick r:id="rId7"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8"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9"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68595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1">
            <a:hlinkClick r:id="rId2"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3"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4"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5"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6"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7"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8"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9"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矩形 32"/>
          <p:cNvSpPr/>
          <p:nvPr/>
        </p:nvSpPr>
        <p:spPr>
          <a:xfrm>
            <a:off x="325041" y="1116013"/>
            <a:ext cx="11457851" cy="1902059"/>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6.(</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常温下，</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的一元酸</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与等浓度的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溶液等体积混合后，所得溶液中部分微粒组分及浓度如图所示，下列说法正确的是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34" name="Picture 2" descr="HX4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8395" y="2541363"/>
            <a:ext cx="4508944" cy="290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9071" y="2977419"/>
            <a:ext cx="7372319" cy="2505301"/>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A.HA</a:t>
            </a:r>
            <a:r>
              <a:rPr lang="zh-CN" altLang="zh-CN" sz="2800" kern="100" dirty="0">
                <a:solidFill>
                  <a:prstClr val="black"/>
                </a:solidFill>
                <a:latin typeface="Times New Roman"/>
                <a:ea typeface="华文细黑"/>
                <a:cs typeface="Times New Roman"/>
              </a:rPr>
              <a:t>为强酸</a:t>
            </a:r>
            <a:r>
              <a:rPr lang="en-US" altLang="zh-CN" sz="28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该混合液</a:t>
            </a:r>
            <a:r>
              <a:rPr lang="en-US" altLang="zh-CN" sz="2800" kern="100" dirty="0">
                <a:solidFill>
                  <a:prstClr val="black"/>
                </a:solidFill>
                <a:latin typeface="Times New Roman"/>
                <a:ea typeface="华文细黑"/>
                <a:cs typeface="Courier New"/>
              </a:rPr>
              <a:t>pH</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7</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该混合溶液中：</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(A</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图中</a:t>
            </a:r>
            <a:r>
              <a:rPr lang="en-US" altLang="zh-CN" sz="2800" kern="100" dirty="0">
                <a:solidFill>
                  <a:prstClr val="black"/>
                </a:solidFill>
                <a:latin typeface="Times New Roman"/>
                <a:ea typeface="华文细黑"/>
                <a:cs typeface="Courier New"/>
              </a:rPr>
              <a:t>X</a:t>
            </a:r>
            <a:r>
              <a:rPr lang="zh-CN" altLang="zh-CN" sz="2800" kern="100" dirty="0">
                <a:solidFill>
                  <a:prstClr val="black"/>
                </a:solidFill>
                <a:latin typeface="Times New Roman"/>
                <a:ea typeface="华文细黑"/>
                <a:cs typeface="Times New Roman"/>
              </a:rPr>
              <a:t>表示</a:t>
            </a:r>
            <a:r>
              <a:rPr lang="en-US" altLang="zh-CN" sz="2800" kern="100" dirty="0">
                <a:solidFill>
                  <a:prstClr val="black"/>
                </a:solidFill>
                <a:latin typeface="Times New Roman"/>
                <a:ea typeface="华文细黑"/>
                <a:cs typeface="Courier New"/>
              </a:rPr>
              <a:t>HA</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表示</a:t>
            </a:r>
            <a:r>
              <a:rPr lang="en-US" altLang="zh-CN" sz="2800" kern="100" dirty="0">
                <a:solidFill>
                  <a:prstClr val="black"/>
                </a:solidFill>
                <a:latin typeface="Times New Roman"/>
                <a:ea typeface="华文细黑"/>
                <a:cs typeface="Courier New"/>
              </a:rPr>
              <a:t>OH</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Z</a:t>
            </a:r>
            <a:r>
              <a:rPr lang="zh-CN" altLang="zh-CN" sz="2800" kern="100" dirty="0">
                <a:solidFill>
                  <a:prstClr val="black"/>
                </a:solidFill>
                <a:latin typeface="Times New Roman"/>
                <a:ea typeface="华文细黑"/>
                <a:cs typeface="Times New Roman"/>
              </a:rPr>
              <a:t>表示</a:t>
            </a:r>
            <a:r>
              <a:rPr lang="en-US" altLang="zh-CN" sz="2800" kern="100" dirty="0">
                <a:solidFill>
                  <a:prstClr val="black"/>
                </a:solidFill>
                <a:latin typeface="Times New Roman"/>
                <a:ea typeface="华文细黑"/>
                <a:cs typeface="Courier New"/>
              </a:rPr>
              <a:t>H</a:t>
            </a:r>
            <a:r>
              <a:rPr lang="zh-CN" altLang="zh-CN" sz="2800" kern="100" baseline="30000" dirty="0" smtClean="0">
                <a:solidFill>
                  <a:prstClr val="black"/>
                </a:solidFill>
                <a:latin typeface="Times New Roman"/>
                <a:ea typeface="华文细黑"/>
                <a:cs typeface="Times New Roman"/>
              </a:rPr>
              <a:t>＋</a:t>
            </a:r>
            <a:endParaRPr lang="en-US" altLang="zh-CN" sz="2800" kern="100" baseline="30000" dirty="0" smtClean="0">
              <a:solidFill>
                <a:prstClr val="black"/>
              </a:solidFill>
              <a:latin typeface="Times New Roman"/>
              <a:ea typeface="华文细黑"/>
              <a:cs typeface="Times New Roman"/>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96939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矩形 34"/>
          <p:cNvSpPr/>
          <p:nvPr/>
        </p:nvSpPr>
        <p:spPr>
          <a:xfrm>
            <a:off x="369420" y="991047"/>
            <a:ext cx="11457851" cy="2103268"/>
          </a:xfrm>
          <a:prstGeom prst="rect">
            <a:avLst/>
          </a:prstGeom>
        </p:spPr>
        <p:txBody>
          <a:bodyPr>
            <a:spAutoFit/>
          </a:bodyPr>
          <a:lstStyle/>
          <a:p>
            <a:pPr algn="just">
              <a:lnSpc>
                <a:spcPct val="140000"/>
              </a:lnSpc>
              <a:spcAft>
                <a:spcPts val="0"/>
              </a:spcAft>
            </a:pPr>
            <a:r>
              <a:rPr lang="zh-CN" altLang="zh-CN" b="1" kern="100" dirty="0" smtClean="0">
                <a:solidFill>
                  <a:srgbClr val="0000FF"/>
                </a:solidFill>
                <a:latin typeface="Times New Roman"/>
                <a:cs typeface="Times New Roman"/>
              </a:rPr>
              <a:t>解析</a:t>
            </a:r>
            <a:r>
              <a:rPr lang="zh-CN" altLang="zh-CN" kern="100" dirty="0">
                <a:latin typeface="Times New Roman"/>
                <a:ea typeface="华文细黑"/>
                <a:cs typeface="Times New Roman"/>
              </a:rPr>
              <a:t>　做图像题首先要弄清横、纵坐标轴所代表的意义，本题所给图像的纵坐标为浓度，横坐标为各组分，即本图像给出的是各组分的浓度大小关系。其中，</a:t>
            </a:r>
            <a:r>
              <a:rPr lang="en-US" altLang="zh-CN" kern="100" dirty="0">
                <a:latin typeface="Times New Roman"/>
                <a:ea typeface="华文细黑"/>
              </a:rPr>
              <a:t>A</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浓度最大，</a:t>
            </a:r>
            <a:r>
              <a:rPr lang="en-US" altLang="zh-CN" kern="100" dirty="0">
                <a:latin typeface="Times New Roman"/>
                <a:ea typeface="华文细黑"/>
              </a:rPr>
              <a:t>X</a:t>
            </a:r>
            <a:r>
              <a:rPr lang="zh-CN" altLang="zh-CN" kern="100" dirty="0">
                <a:latin typeface="Times New Roman"/>
                <a:ea typeface="华文细黑"/>
                <a:cs typeface="Times New Roman"/>
              </a:rPr>
              <a:t>、</a:t>
            </a:r>
            <a:r>
              <a:rPr lang="en-US" altLang="zh-CN" kern="100" dirty="0">
                <a:latin typeface="Times New Roman"/>
                <a:ea typeface="华文细黑"/>
              </a:rPr>
              <a:t>Y</a:t>
            </a:r>
            <a:r>
              <a:rPr lang="zh-CN" altLang="zh-CN" kern="100" dirty="0">
                <a:latin typeface="Times New Roman"/>
                <a:ea typeface="华文细黑"/>
                <a:cs typeface="Times New Roman"/>
              </a:rPr>
              <a:t>、</a:t>
            </a:r>
            <a:r>
              <a:rPr lang="en-US" altLang="zh-CN" kern="100" dirty="0">
                <a:latin typeface="Times New Roman"/>
                <a:ea typeface="华文细黑"/>
              </a:rPr>
              <a:t>Z</a:t>
            </a:r>
            <a:r>
              <a:rPr lang="zh-CN" altLang="zh-CN" kern="100" dirty="0">
                <a:latin typeface="Times New Roman"/>
                <a:ea typeface="华文细黑"/>
                <a:cs typeface="Times New Roman"/>
              </a:rPr>
              <a:t>浓度依次减小，由题意知，</a:t>
            </a:r>
            <a:r>
              <a:rPr lang="en-US" altLang="zh-CN" kern="100" dirty="0">
                <a:latin typeface="Times New Roman"/>
                <a:ea typeface="华文细黑"/>
              </a:rPr>
              <a:t>HA</a:t>
            </a:r>
            <a:r>
              <a:rPr lang="zh-CN" altLang="zh-CN" kern="100" dirty="0">
                <a:latin typeface="Times New Roman"/>
                <a:ea typeface="华文细黑"/>
                <a:cs typeface="Times New Roman"/>
              </a:rPr>
              <a:t>与</a:t>
            </a:r>
            <a:r>
              <a:rPr lang="en-US" altLang="zh-CN" kern="100" dirty="0" err="1">
                <a:latin typeface="Times New Roman"/>
                <a:ea typeface="华文细黑"/>
              </a:rPr>
              <a:t>NaOH</a:t>
            </a:r>
            <a:r>
              <a:rPr lang="zh-CN" altLang="zh-CN" kern="100" dirty="0">
                <a:latin typeface="Times New Roman"/>
                <a:ea typeface="华文细黑"/>
                <a:cs typeface="Times New Roman"/>
              </a:rPr>
              <a:t>反应生成</a:t>
            </a:r>
            <a:r>
              <a:rPr lang="en-US" altLang="zh-CN" kern="100" dirty="0">
                <a:latin typeface="Times New Roman"/>
                <a:ea typeface="华文细黑"/>
              </a:rPr>
              <a:t>0.1 </a:t>
            </a:r>
            <a:r>
              <a:rPr lang="en-US" altLang="zh-CN" kern="100" dirty="0" err="1">
                <a:latin typeface="Times New Roman"/>
                <a:ea typeface="华文细黑"/>
              </a:rPr>
              <a:t>mol·L</a:t>
            </a:r>
            <a:r>
              <a:rPr lang="zh-CN" altLang="zh-CN" kern="100" baseline="30000" dirty="0">
                <a:latin typeface="Times New Roman"/>
                <a:ea typeface="华文细黑"/>
                <a:cs typeface="Times New Roman"/>
              </a:rPr>
              <a:t>－</a:t>
            </a:r>
            <a:r>
              <a:rPr lang="en-US" altLang="zh-CN" kern="100" baseline="30000" dirty="0">
                <a:latin typeface="Times New Roman"/>
                <a:ea typeface="华文细黑"/>
              </a:rPr>
              <a:t>1</a:t>
            </a:r>
            <a:r>
              <a:rPr lang="zh-CN" altLang="zh-CN" kern="100" dirty="0">
                <a:latin typeface="Times New Roman"/>
                <a:ea typeface="华文细黑"/>
                <a:cs typeface="Times New Roman"/>
              </a:rPr>
              <a:t>的</a:t>
            </a:r>
            <a:r>
              <a:rPr lang="en-US" altLang="zh-CN" kern="100" dirty="0" err="1">
                <a:latin typeface="Times New Roman"/>
                <a:ea typeface="华文细黑"/>
              </a:rPr>
              <a:t>NaA</a:t>
            </a:r>
            <a:r>
              <a:rPr lang="zh-CN" altLang="zh-CN" kern="100" dirty="0">
                <a:latin typeface="Times New Roman"/>
                <a:ea typeface="华文细黑"/>
                <a:cs typeface="Times New Roman"/>
              </a:rPr>
              <a:t>溶液。</a:t>
            </a:r>
            <a:r>
              <a:rPr lang="en-US" altLang="zh-CN" kern="100" dirty="0">
                <a:latin typeface="Times New Roman"/>
                <a:ea typeface="华文细黑"/>
              </a:rPr>
              <a:t>A</a:t>
            </a:r>
            <a:r>
              <a:rPr lang="zh-CN" altLang="zh-CN" kern="100" dirty="0">
                <a:latin typeface="Times New Roman"/>
                <a:ea typeface="华文细黑"/>
                <a:cs typeface="Times New Roman"/>
              </a:rPr>
              <a:t>项，由于</a:t>
            </a:r>
            <a:r>
              <a:rPr lang="en-US" altLang="zh-CN" kern="100" dirty="0">
                <a:latin typeface="Times New Roman"/>
                <a:ea typeface="华文细黑"/>
              </a:rPr>
              <a:t>A</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浓度小于</a:t>
            </a:r>
            <a:r>
              <a:rPr lang="en-US" altLang="zh-CN" kern="100" dirty="0">
                <a:latin typeface="Times New Roman"/>
                <a:ea typeface="华文细黑"/>
              </a:rPr>
              <a:t>0.1 </a:t>
            </a:r>
            <a:r>
              <a:rPr lang="en-US" altLang="zh-CN" kern="100" dirty="0" err="1">
                <a:latin typeface="Times New Roman"/>
                <a:ea typeface="华文细黑"/>
              </a:rPr>
              <a:t>mol·L</a:t>
            </a:r>
            <a:r>
              <a:rPr lang="zh-CN" altLang="zh-CN" kern="100" baseline="30000" dirty="0">
                <a:latin typeface="Times New Roman"/>
                <a:ea typeface="华文细黑"/>
                <a:cs typeface="Times New Roman"/>
              </a:rPr>
              <a:t>－</a:t>
            </a:r>
            <a:r>
              <a:rPr lang="en-US" altLang="zh-CN" kern="100" baseline="30000" dirty="0">
                <a:latin typeface="Times New Roman"/>
                <a:ea typeface="华文细黑"/>
              </a:rPr>
              <a:t>1</a:t>
            </a:r>
            <a:r>
              <a:rPr lang="zh-CN" altLang="zh-CN" kern="100" dirty="0">
                <a:latin typeface="Times New Roman"/>
                <a:ea typeface="华文细黑"/>
                <a:cs typeface="Times New Roman"/>
              </a:rPr>
              <a:t>，说明</a:t>
            </a:r>
            <a:r>
              <a:rPr lang="en-US" altLang="zh-CN" kern="100" dirty="0">
                <a:latin typeface="Times New Roman"/>
                <a:ea typeface="华文细黑"/>
              </a:rPr>
              <a:t>A</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水解，即</a:t>
            </a:r>
            <a:r>
              <a:rPr lang="en-US" altLang="zh-CN" kern="100" dirty="0">
                <a:latin typeface="Times New Roman"/>
                <a:ea typeface="华文细黑"/>
              </a:rPr>
              <a:t>HA</a:t>
            </a:r>
            <a:r>
              <a:rPr lang="zh-CN" altLang="zh-CN" kern="100" dirty="0">
                <a:latin typeface="Times New Roman"/>
                <a:ea typeface="华文细黑"/>
                <a:cs typeface="Times New Roman"/>
              </a:rPr>
              <a:t>是弱酸，错误</a:t>
            </a:r>
            <a:r>
              <a:rPr lang="zh-CN" altLang="zh-CN" kern="100" dirty="0" smtClean="0">
                <a:latin typeface="Times New Roman"/>
                <a:ea typeface="华文细黑"/>
                <a:cs typeface="Times New Roman"/>
              </a:rPr>
              <a:t>；</a:t>
            </a:r>
            <a:endParaRPr lang="en-US" altLang="zh-CN" kern="100" dirty="0" smtClean="0">
              <a:latin typeface="Times New Roman"/>
              <a:ea typeface="华文细黑"/>
              <a:cs typeface="Times New Roman"/>
            </a:endParaRPr>
          </a:p>
        </p:txBody>
      </p:sp>
      <p:sp>
        <p:nvSpPr>
          <p:cNvPr id="36" name="Rectangle 21">
            <a:hlinkClick r:id="rId2"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3"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8" name="Rectangle 21">
            <a:hlinkClick r:id="rId4"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0" name="Rectangle 21">
            <a:hlinkClick r:id="rId6"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1" name="Rectangle 21">
            <a:hlinkClick r:id="rId7"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Rectangle 21">
            <a:hlinkClick r:id="rId8"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Rectangle 21">
            <a:hlinkClick r:id="rId9"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359895" y="3117243"/>
            <a:ext cx="11457851" cy="2616807"/>
          </a:xfrm>
          <a:prstGeom prst="rect">
            <a:avLst/>
          </a:prstGeom>
        </p:spPr>
        <p:txBody>
          <a:bodyPr>
            <a:spAutoFit/>
          </a:bodyPr>
          <a:lstStyle/>
          <a:p>
            <a:pPr lvl="0" algn="just">
              <a:lnSpc>
                <a:spcPct val="140000"/>
              </a:lnSpc>
            </a:pPr>
            <a:r>
              <a:rPr lang="en-US" altLang="zh-CN" kern="100" dirty="0">
                <a:solidFill>
                  <a:prstClr val="black"/>
                </a:solidFill>
                <a:latin typeface="Times New Roman"/>
                <a:ea typeface="华文细黑"/>
              </a:rPr>
              <a:t>B</a:t>
            </a:r>
            <a:r>
              <a:rPr lang="zh-CN" altLang="zh-CN" kern="100" dirty="0">
                <a:solidFill>
                  <a:prstClr val="black"/>
                </a:solidFill>
                <a:latin typeface="Times New Roman"/>
                <a:ea typeface="华文细黑"/>
                <a:cs typeface="Times New Roman"/>
              </a:rPr>
              <a:t>项，由于</a:t>
            </a:r>
            <a:r>
              <a:rPr lang="en-US" altLang="zh-CN" kern="100" dirty="0">
                <a:solidFill>
                  <a:prstClr val="black"/>
                </a:solidFill>
                <a:latin typeface="Times New Roman"/>
                <a:ea typeface="华文细黑"/>
              </a:rPr>
              <a:t>A</a:t>
            </a:r>
            <a:r>
              <a:rPr lang="zh-CN" altLang="zh-CN" kern="100" baseline="30000" dirty="0">
                <a:solidFill>
                  <a:prstClr val="black"/>
                </a:solidFill>
                <a:latin typeface="Times New Roman"/>
                <a:ea typeface="华文细黑"/>
                <a:cs typeface="Times New Roman"/>
              </a:rPr>
              <a:t>－</a:t>
            </a:r>
            <a:r>
              <a:rPr lang="zh-CN" altLang="zh-CN" kern="100" dirty="0">
                <a:solidFill>
                  <a:prstClr val="black"/>
                </a:solidFill>
                <a:latin typeface="Times New Roman"/>
                <a:ea typeface="华文细黑"/>
                <a:cs typeface="Times New Roman"/>
              </a:rPr>
              <a:t>水解，水解后溶液呈碱性，错误</a:t>
            </a:r>
            <a:r>
              <a:rPr lang="zh-CN" altLang="zh-CN" kern="100" dirty="0" smtClean="0">
                <a:solidFill>
                  <a:prstClr val="black"/>
                </a:solidFill>
                <a:latin typeface="Times New Roman"/>
                <a:ea typeface="华文细黑"/>
                <a:cs typeface="Times New Roman"/>
              </a:rPr>
              <a:t>；</a:t>
            </a:r>
            <a:endParaRPr lang="en-US" altLang="zh-CN" kern="100" dirty="0" smtClean="0">
              <a:solidFill>
                <a:prstClr val="black"/>
              </a:solidFill>
              <a:latin typeface="Times New Roman"/>
              <a:ea typeface="华文细黑"/>
              <a:cs typeface="Times New Roman"/>
            </a:endParaRPr>
          </a:p>
          <a:p>
            <a:pPr lvl="0" algn="just">
              <a:lnSpc>
                <a:spcPct val="140000"/>
              </a:lnSpc>
            </a:pPr>
            <a:r>
              <a:rPr lang="en-US" altLang="zh-CN" kern="100" dirty="0" smtClean="0">
                <a:solidFill>
                  <a:prstClr val="black"/>
                </a:solidFill>
                <a:latin typeface="Times New Roman"/>
                <a:ea typeface="华文细黑"/>
              </a:rPr>
              <a:t>D</a:t>
            </a:r>
            <a:r>
              <a:rPr lang="zh-CN" altLang="zh-CN" kern="100" dirty="0">
                <a:solidFill>
                  <a:prstClr val="black"/>
                </a:solidFill>
                <a:latin typeface="Times New Roman"/>
                <a:ea typeface="华文细黑"/>
                <a:cs typeface="Times New Roman"/>
              </a:rPr>
              <a:t>项，混合液中粒子浓度大小关系：</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(Na</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)&gt;</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(A</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)&gt;</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)&gt;</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(HA)&gt;</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a:t>
            </a:r>
            <a:r>
              <a:rPr lang="zh-CN" altLang="zh-CN" kern="100" dirty="0">
                <a:solidFill>
                  <a:prstClr val="black"/>
                </a:solidFill>
                <a:latin typeface="Times New Roman"/>
                <a:ea typeface="华文细黑"/>
                <a:cs typeface="Times New Roman"/>
              </a:rPr>
              <a:t>，因此</a:t>
            </a:r>
            <a:r>
              <a:rPr lang="en-US" altLang="zh-CN" kern="100" dirty="0">
                <a:solidFill>
                  <a:prstClr val="black"/>
                </a:solidFill>
                <a:latin typeface="Times New Roman"/>
                <a:ea typeface="华文细黑"/>
              </a:rPr>
              <a:t>X</a:t>
            </a:r>
            <a:r>
              <a:rPr lang="zh-CN" altLang="zh-CN" kern="100" dirty="0">
                <a:solidFill>
                  <a:prstClr val="black"/>
                </a:solidFill>
                <a:latin typeface="Times New Roman"/>
                <a:ea typeface="华文细黑"/>
                <a:cs typeface="Times New Roman"/>
              </a:rPr>
              <a:t>表示</a:t>
            </a:r>
            <a:r>
              <a:rPr lang="en-US" altLang="zh-CN" kern="100" dirty="0">
                <a:solidFill>
                  <a:prstClr val="black"/>
                </a:solidFill>
                <a:latin typeface="Times New Roman"/>
                <a:ea typeface="华文细黑"/>
              </a:rPr>
              <a:t>OH</a:t>
            </a:r>
            <a:r>
              <a:rPr lang="zh-CN" altLang="zh-CN" kern="100" baseline="30000" dirty="0">
                <a:solidFill>
                  <a:prstClr val="black"/>
                </a:solidFill>
                <a:latin typeface="Times New Roman"/>
                <a:ea typeface="华文细黑"/>
                <a:cs typeface="Times New Roman"/>
              </a:rPr>
              <a:t>－</a:t>
            </a:r>
            <a:r>
              <a:rPr lang="zh-CN" altLang="zh-CN" kern="1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Y</a:t>
            </a:r>
            <a:r>
              <a:rPr lang="zh-CN" altLang="zh-CN" kern="100" dirty="0">
                <a:solidFill>
                  <a:prstClr val="black"/>
                </a:solidFill>
                <a:latin typeface="Times New Roman"/>
                <a:ea typeface="华文细黑"/>
                <a:cs typeface="Times New Roman"/>
              </a:rPr>
              <a:t>表示</a:t>
            </a:r>
            <a:r>
              <a:rPr lang="en-US" altLang="zh-CN" kern="100" dirty="0">
                <a:solidFill>
                  <a:prstClr val="black"/>
                </a:solidFill>
                <a:latin typeface="Times New Roman"/>
                <a:ea typeface="华文细黑"/>
              </a:rPr>
              <a:t>HA</a:t>
            </a:r>
            <a:r>
              <a:rPr lang="zh-CN" altLang="zh-CN" kern="1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Z</a:t>
            </a:r>
            <a:r>
              <a:rPr lang="zh-CN" altLang="zh-CN" kern="100" dirty="0">
                <a:solidFill>
                  <a:prstClr val="black"/>
                </a:solidFill>
                <a:latin typeface="Times New Roman"/>
                <a:ea typeface="华文细黑"/>
                <a:cs typeface="Times New Roman"/>
              </a:rPr>
              <a:t>表示</a:t>
            </a:r>
            <a:r>
              <a:rPr lang="en-US" altLang="zh-CN" kern="100" dirty="0">
                <a:solidFill>
                  <a:prstClr val="black"/>
                </a:solidFill>
                <a:latin typeface="Times New Roman"/>
                <a:ea typeface="华文细黑"/>
              </a:rPr>
              <a:t>H</a:t>
            </a:r>
            <a:r>
              <a:rPr lang="zh-CN" altLang="zh-CN" kern="100" baseline="30000" dirty="0">
                <a:solidFill>
                  <a:prstClr val="black"/>
                </a:solidFill>
                <a:latin typeface="Times New Roman"/>
                <a:ea typeface="华文细黑"/>
                <a:cs typeface="Times New Roman"/>
              </a:rPr>
              <a:t>＋</a:t>
            </a:r>
            <a:r>
              <a:rPr lang="zh-CN" altLang="zh-CN" kern="100" dirty="0">
                <a:solidFill>
                  <a:prstClr val="black"/>
                </a:solidFill>
                <a:latin typeface="Times New Roman"/>
                <a:ea typeface="华文细黑"/>
                <a:cs typeface="Times New Roman"/>
              </a:rPr>
              <a:t>，错误</a:t>
            </a:r>
            <a:r>
              <a:rPr lang="zh-CN" altLang="zh-CN" kern="100" dirty="0" smtClean="0">
                <a:solidFill>
                  <a:prstClr val="black"/>
                </a:solidFill>
                <a:latin typeface="Times New Roman"/>
                <a:ea typeface="华文细黑"/>
                <a:cs typeface="Times New Roman"/>
              </a:rPr>
              <a:t>；</a:t>
            </a:r>
            <a:endParaRPr lang="en-US" altLang="zh-CN" kern="100" dirty="0" smtClean="0">
              <a:solidFill>
                <a:prstClr val="black"/>
              </a:solidFill>
              <a:latin typeface="Times New Roman"/>
              <a:ea typeface="华文细黑"/>
              <a:cs typeface="Times New Roman"/>
            </a:endParaRPr>
          </a:p>
          <a:p>
            <a:pPr lvl="0" algn="just">
              <a:lnSpc>
                <a:spcPct val="140000"/>
              </a:lnSpc>
            </a:pPr>
            <a:r>
              <a:rPr lang="en-US" altLang="zh-CN" kern="100" dirty="0" smtClean="0">
                <a:solidFill>
                  <a:prstClr val="black"/>
                </a:solidFill>
                <a:latin typeface="Times New Roman"/>
                <a:ea typeface="华文细黑"/>
              </a:rPr>
              <a:t>C</a:t>
            </a:r>
            <a:r>
              <a:rPr lang="zh-CN" altLang="zh-CN" kern="100" dirty="0">
                <a:solidFill>
                  <a:prstClr val="black"/>
                </a:solidFill>
                <a:latin typeface="Times New Roman"/>
                <a:ea typeface="华文细黑"/>
                <a:cs typeface="Times New Roman"/>
              </a:rPr>
              <a:t>项，根据物料守恒可知，</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(A</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(HA)</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(Na</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a:t>
            </a:r>
            <a:r>
              <a:rPr lang="zh-CN" altLang="zh-CN" kern="100" dirty="0">
                <a:solidFill>
                  <a:prstClr val="black"/>
                </a:solidFill>
                <a:latin typeface="Times New Roman"/>
                <a:ea typeface="华文细黑"/>
                <a:cs typeface="Times New Roman"/>
              </a:rPr>
              <a:t>，即：</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(A</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(Y)</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rPr>
              <a:t>c</a:t>
            </a:r>
            <a:r>
              <a:rPr lang="en-US" altLang="zh-CN" kern="100" dirty="0">
                <a:solidFill>
                  <a:prstClr val="black"/>
                </a:solidFill>
                <a:latin typeface="Times New Roman"/>
                <a:ea typeface="华文细黑"/>
              </a:rPr>
              <a:t>(Na</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rPr>
              <a:t>)</a:t>
            </a:r>
            <a:r>
              <a:rPr lang="zh-CN" altLang="zh-CN" kern="100" dirty="0">
                <a:solidFill>
                  <a:prstClr val="black"/>
                </a:solidFill>
                <a:latin typeface="Times New Roman"/>
                <a:ea typeface="华文细黑"/>
                <a:cs typeface="Times New Roman"/>
              </a:rPr>
              <a:t>，正确</a:t>
            </a:r>
            <a:r>
              <a:rPr lang="zh-CN" altLang="zh-CN" kern="100" dirty="0" smtClean="0">
                <a:solidFill>
                  <a:prstClr val="black"/>
                </a:solidFill>
                <a:latin typeface="Times New Roman"/>
                <a:ea typeface="华文细黑"/>
                <a:cs typeface="Times New Roman"/>
              </a:rPr>
              <a:t>。</a:t>
            </a:r>
            <a:endParaRPr lang="en-US" altLang="zh-CN" kern="100" baseline="30000" dirty="0" smtClean="0">
              <a:solidFill>
                <a:prstClr val="black"/>
              </a:solidFill>
              <a:latin typeface="Times New Roman"/>
              <a:ea typeface="华文细黑"/>
              <a:cs typeface="Times New Roman"/>
            </a:endParaRPr>
          </a:p>
          <a:p>
            <a:pPr algn="just">
              <a:lnSpc>
                <a:spcPct val="140000"/>
              </a:lnSpc>
              <a:spcAft>
                <a:spcPts val="0"/>
              </a:spcAft>
            </a:pPr>
            <a:r>
              <a:rPr lang="zh-CN" altLang="zh-CN" b="1" kern="100" dirty="0">
                <a:solidFill>
                  <a:srgbClr val="0000FF"/>
                </a:solidFill>
                <a:latin typeface="Times New Roman"/>
                <a:cs typeface="Times New Roman"/>
              </a:rPr>
              <a:t>答案</a:t>
            </a:r>
            <a:r>
              <a:rPr lang="zh-CN" altLang="zh-CN" kern="100" dirty="0">
                <a:latin typeface="Times New Roman"/>
                <a:ea typeface="华文细黑"/>
                <a:cs typeface="Times New Roman"/>
              </a:rPr>
              <a:t>　</a:t>
            </a:r>
            <a:r>
              <a:rPr lang="en-US" altLang="zh-CN" kern="100" dirty="0">
                <a:solidFill>
                  <a:schemeClr val="accent6">
                    <a:lumMod val="75000"/>
                  </a:schemeClr>
                </a:solidFill>
                <a:latin typeface="Times New Roman"/>
                <a:ea typeface="华文细黑"/>
                <a:cs typeface="Courier New"/>
              </a:rPr>
              <a:t>C</a:t>
            </a:r>
            <a:endParaRPr lang="zh-CN" altLang="zh-CN"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177288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linds(horizontal)">
                                      <p:cBhvr>
                                        <p:cTn id="7" dur="750"/>
                                        <p:tgtEl>
                                          <p:spTgt spid="3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blinds(horizontal)">
                                      <p:cBhvr>
                                        <p:cTn id="11" dur="750"/>
                                        <p:tgtEl>
                                          <p:spTgt spid="12">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blinds(horizontal)">
                                      <p:cBhvr>
                                        <p:cTn id="15" dur="750"/>
                                        <p:tgtEl>
                                          <p:spTgt spid="12">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blinds(horizontal)">
                                      <p:cBhvr>
                                        <p:cTn id="19" dur="750"/>
                                        <p:tgtEl>
                                          <p:spTgt spid="12">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blinds(horizontal)">
                                      <p:cBhvr>
                                        <p:cTn id="23" dur="75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1">
            <a:hlinkClick r:id="rId3"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4"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5"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6"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7"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8"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9"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0"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矩形 32"/>
          <p:cNvSpPr/>
          <p:nvPr/>
        </p:nvSpPr>
        <p:spPr>
          <a:xfrm>
            <a:off x="359895" y="1332037"/>
            <a:ext cx="11457851" cy="624530"/>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下列有关电解质溶液中粒子浓度关系正确的是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664614584"/>
              </p:ext>
            </p:extLst>
          </p:nvPr>
        </p:nvGraphicFramePr>
        <p:xfrm>
          <a:off x="416099" y="2059409"/>
          <a:ext cx="9269412" cy="722313"/>
        </p:xfrm>
        <a:graphic>
          <a:graphicData uri="http://schemas.openxmlformats.org/presentationml/2006/ole">
            <mc:AlternateContent xmlns:mc="http://schemas.openxmlformats.org/markup-compatibility/2006">
              <mc:Choice xmlns:v="urn:schemas-microsoft-com:vml" Requires="v">
                <p:oleObj spid="_x0000_s281700" name="文档" r:id="rId11" imgW="9269161" imgH="722462" progId="Word.Document.12">
                  <p:embed/>
                </p:oleObj>
              </mc:Choice>
              <mc:Fallback>
                <p:oleObj name="文档" r:id="rId11" imgW="9269161" imgH="722462" progId="Word.Document.12">
                  <p:embed/>
                  <p:pic>
                    <p:nvPicPr>
                      <p:cNvPr id="0" name=""/>
                      <p:cNvPicPr/>
                      <p:nvPr/>
                    </p:nvPicPr>
                    <p:blipFill>
                      <a:blip r:embed="rId12"/>
                      <a:stretch>
                        <a:fillRect/>
                      </a:stretch>
                    </p:blipFill>
                    <p:spPr>
                      <a:xfrm>
                        <a:off x="416099" y="2059409"/>
                        <a:ext cx="9269412" cy="722313"/>
                      </a:xfrm>
                      <a:prstGeom prst="rect">
                        <a:avLst/>
                      </a:prstGeom>
                    </p:spPr>
                  </p:pic>
                </p:oleObj>
              </mc:Fallback>
            </mc:AlternateContent>
          </a:graphicData>
        </a:graphic>
      </p:graphicFrame>
      <p:sp>
        <p:nvSpPr>
          <p:cNvPr id="35" name="矩形 34"/>
          <p:cNvSpPr/>
          <p:nvPr/>
        </p:nvSpPr>
        <p:spPr>
          <a:xfrm>
            <a:off x="324622" y="2551164"/>
            <a:ext cx="9812557" cy="628698"/>
          </a:xfrm>
          <a:prstGeom prst="rect">
            <a:avLst/>
          </a:prstGeom>
        </p:spPr>
        <p:txBody>
          <a:bodyPr>
            <a:spAutoFit/>
          </a:bodyPr>
          <a:lstStyle/>
          <a:p>
            <a:pPr algn="just">
              <a:lnSpc>
                <a:spcPct val="140000"/>
              </a:lnSpc>
              <a:spcAft>
                <a:spcPts val="0"/>
              </a:spcAft>
            </a:pPr>
            <a:r>
              <a:rPr lang="en-US" altLang="zh-CN" sz="2800" kern="100" smtClean="0">
                <a:latin typeface="Times New Roman"/>
                <a:ea typeface="华文细黑"/>
                <a:cs typeface="Courier New"/>
              </a:rPr>
              <a:t>B.</a:t>
            </a:r>
            <a:r>
              <a:rPr lang="zh-CN" altLang="zh-CN" sz="2800" kern="100" smtClean="0">
                <a:latin typeface="Times New Roman"/>
                <a:ea typeface="华文细黑"/>
                <a:cs typeface="Times New Roman"/>
              </a:rPr>
              <a:t>含有</a:t>
            </a:r>
            <a:r>
              <a:rPr lang="en-US" altLang="zh-CN" sz="2800" kern="100" smtClean="0">
                <a:latin typeface="Times New Roman"/>
                <a:ea typeface="华文细黑"/>
                <a:cs typeface="Courier New"/>
              </a:rPr>
              <a:t>AgCl</a:t>
            </a:r>
            <a:r>
              <a:rPr lang="zh-CN" altLang="zh-CN" sz="2800" kern="100" smtClean="0">
                <a:latin typeface="Times New Roman"/>
                <a:ea typeface="华文细黑"/>
                <a:cs typeface="Times New Roman"/>
              </a:rPr>
              <a:t>和</a:t>
            </a:r>
            <a:r>
              <a:rPr lang="en-US" altLang="zh-CN" sz="2800" kern="100" smtClean="0">
                <a:latin typeface="Times New Roman"/>
                <a:ea typeface="华文细黑"/>
                <a:cs typeface="Courier New"/>
              </a:rPr>
              <a:t>AgI</a:t>
            </a:r>
            <a:r>
              <a:rPr lang="zh-CN" altLang="zh-CN" sz="2800" kern="100" smtClean="0">
                <a:latin typeface="Times New Roman"/>
                <a:ea typeface="华文细黑"/>
                <a:cs typeface="Times New Roman"/>
              </a:rPr>
              <a:t>固体的悬浊液：</a:t>
            </a:r>
            <a:r>
              <a:rPr lang="en-US" altLang="zh-CN" sz="2800" i="1" kern="100" smtClean="0">
                <a:latin typeface="Times New Roman"/>
                <a:ea typeface="华文细黑"/>
                <a:cs typeface="Courier New"/>
              </a:rPr>
              <a:t>c</a:t>
            </a:r>
            <a:r>
              <a:rPr lang="en-US" altLang="zh-CN" sz="2800" kern="100" smtClean="0">
                <a:latin typeface="Times New Roman"/>
                <a:ea typeface="华文细黑"/>
                <a:cs typeface="Courier New"/>
              </a:rPr>
              <a:t>(Ag</a:t>
            </a:r>
            <a:r>
              <a:rPr lang="zh-CN" altLang="zh-CN" sz="2800" kern="100" baseline="30000" smtClean="0">
                <a:latin typeface="Times New Roman"/>
                <a:ea typeface="华文细黑"/>
                <a:cs typeface="Times New Roman"/>
              </a:rPr>
              <a:t>＋</a:t>
            </a:r>
            <a:r>
              <a:rPr lang="en-US" altLang="zh-CN" sz="2800" kern="100" smtClean="0">
                <a:latin typeface="Times New Roman"/>
                <a:ea typeface="华文细黑"/>
                <a:cs typeface="Courier New"/>
              </a:rPr>
              <a:t>)&gt;</a:t>
            </a:r>
            <a:r>
              <a:rPr lang="en-US" altLang="zh-CN" sz="2800" i="1" kern="100" smtClean="0">
                <a:latin typeface="Times New Roman"/>
                <a:ea typeface="华文细黑"/>
                <a:cs typeface="Courier New"/>
              </a:rPr>
              <a:t>c</a:t>
            </a:r>
            <a:r>
              <a:rPr lang="en-US" altLang="zh-CN" sz="2800" kern="100" smtClean="0">
                <a:latin typeface="Times New Roman"/>
                <a:ea typeface="华文细黑"/>
                <a:cs typeface="Courier New"/>
              </a:rPr>
              <a:t>(Cl</a:t>
            </a:r>
            <a:r>
              <a:rPr lang="zh-CN" altLang="zh-CN" sz="2800" kern="100" baseline="30000" smtClean="0">
                <a:latin typeface="Times New Roman"/>
                <a:ea typeface="华文细黑"/>
                <a:cs typeface="Times New Roman"/>
              </a:rPr>
              <a:t>－</a:t>
            </a:r>
            <a:r>
              <a:rPr lang="en-US" altLang="zh-CN" sz="2800" kern="100" smtClean="0">
                <a:latin typeface="Times New Roman"/>
                <a:ea typeface="华文细黑"/>
                <a:cs typeface="Courier New"/>
              </a:rPr>
              <a:t>)</a:t>
            </a:r>
            <a:r>
              <a:rPr lang="zh-CN" altLang="zh-CN" sz="2800" kern="100" smtClean="0">
                <a:latin typeface="Times New Roman"/>
                <a:ea typeface="华文细黑"/>
                <a:cs typeface="Times New Roman"/>
              </a:rPr>
              <a:t>＝</a:t>
            </a:r>
            <a:r>
              <a:rPr lang="en-US" altLang="zh-CN" sz="2800" i="1" kern="100" smtClean="0">
                <a:latin typeface="Times New Roman"/>
                <a:ea typeface="华文细黑"/>
                <a:cs typeface="Courier New"/>
              </a:rPr>
              <a:t>c</a:t>
            </a:r>
            <a:r>
              <a:rPr lang="en-US" altLang="zh-CN" sz="2800" kern="100" smtClean="0">
                <a:latin typeface="Times New Roman"/>
                <a:ea typeface="华文细黑"/>
                <a:cs typeface="Courier New"/>
              </a:rPr>
              <a:t>(I</a:t>
            </a:r>
            <a:r>
              <a:rPr lang="zh-CN" altLang="zh-CN" sz="2800" kern="100" baseline="30000" smtClean="0">
                <a:latin typeface="Times New Roman"/>
                <a:ea typeface="华文细黑"/>
                <a:cs typeface="Times New Roman"/>
              </a:rPr>
              <a:t>－</a:t>
            </a:r>
            <a:r>
              <a:rPr lang="en-US" altLang="zh-CN" sz="2800" kern="100" smtClean="0">
                <a:latin typeface="Times New Roman"/>
                <a:ea typeface="华文细黑"/>
                <a:cs typeface="Courier New"/>
              </a:rPr>
              <a:t>)</a:t>
            </a:r>
          </a:p>
        </p:txBody>
      </p:sp>
      <p:graphicFrame>
        <p:nvGraphicFramePr>
          <p:cNvPr id="36" name="对象 35"/>
          <p:cNvGraphicFramePr>
            <a:graphicFrameLocks noChangeAspect="1"/>
          </p:cNvGraphicFramePr>
          <p:nvPr>
            <p:extLst>
              <p:ext uri="{D42A27DB-BD31-4B8C-83A1-F6EECF244321}">
                <p14:modId xmlns:p14="http://schemas.microsoft.com/office/powerpoint/2010/main" val="813796425"/>
              </p:ext>
            </p:extLst>
          </p:nvPr>
        </p:nvGraphicFramePr>
        <p:xfrm>
          <a:off x="416099" y="3300636"/>
          <a:ext cx="11164887" cy="2149475"/>
        </p:xfrm>
        <a:graphic>
          <a:graphicData uri="http://schemas.openxmlformats.org/presentationml/2006/ole">
            <mc:AlternateContent xmlns:mc="http://schemas.openxmlformats.org/markup-compatibility/2006">
              <mc:Choice xmlns:v="urn:schemas-microsoft-com:vml" Requires="v">
                <p:oleObj spid="_x0000_s281701" name="文档" r:id="rId13" imgW="11165347" imgH="2149056" progId="Word.Document.12">
                  <p:embed/>
                </p:oleObj>
              </mc:Choice>
              <mc:Fallback>
                <p:oleObj name="文档" r:id="rId13" imgW="11165347" imgH="2149056" progId="Word.Document.12">
                  <p:embed/>
                  <p:pic>
                    <p:nvPicPr>
                      <p:cNvPr id="0" name=""/>
                      <p:cNvPicPr/>
                      <p:nvPr/>
                    </p:nvPicPr>
                    <p:blipFill>
                      <a:blip r:embed="rId14"/>
                      <a:stretch>
                        <a:fillRect/>
                      </a:stretch>
                    </p:blipFill>
                    <p:spPr>
                      <a:xfrm>
                        <a:off x="416099" y="3300636"/>
                        <a:ext cx="11164887" cy="2149475"/>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571870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0" name="对象 29"/>
          <p:cNvGraphicFramePr>
            <a:graphicFrameLocks noChangeAspect="1"/>
          </p:cNvGraphicFramePr>
          <p:nvPr>
            <p:extLst>
              <p:ext uri="{D42A27DB-BD31-4B8C-83A1-F6EECF244321}">
                <p14:modId xmlns:p14="http://schemas.microsoft.com/office/powerpoint/2010/main" val="2446767760"/>
              </p:ext>
            </p:extLst>
          </p:nvPr>
        </p:nvGraphicFramePr>
        <p:xfrm>
          <a:off x="477838" y="1341562"/>
          <a:ext cx="11212512" cy="2159000"/>
        </p:xfrm>
        <a:graphic>
          <a:graphicData uri="http://schemas.openxmlformats.org/presentationml/2006/ole">
            <mc:AlternateContent xmlns:mc="http://schemas.openxmlformats.org/markup-compatibility/2006">
              <mc:Choice xmlns:v="urn:schemas-microsoft-com:vml" Requires="v">
                <p:oleObj spid="_x0000_s282724" name="文档" r:id="rId3" imgW="11212887" imgH="2158760" progId="Word.Document.12">
                  <p:embed/>
                </p:oleObj>
              </mc:Choice>
              <mc:Fallback>
                <p:oleObj name="文档" r:id="rId3" imgW="11212887" imgH="215876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8" y="1341562"/>
                        <a:ext cx="11212512"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矩形 30"/>
          <p:cNvSpPr/>
          <p:nvPr/>
        </p:nvSpPr>
        <p:spPr>
          <a:xfrm>
            <a:off x="334566" y="3215491"/>
            <a:ext cx="11232086" cy="1231940"/>
          </a:xfrm>
          <a:prstGeom prst="rect">
            <a:avLst/>
          </a:prstGeom>
        </p:spPr>
        <p:txBody>
          <a:bodyPr>
            <a:spAutoFit/>
          </a:bodyPr>
          <a:lstStyle/>
          <a:p>
            <a:pPr>
              <a:lnSpc>
                <a:spcPct val="140000"/>
              </a:lnSpc>
            </a:pPr>
            <a:r>
              <a:rPr lang="zh-CN" altLang="zh-CN" sz="2800" kern="100">
                <a:latin typeface="Times New Roman"/>
                <a:ea typeface="华文细黑"/>
                <a:cs typeface="Times New Roman"/>
              </a:rPr>
              <a:t>相同条件下</a:t>
            </a:r>
            <a:r>
              <a:rPr lang="en-US" altLang="zh-CN" sz="2800" kern="100">
                <a:latin typeface="Times New Roman"/>
                <a:ea typeface="华文细黑"/>
              </a:rPr>
              <a:t>AgI</a:t>
            </a:r>
            <a:r>
              <a:rPr lang="zh-CN" altLang="zh-CN" sz="2800" kern="100">
                <a:latin typeface="Times New Roman"/>
                <a:ea typeface="华文细黑"/>
                <a:cs typeface="Times New Roman"/>
              </a:rPr>
              <a:t>的溶解度小于</a:t>
            </a:r>
            <a:r>
              <a:rPr lang="en-US" altLang="zh-CN" sz="2800" kern="100">
                <a:latin typeface="Times New Roman"/>
                <a:ea typeface="华文细黑"/>
              </a:rPr>
              <a:t>AgCl</a:t>
            </a:r>
            <a:r>
              <a:rPr lang="zh-CN" altLang="zh-CN" sz="2800" kern="100">
                <a:latin typeface="Times New Roman"/>
                <a:ea typeface="华文细黑"/>
                <a:cs typeface="Times New Roman"/>
              </a:rPr>
              <a:t>的，含有</a:t>
            </a:r>
            <a:r>
              <a:rPr lang="en-US" altLang="zh-CN" sz="2800" kern="100">
                <a:latin typeface="Times New Roman"/>
                <a:ea typeface="华文细黑"/>
              </a:rPr>
              <a:t>AgCl</a:t>
            </a:r>
            <a:r>
              <a:rPr lang="zh-CN" altLang="zh-CN" sz="2800" kern="100">
                <a:latin typeface="Times New Roman"/>
                <a:ea typeface="华文细黑"/>
                <a:cs typeface="Times New Roman"/>
              </a:rPr>
              <a:t>和</a:t>
            </a:r>
            <a:r>
              <a:rPr lang="en-US" altLang="zh-CN" sz="2800" kern="100">
                <a:latin typeface="Times New Roman"/>
                <a:ea typeface="华文细黑"/>
              </a:rPr>
              <a:t>AgI</a:t>
            </a:r>
            <a:r>
              <a:rPr lang="zh-CN" altLang="zh-CN" sz="2800" kern="100">
                <a:latin typeface="Times New Roman"/>
                <a:ea typeface="华文细黑"/>
                <a:cs typeface="Times New Roman"/>
              </a:rPr>
              <a:t>固体的悬浊液中，显然有：</a:t>
            </a:r>
            <a:r>
              <a:rPr lang="en-US" altLang="zh-CN" sz="2800" i="1" kern="100">
                <a:latin typeface="Times New Roman"/>
                <a:ea typeface="华文细黑"/>
              </a:rPr>
              <a:t>c</a:t>
            </a:r>
            <a:r>
              <a:rPr lang="en-US" altLang="zh-CN" sz="2800" kern="100">
                <a:latin typeface="Times New Roman"/>
                <a:ea typeface="华文细黑"/>
              </a:rPr>
              <a:t>(Ag</a:t>
            </a:r>
            <a:r>
              <a:rPr lang="zh-CN" altLang="zh-CN" sz="2800" kern="100" baseline="30000">
                <a:latin typeface="Times New Roman"/>
                <a:ea typeface="华文细黑"/>
                <a:cs typeface="Times New Roman"/>
              </a:rPr>
              <a:t>＋</a:t>
            </a:r>
            <a:r>
              <a:rPr lang="en-US" altLang="zh-CN" sz="2800" kern="100">
                <a:latin typeface="Times New Roman"/>
                <a:ea typeface="华文细黑"/>
              </a:rPr>
              <a:t>)&gt;</a:t>
            </a:r>
            <a:r>
              <a:rPr lang="en-US" altLang="zh-CN" sz="2800" i="1" kern="100">
                <a:latin typeface="Times New Roman"/>
                <a:ea typeface="华文细黑"/>
              </a:rPr>
              <a:t>c</a:t>
            </a:r>
            <a:r>
              <a:rPr lang="en-US" altLang="zh-CN" sz="2800" kern="100">
                <a:latin typeface="Times New Roman"/>
                <a:ea typeface="华文细黑"/>
              </a:rPr>
              <a:t>(Cl</a:t>
            </a:r>
            <a:r>
              <a:rPr lang="zh-CN" altLang="zh-CN" sz="2800" kern="100" baseline="30000">
                <a:latin typeface="Times New Roman"/>
                <a:ea typeface="华文细黑"/>
                <a:cs typeface="Times New Roman"/>
              </a:rPr>
              <a:t>－</a:t>
            </a:r>
            <a:r>
              <a:rPr lang="en-US" altLang="zh-CN" sz="2800" kern="100">
                <a:latin typeface="Times New Roman"/>
                <a:ea typeface="华文细黑"/>
              </a:rPr>
              <a:t>)&gt;</a:t>
            </a:r>
            <a:r>
              <a:rPr lang="en-US" altLang="zh-CN" sz="2800" i="1" kern="100">
                <a:latin typeface="Times New Roman"/>
                <a:ea typeface="华文细黑"/>
              </a:rPr>
              <a:t>c</a:t>
            </a:r>
            <a:r>
              <a:rPr lang="en-US" altLang="zh-CN" sz="2800" kern="100">
                <a:latin typeface="Times New Roman"/>
                <a:ea typeface="华文细黑"/>
              </a:rPr>
              <a:t>(I</a:t>
            </a:r>
            <a:r>
              <a:rPr lang="zh-CN" altLang="zh-CN" sz="2800" kern="100" baseline="30000">
                <a:latin typeface="Times New Roman"/>
                <a:ea typeface="华文细黑"/>
                <a:cs typeface="Times New Roman"/>
              </a:rPr>
              <a:t>－</a:t>
            </a:r>
            <a:r>
              <a:rPr lang="en-US" altLang="zh-CN" sz="2800" kern="100">
                <a:latin typeface="Times New Roman"/>
                <a:ea typeface="华文细黑"/>
              </a:rPr>
              <a:t>)</a:t>
            </a:r>
            <a:r>
              <a:rPr lang="zh-CN" altLang="zh-CN" sz="2800" kern="100">
                <a:latin typeface="Times New Roman"/>
                <a:ea typeface="华文细黑"/>
                <a:cs typeface="Times New Roman"/>
              </a:rPr>
              <a:t>，</a:t>
            </a:r>
            <a:r>
              <a:rPr lang="en-US" altLang="zh-CN" sz="2800" kern="100">
                <a:latin typeface="Times New Roman"/>
                <a:ea typeface="华文细黑"/>
              </a:rPr>
              <a:t>B</a:t>
            </a:r>
            <a:r>
              <a:rPr lang="zh-CN" altLang="zh-CN" sz="2800" kern="100">
                <a:latin typeface="Times New Roman"/>
                <a:ea typeface="华文细黑"/>
                <a:cs typeface="Times New Roman"/>
              </a:rPr>
              <a:t>错误</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graphicFrame>
        <p:nvGraphicFramePr>
          <p:cNvPr id="32" name="对象 31"/>
          <p:cNvGraphicFramePr>
            <a:graphicFrameLocks noChangeAspect="1"/>
          </p:cNvGraphicFramePr>
          <p:nvPr>
            <p:extLst>
              <p:ext uri="{D42A27DB-BD31-4B8C-83A1-F6EECF244321}">
                <p14:modId xmlns:p14="http://schemas.microsoft.com/office/powerpoint/2010/main" val="3317036239"/>
              </p:ext>
            </p:extLst>
          </p:nvPr>
        </p:nvGraphicFramePr>
        <p:xfrm>
          <a:off x="478582" y="4527922"/>
          <a:ext cx="11164887" cy="1854200"/>
        </p:xfrm>
        <a:graphic>
          <a:graphicData uri="http://schemas.openxmlformats.org/presentationml/2006/ole">
            <mc:AlternateContent xmlns:mc="http://schemas.openxmlformats.org/markup-compatibility/2006">
              <mc:Choice xmlns:v="urn:schemas-microsoft-com:vml" Requires="v">
                <p:oleObj spid="_x0000_s282725" name="文档" r:id="rId5" imgW="11165347" imgH="1854320" progId="Word.Document.12">
                  <p:embed/>
                </p:oleObj>
              </mc:Choice>
              <mc:Fallback>
                <p:oleObj name="文档" r:id="rId5" imgW="11165347" imgH="1854320" progId="Word.Document.12">
                  <p:embed/>
                  <p:pic>
                    <p:nvPicPr>
                      <p:cNvPr id="0" name=""/>
                      <p:cNvPicPr/>
                      <p:nvPr/>
                    </p:nvPicPr>
                    <p:blipFill>
                      <a:blip r:embed="rId6"/>
                      <a:stretch>
                        <a:fillRect/>
                      </a:stretch>
                    </p:blipFill>
                    <p:spPr>
                      <a:xfrm>
                        <a:off x="478582" y="4527922"/>
                        <a:ext cx="11164887" cy="1854200"/>
                      </a:xfrm>
                      <a:prstGeom prst="rect">
                        <a:avLst/>
                      </a:prstGeom>
                    </p:spPr>
                  </p:pic>
                </p:oleObj>
              </mc:Fallback>
            </mc:AlternateContent>
          </a:graphicData>
        </a:graphic>
      </p:graphicFrame>
      <p:sp>
        <p:nvSpPr>
          <p:cNvPr id="41" name="Rectangle 21">
            <a:hlinkClick r:id="rId7"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Rectangle 21">
            <a:hlinkClick r:id="rId8"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3" name="Rectangle 21">
            <a:hlinkClick r:id="rId9"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4" name="Rectangle 21">
            <a:hlinkClick r:id="rId10"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5" name="Rectangle 21">
            <a:hlinkClick r:id="rId11"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6" name="Rectangle 21">
            <a:hlinkClick r:id="rId12"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4427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750"/>
                                        <p:tgtEl>
                                          <p:spTgt spid="30"/>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750"/>
                                        <p:tgtEl>
                                          <p:spTgt spid="31"/>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9" name="对象 28"/>
          <p:cNvGraphicFramePr>
            <a:graphicFrameLocks noChangeAspect="1"/>
          </p:cNvGraphicFramePr>
          <p:nvPr>
            <p:extLst>
              <p:ext uri="{D42A27DB-BD31-4B8C-83A1-F6EECF244321}">
                <p14:modId xmlns:p14="http://schemas.microsoft.com/office/powerpoint/2010/main" val="1603416510"/>
              </p:ext>
            </p:extLst>
          </p:nvPr>
        </p:nvGraphicFramePr>
        <p:xfrm>
          <a:off x="476250" y="1495103"/>
          <a:ext cx="11372850" cy="1476375"/>
        </p:xfrm>
        <a:graphic>
          <a:graphicData uri="http://schemas.openxmlformats.org/presentationml/2006/ole">
            <mc:AlternateContent xmlns:mc="http://schemas.openxmlformats.org/markup-compatibility/2006">
              <mc:Choice xmlns:v="urn:schemas-microsoft-com:vml" Requires="v">
                <p:oleObj spid="_x0000_s283699" name="文档" r:id="rId3" imgW="11384678" imgH="1483384" progId="Word.Document.12">
                  <p:embed/>
                </p:oleObj>
              </mc:Choice>
              <mc:Fallback>
                <p:oleObj name="文档" r:id="rId3" imgW="11384678" imgH="1483384" progId="Word.Document.12">
                  <p:embed/>
                  <p:pic>
                    <p:nvPicPr>
                      <p:cNvPr id="0" name=""/>
                      <p:cNvPicPr/>
                      <p:nvPr/>
                    </p:nvPicPr>
                    <p:blipFill>
                      <a:blip r:embed="rId4"/>
                      <a:stretch>
                        <a:fillRect/>
                      </a:stretch>
                    </p:blipFill>
                    <p:spPr>
                      <a:xfrm>
                        <a:off x="476250" y="1495103"/>
                        <a:ext cx="11372850" cy="1476375"/>
                      </a:xfrm>
                      <a:prstGeom prst="rect">
                        <a:avLst/>
                      </a:prstGeom>
                    </p:spPr>
                  </p:pic>
                </p:oleObj>
              </mc:Fallback>
            </mc:AlternateContent>
          </a:graphicData>
        </a:graphic>
      </p:graphicFrame>
      <p:sp>
        <p:nvSpPr>
          <p:cNvPr id="30" name="矩形 29"/>
          <p:cNvSpPr/>
          <p:nvPr/>
        </p:nvSpPr>
        <p:spPr>
          <a:xfrm>
            <a:off x="387524" y="2762794"/>
            <a:ext cx="1524776" cy="695575"/>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A</a:t>
            </a:r>
            <a:endParaRPr lang="zh-CN" altLang="zh-CN" sz="2800" kern="100" dirty="0">
              <a:solidFill>
                <a:schemeClr val="accent6">
                  <a:lumMod val="75000"/>
                </a:schemeClr>
              </a:solidFill>
              <a:latin typeface="Times New Roman"/>
              <a:ea typeface="华文细黑"/>
              <a:cs typeface="Courier New"/>
            </a:endParaRPr>
          </a:p>
        </p:txBody>
      </p:sp>
      <p:sp>
        <p:nvSpPr>
          <p:cNvPr id="31" name="Rectangle 21">
            <a:hlinkClick r:id="rId5"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6"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3" name="Rectangle 21">
            <a:hlinkClick r:id="rId7"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4" name="Rectangle 21">
            <a:hlinkClick r:id="rId8"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5" name="Rectangle 21">
            <a:hlinkClick r:id="rId9"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6" name="Rectangle 21">
            <a:hlinkClick r:id="rId10"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1"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12"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6724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750"/>
                                        <p:tgtEl>
                                          <p:spTgt spid="29"/>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blinds(horizontal)">
                                      <p:cBhvr>
                                        <p:cTn id="11"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1">
            <a:hlinkClick r:id="rId3"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4"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9" name="Rectangle 21">
            <a:hlinkClick r:id="rId5"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0" name="Rectangle 21">
            <a:hlinkClick r:id="rId6"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1" name="Rectangle 21">
            <a:hlinkClick r:id="rId7"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2" name="Rectangle 21">
            <a:hlinkClick r:id="rId8"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9"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0"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矩形 34"/>
          <p:cNvSpPr/>
          <p:nvPr/>
        </p:nvSpPr>
        <p:spPr>
          <a:xfrm>
            <a:off x="262558" y="1044005"/>
            <a:ext cx="11409907" cy="1902059"/>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8.(</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下列溶液中粒子的物质的量浓度关系正确的是</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40000"/>
              </a:lnSpc>
            </a:pPr>
            <a:r>
              <a:rPr lang="en-US" altLang="zh-CN" sz="2800" kern="100" dirty="0">
                <a:latin typeface="Times New Roman"/>
                <a:ea typeface="华文细黑"/>
              </a:rPr>
              <a:t>A.0.1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溶液与</a:t>
            </a:r>
            <a:r>
              <a:rPr lang="en-US" altLang="zh-CN" sz="2800" kern="100" dirty="0">
                <a:latin typeface="Times New Roman"/>
                <a:ea typeface="华文细黑"/>
              </a:rPr>
              <a:t>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溶液等体积混合，</a:t>
            </a:r>
            <a:r>
              <a:rPr lang="zh-CN" altLang="zh-CN" sz="2800" kern="100" dirty="0" smtClean="0">
                <a:latin typeface="Times New Roman"/>
                <a:ea typeface="华文细黑"/>
                <a:cs typeface="Times New Roman"/>
              </a:rPr>
              <a:t>所得</a:t>
            </a:r>
            <a:r>
              <a:rPr lang="en-US" altLang="zh-CN" sz="2800" kern="100" dirty="0" smtClean="0">
                <a:latin typeface="Times New Roman"/>
                <a:ea typeface="华文细黑"/>
                <a:cs typeface="Times New Roman"/>
              </a:rPr>
              <a:t> </a:t>
            </a:r>
          </a:p>
          <a:p>
            <a:pPr>
              <a:lnSpc>
                <a:spcPct val="140000"/>
              </a:lnSpc>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中：</a:t>
            </a:r>
            <a:r>
              <a:rPr lang="en-US" altLang="zh-CN" sz="2800" i="1" kern="100" dirty="0">
                <a:latin typeface="Times New Roman"/>
                <a:ea typeface="华文细黑"/>
              </a:rPr>
              <a:t>c</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kern="100" dirty="0">
              <a:solidFill>
                <a:schemeClr val="accent6">
                  <a:lumMod val="75000"/>
                </a:schemeClr>
              </a:solidFill>
              <a:latin typeface="Times New Roman"/>
              <a:ea typeface="华文细黑"/>
              <a:cs typeface="Courier New"/>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500000866"/>
              </p:ext>
            </p:extLst>
          </p:nvPr>
        </p:nvGraphicFramePr>
        <p:xfrm>
          <a:off x="3488060" y="2349599"/>
          <a:ext cx="4606925" cy="773113"/>
        </p:xfrm>
        <a:graphic>
          <a:graphicData uri="http://schemas.openxmlformats.org/presentationml/2006/ole">
            <mc:AlternateContent xmlns:mc="http://schemas.openxmlformats.org/markup-compatibility/2006">
              <mc:Choice xmlns:v="urn:schemas-microsoft-com:vml" Requires="v">
                <p:oleObj spid="_x0000_s254083" name="文档" r:id="rId11" imgW="4606492" imgH="772710" progId="Word.Document.12">
                  <p:embed/>
                </p:oleObj>
              </mc:Choice>
              <mc:Fallback>
                <p:oleObj name="文档" r:id="rId11" imgW="4606492" imgH="772710" progId="Word.Document.12">
                  <p:embed/>
                  <p:pic>
                    <p:nvPicPr>
                      <p:cNvPr id="0" name=""/>
                      <p:cNvPicPr/>
                      <p:nvPr/>
                    </p:nvPicPr>
                    <p:blipFill>
                      <a:blip r:embed="rId12"/>
                      <a:stretch>
                        <a:fillRect/>
                      </a:stretch>
                    </p:blipFill>
                    <p:spPr>
                      <a:xfrm>
                        <a:off x="3488060" y="2349599"/>
                        <a:ext cx="4606925" cy="773113"/>
                      </a:xfrm>
                      <a:prstGeom prst="rect">
                        <a:avLst/>
                      </a:prstGeom>
                    </p:spPr>
                  </p:pic>
                </p:oleObj>
              </mc:Fallback>
            </mc:AlternateContent>
          </a:graphicData>
        </a:graphic>
      </p:graphicFrame>
      <p:sp>
        <p:nvSpPr>
          <p:cNvPr id="37" name="矩形 36"/>
          <p:cNvSpPr/>
          <p:nvPr/>
        </p:nvSpPr>
        <p:spPr>
          <a:xfrm>
            <a:off x="207068" y="2728764"/>
            <a:ext cx="11755638"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B.20 mL 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溶液与</a:t>
            </a:r>
            <a:r>
              <a:rPr lang="en-US" altLang="zh-CN" sz="2800" kern="100">
                <a:latin typeface="Times New Roman"/>
                <a:ea typeface="华文细黑"/>
                <a:cs typeface="Courier New"/>
              </a:rPr>
              <a:t>10 mL 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HCl</a:t>
            </a:r>
            <a:r>
              <a:rPr lang="zh-CN" altLang="zh-CN" sz="2800" kern="100">
                <a:latin typeface="Times New Roman"/>
                <a:ea typeface="华文细黑"/>
                <a:cs typeface="Times New Roman"/>
              </a:rPr>
              <a:t>溶液混合</a:t>
            </a:r>
            <a:r>
              <a:rPr lang="zh-CN" altLang="zh-CN" sz="2800" kern="100" smtClean="0">
                <a:latin typeface="Times New Roman"/>
                <a:ea typeface="华文细黑"/>
                <a:cs typeface="Times New Roman"/>
              </a:rPr>
              <a:t>后</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溶液</a:t>
            </a:r>
            <a:r>
              <a:rPr lang="zh-CN" altLang="zh-CN" sz="2800" kern="100">
                <a:latin typeface="Times New Roman"/>
                <a:ea typeface="华文细黑"/>
                <a:cs typeface="Times New Roman"/>
              </a:rPr>
              <a:t>呈酸性，所得溶液中：</a:t>
            </a:r>
            <a:r>
              <a:rPr lang="en-US" altLang="zh-CN" sz="2800" i="1" kern="100">
                <a:latin typeface="Times New Roman"/>
                <a:ea typeface="华文细黑"/>
                <a:cs typeface="Courier New"/>
              </a:rPr>
              <a:t>c</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(Cl</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smtClean="0">
                <a:latin typeface="Times New Roman"/>
                <a:ea typeface="华文细黑"/>
                <a:cs typeface="Courier New"/>
              </a:rPr>
              <a:t>)</a:t>
            </a:r>
          </a:p>
        </p:txBody>
      </p:sp>
      <p:sp>
        <p:nvSpPr>
          <p:cNvPr id="38" name="矩形 37"/>
          <p:cNvSpPr/>
          <p:nvPr/>
        </p:nvSpPr>
        <p:spPr>
          <a:xfrm>
            <a:off x="177320" y="3943375"/>
            <a:ext cx="11755638" cy="1298817"/>
          </a:xfrm>
          <a:prstGeom prst="rect">
            <a:avLst/>
          </a:prstGeom>
        </p:spPr>
        <p:txBody>
          <a:bodyPr>
            <a:spAutoFit/>
          </a:bodyPr>
          <a:lstStyle/>
          <a:p>
            <a:pPr>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室温下，</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zh-CN" altLang="zh-CN" sz="2800" kern="100">
                <a:latin typeface="Times New Roman"/>
                <a:ea typeface="华文细黑"/>
                <a:cs typeface="Times New Roman"/>
              </a:rPr>
              <a:t>的盐酸与</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12</a:t>
            </a:r>
            <a:r>
              <a:rPr lang="zh-CN" altLang="zh-CN" sz="2800" kern="100">
                <a:latin typeface="Times New Roman"/>
                <a:ea typeface="华文细黑"/>
                <a:cs typeface="Times New Roman"/>
              </a:rPr>
              <a:t>的氨水等体积混合，所得溶液中</a:t>
            </a:r>
            <a:r>
              <a:rPr lang="zh-CN" altLang="zh-CN" sz="2800" kern="100" smtClean="0">
                <a:latin typeface="Times New Roman"/>
                <a:ea typeface="华文细黑"/>
                <a:cs typeface="Times New Roman"/>
              </a:rPr>
              <a:t>：</a:t>
            </a:r>
            <a:r>
              <a:rPr lang="en-US" altLang="zh-CN" sz="2800" i="1" kern="100" smtClean="0">
                <a:latin typeface="Times New Roman"/>
                <a:ea typeface="华文细黑"/>
                <a:cs typeface="Courier New"/>
              </a:rPr>
              <a:t>c</a:t>
            </a:r>
            <a:r>
              <a:rPr lang="en-US" altLang="zh-CN" sz="2800" kern="100" smtClean="0">
                <a:latin typeface="Times New Roman"/>
                <a:ea typeface="华文细黑"/>
                <a:cs typeface="Courier New"/>
              </a:rPr>
              <a:t>(Cl</a:t>
            </a:r>
            <a:r>
              <a:rPr lang="zh-CN" altLang="zh-CN" sz="2800" kern="100" baseline="30000">
                <a:latin typeface="Times New Roman"/>
                <a:ea typeface="华文细黑"/>
                <a:cs typeface="Times New Roman"/>
              </a:rPr>
              <a:t>－</a:t>
            </a:r>
            <a:r>
              <a:rPr lang="en-US" altLang="zh-CN" sz="2800" kern="100" smtClean="0">
                <a:latin typeface="Times New Roman"/>
                <a:ea typeface="华文细黑"/>
                <a:cs typeface="Courier New"/>
              </a:rPr>
              <a:t>)</a:t>
            </a:r>
          </a:p>
          <a:p>
            <a:pPr>
              <a:lnSpc>
                <a:spcPct val="140000"/>
              </a:lnSpc>
              <a:spcAft>
                <a:spcPts val="0"/>
              </a:spcAft>
            </a:pP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r>
              <a:rPr lang="en-US" altLang="zh-CN" sz="2800" i="1" kern="100" smtClean="0">
                <a:latin typeface="Times New Roman"/>
                <a:ea typeface="华文细黑"/>
                <a:cs typeface="Courier New"/>
              </a:rPr>
              <a:t>            </a:t>
            </a:r>
            <a:r>
              <a:rPr lang="zh-CN" altLang="zh-CN" sz="2800" kern="100" smtClean="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2800" kern="100">
              <a:effectLst/>
              <a:latin typeface="宋体"/>
              <a:cs typeface="Courier New"/>
            </a:endParaRPr>
          </a:p>
        </p:txBody>
      </p:sp>
      <p:graphicFrame>
        <p:nvGraphicFramePr>
          <p:cNvPr id="39" name="对象 38"/>
          <p:cNvGraphicFramePr>
            <a:graphicFrameLocks noChangeAspect="1"/>
          </p:cNvGraphicFramePr>
          <p:nvPr>
            <p:extLst>
              <p:ext uri="{D42A27DB-BD31-4B8C-83A1-F6EECF244321}">
                <p14:modId xmlns:p14="http://schemas.microsoft.com/office/powerpoint/2010/main" val="3643479796"/>
              </p:ext>
            </p:extLst>
          </p:nvPr>
        </p:nvGraphicFramePr>
        <p:xfrm>
          <a:off x="2191916" y="4606305"/>
          <a:ext cx="1339850" cy="668338"/>
        </p:xfrm>
        <a:graphic>
          <a:graphicData uri="http://schemas.openxmlformats.org/presentationml/2006/ole">
            <mc:AlternateContent xmlns:mc="http://schemas.openxmlformats.org/markup-compatibility/2006">
              <mc:Choice xmlns:v="urn:schemas-microsoft-com:vml" Requires="v">
                <p:oleObj spid="_x0000_s254084" name="文档" r:id="rId13" imgW="1340306" imgH="667783" progId="Word.Document.12">
                  <p:embed/>
                </p:oleObj>
              </mc:Choice>
              <mc:Fallback>
                <p:oleObj name="文档" r:id="rId13" imgW="1340306" imgH="667783" progId="Word.Document.12">
                  <p:embed/>
                  <p:pic>
                    <p:nvPicPr>
                      <p:cNvPr id="0" name=""/>
                      <p:cNvPicPr/>
                      <p:nvPr/>
                    </p:nvPicPr>
                    <p:blipFill>
                      <a:blip r:embed="rId14"/>
                      <a:stretch>
                        <a:fillRect/>
                      </a:stretch>
                    </p:blipFill>
                    <p:spPr>
                      <a:xfrm>
                        <a:off x="2191916" y="4606305"/>
                        <a:ext cx="1339850" cy="668338"/>
                      </a:xfrm>
                      <a:prstGeom prst="rect">
                        <a:avLst/>
                      </a:prstGeom>
                    </p:spPr>
                  </p:pic>
                </p:oleObj>
              </mc:Fallback>
            </mc:AlternateContent>
          </a:graphicData>
        </a:graphic>
      </p:graphicFrame>
      <p:sp>
        <p:nvSpPr>
          <p:cNvPr id="40" name="矩形 39"/>
          <p:cNvSpPr/>
          <p:nvPr/>
        </p:nvSpPr>
        <p:spPr>
          <a:xfrm>
            <a:off x="274789" y="5102557"/>
            <a:ext cx="11639246" cy="1231940"/>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D.0.1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溶液与</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NaOH</a:t>
            </a:r>
            <a:r>
              <a:rPr lang="zh-CN" altLang="zh-CN" sz="2800" kern="100">
                <a:latin typeface="Times New Roman"/>
                <a:ea typeface="华文细黑"/>
                <a:cs typeface="Times New Roman"/>
              </a:rPr>
              <a:t>溶液等体积混合，</a:t>
            </a:r>
            <a:r>
              <a:rPr lang="zh-CN" altLang="zh-CN" sz="2800" kern="100" smtClean="0">
                <a:latin typeface="Times New Roman"/>
                <a:ea typeface="华文细黑"/>
                <a:cs typeface="Times New Roman"/>
              </a:rPr>
              <a:t>所得</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溶液</a:t>
            </a:r>
            <a:r>
              <a:rPr lang="zh-CN" altLang="zh-CN" sz="2800" kern="100">
                <a:latin typeface="Times New Roman"/>
                <a:ea typeface="华文细黑"/>
                <a:cs typeface="Times New Roman"/>
              </a:rPr>
              <a:t>中：</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en-US" altLang="zh-CN" sz="2800" kern="100" smtClean="0">
                <a:latin typeface="Times New Roman"/>
                <a:ea typeface="华文细黑"/>
                <a:cs typeface="Courier New"/>
              </a:rPr>
              <a:t>)</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010597"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圆角矩形 18">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186877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694606" y="2809860"/>
            <a:ext cx="10956846" cy="1038811"/>
          </a:xfrm>
          <a:prstGeom prst="rect">
            <a:avLst/>
          </a:prstGeom>
          <a:noFill/>
        </p:spPr>
        <p:txBody>
          <a:bodyPr wrap="none" rtlCol="0" anchor="ctr">
            <a:spAutoFit/>
          </a:bodyPr>
          <a:lstStyle/>
          <a:p>
            <a:pPr>
              <a:lnSpc>
                <a:spcPct val="120000"/>
              </a:lnSpc>
              <a:defRPr/>
            </a:pPr>
            <a:r>
              <a:rPr lang="zh-CN" altLang="en-US" sz="5600" b="1" dirty="0">
                <a:solidFill>
                  <a:schemeClr val="bg1"/>
                </a:solidFill>
                <a:latin typeface="+mj-ea"/>
                <a:ea typeface="+mj-ea"/>
              </a:rPr>
              <a:t>二、把握三种守恒，明确等量</a:t>
            </a:r>
            <a:r>
              <a:rPr lang="zh-CN" altLang="en-US" sz="5600" b="1" dirty="0" smtClean="0">
                <a:solidFill>
                  <a:schemeClr val="bg1"/>
                </a:solidFill>
                <a:latin typeface="+mj-ea"/>
                <a:ea typeface="+mj-ea"/>
              </a:rPr>
              <a:t>关系</a:t>
            </a:r>
            <a:endParaRPr lang="zh-CN" altLang="en-US" sz="5600" b="1" dirty="0">
              <a:solidFill>
                <a:schemeClr val="bg1"/>
              </a:solidFill>
              <a:latin typeface="+mj-ea"/>
              <a:ea typeface="+mj-ea"/>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 name="对象 34"/>
          <p:cNvGraphicFramePr>
            <a:graphicFrameLocks noChangeAspect="1"/>
          </p:cNvGraphicFramePr>
          <p:nvPr>
            <p:extLst>
              <p:ext uri="{D42A27DB-BD31-4B8C-83A1-F6EECF244321}">
                <p14:modId xmlns:p14="http://schemas.microsoft.com/office/powerpoint/2010/main" val="1009910573"/>
              </p:ext>
            </p:extLst>
          </p:nvPr>
        </p:nvGraphicFramePr>
        <p:xfrm>
          <a:off x="330374" y="1293937"/>
          <a:ext cx="11325225" cy="2438400"/>
        </p:xfrm>
        <a:graphic>
          <a:graphicData uri="http://schemas.openxmlformats.org/presentationml/2006/ole">
            <mc:AlternateContent xmlns:mc="http://schemas.openxmlformats.org/markup-compatibility/2006">
              <mc:Choice xmlns:v="urn:schemas-microsoft-com:vml" Requires="v">
                <p:oleObj spid="_x0000_s255058" name="文档" r:id="rId3" imgW="11336778" imgH="2434446" progId="Word.Document.12">
                  <p:embed/>
                </p:oleObj>
              </mc:Choice>
              <mc:Fallback>
                <p:oleObj name="文档" r:id="rId3" imgW="11336778" imgH="2434446" progId="Word.Document.12">
                  <p:embed/>
                  <p:pic>
                    <p:nvPicPr>
                      <p:cNvPr id="0" name=""/>
                      <p:cNvPicPr/>
                      <p:nvPr/>
                    </p:nvPicPr>
                    <p:blipFill>
                      <a:blip r:embed="rId4"/>
                      <a:stretch>
                        <a:fillRect/>
                      </a:stretch>
                    </p:blipFill>
                    <p:spPr>
                      <a:xfrm>
                        <a:off x="330374" y="1293937"/>
                        <a:ext cx="11325225" cy="2438400"/>
                      </a:xfrm>
                      <a:prstGeom prst="rect">
                        <a:avLst/>
                      </a:prstGeom>
                    </p:spPr>
                  </p:pic>
                </p:oleObj>
              </mc:Fallback>
            </mc:AlternateContent>
          </a:graphicData>
        </a:graphic>
      </p:graphicFrame>
      <p:sp>
        <p:nvSpPr>
          <p:cNvPr id="36" name="矩形 35"/>
          <p:cNvSpPr/>
          <p:nvPr/>
        </p:nvSpPr>
        <p:spPr>
          <a:xfrm>
            <a:off x="181025" y="3629886"/>
            <a:ext cx="11755638" cy="1835182"/>
          </a:xfrm>
          <a:prstGeom prst="rect">
            <a:avLst/>
          </a:prstGeom>
        </p:spPr>
        <p:txBody>
          <a:bodyPr>
            <a:spAutoFit/>
          </a:bodyPr>
          <a:lstStyle/>
          <a:p>
            <a:pPr>
              <a:lnSpc>
                <a:spcPct val="140000"/>
              </a:lnSpc>
            </a:pPr>
            <a:r>
              <a:rPr lang="en-US" altLang="zh-CN" sz="2800" kern="10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COONa</a:t>
            </a:r>
            <a:r>
              <a:rPr lang="zh-CN" altLang="zh-CN" sz="2800" kern="100" dirty="0">
                <a:latin typeface="Times New Roman"/>
                <a:ea typeface="华文细黑"/>
                <a:cs typeface="Times New Roman"/>
              </a:rPr>
              <a:t>与</a:t>
            </a:r>
            <a:r>
              <a:rPr lang="en-US" altLang="zh-CN" sz="2800" kern="100" dirty="0" err="1">
                <a:latin typeface="Times New Roman"/>
                <a:ea typeface="华文细黑"/>
              </a:rPr>
              <a:t>HCl</a:t>
            </a:r>
            <a:r>
              <a:rPr lang="zh-CN" altLang="zh-CN" sz="2800" kern="100" dirty="0">
                <a:latin typeface="Times New Roman"/>
                <a:ea typeface="华文细黑"/>
                <a:cs typeface="Times New Roman"/>
              </a:rPr>
              <a:t>混合时反应后生成的溶液中含有等量的</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COONa</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COOH</a:t>
            </a:r>
            <a:r>
              <a:rPr lang="zh-CN" altLang="zh-CN" sz="2800" kern="100" dirty="0">
                <a:latin typeface="Times New Roman"/>
                <a:ea typeface="华文细黑"/>
                <a:cs typeface="Times New Roman"/>
              </a:rPr>
              <a:t>、</a:t>
            </a:r>
            <a:r>
              <a:rPr lang="en-US" altLang="zh-CN" sz="2800" kern="100" dirty="0" err="1">
                <a:latin typeface="Times New Roman"/>
                <a:ea typeface="华文细黑"/>
              </a:rPr>
              <a:t>NaCl</a:t>
            </a:r>
            <a:r>
              <a:rPr lang="zh-CN" altLang="zh-CN" sz="2800" kern="100" dirty="0">
                <a:latin typeface="Times New Roman"/>
                <a:ea typeface="华文细黑"/>
                <a:cs typeface="Times New Roman"/>
              </a:rPr>
              <a:t>，因溶液显酸性，故溶液中</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COOH</a:t>
            </a:r>
            <a:r>
              <a:rPr lang="zh-CN" altLang="zh-CN" sz="2800" kern="100" dirty="0">
                <a:latin typeface="Times New Roman"/>
                <a:ea typeface="华文细黑"/>
                <a:cs typeface="Times New Roman"/>
              </a:rPr>
              <a:t>的电离程度大于</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的水解程度，该项正确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7" name="Rectangle 21">
            <a:hlinkClick r:id="rId5"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6"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7"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8"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9"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10"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Rectangle 21">
            <a:hlinkClick r:id="rId11"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Rectangle 21">
            <a:hlinkClick r:id="rId12"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839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linds(horizontal)">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矩形 41"/>
          <p:cNvSpPr/>
          <p:nvPr/>
        </p:nvSpPr>
        <p:spPr>
          <a:xfrm>
            <a:off x="296841" y="1125538"/>
            <a:ext cx="11524006" cy="4918269"/>
          </a:xfrm>
          <a:prstGeom prst="rect">
            <a:avLst/>
          </a:prstGeom>
        </p:spPr>
        <p:txBody>
          <a:bodyPr>
            <a:spAutoFit/>
          </a:bodyPr>
          <a:lstStyle/>
          <a:p>
            <a:pPr algn="di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项，在混合前两溶液的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之和为</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，则氨水过量，所得溶液为少量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和过量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的混合溶液，则</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c</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)&lt;</a:t>
            </a:r>
            <a:endParaRPr lang="zh-CN" altLang="zh-CN" sz="1050" kern="100" dirty="0">
              <a:latin typeface="宋体"/>
              <a:cs typeface="Courier New"/>
            </a:endParaRPr>
          </a:p>
          <a:p>
            <a:pPr>
              <a:lnSpc>
                <a:spcPct val="140000"/>
              </a:lnSpc>
            </a:pP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，故：</a:t>
            </a:r>
            <a:r>
              <a:rPr lang="en-US" altLang="zh-CN" sz="2800" i="1" kern="100" dirty="0">
                <a:latin typeface="Times New Roman"/>
                <a:ea typeface="华文细黑"/>
              </a:rPr>
              <a:t>c</a:t>
            </a:r>
            <a:r>
              <a:rPr lang="en-US" altLang="zh-CN" sz="2800" kern="100" dirty="0">
                <a:latin typeface="Times New Roman"/>
                <a:ea typeface="华文细黑"/>
              </a:rPr>
              <a:t>(</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)&lt;</a:t>
            </a:r>
            <a:r>
              <a:rPr lang="en-US" altLang="zh-CN" sz="2800" i="1" kern="100" dirty="0">
                <a:latin typeface="Times New Roman"/>
                <a:ea typeface="华文细黑"/>
              </a:rPr>
              <a:t>c</a:t>
            </a:r>
            <a:r>
              <a:rPr lang="en-US" altLang="zh-CN" sz="2800" kern="100" dirty="0" smtClean="0">
                <a:latin typeface="Times New Roman"/>
                <a:ea typeface="华文细黑"/>
              </a:rPr>
              <a:t>(       )</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，该项错误</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混合时恰好生成</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，溶液中电荷守恒式为</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，物料守恒式为</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，由这两个式子可得：</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，该项错误</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Times New Roman"/>
              <a:ea typeface="华文细黑"/>
              <a:cs typeface="Courier New"/>
            </a:endParaRPr>
          </a:p>
        </p:txBody>
      </p:sp>
      <p:graphicFrame>
        <p:nvGraphicFramePr>
          <p:cNvPr id="43" name="对象 42"/>
          <p:cNvGraphicFramePr>
            <a:graphicFrameLocks noChangeAspect="1"/>
          </p:cNvGraphicFramePr>
          <p:nvPr>
            <p:extLst>
              <p:ext uri="{D42A27DB-BD31-4B8C-83A1-F6EECF244321}">
                <p14:modId xmlns:p14="http://schemas.microsoft.com/office/powerpoint/2010/main" val="1474612394"/>
              </p:ext>
            </p:extLst>
          </p:nvPr>
        </p:nvGraphicFramePr>
        <p:xfrm>
          <a:off x="9079209" y="1864668"/>
          <a:ext cx="779463" cy="568325"/>
        </p:xfrm>
        <a:graphic>
          <a:graphicData uri="http://schemas.openxmlformats.org/presentationml/2006/ole">
            <mc:AlternateContent xmlns:mc="http://schemas.openxmlformats.org/markup-compatibility/2006">
              <mc:Choice xmlns:v="urn:schemas-microsoft-com:vml" Requires="v">
                <p:oleObj spid="_x0000_s256115" name="Equation" r:id="rId3" imgW="330120" imgH="241200" progId="Equation.DSMT4">
                  <p:embed/>
                </p:oleObj>
              </mc:Choice>
              <mc:Fallback>
                <p:oleObj name="Equation" r:id="rId3" imgW="33012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9209" y="1864668"/>
                        <a:ext cx="7794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4220485839"/>
              </p:ext>
            </p:extLst>
          </p:nvPr>
        </p:nvGraphicFramePr>
        <p:xfrm>
          <a:off x="5191125" y="2448471"/>
          <a:ext cx="779463" cy="568325"/>
        </p:xfrm>
        <a:graphic>
          <a:graphicData uri="http://schemas.openxmlformats.org/presentationml/2006/ole">
            <mc:AlternateContent xmlns:mc="http://schemas.openxmlformats.org/markup-compatibility/2006">
              <mc:Choice xmlns:v="urn:schemas-microsoft-com:vml" Requires="v">
                <p:oleObj spid="_x0000_s256116" name="Equation" r:id="rId5" imgW="330120" imgH="241200" progId="Equation.DSMT4">
                  <p:embed/>
                </p:oleObj>
              </mc:Choice>
              <mc:Fallback>
                <p:oleObj name="Equation" r:id="rId5" imgW="33012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5" y="2448471"/>
                        <a:ext cx="7794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 name="Rectangle 21">
            <a:hlinkClick r:id="rId6" action="ppaction://hlinksldjump"/>
          </p:cNvPr>
          <p:cNvSpPr>
            <a:spLocks noChangeArrowheads="1"/>
          </p:cNvSpPr>
          <p:nvPr/>
        </p:nvSpPr>
        <p:spPr bwMode="auto">
          <a:xfrm>
            <a:off x="854863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7" action="ppaction://hlinksldjump"/>
          </p:cNvPr>
          <p:cNvSpPr>
            <a:spLocks noChangeArrowheads="1"/>
          </p:cNvSpPr>
          <p:nvPr/>
        </p:nvSpPr>
        <p:spPr bwMode="auto">
          <a:xfrm>
            <a:off x="898860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8" action="ppaction://hlinksldjump"/>
          </p:cNvPr>
          <p:cNvSpPr>
            <a:spLocks noChangeArrowheads="1"/>
          </p:cNvSpPr>
          <p:nvPr/>
        </p:nvSpPr>
        <p:spPr bwMode="auto">
          <a:xfrm>
            <a:off x="940443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9" action="ppaction://hlinksldjump"/>
          </p:cNvPr>
          <p:cNvSpPr>
            <a:spLocks noChangeArrowheads="1"/>
          </p:cNvSpPr>
          <p:nvPr/>
        </p:nvSpPr>
        <p:spPr bwMode="auto">
          <a:xfrm>
            <a:off x="9796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10" action="ppaction://hlinksldjump"/>
          </p:cNvPr>
          <p:cNvSpPr>
            <a:spLocks noChangeArrowheads="1"/>
          </p:cNvSpPr>
          <p:nvPr/>
        </p:nvSpPr>
        <p:spPr bwMode="auto">
          <a:xfrm>
            <a:off x="102356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11" action="ppaction://hlinksldjump"/>
          </p:cNvPr>
          <p:cNvSpPr>
            <a:spLocks noChangeArrowheads="1"/>
          </p:cNvSpPr>
          <p:nvPr/>
        </p:nvSpPr>
        <p:spPr bwMode="auto">
          <a:xfrm>
            <a:off x="10651074" y="261442"/>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Rectangle 21">
            <a:hlinkClick r:id="rId12" action="ppaction://hlinksldjump"/>
          </p:cNvPr>
          <p:cNvSpPr>
            <a:spLocks noChangeArrowheads="1"/>
          </p:cNvSpPr>
          <p:nvPr/>
        </p:nvSpPr>
        <p:spPr bwMode="auto">
          <a:xfrm>
            <a:off x="11091042" y="261442"/>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Rectangle 21">
            <a:hlinkClick r:id="rId13" action="ppaction://hlinksldjump"/>
          </p:cNvPr>
          <p:cNvSpPr>
            <a:spLocks noChangeArrowheads="1"/>
          </p:cNvSpPr>
          <p:nvPr/>
        </p:nvSpPr>
        <p:spPr bwMode="auto">
          <a:xfrm>
            <a:off x="11506868" y="261442"/>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4"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76868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blinds(horizontal)">
                                      <p:cBhvr>
                                        <p:cTn id="7" dur="750"/>
                                        <p:tgtEl>
                                          <p:spTgt spid="4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
                                            <p:txEl>
                                              <p:pRg st="1" end="1"/>
                                            </p:txEl>
                                          </p:spTgt>
                                        </p:tgtEl>
                                        <p:attrNameLst>
                                          <p:attrName>style.visibility</p:attrName>
                                        </p:attrNameLst>
                                      </p:cBhvr>
                                      <p:to>
                                        <p:strVal val="visible"/>
                                      </p:to>
                                    </p:set>
                                    <p:animEffect transition="in" filter="blinds(horizontal)">
                                      <p:cBhvr>
                                        <p:cTn id="10" dur="750"/>
                                        <p:tgtEl>
                                          <p:spTgt spid="4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linds(horizontal)">
                                      <p:cBhvr>
                                        <p:cTn id="13" dur="500"/>
                                        <p:tgtEl>
                                          <p:spTgt spid="44"/>
                                        </p:tgtEl>
                                      </p:cBhvr>
                                    </p:animEffect>
                                  </p:childTnLst>
                                </p:cTn>
                              </p:par>
                              <p:par>
                                <p:cTn id="14" presetID="3" presetClass="entr" presetSubtype="1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linds(horizontal)">
                                      <p:cBhvr>
                                        <p:cTn id="16" dur="500"/>
                                        <p:tgtEl>
                                          <p:spTgt spid="43"/>
                                        </p:tgtEl>
                                      </p:cBhvr>
                                    </p:animEffect>
                                  </p:childTnLst>
                                </p:cTn>
                              </p:par>
                            </p:childTnLst>
                          </p:cTn>
                        </p:par>
                        <p:par>
                          <p:cTn id="17" fill="hold">
                            <p:stCondLst>
                              <p:cond delay="750"/>
                            </p:stCondLst>
                            <p:childTnLst>
                              <p:par>
                                <p:cTn id="18" presetID="3" presetClass="entr" presetSubtype="10" fill="hold" nodeType="afterEffect">
                                  <p:stCondLst>
                                    <p:cond delay="0"/>
                                  </p:stCondLst>
                                  <p:childTnLst>
                                    <p:set>
                                      <p:cBhvr>
                                        <p:cTn id="19" dur="1" fill="hold">
                                          <p:stCondLst>
                                            <p:cond delay="0"/>
                                          </p:stCondLst>
                                        </p:cTn>
                                        <p:tgtEl>
                                          <p:spTgt spid="42">
                                            <p:txEl>
                                              <p:pRg st="2" end="2"/>
                                            </p:txEl>
                                          </p:spTgt>
                                        </p:tgtEl>
                                        <p:attrNameLst>
                                          <p:attrName>style.visibility</p:attrName>
                                        </p:attrNameLst>
                                      </p:cBhvr>
                                      <p:to>
                                        <p:strVal val="visible"/>
                                      </p:to>
                                    </p:set>
                                    <p:animEffect transition="in" filter="blinds(horizontal)">
                                      <p:cBhvr>
                                        <p:cTn id="20" dur="750"/>
                                        <p:tgtEl>
                                          <p:spTgt spid="42">
                                            <p:txEl>
                                              <p:pRg st="2" end="2"/>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42">
                                            <p:txEl>
                                              <p:pRg st="3" end="3"/>
                                            </p:txEl>
                                          </p:spTgt>
                                        </p:tgtEl>
                                        <p:attrNameLst>
                                          <p:attrName>style.visibility</p:attrName>
                                        </p:attrNameLst>
                                      </p:cBhvr>
                                      <p:to>
                                        <p:strVal val="visible"/>
                                      </p:to>
                                    </p:set>
                                    <p:animEffect transition="in" filter="blinds(horizontal)">
                                      <p:cBhvr>
                                        <p:cTn id="24" dur="750"/>
                                        <p:tgtEl>
                                          <p:spTgt spid="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p:nvSpPr>
        <p:spPr>
          <a:xfrm>
            <a:off x="3790950" y="2607017"/>
            <a:ext cx="4288353" cy="1444498"/>
          </a:xfrm>
          <a:prstGeom prst="rect">
            <a:avLst/>
          </a:prstGeom>
          <a:noFill/>
        </p:spPr>
        <p:txBody>
          <a:bodyPr wrap="none" rtlCol="0" anchor="ctr">
            <a:spAutoFit/>
          </a:bodyPr>
          <a:lstStyle/>
          <a:p>
            <a:pPr>
              <a:lnSpc>
                <a:spcPct val="120000"/>
              </a:lnSpc>
              <a:defRPr/>
            </a:pPr>
            <a:r>
              <a:rPr lang="zh-CN" altLang="en-US" sz="8000" b="1" dirty="0">
                <a:solidFill>
                  <a:schemeClr val="bg1"/>
                </a:solidFill>
                <a:latin typeface="+mj-ea"/>
                <a:ea typeface="+mj-ea"/>
              </a:rPr>
              <a:t>练出</a:t>
            </a:r>
            <a:r>
              <a:rPr lang="zh-CN" altLang="en-US" sz="8000" b="1" dirty="0" smtClean="0">
                <a:solidFill>
                  <a:schemeClr val="bg1"/>
                </a:solidFill>
                <a:latin typeface="+mj-ea"/>
                <a:ea typeface="+mj-ea"/>
              </a:rPr>
              <a:t>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10730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70673" y="1319188"/>
            <a:ext cx="11457851" cy="3711785"/>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常温下，</a:t>
            </a:r>
            <a:r>
              <a:rPr lang="en-US" altLang="zh-CN" sz="2800" i="1" kern="100">
                <a:latin typeface="Times New Roman"/>
                <a:ea typeface="华文细黑"/>
                <a:cs typeface="Courier New"/>
              </a:rPr>
              <a:t>a</a:t>
            </a:r>
            <a:r>
              <a:rPr lang="en-US" altLang="zh-CN" sz="2800" kern="100">
                <a:latin typeface="Times New Roman"/>
                <a:ea typeface="华文细黑"/>
                <a:cs typeface="Courier New"/>
              </a:rPr>
              <a:t>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稀氨水和</a:t>
            </a:r>
            <a:r>
              <a:rPr lang="en-US" altLang="zh-CN" sz="2800" i="1" kern="100">
                <a:latin typeface="Times New Roman"/>
                <a:ea typeface="华文细黑"/>
                <a:cs typeface="Courier New"/>
              </a:rPr>
              <a:t>b</a:t>
            </a:r>
            <a:r>
              <a:rPr lang="en-US" altLang="zh-CN" sz="2800" kern="100">
                <a:latin typeface="Times New Roman"/>
                <a:ea typeface="华文细黑"/>
                <a:cs typeface="Courier New"/>
              </a:rPr>
              <a:t>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稀盐酸等体积混合，对混合后溶液判断一定正确的是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若</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b</a:t>
            </a:r>
            <a:r>
              <a:rPr lang="zh-CN" altLang="zh-CN" sz="2800" kern="100">
                <a:latin typeface="Times New Roman"/>
                <a:ea typeface="华文细黑"/>
                <a:cs typeface="Times New Roman"/>
              </a:rPr>
              <a:t>，</a:t>
            </a:r>
            <a:r>
              <a:rPr lang="zh-CN" altLang="zh-CN" sz="2800" kern="100" smtClean="0">
                <a:latin typeface="Times New Roman"/>
                <a:ea typeface="华文细黑"/>
                <a:cs typeface="Times New Roman"/>
              </a:rPr>
              <a:t>则</a:t>
            </a:r>
            <a:r>
              <a:rPr lang="en-US" altLang="zh-CN" sz="2800" i="1" kern="100" smtClean="0">
                <a:latin typeface="Times New Roman"/>
                <a:ea typeface="华文细黑"/>
                <a:cs typeface="Courier New"/>
              </a:rPr>
              <a:t>             </a:t>
            </a:r>
            <a:r>
              <a:rPr lang="zh-CN" altLang="zh-CN" sz="2800" kern="100" smtClean="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(Cl</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若</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b</a:t>
            </a:r>
            <a:r>
              <a:rPr lang="zh-CN" altLang="zh-CN" sz="2800" kern="100">
                <a:latin typeface="Times New Roman"/>
                <a:ea typeface="华文细黑"/>
                <a:cs typeface="Times New Roman"/>
              </a:rPr>
              <a:t>，</a:t>
            </a:r>
            <a:r>
              <a:rPr lang="zh-CN" altLang="zh-CN" sz="2800" kern="100" smtClean="0">
                <a:latin typeface="Times New Roman"/>
                <a:ea typeface="华文细黑"/>
                <a:cs typeface="Times New Roman"/>
              </a:rPr>
              <a:t>则</a:t>
            </a:r>
            <a:r>
              <a:rPr lang="en-US" altLang="zh-CN" sz="2800" i="1" kern="100" smtClean="0">
                <a:latin typeface="Times New Roman"/>
                <a:ea typeface="华文细黑"/>
                <a:cs typeface="Courier New"/>
              </a:rPr>
              <a:t>             </a:t>
            </a:r>
            <a:r>
              <a:rPr lang="zh-CN" altLang="zh-CN" sz="2800" kern="100" smtClean="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(Cl</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若</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b</a:t>
            </a:r>
            <a:r>
              <a:rPr lang="zh-CN" altLang="zh-CN" sz="2800" kern="100">
                <a:latin typeface="Times New Roman"/>
                <a:ea typeface="华文细黑"/>
                <a:cs typeface="Times New Roman"/>
              </a:rPr>
              <a:t>，则</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若</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b</a:t>
            </a:r>
            <a:r>
              <a:rPr lang="zh-CN" altLang="zh-CN" sz="2800" kern="100">
                <a:latin typeface="Times New Roman"/>
                <a:ea typeface="华文细黑"/>
                <a:cs typeface="Times New Roman"/>
              </a:rPr>
              <a:t>，则</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1050" kern="10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30093560"/>
              </p:ext>
            </p:extLst>
          </p:nvPr>
        </p:nvGraphicFramePr>
        <p:xfrm>
          <a:off x="2614439" y="2563019"/>
          <a:ext cx="1524000" cy="809625"/>
        </p:xfrm>
        <a:graphic>
          <a:graphicData uri="http://schemas.openxmlformats.org/presentationml/2006/ole">
            <mc:AlternateContent xmlns:mc="http://schemas.openxmlformats.org/markup-compatibility/2006">
              <mc:Choice xmlns:v="urn:schemas-microsoft-com:vml" Requires="v">
                <p:oleObj spid="_x0000_s199908" name="文档" r:id="rId17" imgW="1530699" imgH="810571" progId="Word.Document.12">
                  <p:embed/>
                </p:oleObj>
              </mc:Choice>
              <mc:Fallback>
                <p:oleObj name="文档" r:id="rId17" imgW="1530699" imgH="810571" progId="Word.Document.12">
                  <p:embed/>
                  <p:pic>
                    <p:nvPicPr>
                      <p:cNvPr id="0" name=""/>
                      <p:cNvPicPr/>
                      <p:nvPr/>
                    </p:nvPicPr>
                    <p:blipFill>
                      <a:blip r:embed="rId18"/>
                      <a:stretch>
                        <a:fillRect/>
                      </a:stretch>
                    </p:blipFill>
                    <p:spPr>
                      <a:xfrm>
                        <a:off x="2614439" y="2563019"/>
                        <a:ext cx="1524000" cy="80962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766348245"/>
              </p:ext>
            </p:extLst>
          </p:nvPr>
        </p:nvGraphicFramePr>
        <p:xfrm>
          <a:off x="2638822" y="3158133"/>
          <a:ext cx="1524000" cy="809625"/>
        </p:xfrm>
        <a:graphic>
          <a:graphicData uri="http://schemas.openxmlformats.org/presentationml/2006/ole">
            <mc:AlternateContent xmlns:mc="http://schemas.openxmlformats.org/markup-compatibility/2006">
              <mc:Choice xmlns:v="urn:schemas-microsoft-com:vml" Requires="v">
                <p:oleObj spid="_x0000_s199909" name="文档" r:id="rId19" imgW="1530699" imgH="810571" progId="Word.Document.12">
                  <p:embed/>
                </p:oleObj>
              </mc:Choice>
              <mc:Fallback>
                <p:oleObj name="文档" r:id="rId19" imgW="1530699" imgH="810571" progId="Word.Document.12">
                  <p:embed/>
                  <p:pic>
                    <p:nvPicPr>
                      <p:cNvPr id="0" name=""/>
                      <p:cNvPicPr/>
                      <p:nvPr/>
                    </p:nvPicPr>
                    <p:blipFill>
                      <a:blip r:embed="rId18"/>
                      <a:stretch>
                        <a:fillRect/>
                      </a:stretch>
                    </p:blipFill>
                    <p:spPr>
                      <a:xfrm>
                        <a:off x="2638822" y="3158133"/>
                        <a:ext cx="1524000" cy="809625"/>
                      </a:xfrm>
                      <a:prstGeom prst="rect">
                        <a:avLst/>
                      </a:prstGeom>
                    </p:spPr>
                  </p:pic>
                </p:oleObj>
              </mc:Fallback>
            </mc:AlternateContent>
          </a:graphicData>
        </a:graphic>
      </p:graphicFrame>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83555" y="2851057"/>
            <a:ext cx="11232086" cy="1298817"/>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项，当</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时，溶液可能呈中性</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78226118"/>
              </p:ext>
            </p:extLst>
          </p:nvPr>
        </p:nvGraphicFramePr>
        <p:xfrm>
          <a:off x="570185" y="1591221"/>
          <a:ext cx="11079162" cy="1425575"/>
        </p:xfrm>
        <a:graphic>
          <a:graphicData uri="http://schemas.openxmlformats.org/presentationml/2006/ole">
            <mc:AlternateContent xmlns:mc="http://schemas.openxmlformats.org/markup-compatibility/2006">
              <mc:Choice xmlns:v="urn:schemas-microsoft-com:vml" Requires="v">
                <p:oleObj spid="_x0000_s288790" name="文档" r:id="rId17" imgW="11079632" imgH="1426234" progId="Word.Document.12">
                  <p:embed/>
                </p:oleObj>
              </mc:Choice>
              <mc:Fallback>
                <p:oleObj name="文档" r:id="rId17" imgW="11079632" imgH="1426234" progId="Word.Document.12">
                  <p:embed/>
                  <p:pic>
                    <p:nvPicPr>
                      <p:cNvPr id="0" name="对象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0185" y="1591221"/>
                        <a:ext cx="11079162"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62777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blinds(horizontal)">
                                      <p:cBhvr>
                                        <p:cTn id="11" dur="500"/>
                                        <p:tgtEl>
                                          <p:spTgt spid="20">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animEffect transition="in" filter="blinds(horizontal)">
                                      <p:cBhvr>
                                        <p:cTn id="15"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1141" y="823789"/>
            <a:ext cx="11409907" cy="5627951"/>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醋酸钡</a:t>
            </a:r>
            <a:r>
              <a:rPr lang="en-US" altLang="zh-CN" sz="2600" kern="100" dirty="0">
                <a:latin typeface="IPAPANNEW"/>
                <a:ea typeface="华文细黑"/>
                <a:cs typeface="Times New Roman"/>
              </a:rPr>
              <a:t>[(CH</a:t>
            </a:r>
            <a:r>
              <a:rPr lang="en-US" altLang="zh-CN" sz="2600" kern="100" baseline="-25000" dirty="0">
                <a:latin typeface="IPAPANNEW"/>
                <a:ea typeface="华文细黑"/>
                <a:cs typeface="Times New Roman"/>
              </a:rPr>
              <a:t>3</a:t>
            </a:r>
            <a:r>
              <a:rPr lang="en-US" altLang="zh-CN" sz="2600" kern="100" dirty="0">
                <a:latin typeface="IPAPANNEW"/>
                <a:ea typeface="华文细黑"/>
                <a:cs typeface="Times New Roman"/>
              </a:rPr>
              <a:t>COO)</a:t>
            </a:r>
            <a:r>
              <a:rPr lang="en-US" altLang="zh-CN" sz="2600" kern="100" baseline="-25000" dirty="0">
                <a:latin typeface="IPAPANNEW"/>
                <a:ea typeface="华文细黑"/>
                <a:cs typeface="Times New Roman"/>
              </a:rPr>
              <a:t>2</a:t>
            </a:r>
            <a:r>
              <a:rPr lang="en-US" altLang="zh-CN" sz="2600" kern="100" dirty="0">
                <a:latin typeface="IPAPANNEW"/>
                <a:ea typeface="华文细黑"/>
                <a:cs typeface="Times New Roman"/>
              </a:rPr>
              <a:t>Ba·H</a:t>
            </a:r>
            <a:r>
              <a:rPr lang="en-US" altLang="zh-CN" sz="2600" kern="100" baseline="-25000" dirty="0">
                <a:latin typeface="IPAPANNEW"/>
                <a:ea typeface="华文细黑"/>
                <a:cs typeface="Times New Roman"/>
              </a:rPr>
              <a:t>2</a:t>
            </a:r>
            <a:r>
              <a:rPr lang="en-US" altLang="zh-CN" sz="2600" kern="100" dirty="0">
                <a:latin typeface="IPAPANNEW"/>
                <a:ea typeface="华文细黑"/>
                <a:cs typeface="Times New Roman"/>
              </a:rPr>
              <a:t>O]</a:t>
            </a:r>
            <a:r>
              <a:rPr lang="zh-CN" altLang="zh-CN" sz="2600" kern="100" dirty="0">
                <a:latin typeface="Times New Roman"/>
                <a:ea typeface="华文细黑"/>
                <a:cs typeface="Times New Roman"/>
              </a:rPr>
              <a:t>是一种媒染剂，下列是有关</a:t>
            </a:r>
            <a:r>
              <a:rPr lang="en-US" altLang="zh-CN" sz="2600" kern="100" dirty="0">
                <a:latin typeface="Times New Roman"/>
                <a:ea typeface="华文细黑"/>
                <a:cs typeface="Courier New"/>
              </a:rPr>
              <a:t>0.1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醋酸钡溶液中粒子浓度的比较，其中错误的是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err="1">
                <a:latin typeface="Times New Roman"/>
                <a:ea typeface="华文细黑"/>
                <a:cs typeface="Courier New"/>
              </a:rPr>
              <a:t>A.</a:t>
            </a:r>
            <a:r>
              <a:rPr lang="en-US" altLang="zh-CN" sz="2600" i="1" kern="100" dirty="0" err="1">
                <a:latin typeface="Times New Roman"/>
                <a:ea typeface="华文细黑"/>
                <a:cs typeface="Courier New"/>
              </a:rPr>
              <a:t>c</a:t>
            </a:r>
            <a:r>
              <a:rPr lang="en-US" altLang="zh-CN" sz="2600" kern="100" dirty="0">
                <a:latin typeface="Times New Roman"/>
                <a:ea typeface="华文细黑"/>
                <a:cs typeface="Courier New"/>
              </a:rPr>
              <a:t>(Ba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err="1">
                <a:latin typeface="Times New Roman"/>
                <a:ea typeface="华文细黑"/>
                <a:cs typeface="Courier New"/>
              </a:rPr>
              <a:t>B.</a:t>
            </a:r>
            <a:r>
              <a:rPr lang="en-US" altLang="zh-CN" sz="2600" i="1" kern="100" dirty="0" err="1">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(Ba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err="1">
                <a:latin typeface="Times New Roman"/>
                <a:ea typeface="华文细黑"/>
                <a:cs typeface="Courier New"/>
              </a:rPr>
              <a:t>C.</a:t>
            </a:r>
            <a:r>
              <a:rPr lang="en-US" altLang="zh-CN" sz="2600" i="1" kern="100" dirty="0" err="1">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D.2</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(Ba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en-US" altLang="zh-CN" sz="2600" kern="100" dirty="0" smtClean="0">
                <a:latin typeface="Times New Roman"/>
                <a:ea typeface="华文细黑"/>
                <a:cs typeface="Courier New"/>
              </a:rPr>
              <a:t>)</a:t>
            </a:r>
            <a:endParaRPr lang="en-US" altLang="zh-CN" sz="2600" kern="100" dirty="0" smtClean="0">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项，应为</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(Ba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项，符合电荷守恒</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项，符合质子守恒</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项，符合物料守恒</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6032723" y="1506716"/>
            <a:ext cx="425116"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Courier New"/>
              </a:rPr>
              <a:t>A</a:t>
            </a:r>
            <a:endParaRPr lang="zh-CN" altLang="en-US" sz="2600" kern="100" dirty="0">
              <a:solidFill>
                <a:schemeClr val="accent6">
                  <a:lumMod val="75000"/>
                </a:schemeClr>
              </a:solidFill>
              <a:latin typeface="Times New Roman"/>
              <a:ea typeface="华文细黑"/>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xEl>
                                              <p:pRg st="5" end="5"/>
                                            </p:txEl>
                                          </p:spTgt>
                                        </p:tgtEl>
                                      </p:cBhvr>
                                    </p:animEffect>
                                    <p:set>
                                      <p:cBhvr>
                                        <p:cTn id="32" dur="1" fill="hold">
                                          <p:stCondLst>
                                            <p:cond delay="499"/>
                                          </p:stCondLst>
                                        </p:cTn>
                                        <p:tgtEl>
                                          <p:spTgt spid="3">
                                            <p:txEl>
                                              <p:pRg st="5" end="5"/>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6" end="6"/>
                                            </p:txEl>
                                          </p:spTgt>
                                        </p:tgtEl>
                                      </p:cBhvr>
                                    </p:animEffect>
                                    <p:set>
                                      <p:cBhvr>
                                        <p:cTn id="35" dur="1" fill="hold">
                                          <p:stCondLst>
                                            <p:cond delay="499"/>
                                          </p:stCondLst>
                                        </p:cTn>
                                        <p:tgtEl>
                                          <p:spTgt spid="3">
                                            <p:txEl>
                                              <p:pRg st="6" end="6"/>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xEl>
                                              <p:pRg st="7" end="7"/>
                                            </p:txEl>
                                          </p:spTgt>
                                        </p:tgtEl>
                                      </p:cBhvr>
                                    </p:animEffect>
                                    <p:set>
                                      <p:cBhvr>
                                        <p:cTn id="38" dur="1" fill="hold">
                                          <p:stCondLst>
                                            <p:cond delay="499"/>
                                          </p:stCondLst>
                                        </p:cTn>
                                        <p:tgtEl>
                                          <p:spTgt spid="3">
                                            <p:txEl>
                                              <p:pRg st="7" end="7"/>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xEl>
                                              <p:pRg st="8" end="8"/>
                                            </p:txEl>
                                          </p:spTgt>
                                        </p:tgtEl>
                                      </p:cBhvr>
                                    </p:animEffect>
                                    <p:set>
                                      <p:cBhvr>
                                        <p:cTn id="41" dur="1" fill="hold">
                                          <p:stCondLst>
                                            <p:cond delay="499"/>
                                          </p:stCondLst>
                                        </p:cTn>
                                        <p:tgtEl>
                                          <p:spTgt spid="3">
                                            <p:txEl>
                                              <p:pRg st="8" end="8"/>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9365" y="1188021"/>
            <a:ext cx="11409907" cy="3711785"/>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室温时，将</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mL </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溶液滴加到</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mL </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的醋酸中，下述结论中正确的是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若混合溶液的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1</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，则混合溶液中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若混合溶液的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，则混合溶液中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，且混合溶液的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，则一定有</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2</a:t>
            </a:r>
            <a:endParaRPr lang="en-US" altLang="zh-CN" sz="2800" kern="100" baseline="-25000" dirty="0">
              <a:latin typeface="Times New Roman"/>
              <a:ea typeface="华文细黑"/>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91775" y="1599743"/>
            <a:ext cx="11185087" cy="3108543"/>
          </a:xfrm>
          <a:prstGeom prst="rect">
            <a:avLst/>
          </a:prstGeom>
        </p:spPr>
        <p:txBody>
          <a:bodyPr>
            <a:spAutoFit/>
          </a:bodyPr>
          <a:lstStyle/>
          <a:p>
            <a:pPr algn="just">
              <a:lnSpc>
                <a:spcPct val="14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项，若</a:t>
            </a:r>
            <a:r>
              <a:rPr lang="en-US" altLang="zh-CN" sz="2800" i="1" kern="100" dirty="0">
                <a:latin typeface="Times New Roman"/>
                <a:ea typeface="华文细黑"/>
              </a:rPr>
              <a:t>c</a:t>
            </a:r>
            <a:r>
              <a:rPr lang="en-US" altLang="zh-CN" sz="2800" kern="100" baseline="-25000" dirty="0">
                <a:latin typeface="Times New Roman"/>
                <a:ea typeface="华文细黑"/>
              </a:rPr>
              <a:t>1</a:t>
            </a:r>
            <a:r>
              <a:rPr lang="en-US" altLang="zh-CN" sz="2800" i="1" kern="100" dirty="0">
                <a:latin typeface="Times New Roman"/>
                <a:ea typeface="华文细黑"/>
              </a:rPr>
              <a:t>V</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baseline="-25000" dirty="0">
                <a:latin typeface="Times New Roman"/>
                <a:ea typeface="华文细黑"/>
              </a:rPr>
              <a:t>2</a:t>
            </a:r>
            <a:r>
              <a:rPr lang="en-US" altLang="zh-CN" sz="2800" i="1" kern="100" dirty="0">
                <a:latin typeface="Times New Roman"/>
                <a:ea typeface="华文细黑"/>
              </a:rPr>
              <a:t>V</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，则溶液呈碱性，若使溶液呈中性，则醋酸应稍过量，即：</a:t>
            </a:r>
            <a:r>
              <a:rPr lang="en-US" altLang="zh-CN" sz="2800" i="1" kern="100" dirty="0">
                <a:latin typeface="Times New Roman"/>
                <a:ea typeface="华文细黑"/>
              </a:rPr>
              <a:t>c</a:t>
            </a:r>
            <a:r>
              <a:rPr lang="en-US" altLang="zh-CN" sz="2800" kern="100" baseline="-25000" dirty="0">
                <a:latin typeface="Times New Roman"/>
                <a:ea typeface="华文细黑"/>
              </a:rPr>
              <a:t>1</a:t>
            </a:r>
            <a:r>
              <a:rPr lang="en-US" altLang="zh-CN" sz="2800" i="1" kern="100" dirty="0">
                <a:latin typeface="Times New Roman"/>
                <a:ea typeface="华文细黑"/>
              </a:rPr>
              <a:t>V</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baseline="-25000" dirty="0">
                <a:latin typeface="Times New Roman"/>
                <a:ea typeface="华文细黑"/>
              </a:rPr>
              <a:t>2</a:t>
            </a:r>
            <a:r>
              <a:rPr lang="en-US" altLang="zh-CN" sz="2800" i="1" kern="100" dirty="0">
                <a:latin typeface="Times New Roman"/>
                <a:ea typeface="华文细黑"/>
              </a:rPr>
              <a:t>V</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endParaRPr lang="en-US" altLang="zh-CN" sz="2800" kern="100" dirty="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项，当</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应大于</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项，当</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时，混合溶液的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也大于</a:t>
            </a:r>
            <a:r>
              <a:rPr lang="en-US" altLang="zh-CN" sz="2800" kern="100" dirty="0">
                <a:latin typeface="Times New Roman"/>
                <a:ea typeface="华文细黑"/>
                <a:cs typeface="Courier New"/>
              </a:rPr>
              <a:t>7</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Times New Roman"/>
              <a:ea typeface="华文细黑"/>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013003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7653" y="1072580"/>
            <a:ext cx="11524006" cy="552151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下列有关溶液中粒子浓度的关系式，正确的是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A.pH</a:t>
            </a:r>
            <a:r>
              <a:rPr lang="zh-CN" altLang="zh-CN" sz="2800" kern="100">
                <a:latin typeface="Times New Roman"/>
                <a:ea typeface="华文细黑"/>
                <a:cs typeface="Times New Roman"/>
              </a:rPr>
              <a:t>相同的</a:t>
            </a:r>
            <a:r>
              <a:rPr lang="en-US" altLang="zh-CN" sz="2800" kern="100">
                <a:latin typeface="宋体"/>
                <a:ea typeface="华文细黑"/>
                <a:cs typeface="Times New Roman"/>
              </a:rPr>
              <a:t>①</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a:t>
            </a:r>
            <a:r>
              <a:rPr lang="en-US" altLang="zh-CN" sz="2800" kern="100">
                <a:latin typeface="宋体"/>
                <a:ea typeface="华文细黑"/>
                <a:cs typeface="Times New Roman"/>
              </a:rPr>
              <a:t>②</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smtClean="0">
                <a:latin typeface="Times New Roman"/>
                <a:ea typeface="华文细黑"/>
                <a:cs typeface="Times New Roman"/>
              </a:rPr>
              <a:t>、</a:t>
            </a:r>
            <a:r>
              <a:rPr lang="en-US" altLang="zh-CN" sz="2800" kern="100" smtClean="0">
                <a:latin typeface="宋体"/>
                <a:ea typeface="华文细黑"/>
                <a:cs typeface="Times New Roman"/>
              </a:rPr>
              <a:t>③</a:t>
            </a:r>
            <a:r>
              <a:rPr lang="en-US" altLang="zh-CN" sz="2800" kern="100">
                <a:latin typeface="Times New Roman"/>
                <a:ea typeface="华文细黑"/>
                <a:cs typeface="Courier New"/>
              </a:rPr>
              <a:t>ONa</a:t>
            </a:r>
            <a:r>
              <a:rPr lang="zh-CN" altLang="zh-CN" sz="2800" kern="100">
                <a:latin typeface="Times New Roman"/>
                <a:ea typeface="华文细黑"/>
                <a:cs typeface="Times New Roman"/>
              </a:rPr>
              <a:t>三种溶液中的</a:t>
            </a:r>
            <a:r>
              <a:rPr lang="en-US" altLang="zh-CN" sz="2800" i="1" kern="100">
                <a:latin typeface="Times New Roman"/>
                <a:ea typeface="华文细黑"/>
                <a:cs typeface="Courier New"/>
              </a:rPr>
              <a:t>c</a:t>
            </a:r>
            <a:r>
              <a:rPr lang="en-US" altLang="zh-CN" sz="2800" kern="100">
                <a:latin typeface="Times New Roman"/>
                <a:ea typeface="华文细黑"/>
                <a:cs typeface="Courier New"/>
              </a:rPr>
              <a:t>(Na</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en-US" altLang="zh-CN" sz="2800" kern="100" smtClean="0">
                <a:latin typeface="宋体"/>
                <a:ea typeface="华文细黑"/>
                <a:cs typeface="Times New Roman"/>
              </a:rPr>
              <a:t>③</a:t>
            </a:r>
            <a:r>
              <a:rPr lang="zh-CN" altLang="zh-CN" sz="2800" kern="100">
                <a:latin typeface="Times New Roman"/>
                <a:ea typeface="华文细黑"/>
                <a:cs typeface="Times New Roman"/>
              </a:rPr>
              <a:t>＞</a:t>
            </a:r>
            <a:r>
              <a:rPr lang="en-US" altLang="zh-CN" sz="2800" kern="100">
                <a:latin typeface="宋体"/>
                <a:ea typeface="华文细黑"/>
                <a:cs typeface="Times New Roman"/>
              </a:rPr>
              <a:t>②</a:t>
            </a:r>
            <a:r>
              <a:rPr lang="zh-CN" altLang="zh-CN" sz="2800" kern="100">
                <a:latin typeface="Times New Roman"/>
                <a:ea typeface="华文细黑"/>
                <a:cs typeface="Times New Roman"/>
              </a:rPr>
              <a:t>＞</a:t>
            </a:r>
            <a:r>
              <a:rPr lang="en-US" altLang="zh-CN" sz="2800" kern="100">
                <a:latin typeface="宋体"/>
                <a:ea typeface="华文细黑"/>
                <a:cs typeface="Times New Roman"/>
              </a:rPr>
              <a:t>①</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某二元弱酸强碱盐</a:t>
            </a:r>
            <a:r>
              <a:rPr lang="en-US" altLang="zh-CN" sz="2800" kern="100">
                <a:latin typeface="Times New Roman"/>
                <a:ea typeface="华文细黑"/>
                <a:cs typeface="Courier New"/>
              </a:rPr>
              <a:t>NaHA</a:t>
            </a:r>
            <a:r>
              <a:rPr lang="zh-CN" altLang="zh-CN" sz="2800" kern="100">
                <a:latin typeface="Times New Roman"/>
                <a:ea typeface="华文细黑"/>
                <a:cs typeface="Times New Roman"/>
              </a:rPr>
              <a:t>溶液中：</a:t>
            </a:r>
            <a:r>
              <a:rPr lang="en-US" altLang="zh-CN" sz="2800" i="1" kern="100">
                <a:latin typeface="Times New Roman"/>
                <a:ea typeface="华文细黑"/>
                <a:cs typeface="Courier New"/>
              </a:rPr>
              <a:t>c</a:t>
            </a:r>
            <a:r>
              <a:rPr lang="en-US" altLang="zh-CN" sz="2800" kern="100">
                <a:latin typeface="Times New Roman"/>
                <a:ea typeface="华文细黑"/>
                <a:cs typeface="Courier New"/>
              </a:rPr>
              <a:t>(Na</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(A</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a:t>
            </a:r>
            <a:r>
              <a:rPr lang="zh-CN" altLang="zh-CN" sz="2800" kern="100" baseline="30000">
                <a:latin typeface="Times New Roman"/>
                <a:ea typeface="华文细黑"/>
                <a:cs typeface="Times New Roman"/>
              </a:rPr>
              <a:t>－</a:t>
            </a:r>
            <a:r>
              <a:rPr lang="en-US" altLang="zh-CN" sz="2800" kern="100" smtClean="0">
                <a:latin typeface="Times New Roman"/>
                <a:ea typeface="华文细黑"/>
                <a:cs typeface="Courier New"/>
              </a:rPr>
              <a:t>)</a:t>
            </a:r>
          </a:p>
          <a:p>
            <a:pPr algn="just">
              <a:lnSpc>
                <a:spcPct val="140000"/>
              </a:lnSpc>
              <a:spcAft>
                <a:spcPts val="0"/>
              </a:spcAft>
            </a:pP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A)</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en-US" altLang="zh-CN" sz="2800" kern="100" smtClean="0">
                <a:latin typeface="Times New Roman"/>
                <a:ea typeface="华文细黑"/>
                <a:cs typeface="Courier New"/>
              </a:rPr>
              <a:t>.</a:t>
            </a:r>
            <a:r>
              <a:rPr lang="zh-CN" altLang="en-US" sz="2800" kern="100" smtClean="0">
                <a:latin typeface="Times New Roman"/>
                <a:ea typeface="华文细黑"/>
                <a:cs typeface="Courier New"/>
              </a:rPr>
              <a:t>右</a:t>
            </a:r>
            <a:r>
              <a:rPr lang="zh-CN" altLang="zh-CN" sz="2800" kern="100" smtClean="0">
                <a:latin typeface="Times New Roman"/>
                <a:ea typeface="华文细黑"/>
                <a:cs typeface="Times New Roman"/>
              </a:rPr>
              <a:t>图</a:t>
            </a:r>
            <a:r>
              <a:rPr lang="zh-CN" altLang="zh-CN" sz="2800" kern="100">
                <a:latin typeface="Times New Roman"/>
                <a:ea typeface="华文细黑"/>
                <a:cs typeface="Times New Roman"/>
              </a:rPr>
              <a:t>中</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7</a:t>
            </a:r>
            <a:r>
              <a:rPr lang="zh-CN" altLang="zh-CN" sz="2800" kern="100">
                <a:latin typeface="Times New Roman"/>
                <a:ea typeface="华文细黑"/>
                <a:cs typeface="Times New Roman"/>
              </a:rPr>
              <a:t>时：</a:t>
            </a:r>
            <a:r>
              <a:rPr lang="en-US" altLang="zh-CN" sz="2800" i="1" kern="100">
                <a:latin typeface="Times New Roman"/>
                <a:ea typeface="华文细黑"/>
                <a:cs typeface="Courier New"/>
              </a:rPr>
              <a:t>c</a:t>
            </a:r>
            <a:r>
              <a:rPr lang="en-US" altLang="zh-CN" sz="2800" kern="100">
                <a:latin typeface="Times New Roman"/>
                <a:ea typeface="华文细黑"/>
                <a:cs typeface="Courier New"/>
              </a:rPr>
              <a:t>(Na</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smtClean="0">
                <a:latin typeface="Times New Roman"/>
                <a:ea typeface="华文细黑"/>
                <a:cs typeface="Courier New"/>
              </a:rPr>
              <a:t>)</a:t>
            </a:r>
          </a:p>
          <a:p>
            <a:pPr algn="just">
              <a:lnSpc>
                <a:spcPct val="140000"/>
              </a:lnSpc>
              <a:spcAft>
                <a:spcPts val="0"/>
              </a:spcAft>
            </a:pP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上图中</a:t>
            </a:r>
            <a:r>
              <a:rPr lang="en-US" altLang="zh-CN" sz="2800" kern="100">
                <a:latin typeface="Times New Roman"/>
                <a:ea typeface="华文细黑"/>
                <a:cs typeface="Courier New"/>
              </a:rPr>
              <a:t>a</a:t>
            </a:r>
            <a:r>
              <a:rPr lang="zh-CN" altLang="zh-CN" sz="2800" kern="100">
                <a:latin typeface="Times New Roman"/>
                <a:ea typeface="华文细黑"/>
                <a:cs typeface="Times New Roman"/>
              </a:rPr>
              <a:t>点溶液中各离子浓度的关系是</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i="1" kern="100">
                <a:latin typeface="Times New Roman"/>
                <a:ea typeface="华文细黑"/>
                <a:cs typeface="Times New Roman"/>
              </a:rPr>
              <a:t> </a:t>
            </a:r>
            <a:r>
              <a:rPr lang="en-US" altLang="zh-CN" sz="2800" i="1" kern="100" smtClean="0">
                <a:latin typeface="Times New Roman"/>
                <a:ea typeface="华文细黑"/>
                <a:cs typeface="Times New Roman"/>
              </a:rPr>
              <a:t>   </a:t>
            </a:r>
            <a:r>
              <a:rPr lang="en-US" altLang="zh-CN" sz="2800" i="1" kern="100" smtClean="0">
                <a:latin typeface="Times New Roman"/>
                <a:ea typeface="华文细黑"/>
                <a:cs typeface="Courier New"/>
              </a:rPr>
              <a:t>c</a:t>
            </a:r>
            <a:r>
              <a:rPr lang="en-US" altLang="zh-CN" sz="2800" kern="100" smtClean="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en-US" altLang="zh-CN" sz="2800" kern="100" smtClean="0">
                <a:latin typeface="Times New Roman"/>
                <a:ea typeface="华文细黑"/>
                <a:cs typeface="Courier New"/>
              </a:rPr>
              <a:t>)</a:t>
            </a:r>
            <a:endParaRPr lang="zh-CN" altLang="zh-CN" sz="1050" kern="100">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264194" name="Picture 2" descr="617A"/>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530918" y="3808647"/>
            <a:ext cx="3202993" cy="252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304156" y="1356540"/>
            <a:ext cx="11572430" cy="4315027"/>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项，当</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相同时，其物质的量浓度应是</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，所以</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也应是</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项，根据物料守恒，</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项，当</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点为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的等量混合，根据物料守恒和电荷守恒可以判断该式正确</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7137" y="693490"/>
            <a:ext cx="11502034" cy="1932813"/>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电荷守恒规律</a:t>
            </a:r>
            <a:endParaRPr lang="zh-CN" altLang="zh-CN" sz="1050" kern="100">
              <a:latin typeface="宋体"/>
              <a:cs typeface="Courier New"/>
            </a:endParaRPr>
          </a:p>
          <a:p>
            <a:pPr>
              <a:lnSpc>
                <a:spcPct val="140000"/>
              </a:lnSpc>
            </a:pPr>
            <a:r>
              <a:rPr lang="zh-CN" altLang="zh-CN" sz="2800" kern="100">
                <a:latin typeface="Times New Roman"/>
                <a:ea typeface="华文细黑"/>
                <a:cs typeface="Times New Roman"/>
              </a:rPr>
              <a:t>电解质溶液中，无论存在多少种离子，溶液都是呈电中性，即阴离子所带负电荷总数一定等于阳离子所带正电荷总数。如</a:t>
            </a:r>
            <a:r>
              <a:rPr lang="en-US" altLang="zh-CN" sz="2800" kern="100">
                <a:latin typeface="Times New Roman"/>
                <a:ea typeface="华文细黑"/>
              </a:rPr>
              <a:t>NaHCO</a:t>
            </a:r>
            <a:r>
              <a:rPr lang="en-US" altLang="zh-CN" sz="2800" kern="100" baseline="-25000">
                <a:latin typeface="Times New Roman"/>
                <a:ea typeface="华文细黑"/>
              </a:rPr>
              <a:t>3</a:t>
            </a:r>
            <a:r>
              <a:rPr lang="zh-CN" altLang="zh-CN" sz="2800" kern="100">
                <a:latin typeface="Times New Roman"/>
                <a:ea typeface="华文细黑"/>
                <a:cs typeface="Times New Roman"/>
              </a:rPr>
              <a:t>溶液中存在</a:t>
            </a:r>
            <a:r>
              <a:rPr lang="zh-CN" altLang="zh-CN" sz="2800" kern="100" smtClean="0">
                <a:latin typeface="Times New Roman"/>
                <a:ea typeface="华文细黑"/>
                <a:cs typeface="Times New Roman"/>
              </a:rPr>
              <a:t>着</a:t>
            </a:r>
            <a:endParaRPr lang="en-US" altLang="zh-CN" sz="2800" kern="100" smtClean="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76530715"/>
              </p:ext>
            </p:extLst>
          </p:nvPr>
        </p:nvGraphicFramePr>
        <p:xfrm>
          <a:off x="381000" y="2652626"/>
          <a:ext cx="11277600" cy="1390650"/>
        </p:xfrm>
        <a:graphic>
          <a:graphicData uri="http://schemas.openxmlformats.org/presentationml/2006/ole">
            <mc:AlternateContent xmlns:mc="http://schemas.openxmlformats.org/markup-compatibility/2006">
              <mc:Choice xmlns:v="urn:schemas-microsoft-com:vml" Requires="v">
                <p:oleObj spid="_x0000_s285734" name="文档" r:id="rId3" imgW="11289239" imgH="1394604" progId="Word.Document.12">
                  <p:embed/>
                </p:oleObj>
              </mc:Choice>
              <mc:Fallback>
                <p:oleObj name="文档" r:id="rId3" imgW="11289239" imgH="1394604" progId="Word.Document.12">
                  <p:embed/>
                  <p:pic>
                    <p:nvPicPr>
                      <p:cNvPr id="0" name=""/>
                      <p:cNvPicPr/>
                      <p:nvPr/>
                    </p:nvPicPr>
                    <p:blipFill>
                      <a:blip r:embed="rId4"/>
                      <a:stretch>
                        <a:fillRect/>
                      </a:stretch>
                    </p:blipFill>
                    <p:spPr>
                      <a:xfrm>
                        <a:off x="381000" y="2652626"/>
                        <a:ext cx="11277600" cy="1390650"/>
                      </a:xfrm>
                      <a:prstGeom prst="rect">
                        <a:avLst/>
                      </a:prstGeom>
                    </p:spPr>
                  </p:pic>
                </p:oleObj>
              </mc:Fallback>
            </mc:AlternateContent>
          </a:graphicData>
        </a:graphic>
      </p:graphicFrame>
      <p:sp>
        <p:nvSpPr>
          <p:cNvPr id="5" name="矩形 4"/>
          <p:cNvSpPr/>
          <p:nvPr/>
        </p:nvSpPr>
        <p:spPr>
          <a:xfrm>
            <a:off x="279083" y="3798054"/>
            <a:ext cx="11639246" cy="2505301"/>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物料守恒规律</a:t>
            </a:r>
            <a:endParaRPr lang="zh-CN" altLang="zh-CN" sz="280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电解质溶液中，由于某些离子能够水解，离子种类增多，但元素总是守恒的。如</a:t>
            </a:r>
            <a:r>
              <a:rPr lang="en-US" altLang="zh-CN" sz="2800" kern="100">
                <a:latin typeface="Times New Roman"/>
                <a:ea typeface="华文细黑"/>
                <a:cs typeface="Courier New"/>
              </a:rPr>
              <a:t>K</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溶液中</a:t>
            </a:r>
            <a:r>
              <a:rPr lang="en-US" altLang="zh-CN" sz="2800" kern="100">
                <a:latin typeface="Times New Roman"/>
                <a:ea typeface="华文细黑"/>
                <a:cs typeface="Courier New"/>
              </a:rPr>
              <a:t>S</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都能水解，故</a:t>
            </a:r>
            <a:r>
              <a:rPr lang="en-US" altLang="zh-CN" sz="2800" kern="100">
                <a:latin typeface="Times New Roman"/>
                <a:ea typeface="华文细黑"/>
                <a:cs typeface="Courier New"/>
              </a:rPr>
              <a:t>S</a:t>
            </a:r>
            <a:r>
              <a:rPr lang="zh-CN" altLang="zh-CN" sz="2800" kern="100">
                <a:latin typeface="Times New Roman"/>
                <a:ea typeface="华文细黑"/>
                <a:cs typeface="Times New Roman"/>
              </a:rPr>
              <a:t>元素以</a:t>
            </a:r>
            <a:r>
              <a:rPr lang="en-US" altLang="zh-CN" sz="2800" kern="100">
                <a:latin typeface="Times New Roman"/>
                <a:ea typeface="华文细黑"/>
                <a:cs typeface="Courier New"/>
              </a:rPr>
              <a:t>S</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三种形式存在，它们之间有如下守恒关系：</a:t>
            </a:r>
            <a:r>
              <a:rPr lang="en-US" altLang="zh-CN" sz="2800" i="1" kern="100">
                <a:latin typeface="Times New Roman"/>
                <a:ea typeface="华文细黑"/>
                <a:cs typeface="Courier New"/>
              </a:rPr>
              <a:t>c</a:t>
            </a:r>
            <a:r>
              <a:rPr lang="en-US" altLang="zh-CN" sz="2800" kern="100">
                <a:latin typeface="Times New Roman"/>
                <a:ea typeface="华文细黑"/>
                <a:cs typeface="Courier New"/>
              </a:rPr>
              <a:t>(K</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(S</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Tree>
    <p:extLst>
      <p:ext uri="{BB962C8B-B14F-4D97-AF65-F5344CB8AC3E}">
        <p14:creationId xmlns:p14="http://schemas.microsoft.com/office/powerpoint/2010/main" val="16347851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43" y="904181"/>
            <a:ext cx="11737269" cy="424731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常温下，</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氨水溶液</a:t>
            </a:r>
            <a:r>
              <a:rPr lang="zh-CN" altLang="zh-CN" sz="2800" kern="100" dirty="0" smtClean="0">
                <a:latin typeface="Times New Roman"/>
                <a:ea typeface="华文细黑"/>
                <a:cs typeface="Times New Roman"/>
              </a:rPr>
              <a:t>中</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8</a:t>
            </a:r>
            <a:r>
              <a:rPr lang="zh-CN" altLang="zh-CN" sz="2800" kern="100" dirty="0">
                <a:latin typeface="Times New Roman"/>
                <a:ea typeface="华文细黑"/>
                <a:cs typeface="Times New Roman"/>
              </a:rPr>
              <a:t>，下列叙述错误的是</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endParaRPr lang="en-US" altLang="zh-CN" sz="12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该溶液中氢离子的浓度：</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9</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氨水溶液与</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溶液等体积混合后所得溶液中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i="1" kern="100" dirty="0">
                <a:latin typeface="Times New Roman"/>
                <a:ea typeface="华文细黑"/>
                <a:cs typeface="Times New Roman"/>
              </a:rPr>
              <a:t> </a:t>
            </a:r>
            <a:r>
              <a:rPr lang="en-US" altLang="zh-CN" sz="2800" i="1" kern="100" dirty="0" smtClean="0">
                <a:latin typeface="Times New Roman"/>
                <a:ea typeface="华文细黑"/>
                <a:cs typeface="Times New Roman"/>
              </a:rPr>
              <a:t>  </a:t>
            </a:r>
            <a:r>
              <a:rPr lang="en-US" altLang="zh-CN" sz="2800" i="1"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Times New Roman"/>
                <a:ea typeface="华文细黑"/>
              </a:rPr>
              <a:t>C.0.1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的氨水溶液与</a:t>
            </a:r>
            <a:r>
              <a:rPr lang="en-US" altLang="zh-CN" sz="2800" kern="100" dirty="0">
                <a:latin typeface="Times New Roman"/>
                <a:ea typeface="华文细黑"/>
              </a:rPr>
              <a:t>0.05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溶液等体积混合后所得</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en-US" altLang="zh-CN" sz="2800" kern="100" dirty="0" smtClean="0">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059207410"/>
              </p:ext>
            </p:extLst>
          </p:nvPr>
        </p:nvGraphicFramePr>
        <p:xfrm>
          <a:off x="5566767" y="852364"/>
          <a:ext cx="1387475" cy="1296988"/>
        </p:xfrm>
        <a:graphic>
          <a:graphicData uri="http://schemas.openxmlformats.org/presentationml/2006/ole">
            <mc:AlternateContent xmlns:mc="http://schemas.openxmlformats.org/markup-compatibility/2006">
              <mc:Choice xmlns:v="urn:schemas-microsoft-com:vml" Requires="v">
                <p:oleObj spid="_x0000_s265410" name="文档" r:id="rId17" imgW="1387814" imgH="1297346" progId="Word.Document.12">
                  <p:embed/>
                </p:oleObj>
              </mc:Choice>
              <mc:Fallback>
                <p:oleObj name="文档" r:id="rId17" imgW="1387814" imgH="1297346" progId="Word.Document.12">
                  <p:embed/>
                  <p:pic>
                    <p:nvPicPr>
                      <p:cNvPr id="0" name=""/>
                      <p:cNvPicPr/>
                      <p:nvPr/>
                    </p:nvPicPr>
                    <p:blipFill>
                      <a:blip r:embed="rId18"/>
                      <a:stretch>
                        <a:fillRect/>
                      </a:stretch>
                    </p:blipFill>
                    <p:spPr>
                      <a:xfrm>
                        <a:off x="5566767" y="852364"/>
                        <a:ext cx="1387475" cy="1296988"/>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138416"/>
              </p:ext>
            </p:extLst>
          </p:nvPr>
        </p:nvGraphicFramePr>
        <p:xfrm>
          <a:off x="535459" y="3252242"/>
          <a:ext cx="1292225" cy="600075"/>
        </p:xfrm>
        <a:graphic>
          <a:graphicData uri="http://schemas.openxmlformats.org/presentationml/2006/ole">
            <mc:AlternateContent xmlns:mc="http://schemas.openxmlformats.org/markup-compatibility/2006">
              <mc:Choice xmlns:v="urn:schemas-microsoft-com:vml" Requires="v">
                <p:oleObj spid="_x0000_s265411" name="文档" r:id="rId19" imgW="1292438" imgH="600717" progId="Word.Document.12">
                  <p:embed/>
                </p:oleObj>
              </mc:Choice>
              <mc:Fallback>
                <p:oleObj name="文档" r:id="rId19" imgW="1292438" imgH="600717" progId="Word.Document.12">
                  <p:embed/>
                  <p:pic>
                    <p:nvPicPr>
                      <p:cNvPr id="0" name=""/>
                      <p:cNvPicPr/>
                      <p:nvPr/>
                    </p:nvPicPr>
                    <p:blipFill>
                      <a:blip r:embed="rId20"/>
                      <a:stretch>
                        <a:fillRect/>
                      </a:stretch>
                    </p:blipFill>
                    <p:spPr>
                      <a:xfrm>
                        <a:off x="535459" y="3252242"/>
                        <a:ext cx="1292225" cy="6000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91239574"/>
              </p:ext>
            </p:extLst>
          </p:nvPr>
        </p:nvGraphicFramePr>
        <p:xfrm>
          <a:off x="1244972" y="4495056"/>
          <a:ext cx="5207000" cy="715963"/>
        </p:xfrm>
        <a:graphic>
          <a:graphicData uri="http://schemas.openxmlformats.org/presentationml/2006/ole">
            <mc:AlternateContent xmlns:mc="http://schemas.openxmlformats.org/markup-compatibility/2006">
              <mc:Choice xmlns:v="urn:schemas-microsoft-com:vml" Requires="v">
                <p:oleObj spid="_x0000_s265412" name="文档" r:id="rId21" imgW="5206462" imgH="715379" progId="Word.Document.12">
                  <p:embed/>
                </p:oleObj>
              </mc:Choice>
              <mc:Fallback>
                <p:oleObj name="文档" r:id="rId21" imgW="5206462" imgH="715379" progId="Word.Document.12">
                  <p:embed/>
                  <p:pic>
                    <p:nvPicPr>
                      <p:cNvPr id="0" name=""/>
                      <p:cNvPicPr/>
                      <p:nvPr/>
                    </p:nvPicPr>
                    <p:blipFill>
                      <a:blip r:embed="rId22"/>
                      <a:stretch>
                        <a:fillRect/>
                      </a:stretch>
                    </p:blipFill>
                    <p:spPr>
                      <a:xfrm>
                        <a:off x="1244972" y="4495056"/>
                        <a:ext cx="5207000" cy="715963"/>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2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矩形 6"/>
          <p:cNvSpPr/>
          <p:nvPr/>
        </p:nvSpPr>
        <p:spPr>
          <a:xfrm>
            <a:off x="219125" y="5064255"/>
            <a:ext cx="11344407" cy="1298817"/>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浓度均为</a:t>
            </a:r>
            <a:r>
              <a:rPr lang="en-US" altLang="zh-CN" sz="2800" kern="100" dirty="0">
                <a:solidFill>
                  <a:prstClr val="black"/>
                </a:solidFill>
                <a:latin typeface="Times New Roman"/>
                <a:ea typeface="华文细黑"/>
                <a:cs typeface="Courier New"/>
              </a:rPr>
              <a:t>0.1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Cl</a:t>
            </a:r>
            <a:r>
              <a:rPr lang="zh-CN" altLang="zh-CN" sz="2800" kern="100" dirty="0">
                <a:solidFill>
                  <a:prstClr val="black"/>
                </a:solidFill>
                <a:latin typeface="Times New Roman"/>
                <a:ea typeface="华文细黑"/>
                <a:cs typeface="Times New Roman"/>
              </a:rPr>
              <a:t>溶液等体积混合后，若溶液</a:t>
            </a:r>
            <a:r>
              <a:rPr lang="en-US" altLang="zh-CN" sz="2800" kern="100" dirty="0">
                <a:solidFill>
                  <a:prstClr val="black"/>
                </a:solidFill>
                <a:latin typeface="Times New Roman"/>
                <a:ea typeface="华文细黑"/>
                <a:cs typeface="Times New Roman"/>
              </a:rPr>
              <a:t>    </a:t>
            </a:r>
          </a:p>
          <a:p>
            <a:pPr lvl="0" algn="just">
              <a:lnSpc>
                <a:spcPct val="140000"/>
              </a:lnSpc>
            </a:pPr>
            <a:r>
              <a:rPr lang="en-US" altLang="zh-CN" sz="2800" kern="100" dirty="0">
                <a:solidFill>
                  <a:prstClr val="black"/>
                </a:solidFill>
                <a:latin typeface="Times New Roman"/>
                <a:ea typeface="华文细黑"/>
                <a:cs typeface="Times New Roman"/>
              </a:rPr>
              <a:t>    </a:t>
            </a:r>
            <a:r>
              <a:rPr lang="zh-CN" altLang="zh-CN" sz="2800" kern="100" dirty="0">
                <a:solidFill>
                  <a:prstClr val="black"/>
                </a:solidFill>
                <a:latin typeface="Times New Roman"/>
                <a:ea typeface="华文细黑"/>
                <a:cs typeface="Times New Roman"/>
              </a:rPr>
              <a:t>呈碱性，则</a:t>
            </a:r>
            <a:r>
              <a:rPr lang="en-US" altLang="zh-CN" sz="2800" i="1"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(OH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a:t>
            </a:r>
          </a:p>
        </p:txBody>
      </p:sp>
      <p:graphicFrame>
        <p:nvGraphicFramePr>
          <p:cNvPr id="8" name="对象 7"/>
          <p:cNvGraphicFramePr>
            <a:graphicFrameLocks noChangeAspect="1"/>
          </p:cNvGraphicFramePr>
          <p:nvPr>
            <p:extLst>
              <p:ext uri="{D42A27DB-BD31-4B8C-83A1-F6EECF244321}">
                <p14:modId xmlns:p14="http://schemas.microsoft.com/office/powerpoint/2010/main" val="1963358027"/>
              </p:ext>
            </p:extLst>
          </p:nvPr>
        </p:nvGraphicFramePr>
        <p:xfrm>
          <a:off x="2513583" y="5747692"/>
          <a:ext cx="1406525" cy="687388"/>
        </p:xfrm>
        <a:graphic>
          <a:graphicData uri="http://schemas.openxmlformats.org/presentationml/2006/ole">
            <mc:AlternateContent xmlns:mc="http://schemas.openxmlformats.org/markup-compatibility/2006">
              <mc:Choice xmlns:v="urn:schemas-microsoft-com:vml" Requires="v">
                <p:oleObj spid="_x0000_s265413" name="文档" r:id="rId24" imgW="1406889" imgH="686894" progId="Word.Document.12">
                  <p:embed/>
                </p:oleObj>
              </mc:Choice>
              <mc:Fallback>
                <p:oleObj name="文档" r:id="rId24" imgW="1406889" imgH="686894" progId="Word.Document.12">
                  <p:embed/>
                  <p:pic>
                    <p:nvPicPr>
                      <p:cNvPr id="0" name="对象 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13583" y="5747692"/>
                        <a:ext cx="140652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16099" y="746448"/>
            <a:ext cx="11279284" cy="1835182"/>
          </a:xfrm>
          <a:prstGeom prst="rect">
            <a:avLst/>
          </a:prstGeom>
        </p:spPr>
        <p:txBody>
          <a:bodyPr>
            <a:spAutoFit/>
          </a:bodyPr>
          <a:lstStyle/>
          <a:p>
            <a:pPr algn="just">
              <a:lnSpc>
                <a:spcPct val="140000"/>
              </a:lnSpc>
              <a:spcAft>
                <a:spcPts val="0"/>
              </a:spcAft>
            </a:pPr>
            <a:r>
              <a:rPr lang="zh-CN" altLang="zh-CN" sz="2800" b="1" kern="100" dirty="0" smtClean="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11</a:t>
            </a:r>
            <a:r>
              <a:rPr lang="en-US" altLang="zh-CN" sz="2800" kern="100" dirty="0">
                <a:latin typeface="Times New Roman"/>
                <a:ea typeface="华文细黑"/>
              </a:rPr>
              <a:t>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，故</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项，酸和碱恰好反应生成氯化铵，溶液中阴阳离子所带电荷总数相等，故</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6" name="对象 5"/>
          <p:cNvGraphicFramePr>
            <a:graphicFrameLocks noChangeAspect="1"/>
          </p:cNvGraphicFramePr>
          <p:nvPr>
            <p:extLst>
              <p:ext uri="{D42A27DB-BD31-4B8C-83A1-F6EECF244321}">
                <p14:modId xmlns:p14="http://schemas.microsoft.com/office/powerpoint/2010/main" val="3234180933"/>
              </p:ext>
            </p:extLst>
          </p:nvPr>
        </p:nvGraphicFramePr>
        <p:xfrm>
          <a:off x="479127" y="2618656"/>
          <a:ext cx="11098212" cy="1274763"/>
        </p:xfrm>
        <a:graphic>
          <a:graphicData uri="http://schemas.openxmlformats.org/presentationml/2006/ole">
            <mc:AlternateContent xmlns:mc="http://schemas.openxmlformats.org/markup-compatibility/2006">
              <mc:Choice xmlns:v="urn:schemas-microsoft-com:vml" Requires="v">
                <p:oleObj spid="_x0000_s266374" name="文档" r:id="rId17" imgW="11098720" imgH="1274193" progId="Word.Document.12">
                  <p:embed/>
                </p:oleObj>
              </mc:Choice>
              <mc:Fallback>
                <p:oleObj name="文档" r:id="rId17" imgW="11098720" imgH="1274193" progId="Word.Document.12">
                  <p:embed/>
                  <p:pic>
                    <p:nvPicPr>
                      <p:cNvPr id="0" name=""/>
                      <p:cNvPicPr/>
                      <p:nvPr/>
                    </p:nvPicPr>
                    <p:blipFill>
                      <a:blip r:embed="rId18"/>
                      <a:stretch>
                        <a:fillRect/>
                      </a:stretch>
                    </p:blipFill>
                    <p:spPr>
                      <a:xfrm>
                        <a:off x="479127" y="2618656"/>
                        <a:ext cx="11098212" cy="1274763"/>
                      </a:xfrm>
                      <a:prstGeom prst="rect">
                        <a:avLst/>
                      </a:prstGeom>
                    </p:spPr>
                  </p:pic>
                </p:oleObj>
              </mc:Fallback>
            </mc:AlternateContent>
          </a:graphicData>
        </a:graphic>
      </p:graphicFrame>
      <p:sp>
        <p:nvSpPr>
          <p:cNvPr id="20" name="矩形 19"/>
          <p:cNvSpPr/>
          <p:nvPr/>
        </p:nvSpPr>
        <p:spPr>
          <a:xfrm>
            <a:off x="397049" y="3698776"/>
            <a:ext cx="11505998" cy="3108543"/>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rPr>
              <a:t>D</a:t>
            </a:r>
            <a:r>
              <a:rPr lang="zh-CN" altLang="zh-CN" sz="2800" kern="100" dirty="0" smtClean="0">
                <a:latin typeface="Times New Roman"/>
                <a:ea typeface="华文细黑"/>
                <a:cs typeface="Times New Roman"/>
              </a:rPr>
              <a:t>项，溶液呈碱性，说明氨水的电离程度大于铵根离子的水解程度，氯离子不水解，所以</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rPr>
              <a:t>c</a:t>
            </a:r>
            <a:r>
              <a:rPr lang="en-US" altLang="zh-CN" sz="2800" kern="100" dirty="0" smtClean="0">
                <a:latin typeface="Times New Roman"/>
                <a:ea typeface="华文细黑"/>
              </a:rPr>
              <a:t>(</a:t>
            </a:r>
            <a:r>
              <a:rPr lang="en-US" altLang="zh-CN" sz="2800" kern="100" dirty="0" err="1" smtClean="0">
                <a:latin typeface="Times New Roman"/>
                <a:ea typeface="华文细黑"/>
              </a:rPr>
              <a:t>Cl</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rPr>
              <a:t>c</a:t>
            </a:r>
            <a:r>
              <a:rPr lang="en-US" altLang="zh-CN" sz="2800" kern="100" dirty="0" smtClean="0">
                <a:latin typeface="Times New Roman"/>
                <a:ea typeface="华文细黑"/>
              </a:rPr>
              <a:t>(NH</a:t>
            </a:r>
            <a:r>
              <a:rPr lang="en-US" altLang="zh-CN" sz="2800" kern="100" baseline="-25000" dirty="0" smtClean="0">
                <a:latin typeface="Times New Roman"/>
                <a:ea typeface="华文细黑"/>
              </a:rPr>
              <a:t>3</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zh-CN" altLang="zh-CN" sz="2800" kern="100" dirty="0" smtClean="0">
                <a:latin typeface="Times New Roman"/>
                <a:ea typeface="华文细黑"/>
                <a:cs typeface="Times New Roman"/>
              </a:rPr>
              <a:t>，溶液呈碱性，则：</a:t>
            </a:r>
            <a:r>
              <a:rPr lang="en-US" altLang="zh-CN" sz="2800" i="1" kern="100" dirty="0" smtClean="0">
                <a:latin typeface="Times New Roman"/>
                <a:ea typeface="华文细黑"/>
              </a:rPr>
              <a:t>c</a:t>
            </a:r>
            <a:r>
              <a:rPr lang="en-US" altLang="zh-CN" sz="2800" kern="100" dirty="0" smtClean="0">
                <a:latin typeface="Times New Roman"/>
                <a:ea typeface="华文细黑"/>
              </a:rPr>
              <a:t>(OH</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rPr>
              <a:t>c</a:t>
            </a:r>
            <a:r>
              <a:rPr lang="en-US" altLang="zh-CN" sz="2800" kern="100" dirty="0" smtClean="0">
                <a:latin typeface="Times New Roman"/>
                <a:ea typeface="华文细黑"/>
              </a:rPr>
              <a:t>(H</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，溶液中：</a:t>
            </a:r>
            <a:r>
              <a:rPr lang="en-US" altLang="zh-CN" sz="2800" i="1" kern="100" dirty="0" smtClean="0">
                <a:latin typeface="Times New Roman"/>
                <a:ea typeface="华文细黑"/>
              </a:rPr>
              <a:t>c</a:t>
            </a:r>
            <a:r>
              <a:rPr lang="en-US" altLang="zh-CN" sz="2800" kern="100" dirty="0" smtClean="0">
                <a:latin typeface="Times New Roman"/>
                <a:ea typeface="华文细黑"/>
              </a:rPr>
              <a:t>(NH</a:t>
            </a:r>
            <a:r>
              <a:rPr lang="en-US" altLang="zh-CN" sz="2800" kern="100" baseline="-25000" dirty="0" smtClean="0">
                <a:latin typeface="Times New Roman"/>
                <a:ea typeface="华文细黑"/>
              </a:rPr>
              <a:t>3</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rPr>
              <a:t>c</a:t>
            </a:r>
            <a:r>
              <a:rPr lang="en-US" altLang="zh-CN" sz="2800" kern="100" dirty="0" smtClean="0">
                <a:latin typeface="Times New Roman"/>
                <a:ea typeface="华文细黑"/>
              </a:rPr>
              <a:t>(OH</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，所以各微粒的浓度大小顺序是</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rPr>
              <a:t>c</a:t>
            </a:r>
            <a:r>
              <a:rPr lang="en-US" altLang="zh-CN" sz="2800" kern="100" dirty="0" smtClean="0">
                <a:latin typeface="Times New Roman"/>
                <a:ea typeface="华文细黑"/>
              </a:rPr>
              <a:t>(</a:t>
            </a:r>
            <a:r>
              <a:rPr lang="en-US" altLang="zh-CN" sz="2800" kern="100" dirty="0" err="1" smtClean="0">
                <a:latin typeface="Times New Roman"/>
                <a:ea typeface="华文细黑"/>
              </a:rPr>
              <a:t>Cl</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rPr>
              <a:t>c</a:t>
            </a:r>
            <a:r>
              <a:rPr lang="en-US" altLang="zh-CN" sz="2800" kern="100" dirty="0" smtClean="0">
                <a:latin typeface="Times New Roman"/>
                <a:ea typeface="华文细黑"/>
              </a:rPr>
              <a:t>(NH</a:t>
            </a:r>
            <a:r>
              <a:rPr lang="en-US" altLang="zh-CN" sz="2800" kern="100" baseline="-25000" dirty="0" smtClean="0">
                <a:latin typeface="Times New Roman"/>
                <a:ea typeface="华文细黑"/>
              </a:rPr>
              <a:t>3</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rPr>
              <a:t>c</a:t>
            </a:r>
            <a:r>
              <a:rPr lang="en-US" altLang="zh-CN" sz="2800" kern="100" dirty="0" smtClean="0">
                <a:latin typeface="Times New Roman"/>
                <a:ea typeface="华文细黑"/>
              </a:rPr>
              <a:t>(OH</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rPr>
              <a:t>c</a:t>
            </a:r>
            <a:r>
              <a:rPr lang="en-US" altLang="zh-CN" sz="2800" kern="100" dirty="0" smtClean="0">
                <a:latin typeface="Times New Roman"/>
                <a:ea typeface="华文细黑"/>
              </a:rPr>
              <a:t>(H</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，故</a:t>
            </a:r>
            <a:r>
              <a:rPr lang="en-US" altLang="zh-CN" sz="2800" kern="100" dirty="0" smtClean="0">
                <a:latin typeface="Times New Roman"/>
                <a:ea typeface="华文细黑"/>
              </a:rPr>
              <a:t>D</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smtClean="0">
                <a:solidFill>
                  <a:srgbClr val="0000FF"/>
                </a:solidFill>
                <a:latin typeface="Times New Roman"/>
                <a:cs typeface="Times New Roman"/>
              </a:rPr>
              <a:t>答案</a:t>
            </a:r>
            <a:r>
              <a:rPr lang="zh-CN" altLang="zh-CN" sz="2800" kern="100" dirty="0" smtClean="0">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A</a:t>
            </a:r>
            <a:endParaRPr lang="zh-CN" altLang="zh-CN" sz="2800" kern="100" dirty="0">
              <a:solidFill>
                <a:schemeClr val="accent6">
                  <a:lumMod val="75000"/>
                </a:schemeClr>
              </a:solidFill>
              <a:latin typeface="Times New Roman"/>
              <a:ea typeface="华文细黑"/>
              <a:cs typeface="Courier New"/>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933946006"/>
              </p:ext>
            </p:extLst>
          </p:nvPr>
        </p:nvGraphicFramePr>
        <p:xfrm>
          <a:off x="2955005" y="4367355"/>
          <a:ext cx="1406525" cy="687388"/>
        </p:xfrm>
        <a:graphic>
          <a:graphicData uri="http://schemas.openxmlformats.org/presentationml/2006/ole">
            <mc:AlternateContent xmlns:mc="http://schemas.openxmlformats.org/markup-compatibility/2006">
              <mc:Choice xmlns:v="urn:schemas-microsoft-com:vml" Requires="v">
                <p:oleObj spid="_x0000_s266375" name="文档" r:id="rId19" imgW="1406889" imgH="686894" progId="Word.Document.12">
                  <p:embed/>
                </p:oleObj>
              </mc:Choice>
              <mc:Fallback>
                <p:oleObj name="文档" r:id="rId19" imgW="1406889" imgH="686894" progId="Word.Document.12">
                  <p:embed/>
                  <p:pic>
                    <p:nvPicPr>
                      <p:cNvPr id="0" name=""/>
                      <p:cNvPicPr/>
                      <p:nvPr/>
                    </p:nvPicPr>
                    <p:blipFill>
                      <a:blip r:embed="rId20"/>
                      <a:stretch>
                        <a:fillRect/>
                      </a:stretch>
                    </p:blipFill>
                    <p:spPr>
                      <a:xfrm>
                        <a:off x="2955005" y="4367355"/>
                        <a:ext cx="1406525" cy="687388"/>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172423475"/>
              </p:ext>
            </p:extLst>
          </p:nvPr>
        </p:nvGraphicFramePr>
        <p:xfrm>
          <a:off x="544833" y="5563245"/>
          <a:ext cx="1406525" cy="687388"/>
        </p:xfrm>
        <a:graphic>
          <a:graphicData uri="http://schemas.openxmlformats.org/presentationml/2006/ole">
            <mc:AlternateContent xmlns:mc="http://schemas.openxmlformats.org/markup-compatibility/2006">
              <mc:Choice xmlns:v="urn:schemas-microsoft-com:vml" Requires="v">
                <p:oleObj spid="_x0000_s266376" name="文档" r:id="rId21" imgW="1406889" imgH="686894" progId="Word.Document.12">
                  <p:embed/>
                </p:oleObj>
              </mc:Choice>
              <mc:Fallback>
                <p:oleObj name="文档" r:id="rId21" imgW="1406889" imgH="686894" progId="Word.Document.12">
                  <p:embed/>
                  <p:pic>
                    <p:nvPicPr>
                      <p:cNvPr id="0" name=""/>
                      <p:cNvPicPr/>
                      <p:nvPr/>
                    </p:nvPicPr>
                    <p:blipFill>
                      <a:blip r:embed="rId20"/>
                      <a:stretch>
                        <a:fillRect/>
                      </a:stretch>
                    </p:blipFill>
                    <p:spPr>
                      <a:xfrm>
                        <a:off x="544833" y="5563245"/>
                        <a:ext cx="1406525" cy="687388"/>
                      </a:xfrm>
                      <a:prstGeom prst="rect">
                        <a:avLst/>
                      </a:prstGeom>
                    </p:spPr>
                  </p:pic>
                </p:oleObj>
              </mc:Fallback>
            </mc:AlternateContent>
          </a:graphicData>
        </a:graphic>
      </p:graphicFrame>
    </p:spTree>
    <p:extLst>
      <p:ext uri="{BB962C8B-B14F-4D97-AF65-F5344CB8AC3E}">
        <p14:creationId xmlns:p14="http://schemas.microsoft.com/office/powerpoint/2010/main" val="63293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750"/>
                                        <p:tgtEl>
                                          <p:spTgt spid="6"/>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blinds(horizontal)">
                                      <p:cBhvr>
                                        <p:cTn id="19" dur="750"/>
                                        <p:tgtEl>
                                          <p:spTgt spid="20">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
                                            <p:txEl>
                                              <p:pRg st="1" end="1"/>
                                            </p:txEl>
                                          </p:spTgt>
                                        </p:tgtEl>
                                        <p:attrNameLst>
                                          <p:attrName>style.visibility</p:attrName>
                                        </p:attrNameLst>
                                      </p:cBhvr>
                                      <p:to>
                                        <p:strVal val="visible"/>
                                      </p:to>
                                    </p:set>
                                    <p:animEffect transition="in" filter="blinds(horizontal)">
                                      <p:cBhvr>
                                        <p:cTn id="22" dur="750"/>
                                        <p:tgtEl>
                                          <p:spTgt spid="20">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750"/>
                                        <p:tgtEl>
                                          <p:spTgt spid="21"/>
                                        </p:tgtEl>
                                      </p:cBhvr>
                                    </p:animEffect>
                                  </p:childTnLst>
                                </p:cTn>
                              </p:par>
                              <p:par>
                                <p:cTn id="26" presetID="3" presetClass="entr" presetSubtype="1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750"/>
                                        <p:tgtEl>
                                          <p:spTgt spid="22"/>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20">
                                            <p:txEl>
                                              <p:pRg st="2" end="2"/>
                                            </p:txEl>
                                          </p:spTgt>
                                        </p:tgtEl>
                                        <p:attrNameLst>
                                          <p:attrName>style.visibility</p:attrName>
                                        </p:attrNameLst>
                                      </p:cBhvr>
                                      <p:to>
                                        <p:strVal val="visible"/>
                                      </p:to>
                                    </p:set>
                                    <p:animEffect transition="in" filter="blinds(horizontal)">
                                      <p:cBhvr>
                                        <p:cTn id="32" dur="75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17243" y="1024955"/>
            <a:ext cx="11554339" cy="1227772"/>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6.20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时向</a:t>
            </a:r>
            <a:r>
              <a:rPr lang="en-US" altLang="zh-CN" sz="2800" kern="100" dirty="0">
                <a:latin typeface="Times New Roman"/>
                <a:ea typeface="华文细黑"/>
                <a:cs typeface="Courier New"/>
              </a:rPr>
              <a:t>20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醋酸溶液中不断滴入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变化如图所示。此过程中溶液中离子浓度的关系错误的是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en-US" altLang="zh-CN" sz="2800" kern="100" dirty="0" smtClean="0">
              <a:latin typeface="宋体"/>
              <a:cs typeface="Courier New"/>
            </a:endParaRPr>
          </a:p>
        </p:txBody>
      </p:sp>
      <p:pic>
        <p:nvPicPr>
          <p:cNvPr id="201871" name="Picture 143" descr="617B"/>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47781" y="2484763"/>
            <a:ext cx="3994873" cy="219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566" y="2277666"/>
            <a:ext cx="8920506" cy="2419124"/>
          </a:xfrm>
          <a:prstGeom prst="rect">
            <a:avLst/>
          </a:prstGeom>
        </p:spPr>
        <p:txBody>
          <a:bodyPr>
            <a:spAutoFit/>
          </a:bodyPr>
          <a:lstStyle/>
          <a:p>
            <a:pPr lvl="0" algn="just">
              <a:lnSpc>
                <a:spcPct val="140000"/>
              </a:lnSpc>
            </a:pPr>
            <a:r>
              <a:rPr lang="en-US" altLang="zh-CN" sz="2800" kern="100" dirty="0" err="1">
                <a:solidFill>
                  <a:prstClr val="black"/>
                </a:solidFill>
                <a:latin typeface="Times New Roman"/>
                <a:ea typeface="华文细黑"/>
                <a:cs typeface="Courier New"/>
              </a:rPr>
              <a:t>A.a</a:t>
            </a:r>
            <a:r>
              <a:rPr lang="zh-CN" altLang="zh-CN" sz="2800" kern="100" dirty="0">
                <a:solidFill>
                  <a:prstClr val="black"/>
                </a:solidFill>
                <a:latin typeface="Times New Roman"/>
                <a:ea typeface="华文细黑"/>
                <a:cs typeface="Times New Roman"/>
              </a:rPr>
              <a:t>点：</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(OH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40000"/>
              </a:lnSpc>
            </a:pPr>
            <a:r>
              <a:rPr lang="en-US" altLang="zh-CN" sz="2800" kern="100" dirty="0" err="1">
                <a:solidFill>
                  <a:prstClr val="black"/>
                </a:solidFill>
                <a:latin typeface="Times New Roman"/>
                <a:ea typeface="华文细黑"/>
                <a:cs typeface="Courier New"/>
              </a:rPr>
              <a:t>B.b</a:t>
            </a:r>
            <a:r>
              <a:rPr lang="zh-CN" altLang="zh-CN" sz="2800" kern="100" dirty="0">
                <a:solidFill>
                  <a:prstClr val="black"/>
                </a:solidFill>
                <a:latin typeface="Times New Roman"/>
                <a:ea typeface="华文细黑"/>
                <a:cs typeface="Times New Roman"/>
              </a:rPr>
              <a:t>点：</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(OH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p>
          <a:p>
            <a:pPr lvl="0" algn="just">
              <a:lnSpc>
                <a:spcPct val="140000"/>
              </a:lnSpc>
            </a:pPr>
            <a:r>
              <a:rPr lang="en-US" altLang="zh-CN" sz="2600" kern="100" dirty="0" err="1">
                <a:solidFill>
                  <a:prstClr val="black"/>
                </a:solidFill>
                <a:latin typeface="Times New Roman"/>
                <a:ea typeface="华文细黑"/>
                <a:cs typeface="Courier New"/>
              </a:rPr>
              <a:t>C.c</a:t>
            </a:r>
            <a:r>
              <a:rPr lang="zh-CN" altLang="zh-CN" sz="2600" kern="100" dirty="0">
                <a:solidFill>
                  <a:prstClr val="black"/>
                </a:solidFill>
                <a:latin typeface="Times New Roman"/>
                <a:ea typeface="华文细黑"/>
                <a:cs typeface="Times New Roman"/>
              </a:rPr>
              <a:t>点：</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COOH)</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(OH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a:p>
            <a:pPr lvl="0" algn="just">
              <a:lnSpc>
                <a:spcPct val="140000"/>
              </a:lnSpc>
            </a:pPr>
            <a:r>
              <a:rPr lang="en-US" altLang="zh-CN" sz="2600" kern="100" dirty="0" err="1">
                <a:solidFill>
                  <a:prstClr val="black"/>
                </a:solidFill>
                <a:latin typeface="Times New Roman"/>
                <a:ea typeface="华文细黑"/>
                <a:cs typeface="Courier New"/>
              </a:rPr>
              <a:t>D.d</a:t>
            </a:r>
            <a:r>
              <a:rPr lang="zh-CN" altLang="zh-CN" sz="2600" kern="100" dirty="0">
                <a:solidFill>
                  <a:prstClr val="black"/>
                </a:solidFill>
                <a:latin typeface="Times New Roman"/>
                <a:ea typeface="华文细黑"/>
                <a:cs typeface="Times New Roman"/>
              </a:rPr>
              <a:t>点：</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(Na</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(CH</a:t>
            </a:r>
            <a:r>
              <a:rPr lang="en-US" altLang="zh-CN" sz="2600" kern="100" baseline="-25000" dirty="0">
                <a:solidFill>
                  <a:prstClr val="black"/>
                </a:solidFill>
                <a:latin typeface="Times New Roman"/>
                <a:ea typeface="华文细黑"/>
                <a:cs typeface="Courier New"/>
              </a:rPr>
              <a:t>3</a:t>
            </a:r>
            <a:r>
              <a:rPr lang="en-US" altLang="zh-CN" sz="2600" kern="100" dirty="0">
                <a:solidFill>
                  <a:prstClr val="black"/>
                </a:solidFill>
                <a:latin typeface="Times New Roman"/>
                <a:ea typeface="华文细黑"/>
                <a:cs typeface="Courier New"/>
              </a:rPr>
              <a:t>COO</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(OH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(H</a:t>
            </a:r>
            <a:r>
              <a:rPr lang="zh-CN" altLang="zh-CN" sz="2600" kern="100" baseline="30000" dirty="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a:t>
            </a: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97049" y="1332037"/>
            <a:ext cx="11439940" cy="3387338"/>
          </a:xfrm>
          <a:prstGeom prst="rect">
            <a:avLst/>
          </a:prstGeom>
        </p:spPr>
        <p:txBody>
          <a:bodyPr>
            <a:spAutoFit/>
          </a:bodyPr>
          <a:lstStyle/>
          <a:p>
            <a:pPr>
              <a:lnSpc>
                <a:spcPct val="140000"/>
              </a:lnSpc>
              <a:spcAft>
                <a:spcPts val="0"/>
              </a:spcAft>
            </a:pPr>
            <a:r>
              <a:rPr lang="zh-CN" altLang="zh-CN" sz="2600" b="1" kern="100" dirty="0" smtClean="0">
                <a:solidFill>
                  <a:srgbClr val="0000FF"/>
                </a:solidFill>
                <a:latin typeface="Times New Roman"/>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点为</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COONa</a:t>
            </a:r>
            <a:r>
              <a:rPr lang="zh-CN" altLang="zh-CN" sz="2600" kern="100" dirty="0">
                <a:latin typeface="Times New Roman"/>
                <a:ea typeface="华文细黑"/>
                <a:cs typeface="Times New Roman"/>
              </a:rPr>
              <a:t>等量混合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由于</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zh-CN" altLang="zh-CN" sz="2600" kern="100" dirty="0">
                <a:latin typeface="Times New Roman"/>
                <a:ea typeface="华文细黑"/>
                <a:cs typeface="Times New Roman"/>
              </a:rPr>
              <a:t>的电离程度大于</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的水解程度，</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点溶液呈中性，</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点，正好生成</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COONa</a:t>
            </a:r>
            <a:r>
              <a:rPr lang="zh-CN" altLang="zh-CN" sz="2600" kern="100" dirty="0">
                <a:latin typeface="Times New Roman"/>
                <a:ea typeface="华文细黑"/>
                <a:cs typeface="Times New Roman"/>
              </a:rPr>
              <a:t>溶液</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COOH)</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COONa</a:t>
            </a:r>
            <a:r>
              <a:rPr lang="zh-CN" altLang="zh-CN" sz="2600" kern="100" dirty="0">
                <a:latin typeface="Times New Roman"/>
                <a:ea typeface="华文细黑"/>
                <a:cs typeface="Times New Roman"/>
              </a:rPr>
              <a:t>与</a:t>
            </a:r>
            <a:r>
              <a:rPr lang="en-US" altLang="zh-CN" sz="2600" kern="100" dirty="0" err="1">
                <a:latin typeface="Times New Roman"/>
                <a:ea typeface="华文细黑"/>
                <a:cs typeface="Courier New"/>
              </a:rPr>
              <a:t>NaOH</a:t>
            </a:r>
            <a:r>
              <a:rPr lang="zh-CN" altLang="zh-CN" sz="2600" kern="100" dirty="0">
                <a:latin typeface="Times New Roman"/>
                <a:ea typeface="华文细黑"/>
                <a:cs typeface="Times New Roman"/>
              </a:rPr>
              <a:t>按</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混合，</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C</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2903606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5748" y="1304057"/>
            <a:ext cx="11524006" cy="122777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7.H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是二元弱酸，</a:t>
            </a:r>
            <a:r>
              <a:rPr lang="en-US" altLang="zh-CN" sz="2800" kern="100">
                <a:latin typeface="Times New Roman"/>
                <a:ea typeface="华文细黑"/>
                <a:cs typeface="Courier New"/>
              </a:rPr>
              <a:t>NaHSO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溶液呈酸性。在</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NaHSO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溶液中，下列关系正确的是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effectLst/>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751829184"/>
              </p:ext>
            </p:extLst>
          </p:nvPr>
        </p:nvGraphicFramePr>
        <p:xfrm>
          <a:off x="450007" y="2676401"/>
          <a:ext cx="8129587" cy="2879725"/>
        </p:xfrm>
        <a:graphic>
          <a:graphicData uri="http://schemas.openxmlformats.org/presentationml/2006/ole">
            <mc:AlternateContent xmlns:mc="http://schemas.openxmlformats.org/markup-compatibility/2006">
              <mc:Choice xmlns:v="urn:schemas-microsoft-com:vml" Requires="v">
                <p:oleObj spid="_x0000_s202843" name="文档" r:id="rId17" imgW="8128922" imgH="2879759" progId="Word.Document.12">
                  <p:embed/>
                </p:oleObj>
              </mc:Choice>
              <mc:Fallback>
                <p:oleObj name="文档" r:id="rId17" imgW="8128922" imgH="2879759" progId="Word.Document.12">
                  <p:embed/>
                  <p:pic>
                    <p:nvPicPr>
                      <p:cNvPr id="0" name=""/>
                      <p:cNvPicPr/>
                      <p:nvPr/>
                    </p:nvPicPr>
                    <p:blipFill>
                      <a:blip r:embed="rId18"/>
                      <a:stretch>
                        <a:fillRect/>
                      </a:stretch>
                    </p:blipFill>
                    <p:spPr>
                      <a:xfrm>
                        <a:off x="450007" y="2676401"/>
                        <a:ext cx="8129587" cy="2879725"/>
                      </a:xfrm>
                      <a:prstGeom prst="rect">
                        <a:avLst/>
                      </a:prstGeom>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808285932"/>
              </p:ext>
            </p:extLst>
          </p:nvPr>
        </p:nvGraphicFramePr>
        <p:xfrm>
          <a:off x="447675" y="1250407"/>
          <a:ext cx="11191875" cy="1266825"/>
        </p:xfrm>
        <a:graphic>
          <a:graphicData uri="http://schemas.openxmlformats.org/presentationml/2006/ole">
            <mc:AlternateContent xmlns:mc="http://schemas.openxmlformats.org/markup-compatibility/2006">
              <mc:Choice xmlns:v="urn:schemas-microsoft-com:vml" Requires="v">
                <p:oleObj spid="_x0000_s268402" name="文档" r:id="rId17" imgW="11203523" imgH="1264489" progId="Word.Document.12">
                  <p:embed/>
                </p:oleObj>
              </mc:Choice>
              <mc:Fallback>
                <p:oleObj name="文档" r:id="rId17" imgW="11203523" imgH="1264489" progId="Word.Document.12">
                  <p:embed/>
                  <p:pic>
                    <p:nvPicPr>
                      <p:cNvPr id="0" name=""/>
                      <p:cNvPicPr/>
                      <p:nvPr/>
                    </p:nvPicPr>
                    <p:blipFill>
                      <a:blip r:embed="rId18"/>
                      <a:stretch>
                        <a:fillRect/>
                      </a:stretch>
                    </p:blipFill>
                    <p:spPr>
                      <a:xfrm>
                        <a:off x="447675" y="1250407"/>
                        <a:ext cx="11191875" cy="1266825"/>
                      </a:xfrm>
                      <a:prstGeom prst="rect">
                        <a:avLst/>
                      </a:prstGeom>
                    </p:spPr>
                  </p:pic>
                </p:oleObj>
              </mc:Fallback>
            </mc:AlternateContent>
          </a:graphicData>
        </a:graphic>
      </p:graphicFrame>
      <p:sp>
        <p:nvSpPr>
          <p:cNvPr id="5" name="矩形 4"/>
          <p:cNvSpPr/>
          <p:nvPr/>
        </p:nvSpPr>
        <p:spPr>
          <a:xfrm>
            <a:off x="325041" y="2401807"/>
            <a:ext cx="11524006" cy="1834092"/>
          </a:xfrm>
          <a:prstGeom prst="rect">
            <a:avLst/>
          </a:prstGeom>
        </p:spPr>
        <p:txBody>
          <a:bodyPr>
            <a:spAutoFit/>
          </a:bodyPr>
          <a:lstStyle/>
          <a:p>
            <a:pPr>
              <a:lnSpc>
                <a:spcPct val="140000"/>
              </a:lnSpc>
            </a:pPr>
            <a:r>
              <a:rPr lang="en-US" altLang="zh-CN" sz="2800" kern="100">
                <a:latin typeface="Times New Roman"/>
                <a:ea typeface="华文细黑"/>
              </a:rPr>
              <a:t>B</a:t>
            </a:r>
            <a:r>
              <a:rPr lang="zh-CN" altLang="zh-CN" sz="2800" kern="100">
                <a:latin typeface="Times New Roman"/>
                <a:ea typeface="华文细黑"/>
                <a:cs typeface="Times New Roman"/>
              </a:rPr>
              <a:t>选项错误，不符合物料守恒</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nSpc>
                <a:spcPct val="140000"/>
              </a:lnSpc>
            </a:pPr>
            <a:r>
              <a:rPr lang="en-US" altLang="zh-CN" sz="2800" kern="100" smtClean="0">
                <a:latin typeface="Times New Roman"/>
                <a:ea typeface="华文细黑"/>
              </a:rPr>
              <a:t>C</a:t>
            </a:r>
            <a:r>
              <a:rPr lang="zh-CN" altLang="zh-CN" sz="2800" kern="100">
                <a:latin typeface="Times New Roman"/>
                <a:ea typeface="华文细黑"/>
                <a:cs typeface="Times New Roman"/>
              </a:rPr>
              <a:t>选项错误，由于亚硫酸氢根离子电离，钠离子的浓度大于亚硫酸氢根离子的浓度；</a:t>
            </a:r>
            <a:endParaRPr lang="zh-CN" altLang="en-US" sz="2800"/>
          </a:p>
        </p:txBody>
      </p:sp>
      <p:graphicFrame>
        <p:nvGraphicFramePr>
          <p:cNvPr id="6" name="对象 5"/>
          <p:cNvGraphicFramePr>
            <a:graphicFrameLocks noChangeAspect="1"/>
          </p:cNvGraphicFramePr>
          <p:nvPr>
            <p:extLst>
              <p:ext uri="{D42A27DB-BD31-4B8C-83A1-F6EECF244321}">
                <p14:modId xmlns:p14="http://schemas.microsoft.com/office/powerpoint/2010/main" val="1902638247"/>
              </p:ext>
            </p:extLst>
          </p:nvPr>
        </p:nvGraphicFramePr>
        <p:xfrm>
          <a:off x="416099" y="4298382"/>
          <a:ext cx="7339012" cy="687388"/>
        </p:xfrm>
        <a:graphic>
          <a:graphicData uri="http://schemas.openxmlformats.org/presentationml/2006/ole">
            <mc:AlternateContent xmlns:mc="http://schemas.openxmlformats.org/markup-compatibility/2006">
              <mc:Choice xmlns:v="urn:schemas-microsoft-com:vml" Requires="v">
                <p:oleObj spid="_x0000_s268403" name="文档" r:id="rId19" imgW="7338630" imgH="686601" progId="Word.Document.12">
                  <p:embed/>
                </p:oleObj>
              </mc:Choice>
              <mc:Fallback>
                <p:oleObj name="文档" r:id="rId19" imgW="7338630" imgH="686601" progId="Word.Document.12">
                  <p:embed/>
                  <p:pic>
                    <p:nvPicPr>
                      <p:cNvPr id="0" name=""/>
                      <p:cNvPicPr/>
                      <p:nvPr/>
                    </p:nvPicPr>
                    <p:blipFill>
                      <a:blip r:embed="rId20"/>
                      <a:stretch>
                        <a:fillRect/>
                      </a:stretch>
                    </p:blipFill>
                    <p:spPr>
                      <a:xfrm>
                        <a:off x="416099" y="4298382"/>
                        <a:ext cx="7339012" cy="687388"/>
                      </a:xfrm>
                      <a:prstGeom prst="rect">
                        <a:avLst/>
                      </a:prstGeom>
                    </p:spPr>
                  </p:pic>
                </p:oleObj>
              </mc:Fallback>
            </mc:AlternateContent>
          </a:graphicData>
        </a:graphic>
      </p:graphicFrame>
      <p:sp>
        <p:nvSpPr>
          <p:cNvPr id="8" name="矩形 7"/>
          <p:cNvSpPr/>
          <p:nvPr/>
        </p:nvSpPr>
        <p:spPr>
          <a:xfrm>
            <a:off x="325041" y="4831013"/>
            <a:ext cx="1524776" cy="624530"/>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a:solidFill>
                  <a:schemeClr val="accent6">
                    <a:lumMod val="75000"/>
                  </a:schemeClr>
                </a:solidFill>
                <a:latin typeface="Times New Roman"/>
                <a:ea typeface="华文细黑"/>
                <a:cs typeface="Courier New"/>
              </a:rPr>
              <a:t>A</a:t>
            </a:r>
            <a:endParaRPr lang="zh-CN" altLang="zh-CN" sz="2800" kern="10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245196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750"/>
                                        <p:tgtEl>
                                          <p:spTgt spid="5">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750"/>
                                        <p:tgtEl>
                                          <p:spTgt spid="5">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750"/>
                                        <p:tgtEl>
                                          <p:spTgt spid="6"/>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995" y="1178496"/>
            <a:ext cx="11457851" cy="190205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8.</a:t>
            </a:r>
            <a:r>
              <a:rPr lang="zh-CN" altLang="zh-CN" sz="2800" kern="100">
                <a:latin typeface="Times New Roman"/>
                <a:ea typeface="华文细黑"/>
                <a:cs typeface="Times New Roman"/>
              </a:rPr>
              <a:t>下列溶液中微粒的物质的量浓度关系正确的是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浓度均为</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的氨水和盐酸等体积混合后：</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i="1" kern="100">
                <a:latin typeface="Times New Roman"/>
                <a:ea typeface="华文细黑"/>
                <a:cs typeface="Times New Roman"/>
              </a:rPr>
              <a:t> </a:t>
            </a:r>
            <a:r>
              <a:rPr lang="en-US" altLang="zh-CN" sz="2800" i="1" kern="100" smtClean="0">
                <a:latin typeface="Times New Roman"/>
                <a:ea typeface="华文细黑"/>
                <a:cs typeface="Times New Roman"/>
              </a:rPr>
              <a:t>  </a:t>
            </a:r>
            <a:r>
              <a:rPr lang="en-US" altLang="zh-CN" sz="2800" i="1" kern="100" smtClean="0">
                <a:latin typeface="Times New Roman"/>
                <a:ea typeface="华文细黑"/>
                <a:cs typeface="Courier New"/>
              </a:rPr>
              <a:t>c</a:t>
            </a:r>
            <a:r>
              <a:rPr lang="en-US" altLang="zh-CN" sz="2800" kern="100" smtClean="0">
                <a:latin typeface="Times New Roman"/>
                <a:ea typeface="华文细黑"/>
                <a:cs typeface="Courier New"/>
              </a:rPr>
              <a:t>(NH</a:t>
            </a:r>
            <a:r>
              <a:rPr lang="en-US" altLang="zh-CN" sz="2800" kern="100" baseline="-25000" smtClean="0">
                <a:latin typeface="Times New Roman"/>
                <a:ea typeface="华文细黑"/>
                <a:cs typeface="Courier New"/>
              </a:rPr>
              <a:t>3</a:t>
            </a:r>
            <a:r>
              <a:rPr lang="en-US" altLang="zh-CN" sz="2800" kern="100" smtClean="0">
                <a:latin typeface="Times New Roman"/>
                <a:ea typeface="华文细黑"/>
                <a:cs typeface="Courier New"/>
              </a:rPr>
              <a:t>·H</a:t>
            </a:r>
            <a:r>
              <a:rPr lang="en-US" altLang="zh-CN" sz="2800" kern="100" baseline="-25000" smtClean="0">
                <a:latin typeface="Times New Roman"/>
                <a:ea typeface="华文细黑"/>
                <a:cs typeface="Courier New"/>
              </a:rPr>
              <a:t>2</a:t>
            </a:r>
            <a:r>
              <a:rPr lang="en-US" altLang="zh-CN" sz="2800" kern="100" smtClean="0">
                <a:latin typeface="Times New Roman"/>
                <a:ea typeface="华文细黑"/>
                <a:cs typeface="Courier New"/>
              </a:rPr>
              <a:t>O</a:t>
            </a:r>
            <a:r>
              <a:rPr lang="en-US" altLang="zh-CN" sz="2800" kern="100">
                <a:latin typeface="Times New Roman"/>
                <a:ea typeface="华文细黑"/>
                <a:cs typeface="Courier New"/>
              </a:rPr>
              <a:t>)</a:t>
            </a:r>
            <a:endParaRPr lang="zh-CN" altLang="zh-CN" sz="1050" kern="100">
              <a:effectLst/>
              <a:latin typeface="宋体"/>
              <a:cs typeface="Courier New"/>
            </a:endParaRPr>
          </a:p>
        </p:txBody>
      </p:sp>
      <p:sp>
        <p:nvSpPr>
          <p:cNvPr id="49"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509758293"/>
              </p:ext>
            </p:extLst>
          </p:nvPr>
        </p:nvGraphicFramePr>
        <p:xfrm>
          <a:off x="457423" y="3125812"/>
          <a:ext cx="10183812" cy="827088"/>
        </p:xfrm>
        <a:graphic>
          <a:graphicData uri="http://schemas.openxmlformats.org/presentationml/2006/ole">
            <mc:AlternateContent xmlns:mc="http://schemas.openxmlformats.org/markup-compatibility/2006">
              <mc:Choice xmlns:v="urn:schemas-microsoft-com:vml" Requires="v">
                <p:oleObj spid="_x0000_s269426" name="文档" r:id="rId17" imgW="10183940" imgH="827058" progId="Word.Document.12">
                  <p:embed/>
                </p:oleObj>
              </mc:Choice>
              <mc:Fallback>
                <p:oleObj name="文档" r:id="rId17" imgW="10183940" imgH="827058" progId="Word.Document.12">
                  <p:embed/>
                  <p:pic>
                    <p:nvPicPr>
                      <p:cNvPr id="0" name=""/>
                      <p:cNvPicPr/>
                      <p:nvPr/>
                    </p:nvPicPr>
                    <p:blipFill>
                      <a:blip r:embed="rId18"/>
                      <a:stretch>
                        <a:fillRect/>
                      </a:stretch>
                    </p:blipFill>
                    <p:spPr>
                      <a:xfrm>
                        <a:off x="457423" y="3125812"/>
                        <a:ext cx="10183812" cy="827088"/>
                      </a:xfrm>
                      <a:prstGeom prst="rect">
                        <a:avLst/>
                      </a:prstGeom>
                    </p:spPr>
                  </p:pic>
                </p:oleObj>
              </mc:Fallback>
            </mc:AlternateContent>
          </a:graphicData>
        </a:graphic>
      </p:graphicFrame>
      <p:sp>
        <p:nvSpPr>
          <p:cNvPr id="6" name="矩形 5"/>
          <p:cNvSpPr/>
          <p:nvPr/>
        </p:nvSpPr>
        <p:spPr>
          <a:xfrm>
            <a:off x="363141" y="3636617"/>
            <a:ext cx="10793813" cy="628698"/>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在</a:t>
            </a:r>
            <a:r>
              <a:rPr lang="en-US" altLang="zh-CN" sz="2800" kern="100">
                <a:latin typeface="Times New Roman"/>
                <a:ea typeface="华文细黑"/>
                <a:cs typeface="Courier New"/>
              </a:rPr>
              <a:t>NaHB</a:t>
            </a:r>
            <a:r>
              <a:rPr lang="zh-CN" altLang="zh-CN" sz="2800" kern="100">
                <a:latin typeface="Times New Roman"/>
                <a:ea typeface="华文细黑"/>
                <a:cs typeface="Times New Roman"/>
              </a:rPr>
              <a:t>溶液中一定有：</a:t>
            </a:r>
            <a:r>
              <a:rPr lang="en-US" altLang="zh-CN" sz="2800" i="1" kern="100">
                <a:latin typeface="Times New Roman"/>
                <a:ea typeface="华文细黑"/>
                <a:cs typeface="Courier New"/>
              </a:rPr>
              <a:t>c</a:t>
            </a:r>
            <a:r>
              <a:rPr lang="en-US" altLang="zh-CN" sz="2800" kern="100">
                <a:latin typeface="Times New Roman"/>
                <a:ea typeface="华文细黑"/>
                <a:cs typeface="Courier New"/>
              </a:rPr>
              <a:t>(Na</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(HB</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(B</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en-US" altLang="zh-CN" sz="2800" kern="100" smtClean="0">
                <a:latin typeface="Times New Roman"/>
                <a:ea typeface="华文细黑"/>
                <a:cs typeface="Courier New"/>
              </a:rPr>
              <a:t>)</a:t>
            </a:r>
          </a:p>
        </p:txBody>
      </p:sp>
      <p:graphicFrame>
        <p:nvGraphicFramePr>
          <p:cNvPr id="22" name="对象 21"/>
          <p:cNvGraphicFramePr>
            <a:graphicFrameLocks noChangeAspect="1"/>
          </p:cNvGraphicFramePr>
          <p:nvPr>
            <p:extLst>
              <p:ext uri="{D42A27DB-BD31-4B8C-83A1-F6EECF244321}">
                <p14:modId xmlns:p14="http://schemas.microsoft.com/office/powerpoint/2010/main" val="2414239363"/>
              </p:ext>
            </p:extLst>
          </p:nvPr>
        </p:nvGraphicFramePr>
        <p:xfrm>
          <a:off x="459532" y="4386461"/>
          <a:ext cx="10172700" cy="819150"/>
        </p:xfrm>
        <a:graphic>
          <a:graphicData uri="http://schemas.openxmlformats.org/presentationml/2006/ole">
            <mc:AlternateContent xmlns:mc="http://schemas.openxmlformats.org/markup-compatibility/2006">
              <mc:Choice xmlns:v="urn:schemas-microsoft-com:vml" Requires="v">
                <p:oleObj spid="_x0000_s269427" name="文档" r:id="rId19" imgW="10183940" imgH="825620" progId="Word.Document.12">
                  <p:embed/>
                </p:oleObj>
              </mc:Choice>
              <mc:Fallback>
                <p:oleObj name="文档" r:id="rId19" imgW="10183940" imgH="825620" progId="Word.Document.12">
                  <p:embed/>
                  <p:pic>
                    <p:nvPicPr>
                      <p:cNvPr id="0" name=""/>
                      <p:cNvPicPr/>
                      <p:nvPr/>
                    </p:nvPicPr>
                    <p:blipFill>
                      <a:blip r:embed="rId20"/>
                      <a:stretch>
                        <a:fillRect/>
                      </a:stretch>
                    </p:blipFill>
                    <p:spPr>
                      <a:xfrm>
                        <a:off x="459532" y="4386461"/>
                        <a:ext cx="10172700" cy="819150"/>
                      </a:xfrm>
                      <a:prstGeom prst="rect">
                        <a:avLst/>
                      </a:prstGeom>
                    </p:spPr>
                  </p:pic>
                </p:oleObj>
              </mc:Fallback>
            </mc:AlternateContent>
          </a:graphicData>
        </a:graphic>
      </p:graphicFrame>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498993551"/>
              </p:ext>
            </p:extLst>
          </p:nvPr>
        </p:nvGraphicFramePr>
        <p:xfrm>
          <a:off x="353616" y="3354338"/>
          <a:ext cx="11306175" cy="1390650"/>
        </p:xfrm>
        <a:graphic>
          <a:graphicData uri="http://schemas.openxmlformats.org/presentationml/2006/ole">
            <mc:AlternateContent xmlns:mc="http://schemas.openxmlformats.org/markup-compatibility/2006">
              <mc:Choice xmlns:v="urn:schemas-microsoft-com:vml" Requires="v">
                <p:oleObj spid="_x0000_s270395" name="文档" r:id="rId17" imgW="11317690" imgH="1394604" progId="Word.Document.12">
                  <p:embed/>
                </p:oleObj>
              </mc:Choice>
              <mc:Fallback>
                <p:oleObj name="文档" r:id="rId17" imgW="11317690" imgH="1394604" progId="Word.Document.12">
                  <p:embed/>
                  <p:pic>
                    <p:nvPicPr>
                      <p:cNvPr id="0" name=""/>
                      <p:cNvPicPr/>
                      <p:nvPr/>
                    </p:nvPicPr>
                    <p:blipFill>
                      <a:blip r:embed="rId18"/>
                      <a:stretch>
                        <a:fillRect/>
                      </a:stretch>
                    </p:blipFill>
                    <p:spPr>
                      <a:xfrm>
                        <a:off x="353616" y="3354338"/>
                        <a:ext cx="11306175" cy="1390650"/>
                      </a:xfrm>
                      <a:prstGeom prst="rect">
                        <a:avLst/>
                      </a:prstGeom>
                    </p:spPr>
                  </p:pic>
                </p:oleObj>
              </mc:Fallback>
            </mc:AlternateContent>
          </a:graphicData>
        </a:graphic>
      </p:graphicFrame>
      <p:sp>
        <p:nvSpPr>
          <p:cNvPr id="5" name="矩形 4"/>
          <p:cNvSpPr/>
          <p:nvPr/>
        </p:nvSpPr>
        <p:spPr>
          <a:xfrm>
            <a:off x="353616" y="2566022"/>
            <a:ext cx="11344407" cy="628698"/>
          </a:xfrm>
          <a:prstGeom prst="rect">
            <a:avLst/>
          </a:prstGeom>
        </p:spPr>
        <p:txBody>
          <a:bodyPr>
            <a:spAutoFit/>
          </a:bodyPr>
          <a:lstStyle/>
          <a:p>
            <a:pPr lvl="0">
              <a:lnSpc>
                <a:spcPct val="140000"/>
              </a:lnSpc>
            </a:pPr>
            <a:r>
              <a:rPr lang="en-US" altLang="zh-CN" sz="2800" kern="100" dirty="0" err="1">
                <a:solidFill>
                  <a:prstClr val="black"/>
                </a:solidFill>
                <a:latin typeface="Times New Roman"/>
                <a:ea typeface="华文细黑"/>
              </a:rPr>
              <a:t>NaHB</a:t>
            </a:r>
            <a:r>
              <a:rPr lang="zh-CN" altLang="zh-CN" sz="2800" kern="100" dirty="0">
                <a:solidFill>
                  <a:prstClr val="black"/>
                </a:solidFill>
                <a:latin typeface="Times New Roman"/>
                <a:ea typeface="华文细黑"/>
                <a:cs typeface="Times New Roman"/>
              </a:rPr>
              <a:t>溶液中物料守恒式为</a:t>
            </a:r>
            <a:r>
              <a:rPr lang="en-US" altLang="zh-CN" sz="2800" i="1" kern="100" dirty="0">
                <a:solidFill>
                  <a:prstClr val="black"/>
                </a:solidFill>
                <a:latin typeface="Times New Roman"/>
                <a:ea typeface="华文细黑"/>
              </a:rPr>
              <a:t>c</a:t>
            </a:r>
            <a:r>
              <a:rPr lang="en-US" altLang="zh-CN" sz="2800" kern="100" dirty="0">
                <a:solidFill>
                  <a:prstClr val="black"/>
                </a:solidFill>
                <a:latin typeface="Times New Roman"/>
                <a:ea typeface="华文细黑"/>
              </a:rPr>
              <a:t>(Na</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c</a:t>
            </a:r>
            <a:r>
              <a:rPr lang="en-US" altLang="zh-CN" sz="2800" kern="100" dirty="0">
                <a:solidFill>
                  <a:prstClr val="black"/>
                </a:solidFill>
                <a:latin typeface="Times New Roman"/>
                <a:ea typeface="华文细黑"/>
              </a:rPr>
              <a:t>(HB</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c</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c</a:t>
            </a:r>
            <a:r>
              <a:rPr lang="en-US" altLang="zh-CN" sz="2800" kern="100" dirty="0">
                <a:solidFill>
                  <a:prstClr val="black"/>
                </a:solidFill>
                <a:latin typeface="Times New Roman"/>
                <a:ea typeface="华文细黑"/>
              </a:rPr>
              <a:t>(B</a:t>
            </a:r>
            <a:r>
              <a:rPr lang="en-US" altLang="zh-CN" sz="2800" kern="100" baseline="30000" dirty="0">
                <a:solidFill>
                  <a:prstClr val="black"/>
                </a:solidFill>
                <a:latin typeface="Times New Roman"/>
                <a:ea typeface="华文细黑"/>
              </a:rPr>
              <a:t>2</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C</a:t>
            </a:r>
            <a:r>
              <a:rPr lang="zh-CN" altLang="zh-CN" sz="2800" kern="100" dirty="0">
                <a:solidFill>
                  <a:prstClr val="black"/>
                </a:solidFill>
                <a:latin typeface="Times New Roman"/>
                <a:ea typeface="华文细黑"/>
                <a:cs typeface="Times New Roman"/>
              </a:rPr>
              <a:t>项错误</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
        <p:nvSpPr>
          <p:cNvPr id="9" name="矩形 8"/>
          <p:cNvSpPr/>
          <p:nvPr/>
        </p:nvSpPr>
        <p:spPr>
          <a:xfrm>
            <a:off x="243508" y="4634880"/>
            <a:ext cx="1524776" cy="624530"/>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A</a:t>
            </a:r>
            <a:endParaRPr lang="zh-CN" altLang="zh-CN" sz="2800" kern="100" dirty="0">
              <a:solidFill>
                <a:schemeClr val="accent6">
                  <a:lumMod val="75000"/>
                </a:schemeClr>
              </a:solidFill>
              <a:latin typeface="Times New Roman"/>
              <a:ea typeface="华文细黑"/>
              <a:cs typeface="Courier New"/>
            </a:endParaRPr>
          </a:p>
        </p:txBody>
      </p:sp>
      <p:sp>
        <p:nvSpPr>
          <p:cNvPr id="3" name="矩形 2"/>
          <p:cNvSpPr/>
          <p:nvPr/>
        </p:nvSpPr>
        <p:spPr>
          <a:xfrm>
            <a:off x="353616" y="1168971"/>
            <a:ext cx="10793813" cy="624530"/>
          </a:xfrm>
          <a:prstGeom prst="rect">
            <a:avLst/>
          </a:prstGeom>
        </p:spPr>
        <p:txBody>
          <a:bodyPr>
            <a:spAutoFit/>
          </a:bodyPr>
          <a:lstStyle/>
          <a:p>
            <a:pPr lvl="0">
              <a:lnSpc>
                <a:spcPct val="140000"/>
              </a:lnSpc>
            </a:pPr>
            <a:r>
              <a:rPr lang="zh-CN" altLang="zh-CN" sz="2800" b="1" kern="100" dirty="0">
                <a:solidFill>
                  <a:srgbClr val="0000FF"/>
                </a:solidFill>
                <a:latin typeface="Times New Roman"/>
                <a:cs typeface="Times New Roman"/>
              </a:rPr>
              <a:t>解析</a:t>
            </a:r>
            <a:r>
              <a:rPr lang="zh-CN" altLang="zh-CN" sz="2800" kern="100" dirty="0">
                <a:solidFill>
                  <a:prstClr val="black"/>
                </a:solidFill>
                <a:latin typeface="Times New Roman"/>
                <a:ea typeface="华文细黑"/>
                <a:cs typeface="Times New Roman"/>
              </a:rPr>
              <a:t>　依据质子守恒知，</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项正确</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7" name="矩形 6"/>
          <p:cNvSpPr/>
          <p:nvPr/>
        </p:nvSpPr>
        <p:spPr>
          <a:xfrm>
            <a:off x="353616" y="1875678"/>
            <a:ext cx="10793813" cy="628698"/>
          </a:xfrm>
          <a:prstGeom prst="rect">
            <a:avLst/>
          </a:prstGeom>
        </p:spPr>
        <p:txBody>
          <a:bodyPr>
            <a:spAutoFit/>
          </a:bodyPr>
          <a:lstStyle/>
          <a:p>
            <a:pPr lvl="0">
              <a:lnSpc>
                <a:spcPct val="140000"/>
              </a:lnSpc>
            </a:pPr>
            <a:r>
              <a:rPr lang="zh-CN" altLang="zh-CN" sz="2800" kern="100" dirty="0">
                <a:solidFill>
                  <a:prstClr val="black"/>
                </a:solidFill>
                <a:latin typeface="Times New Roman"/>
                <a:ea typeface="华文细黑"/>
                <a:cs typeface="Times New Roman"/>
              </a:rPr>
              <a:t>未知两溶液的体积关系，不能确定离子浓度大小，</a:t>
            </a: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项错误</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993660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750"/>
                                        <p:tgtEl>
                                          <p:spTgt spid="5"/>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750"/>
                                        <p:tgtEl>
                                          <p:spTgt spid="4"/>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3"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08197" y="1053530"/>
            <a:ext cx="11572430" cy="1902059"/>
          </a:xfrm>
          <a:prstGeom prst="rect">
            <a:avLst/>
          </a:prstGeom>
        </p:spPr>
        <p:txBody>
          <a:bodyPr>
            <a:spAutoFit/>
          </a:bodyPr>
          <a:lstStyle/>
          <a:p>
            <a:pPr>
              <a:lnSpc>
                <a:spcPct val="140000"/>
              </a:lnSpc>
            </a:pPr>
            <a:r>
              <a:rPr lang="en-US" altLang="zh-CN" sz="2800" kern="100">
                <a:latin typeface="Times New Roman"/>
                <a:ea typeface="华文细黑"/>
              </a:rPr>
              <a:t>9.</a:t>
            </a:r>
            <a:r>
              <a:rPr lang="zh-CN" altLang="zh-CN" sz="2800" kern="100">
                <a:latin typeface="Times New Roman"/>
                <a:ea typeface="华文细黑"/>
                <a:cs typeface="Times New Roman"/>
              </a:rPr>
              <a:t>常温下，向</a:t>
            </a:r>
            <a:r>
              <a:rPr lang="en-US" altLang="zh-CN" sz="2800" kern="100">
                <a:latin typeface="Times New Roman"/>
                <a:ea typeface="华文细黑"/>
              </a:rPr>
              <a:t>20 mL 0.2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rPr>
              <a:t>1</a:t>
            </a:r>
            <a:r>
              <a:rPr lang="en-US" altLang="zh-CN" sz="2800" kern="100">
                <a:latin typeface="Times New Roman"/>
                <a:ea typeface="华文细黑"/>
              </a:rPr>
              <a:t> H</a:t>
            </a:r>
            <a:r>
              <a:rPr lang="en-US" altLang="zh-CN" sz="2800" kern="100" baseline="-25000">
                <a:latin typeface="Times New Roman"/>
                <a:ea typeface="华文细黑"/>
              </a:rPr>
              <a:t>2</a:t>
            </a:r>
            <a:r>
              <a:rPr lang="en-US" altLang="zh-CN" sz="2800" kern="100">
                <a:latin typeface="Times New Roman"/>
                <a:ea typeface="华文细黑"/>
              </a:rPr>
              <a:t>SO</a:t>
            </a:r>
            <a:r>
              <a:rPr lang="en-US" altLang="zh-CN" sz="2800" kern="100" baseline="-25000">
                <a:latin typeface="Times New Roman"/>
                <a:ea typeface="华文细黑"/>
              </a:rPr>
              <a:t>3</a:t>
            </a:r>
            <a:r>
              <a:rPr lang="zh-CN" altLang="zh-CN" sz="2800" kern="100">
                <a:latin typeface="Times New Roman"/>
                <a:ea typeface="华文细黑"/>
                <a:cs typeface="Times New Roman"/>
              </a:rPr>
              <a:t>溶液中滴加</a:t>
            </a:r>
            <a:r>
              <a:rPr lang="en-US" altLang="zh-CN" sz="2800" kern="100">
                <a:latin typeface="Times New Roman"/>
                <a:ea typeface="华文细黑"/>
              </a:rPr>
              <a:t>0.2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rPr>
              <a:t>1</a:t>
            </a:r>
            <a:r>
              <a:rPr lang="en-US" altLang="zh-CN" sz="2800" kern="100">
                <a:latin typeface="Times New Roman"/>
                <a:ea typeface="华文细黑"/>
              </a:rPr>
              <a:t> NaOH</a:t>
            </a:r>
            <a:r>
              <a:rPr lang="zh-CN" altLang="zh-CN" sz="2800" kern="100">
                <a:latin typeface="Times New Roman"/>
                <a:ea typeface="华文细黑"/>
                <a:cs typeface="Times New Roman"/>
              </a:rPr>
              <a:t>溶液。有关微粒的物质的量变化如图所示。</a:t>
            </a:r>
            <a:r>
              <a:rPr lang="en-US" altLang="zh-CN" sz="2800" kern="100">
                <a:latin typeface="Times New Roman"/>
                <a:ea typeface="华文细黑"/>
              </a:rPr>
              <a:t>(</a:t>
            </a:r>
            <a:r>
              <a:rPr lang="zh-CN" altLang="zh-CN" sz="2800" kern="100">
                <a:latin typeface="Times New Roman"/>
                <a:ea typeface="华文细黑"/>
                <a:cs typeface="Times New Roman"/>
              </a:rPr>
              <a:t>其中</a:t>
            </a:r>
            <a:r>
              <a:rPr lang="en-US" altLang="zh-CN" sz="2800" kern="100">
                <a:latin typeface="宋体"/>
                <a:ea typeface="华文细黑"/>
                <a:cs typeface="Times New Roman"/>
              </a:rPr>
              <a:t>Ⅰ</a:t>
            </a:r>
            <a:r>
              <a:rPr lang="zh-CN" altLang="zh-CN" sz="2800" kern="100">
                <a:latin typeface="Times New Roman"/>
                <a:ea typeface="华文细黑"/>
                <a:cs typeface="Times New Roman"/>
              </a:rPr>
              <a:t>表示</a:t>
            </a:r>
            <a:r>
              <a:rPr lang="en-US" altLang="zh-CN" sz="2800" kern="100">
                <a:latin typeface="Times New Roman"/>
                <a:ea typeface="华文细黑"/>
              </a:rPr>
              <a:t>H</a:t>
            </a:r>
            <a:r>
              <a:rPr lang="en-US" altLang="zh-CN" sz="2800" kern="100" baseline="-25000">
                <a:latin typeface="Times New Roman"/>
                <a:ea typeface="华文细黑"/>
              </a:rPr>
              <a:t>2</a:t>
            </a:r>
            <a:r>
              <a:rPr lang="en-US" altLang="zh-CN" sz="2800" kern="100">
                <a:latin typeface="Times New Roman"/>
                <a:ea typeface="华文细黑"/>
              </a:rPr>
              <a:t>SO</a:t>
            </a:r>
            <a:r>
              <a:rPr lang="en-US" altLang="zh-CN" sz="2800" kern="100" baseline="-25000">
                <a:latin typeface="Times New Roman"/>
                <a:ea typeface="华文细黑"/>
              </a:rPr>
              <a:t>3</a:t>
            </a:r>
            <a:r>
              <a:rPr lang="zh-CN" altLang="zh-CN" sz="2800" kern="100">
                <a:latin typeface="Times New Roman"/>
                <a:ea typeface="华文细黑"/>
                <a:cs typeface="Times New Roman"/>
              </a:rPr>
              <a:t>，</a:t>
            </a:r>
            <a:r>
              <a:rPr lang="en-US" altLang="zh-CN" sz="2800" kern="100">
                <a:latin typeface="宋体"/>
                <a:ea typeface="华文细黑"/>
                <a:cs typeface="Times New Roman"/>
              </a:rPr>
              <a:t>Ⅱ</a:t>
            </a:r>
            <a:r>
              <a:rPr lang="zh-CN" altLang="zh-CN" sz="2800" kern="100" smtClean="0">
                <a:latin typeface="Times New Roman"/>
                <a:ea typeface="华文细黑"/>
                <a:cs typeface="Times New Roman"/>
              </a:rPr>
              <a:t>表示</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根据</a:t>
            </a:r>
            <a:r>
              <a:rPr lang="zh-CN" altLang="zh-CN" sz="2800" kern="100">
                <a:latin typeface="Times New Roman"/>
                <a:ea typeface="华文细黑"/>
                <a:cs typeface="Times New Roman"/>
              </a:rPr>
              <a:t>图示判断正确的是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a:t>
            </a:r>
            <a:endParaRPr lang="zh-CN" altLang="zh-CN" sz="1050" kern="100">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79883292"/>
              </p:ext>
            </p:extLst>
          </p:nvPr>
        </p:nvGraphicFramePr>
        <p:xfrm>
          <a:off x="10419552" y="1724769"/>
          <a:ext cx="1454150" cy="696913"/>
        </p:xfrm>
        <a:graphic>
          <a:graphicData uri="http://schemas.openxmlformats.org/presentationml/2006/ole">
            <mc:AlternateContent xmlns:mc="http://schemas.openxmlformats.org/markup-compatibility/2006">
              <mc:Choice xmlns:v="urn:schemas-microsoft-com:vml" Requires="v">
                <p:oleObj spid="_x0000_s130266" name="文档" r:id="rId17" imgW="1454398" imgH="696269" progId="Word.Document.12">
                  <p:embed/>
                </p:oleObj>
              </mc:Choice>
              <mc:Fallback>
                <p:oleObj name="文档" r:id="rId17" imgW="1454398" imgH="696269" progId="Word.Document.12">
                  <p:embed/>
                  <p:pic>
                    <p:nvPicPr>
                      <p:cNvPr id="0" name=""/>
                      <p:cNvPicPr/>
                      <p:nvPr/>
                    </p:nvPicPr>
                    <p:blipFill>
                      <a:blip r:embed="rId18"/>
                      <a:stretch>
                        <a:fillRect/>
                      </a:stretch>
                    </p:blipFill>
                    <p:spPr>
                      <a:xfrm>
                        <a:off x="10419552" y="1724769"/>
                        <a:ext cx="1454150" cy="69691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879505974"/>
              </p:ext>
            </p:extLst>
          </p:nvPr>
        </p:nvGraphicFramePr>
        <p:xfrm>
          <a:off x="419869" y="2325291"/>
          <a:ext cx="2867025" cy="685800"/>
        </p:xfrm>
        <a:graphic>
          <a:graphicData uri="http://schemas.openxmlformats.org/presentationml/2006/ole">
            <mc:AlternateContent xmlns:mc="http://schemas.openxmlformats.org/markup-compatibility/2006">
              <mc:Choice xmlns:v="urn:schemas-microsoft-com:vml" Requires="v">
                <p:oleObj spid="_x0000_s130267" name="文档" r:id="rId19" imgW="2873164" imgH="686894" progId="Word.Document.12">
                  <p:embed/>
                </p:oleObj>
              </mc:Choice>
              <mc:Fallback>
                <p:oleObj name="文档" r:id="rId19" imgW="2873164" imgH="686894" progId="Word.Document.12">
                  <p:embed/>
                  <p:pic>
                    <p:nvPicPr>
                      <p:cNvPr id="0" name=""/>
                      <p:cNvPicPr/>
                      <p:nvPr/>
                    </p:nvPicPr>
                    <p:blipFill>
                      <a:blip r:embed="rId20"/>
                      <a:stretch>
                        <a:fillRect/>
                      </a:stretch>
                    </p:blipFill>
                    <p:spPr>
                      <a:xfrm>
                        <a:off x="419869" y="2325291"/>
                        <a:ext cx="2867025" cy="685800"/>
                      </a:xfrm>
                      <a:prstGeom prst="rect">
                        <a:avLst/>
                      </a:prstGeom>
                    </p:spPr>
                  </p:pic>
                </p:oleObj>
              </mc:Fallback>
            </mc:AlternateContent>
          </a:graphicData>
        </a:graphic>
      </p:graphicFrame>
      <p:pic>
        <p:nvPicPr>
          <p:cNvPr id="130114" name="Picture 66" descr="617C"/>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502918" y="3069754"/>
            <a:ext cx="5621324" cy="25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5" name="对象 4"/>
          <p:cNvGraphicFramePr>
            <a:graphicFrameLocks noChangeAspect="1"/>
          </p:cNvGraphicFramePr>
          <p:nvPr>
            <p:extLst>
              <p:ext uri="{D42A27DB-BD31-4B8C-83A1-F6EECF244321}">
                <p14:modId xmlns:p14="http://schemas.microsoft.com/office/powerpoint/2010/main" val="926576453"/>
              </p:ext>
            </p:extLst>
          </p:nvPr>
        </p:nvGraphicFramePr>
        <p:xfrm>
          <a:off x="371475" y="2571403"/>
          <a:ext cx="11258550" cy="800100"/>
        </p:xfrm>
        <a:graphic>
          <a:graphicData uri="http://schemas.openxmlformats.org/presentationml/2006/ole">
            <mc:AlternateContent xmlns:mc="http://schemas.openxmlformats.org/markup-compatibility/2006">
              <mc:Choice xmlns:v="urn:schemas-microsoft-com:vml" Requires="v">
                <p:oleObj spid="_x0000_s131323" name="文档" r:id="rId17" imgW="11265109" imgH="798662" progId="Word.Document.12">
                  <p:embed/>
                </p:oleObj>
              </mc:Choice>
              <mc:Fallback>
                <p:oleObj name="文档" r:id="rId17" imgW="11265109" imgH="798662" progId="Word.Document.12">
                  <p:embed/>
                  <p:pic>
                    <p:nvPicPr>
                      <p:cNvPr id="0" name=""/>
                      <p:cNvPicPr/>
                      <p:nvPr/>
                    </p:nvPicPr>
                    <p:blipFill>
                      <a:blip r:embed="rId18"/>
                      <a:stretch>
                        <a:fillRect/>
                      </a:stretch>
                    </p:blipFill>
                    <p:spPr>
                      <a:xfrm>
                        <a:off x="371475" y="2571403"/>
                        <a:ext cx="11258550" cy="800100"/>
                      </a:xfrm>
                      <a:prstGeom prst="rect">
                        <a:avLst/>
                      </a:prstGeom>
                    </p:spPr>
                  </p:pic>
                </p:oleObj>
              </mc:Fallback>
            </mc:AlternateContent>
          </a:graphicData>
        </a:graphic>
      </p:graphicFrame>
      <p:sp>
        <p:nvSpPr>
          <p:cNvPr id="4" name="矩形 3"/>
          <p:cNvSpPr/>
          <p:nvPr/>
        </p:nvSpPr>
        <p:spPr>
          <a:xfrm>
            <a:off x="286941" y="3112346"/>
            <a:ext cx="11505997" cy="624530"/>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当</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后，继续滴加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溶液，溶液的温度会继续升高</a:t>
            </a:r>
            <a:endParaRPr lang="zh-CN" altLang="zh-CN" sz="1050" kern="100" dirty="0">
              <a:effectLst/>
              <a:latin typeface="宋体"/>
              <a:cs typeface="Courier New"/>
            </a:endParaRPr>
          </a:p>
        </p:txBody>
      </p:sp>
      <p:sp>
        <p:nvSpPr>
          <p:cNvPr id="22" name="矩形 21"/>
          <p:cNvSpPr/>
          <p:nvPr/>
        </p:nvSpPr>
        <p:spPr>
          <a:xfrm>
            <a:off x="334566" y="1193354"/>
            <a:ext cx="9812557" cy="628698"/>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当</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时，由水电离出的</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7</a:t>
            </a:r>
          </a:p>
        </p:txBody>
      </p:sp>
      <p:graphicFrame>
        <p:nvGraphicFramePr>
          <p:cNvPr id="23" name="对象 22"/>
          <p:cNvGraphicFramePr>
            <a:graphicFrameLocks noChangeAspect="1"/>
          </p:cNvGraphicFramePr>
          <p:nvPr>
            <p:extLst>
              <p:ext uri="{D42A27DB-BD31-4B8C-83A1-F6EECF244321}">
                <p14:modId xmlns:p14="http://schemas.microsoft.com/office/powerpoint/2010/main" val="1029123"/>
              </p:ext>
            </p:extLst>
          </p:nvPr>
        </p:nvGraphicFramePr>
        <p:xfrm>
          <a:off x="396453" y="1926059"/>
          <a:ext cx="10955337" cy="836613"/>
        </p:xfrm>
        <a:graphic>
          <a:graphicData uri="http://schemas.openxmlformats.org/presentationml/2006/ole">
            <mc:AlternateContent xmlns:mc="http://schemas.openxmlformats.org/markup-compatibility/2006">
              <mc:Choice xmlns:v="urn:schemas-microsoft-com:vml" Requires="v">
                <p:oleObj spid="_x0000_s131324" name="文档" r:id="rId19" imgW="10955740" imgH="836762" progId="Word.Document.12">
                  <p:embed/>
                </p:oleObj>
              </mc:Choice>
              <mc:Fallback>
                <p:oleObj name="文档" r:id="rId19" imgW="10955740" imgH="836762" progId="Word.Document.12">
                  <p:embed/>
                  <p:pic>
                    <p:nvPicPr>
                      <p:cNvPr id="0" name=""/>
                      <p:cNvPicPr/>
                      <p:nvPr/>
                    </p:nvPicPr>
                    <p:blipFill>
                      <a:blip r:embed="rId20"/>
                      <a:stretch>
                        <a:fillRect/>
                      </a:stretch>
                    </p:blipFill>
                    <p:spPr>
                      <a:xfrm>
                        <a:off x="396453" y="1926059"/>
                        <a:ext cx="10955337" cy="836613"/>
                      </a:xfrm>
                      <a:prstGeom prst="rect">
                        <a:avLst/>
                      </a:prstGeom>
                    </p:spPr>
                  </p:pic>
                </p:oleObj>
              </mc:Fallback>
            </mc:AlternateContent>
          </a:graphicData>
        </a:graphic>
      </p:graphicFrame>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11066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304875"/>
            <a:ext cx="11279283"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质子守恒规律</a:t>
            </a:r>
            <a:endParaRPr lang="zh-CN" altLang="zh-CN" sz="280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如</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水溶液中的质子转移情况图示如下</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pic>
        <p:nvPicPr>
          <p:cNvPr id="239618" name="Picture 2" descr="61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561" y="1745035"/>
            <a:ext cx="5521245" cy="2848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32409" y="4595706"/>
            <a:ext cx="11524006" cy="1835182"/>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由图可得</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水溶液中质子守恒式可表示：</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O</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或</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(HS</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。质子守恒的关系式也可以由电荷守恒式与物料守恒式推导得到</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325041" y="909514"/>
            <a:ext cx="10625594" cy="624530"/>
          </a:xfrm>
          <a:prstGeom prst="rect">
            <a:avLst/>
          </a:prstGeom>
        </p:spPr>
        <p:txBody>
          <a:bodyPr>
            <a:spAutoFit/>
          </a:bodyPr>
          <a:lstStyle/>
          <a:p>
            <a:pPr>
              <a:lnSpc>
                <a:spcPct val="140000"/>
              </a:lnSpc>
            </a:pPr>
            <a:r>
              <a:rPr lang="zh-CN" altLang="zh-CN" sz="2800" b="1" kern="100">
                <a:solidFill>
                  <a:srgbClr val="0000FF"/>
                </a:solidFill>
                <a:latin typeface="Times New Roman"/>
                <a:cs typeface="Times New Roman"/>
              </a:rPr>
              <a:t>解析</a:t>
            </a:r>
            <a:r>
              <a:rPr lang="zh-CN" altLang="zh-CN" sz="2800" kern="100">
                <a:latin typeface="Times New Roman"/>
                <a:ea typeface="华文细黑"/>
                <a:cs typeface="Times New Roman"/>
              </a:rPr>
              <a:t>　</a:t>
            </a:r>
            <a:r>
              <a:rPr lang="en-US" altLang="zh-CN" sz="2800" kern="100">
                <a:latin typeface="Times New Roman"/>
                <a:ea typeface="华文细黑"/>
              </a:rPr>
              <a:t>H</a:t>
            </a:r>
            <a:r>
              <a:rPr lang="en-US" altLang="zh-CN" sz="2800" kern="100" baseline="-25000">
                <a:latin typeface="Times New Roman"/>
                <a:ea typeface="华文细黑"/>
              </a:rPr>
              <a:t>2</a:t>
            </a:r>
            <a:r>
              <a:rPr lang="en-US" altLang="zh-CN" sz="2800" kern="100">
                <a:latin typeface="Times New Roman"/>
                <a:ea typeface="华文细黑"/>
              </a:rPr>
              <a:t>SO</a:t>
            </a:r>
            <a:r>
              <a:rPr lang="en-US" altLang="zh-CN" sz="2800" kern="100" baseline="-25000">
                <a:latin typeface="Times New Roman"/>
                <a:ea typeface="华文细黑"/>
              </a:rPr>
              <a:t>3</a:t>
            </a:r>
            <a:r>
              <a:rPr lang="zh-CN" altLang="zh-CN" sz="2800" kern="100">
                <a:latin typeface="Times New Roman"/>
                <a:ea typeface="华文细黑"/>
                <a:cs typeface="Times New Roman"/>
              </a:rPr>
              <a:t>溶液是酸性溶液，水的电离会受到抑制，</a:t>
            </a:r>
            <a:r>
              <a:rPr lang="en-US" altLang="zh-CN" sz="2800" kern="100">
                <a:latin typeface="Times New Roman"/>
                <a:ea typeface="华文细黑"/>
              </a:rPr>
              <a:t>A</a:t>
            </a:r>
            <a:r>
              <a:rPr lang="zh-CN" altLang="zh-CN" sz="2800" kern="100">
                <a:latin typeface="Times New Roman"/>
                <a:ea typeface="华文细黑"/>
                <a:cs typeface="Times New Roman"/>
              </a:rPr>
              <a:t>选项错误</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515873497"/>
              </p:ext>
            </p:extLst>
          </p:nvPr>
        </p:nvGraphicFramePr>
        <p:xfrm>
          <a:off x="397049" y="1630435"/>
          <a:ext cx="11412537" cy="1873250"/>
        </p:xfrm>
        <a:graphic>
          <a:graphicData uri="http://schemas.openxmlformats.org/presentationml/2006/ole">
            <mc:AlternateContent xmlns:mc="http://schemas.openxmlformats.org/markup-compatibility/2006">
              <mc:Choice xmlns:v="urn:schemas-microsoft-com:vml" Requires="v">
                <p:oleObj spid="_x0000_s289822" name="文档" r:id="rId17" imgW="11413130" imgH="1870135" progId="Word.Document.12">
                  <p:embed/>
                </p:oleObj>
              </mc:Choice>
              <mc:Fallback>
                <p:oleObj name="文档" r:id="rId17" imgW="11413130" imgH="1870135" progId="Word.Document.12">
                  <p:embed/>
                  <p:pic>
                    <p:nvPicPr>
                      <p:cNvPr id="0" name=""/>
                      <p:cNvPicPr/>
                      <p:nvPr/>
                    </p:nvPicPr>
                    <p:blipFill>
                      <a:blip r:embed="rId18"/>
                      <a:stretch>
                        <a:fillRect/>
                      </a:stretch>
                    </p:blipFill>
                    <p:spPr>
                      <a:xfrm>
                        <a:off x="397049" y="1630435"/>
                        <a:ext cx="11412537" cy="187325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548707315"/>
              </p:ext>
            </p:extLst>
          </p:nvPr>
        </p:nvGraphicFramePr>
        <p:xfrm>
          <a:off x="342900" y="3442715"/>
          <a:ext cx="11649075" cy="1295400"/>
        </p:xfrm>
        <a:graphic>
          <a:graphicData uri="http://schemas.openxmlformats.org/presentationml/2006/ole">
            <mc:AlternateContent xmlns:mc="http://schemas.openxmlformats.org/markup-compatibility/2006">
              <mc:Choice xmlns:v="urn:schemas-microsoft-com:vml" Requires="v">
                <p:oleObj spid="_x0000_s289823" name="文档" r:id="rId19" imgW="11660913" imgH="1293243" progId="Word.Document.12">
                  <p:embed/>
                </p:oleObj>
              </mc:Choice>
              <mc:Fallback>
                <p:oleObj name="文档" r:id="rId19" imgW="11660913" imgH="1293243" progId="Word.Document.12">
                  <p:embed/>
                  <p:pic>
                    <p:nvPicPr>
                      <p:cNvPr id="0" name=""/>
                      <p:cNvPicPr/>
                      <p:nvPr/>
                    </p:nvPicPr>
                    <p:blipFill>
                      <a:blip r:embed="rId20"/>
                      <a:stretch>
                        <a:fillRect/>
                      </a:stretch>
                    </p:blipFill>
                    <p:spPr>
                      <a:xfrm>
                        <a:off x="342900" y="3442715"/>
                        <a:ext cx="11649075" cy="1295400"/>
                      </a:xfrm>
                      <a:prstGeom prst="rect">
                        <a:avLst/>
                      </a:prstGeom>
                    </p:spPr>
                  </p:pic>
                </p:oleObj>
              </mc:Fallback>
            </mc:AlternateContent>
          </a:graphicData>
        </a:graphic>
      </p:graphicFrame>
      <p:sp>
        <p:nvSpPr>
          <p:cNvPr id="21" name="矩形 20"/>
          <p:cNvSpPr/>
          <p:nvPr/>
        </p:nvSpPr>
        <p:spPr>
          <a:xfrm>
            <a:off x="285846" y="4562872"/>
            <a:ext cx="11392076" cy="1902059"/>
          </a:xfrm>
          <a:prstGeom prst="rect">
            <a:avLst/>
          </a:prstGeom>
        </p:spPr>
        <p:txBody>
          <a:bodyPr>
            <a:spAutoFit/>
          </a:bodyPr>
          <a:lstStyle/>
          <a:p>
            <a:pPr algn="just">
              <a:lnSpc>
                <a:spcPct val="140000"/>
              </a:lnSpc>
              <a:spcAft>
                <a:spcPts val="0"/>
              </a:spcAft>
            </a:pPr>
            <a:r>
              <a:rPr lang="zh-CN" altLang="zh-CN" sz="2800" kern="100" dirty="0">
                <a:latin typeface="Times New Roman"/>
                <a:ea typeface="华文细黑"/>
                <a:cs typeface="Times New Roman"/>
              </a:rPr>
              <a:t>当</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后，继续滴加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溶液，溶液中不再发生中和反应，溶液的温度不会继续升高，</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选项错误</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1583407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750"/>
                                        <p:tgtEl>
                                          <p:spTgt spid="24"/>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blinds(horizontal)">
                                      <p:cBhvr>
                                        <p:cTn id="19" dur="500"/>
                                        <p:tgtEl>
                                          <p:spTgt spid="21">
                                            <p:txEl>
                                              <p:pRg st="0" end="0"/>
                                            </p:txEl>
                                          </p:spTgt>
                                        </p:tgtEl>
                                      </p:cBhvr>
                                    </p:animEffect>
                                  </p:childTnLst>
                                </p:cTn>
                              </p:par>
                            </p:childTnLst>
                          </p:cTn>
                        </p:par>
                        <p:par>
                          <p:cTn id="20" fill="hold">
                            <p:stCondLst>
                              <p:cond delay="2750"/>
                            </p:stCondLst>
                            <p:childTnLst>
                              <p:par>
                                <p:cTn id="21" presetID="3" presetClass="entr" presetSubtype="10" fill="hold" nodeType="after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animEffect transition="in" filter="blinds(horizontal)">
                                      <p:cBhvr>
                                        <p:cTn id="23"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284532"/>
            <a:ext cx="11524006" cy="3711785"/>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HA</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溶液等体积混合，测得混合溶液中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&gt;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&lt;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填写下列空白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混合溶液中：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(HA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将</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HA</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溶液等体积混合时，溶质为等物质的量的</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NaA</a:t>
            </a:r>
            <a:r>
              <a:rPr lang="zh-CN" altLang="zh-CN" sz="2800" kern="100" dirty="0">
                <a:latin typeface="Times New Roman"/>
                <a:ea typeface="华文细黑"/>
                <a:cs typeface="Times New Roman"/>
              </a:rPr>
              <a:t>，由于：</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的水解能力大于</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的电离能力，使得：</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(HA)&gt;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790950" y="2565698"/>
            <a:ext cx="386644"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&lt;</a:t>
            </a:r>
            <a:endParaRPr lang="zh-CN" altLang="en-US" sz="2800" kern="100" dirty="0">
              <a:solidFill>
                <a:schemeClr val="accent6">
                  <a:lumMod val="75000"/>
                </a:schemeClr>
              </a:solidFill>
              <a:latin typeface="Times New Roman"/>
              <a:ea typeface="华文细黑"/>
              <a:cs typeface="Courier New"/>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 grpId="0"/>
      <p:bldP spid="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8100" y="1311711"/>
            <a:ext cx="11296938" cy="4918269"/>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混合溶液中：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)______0.1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通过物料守恒及等体积混合后浓度减半可知，</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混合溶液中由水电离出的</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(OH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)____0.2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en-US" altLang="zh-CN" sz="2800" kern="100" dirty="0">
                <a:solidFill>
                  <a:prstClr val="black"/>
                </a:solidFill>
                <a:latin typeface="Times New Roman"/>
                <a:ea typeface="华文细黑"/>
                <a:cs typeface="Courier New"/>
              </a:rPr>
              <a:t>HA</a:t>
            </a:r>
            <a:r>
              <a:rPr lang="zh-CN" altLang="zh-CN" sz="2800" kern="100" dirty="0">
                <a:solidFill>
                  <a:prstClr val="black"/>
                </a:solidFill>
                <a:latin typeface="Times New Roman"/>
                <a:ea typeface="华文细黑"/>
                <a:cs typeface="Times New Roman"/>
              </a:rPr>
              <a:t>溶液中由水电离出的</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40000"/>
              </a:lnSpc>
            </a:pPr>
            <a:r>
              <a:rPr lang="zh-CN" altLang="zh-CN" sz="2800" b="1" kern="100" dirty="0">
                <a:solidFill>
                  <a:srgbClr val="0000FF"/>
                </a:solidFill>
                <a:latin typeface="Times New Roman"/>
                <a:cs typeface="Times New Roman"/>
              </a:rPr>
              <a:t>解析</a:t>
            </a:r>
            <a:r>
              <a:rPr lang="zh-CN" altLang="zh-CN" sz="2800" kern="100" dirty="0">
                <a:solidFill>
                  <a:prstClr val="black"/>
                </a:solidFill>
                <a:latin typeface="Times New Roman"/>
                <a:ea typeface="华文细黑"/>
                <a:cs typeface="Times New Roman"/>
              </a:rPr>
              <a:t>　混合溶液中由于</a:t>
            </a:r>
            <a:r>
              <a:rPr lang="en-US" altLang="zh-CN" sz="2800" kern="100" dirty="0" err="1">
                <a:solidFill>
                  <a:prstClr val="black"/>
                </a:solidFill>
                <a:latin typeface="Times New Roman"/>
                <a:ea typeface="华文细黑"/>
                <a:cs typeface="Courier New"/>
              </a:rPr>
              <a:t>NaA</a:t>
            </a:r>
            <a:r>
              <a:rPr lang="zh-CN" altLang="zh-CN" sz="2800" kern="100" dirty="0">
                <a:solidFill>
                  <a:prstClr val="black"/>
                </a:solidFill>
                <a:latin typeface="Times New Roman"/>
                <a:ea typeface="华文细黑"/>
                <a:cs typeface="Times New Roman"/>
              </a:rPr>
              <a:t>的存在，促进水的电离，而</a:t>
            </a:r>
            <a:r>
              <a:rPr lang="en-US" altLang="zh-CN" sz="2800" kern="100" dirty="0">
                <a:solidFill>
                  <a:prstClr val="black"/>
                </a:solidFill>
                <a:latin typeface="Times New Roman"/>
                <a:ea typeface="华文细黑"/>
                <a:cs typeface="Courier New"/>
              </a:rPr>
              <a:t>0.2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en-US" altLang="zh-CN" sz="2800" kern="100" dirty="0">
                <a:solidFill>
                  <a:prstClr val="black"/>
                </a:solidFill>
                <a:latin typeface="Times New Roman"/>
                <a:ea typeface="华文细黑"/>
                <a:cs typeface="Courier New"/>
              </a:rPr>
              <a:t> HA</a:t>
            </a:r>
            <a:r>
              <a:rPr lang="zh-CN" altLang="zh-CN" sz="2800" kern="100" dirty="0">
                <a:solidFill>
                  <a:prstClr val="black"/>
                </a:solidFill>
                <a:latin typeface="Times New Roman"/>
                <a:ea typeface="华文细黑"/>
                <a:cs typeface="Times New Roman"/>
              </a:rPr>
              <a:t>溶液中水的电离受到抑制，因此前者由水电离产生的</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(OH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大于后者由水电离产生的</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5447134" y="1447364"/>
            <a:ext cx="543739"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a:t>
            </a:r>
            <a:endParaRPr lang="zh-CN" altLang="en-US" sz="2800" kern="100">
              <a:solidFill>
                <a:schemeClr val="accent6">
                  <a:lumMod val="75000"/>
                </a:schemeClr>
              </a:solidFill>
              <a:latin typeface="Times New Roman"/>
              <a:ea typeface="华文细黑"/>
              <a:cs typeface="Courier New"/>
            </a:endParaRPr>
          </a:p>
        </p:txBody>
      </p:sp>
      <p:sp>
        <p:nvSpPr>
          <p:cNvPr id="4" name="矩形 3"/>
          <p:cNvSpPr/>
          <p:nvPr/>
        </p:nvSpPr>
        <p:spPr>
          <a:xfrm>
            <a:off x="6169185" y="3257089"/>
            <a:ext cx="386644"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&gt;</a:t>
            </a:r>
            <a:endParaRPr lang="zh-CN" altLang="en-US" sz="2800" kern="100">
              <a:solidFill>
                <a:schemeClr val="accent6">
                  <a:lumMod val="75000"/>
                </a:schemeClr>
              </a:solidFill>
              <a:latin typeface="Times New Roman"/>
              <a:ea typeface="华文细黑"/>
              <a:cs typeface="Courier New"/>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293981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1" end="1"/>
                                            </p:txEl>
                                          </p:spTgt>
                                        </p:tgtEl>
                                      </p:cBhvr>
                                    </p:animEffect>
                                    <p:set>
                                      <p:cBhvr>
                                        <p:cTn id="27" dur="1" fill="hold">
                                          <p:stCondLst>
                                            <p:cond delay="499"/>
                                          </p:stCondLst>
                                        </p:cTn>
                                        <p:tgtEl>
                                          <p:spTgt spid="3">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3" end="3"/>
                                            </p:txEl>
                                          </p:spTgt>
                                        </p:tgtEl>
                                      </p:cBhvr>
                                    </p:animEffect>
                                    <p:set>
                                      <p:cBhvr>
                                        <p:cTn id="30" dur="1" fill="hold">
                                          <p:stCondLst>
                                            <p:cond delay="499"/>
                                          </p:stCondLst>
                                        </p:cTn>
                                        <p:tgtEl>
                                          <p:spTgt spid="3">
                                            <p:txEl>
                                              <p:pRg st="3" end="3"/>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 grpId="0"/>
      <p:bldP spid="2" grpId="1"/>
      <p:bldP spid="4" grpId="0"/>
      <p:bldP spid="4"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266880"/>
            <a:ext cx="11524006" cy="3108543"/>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时，如果取</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HA</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溶液等体积混合，测得混合溶液的</a:t>
            </a:r>
            <a:r>
              <a:rPr lang="en-US" altLang="zh-CN" sz="2800" kern="100" dirty="0">
                <a:latin typeface="Times New Roman"/>
                <a:ea typeface="华文细黑"/>
                <a:cs typeface="Courier New"/>
              </a:rPr>
              <a:t>pH&lt;7</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的电离程度</a:t>
            </a:r>
            <a:r>
              <a:rPr lang="en-US" altLang="zh-CN" sz="2800" kern="100" dirty="0">
                <a:latin typeface="Times New Roman"/>
                <a:ea typeface="华文细黑"/>
                <a:cs typeface="Courier New"/>
              </a:rPr>
              <a:t>______</a:t>
            </a:r>
            <a:r>
              <a:rPr lang="en-US" altLang="zh-CN" sz="2800" kern="100" dirty="0" err="1">
                <a:latin typeface="Times New Roman"/>
                <a:ea typeface="华文细黑"/>
                <a:cs typeface="Courier New"/>
              </a:rPr>
              <a:t>NaA</a:t>
            </a:r>
            <a:r>
              <a:rPr lang="zh-CN" altLang="zh-CN" sz="2800" kern="100" dirty="0">
                <a:latin typeface="Times New Roman"/>
                <a:ea typeface="华文细黑"/>
                <a:cs typeface="Times New Roman"/>
              </a:rPr>
              <a:t>的水解程度</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如果取</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HA</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溶液等体积混合，溶质为等浓度的</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NaA</a:t>
            </a:r>
            <a:r>
              <a:rPr lang="zh-CN" altLang="zh-CN" sz="2800" kern="100" dirty="0">
                <a:latin typeface="Times New Roman"/>
                <a:ea typeface="华文细黑"/>
                <a:cs typeface="Times New Roman"/>
              </a:rPr>
              <a:t>，混合溶液的</a:t>
            </a:r>
            <a:r>
              <a:rPr lang="en-US" altLang="zh-CN" sz="2800" kern="100" dirty="0">
                <a:latin typeface="Times New Roman"/>
                <a:ea typeface="华文细黑"/>
                <a:cs typeface="Courier New"/>
              </a:rPr>
              <a:t>pH&lt;7</a:t>
            </a:r>
            <a:r>
              <a:rPr lang="zh-CN" altLang="zh-CN" sz="2800" kern="100" dirty="0">
                <a:latin typeface="Times New Roman"/>
                <a:ea typeface="华文细黑"/>
                <a:cs typeface="Times New Roman"/>
              </a:rPr>
              <a:t>，溶液呈酸性，说明</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的电离程度大于</a:t>
            </a:r>
            <a:r>
              <a:rPr lang="en-US" altLang="zh-CN" sz="2800" kern="100" dirty="0" err="1">
                <a:latin typeface="Times New Roman"/>
                <a:ea typeface="华文细黑"/>
                <a:cs typeface="Courier New"/>
              </a:rPr>
              <a:t>NaA</a:t>
            </a:r>
            <a:r>
              <a:rPr lang="zh-CN" altLang="zh-CN" sz="2800" kern="100" dirty="0">
                <a:latin typeface="Times New Roman"/>
                <a:ea typeface="华文细黑"/>
                <a:cs typeface="Times New Roman"/>
              </a:rPr>
              <a:t>的水解程度</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7751390" y="2005896"/>
            <a:ext cx="38664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&gt;</a:t>
            </a:r>
            <a:endParaRPr lang="zh-CN" altLang="en-US" sz="2800" kern="100" dirty="0">
              <a:solidFill>
                <a:schemeClr val="accent6">
                  <a:lumMod val="75000"/>
                </a:schemeClr>
              </a:solidFill>
              <a:latin typeface="Times New Roman"/>
              <a:ea typeface="华文细黑"/>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4009045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717" y="1048197"/>
            <a:ext cx="11572430" cy="1227772"/>
          </a:xfrm>
          <a:prstGeom prst="rect">
            <a:avLst/>
          </a:prstGeom>
        </p:spPr>
        <p:txBody>
          <a:bodyPr>
            <a:spAutoFit/>
          </a:bodyPr>
          <a:lstStyle/>
          <a:p>
            <a:pPr algn="just">
              <a:lnSpc>
                <a:spcPct val="140000"/>
              </a:lnSpc>
              <a:spcAft>
                <a:spcPts val="0"/>
              </a:spcAft>
            </a:pPr>
            <a:r>
              <a:rPr lang="en-US" altLang="zh-CN" sz="2800" kern="100">
                <a:latin typeface="Times New Roman"/>
                <a:ea typeface="华文细黑"/>
              </a:rPr>
              <a:t>11.</a:t>
            </a:r>
            <a:r>
              <a:rPr lang="zh-CN" altLang="zh-CN" sz="2800" kern="100">
                <a:latin typeface="Times New Roman"/>
                <a:ea typeface="华文细黑"/>
                <a:cs typeface="Times New Roman"/>
              </a:rPr>
              <a:t>有</a:t>
            </a:r>
            <a:r>
              <a:rPr lang="en-US" altLang="zh-CN" sz="2800" kern="100">
                <a:latin typeface="Times New Roman"/>
                <a:ea typeface="华文细黑"/>
              </a:rPr>
              <a:t>A</a:t>
            </a:r>
            <a:r>
              <a:rPr lang="zh-CN" altLang="zh-CN" sz="2800" kern="100">
                <a:latin typeface="Times New Roman"/>
                <a:ea typeface="华文细黑"/>
                <a:cs typeface="Times New Roman"/>
              </a:rPr>
              <a:t>、</a:t>
            </a:r>
            <a:r>
              <a:rPr lang="en-US" altLang="zh-CN" sz="2800" kern="100">
                <a:latin typeface="Times New Roman"/>
                <a:ea typeface="华文细黑"/>
              </a:rPr>
              <a:t>B</a:t>
            </a:r>
            <a:r>
              <a:rPr lang="zh-CN" altLang="zh-CN" sz="2800" kern="100">
                <a:latin typeface="Times New Roman"/>
                <a:ea typeface="华文细黑"/>
                <a:cs typeface="Times New Roman"/>
              </a:rPr>
              <a:t>、</a:t>
            </a:r>
            <a:r>
              <a:rPr lang="en-US" altLang="zh-CN" sz="2800" kern="100">
                <a:latin typeface="Times New Roman"/>
                <a:ea typeface="华文细黑"/>
              </a:rPr>
              <a:t>C</a:t>
            </a:r>
            <a:r>
              <a:rPr lang="zh-CN" altLang="zh-CN" sz="2800" kern="100">
                <a:latin typeface="Times New Roman"/>
                <a:ea typeface="华文细黑"/>
                <a:cs typeface="Times New Roman"/>
              </a:rPr>
              <a:t>、</a:t>
            </a:r>
            <a:r>
              <a:rPr lang="en-US" altLang="zh-CN" sz="2800" kern="100">
                <a:latin typeface="Times New Roman"/>
                <a:ea typeface="华文细黑"/>
              </a:rPr>
              <a:t>D</a:t>
            </a:r>
            <a:r>
              <a:rPr lang="zh-CN" altLang="zh-CN" sz="2800" kern="100">
                <a:latin typeface="Times New Roman"/>
                <a:ea typeface="华文细黑"/>
                <a:cs typeface="Times New Roman"/>
              </a:rPr>
              <a:t>四种强电解质，它们在水中电离时可产生下列离子</a:t>
            </a:r>
            <a:r>
              <a:rPr lang="en-US" altLang="zh-CN" sz="2800" kern="100">
                <a:latin typeface="Times New Roman"/>
                <a:ea typeface="华文细黑"/>
              </a:rPr>
              <a:t>(</a:t>
            </a:r>
            <a:r>
              <a:rPr lang="zh-CN" altLang="zh-CN" sz="2800" kern="100">
                <a:latin typeface="Times New Roman"/>
                <a:ea typeface="华文细黑"/>
                <a:cs typeface="Times New Roman"/>
              </a:rPr>
              <a:t>每种物质只含一种阳离子和一种阴离子且互不重复</a:t>
            </a:r>
            <a:r>
              <a:rPr lang="en-US" altLang="zh-CN" sz="2800" kern="100">
                <a:latin typeface="Times New Roman"/>
                <a:ea typeface="华文细黑"/>
              </a:rPr>
              <a:t>)</a:t>
            </a:r>
            <a:r>
              <a:rPr lang="zh-CN" altLang="zh-CN" sz="2800" kern="100">
                <a:latin typeface="Times New Roman"/>
                <a:ea typeface="华文细黑"/>
                <a:cs typeface="Times New Roman"/>
              </a:rPr>
              <a:t>。</a:t>
            </a:r>
            <a:endParaRPr lang="zh-CN" altLang="zh-CN" sz="1050" kern="100">
              <a:latin typeface="宋体"/>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5" name="表格 4"/>
          <p:cNvGraphicFramePr>
            <a:graphicFrameLocks noGrp="1"/>
          </p:cNvGraphicFramePr>
          <p:nvPr>
            <p:extLst>
              <p:ext uri="{D42A27DB-BD31-4B8C-83A1-F6EECF244321}">
                <p14:modId xmlns:p14="http://schemas.microsoft.com/office/powerpoint/2010/main" val="1368339924"/>
              </p:ext>
            </p:extLst>
          </p:nvPr>
        </p:nvGraphicFramePr>
        <p:xfrm>
          <a:off x="588690" y="2470448"/>
          <a:ext cx="10922251" cy="1194816"/>
        </p:xfrm>
        <a:graphic>
          <a:graphicData uri="http://schemas.openxmlformats.org/drawingml/2006/table">
            <a:tbl>
              <a:tblPr/>
              <a:tblGrid>
                <a:gridCol w="2641111"/>
                <a:gridCol w="8281140"/>
              </a:tblGrid>
              <a:tr h="0">
                <a:tc>
                  <a:txBody>
                    <a:bodyPr/>
                    <a:lstStyle/>
                    <a:p>
                      <a:pPr algn="ctr">
                        <a:lnSpc>
                          <a:spcPct val="140000"/>
                        </a:lnSpc>
                        <a:spcAft>
                          <a:spcPts val="0"/>
                        </a:spcAft>
                      </a:pPr>
                      <a:r>
                        <a:rPr lang="zh-CN" sz="2800" kern="100">
                          <a:effectLst/>
                          <a:latin typeface="Times New Roman"/>
                          <a:ea typeface="华文细黑"/>
                          <a:cs typeface="Times New Roman"/>
                        </a:rPr>
                        <a:t>阳离子</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smtClean="0">
                          <a:effectLst/>
                          <a:latin typeface="Times New Roman"/>
                          <a:ea typeface="华文细黑"/>
                          <a:cs typeface="Courier New"/>
                        </a:rPr>
                        <a:t>                     K</a:t>
                      </a:r>
                      <a:r>
                        <a:rPr lang="zh-CN" sz="2800" kern="100" baseline="30000">
                          <a:effectLst/>
                          <a:latin typeface="Times New Roman"/>
                          <a:ea typeface="华文细黑"/>
                          <a:cs typeface="Times New Roman"/>
                        </a:rPr>
                        <a:t>＋</a:t>
                      </a:r>
                      <a:r>
                        <a:rPr lang="zh-CN" sz="2800" kern="100">
                          <a:effectLst/>
                          <a:latin typeface="Times New Roman"/>
                          <a:ea typeface="华文细黑"/>
                          <a:cs typeface="Times New Roman"/>
                        </a:rPr>
                        <a:t>、</a:t>
                      </a:r>
                      <a:r>
                        <a:rPr lang="en-US" sz="2800" kern="100">
                          <a:effectLst/>
                          <a:latin typeface="Times New Roman"/>
                          <a:ea typeface="华文细黑"/>
                          <a:cs typeface="Courier New"/>
                        </a:rPr>
                        <a:t>Na</a:t>
                      </a:r>
                      <a:r>
                        <a:rPr lang="zh-CN" sz="2800" kern="100" baseline="30000">
                          <a:effectLst/>
                          <a:latin typeface="Times New Roman"/>
                          <a:ea typeface="华文细黑"/>
                          <a:cs typeface="Times New Roman"/>
                        </a:rPr>
                        <a:t>＋</a:t>
                      </a:r>
                      <a:r>
                        <a:rPr lang="zh-CN" sz="2800" kern="100">
                          <a:effectLst/>
                          <a:latin typeface="Times New Roman"/>
                          <a:ea typeface="华文细黑"/>
                          <a:cs typeface="Times New Roman"/>
                        </a:rPr>
                        <a:t>、</a:t>
                      </a:r>
                      <a:r>
                        <a:rPr lang="en-US" sz="2800" kern="100">
                          <a:effectLst/>
                          <a:latin typeface="Times New Roman"/>
                          <a:ea typeface="华文细黑"/>
                          <a:cs typeface="Courier New"/>
                        </a:rPr>
                        <a:t>Ba</a:t>
                      </a:r>
                      <a:r>
                        <a:rPr lang="en-US" sz="2800" kern="100" baseline="30000">
                          <a:effectLst/>
                          <a:latin typeface="Times New Roman"/>
                          <a:ea typeface="华文细黑"/>
                          <a:cs typeface="Courier New"/>
                        </a:rPr>
                        <a:t>2</a:t>
                      </a:r>
                      <a:r>
                        <a:rPr lang="zh-CN" sz="2800" kern="100" baseline="30000">
                          <a:effectLst/>
                          <a:latin typeface="Times New Roman"/>
                          <a:ea typeface="华文细黑"/>
                          <a:cs typeface="Times New Roman"/>
                        </a:rPr>
                        <a:t>＋</a:t>
                      </a:r>
                      <a:r>
                        <a:rPr lang="zh-CN" sz="2800" kern="100" smtClean="0">
                          <a:effectLst/>
                          <a:latin typeface="Times New Roman"/>
                          <a:ea typeface="华文细黑"/>
                          <a:cs typeface="Times New Roman"/>
                        </a:rPr>
                        <a:t>、</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kern="100">
                          <a:effectLst/>
                          <a:latin typeface="Times New Roman"/>
                          <a:ea typeface="华文细黑"/>
                          <a:cs typeface="Times New Roman"/>
                        </a:rPr>
                        <a:t>阴离子</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smtClean="0">
                          <a:effectLst/>
                          <a:latin typeface="Times New Roman"/>
                          <a:ea typeface="华文细黑"/>
                          <a:cs typeface="Courier New"/>
                        </a:rPr>
                        <a:t>                     CH</a:t>
                      </a:r>
                      <a:r>
                        <a:rPr lang="en-US" sz="2800" kern="100" baseline="-25000" smtClean="0">
                          <a:effectLst/>
                          <a:latin typeface="Times New Roman"/>
                          <a:ea typeface="华文细黑"/>
                          <a:cs typeface="Courier New"/>
                        </a:rPr>
                        <a:t>3</a:t>
                      </a:r>
                      <a:r>
                        <a:rPr lang="en-US" sz="2800" kern="100" smtClean="0">
                          <a:effectLst/>
                          <a:latin typeface="Times New Roman"/>
                          <a:ea typeface="华文细黑"/>
                          <a:cs typeface="Courier New"/>
                        </a:rPr>
                        <a:t>COO</a:t>
                      </a:r>
                      <a:r>
                        <a:rPr lang="zh-CN" sz="2800" kern="100" baseline="30000">
                          <a:effectLst/>
                          <a:latin typeface="Times New Roman"/>
                          <a:ea typeface="华文细黑"/>
                          <a:cs typeface="Times New Roman"/>
                        </a:rPr>
                        <a:t>－</a:t>
                      </a:r>
                      <a:r>
                        <a:rPr lang="zh-CN" sz="2800" kern="100">
                          <a:effectLst/>
                          <a:latin typeface="Times New Roman"/>
                          <a:ea typeface="华文细黑"/>
                          <a:cs typeface="Times New Roman"/>
                        </a:rPr>
                        <a:t>、</a:t>
                      </a:r>
                      <a:r>
                        <a:rPr lang="en-US" sz="2800" kern="100">
                          <a:effectLst/>
                          <a:latin typeface="Times New Roman"/>
                          <a:ea typeface="华文细黑"/>
                          <a:cs typeface="Courier New"/>
                        </a:rPr>
                        <a:t>Cl</a:t>
                      </a:r>
                      <a:r>
                        <a:rPr lang="zh-CN" sz="2800" kern="100" baseline="30000">
                          <a:effectLst/>
                          <a:latin typeface="Times New Roman"/>
                          <a:ea typeface="华文细黑"/>
                          <a:cs typeface="Times New Roman"/>
                        </a:rPr>
                        <a:t>－</a:t>
                      </a:r>
                      <a:r>
                        <a:rPr lang="zh-CN" sz="2800" kern="100">
                          <a:effectLst/>
                          <a:latin typeface="Times New Roman"/>
                          <a:ea typeface="华文细黑"/>
                          <a:cs typeface="Times New Roman"/>
                        </a:rPr>
                        <a:t>、</a:t>
                      </a:r>
                      <a:r>
                        <a:rPr lang="en-US" sz="2800" kern="100">
                          <a:effectLst/>
                          <a:latin typeface="Times New Roman"/>
                          <a:ea typeface="华文细黑"/>
                          <a:cs typeface="Courier New"/>
                        </a:rPr>
                        <a:t>OH</a:t>
                      </a:r>
                      <a:r>
                        <a:rPr lang="zh-CN" sz="2800" kern="100" baseline="30000">
                          <a:effectLst/>
                          <a:latin typeface="Times New Roman"/>
                          <a:ea typeface="华文细黑"/>
                          <a:cs typeface="Times New Roman"/>
                        </a:rPr>
                        <a:t>－</a:t>
                      </a:r>
                      <a:r>
                        <a:rPr lang="zh-CN" sz="2800" kern="100" smtClean="0">
                          <a:effectLst/>
                          <a:latin typeface="Times New Roman"/>
                          <a:ea typeface="华文细黑"/>
                          <a:cs typeface="Times New Roman"/>
                        </a:rPr>
                        <a:t>、</a:t>
                      </a:r>
                      <a:r>
                        <a:rPr lang="en-US" sz="2800" kern="100" smtClean="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81676076"/>
              </p:ext>
            </p:extLst>
          </p:nvPr>
        </p:nvGraphicFramePr>
        <p:xfrm>
          <a:off x="7976721" y="2537123"/>
          <a:ext cx="949325" cy="649288"/>
        </p:xfrm>
        <a:graphic>
          <a:graphicData uri="http://schemas.openxmlformats.org/presentationml/2006/ole">
            <mc:AlternateContent xmlns:mc="http://schemas.openxmlformats.org/markup-compatibility/2006">
              <mc:Choice xmlns:v="urn:schemas-microsoft-com:vml" Requires="v">
                <p:oleObj spid="_x0000_s271473" name="文档" r:id="rId17" imgW="949803" imgH="648673" progId="Word.Document.12">
                  <p:embed/>
                </p:oleObj>
              </mc:Choice>
              <mc:Fallback>
                <p:oleObj name="文档" r:id="rId17" imgW="949803" imgH="648673" progId="Word.Document.12">
                  <p:embed/>
                  <p:pic>
                    <p:nvPicPr>
                      <p:cNvPr id="0" name=""/>
                      <p:cNvPicPr/>
                      <p:nvPr/>
                    </p:nvPicPr>
                    <p:blipFill>
                      <a:blip r:embed="rId18"/>
                      <a:stretch>
                        <a:fillRect/>
                      </a:stretch>
                    </p:blipFill>
                    <p:spPr>
                      <a:xfrm>
                        <a:off x="7976721" y="2537123"/>
                        <a:ext cx="949325" cy="64928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68905747"/>
              </p:ext>
            </p:extLst>
          </p:nvPr>
        </p:nvGraphicFramePr>
        <p:xfrm>
          <a:off x="8997538" y="3140546"/>
          <a:ext cx="1063625" cy="630238"/>
        </p:xfrm>
        <a:graphic>
          <a:graphicData uri="http://schemas.openxmlformats.org/presentationml/2006/ole">
            <mc:AlternateContent xmlns:mc="http://schemas.openxmlformats.org/markup-compatibility/2006">
              <mc:Choice xmlns:v="urn:schemas-microsoft-com:vml" Requires="v">
                <p:oleObj spid="_x0000_s271474" name="文档" r:id="rId19" imgW="1063895" imgH="629562" progId="Word.Document.12">
                  <p:embed/>
                </p:oleObj>
              </mc:Choice>
              <mc:Fallback>
                <p:oleObj name="文档" r:id="rId19" imgW="1063895" imgH="629562" progId="Word.Document.12">
                  <p:embed/>
                  <p:pic>
                    <p:nvPicPr>
                      <p:cNvPr id="0" name=""/>
                      <p:cNvPicPr/>
                      <p:nvPr/>
                    </p:nvPicPr>
                    <p:blipFill>
                      <a:blip r:embed="rId20"/>
                      <a:stretch>
                        <a:fillRect/>
                      </a:stretch>
                    </p:blipFill>
                    <p:spPr>
                      <a:xfrm>
                        <a:off x="8997538" y="3140546"/>
                        <a:ext cx="1063625" cy="630238"/>
                      </a:xfrm>
                      <a:prstGeom prst="rect">
                        <a:avLst/>
                      </a:prstGeom>
                    </p:spPr>
                  </p:pic>
                </p:oleObj>
              </mc:Fallback>
            </mc:AlternateContent>
          </a:graphicData>
        </a:graphic>
      </p:graphicFrame>
      <p:sp>
        <p:nvSpPr>
          <p:cNvPr id="8" name="矩形 7"/>
          <p:cNvSpPr/>
          <p:nvPr/>
        </p:nvSpPr>
        <p:spPr>
          <a:xfrm>
            <a:off x="377999" y="3789955"/>
            <a:ext cx="11296938" cy="2505301"/>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已知：</a:t>
            </a:r>
            <a:r>
              <a:rPr lang="en-US" altLang="zh-CN" sz="2800" kern="100">
                <a:latin typeface="宋体"/>
                <a:ea typeface="华文细黑"/>
                <a:cs typeface="Times New Roman"/>
              </a:rPr>
              <a:t>①</a:t>
            </a:r>
            <a:r>
              <a:rPr lang="en-US" altLang="zh-CN" sz="2800"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kern="100">
                <a:latin typeface="Times New Roman"/>
                <a:ea typeface="华文细黑"/>
                <a:cs typeface="Courier New"/>
              </a:rPr>
              <a:t>C</a:t>
            </a:r>
            <a:r>
              <a:rPr lang="zh-CN" altLang="zh-CN" sz="2800" kern="100">
                <a:latin typeface="Times New Roman"/>
                <a:ea typeface="华文细黑"/>
                <a:cs typeface="Times New Roman"/>
              </a:rPr>
              <a:t>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均大于</a:t>
            </a:r>
            <a:r>
              <a:rPr lang="en-US" altLang="zh-CN" sz="2800" kern="100">
                <a:latin typeface="Times New Roman"/>
                <a:ea typeface="华文细黑"/>
                <a:cs typeface="Courier New"/>
              </a:rPr>
              <a:t>7</a:t>
            </a:r>
            <a:r>
              <a:rPr lang="zh-CN" altLang="zh-CN" sz="2800" kern="100">
                <a:latin typeface="Times New Roman"/>
                <a:ea typeface="华文细黑"/>
                <a:cs typeface="Times New Roman"/>
              </a:rPr>
              <a:t>，</a:t>
            </a:r>
            <a:r>
              <a:rPr lang="en-US" altLang="zh-CN" sz="2800" kern="100">
                <a:latin typeface="Times New Roman"/>
                <a:ea typeface="华文细黑"/>
                <a:cs typeface="Courier New"/>
              </a:rPr>
              <a:t>B</a:t>
            </a:r>
            <a:r>
              <a:rPr lang="zh-CN" altLang="zh-CN" sz="2800" kern="100">
                <a:latin typeface="Times New Roman"/>
                <a:ea typeface="华文细黑"/>
                <a:cs typeface="Times New Roman"/>
              </a:rPr>
              <a:t>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小于</a:t>
            </a:r>
            <a:r>
              <a:rPr lang="en-US" altLang="zh-CN" sz="2800" kern="100">
                <a:latin typeface="Times New Roman"/>
                <a:ea typeface="华文细黑"/>
                <a:cs typeface="Courier New"/>
              </a:rPr>
              <a:t>7</a:t>
            </a:r>
            <a:r>
              <a:rPr lang="zh-CN" altLang="zh-CN" sz="2800" kern="100">
                <a:latin typeface="Times New Roman"/>
                <a:ea typeface="华文细黑"/>
                <a:cs typeface="Times New Roman"/>
              </a:rPr>
              <a:t>，</a:t>
            </a:r>
            <a:r>
              <a:rPr lang="en-US" altLang="zh-CN" sz="2800"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kern="100">
                <a:latin typeface="Times New Roman"/>
                <a:ea typeface="华文细黑"/>
                <a:cs typeface="Courier New"/>
              </a:rPr>
              <a:t>B</a:t>
            </a:r>
            <a:r>
              <a:rPr lang="zh-CN" altLang="zh-CN" sz="2800" kern="100">
                <a:latin typeface="Times New Roman"/>
                <a:ea typeface="华文细黑"/>
                <a:cs typeface="Times New Roman"/>
              </a:rPr>
              <a:t>溶液中水的电离程度相同，</a:t>
            </a:r>
            <a:r>
              <a:rPr lang="en-US" altLang="zh-CN" sz="2800" kern="100">
                <a:latin typeface="Times New Roman"/>
                <a:ea typeface="华文细黑"/>
                <a:cs typeface="Courier New"/>
              </a:rPr>
              <a:t>D</a:t>
            </a:r>
            <a:r>
              <a:rPr lang="zh-CN" altLang="zh-CN" sz="2800" kern="100">
                <a:latin typeface="Times New Roman"/>
                <a:ea typeface="华文细黑"/>
                <a:cs typeface="Times New Roman"/>
              </a:rPr>
              <a:t>溶液的焰色反应</a:t>
            </a:r>
            <a:r>
              <a:rPr lang="en-US" altLang="zh-CN" sz="2800" kern="100">
                <a:latin typeface="Times New Roman"/>
                <a:ea typeface="华文细黑"/>
                <a:cs typeface="Courier New"/>
              </a:rPr>
              <a:t>(</a:t>
            </a:r>
            <a:r>
              <a:rPr lang="zh-CN" altLang="zh-CN" sz="2800" kern="100">
                <a:latin typeface="Times New Roman"/>
                <a:ea typeface="华文细黑"/>
                <a:cs typeface="Times New Roman"/>
              </a:rPr>
              <a:t>透过蓝色钴玻璃</a:t>
            </a:r>
            <a:r>
              <a:rPr lang="en-US" altLang="zh-CN" sz="2800" kern="100">
                <a:latin typeface="Times New Roman"/>
                <a:ea typeface="华文细黑"/>
                <a:cs typeface="Courier New"/>
              </a:rPr>
              <a:t>)</a:t>
            </a:r>
            <a:r>
              <a:rPr lang="zh-CN" altLang="zh-CN" sz="2800" kern="100">
                <a:latin typeface="Times New Roman"/>
                <a:ea typeface="华文细黑"/>
                <a:cs typeface="Times New Roman"/>
              </a:rPr>
              <a:t>显紫色。</a:t>
            </a:r>
            <a:endParaRPr lang="zh-CN" altLang="zh-CN" sz="280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②</a:t>
            </a:r>
            <a:r>
              <a:rPr lang="en-US" altLang="zh-CN" sz="2800" kern="100">
                <a:latin typeface="Times New Roman"/>
                <a:ea typeface="华文细黑"/>
                <a:cs typeface="Courier New"/>
              </a:rPr>
              <a:t>C</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D</a:t>
            </a:r>
            <a:r>
              <a:rPr lang="zh-CN" altLang="zh-CN" sz="2800" kern="100">
                <a:latin typeface="Times New Roman"/>
                <a:ea typeface="华文细黑"/>
                <a:cs typeface="Times New Roman"/>
              </a:rPr>
              <a:t>溶液相遇时只生成白色沉淀，</a:t>
            </a:r>
            <a:r>
              <a:rPr lang="en-US" altLang="zh-CN" sz="2800" kern="100">
                <a:latin typeface="Times New Roman"/>
                <a:ea typeface="华文细黑"/>
                <a:cs typeface="Courier New"/>
              </a:rPr>
              <a:t>B</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C</a:t>
            </a:r>
            <a:r>
              <a:rPr lang="zh-CN" altLang="zh-CN" sz="2800" kern="100">
                <a:latin typeface="Times New Roman"/>
                <a:ea typeface="华文细黑"/>
                <a:cs typeface="Times New Roman"/>
              </a:rPr>
              <a:t>溶液相遇时只生成有刺激性气味的气体，</a:t>
            </a:r>
            <a:r>
              <a:rPr lang="en-US" altLang="zh-CN" sz="2800" kern="100">
                <a:latin typeface="Times New Roman"/>
                <a:ea typeface="华文细黑"/>
                <a:cs typeface="Courier New"/>
              </a:rPr>
              <a:t>A</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D</a:t>
            </a:r>
            <a:r>
              <a:rPr lang="zh-CN" altLang="zh-CN" sz="2800" kern="100">
                <a:latin typeface="Times New Roman"/>
                <a:ea typeface="华文细黑"/>
                <a:cs typeface="Times New Roman"/>
              </a:rPr>
              <a:t>溶液混合时无明显现象</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73333" y="1275007"/>
            <a:ext cx="11457851" cy="4918269"/>
          </a:xfrm>
          <a:prstGeom prst="rect">
            <a:avLst/>
          </a:prstGeom>
        </p:spPr>
        <p:txBody>
          <a:bodyPr>
            <a:spAutoFit/>
          </a:bodyPr>
          <a:lstStyle/>
          <a:p>
            <a:pPr>
              <a:lnSpc>
                <a:spcPct val="140000"/>
              </a:lnSpc>
              <a:spcAft>
                <a:spcPts val="0"/>
              </a:spcAft>
            </a:pPr>
            <a:r>
              <a:rPr lang="en-US" altLang="zh-CN" sz="2800" kern="100">
                <a:latin typeface="Times New Roman"/>
                <a:ea typeface="华文细黑"/>
                <a:cs typeface="Courier New"/>
              </a:rPr>
              <a:t>(1)A</a:t>
            </a:r>
            <a:r>
              <a:rPr lang="zh-CN" altLang="zh-CN" sz="2800" kern="100">
                <a:latin typeface="Times New Roman"/>
                <a:ea typeface="华文细黑"/>
                <a:cs typeface="Times New Roman"/>
              </a:rPr>
              <a:t>的化学式为</a:t>
            </a:r>
            <a:r>
              <a:rPr lang="en-US" altLang="zh-CN" sz="2800" kern="100" smtClean="0">
                <a:latin typeface="Times New Roman"/>
                <a:ea typeface="华文细黑"/>
                <a:cs typeface="Courier New"/>
              </a:rPr>
              <a:t>___________</a:t>
            </a:r>
            <a:r>
              <a:rPr lang="zh-CN" altLang="zh-CN" sz="2800" kern="100" smtClean="0">
                <a:latin typeface="Times New Roman"/>
                <a:ea typeface="华文细黑"/>
                <a:cs typeface="Times New Roman"/>
              </a:rPr>
              <a:t>。</a:t>
            </a:r>
            <a:endParaRPr lang="en-US" altLang="zh-CN" sz="1050" kern="100" smtClean="0">
              <a:latin typeface="宋体"/>
              <a:cs typeface="Courier New"/>
            </a:endParaRPr>
          </a:p>
          <a:p>
            <a:pPr>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用离子方程式表示</a:t>
            </a:r>
            <a:r>
              <a:rPr lang="en-US" altLang="zh-CN" sz="2800" kern="100">
                <a:latin typeface="Times New Roman"/>
                <a:ea typeface="华文细黑"/>
                <a:cs typeface="Courier New"/>
              </a:rPr>
              <a:t>B</a:t>
            </a:r>
            <a:r>
              <a:rPr lang="zh-CN" altLang="zh-CN" sz="2800" kern="100">
                <a:latin typeface="Times New Roman"/>
                <a:ea typeface="华文细黑"/>
                <a:cs typeface="Times New Roman"/>
              </a:rPr>
              <a:t>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小于</a:t>
            </a:r>
            <a:r>
              <a:rPr lang="en-US" altLang="zh-CN" sz="2800" kern="100">
                <a:latin typeface="Times New Roman"/>
                <a:ea typeface="华文细黑"/>
                <a:cs typeface="Courier New"/>
              </a:rPr>
              <a:t>7</a:t>
            </a:r>
            <a:r>
              <a:rPr lang="zh-CN" altLang="zh-CN" sz="2800" kern="100">
                <a:latin typeface="Times New Roman"/>
                <a:ea typeface="华文细黑"/>
                <a:cs typeface="Times New Roman"/>
              </a:rPr>
              <a:t>的原因</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______________________</a:t>
            </a:r>
          </a:p>
          <a:p>
            <a:pPr>
              <a:lnSpc>
                <a:spcPct val="140000"/>
              </a:lnSpc>
              <a:spcAft>
                <a:spcPts val="0"/>
              </a:spcAft>
            </a:pPr>
            <a:r>
              <a:rPr lang="en-US" altLang="zh-CN" sz="2800" kern="100" smtClean="0">
                <a:latin typeface="Times New Roman"/>
                <a:ea typeface="华文细黑"/>
                <a:cs typeface="Times New Roman"/>
              </a:rPr>
              <a:t>_____</a:t>
            </a:r>
            <a:r>
              <a:rPr lang="zh-CN" altLang="zh-CN" sz="2800" kern="100" smtClean="0">
                <a:latin typeface="Times New Roman"/>
                <a:ea typeface="华文细黑"/>
                <a:cs typeface="Times New Roman"/>
              </a:rPr>
              <a:t>。</a:t>
            </a:r>
            <a:endParaRPr lang="zh-CN" altLang="zh-CN" sz="1050" kern="100">
              <a:latin typeface="宋体"/>
              <a:cs typeface="Courier New"/>
            </a:endParaRPr>
          </a:p>
          <a:p>
            <a:pPr>
              <a:lnSpc>
                <a:spcPct val="140000"/>
              </a:lnSpc>
              <a:spcAft>
                <a:spcPts val="0"/>
              </a:spcAft>
            </a:pPr>
            <a:r>
              <a:rPr lang="en-US" altLang="zh-CN" sz="2800" kern="100" smtClean="0">
                <a:latin typeface="Times New Roman"/>
                <a:ea typeface="华文细黑"/>
                <a:cs typeface="Courier New"/>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写出</a:t>
            </a:r>
            <a:r>
              <a:rPr lang="en-US" altLang="zh-CN" sz="2800" kern="100">
                <a:latin typeface="Times New Roman"/>
                <a:ea typeface="华文细黑"/>
                <a:cs typeface="Courier New"/>
              </a:rPr>
              <a:t>C</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D</a:t>
            </a:r>
            <a:r>
              <a:rPr lang="zh-CN" altLang="zh-CN" sz="2800" kern="100">
                <a:latin typeface="Times New Roman"/>
                <a:ea typeface="华文细黑"/>
                <a:cs typeface="Times New Roman"/>
              </a:rPr>
              <a:t>溶液反应的离子方程式</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_____________________</a:t>
            </a:r>
            <a:r>
              <a:rPr lang="zh-CN" altLang="zh-CN" sz="2800" kern="100">
                <a:latin typeface="Times New Roman"/>
                <a:ea typeface="华文细黑"/>
                <a:cs typeface="Times New Roman"/>
              </a:rPr>
              <a:t>。</a:t>
            </a:r>
            <a:endParaRPr lang="zh-CN" altLang="zh-CN" sz="1050" kern="100">
              <a:latin typeface="宋体"/>
              <a:cs typeface="Courier New"/>
            </a:endParaRPr>
          </a:p>
          <a:p>
            <a:pPr>
              <a:lnSpc>
                <a:spcPct val="140000"/>
              </a:lnSpc>
              <a:spcAft>
                <a:spcPts val="0"/>
              </a:spcAft>
            </a:pPr>
            <a:r>
              <a:rPr lang="en-US" altLang="zh-CN" sz="2800" kern="100">
                <a:latin typeface="Times New Roman"/>
                <a:ea typeface="华文细黑"/>
                <a:cs typeface="Courier New"/>
              </a:rPr>
              <a:t>(4)pH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10</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A</a:t>
            </a:r>
            <a:r>
              <a:rPr lang="zh-CN" altLang="zh-CN" sz="2800" kern="100">
                <a:latin typeface="Times New Roman"/>
                <a:ea typeface="华文细黑"/>
                <a:cs typeface="Times New Roman"/>
              </a:rPr>
              <a:t>溶液与</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10</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C</a:t>
            </a:r>
            <a:r>
              <a:rPr lang="zh-CN" altLang="zh-CN" sz="2800" kern="100">
                <a:latin typeface="Times New Roman"/>
                <a:ea typeface="华文细黑"/>
                <a:cs typeface="Times New Roman"/>
              </a:rPr>
              <a:t>溶液中水的电离程度大的是</a:t>
            </a:r>
            <a:r>
              <a:rPr lang="en-US" altLang="zh-CN" sz="2800" kern="100" smtClean="0">
                <a:latin typeface="Times New Roman"/>
                <a:ea typeface="华文细黑"/>
                <a:cs typeface="Courier New"/>
              </a:rPr>
              <a:t>___________</a:t>
            </a:r>
          </a:p>
          <a:p>
            <a:pPr>
              <a:lnSpc>
                <a:spcPct val="140000"/>
              </a:lnSpc>
              <a:spcAft>
                <a:spcPts val="0"/>
              </a:spcAft>
            </a:pPr>
            <a:r>
              <a:rPr lang="en-US" altLang="zh-CN" sz="2800" kern="100" smtClean="0">
                <a:latin typeface="Times New Roman"/>
                <a:ea typeface="华文细黑"/>
                <a:cs typeface="Courier New"/>
              </a:rPr>
              <a:t>(</a:t>
            </a:r>
            <a:r>
              <a:rPr lang="zh-CN" altLang="zh-CN" sz="2800" kern="100">
                <a:latin typeface="Times New Roman"/>
                <a:ea typeface="华文细黑"/>
                <a:cs typeface="Times New Roman"/>
              </a:rPr>
              <a:t>填</a:t>
            </a:r>
            <a:r>
              <a:rPr lang="en-US" altLang="zh-CN" sz="2800" kern="100">
                <a:latin typeface="Times New Roman"/>
                <a:ea typeface="华文细黑"/>
                <a:cs typeface="Courier New"/>
              </a:rPr>
              <a:t>A</a:t>
            </a:r>
            <a:r>
              <a:rPr lang="zh-CN" altLang="zh-CN" sz="2800" kern="100">
                <a:latin typeface="Times New Roman"/>
                <a:ea typeface="华文细黑"/>
                <a:cs typeface="Times New Roman"/>
              </a:rPr>
              <a:t>或</a:t>
            </a:r>
            <a:r>
              <a:rPr lang="en-US" altLang="zh-CN" sz="2800" kern="100">
                <a:latin typeface="Times New Roman"/>
                <a:ea typeface="华文细黑"/>
                <a:cs typeface="Courier New"/>
              </a:rPr>
              <a:t>C</a:t>
            </a:r>
            <a:r>
              <a:rPr lang="zh-CN" altLang="zh-CN" sz="2800" kern="100">
                <a:latin typeface="Times New Roman"/>
                <a:ea typeface="华文细黑"/>
                <a:cs typeface="Times New Roman"/>
              </a:rPr>
              <a:t>的化学式</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endParaRPr lang="zh-CN" altLang="zh-CN" sz="1050" kern="100">
              <a:latin typeface="宋体"/>
              <a:cs typeface="Courier New"/>
            </a:endParaRPr>
          </a:p>
          <a:p>
            <a:pPr>
              <a:lnSpc>
                <a:spcPct val="140000"/>
              </a:lnSpc>
              <a:spcAft>
                <a:spcPts val="0"/>
              </a:spcAft>
            </a:pPr>
            <a:r>
              <a:rPr lang="en-US" altLang="zh-CN" sz="2800" kern="100">
                <a:latin typeface="Times New Roman"/>
                <a:ea typeface="华文细黑"/>
                <a:cs typeface="Courier New"/>
              </a:rPr>
              <a:t>(5)</a:t>
            </a:r>
            <a:r>
              <a:rPr lang="zh-CN" altLang="zh-CN" sz="2800" kern="100">
                <a:latin typeface="Times New Roman"/>
                <a:ea typeface="华文细黑"/>
                <a:cs typeface="Times New Roman"/>
              </a:rPr>
              <a:t>将等体积、等物质的量浓度的</a:t>
            </a:r>
            <a:r>
              <a:rPr lang="en-US" altLang="zh-CN" sz="2800" kern="100">
                <a:latin typeface="Times New Roman"/>
                <a:ea typeface="华文细黑"/>
                <a:cs typeface="Courier New"/>
              </a:rPr>
              <a:t>B</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C</a:t>
            </a:r>
            <a:r>
              <a:rPr lang="zh-CN" altLang="zh-CN" sz="2800" kern="100">
                <a:latin typeface="Times New Roman"/>
                <a:ea typeface="华文细黑"/>
                <a:cs typeface="Times New Roman"/>
              </a:rPr>
              <a:t>溶液混合，反应后溶液中各种离子浓度由大到小的顺序为</a:t>
            </a:r>
            <a:r>
              <a:rPr lang="en-US" altLang="zh-CN" sz="2800" kern="100" smtClean="0">
                <a:latin typeface="Times New Roman"/>
                <a:ea typeface="华文细黑"/>
                <a:cs typeface="Courier New"/>
              </a:rPr>
              <a:t>___________________________________</a:t>
            </a:r>
            <a:r>
              <a:rPr lang="zh-CN" altLang="zh-CN" sz="2800" kern="100" smtClean="0">
                <a:latin typeface="Times New Roman"/>
                <a:ea typeface="华文细黑"/>
                <a:cs typeface="Times New Roman"/>
              </a:rPr>
              <a:t>。</a:t>
            </a:r>
            <a:endParaRPr lang="zh-CN" altLang="zh-CN" sz="1050" kern="100">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2910091" y="1322512"/>
            <a:ext cx="1980029" cy="523220"/>
          </a:xfrm>
          <a:prstGeom prst="rect">
            <a:avLst/>
          </a:prstGeom>
        </p:spPr>
        <p:txBody>
          <a:bodyPr wrap="none">
            <a:spAutoFit/>
          </a:bodyPr>
          <a:lstStyle/>
          <a:p>
            <a:r>
              <a:rPr lang="en-US" altLang="zh-CN" sz="2800" kern="100">
                <a:solidFill>
                  <a:srgbClr val="E36C0A"/>
                </a:solidFill>
                <a:latin typeface="Times New Roman"/>
                <a:ea typeface="华文细黑"/>
              </a:rPr>
              <a:t>CH</a:t>
            </a:r>
            <a:r>
              <a:rPr lang="en-US" altLang="zh-CN" sz="2800" kern="100" baseline="-25000">
                <a:solidFill>
                  <a:srgbClr val="E36C0A"/>
                </a:solidFill>
                <a:latin typeface="Times New Roman"/>
                <a:ea typeface="华文细黑"/>
              </a:rPr>
              <a:t>3</a:t>
            </a:r>
            <a:r>
              <a:rPr lang="en-US" altLang="zh-CN" sz="2800" kern="100">
                <a:solidFill>
                  <a:srgbClr val="E36C0A"/>
                </a:solidFill>
                <a:latin typeface="Times New Roman"/>
                <a:ea typeface="华文细黑"/>
              </a:rPr>
              <a:t>COONa</a:t>
            </a:r>
            <a:endParaRPr lang="zh-CN" altLang="en-US" sz="2800"/>
          </a:p>
        </p:txBody>
      </p:sp>
      <p:graphicFrame>
        <p:nvGraphicFramePr>
          <p:cNvPr id="4" name="对象 3"/>
          <p:cNvGraphicFramePr>
            <a:graphicFrameLocks noChangeAspect="1"/>
          </p:cNvGraphicFramePr>
          <p:nvPr>
            <p:extLst>
              <p:ext uri="{D42A27DB-BD31-4B8C-83A1-F6EECF244321}">
                <p14:modId xmlns:p14="http://schemas.microsoft.com/office/powerpoint/2010/main" val="983647886"/>
              </p:ext>
            </p:extLst>
          </p:nvPr>
        </p:nvGraphicFramePr>
        <p:xfrm>
          <a:off x="7810500" y="1905000"/>
          <a:ext cx="4152900" cy="628650"/>
        </p:xfrm>
        <a:graphic>
          <a:graphicData uri="http://schemas.openxmlformats.org/presentationml/2006/ole">
            <mc:AlternateContent xmlns:mc="http://schemas.openxmlformats.org/markup-compatibility/2006">
              <mc:Choice xmlns:v="urn:schemas-microsoft-com:vml" Requires="v">
                <p:oleObj spid="_x0000_s275625" name="文档" r:id="rId17" imgW="4158764" imgH="629562" progId="Word.Document.12">
                  <p:embed/>
                </p:oleObj>
              </mc:Choice>
              <mc:Fallback>
                <p:oleObj name="文档" r:id="rId17" imgW="4158764" imgH="629562" progId="Word.Document.12">
                  <p:embed/>
                  <p:pic>
                    <p:nvPicPr>
                      <p:cNvPr id="0" name=""/>
                      <p:cNvPicPr/>
                      <p:nvPr/>
                    </p:nvPicPr>
                    <p:blipFill>
                      <a:blip r:embed="rId18"/>
                      <a:stretch>
                        <a:fillRect/>
                      </a:stretch>
                    </p:blipFill>
                    <p:spPr>
                      <a:xfrm>
                        <a:off x="7810500" y="1905000"/>
                        <a:ext cx="4152900" cy="628650"/>
                      </a:xfrm>
                      <a:prstGeom prst="rect">
                        <a:avLst/>
                      </a:prstGeom>
                    </p:spPr>
                  </p:pic>
                </p:oleObj>
              </mc:Fallback>
            </mc:AlternateContent>
          </a:graphicData>
        </a:graphic>
      </p:graphicFrame>
      <p:sp>
        <p:nvSpPr>
          <p:cNvPr id="6" name="矩形 5"/>
          <p:cNvSpPr/>
          <p:nvPr/>
        </p:nvSpPr>
        <p:spPr>
          <a:xfrm>
            <a:off x="363141" y="2584748"/>
            <a:ext cx="1042273" cy="523220"/>
          </a:xfrm>
          <a:prstGeom prst="rect">
            <a:avLst/>
          </a:prstGeom>
        </p:spPr>
        <p:txBody>
          <a:bodyPr wrap="none">
            <a:spAutoFit/>
          </a:bodyPr>
          <a:lstStyle/>
          <a:p>
            <a:r>
              <a:rPr lang="zh-CN" altLang="zh-CN" sz="2800" kern="0">
                <a:solidFill>
                  <a:srgbClr val="E36C0A"/>
                </a:solidFill>
                <a:latin typeface="Times New Roman"/>
                <a:ea typeface="华文细黑"/>
                <a:cs typeface="Times New Roman"/>
              </a:rPr>
              <a:t>＋</a:t>
            </a:r>
            <a:r>
              <a:rPr lang="en-US" altLang="zh-CN" sz="2800" kern="0">
                <a:solidFill>
                  <a:srgbClr val="E36C0A"/>
                </a:solidFill>
                <a:latin typeface="Times New Roman"/>
                <a:ea typeface="华文细黑"/>
              </a:rPr>
              <a:t>H</a:t>
            </a:r>
            <a:r>
              <a:rPr lang="zh-CN" altLang="zh-CN" sz="2800" kern="0" baseline="30000">
                <a:solidFill>
                  <a:srgbClr val="E36C0A"/>
                </a:solidFill>
                <a:latin typeface="Times New Roman"/>
                <a:ea typeface="华文细黑"/>
                <a:cs typeface="Times New Roman"/>
              </a:rPr>
              <a:t>＋</a:t>
            </a:r>
            <a:endParaRPr lang="zh-CN" altLang="en-US" sz="2800"/>
          </a:p>
        </p:txBody>
      </p:sp>
      <p:graphicFrame>
        <p:nvGraphicFramePr>
          <p:cNvPr id="8" name="对象 7"/>
          <p:cNvGraphicFramePr>
            <a:graphicFrameLocks noChangeAspect="1"/>
          </p:cNvGraphicFramePr>
          <p:nvPr>
            <p:extLst>
              <p:ext uri="{D42A27DB-BD31-4B8C-83A1-F6EECF244321}">
                <p14:modId xmlns:p14="http://schemas.microsoft.com/office/powerpoint/2010/main" val="444605217"/>
              </p:ext>
            </p:extLst>
          </p:nvPr>
        </p:nvGraphicFramePr>
        <p:xfrm>
          <a:off x="7111470" y="3121496"/>
          <a:ext cx="3959225" cy="658813"/>
        </p:xfrm>
        <a:graphic>
          <a:graphicData uri="http://schemas.openxmlformats.org/presentationml/2006/ole">
            <mc:AlternateContent xmlns:mc="http://schemas.openxmlformats.org/markup-compatibility/2006">
              <mc:Choice xmlns:v="urn:schemas-microsoft-com:vml" Requires="v">
                <p:oleObj spid="_x0000_s275626" name="文档" r:id="rId19" imgW="3959013" imgH="658048" progId="Word.Document.12">
                  <p:embed/>
                </p:oleObj>
              </mc:Choice>
              <mc:Fallback>
                <p:oleObj name="文档" r:id="rId19" imgW="3959013" imgH="658048" progId="Word.Document.12">
                  <p:embed/>
                  <p:pic>
                    <p:nvPicPr>
                      <p:cNvPr id="0" name=""/>
                      <p:cNvPicPr/>
                      <p:nvPr/>
                    </p:nvPicPr>
                    <p:blipFill>
                      <a:blip r:embed="rId20"/>
                      <a:stretch>
                        <a:fillRect/>
                      </a:stretch>
                    </p:blipFill>
                    <p:spPr>
                      <a:xfrm>
                        <a:off x="7111470" y="3121496"/>
                        <a:ext cx="3959225" cy="658813"/>
                      </a:xfrm>
                      <a:prstGeom prst="rect">
                        <a:avLst/>
                      </a:prstGeom>
                    </p:spPr>
                  </p:pic>
                </p:oleObj>
              </mc:Fallback>
            </mc:AlternateContent>
          </a:graphicData>
        </a:graphic>
      </p:graphicFrame>
      <p:sp>
        <p:nvSpPr>
          <p:cNvPr id="10" name="矩形 9"/>
          <p:cNvSpPr/>
          <p:nvPr/>
        </p:nvSpPr>
        <p:spPr>
          <a:xfrm>
            <a:off x="9667031" y="3616402"/>
            <a:ext cx="1980029" cy="624530"/>
          </a:xfrm>
          <a:prstGeom prst="rect">
            <a:avLst/>
          </a:prstGeom>
        </p:spPr>
        <p:txBody>
          <a:bodyPr wrap="none">
            <a:spAutoFit/>
          </a:bodyPr>
          <a:lstStyle/>
          <a:p>
            <a:pPr algn="just">
              <a:lnSpc>
                <a:spcPct val="140000"/>
              </a:lnSpc>
              <a:spcAft>
                <a:spcPts val="0"/>
              </a:spcAft>
            </a:pPr>
            <a:r>
              <a:rPr lang="en-US" altLang="zh-CN" sz="2800" kern="100">
                <a:solidFill>
                  <a:srgbClr val="E36C0A"/>
                </a:solidFill>
                <a:latin typeface="Times New Roman"/>
                <a:ea typeface="华文细黑"/>
                <a:cs typeface="Courier New"/>
              </a:rPr>
              <a:t>CH</a:t>
            </a:r>
            <a:r>
              <a:rPr lang="en-US" altLang="zh-CN" sz="2800" kern="100" baseline="-25000">
                <a:solidFill>
                  <a:srgbClr val="E36C0A"/>
                </a:solidFill>
                <a:latin typeface="Times New Roman"/>
                <a:ea typeface="华文细黑"/>
                <a:cs typeface="Courier New"/>
              </a:rPr>
              <a:t>3</a:t>
            </a:r>
            <a:r>
              <a:rPr lang="en-US" altLang="zh-CN" sz="2800" kern="100">
                <a:solidFill>
                  <a:srgbClr val="E36C0A"/>
                </a:solidFill>
                <a:latin typeface="Times New Roman"/>
                <a:ea typeface="华文细黑"/>
                <a:cs typeface="Courier New"/>
              </a:rPr>
              <a:t>COONa</a:t>
            </a:r>
            <a:endParaRPr lang="zh-CN" altLang="zh-CN" sz="2800" kern="10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588581243"/>
              </p:ext>
            </p:extLst>
          </p:nvPr>
        </p:nvGraphicFramePr>
        <p:xfrm>
          <a:off x="4768304" y="5485631"/>
          <a:ext cx="6386512" cy="666750"/>
        </p:xfrm>
        <a:graphic>
          <a:graphicData uri="http://schemas.openxmlformats.org/presentationml/2006/ole">
            <mc:AlternateContent xmlns:mc="http://schemas.openxmlformats.org/markup-compatibility/2006">
              <mc:Choice xmlns:v="urn:schemas-microsoft-com:vml" Requires="v">
                <p:oleObj spid="_x0000_s275627" name="文档" r:id="rId21" imgW="6386393" imgH="667499" progId="Word.Document.12">
                  <p:embed/>
                </p:oleObj>
              </mc:Choice>
              <mc:Fallback>
                <p:oleObj name="文档" r:id="rId21" imgW="6386393" imgH="667499" progId="Word.Document.12">
                  <p:embed/>
                  <p:pic>
                    <p:nvPicPr>
                      <p:cNvPr id="0" name=""/>
                      <p:cNvPicPr/>
                      <p:nvPr/>
                    </p:nvPicPr>
                    <p:blipFill>
                      <a:blip r:embed="rId22"/>
                      <a:stretch>
                        <a:fillRect/>
                      </a:stretch>
                    </p:blipFill>
                    <p:spPr>
                      <a:xfrm>
                        <a:off x="4768304" y="5485631"/>
                        <a:ext cx="6386512" cy="666750"/>
                      </a:xfrm>
                      <a:prstGeom prst="rect">
                        <a:avLst/>
                      </a:prstGeom>
                    </p:spPr>
                  </p:pic>
                </p:oleObj>
              </mc:Fallback>
            </mc:AlternateContent>
          </a:graphicData>
        </a:graphic>
      </p:graphicFrame>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1415993"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471404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3" grpId="0"/>
      <p:bldP spid="3" grpId="1"/>
      <p:bldP spid="6" grpId="0"/>
      <p:bldP spid="6" grpId="1"/>
      <p:bldP spid="10" grpId="0"/>
      <p:bldP spid="10"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9147" y="1241099"/>
            <a:ext cx="11572430" cy="4315027"/>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某二元酸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化学式用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表示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在水中的电离方程式是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HB</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HB</a:t>
            </a:r>
            <a:r>
              <a:rPr lang="zh-CN" altLang="zh-CN" sz="2800" kern="100" baseline="30000" dirty="0" smtClean="0">
                <a:latin typeface="Times New Roman"/>
                <a:ea typeface="华文细黑"/>
                <a:cs typeface="Times New Roman"/>
              </a:rPr>
              <a:t>－</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溶液显</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酸性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碱性</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，理由是</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用离子方程式表示</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a:latin typeface="宋体"/>
              <a:cs typeface="Courier New"/>
            </a:endParaRPr>
          </a:p>
          <a:p>
            <a:pPr>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由</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HB</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完全电离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HB</a:t>
            </a:r>
            <a:r>
              <a:rPr lang="zh-CN" altLang="zh-CN" sz="2800" kern="100" baseline="30000" dirty="0" smtClean="0">
                <a:latin typeface="Times New Roman"/>
                <a:ea typeface="华文细黑"/>
                <a:cs typeface="Times New Roman"/>
              </a:rPr>
              <a:t>－</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部分电离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B</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将发生水解反应：</a:t>
            </a:r>
            <a:r>
              <a:rPr lang="en-US" altLang="zh-CN" sz="2800" kern="100" dirty="0">
                <a:latin typeface="Times New Roman"/>
                <a:ea typeface="华文细黑"/>
                <a:cs typeface="Courier New"/>
              </a:rPr>
              <a:t>B</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HB</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溶液显碱性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5" name="对象 4"/>
          <p:cNvGraphicFramePr>
            <a:graphicFrameLocks noChangeAspect="1"/>
          </p:cNvGraphicFramePr>
          <p:nvPr>
            <p:extLst>
              <p:ext uri="{D42A27DB-BD31-4B8C-83A1-F6EECF244321}">
                <p14:modId xmlns:p14="http://schemas.microsoft.com/office/powerpoint/2010/main" val="387865265"/>
              </p:ext>
            </p:extLst>
          </p:nvPr>
        </p:nvGraphicFramePr>
        <p:xfrm>
          <a:off x="1160562" y="2038221"/>
          <a:ext cx="739775" cy="611188"/>
        </p:xfrm>
        <a:graphic>
          <a:graphicData uri="http://schemas.openxmlformats.org/presentationml/2006/ole">
            <mc:AlternateContent xmlns:mc="http://schemas.openxmlformats.org/markup-compatibility/2006">
              <mc:Choice xmlns:v="urn:schemas-microsoft-com:vml" Requires="v">
                <p:oleObj spid="_x0000_s205057" name="文档" r:id="rId17" imgW="740335" imgH="610452" progId="Word.Document.12">
                  <p:embed/>
                </p:oleObj>
              </mc:Choice>
              <mc:Fallback>
                <p:oleObj name="文档" r:id="rId17" imgW="740335" imgH="610452" progId="Word.Document.12">
                  <p:embed/>
                  <p:pic>
                    <p:nvPicPr>
                      <p:cNvPr id="0" name=""/>
                      <p:cNvPicPr/>
                      <p:nvPr/>
                    </p:nvPicPr>
                    <p:blipFill>
                      <a:blip r:embed="rId18"/>
                      <a:stretch>
                        <a:fillRect/>
                      </a:stretch>
                    </p:blipFill>
                    <p:spPr>
                      <a:xfrm>
                        <a:off x="1160562" y="2038221"/>
                        <a:ext cx="739775" cy="61118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12498530"/>
              </p:ext>
            </p:extLst>
          </p:nvPr>
        </p:nvGraphicFramePr>
        <p:xfrm>
          <a:off x="7383462" y="3817014"/>
          <a:ext cx="1044575" cy="611188"/>
        </p:xfrm>
        <a:graphic>
          <a:graphicData uri="http://schemas.openxmlformats.org/presentationml/2006/ole">
            <mc:AlternateContent xmlns:mc="http://schemas.openxmlformats.org/markup-compatibility/2006">
              <mc:Choice xmlns:v="urn:schemas-microsoft-com:vml" Requires="v">
                <p:oleObj spid="_x0000_s205058" name="文档" r:id="rId19" imgW="1044820" imgH="610452" progId="Word.Document.12">
                  <p:embed/>
                </p:oleObj>
              </mc:Choice>
              <mc:Fallback>
                <p:oleObj name="文档" r:id="rId19" imgW="1044820" imgH="610452" progId="Word.Document.12">
                  <p:embed/>
                  <p:pic>
                    <p:nvPicPr>
                      <p:cNvPr id="0" name=""/>
                      <p:cNvPicPr/>
                      <p:nvPr/>
                    </p:nvPicPr>
                    <p:blipFill>
                      <a:blip r:embed="rId20"/>
                      <a:stretch>
                        <a:fillRect/>
                      </a:stretch>
                    </p:blipFill>
                    <p:spPr>
                      <a:xfrm>
                        <a:off x="7383462" y="3817014"/>
                        <a:ext cx="1044575" cy="611188"/>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297153863"/>
              </p:ext>
            </p:extLst>
          </p:nvPr>
        </p:nvGraphicFramePr>
        <p:xfrm>
          <a:off x="7661969" y="4426986"/>
          <a:ext cx="1044575" cy="611188"/>
        </p:xfrm>
        <a:graphic>
          <a:graphicData uri="http://schemas.openxmlformats.org/presentationml/2006/ole">
            <mc:AlternateContent xmlns:mc="http://schemas.openxmlformats.org/markup-compatibility/2006">
              <mc:Choice xmlns:v="urn:schemas-microsoft-com:vml" Requires="v">
                <p:oleObj spid="_x0000_s205059" name="文档" r:id="rId21" imgW="1044820" imgH="610452" progId="Word.Document.12">
                  <p:embed/>
                </p:oleObj>
              </mc:Choice>
              <mc:Fallback>
                <p:oleObj name="文档" r:id="rId21" imgW="1044820" imgH="610452" progId="Word.Document.12">
                  <p:embed/>
                  <p:pic>
                    <p:nvPicPr>
                      <p:cNvPr id="0" name=""/>
                      <p:cNvPicPr/>
                      <p:nvPr/>
                    </p:nvPicPr>
                    <p:blipFill>
                      <a:blip r:embed="rId22"/>
                      <a:stretch>
                        <a:fillRect/>
                      </a:stretch>
                    </p:blipFill>
                    <p:spPr>
                      <a:xfrm>
                        <a:off x="7661969" y="4426986"/>
                        <a:ext cx="1044575" cy="611188"/>
                      </a:xfrm>
                      <a:prstGeom prst="rect">
                        <a:avLst/>
                      </a:prstGeom>
                    </p:spPr>
                  </p:pic>
                </p:oleObj>
              </mc:Fallback>
            </mc:AlternateContent>
          </a:graphicData>
        </a:graphic>
      </p:graphicFrame>
      <p:sp>
        <p:nvSpPr>
          <p:cNvPr id="10" name="矩形 9"/>
          <p:cNvSpPr/>
          <p:nvPr/>
        </p:nvSpPr>
        <p:spPr>
          <a:xfrm>
            <a:off x="2835181" y="2508255"/>
            <a:ext cx="902811"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碱性</a:t>
            </a:r>
            <a:endParaRPr lang="zh-CN" altLang="en-US" sz="2800" kern="100">
              <a:solidFill>
                <a:schemeClr val="accent6">
                  <a:lumMod val="75000"/>
                </a:schemeClr>
              </a:solidFill>
              <a:latin typeface="Times New Roman"/>
              <a:ea typeface="华文细黑"/>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291755112"/>
              </p:ext>
            </p:extLst>
          </p:nvPr>
        </p:nvGraphicFramePr>
        <p:xfrm>
          <a:off x="425624" y="3083493"/>
          <a:ext cx="4168775" cy="668338"/>
        </p:xfrm>
        <a:graphic>
          <a:graphicData uri="http://schemas.openxmlformats.org/presentationml/2006/ole">
            <mc:AlternateContent xmlns:mc="http://schemas.openxmlformats.org/markup-compatibility/2006">
              <mc:Choice xmlns:v="urn:schemas-microsoft-com:vml" Requires="v">
                <p:oleObj spid="_x0000_s205060" name="文档" r:id="rId23" imgW="4168481" imgH="667783" progId="Word.Document.12">
                  <p:embed/>
                </p:oleObj>
              </mc:Choice>
              <mc:Fallback>
                <p:oleObj name="文档" r:id="rId23" imgW="4168481" imgH="667783" progId="Word.Document.12">
                  <p:embed/>
                  <p:pic>
                    <p:nvPicPr>
                      <p:cNvPr id="0" name=""/>
                      <p:cNvPicPr/>
                      <p:nvPr/>
                    </p:nvPicPr>
                    <p:blipFill>
                      <a:blip r:embed="rId24"/>
                      <a:stretch>
                        <a:fillRect/>
                      </a:stretch>
                    </p:blipFill>
                    <p:spPr>
                      <a:xfrm>
                        <a:off x="425624" y="3083493"/>
                        <a:ext cx="4168775" cy="668338"/>
                      </a:xfrm>
                      <a:prstGeom prst="rect">
                        <a:avLst/>
                      </a:prstGeom>
                    </p:spPr>
                  </p:pic>
                </p:oleObj>
              </mc:Fallback>
            </mc:AlternateContent>
          </a:graphicData>
        </a:graphic>
      </p:graphicFrame>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
                                            <p:txEl>
                                              <p:pRg st="2" end="2"/>
                                            </p:txEl>
                                          </p:spTgt>
                                        </p:tgtEl>
                                      </p:cBhvr>
                                    </p:animEffect>
                                    <p:set>
                                      <p:cBhvr>
                                        <p:cTn id="26" dur="1" fill="hold">
                                          <p:stCondLst>
                                            <p:cond delay="499"/>
                                          </p:stCondLst>
                                        </p:cTn>
                                        <p:tgtEl>
                                          <p:spTgt spid="4">
                                            <p:txEl>
                                              <p:pRg st="2" end="2"/>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0" grpId="0"/>
      <p:bldP spid="10"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6437" y="1042726"/>
            <a:ext cx="11457851" cy="3640740"/>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溶液中，下列粒子浓度关系式正确的是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A.</a:t>
            </a:r>
            <a:r>
              <a:rPr lang="en-US" altLang="zh-CN" sz="2800" i="1" kern="100" dirty="0" err="1">
                <a:latin typeface="Times New Roman"/>
                <a:ea typeface="华文细黑"/>
                <a:cs typeface="Courier New"/>
              </a:rPr>
              <a:t>c</a:t>
            </a:r>
            <a:r>
              <a:rPr lang="en-US" altLang="zh-CN" sz="2800" kern="100" dirty="0">
                <a:latin typeface="Times New Roman"/>
                <a:ea typeface="华文细黑"/>
                <a:cs typeface="Courier New"/>
              </a:rPr>
              <a:t>(B</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(HB</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B.</a:t>
            </a:r>
            <a:r>
              <a:rPr lang="en-US" altLang="zh-CN" sz="2800" i="1" kern="100" dirty="0" err="1">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(HB</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C.</a:t>
            </a:r>
            <a:r>
              <a:rPr lang="en-US" altLang="zh-CN" sz="2800" i="1" kern="100" dirty="0" err="1">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(HB</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(B</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D.</a:t>
            </a:r>
            <a:r>
              <a:rPr lang="en-US" altLang="zh-CN" sz="2800" i="1" kern="100" dirty="0" err="1">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(B</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(HB</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618916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59319" y="1053530"/>
            <a:ext cx="11232086" cy="4315027"/>
          </a:xfrm>
          <a:prstGeom prst="rect">
            <a:avLst/>
          </a:prstGeom>
        </p:spPr>
        <p:txBody>
          <a:bodyPr>
            <a:spAutoFit/>
          </a:bodyPr>
          <a:lstStyle/>
          <a:p>
            <a:pPr algn="just">
              <a:lnSpc>
                <a:spcPct val="14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在</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B</a:t>
            </a:r>
            <a:r>
              <a:rPr lang="zh-CN" altLang="zh-CN" sz="2800" kern="100" dirty="0">
                <a:latin typeface="Times New Roman"/>
                <a:ea typeface="华文细黑"/>
                <a:cs typeface="Times New Roman"/>
              </a:rPr>
              <a:t>溶液中存在：</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B</a:t>
            </a:r>
            <a:r>
              <a:rPr lang="en-US" altLang="zh-CN" sz="2800" kern="100" spc="-80" dirty="0">
                <a:latin typeface="Times New Roman"/>
                <a:ea typeface="华文细黑"/>
              </a:rPr>
              <a:t>==</a:t>
            </a:r>
            <a:r>
              <a:rPr lang="en-US" altLang="zh-CN" sz="2800" kern="100" dirty="0">
                <a:latin typeface="Times New Roman"/>
                <a:ea typeface="华文细黑"/>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dirty="0">
                <a:latin typeface="ZBFH"/>
                <a:ea typeface="华文细黑"/>
                <a:cs typeface="Times New Roman"/>
              </a:rPr>
              <a:t>      </a:t>
            </a:r>
            <a:r>
              <a:rPr lang="en-US" altLang="zh-CN" sz="2800" kern="100" dirty="0">
                <a:latin typeface="Times New Roman"/>
                <a:ea typeface="华文细黑"/>
              </a:rPr>
              <a:t>HB</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dirty="0">
                <a:latin typeface="ZBFH"/>
                <a:ea typeface="华文细黑"/>
                <a:cs typeface="Times New Roman"/>
              </a:rPr>
              <a:t>    </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。由电荷守恒知，</a:t>
            </a:r>
            <a:r>
              <a:rPr lang="en-US" altLang="zh-CN" sz="2800" i="1" kern="100" dirty="0">
                <a:latin typeface="Times New Roman"/>
                <a:ea typeface="华文细黑"/>
              </a:rPr>
              <a:t>c</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2</a:t>
            </a:r>
            <a:r>
              <a:rPr lang="en-US" altLang="zh-CN" sz="2800" i="1" kern="100" dirty="0">
                <a:latin typeface="Times New Roman"/>
                <a:ea typeface="华文细黑"/>
              </a:rPr>
              <a:t>c</a:t>
            </a:r>
            <a:r>
              <a:rPr lang="en-US" altLang="zh-CN" sz="2800" kern="100" dirty="0">
                <a:latin typeface="Times New Roman"/>
                <a:ea typeface="华文细黑"/>
              </a:rPr>
              <a:t>(B</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(HB</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对；</a:t>
            </a:r>
            <a:endParaRPr lang="en-US" altLang="zh-CN" sz="2800" kern="100" dirty="0">
              <a:latin typeface="Times New Roman"/>
              <a:ea typeface="华文细黑"/>
              <a:cs typeface="Times New Roman"/>
            </a:endParaRPr>
          </a:p>
          <a:p>
            <a:pPr lvl="0" algn="just">
              <a:lnSpc>
                <a:spcPct val="140000"/>
              </a:lnSpc>
            </a:pPr>
            <a:r>
              <a:rPr lang="zh-CN" altLang="zh-CN" sz="2800" kern="100" dirty="0" smtClean="0">
                <a:solidFill>
                  <a:prstClr val="black"/>
                </a:solidFill>
                <a:latin typeface="Times New Roman"/>
                <a:ea typeface="华文细黑"/>
                <a:cs typeface="Times New Roman"/>
              </a:rPr>
              <a:t>由</a:t>
            </a:r>
            <a:r>
              <a:rPr lang="zh-CN" altLang="zh-CN" sz="2800" kern="100" dirty="0">
                <a:solidFill>
                  <a:prstClr val="black"/>
                </a:solidFill>
                <a:latin typeface="Times New Roman"/>
                <a:ea typeface="华文细黑"/>
                <a:cs typeface="Times New Roman"/>
              </a:rPr>
              <a:t>物料守恒知，</a:t>
            </a:r>
            <a:r>
              <a:rPr lang="en-US" altLang="zh-CN" sz="2800" i="1" kern="100" dirty="0">
                <a:solidFill>
                  <a:prstClr val="black"/>
                </a:solidFill>
                <a:latin typeface="Times New Roman"/>
                <a:ea typeface="华文细黑"/>
              </a:rPr>
              <a:t>c</a:t>
            </a:r>
            <a:r>
              <a:rPr lang="en-US" altLang="zh-CN" sz="2800" kern="100" dirty="0">
                <a:solidFill>
                  <a:prstClr val="black"/>
                </a:solidFill>
                <a:latin typeface="Times New Roman"/>
                <a:ea typeface="华文细黑"/>
              </a:rPr>
              <a:t>(Na</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2</a:t>
            </a:r>
            <a:r>
              <a:rPr lang="en-US" altLang="zh-CN" sz="2800" i="1" kern="100" dirty="0">
                <a:solidFill>
                  <a:prstClr val="black"/>
                </a:solidFill>
                <a:latin typeface="Times New Roman"/>
                <a:ea typeface="华文细黑"/>
              </a:rPr>
              <a:t>c</a:t>
            </a:r>
            <a:r>
              <a:rPr lang="en-US" altLang="zh-CN" sz="2800" kern="100" dirty="0">
                <a:solidFill>
                  <a:prstClr val="black"/>
                </a:solidFill>
                <a:latin typeface="Times New Roman"/>
                <a:ea typeface="华文细黑"/>
              </a:rPr>
              <a:t>(B</a:t>
            </a:r>
            <a:r>
              <a:rPr lang="en-US" altLang="zh-CN" sz="2800" kern="100" baseline="30000" dirty="0">
                <a:solidFill>
                  <a:prstClr val="black"/>
                </a:solidFill>
                <a:latin typeface="Times New Roman"/>
                <a:ea typeface="华文细黑"/>
              </a:rPr>
              <a:t>2</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2</a:t>
            </a:r>
            <a:r>
              <a:rPr lang="en-US" altLang="zh-CN" sz="2800" i="1" kern="100" dirty="0">
                <a:solidFill>
                  <a:prstClr val="black"/>
                </a:solidFill>
                <a:latin typeface="Times New Roman"/>
                <a:ea typeface="华文细黑"/>
              </a:rPr>
              <a:t>c</a:t>
            </a:r>
            <a:r>
              <a:rPr lang="en-US" altLang="zh-CN" sz="2800" kern="100" dirty="0">
                <a:solidFill>
                  <a:prstClr val="black"/>
                </a:solidFill>
                <a:latin typeface="Times New Roman"/>
                <a:ea typeface="华文细黑"/>
              </a:rPr>
              <a:t>(HB</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0.2 </a:t>
            </a:r>
            <a:r>
              <a:rPr lang="en-US" altLang="zh-CN" sz="2800" kern="100" dirty="0" err="1">
                <a:solidFill>
                  <a:prstClr val="black"/>
                </a:solidFill>
                <a:latin typeface="Times New Roman"/>
                <a:ea typeface="华文细黑"/>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rPr>
              <a:t>1</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D</a:t>
            </a:r>
            <a:r>
              <a:rPr lang="zh-CN" altLang="zh-CN" sz="2800" kern="100" dirty="0">
                <a:solidFill>
                  <a:prstClr val="black"/>
                </a:solidFill>
                <a:latin typeface="Times New Roman"/>
                <a:ea typeface="华文细黑"/>
                <a:cs typeface="Times New Roman"/>
              </a:rPr>
              <a:t>对；</a:t>
            </a:r>
            <a:endParaRPr lang="en-US" altLang="zh-CN" sz="2800" kern="100" dirty="0">
              <a:solidFill>
                <a:prstClr val="black"/>
              </a:solidFill>
              <a:latin typeface="Times New Roman"/>
              <a:ea typeface="华文细黑"/>
              <a:cs typeface="Times New Roman"/>
            </a:endParaRPr>
          </a:p>
          <a:p>
            <a:pPr lvl="0" algn="just">
              <a:lnSpc>
                <a:spcPct val="140000"/>
              </a:lnSpc>
            </a:pPr>
            <a:r>
              <a:rPr lang="zh-CN" altLang="zh-CN" sz="2800" kern="100" dirty="0">
                <a:solidFill>
                  <a:prstClr val="black"/>
                </a:solidFill>
                <a:latin typeface="Times New Roman"/>
                <a:ea typeface="华文细黑"/>
                <a:cs typeface="Times New Roman"/>
              </a:rPr>
              <a:t>在</a:t>
            </a:r>
            <a:r>
              <a:rPr lang="en-US" altLang="zh-CN" sz="2800" kern="100" dirty="0">
                <a:solidFill>
                  <a:prstClr val="black"/>
                </a:solidFill>
                <a:latin typeface="Times New Roman"/>
                <a:ea typeface="华文细黑"/>
              </a:rPr>
              <a:t>Na</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溶液中不存在</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错</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40000"/>
              </a:lnSpc>
            </a:pPr>
            <a:r>
              <a:rPr lang="zh-CN" altLang="zh-CN" sz="2800" kern="100" dirty="0" smtClean="0">
                <a:solidFill>
                  <a:prstClr val="black"/>
                </a:solidFill>
                <a:latin typeface="Times New Roman"/>
                <a:ea typeface="华文细黑"/>
                <a:cs typeface="Times New Roman"/>
              </a:rPr>
              <a:t>由</a:t>
            </a:r>
            <a:r>
              <a:rPr lang="zh-CN" altLang="zh-CN" sz="2800" kern="100" dirty="0">
                <a:solidFill>
                  <a:prstClr val="black"/>
                </a:solidFill>
                <a:latin typeface="Times New Roman"/>
                <a:ea typeface="华文细黑"/>
                <a:cs typeface="Times New Roman"/>
              </a:rPr>
              <a:t>物料守恒和电荷守恒知，</a:t>
            </a: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错</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smtClean="0">
                <a:solidFill>
                  <a:srgbClr val="E36C0A"/>
                </a:solidFill>
                <a:latin typeface="Times New Roman"/>
                <a:ea typeface="华文细黑"/>
                <a:cs typeface="Courier New"/>
              </a:rPr>
              <a:t>CD</a:t>
            </a:r>
            <a:endParaRPr lang="zh-CN" altLang="zh-CN" sz="1050" kern="100" dirty="0">
              <a:latin typeface="宋体"/>
              <a:cs typeface="Courier New"/>
            </a:endParaRPr>
          </a:p>
        </p:txBody>
      </p:sp>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025290854"/>
              </p:ext>
            </p:extLst>
          </p:nvPr>
        </p:nvGraphicFramePr>
        <p:xfrm>
          <a:off x="9963150" y="1235646"/>
          <a:ext cx="739775" cy="611187"/>
        </p:xfrm>
        <a:graphic>
          <a:graphicData uri="http://schemas.openxmlformats.org/presentationml/2006/ole">
            <mc:AlternateContent xmlns:mc="http://schemas.openxmlformats.org/markup-compatibility/2006">
              <mc:Choice xmlns:v="urn:schemas-microsoft-com:vml" Requires="v">
                <p:oleObj spid="_x0000_s290840" name="文档" r:id="rId17" imgW="740335" imgH="610452" progId="Word.Document.12">
                  <p:embed/>
                </p:oleObj>
              </mc:Choice>
              <mc:Fallback>
                <p:oleObj name="文档" r:id="rId17" imgW="740335" imgH="610452" progId="Word.Document.12">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63150" y="1235646"/>
                        <a:ext cx="7397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81009923"/>
              </p:ext>
            </p:extLst>
          </p:nvPr>
        </p:nvGraphicFramePr>
        <p:xfrm>
          <a:off x="2378720" y="1850008"/>
          <a:ext cx="739775" cy="611188"/>
        </p:xfrm>
        <a:graphic>
          <a:graphicData uri="http://schemas.openxmlformats.org/presentationml/2006/ole">
            <mc:AlternateContent xmlns:mc="http://schemas.openxmlformats.org/markup-compatibility/2006">
              <mc:Choice xmlns:v="urn:schemas-microsoft-com:vml" Requires="v">
                <p:oleObj spid="_x0000_s290841" name="文档" r:id="rId19" imgW="740335" imgH="610452" progId="Word.Document.12">
                  <p:embed/>
                </p:oleObj>
              </mc:Choice>
              <mc:Fallback>
                <p:oleObj name="文档" r:id="rId19" imgW="740335" imgH="610452" progId="Word.Document.12">
                  <p:embed/>
                  <p:pic>
                    <p:nvPicPr>
                      <p:cNvPr id="0" name="对象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78720" y="1850008"/>
                        <a:ext cx="739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904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75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750"/>
                                        <p:tgtEl>
                                          <p:spTgt spid="3"/>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750"/>
                                        <p:tgtEl>
                                          <p:spTgt spid="4">
                                            <p:txEl>
                                              <p:pRg st="1" end="1"/>
                                            </p:txEl>
                                          </p:spTgt>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linds(horizontal)">
                                      <p:cBhvr>
                                        <p:cTn id="21" dur="750"/>
                                        <p:tgtEl>
                                          <p:spTgt spid="4">
                                            <p:txEl>
                                              <p:pRg st="2" end="2"/>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linds(horizontal)">
                                      <p:cBhvr>
                                        <p:cTn id="25" dur="750"/>
                                        <p:tgtEl>
                                          <p:spTgt spid="4">
                                            <p:txEl>
                                              <p:pRg st="3" end="3"/>
                                            </p:txEl>
                                          </p:spTgt>
                                        </p:tgtEl>
                                      </p:cBhvr>
                                    </p:animEffect>
                                  </p:childTnLst>
                                </p:cTn>
                              </p:par>
                            </p:childTnLst>
                          </p:cTn>
                        </p:par>
                        <p:par>
                          <p:cTn id="26" fill="hold">
                            <p:stCondLst>
                              <p:cond delay="3000"/>
                            </p:stCondLst>
                            <p:childTnLst>
                              <p:par>
                                <p:cTn id="27" presetID="3" presetClass="entr" presetSubtype="10" fill="hold" nodeType="after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linds(horizontal)">
                                      <p:cBhvr>
                                        <p:cTn id="29"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0810" y="1195451"/>
            <a:ext cx="11688154" cy="5133713"/>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已知</a:t>
            </a:r>
            <a:r>
              <a:rPr lang="en-US" altLang="zh-CN" sz="2600" kern="100" dirty="0">
                <a:latin typeface="Times New Roman"/>
                <a:ea typeface="华文细黑"/>
                <a:cs typeface="Courier New"/>
              </a:rPr>
              <a:t>0.1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en-US" altLang="zh-CN" sz="2600" kern="100" dirty="0">
                <a:latin typeface="Times New Roman"/>
                <a:ea typeface="华文细黑"/>
                <a:cs typeface="Courier New"/>
              </a:rPr>
              <a:t> </a:t>
            </a:r>
            <a:r>
              <a:rPr lang="en-US" altLang="zh-CN" sz="2600" kern="100" dirty="0" err="1">
                <a:latin typeface="Times New Roman"/>
                <a:ea typeface="华文细黑"/>
                <a:cs typeface="Courier New"/>
              </a:rPr>
              <a:t>NaHB</a:t>
            </a:r>
            <a:r>
              <a:rPr lang="zh-CN" altLang="zh-CN" sz="2600" kern="100" dirty="0">
                <a:latin typeface="Times New Roman"/>
                <a:ea typeface="华文细黑"/>
                <a:cs typeface="Times New Roman"/>
              </a:rPr>
              <a:t>溶液的</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，则</a:t>
            </a:r>
            <a:r>
              <a:rPr lang="en-US" altLang="zh-CN" sz="2600" kern="100" dirty="0">
                <a:latin typeface="Times New Roman"/>
                <a:ea typeface="华文细黑"/>
                <a:cs typeface="Courier New"/>
              </a:rPr>
              <a:t>0.1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en-US" altLang="zh-CN" sz="2600" kern="100" dirty="0">
                <a:latin typeface="Times New Roman"/>
                <a:ea typeface="华文细黑"/>
                <a:cs typeface="Courier New"/>
              </a:rPr>
              <a:t> 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溶液中的氢离子的物质的量浓度可能</a:t>
            </a:r>
            <a:r>
              <a:rPr lang="en-US" altLang="zh-CN" sz="2600" kern="100" dirty="0" smtClean="0">
                <a:latin typeface="Times New Roman"/>
                <a:ea typeface="华文细黑"/>
                <a:cs typeface="Courier New"/>
              </a:rPr>
              <a:t>____ </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)0.11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，理由</a:t>
            </a:r>
            <a:r>
              <a:rPr lang="zh-CN" altLang="zh-CN" sz="2600" kern="100" dirty="0" smtClean="0">
                <a:latin typeface="Times New Roman"/>
                <a:ea typeface="华文细黑"/>
                <a:cs typeface="Times New Roman"/>
              </a:rPr>
              <a:t>是</a:t>
            </a: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zh-CN" altLang="zh-CN" sz="2600" b="1" kern="100" dirty="0" smtClean="0">
                <a:solidFill>
                  <a:srgbClr val="0000FF"/>
                </a:solidFill>
                <a:latin typeface="Times New Roman"/>
                <a:cs typeface="Times New Roman"/>
              </a:rPr>
              <a:t>解析</a:t>
            </a:r>
            <a:r>
              <a:rPr lang="zh-CN" altLang="zh-CN" sz="2600" kern="100" dirty="0">
                <a:latin typeface="Times New Roman"/>
                <a:ea typeface="华文细黑"/>
                <a:cs typeface="Times New Roman"/>
              </a:rPr>
              <a:t>　在</a:t>
            </a:r>
            <a:r>
              <a:rPr lang="en-US" altLang="zh-CN" sz="2600" kern="100" dirty="0" err="1">
                <a:latin typeface="Times New Roman"/>
                <a:ea typeface="华文细黑"/>
              </a:rPr>
              <a:t>NaHB</a:t>
            </a:r>
            <a:r>
              <a:rPr lang="zh-CN" altLang="zh-CN" sz="2600" kern="100" dirty="0">
                <a:latin typeface="Times New Roman"/>
                <a:ea typeface="华文细黑"/>
                <a:cs typeface="Times New Roman"/>
              </a:rPr>
              <a:t>溶液中，</a:t>
            </a:r>
            <a:r>
              <a:rPr lang="en-US" altLang="zh-CN" sz="2600" kern="100" dirty="0" err="1">
                <a:latin typeface="Times New Roman"/>
                <a:ea typeface="华文细黑"/>
              </a:rPr>
              <a:t>NaHB</a:t>
            </a:r>
            <a:r>
              <a:rPr lang="en-US" altLang="zh-CN" sz="2600" kern="100" spc="-80" dirty="0">
                <a:latin typeface="Times New Roman"/>
                <a:ea typeface="华文细黑"/>
              </a:rPr>
              <a:t>==</a:t>
            </a:r>
            <a:r>
              <a:rPr lang="en-US" altLang="zh-CN" sz="2600" kern="100" dirty="0">
                <a:latin typeface="Times New Roman"/>
                <a:ea typeface="华文细黑"/>
              </a:rPr>
              <a:t>=Na</a:t>
            </a:r>
            <a:r>
              <a:rPr lang="zh-CN" altLang="zh-CN" sz="2600" kern="100" dirty="0">
                <a:latin typeface="Times New Roman"/>
                <a:ea typeface="华文细黑"/>
                <a:cs typeface="Times New Roman"/>
              </a:rPr>
              <a:t>＋</a:t>
            </a:r>
            <a:r>
              <a:rPr lang="en-US" altLang="zh-CN" sz="2600" kern="100" dirty="0">
                <a:latin typeface="Times New Roman"/>
                <a:ea typeface="华文细黑"/>
              </a:rPr>
              <a:t>HB</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HB</a:t>
            </a:r>
            <a:r>
              <a:rPr lang="zh-CN" altLang="zh-CN" sz="2600" kern="100" baseline="30000" dirty="0" smtClean="0">
                <a:latin typeface="Times New Roman"/>
                <a:ea typeface="华文细黑"/>
                <a:cs typeface="Times New Roman"/>
              </a:rPr>
              <a:t>－</a:t>
            </a:r>
            <a:r>
              <a:rPr lang="en-US" altLang="zh-CN" sz="2600" kern="100" dirty="0" smtClean="0">
                <a:latin typeface="ZBFH"/>
                <a:ea typeface="华文细黑"/>
                <a:cs typeface="Times New Roman"/>
              </a:rPr>
              <a:t>       </a:t>
            </a:r>
            <a:r>
              <a:rPr lang="en-US" altLang="zh-CN" sz="2600" kern="100" dirty="0" smtClean="0">
                <a:latin typeface="Times New Roman"/>
                <a:ea typeface="华文细黑"/>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B</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rPr>
              <a:t>H</a:t>
            </a:r>
            <a:r>
              <a:rPr lang="en-US" altLang="zh-CN" sz="2600" kern="100" baseline="-25000" dirty="0" smtClean="0">
                <a:latin typeface="Times New Roman"/>
                <a:ea typeface="华文细黑"/>
              </a:rPr>
              <a:t>2</a:t>
            </a:r>
            <a:r>
              <a:rPr lang="en-US" altLang="zh-CN" sz="2600" kern="100" dirty="0" smtClean="0">
                <a:latin typeface="Times New Roman"/>
                <a:ea typeface="华文细黑"/>
              </a:rPr>
              <a:t>O</a:t>
            </a:r>
            <a:r>
              <a:rPr lang="en-US" altLang="zh-CN" sz="2600" kern="100" dirty="0" smtClean="0">
                <a:latin typeface="ZBFH"/>
                <a:ea typeface="华文细黑"/>
                <a:cs typeface="Times New Roman"/>
              </a:rPr>
              <a:t>        </a:t>
            </a:r>
            <a:r>
              <a:rPr lang="en-US" altLang="zh-CN" sz="2600" kern="100" dirty="0" smtClean="0">
                <a:latin typeface="Times New Roman"/>
                <a:ea typeface="华文细黑"/>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OH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。已知</a:t>
            </a:r>
            <a:r>
              <a:rPr lang="en-US" altLang="zh-CN" sz="2600" kern="100" dirty="0">
                <a:latin typeface="Times New Roman"/>
                <a:ea typeface="华文细黑"/>
              </a:rPr>
              <a:t>0.1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en-US" altLang="zh-CN" sz="2600" kern="100" dirty="0">
                <a:latin typeface="Times New Roman"/>
                <a:ea typeface="华文细黑"/>
              </a:rPr>
              <a:t> </a:t>
            </a:r>
            <a:r>
              <a:rPr lang="en-US" altLang="zh-CN" sz="2600" kern="100" dirty="0" err="1">
                <a:latin typeface="Times New Roman"/>
                <a:ea typeface="华文细黑"/>
              </a:rPr>
              <a:t>NaHB</a:t>
            </a:r>
            <a:r>
              <a:rPr lang="zh-CN" altLang="zh-CN" sz="2600" kern="100" dirty="0">
                <a:latin typeface="Times New Roman"/>
                <a:ea typeface="华文细黑"/>
                <a:cs typeface="Times New Roman"/>
              </a:rPr>
              <a:t>溶液的</a:t>
            </a:r>
            <a:r>
              <a:rPr lang="en-US" altLang="zh-CN" sz="2600" kern="100" dirty="0">
                <a:latin typeface="Times New Roman"/>
                <a:ea typeface="华文细黑"/>
              </a:rPr>
              <a:t>pH</a:t>
            </a:r>
            <a:r>
              <a:rPr lang="zh-CN" altLang="zh-CN" sz="2600" kern="100" dirty="0">
                <a:latin typeface="Times New Roman"/>
                <a:ea typeface="华文细黑"/>
                <a:cs typeface="Times New Roman"/>
              </a:rPr>
              <a:t>＝</a:t>
            </a:r>
            <a:r>
              <a:rPr lang="en-US" altLang="zh-CN" sz="2600" kern="100" dirty="0">
                <a:latin typeface="Times New Roman"/>
                <a:ea typeface="华文细黑"/>
              </a:rPr>
              <a:t>2</a:t>
            </a:r>
            <a:r>
              <a:rPr lang="zh-CN" altLang="zh-CN" sz="2600" kern="100" dirty="0">
                <a:latin typeface="Times New Roman"/>
                <a:ea typeface="华文细黑"/>
                <a:cs typeface="Times New Roman"/>
              </a:rPr>
              <a:t>，说明其中：</a:t>
            </a:r>
            <a:r>
              <a:rPr lang="en-US" altLang="zh-CN" sz="2600" i="1" kern="100" dirty="0">
                <a:latin typeface="Times New Roman"/>
                <a:ea typeface="华文细黑"/>
              </a:rPr>
              <a:t>c</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kern="100" dirty="0">
                <a:latin typeface="Times New Roman"/>
                <a:ea typeface="华文细黑"/>
              </a:rPr>
              <a:t>0.01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，主要是</a:t>
            </a:r>
            <a:r>
              <a:rPr lang="en-US" altLang="zh-CN" sz="2600" kern="100" dirty="0">
                <a:latin typeface="Times New Roman"/>
                <a:ea typeface="华文细黑"/>
              </a:rPr>
              <a:t>HB</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电离产生的。在</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B</a:t>
            </a:r>
            <a:r>
              <a:rPr lang="zh-CN" altLang="zh-CN" sz="2600" kern="100" dirty="0">
                <a:latin typeface="Times New Roman"/>
                <a:ea typeface="华文细黑"/>
                <a:cs typeface="Times New Roman"/>
              </a:rPr>
              <a:t>溶液中，第一步电离产生的</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抑制了第二步的电离，所以</a:t>
            </a:r>
            <a:r>
              <a:rPr lang="en-US" altLang="zh-CN" sz="2600" kern="100" dirty="0">
                <a:latin typeface="Times New Roman"/>
                <a:ea typeface="华文细黑"/>
              </a:rPr>
              <a:t>0.1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en-US" altLang="zh-CN" sz="2600" kern="100" dirty="0">
                <a:latin typeface="Times New Roman"/>
                <a:ea typeface="华文细黑"/>
              </a:rPr>
              <a:t> H</a:t>
            </a:r>
            <a:r>
              <a:rPr lang="en-US" altLang="zh-CN" sz="2600" kern="100" baseline="-25000" dirty="0">
                <a:latin typeface="Times New Roman"/>
                <a:ea typeface="华文细黑"/>
              </a:rPr>
              <a:t>2</a:t>
            </a:r>
            <a:r>
              <a:rPr lang="en-US" altLang="zh-CN" sz="2600" kern="100" dirty="0">
                <a:latin typeface="Times New Roman"/>
                <a:ea typeface="华文细黑"/>
              </a:rPr>
              <a:t>B</a:t>
            </a:r>
            <a:r>
              <a:rPr lang="zh-CN" altLang="zh-CN" sz="2600" kern="100" dirty="0">
                <a:latin typeface="Times New Roman"/>
                <a:ea typeface="华文细黑"/>
                <a:cs typeface="Times New Roman"/>
              </a:rPr>
              <a:t>溶液中</a:t>
            </a:r>
            <a:r>
              <a:rPr lang="en-US" altLang="zh-CN" sz="2600" i="1" kern="100" dirty="0">
                <a:latin typeface="Times New Roman"/>
                <a:ea typeface="华文细黑"/>
              </a:rPr>
              <a:t>c</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kern="100" dirty="0">
                <a:latin typeface="Times New Roman"/>
                <a:ea typeface="华文细黑"/>
              </a:rPr>
              <a:t>0.11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415704860"/>
              </p:ext>
            </p:extLst>
          </p:nvPr>
        </p:nvGraphicFramePr>
        <p:xfrm>
          <a:off x="7646615" y="4124276"/>
          <a:ext cx="739775" cy="611187"/>
        </p:xfrm>
        <a:graphic>
          <a:graphicData uri="http://schemas.openxmlformats.org/presentationml/2006/ole">
            <mc:AlternateContent xmlns:mc="http://schemas.openxmlformats.org/markup-compatibility/2006">
              <mc:Choice xmlns:v="urn:schemas-microsoft-com:vml" Requires="v">
                <p:oleObj spid="_x0000_s277619" name="文档" r:id="rId17" imgW="740335" imgH="610452" progId="Word.Document.12">
                  <p:embed/>
                </p:oleObj>
              </mc:Choice>
              <mc:Fallback>
                <p:oleObj name="文档" r:id="rId17" imgW="740335" imgH="610452" progId="Word.Document.12">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46615" y="4124276"/>
                        <a:ext cx="7397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7783111"/>
              </p:ext>
            </p:extLst>
          </p:nvPr>
        </p:nvGraphicFramePr>
        <p:xfrm>
          <a:off x="10707265" y="4140349"/>
          <a:ext cx="739775" cy="611187"/>
        </p:xfrm>
        <a:graphic>
          <a:graphicData uri="http://schemas.openxmlformats.org/presentationml/2006/ole">
            <mc:AlternateContent xmlns:mc="http://schemas.openxmlformats.org/markup-compatibility/2006">
              <mc:Choice xmlns:v="urn:schemas-microsoft-com:vml" Requires="v">
                <p:oleObj spid="_x0000_s277620" name="文档" r:id="rId19" imgW="740335" imgH="610452" progId="Word.Document.12">
                  <p:embed/>
                </p:oleObj>
              </mc:Choice>
              <mc:Fallback>
                <p:oleObj name="文档" r:id="rId19" imgW="740335" imgH="610452" progId="Word.Document.1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07265" y="4140349"/>
                        <a:ext cx="7397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3051820" y="1866756"/>
            <a:ext cx="518091" cy="492443"/>
          </a:xfrm>
          <a:prstGeom prst="rect">
            <a:avLst/>
          </a:prstGeom>
        </p:spPr>
        <p:txBody>
          <a:bodyPr wrap="none">
            <a:spAutoFit/>
          </a:bodyPr>
          <a:lstStyle/>
          <a:p>
            <a:r>
              <a:rPr lang="zh-CN" altLang="zh-CN" sz="2600" kern="100">
                <a:solidFill>
                  <a:schemeClr val="accent6">
                    <a:lumMod val="75000"/>
                  </a:schemeClr>
                </a:solidFill>
                <a:latin typeface="Times New Roman"/>
                <a:ea typeface="华文细黑"/>
                <a:cs typeface="Courier New"/>
              </a:rPr>
              <a:t>＜</a:t>
            </a:r>
            <a:endParaRPr lang="zh-CN" altLang="en-US" sz="2600" kern="100">
              <a:solidFill>
                <a:schemeClr val="accent6">
                  <a:lumMod val="75000"/>
                </a:schemeClr>
              </a:solidFill>
              <a:latin typeface="Times New Roman"/>
              <a:ea typeface="华文细黑"/>
              <a:cs typeface="Courier New"/>
            </a:endParaRPr>
          </a:p>
        </p:txBody>
      </p:sp>
      <p:sp>
        <p:nvSpPr>
          <p:cNvPr id="7" name="矩形 6"/>
          <p:cNvSpPr/>
          <p:nvPr/>
        </p:nvSpPr>
        <p:spPr>
          <a:xfrm>
            <a:off x="267891" y="2238398"/>
            <a:ext cx="11409907" cy="1772793"/>
          </a:xfrm>
          <a:prstGeom prst="rect">
            <a:avLst/>
          </a:prstGeom>
        </p:spPr>
        <p:txBody>
          <a:bodyPr>
            <a:spAutoFit/>
          </a:bodyPr>
          <a:lstStyle/>
          <a:p>
            <a:pPr algn="just">
              <a:lnSpc>
                <a:spcPct val="140000"/>
              </a:lnSpc>
              <a:spcAft>
                <a:spcPts val="0"/>
              </a:spcAft>
            </a:pPr>
            <a:r>
              <a:rPr lang="en-US" altLang="zh-CN" sz="2600" kern="100" smtClean="0">
                <a:solidFill>
                  <a:srgbClr val="E36C0A"/>
                </a:solidFill>
                <a:latin typeface="Times New Roman"/>
                <a:ea typeface="华文细黑"/>
                <a:cs typeface="Courier New"/>
              </a:rPr>
              <a:t>0.1 </a:t>
            </a:r>
            <a:r>
              <a:rPr lang="en-US" altLang="zh-CN" sz="2600" kern="100">
                <a:solidFill>
                  <a:srgbClr val="E36C0A"/>
                </a:solidFill>
                <a:latin typeface="Times New Roman"/>
                <a:ea typeface="华文细黑"/>
                <a:cs typeface="Courier New"/>
              </a:rPr>
              <a:t>mol·L</a:t>
            </a:r>
            <a:r>
              <a:rPr lang="zh-CN" altLang="zh-CN" sz="2600" kern="100" baseline="30000">
                <a:solidFill>
                  <a:srgbClr val="E36C0A"/>
                </a:solidFill>
                <a:latin typeface="Times New Roman"/>
                <a:ea typeface="华文细黑"/>
                <a:cs typeface="Times New Roman"/>
              </a:rPr>
              <a:t>－</a:t>
            </a:r>
            <a:r>
              <a:rPr lang="en-US" altLang="zh-CN" sz="2600" kern="100" baseline="30000">
                <a:solidFill>
                  <a:srgbClr val="E36C0A"/>
                </a:solidFill>
                <a:latin typeface="Times New Roman"/>
                <a:ea typeface="华文细黑"/>
                <a:cs typeface="Courier New"/>
              </a:rPr>
              <a:t>1</a:t>
            </a:r>
            <a:r>
              <a:rPr lang="en-US" altLang="zh-CN" sz="2600" kern="100">
                <a:solidFill>
                  <a:srgbClr val="E36C0A"/>
                </a:solidFill>
                <a:latin typeface="Times New Roman"/>
                <a:ea typeface="华文细黑"/>
                <a:cs typeface="Courier New"/>
              </a:rPr>
              <a:t> NaHB</a:t>
            </a:r>
            <a:r>
              <a:rPr lang="zh-CN" altLang="zh-CN" sz="2600" kern="100">
                <a:solidFill>
                  <a:srgbClr val="E36C0A"/>
                </a:solidFill>
                <a:latin typeface="Times New Roman"/>
                <a:ea typeface="华文细黑"/>
                <a:cs typeface="Times New Roman"/>
              </a:rPr>
              <a:t>溶液的</a:t>
            </a:r>
            <a:r>
              <a:rPr lang="en-US" altLang="zh-CN" sz="2600" kern="100">
                <a:solidFill>
                  <a:srgbClr val="E36C0A"/>
                </a:solidFill>
                <a:latin typeface="Times New Roman"/>
                <a:ea typeface="华文细黑"/>
                <a:cs typeface="Courier New"/>
              </a:rPr>
              <a:t>pH</a:t>
            </a:r>
            <a:r>
              <a:rPr lang="zh-CN" altLang="zh-CN" sz="2600" kern="100">
                <a:solidFill>
                  <a:srgbClr val="E36C0A"/>
                </a:solidFill>
                <a:latin typeface="Times New Roman"/>
                <a:ea typeface="华文细黑"/>
                <a:cs typeface="Times New Roman"/>
              </a:rPr>
              <a:t>＝</a:t>
            </a:r>
            <a:r>
              <a:rPr lang="en-US" altLang="zh-CN" sz="2600" kern="100">
                <a:solidFill>
                  <a:srgbClr val="E36C0A"/>
                </a:solidFill>
                <a:latin typeface="Times New Roman"/>
                <a:ea typeface="华文细黑"/>
                <a:cs typeface="Courier New"/>
              </a:rPr>
              <a:t>2</a:t>
            </a:r>
            <a:r>
              <a:rPr lang="zh-CN" altLang="zh-CN" sz="2600" kern="100">
                <a:solidFill>
                  <a:srgbClr val="E36C0A"/>
                </a:solidFill>
                <a:latin typeface="Times New Roman"/>
                <a:ea typeface="华文细黑"/>
                <a:cs typeface="Times New Roman"/>
              </a:rPr>
              <a:t>，说明其中</a:t>
            </a:r>
            <a:r>
              <a:rPr lang="en-US" altLang="zh-CN" sz="2600" i="1" kern="100">
                <a:solidFill>
                  <a:srgbClr val="E36C0A"/>
                </a:solidFill>
                <a:latin typeface="Times New Roman"/>
                <a:ea typeface="华文细黑"/>
                <a:cs typeface="Courier New"/>
              </a:rPr>
              <a:t>c</a:t>
            </a:r>
            <a:r>
              <a:rPr lang="en-US" altLang="zh-CN" sz="2600" kern="100">
                <a:solidFill>
                  <a:srgbClr val="E36C0A"/>
                </a:solidFill>
                <a:latin typeface="Times New Roman"/>
                <a:ea typeface="华文细黑"/>
                <a:cs typeface="Courier New"/>
              </a:rPr>
              <a:t>(H</a:t>
            </a:r>
            <a:r>
              <a:rPr lang="zh-CN" altLang="zh-CN" sz="2600" kern="100" baseline="30000">
                <a:solidFill>
                  <a:srgbClr val="E36C0A"/>
                </a:solidFill>
                <a:latin typeface="Times New Roman"/>
                <a:ea typeface="华文细黑"/>
                <a:cs typeface="Times New Roman"/>
              </a:rPr>
              <a:t>＋</a:t>
            </a:r>
            <a:r>
              <a:rPr lang="en-US" altLang="zh-CN" sz="2600" kern="100">
                <a:solidFill>
                  <a:srgbClr val="E36C0A"/>
                </a:solidFill>
                <a:latin typeface="Times New Roman"/>
                <a:ea typeface="华文细黑"/>
                <a:cs typeface="Courier New"/>
              </a:rPr>
              <a:t>)</a:t>
            </a:r>
            <a:r>
              <a:rPr lang="zh-CN" altLang="zh-CN" sz="2600" kern="100">
                <a:solidFill>
                  <a:srgbClr val="E36C0A"/>
                </a:solidFill>
                <a:latin typeface="Times New Roman"/>
                <a:ea typeface="华文细黑"/>
                <a:cs typeface="Times New Roman"/>
              </a:rPr>
              <a:t>＝</a:t>
            </a:r>
            <a:r>
              <a:rPr lang="en-US" altLang="zh-CN" sz="2600" kern="100">
                <a:solidFill>
                  <a:srgbClr val="E36C0A"/>
                </a:solidFill>
                <a:latin typeface="Times New Roman"/>
                <a:ea typeface="华文细黑"/>
                <a:cs typeface="Courier New"/>
              </a:rPr>
              <a:t>0.01 mol·L</a:t>
            </a:r>
            <a:r>
              <a:rPr lang="zh-CN" altLang="zh-CN" sz="2600" kern="100" baseline="30000">
                <a:solidFill>
                  <a:srgbClr val="E36C0A"/>
                </a:solidFill>
                <a:latin typeface="Times New Roman"/>
                <a:ea typeface="华文细黑"/>
                <a:cs typeface="Times New Roman"/>
              </a:rPr>
              <a:t>－</a:t>
            </a:r>
            <a:r>
              <a:rPr lang="en-US" altLang="zh-CN" sz="2600" kern="100" baseline="30000">
                <a:solidFill>
                  <a:srgbClr val="E36C0A"/>
                </a:solidFill>
                <a:latin typeface="Times New Roman"/>
                <a:ea typeface="华文细黑"/>
                <a:cs typeface="Courier New"/>
              </a:rPr>
              <a:t>1</a:t>
            </a:r>
            <a:r>
              <a:rPr lang="zh-CN" altLang="zh-CN" sz="2600" kern="100">
                <a:solidFill>
                  <a:srgbClr val="E36C0A"/>
                </a:solidFill>
                <a:latin typeface="Times New Roman"/>
                <a:ea typeface="华文细黑"/>
                <a:cs typeface="Times New Roman"/>
              </a:rPr>
              <a:t>，主要是</a:t>
            </a:r>
            <a:r>
              <a:rPr lang="en-US" altLang="zh-CN" sz="2600" kern="100">
                <a:solidFill>
                  <a:srgbClr val="E36C0A"/>
                </a:solidFill>
                <a:latin typeface="Times New Roman"/>
                <a:ea typeface="华文细黑"/>
                <a:cs typeface="Courier New"/>
              </a:rPr>
              <a:t>HB</a:t>
            </a:r>
            <a:r>
              <a:rPr lang="zh-CN" altLang="zh-CN" sz="2600" kern="100" baseline="30000">
                <a:solidFill>
                  <a:srgbClr val="E36C0A"/>
                </a:solidFill>
                <a:latin typeface="Times New Roman"/>
                <a:ea typeface="华文细黑"/>
                <a:cs typeface="Times New Roman"/>
              </a:rPr>
              <a:t>－</a:t>
            </a:r>
            <a:r>
              <a:rPr lang="zh-CN" altLang="zh-CN" sz="2600" kern="100">
                <a:solidFill>
                  <a:srgbClr val="E36C0A"/>
                </a:solidFill>
                <a:latin typeface="Times New Roman"/>
                <a:ea typeface="华文细黑"/>
                <a:cs typeface="Times New Roman"/>
              </a:rPr>
              <a:t>电离产生的。在</a:t>
            </a:r>
            <a:r>
              <a:rPr lang="en-US" altLang="zh-CN" sz="2600" kern="100">
                <a:solidFill>
                  <a:srgbClr val="E36C0A"/>
                </a:solidFill>
                <a:latin typeface="Times New Roman"/>
                <a:ea typeface="华文细黑"/>
                <a:cs typeface="Courier New"/>
              </a:rPr>
              <a:t>H</a:t>
            </a:r>
            <a:r>
              <a:rPr lang="en-US" altLang="zh-CN" sz="2600" kern="100" baseline="-25000">
                <a:solidFill>
                  <a:srgbClr val="E36C0A"/>
                </a:solidFill>
                <a:latin typeface="Times New Roman"/>
                <a:ea typeface="华文细黑"/>
                <a:cs typeface="Courier New"/>
              </a:rPr>
              <a:t>2</a:t>
            </a:r>
            <a:r>
              <a:rPr lang="en-US" altLang="zh-CN" sz="2600" kern="100">
                <a:solidFill>
                  <a:srgbClr val="E36C0A"/>
                </a:solidFill>
                <a:latin typeface="Times New Roman"/>
                <a:ea typeface="华文细黑"/>
                <a:cs typeface="Courier New"/>
              </a:rPr>
              <a:t>B</a:t>
            </a:r>
            <a:r>
              <a:rPr lang="zh-CN" altLang="zh-CN" sz="2600" kern="100">
                <a:solidFill>
                  <a:srgbClr val="E36C0A"/>
                </a:solidFill>
                <a:latin typeface="Times New Roman"/>
                <a:ea typeface="华文细黑"/>
                <a:cs typeface="Times New Roman"/>
              </a:rPr>
              <a:t>溶液中，第一步电离产生的</a:t>
            </a:r>
            <a:r>
              <a:rPr lang="en-US" altLang="zh-CN" sz="2600" kern="100">
                <a:solidFill>
                  <a:srgbClr val="E36C0A"/>
                </a:solidFill>
                <a:latin typeface="Times New Roman"/>
                <a:ea typeface="华文细黑"/>
                <a:cs typeface="Courier New"/>
              </a:rPr>
              <a:t>H</a:t>
            </a:r>
            <a:r>
              <a:rPr lang="zh-CN" altLang="zh-CN" sz="2600" kern="100" baseline="30000">
                <a:solidFill>
                  <a:srgbClr val="E36C0A"/>
                </a:solidFill>
                <a:latin typeface="Times New Roman"/>
                <a:ea typeface="华文细黑"/>
                <a:cs typeface="Times New Roman"/>
              </a:rPr>
              <a:t>＋</a:t>
            </a:r>
            <a:r>
              <a:rPr lang="zh-CN" altLang="zh-CN" sz="2600" kern="100">
                <a:solidFill>
                  <a:srgbClr val="E36C0A"/>
                </a:solidFill>
                <a:latin typeface="Times New Roman"/>
                <a:ea typeface="华文细黑"/>
                <a:cs typeface="Times New Roman"/>
              </a:rPr>
              <a:t>抑制了第二步的电离，所以</a:t>
            </a:r>
            <a:r>
              <a:rPr lang="en-US" altLang="zh-CN" sz="2600" kern="100">
                <a:solidFill>
                  <a:srgbClr val="E36C0A"/>
                </a:solidFill>
                <a:latin typeface="Times New Roman"/>
                <a:ea typeface="华文细黑"/>
                <a:cs typeface="Courier New"/>
              </a:rPr>
              <a:t>0.1 mol·L</a:t>
            </a:r>
            <a:r>
              <a:rPr lang="zh-CN" altLang="zh-CN" sz="2600" kern="100" baseline="30000">
                <a:solidFill>
                  <a:srgbClr val="E36C0A"/>
                </a:solidFill>
                <a:latin typeface="Times New Roman"/>
                <a:ea typeface="华文细黑"/>
                <a:cs typeface="Times New Roman"/>
              </a:rPr>
              <a:t>－</a:t>
            </a:r>
            <a:r>
              <a:rPr lang="en-US" altLang="zh-CN" sz="2600" kern="100" baseline="30000">
                <a:solidFill>
                  <a:srgbClr val="E36C0A"/>
                </a:solidFill>
                <a:latin typeface="Times New Roman"/>
                <a:ea typeface="华文细黑"/>
                <a:cs typeface="Courier New"/>
              </a:rPr>
              <a:t>1</a:t>
            </a:r>
            <a:r>
              <a:rPr lang="en-US" altLang="zh-CN" sz="2600" kern="100">
                <a:solidFill>
                  <a:srgbClr val="E36C0A"/>
                </a:solidFill>
                <a:latin typeface="Times New Roman"/>
                <a:ea typeface="华文细黑"/>
                <a:cs typeface="Courier New"/>
              </a:rPr>
              <a:t> H</a:t>
            </a:r>
            <a:r>
              <a:rPr lang="en-US" altLang="zh-CN" sz="2600" kern="100" baseline="-25000">
                <a:solidFill>
                  <a:srgbClr val="E36C0A"/>
                </a:solidFill>
                <a:latin typeface="Times New Roman"/>
                <a:ea typeface="华文细黑"/>
                <a:cs typeface="Courier New"/>
              </a:rPr>
              <a:t>2</a:t>
            </a:r>
            <a:r>
              <a:rPr lang="en-US" altLang="zh-CN" sz="2600" kern="100">
                <a:solidFill>
                  <a:srgbClr val="E36C0A"/>
                </a:solidFill>
                <a:latin typeface="Times New Roman"/>
                <a:ea typeface="华文细黑"/>
                <a:cs typeface="Courier New"/>
              </a:rPr>
              <a:t>B</a:t>
            </a:r>
            <a:r>
              <a:rPr lang="zh-CN" altLang="zh-CN" sz="2600" kern="100">
                <a:solidFill>
                  <a:srgbClr val="E36C0A"/>
                </a:solidFill>
                <a:latin typeface="Times New Roman"/>
                <a:ea typeface="华文细黑"/>
                <a:cs typeface="Times New Roman"/>
              </a:rPr>
              <a:t>溶液中</a:t>
            </a:r>
            <a:r>
              <a:rPr lang="en-US" altLang="zh-CN" sz="2600" i="1" kern="100">
                <a:solidFill>
                  <a:srgbClr val="E36C0A"/>
                </a:solidFill>
                <a:latin typeface="Times New Roman"/>
                <a:ea typeface="华文细黑"/>
                <a:cs typeface="Courier New"/>
              </a:rPr>
              <a:t>c</a:t>
            </a:r>
            <a:r>
              <a:rPr lang="en-US" altLang="zh-CN" sz="2600" kern="100">
                <a:solidFill>
                  <a:srgbClr val="E36C0A"/>
                </a:solidFill>
                <a:latin typeface="Times New Roman"/>
                <a:ea typeface="华文细黑"/>
                <a:cs typeface="Courier New"/>
              </a:rPr>
              <a:t>(H</a:t>
            </a:r>
            <a:r>
              <a:rPr lang="zh-CN" altLang="zh-CN" sz="2600" kern="100" baseline="30000">
                <a:solidFill>
                  <a:srgbClr val="E36C0A"/>
                </a:solidFill>
                <a:latin typeface="Times New Roman"/>
                <a:ea typeface="华文细黑"/>
                <a:cs typeface="Times New Roman"/>
              </a:rPr>
              <a:t>＋</a:t>
            </a:r>
            <a:r>
              <a:rPr lang="en-US" altLang="zh-CN" sz="2600" kern="100">
                <a:solidFill>
                  <a:srgbClr val="E36C0A"/>
                </a:solidFill>
                <a:latin typeface="Times New Roman"/>
                <a:ea typeface="华文细黑"/>
                <a:cs typeface="Courier New"/>
              </a:rPr>
              <a:t>)</a:t>
            </a:r>
            <a:r>
              <a:rPr lang="zh-CN" altLang="zh-CN" sz="2600" kern="100">
                <a:solidFill>
                  <a:srgbClr val="E36C0A"/>
                </a:solidFill>
                <a:latin typeface="Times New Roman"/>
                <a:ea typeface="华文细黑"/>
                <a:cs typeface="Times New Roman"/>
              </a:rPr>
              <a:t>＜</a:t>
            </a:r>
            <a:r>
              <a:rPr lang="en-US" altLang="zh-CN" sz="2600" kern="100">
                <a:solidFill>
                  <a:srgbClr val="E36C0A"/>
                </a:solidFill>
                <a:latin typeface="Times New Roman"/>
                <a:ea typeface="华文细黑"/>
                <a:cs typeface="Courier New"/>
              </a:rPr>
              <a:t>0.11 mol·L</a:t>
            </a:r>
            <a:r>
              <a:rPr lang="zh-CN" altLang="zh-CN" sz="2600" kern="100" baseline="30000">
                <a:solidFill>
                  <a:srgbClr val="E36C0A"/>
                </a:solidFill>
                <a:latin typeface="Times New Roman"/>
                <a:ea typeface="华文细黑"/>
                <a:cs typeface="Times New Roman"/>
              </a:rPr>
              <a:t>－</a:t>
            </a:r>
            <a:r>
              <a:rPr lang="en-US" altLang="zh-CN" sz="2600" kern="100" baseline="30000" smtClean="0">
                <a:solidFill>
                  <a:srgbClr val="E36C0A"/>
                </a:solidFill>
                <a:latin typeface="Times New Roman"/>
                <a:ea typeface="华文细黑"/>
                <a:cs typeface="Courier New"/>
              </a:rPr>
              <a:t>1</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815711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
                                            <p:txEl>
                                              <p:pRg st="1" end="1"/>
                                            </p:txEl>
                                          </p:spTgt>
                                        </p:tgtEl>
                                      </p:cBhvr>
                                    </p:animEffect>
                                    <p:set>
                                      <p:cBhvr>
                                        <p:cTn id="26" dur="1" fill="hold">
                                          <p:stCondLst>
                                            <p:cond delay="499"/>
                                          </p:stCondLst>
                                        </p:cTn>
                                        <p:tgtEl>
                                          <p:spTgt spid="4">
                                            <p:txEl>
                                              <p:pRg st="1" end="1"/>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3" grpId="0"/>
      <p:bldP spid="3"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622598" y="2809860"/>
            <a:ext cx="10956846" cy="1038811"/>
          </a:xfrm>
          <a:prstGeom prst="rect">
            <a:avLst/>
          </a:prstGeom>
          <a:noFill/>
        </p:spPr>
        <p:txBody>
          <a:bodyPr wrap="none" rtlCol="0" anchor="ctr">
            <a:spAutoFit/>
          </a:bodyPr>
          <a:lstStyle/>
          <a:p>
            <a:pPr>
              <a:lnSpc>
                <a:spcPct val="120000"/>
              </a:lnSpc>
              <a:defRPr/>
            </a:pPr>
            <a:r>
              <a:rPr lang="zh-CN" altLang="en-US" sz="5600" b="1" dirty="0">
                <a:solidFill>
                  <a:schemeClr val="bg1"/>
                </a:solidFill>
                <a:latin typeface="+mj-ea"/>
                <a:ea typeface="+mj-ea"/>
              </a:rPr>
              <a:t>三、理清一条思路，掌握分析</a:t>
            </a:r>
            <a:r>
              <a:rPr lang="zh-CN" altLang="en-US" sz="5600" b="1" dirty="0" smtClean="0">
                <a:solidFill>
                  <a:schemeClr val="bg1"/>
                </a:solidFill>
                <a:latin typeface="+mj-ea"/>
                <a:ea typeface="+mj-ea"/>
              </a:rPr>
              <a:t>方法</a:t>
            </a:r>
            <a:endParaRPr lang="zh-CN" altLang="en-US" sz="5600" b="1" dirty="0">
              <a:solidFill>
                <a:schemeClr val="bg1"/>
              </a:solidFill>
              <a:latin typeface="+mj-ea"/>
              <a:ea typeface="+mj-ea"/>
            </a:endParaRP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197" y="1572565"/>
            <a:ext cx="11572430" cy="2505301"/>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NaHB</a:t>
            </a:r>
            <a:r>
              <a:rPr lang="zh-CN" altLang="zh-CN" sz="2800" kern="100" dirty="0">
                <a:latin typeface="Times New Roman"/>
                <a:ea typeface="华文细黑"/>
                <a:cs typeface="Times New Roman"/>
              </a:rPr>
              <a:t>溶液中各种离子浓度由大到小的顺序是</a:t>
            </a: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在</a:t>
            </a:r>
            <a:r>
              <a:rPr lang="en-US" altLang="zh-CN" sz="2800" kern="100" dirty="0" err="1">
                <a:latin typeface="Times New Roman"/>
                <a:ea typeface="华文细黑"/>
                <a:cs typeface="Courier New"/>
              </a:rPr>
              <a:t>NaHB</a:t>
            </a:r>
            <a:r>
              <a:rPr lang="zh-CN" altLang="zh-CN" sz="2800" kern="100" dirty="0">
                <a:latin typeface="Times New Roman"/>
                <a:ea typeface="华文细黑"/>
                <a:cs typeface="Times New Roman"/>
              </a:rPr>
              <a:t>溶液中各离子浓度大小顺序为</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(HB</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(B</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353616" y="2210699"/>
            <a:ext cx="6865982" cy="523220"/>
          </a:xfrm>
          <a:prstGeom prst="rect">
            <a:avLst/>
          </a:prstGeom>
        </p:spPr>
        <p:txBody>
          <a:bodyPr wrap="none">
            <a:spAutoFit/>
          </a:bodyPr>
          <a:lstStyle/>
          <a:p>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(Na</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a:t>
            </a:r>
            <a:r>
              <a:rPr lang="zh-CN" altLang="zh-CN" sz="2800" kern="100">
                <a:solidFill>
                  <a:srgbClr val="E36C0A"/>
                </a:solidFill>
                <a:latin typeface="Times New Roman"/>
                <a:ea typeface="华文细黑"/>
                <a:cs typeface="Times New Roman"/>
              </a:rPr>
              <a:t>＞</a:t>
            </a:r>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(HB</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a:t>
            </a:r>
            <a:r>
              <a:rPr lang="zh-CN" altLang="zh-CN" sz="2800" kern="100">
                <a:solidFill>
                  <a:srgbClr val="E36C0A"/>
                </a:solidFill>
                <a:latin typeface="Times New Roman"/>
                <a:ea typeface="华文细黑"/>
                <a:cs typeface="Times New Roman"/>
              </a:rPr>
              <a:t>＞</a:t>
            </a:r>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(H</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a:t>
            </a:r>
            <a:r>
              <a:rPr lang="zh-CN" altLang="zh-CN" sz="2800" kern="100">
                <a:solidFill>
                  <a:srgbClr val="E36C0A"/>
                </a:solidFill>
                <a:latin typeface="Times New Roman"/>
                <a:ea typeface="华文细黑"/>
                <a:cs typeface="Times New Roman"/>
              </a:rPr>
              <a:t>＞</a:t>
            </a:r>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(B</a:t>
            </a:r>
            <a:r>
              <a:rPr lang="en-US" altLang="zh-CN" sz="2800" kern="100" baseline="30000">
                <a:solidFill>
                  <a:srgbClr val="E36C0A"/>
                </a:solidFill>
                <a:latin typeface="Times New Roman"/>
                <a:ea typeface="华文细黑"/>
              </a:rPr>
              <a:t>2</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a:t>
            </a:r>
            <a:r>
              <a:rPr lang="zh-CN" altLang="zh-CN" sz="2800" kern="100">
                <a:solidFill>
                  <a:srgbClr val="E36C0A"/>
                </a:solidFill>
                <a:latin typeface="Times New Roman"/>
                <a:ea typeface="华文细黑"/>
                <a:cs typeface="Times New Roman"/>
              </a:rPr>
              <a:t>＞</a:t>
            </a:r>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(OH</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a:t>
            </a:r>
            <a:endParaRPr lang="zh-CN" altLang="en-US" sz="280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458021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1" end="1"/>
                                            </p:txEl>
                                          </p:spTgt>
                                        </p:tgtEl>
                                      </p:cBhvr>
                                    </p:animEffect>
                                    <p:set>
                                      <p:cBhvr>
                                        <p:cTn id="17" dur="1" fill="hold">
                                          <p:stCondLst>
                                            <p:cond delay="499"/>
                                          </p:stCondLst>
                                        </p:cTn>
                                        <p:tgtEl>
                                          <p:spTgt spid="4">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3" grpId="0"/>
      <p:bldP spid="3"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5991" y="1039813"/>
            <a:ext cx="11639246" cy="552151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13.</a:t>
            </a:r>
            <a:r>
              <a:rPr lang="zh-CN" altLang="zh-CN" sz="2800" kern="100">
                <a:latin typeface="Times New Roman"/>
                <a:ea typeface="华文细黑"/>
                <a:cs typeface="Times New Roman"/>
              </a:rPr>
              <a:t>已知某溶液中只存在</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zh-CN" altLang="zh-CN" sz="2800" kern="100" smtClean="0">
                <a:latin typeface="Times New Roman"/>
                <a:ea typeface="华文细黑"/>
                <a:cs typeface="Times New Roman"/>
              </a:rPr>
              <a:t>、</a:t>
            </a: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a:t>
            </a:r>
            <a:r>
              <a:rPr lang="en-US" altLang="zh-CN" sz="2800" kern="100">
                <a:latin typeface="Times New Roman"/>
                <a:ea typeface="华文细黑"/>
                <a:cs typeface="Courier New"/>
              </a:rPr>
              <a:t>Cl</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四种离子，某同学推测其离子浓度大小顺序可能有如下四种关系：</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①</a:t>
            </a:r>
            <a:r>
              <a:rPr lang="en-US" altLang="zh-CN" sz="2800" i="1" kern="100">
                <a:latin typeface="Times New Roman"/>
                <a:ea typeface="华文细黑"/>
                <a:cs typeface="Courier New"/>
              </a:rPr>
              <a:t>c</a:t>
            </a:r>
            <a:r>
              <a:rPr lang="en-US" altLang="zh-CN" sz="2800" kern="100">
                <a:latin typeface="Times New Roman"/>
                <a:ea typeface="华文细黑"/>
                <a:cs typeface="Courier New"/>
              </a:rPr>
              <a:t>(Cl</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smtClean="0">
                <a:latin typeface="Times New Roman"/>
                <a:ea typeface="华文细黑"/>
                <a:cs typeface="Courier New"/>
              </a:rPr>
              <a:t>(       )&gt;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②</a:t>
            </a:r>
            <a:r>
              <a:rPr lang="en-US" altLang="zh-CN" sz="2800" i="1" kern="100">
                <a:latin typeface="Times New Roman"/>
                <a:ea typeface="华文细黑"/>
                <a:cs typeface="Courier New"/>
              </a:rPr>
              <a:t>c</a:t>
            </a:r>
            <a:r>
              <a:rPr lang="en-US" altLang="zh-CN" sz="2800" kern="100" smtClean="0">
                <a:latin typeface="Times New Roman"/>
                <a:ea typeface="华文细黑"/>
                <a:cs typeface="Courier New"/>
              </a:rPr>
              <a:t>(       )&gt;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(Cl</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③</a:t>
            </a:r>
            <a:r>
              <a:rPr lang="en-US" altLang="zh-CN" sz="2800" i="1" kern="100">
                <a:latin typeface="Times New Roman"/>
                <a:ea typeface="华文细黑"/>
                <a:cs typeface="Courier New"/>
              </a:rPr>
              <a:t>c</a:t>
            </a:r>
            <a:r>
              <a:rPr lang="en-US" altLang="zh-CN" sz="2800" kern="100" smtClean="0">
                <a:latin typeface="Times New Roman"/>
                <a:ea typeface="华文细黑"/>
                <a:cs typeface="Courier New"/>
              </a:rPr>
              <a:t>(       )&gt;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(Cl</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④</a:t>
            </a:r>
            <a:r>
              <a:rPr lang="en-US" altLang="zh-CN" sz="2800" i="1" kern="100">
                <a:latin typeface="Times New Roman"/>
                <a:ea typeface="华文细黑"/>
                <a:cs typeface="Courier New"/>
              </a:rPr>
              <a:t>c</a:t>
            </a:r>
            <a:r>
              <a:rPr lang="en-US" altLang="zh-CN" sz="2800" kern="100">
                <a:latin typeface="Times New Roman"/>
                <a:ea typeface="华文细黑"/>
                <a:cs typeface="Courier New"/>
              </a:rPr>
              <a:t>(Cl</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)&gt;</a:t>
            </a:r>
            <a:r>
              <a:rPr lang="en-US" altLang="zh-CN" sz="2800" i="1" kern="100">
                <a:latin typeface="Times New Roman"/>
                <a:ea typeface="华文细黑"/>
                <a:cs typeface="Courier New"/>
              </a:rPr>
              <a:t>c</a:t>
            </a:r>
            <a:r>
              <a:rPr lang="en-US" altLang="zh-CN" sz="2800" kern="100" smtClean="0">
                <a:latin typeface="Times New Roman"/>
                <a:ea typeface="华文细黑"/>
                <a:cs typeface="Courier New"/>
              </a:rPr>
              <a:t>(       )&gt;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smtClean="0">
                <a:latin typeface="Times New Roman"/>
                <a:ea typeface="华文细黑"/>
                <a:cs typeface="Courier New"/>
              </a:rPr>
              <a:t>)</a:t>
            </a:r>
            <a:endParaRPr lang="en-US" altLang="zh-CN" sz="1050" kern="100" smtClean="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填写下列空白：</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若溶液中只有一种溶质，则该溶质是</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填化学式，下同</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，上述四种离子浓度的大小顺序为</a:t>
            </a:r>
            <a:r>
              <a:rPr lang="en-US" altLang="zh-CN" sz="2800" kern="100">
                <a:latin typeface="Times New Roman"/>
                <a:ea typeface="华文细黑"/>
                <a:cs typeface="Courier New"/>
              </a:rPr>
              <a:t>__________(</a:t>
            </a:r>
            <a:r>
              <a:rPr lang="zh-CN" altLang="zh-CN" sz="2800" kern="100">
                <a:latin typeface="Times New Roman"/>
                <a:ea typeface="华文细黑"/>
                <a:cs typeface="Times New Roman"/>
              </a:rPr>
              <a:t>填序号</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zh-CN" altLang="zh-CN" sz="1050" kern="100">
              <a:latin typeface="宋体"/>
              <a:cs typeface="Courier New"/>
            </a:endParaRPr>
          </a:p>
        </p:txBody>
      </p:sp>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3903287587"/>
              </p:ext>
            </p:extLst>
          </p:nvPr>
        </p:nvGraphicFramePr>
        <p:xfrm>
          <a:off x="5874990" y="1205553"/>
          <a:ext cx="707814" cy="517249"/>
        </p:xfrm>
        <a:graphic>
          <a:graphicData uri="http://schemas.openxmlformats.org/presentationml/2006/ole">
            <mc:AlternateContent xmlns:mc="http://schemas.openxmlformats.org/markup-compatibility/2006">
              <mc:Choice xmlns:v="urn:schemas-microsoft-com:vml" Requires="v">
                <p:oleObj spid="_x0000_s280858" name="Equation" r:id="rId17" imgW="330120" imgH="241200" progId="Equation.DSMT4">
                  <p:embed/>
                </p:oleObj>
              </mc:Choice>
              <mc:Fallback>
                <p:oleObj name="Equation" r:id="rId17" imgW="330120" imgH="241200" progId="Equation.DSMT4">
                  <p:embed/>
                  <p:pic>
                    <p:nvPicPr>
                      <p:cNvPr id="0" name=""/>
                      <p:cNvPicPr/>
                      <p:nvPr/>
                    </p:nvPicPr>
                    <p:blipFill>
                      <a:blip r:embed="rId18"/>
                      <a:stretch>
                        <a:fillRect/>
                      </a:stretch>
                    </p:blipFill>
                    <p:spPr>
                      <a:xfrm>
                        <a:off x="5874990" y="1205553"/>
                        <a:ext cx="707814" cy="517249"/>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196583459"/>
              </p:ext>
            </p:extLst>
          </p:nvPr>
        </p:nvGraphicFramePr>
        <p:xfrm>
          <a:off x="2147032" y="2378456"/>
          <a:ext cx="707814" cy="517249"/>
        </p:xfrm>
        <a:graphic>
          <a:graphicData uri="http://schemas.openxmlformats.org/presentationml/2006/ole">
            <mc:AlternateContent xmlns:mc="http://schemas.openxmlformats.org/markup-compatibility/2006">
              <mc:Choice xmlns:v="urn:schemas-microsoft-com:vml" Requires="v">
                <p:oleObj spid="_x0000_s280859" name="Equation" r:id="rId19" imgW="330120" imgH="241200" progId="Equation.DSMT4">
                  <p:embed/>
                </p:oleObj>
              </mc:Choice>
              <mc:Fallback>
                <p:oleObj name="Equation" r:id="rId19" imgW="330120" imgH="241200" progId="Equation.DSMT4">
                  <p:embed/>
                  <p:pic>
                    <p:nvPicPr>
                      <p:cNvPr id="0" name=""/>
                      <p:cNvPicPr/>
                      <p:nvPr/>
                    </p:nvPicPr>
                    <p:blipFill>
                      <a:blip r:embed="rId18"/>
                      <a:stretch>
                        <a:fillRect/>
                      </a:stretch>
                    </p:blipFill>
                    <p:spPr>
                      <a:xfrm>
                        <a:off x="2147032" y="2378456"/>
                        <a:ext cx="707814" cy="517249"/>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045254079"/>
              </p:ext>
            </p:extLst>
          </p:nvPr>
        </p:nvGraphicFramePr>
        <p:xfrm>
          <a:off x="982638" y="2977178"/>
          <a:ext cx="707814" cy="517249"/>
        </p:xfrm>
        <a:graphic>
          <a:graphicData uri="http://schemas.openxmlformats.org/presentationml/2006/ole">
            <mc:AlternateContent xmlns:mc="http://schemas.openxmlformats.org/markup-compatibility/2006">
              <mc:Choice xmlns:v="urn:schemas-microsoft-com:vml" Requires="v">
                <p:oleObj spid="_x0000_s280860" name="Equation" r:id="rId20" imgW="330120" imgH="241200" progId="Equation.DSMT4">
                  <p:embed/>
                </p:oleObj>
              </mc:Choice>
              <mc:Fallback>
                <p:oleObj name="Equation" r:id="rId20" imgW="330120" imgH="241200" progId="Equation.DSMT4">
                  <p:embed/>
                  <p:pic>
                    <p:nvPicPr>
                      <p:cNvPr id="0" name=""/>
                      <p:cNvPicPr/>
                      <p:nvPr/>
                    </p:nvPicPr>
                    <p:blipFill>
                      <a:blip r:embed="rId18"/>
                      <a:stretch>
                        <a:fillRect/>
                      </a:stretch>
                    </p:blipFill>
                    <p:spPr>
                      <a:xfrm>
                        <a:off x="982638" y="2977178"/>
                        <a:ext cx="707814" cy="517249"/>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4024422210"/>
              </p:ext>
            </p:extLst>
          </p:nvPr>
        </p:nvGraphicFramePr>
        <p:xfrm>
          <a:off x="982638" y="3568624"/>
          <a:ext cx="707814" cy="517249"/>
        </p:xfrm>
        <a:graphic>
          <a:graphicData uri="http://schemas.openxmlformats.org/presentationml/2006/ole">
            <mc:AlternateContent xmlns:mc="http://schemas.openxmlformats.org/markup-compatibility/2006">
              <mc:Choice xmlns:v="urn:schemas-microsoft-com:vml" Requires="v">
                <p:oleObj spid="_x0000_s280861" name="Equation" r:id="rId21" imgW="330120" imgH="241200" progId="Equation.DSMT4">
                  <p:embed/>
                </p:oleObj>
              </mc:Choice>
              <mc:Fallback>
                <p:oleObj name="Equation" r:id="rId21" imgW="330120" imgH="241200" progId="Equation.DSMT4">
                  <p:embed/>
                  <p:pic>
                    <p:nvPicPr>
                      <p:cNvPr id="0" name=""/>
                      <p:cNvPicPr/>
                      <p:nvPr/>
                    </p:nvPicPr>
                    <p:blipFill>
                      <a:blip r:embed="rId18"/>
                      <a:stretch>
                        <a:fillRect/>
                      </a:stretch>
                    </p:blipFill>
                    <p:spPr>
                      <a:xfrm>
                        <a:off x="982638" y="3568624"/>
                        <a:ext cx="707814" cy="517249"/>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829453809"/>
              </p:ext>
            </p:extLst>
          </p:nvPr>
        </p:nvGraphicFramePr>
        <p:xfrm>
          <a:off x="3214886" y="4176931"/>
          <a:ext cx="707814" cy="517249"/>
        </p:xfrm>
        <a:graphic>
          <a:graphicData uri="http://schemas.openxmlformats.org/presentationml/2006/ole">
            <mc:AlternateContent xmlns:mc="http://schemas.openxmlformats.org/markup-compatibility/2006">
              <mc:Choice xmlns:v="urn:schemas-microsoft-com:vml" Requires="v">
                <p:oleObj spid="_x0000_s280862" name="Equation" r:id="rId22" imgW="330120" imgH="241200" progId="Equation.DSMT4">
                  <p:embed/>
                </p:oleObj>
              </mc:Choice>
              <mc:Fallback>
                <p:oleObj name="Equation" r:id="rId22" imgW="330120" imgH="241200" progId="Equation.DSMT4">
                  <p:embed/>
                  <p:pic>
                    <p:nvPicPr>
                      <p:cNvPr id="0" name=""/>
                      <p:cNvPicPr/>
                      <p:nvPr/>
                    </p:nvPicPr>
                    <p:blipFill>
                      <a:blip r:embed="rId18"/>
                      <a:stretch>
                        <a:fillRect/>
                      </a:stretch>
                    </p:blipFill>
                    <p:spPr>
                      <a:xfrm>
                        <a:off x="3214886" y="4176931"/>
                        <a:ext cx="707814" cy="517249"/>
                      </a:xfrm>
                      <a:prstGeom prst="rect">
                        <a:avLst/>
                      </a:prstGeom>
                    </p:spPr>
                  </p:pic>
                </p:oleObj>
              </mc:Fallback>
            </mc:AlternateContent>
          </a:graphicData>
        </a:graphic>
      </p:graphicFrame>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a:hlinkClick r:id="rId2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63611" y="1599743"/>
            <a:ext cx="11524006" cy="1902059"/>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由已知的四种离子，当溶液中只存在一种溶质时，为</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为强酸弱碱盐，水解呈酸性，离子浓度关系为</a:t>
            </a:r>
            <a:r>
              <a:rPr lang="en-US" altLang="zh-CN" sz="2800" kern="100" dirty="0">
                <a:latin typeface="宋体"/>
                <a:ea typeface="华文细黑"/>
                <a:cs typeface="Times New Roman"/>
              </a:rPr>
              <a:t>①</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smtClean="0">
                <a:solidFill>
                  <a:srgbClr val="E36C0A"/>
                </a:solidFill>
                <a:latin typeface="Times New Roman" pitchFamily="18" charset="0"/>
                <a:ea typeface="华文细黑"/>
              </a:rPr>
              <a:t>NH</a:t>
            </a:r>
            <a:r>
              <a:rPr lang="en-US" altLang="zh-CN" sz="2800" kern="100" baseline="-25000" dirty="0" smtClean="0">
                <a:solidFill>
                  <a:srgbClr val="E36C0A"/>
                </a:solidFill>
                <a:latin typeface="Times New Roman" pitchFamily="18" charset="0"/>
                <a:ea typeface="华文细黑"/>
              </a:rPr>
              <a:t>4</a:t>
            </a:r>
            <a:r>
              <a:rPr lang="en-US" altLang="zh-CN" sz="2800" kern="100" dirty="0" smtClean="0">
                <a:solidFill>
                  <a:srgbClr val="E36C0A"/>
                </a:solidFill>
                <a:latin typeface="Times New Roman" pitchFamily="18" charset="0"/>
                <a:ea typeface="华文细黑"/>
              </a:rPr>
              <a:t>Cl</a:t>
            </a:r>
            <a:r>
              <a:rPr lang="zh-CN" altLang="zh-CN" sz="2800" kern="100" dirty="0">
                <a:solidFill>
                  <a:srgbClr val="E36C0A"/>
                </a:solidFill>
                <a:latin typeface="Times New Roman" pitchFamily="18" charset="0"/>
                <a:ea typeface="华文细黑"/>
                <a:cs typeface="Times New Roman"/>
              </a:rPr>
              <a:t>　</a:t>
            </a:r>
            <a:r>
              <a:rPr lang="en-US" altLang="zh-CN" sz="2800" kern="100" dirty="0" smtClean="0">
                <a:solidFill>
                  <a:srgbClr val="E36C0A"/>
                </a:solidFill>
                <a:latin typeface="Times New Roman" pitchFamily="18" charset="0"/>
                <a:ea typeface="华文细黑"/>
                <a:cs typeface="Times New Roman"/>
              </a:rPr>
              <a:t>①</a:t>
            </a:r>
            <a:endParaRPr lang="en-US" altLang="zh-CN" sz="2800" kern="100" dirty="0" smtClean="0">
              <a:latin typeface="Times New Roman" pitchFamily="18" charset="0"/>
              <a:ea typeface="华文细黑"/>
              <a:cs typeface="Times New Roman"/>
            </a:endParaRPr>
          </a:p>
        </p:txBody>
      </p:sp>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72572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178" y="1386513"/>
            <a:ext cx="11524006" cy="3711785"/>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若四种离子的关系符合</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，则溶质为</a:t>
            </a:r>
            <a:r>
              <a:rPr lang="en-US" altLang="zh-CN" sz="2800" kern="100" dirty="0" smtClean="0">
                <a:latin typeface="Times New Roman"/>
                <a:ea typeface="华文细黑"/>
                <a:cs typeface="Courier New"/>
              </a:rPr>
              <a:t>________________</a:t>
            </a:r>
            <a:r>
              <a:rPr lang="zh-CN" altLang="zh-CN" sz="2800" kern="100" dirty="0">
                <a:latin typeface="Times New Roman"/>
                <a:ea typeface="华文细黑"/>
                <a:cs typeface="Times New Roman"/>
              </a:rPr>
              <a:t>；若四种离子的关系符合</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，则溶质为</a:t>
            </a:r>
            <a:r>
              <a:rPr lang="en-US" altLang="zh-CN" sz="2800" kern="100" dirty="0" smtClean="0">
                <a:latin typeface="Times New Roman"/>
                <a:ea typeface="华文细黑"/>
                <a:cs typeface="Courier New"/>
              </a:rPr>
              <a:t>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四种离子的关系符合</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时，溶液呈碱性，说明碱过量，则溶液中的溶质为</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当</a:t>
            </a:r>
            <a:r>
              <a:rPr lang="zh-CN" altLang="zh-CN" sz="2800" kern="100" dirty="0">
                <a:latin typeface="Times New Roman"/>
                <a:ea typeface="华文细黑"/>
                <a:cs typeface="Times New Roman"/>
              </a:rPr>
              <a:t>四种离子的关系符合</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时，溶液呈强酸性，盐酸过量，溶液中的溶质为</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Rectangle 38"/>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9"/>
          <p:cNvSpPr>
            <a:spLocks noChangeArrowheads="1"/>
          </p:cNvSpPr>
          <p:nvPr/>
        </p:nvSpPr>
        <p:spPr bwMode="auto">
          <a:xfrm>
            <a:off x="0" y="1608192"/>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697273" y="1448996"/>
            <a:ext cx="2920992" cy="523220"/>
          </a:xfrm>
          <a:prstGeom prst="rect">
            <a:avLst/>
          </a:prstGeom>
        </p:spPr>
        <p:txBody>
          <a:bodyPr wrap="none">
            <a:spAutoFit/>
          </a:bodyPr>
          <a:lstStyle/>
          <a:p>
            <a:r>
              <a:rPr lang="en-US" altLang="zh-CN" sz="2800" kern="100">
                <a:solidFill>
                  <a:srgbClr val="E36C0A"/>
                </a:solidFill>
                <a:latin typeface="Times New Roman"/>
                <a:ea typeface="华文细黑"/>
              </a:rPr>
              <a:t>NH</a:t>
            </a:r>
            <a:r>
              <a:rPr lang="en-US" altLang="zh-CN" sz="2800" kern="100" baseline="-25000">
                <a:solidFill>
                  <a:srgbClr val="E36C0A"/>
                </a:solidFill>
                <a:latin typeface="Times New Roman"/>
                <a:ea typeface="华文细黑"/>
              </a:rPr>
              <a:t>4</a:t>
            </a:r>
            <a:r>
              <a:rPr lang="en-US" altLang="zh-CN" sz="2800" kern="100">
                <a:solidFill>
                  <a:srgbClr val="E36C0A"/>
                </a:solidFill>
                <a:latin typeface="Times New Roman"/>
                <a:ea typeface="华文细黑"/>
              </a:rPr>
              <a:t>Cl</a:t>
            </a:r>
            <a:r>
              <a:rPr lang="zh-CN" altLang="zh-CN" sz="2800" kern="100">
                <a:solidFill>
                  <a:srgbClr val="E36C0A"/>
                </a:solidFill>
                <a:latin typeface="Times New Roman"/>
                <a:ea typeface="华文细黑"/>
                <a:cs typeface="Times New Roman"/>
              </a:rPr>
              <a:t>和</a:t>
            </a:r>
            <a:r>
              <a:rPr lang="en-US" altLang="zh-CN" sz="2800" kern="100">
                <a:solidFill>
                  <a:srgbClr val="E36C0A"/>
                </a:solidFill>
                <a:latin typeface="Times New Roman"/>
                <a:ea typeface="华文细黑"/>
              </a:rPr>
              <a:t>NH</a:t>
            </a:r>
            <a:r>
              <a:rPr lang="en-US" altLang="zh-CN" sz="2800" kern="100" baseline="-25000">
                <a:solidFill>
                  <a:srgbClr val="E36C0A"/>
                </a:solidFill>
                <a:latin typeface="Times New Roman"/>
                <a:ea typeface="华文细黑"/>
              </a:rPr>
              <a:t>3</a:t>
            </a:r>
            <a:r>
              <a:rPr lang="en-US" altLang="zh-CN" sz="2800" kern="100">
                <a:solidFill>
                  <a:srgbClr val="E36C0A"/>
                </a:solidFill>
                <a:latin typeface="Times New Roman"/>
                <a:ea typeface="华文细黑"/>
              </a:rPr>
              <a:t>·H</a:t>
            </a:r>
            <a:r>
              <a:rPr lang="en-US" altLang="zh-CN" sz="2800" kern="100" baseline="-25000">
                <a:solidFill>
                  <a:srgbClr val="E36C0A"/>
                </a:solidFill>
                <a:latin typeface="Times New Roman"/>
                <a:ea typeface="华文细黑"/>
              </a:rPr>
              <a:t>2</a:t>
            </a:r>
            <a:r>
              <a:rPr lang="en-US" altLang="zh-CN" sz="2800" kern="100">
                <a:solidFill>
                  <a:srgbClr val="E36C0A"/>
                </a:solidFill>
                <a:latin typeface="Times New Roman"/>
                <a:ea typeface="华文细黑"/>
              </a:rPr>
              <a:t>O</a:t>
            </a:r>
            <a:endParaRPr lang="zh-CN" altLang="en-US" sz="2800"/>
          </a:p>
        </p:txBody>
      </p:sp>
      <p:sp>
        <p:nvSpPr>
          <p:cNvPr id="11" name="矩形 10"/>
          <p:cNvSpPr/>
          <p:nvPr/>
        </p:nvSpPr>
        <p:spPr>
          <a:xfrm>
            <a:off x="4273272" y="2058854"/>
            <a:ext cx="2119491" cy="523220"/>
          </a:xfrm>
          <a:prstGeom prst="rect">
            <a:avLst/>
          </a:prstGeom>
        </p:spPr>
        <p:txBody>
          <a:bodyPr wrap="none">
            <a:spAutoFit/>
          </a:bodyPr>
          <a:lstStyle/>
          <a:p>
            <a:r>
              <a:rPr lang="en-US" altLang="zh-CN" sz="2800" kern="100">
                <a:solidFill>
                  <a:srgbClr val="E36C0A"/>
                </a:solidFill>
                <a:latin typeface="Times New Roman"/>
                <a:ea typeface="华文细黑"/>
              </a:rPr>
              <a:t>NH</a:t>
            </a:r>
            <a:r>
              <a:rPr lang="en-US" altLang="zh-CN" sz="2800" kern="100" baseline="-25000">
                <a:solidFill>
                  <a:srgbClr val="E36C0A"/>
                </a:solidFill>
                <a:latin typeface="Times New Roman"/>
                <a:ea typeface="华文细黑"/>
              </a:rPr>
              <a:t>4</a:t>
            </a:r>
            <a:r>
              <a:rPr lang="en-US" altLang="zh-CN" sz="2800" kern="100">
                <a:solidFill>
                  <a:srgbClr val="E36C0A"/>
                </a:solidFill>
                <a:latin typeface="Times New Roman"/>
                <a:ea typeface="华文细黑"/>
              </a:rPr>
              <a:t>Cl</a:t>
            </a:r>
            <a:r>
              <a:rPr lang="zh-CN" altLang="zh-CN" sz="2800" kern="100">
                <a:solidFill>
                  <a:srgbClr val="E36C0A"/>
                </a:solidFill>
                <a:latin typeface="Times New Roman"/>
                <a:ea typeface="华文细黑"/>
                <a:cs typeface="Times New Roman"/>
              </a:rPr>
              <a:t>和</a:t>
            </a:r>
            <a:r>
              <a:rPr lang="en-US" altLang="zh-CN" sz="2800" kern="100">
                <a:solidFill>
                  <a:srgbClr val="E36C0A"/>
                </a:solidFill>
                <a:latin typeface="Times New Roman"/>
                <a:ea typeface="华文细黑"/>
              </a:rPr>
              <a:t>HCl</a:t>
            </a:r>
            <a:endParaRPr lang="zh-CN" altLang="en-US" sz="2800"/>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922566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5">
                                            <p:txEl>
                                              <p:pRg st="1" end="1"/>
                                            </p:txEl>
                                          </p:spTgt>
                                        </p:tgtEl>
                                      </p:cBhvr>
                                    </p:animEffect>
                                    <p:set>
                                      <p:cBhvr>
                                        <p:cTn id="25" dur="1" fill="hold">
                                          <p:stCondLst>
                                            <p:cond delay="499"/>
                                          </p:stCondLst>
                                        </p:cTn>
                                        <p:tgtEl>
                                          <p:spTgt spid="5">
                                            <p:txEl>
                                              <p:pRg st="1" end="1"/>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
                                            <p:txEl>
                                              <p:pRg st="2" end="2"/>
                                            </p:txEl>
                                          </p:spTgt>
                                        </p:tgtEl>
                                      </p:cBhvr>
                                    </p:animEffect>
                                    <p:set>
                                      <p:cBhvr>
                                        <p:cTn id="28" dur="1" fill="hold">
                                          <p:stCondLst>
                                            <p:cond delay="499"/>
                                          </p:stCondLst>
                                        </p:cTn>
                                        <p:tgtEl>
                                          <p:spTgt spid="5">
                                            <p:txEl>
                                              <p:pRg st="2" end="2"/>
                                            </p:txEl>
                                          </p:spTgt>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9" grpId="0"/>
      <p:bldP spid="9" grpId="1"/>
      <p:bldP spid="11" grpId="0"/>
      <p:bldP spid="11"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178" y="1121346"/>
            <a:ext cx="11524006" cy="1298817"/>
          </a:xfrm>
          <a:prstGeom prst="rect">
            <a:avLst/>
          </a:prstGeom>
        </p:spPr>
        <p:txBody>
          <a:bodyPr>
            <a:spAutoFit/>
          </a:bodyPr>
          <a:lstStyle/>
          <a:p>
            <a:pPr algn="just">
              <a:lnSpc>
                <a:spcPct val="140000"/>
              </a:lnSpc>
              <a:spcAft>
                <a:spcPts val="0"/>
              </a:spcAft>
            </a:pPr>
            <a:r>
              <a:rPr lang="en-US" altLang="zh-CN" sz="2800" kern="100" smtClean="0">
                <a:latin typeface="Times New Roman"/>
                <a:ea typeface="华文细黑"/>
                <a:cs typeface="Courier New"/>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将</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相同的</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HCl</a:t>
            </a:r>
            <a:r>
              <a:rPr lang="zh-CN" altLang="zh-CN" sz="2800" kern="100">
                <a:latin typeface="Times New Roman"/>
                <a:ea typeface="华文细黑"/>
                <a:cs typeface="Times New Roman"/>
              </a:rPr>
              <a:t>溶液稀释相同的倍数，则下列图像正确的是</a:t>
            </a:r>
            <a:r>
              <a:rPr lang="en-US" altLang="zh-CN" sz="2800" kern="100" smtClean="0">
                <a:latin typeface="Times New Roman"/>
                <a:ea typeface="华文细黑"/>
                <a:cs typeface="Courier New"/>
              </a:rPr>
              <a:t>____(</a:t>
            </a:r>
            <a:r>
              <a:rPr lang="zh-CN" altLang="zh-CN" sz="2800" kern="100">
                <a:latin typeface="Times New Roman"/>
                <a:ea typeface="华文细黑"/>
                <a:cs typeface="Times New Roman"/>
              </a:rPr>
              <a:t>填图像符号</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endParaRPr lang="zh-CN" altLang="zh-CN" sz="2800" kern="100">
              <a:effectLst/>
              <a:latin typeface="宋体"/>
              <a:cs typeface="Courier New"/>
            </a:endParaRPr>
          </a:p>
        </p:txBody>
      </p:sp>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210981" name="Picture 37" descr="E:\杨绘绘\2016\一轮\化学\人教版\617D.tif"/>
          <p:cNvPicPr>
            <a:picLocks noChangeAspect="1" noChangeArrowheads="1"/>
          </p:cNvPicPr>
          <p:nvPr/>
        </p:nvPicPr>
        <p:blipFill>
          <a:blip r:embed="rId16" r:link="rId17" cstate="print">
            <a:extLst>
              <a:ext uri="{28A0092B-C50C-407E-A947-70E740481C1C}">
                <a14:useLocalDpi xmlns:a14="http://schemas.microsoft.com/office/drawing/2010/main" val="0"/>
              </a:ext>
            </a:extLst>
          </a:blip>
          <a:srcRect/>
          <a:stretch>
            <a:fillRect/>
          </a:stretch>
        </p:blipFill>
        <p:spPr bwMode="auto">
          <a:xfrm>
            <a:off x="541065" y="2532980"/>
            <a:ext cx="5410687" cy="2062188"/>
          </a:xfrm>
          <a:prstGeom prst="rect">
            <a:avLst/>
          </a:prstGeom>
          <a:noFill/>
          <a:extLst>
            <a:ext uri="{909E8E84-426E-40DD-AFC4-6F175D3DCCD1}">
              <a14:hiddenFill xmlns:a14="http://schemas.microsoft.com/office/drawing/2010/main">
                <a:solidFill>
                  <a:srgbClr val="FFFFFF"/>
                </a:solidFill>
              </a14:hiddenFill>
            </a:ext>
          </a:extLst>
        </p:spPr>
      </p:pic>
      <p:pic>
        <p:nvPicPr>
          <p:cNvPr id="210980" name="Picture 36" descr="E:\杨绘绘\2016\一轮\化学\人教版\617E.tif"/>
          <p:cNvPicPr>
            <a:picLocks noChangeAspect="1" noChangeArrowheads="1"/>
          </p:cNvPicPr>
          <p:nvPr/>
        </p:nvPicPr>
        <p:blipFill>
          <a:blip r:embed="rId18" r:link="rId19" cstate="print">
            <a:extLst>
              <a:ext uri="{28A0092B-C50C-407E-A947-70E740481C1C}">
                <a14:useLocalDpi xmlns:a14="http://schemas.microsoft.com/office/drawing/2010/main" val="0"/>
              </a:ext>
            </a:extLst>
          </a:blip>
          <a:srcRect/>
          <a:stretch>
            <a:fillRect/>
          </a:stretch>
        </p:blipFill>
        <p:spPr bwMode="auto">
          <a:xfrm>
            <a:off x="6299420" y="2485462"/>
            <a:ext cx="5410687" cy="21642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8"/>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9"/>
          <p:cNvSpPr>
            <a:spLocks noChangeArrowheads="1"/>
          </p:cNvSpPr>
          <p:nvPr/>
        </p:nvSpPr>
        <p:spPr bwMode="auto">
          <a:xfrm>
            <a:off x="0" y="1343025"/>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344091" y="4643331"/>
            <a:ext cx="11457851" cy="1835182"/>
          </a:xfrm>
          <a:prstGeom prst="rect">
            <a:avLst/>
          </a:prstGeom>
        </p:spPr>
        <p:txBody>
          <a:bodyPr>
            <a:spAutoFit/>
          </a:bodyPr>
          <a:lstStyle/>
          <a:p>
            <a:pPr algn="just">
              <a:lnSpc>
                <a:spcPct val="140000"/>
              </a:lnSpc>
              <a:spcAft>
                <a:spcPts val="0"/>
              </a:spcAft>
            </a:pPr>
            <a:r>
              <a:rPr lang="zh-CN" altLang="zh-CN" sz="2800" b="1" kern="100">
                <a:solidFill>
                  <a:srgbClr val="0000FF"/>
                </a:solidFill>
                <a:latin typeface="Times New Roman"/>
                <a:cs typeface="Times New Roman"/>
              </a:rPr>
              <a:t>解析</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为强酸弱碱盐，稀释促进其水解，盐酸为强酸，在溶液中全部电离，</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相同的</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HCl</a:t>
            </a:r>
            <a:r>
              <a:rPr lang="zh-CN" altLang="zh-CN" sz="2800" kern="100">
                <a:latin typeface="Times New Roman"/>
                <a:ea typeface="华文细黑"/>
                <a:cs typeface="Times New Roman"/>
              </a:rPr>
              <a:t>溶液稀释相同的倍数时，盐酸的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大于</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，且加水稀释其</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均增大，</a:t>
            </a:r>
            <a:r>
              <a:rPr lang="en-US" altLang="zh-CN" sz="2800" kern="100">
                <a:latin typeface="Times New Roman"/>
                <a:ea typeface="华文细黑"/>
                <a:cs typeface="Courier New"/>
              </a:rPr>
              <a:t>B</a:t>
            </a:r>
            <a:r>
              <a:rPr lang="zh-CN" altLang="zh-CN" sz="2800" kern="100">
                <a:latin typeface="Times New Roman"/>
                <a:ea typeface="华文细黑"/>
                <a:cs typeface="Times New Roman"/>
              </a:rPr>
              <a:t>项符合</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7" name="矩形 6"/>
          <p:cNvSpPr/>
          <p:nvPr/>
        </p:nvSpPr>
        <p:spPr>
          <a:xfrm>
            <a:off x="910630" y="1841426"/>
            <a:ext cx="423514"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B</a:t>
            </a:r>
            <a:endParaRPr lang="zh-CN" altLang="en-US" sz="2800" kern="100">
              <a:solidFill>
                <a:schemeClr val="accent6">
                  <a:lumMod val="75000"/>
                </a:schemeClr>
              </a:solidFill>
              <a:latin typeface="Times New Roman"/>
              <a:ea typeface="华文细黑"/>
              <a:cs typeface="Courier New"/>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75101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4" grpId="0"/>
      <p:bldP spid="4" grpId="1"/>
      <p:bldP spid="7" grpId="0"/>
      <p:bldP spid="7"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 name="矩形 5"/>
          <p:cNvSpPr/>
          <p:nvPr/>
        </p:nvSpPr>
        <p:spPr>
          <a:xfrm>
            <a:off x="287414" y="1266880"/>
            <a:ext cx="11639246"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若该溶液是由体积相等的稀盐酸和氨水混合而成，且恰好呈中性，则混合前</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HCl</a:t>
            </a:r>
            <a:r>
              <a:rPr lang="en-US" altLang="zh-CN" sz="2800" kern="100" dirty="0">
                <a:latin typeface="Times New Roman"/>
                <a:ea typeface="华文细黑"/>
                <a:cs typeface="Courier New"/>
              </a:rPr>
              <a:t>)______</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；混合前酸中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和碱中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的关系为</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)______</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体积相等的稀盐酸和氨水混合，且恰好呈中性，则原溶液中氨水浓度略大于盐酸的浓度</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8" name="矩形 7"/>
          <p:cNvSpPr/>
          <p:nvPr/>
        </p:nvSpPr>
        <p:spPr>
          <a:xfrm>
            <a:off x="2240682" y="1949934"/>
            <a:ext cx="902811"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小于</a:t>
            </a:r>
            <a:endParaRPr lang="zh-CN" altLang="en-US" sz="2800" kern="100">
              <a:solidFill>
                <a:schemeClr val="accent6">
                  <a:lumMod val="75000"/>
                </a:schemeClr>
              </a:solidFill>
              <a:latin typeface="Times New Roman"/>
              <a:ea typeface="华文细黑"/>
              <a:cs typeface="Courier New"/>
            </a:endParaRPr>
          </a:p>
        </p:txBody>
      </p:sp>
      <p:sp>
        <p:nvSpPr>
          <p:cNvPr id="11" name="矩形 10"/>
          <p:cNvSpPr/>
          <p:nvPr/>
        </p:nvSpPr>
        <p:spPr>
          <a:xfrm>
            <a:off x="7641282" y="2544934"/>
            <a:ext cx="902811"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大于</a:t>
            </a:r>
            <a:endParaRPr lang="zh-CN" altLang="en-US" sz="2800" kern="100">
              <a:solidFill>
                <a:schemeClr val="accent6">
                  <a:lumMod val="75000"/>
                </a:schemeClr>
              </a:solidFill>
              <a:latin typeface="Times New Roman"/>
              <a:ea typeface="华文细黑"/>
              <a:cs typeface="Courier New"/>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222113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xEl>
                                              <p:pRg st="1" end="1"/>
                                            </p:txEl>
                                          </p:spTgt>
                                        </p:tgtEl>
                                      </p:cBhvr>
                                    </p:animEffect>
                                    <p:set>
                                      <p:cBhvr>
                                        <p:cTn id="20" dur="1" fill="hold">
                                          <p:stCondLst>
                                            <p:cond delay="499"/>
                                          </p:stCondLst>
                                        </p:cTn>
                                        <p:tgtEl>
                                          <p:spTgt spid="6">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8" grpId="0"/>
      <p:bldP spid="8" grpId="1"/>
      <p:bldP spid="11" grpId="0"/>
      <p:bldP spid="11"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86215" y="1077072"/>
            <a:ext cx="11572430" cy="624530"/>
          </a:xfrm>
          <a:prstGeom prst="rect">
            <a:avLst/>
          </a:prstGeom>
        </p:spPr>
        <p:txBody>
          <a:bodyPr>
            <a:spAutoFit/>
          </a:bodyPr>
          <a:lstStyle/>
          <a:p>
            <a:pPr algn="just">
              <a:lnSpc>
                <a:spcPct val="140000"/>
              </a:lnSpc>
              <a:spcAft>
                <a:spcPts val="0"/>
              </a:spcAft>
            </a:pPr>
            <a:r>
              <a:rPr lang="en-US" altLang="zh-CN" sz="2800" kern="100">
                <a:latin typeface="Times New Roman"/>
                <a:ea typeface="华文细黑"/>
              </a:rPr>
              <a:t>14.</a:t>
            </a:r>
            <a:r>
              <a:rPr lang="zh-CN" altLang="zh-CN" sz="2800" kern="100">
                <a:latin typeface="Times New Roman"/>
                <a:ea typeface="华文细黑"/>
                <a:cs typeface="Times New Roman"/>
              </a:rPr>
              <a:t>已知</a:t>
            </a:r>
            <a:r>
              <a:rPr lang="en-US" altLang="zh-CN" sz="2800" kern="100">
                <a:latin typeface="Times New Roman"/>
                <a:ea typeface="华文细黑"/>
              </a:rPr>
              <a:t>25 </a:t>
            </a:r>
            <a:r>
              <a:rPr lang="en-US" altLang="zh-CN" sz="2800" kern="100">
                <a:latin typeface="宋体"/>
                <a:ea typeface="华文细黑"/>
                <a:cs typeface="Times New Roman"/>
              </a:rPr>
              <a:t>℃</a:t>
            </a:r>
            <a:r>
              <a:rPr lang="zh-CN" altLang="zh-CN" sz="2800" kern="100">
                <a:latin typeface="Times New Roman"/>
                <a:ea typeface="华文细黑"/>
                <a:cs typeface="Times New Roman"/>
              </a:rPr>
              <a:t>时部分弱电解质的电离平衡常数数据如表所示：</a:t>
            </a:r>
            <a:endParaRPr lang="zh-CN" altLang="zh-CN" sz="1050" kern="10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716097432"/>
              </p:ext>
            </p:extLst>
          </p:nvPr>
        </p:nvGraphicFramePr>
        <p:xfrm>
          <a:off x="541065" y="1883718"/>
          <a:ext cx="10971212" cy="1975104"/>
        </p:xfrm>
        <a:graphic>
          <a:graphicData uri="http://schemas.openxmlformats.org/drawingml/2006/table">
            <a:tbl>
              <a:tblPr/>
              <a:tblGrid>
                <a:gridCol w="2742803"/>
                <a:gridCol w="2742803"/>
                <a:gridCol w="2742803"/>
                <a:gridCol w="2742803"/>
              </a:tblGrid>
              <a:tr h="0">
                <a:tc>
                  <a:txBody>
                    <a:bodyPr/>
                    <a:lstStyle/>
                    <a:p>
                      <a:pPr algn="ctr">
                        <a:lnSpc>
                          <a:spcPct val="140000"/>
                        </a:lnSpc>
                        <a:spcAft>
                          <a:spcPts val="0"/>
                        </a:spcAft>
                      </a:pPr>
                      <a:r>
                        <a:rPr lang="zh-CN" sz="2800" kern="100">
                          <a:effectLst/>
                          <a:latin typeface="Times New Roman"/>
                          <a:ea typeface="华文细黑"/>
                          <a:cs typeface="Times New Roman"/>
                        </a:rPr>
                        <a:t>化学式</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COOH</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HClO</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kern="100">
                          <a:effectLst/>
                          <a:latin typeface="Times New Roman"/>
                          <a:ea typeface="华文细黑"/>
                          <a:cs typeface="Times New Roman"/>
                        </a:rPr>
                        <a:t>电离平衡常数</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a:t>
                      </a:r>
                      <a:r>
                        <a:rPr lang="zh-CN" sz="2800" kern="100">
                          <a:effectLst/>
                          <a:latin typeface="Times New Roman"/>
                          <a:ea typeface="华文细黑"/>
                          <a:cs typeface="Times New Roman"/>
                        </a:rPr>
                        <a:t>＝</a:t>
                      </a:r>
                      <a:r>
                        <a:rPr lang="en-US" sz="2800" kern="100">
                          <a:effectLst/>
                          <a:latin typeface="Times New Roman"/>
                          <a:ea typeface="华文细黑"/>
                          <a:cs typeface="Courier New"/>
                        </a:rPr>
                        <a:t>1.8</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5</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a1</a:t>
                      </a:r>
                      <a:r>
                        <a:rPr lang="zh-CN" sz="2800" kern="100">
                          <a:effectLst/>
                          <a:latin typeface="Times New Roman"/>
                          <a:ea typeface="华文细黑"/>
                          <a:cs typeface="Times New Roman"/>
                        </a:rPr>
                        <a:t>＝</a:t>
                      </a:r>
                      <a:r>
                        <a:rPr lang="en-US" sz="2800" kern="100">
                          <a:effectLst/>
                          <a:latin typeface="Times New Roman"/>
                          <a:ea typeface="华文细黑"/>
                          <a:cs typeface="Courier New"/>
                        </a:rPr>
                        <a:t>4.3</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7</a:t>
                      </a:r>
                      <a:r>
                        <a:rPr lang="en-US" sz="2800" i="1" kern="100">
                          <a:effectLst/>
                          <a:latin typeface="Times New Roman"/>
                          <a:ea typeface="华文细黑"/>
                          <a:cs typeface="Courier New"/>
                        </a:rPr>
                        <a:t> </a:t>
                      </a:r>
                      <a:endParaRPr lang="zh-CN" sz="2800" kern="100">
                        <a:effectLst/>
                        <a:latin typeface="宋体"/>
                        <a:cs typeface="Courier New"/>
                      </a:endParaRPr>
                    </a:p>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a2</a:t>
                      </a:r>
                      <a:r>
                        <a:rPr lang="zh-CN" sz="2800" kern="100">
                          <a:effectLst/>
                          <a:latin typeface="Times New Roman"/>
                          <a:ea typeface="华文细黑"/>
                          <a:cs typeface="Times New Roman"/>
                        </a:rPr>
                        <a:t>＝</a:t>
                      </a:r>
                      <a:r>
                        <a:rPr lang="en-US" sz="2800" kern="100">
                          <a:effectLst/>
                          <a:latin typeface="Times New Roman"/>
                          <a:ea typeface="华文细黑"/>
                          <a:cs typeface="Courier New"/>
                        </a:rPr>
                        <a:t>5.6</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11</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a:t>
                      </a:r>
                      <a:r>
                        <a:rPr lang="zh-CN" sz="2800" kern="100">
                          <a:effectLst/>
                          <a:latin typeface="Times New Roman"/>
                          <a:ea typeface="华文细黑"/>
                          <a:cs typeface="Times New Roman"/>
                        </a:rPr>
                        <a:t>＝</a:t>
                      </a:r>
                      <a:r>
                        <a:rPr lang="en-US" sz="2800" kern="100">
                          <a:effectLst/>
                          <a:latin typeface="Times New Roman"/>
                          <a:ea typeface="华文细黑"/>
                          <a:cs typeface="Courier New"/>
                        </a:rPr>
                        <a:t>3.0</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8</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98821" y="3933850"/>
            <a:ext cx="11074344" cy="2505301"/>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回答下列问题：</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物质的量浓度均为</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的四种溶液：</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  	</a:t>
            </a:r>
            <a:r>
              <a:rPr lang="en-US" altLang="zh-CN" sz="2800" kern="100" smtClean="0">
                <a:latin typeface="Times New Roman"/>
                <a:ea typeface="华文细黑"/>
                <a:cs typeface="Courier New"/>
              </a:rPr>
              <a:t>	b.Na</a:t>
            </a:r>
            <a:r>
              <a:rPr lang="en-US" altLang="zh-CN" sz="2800" kern="100" baseline="-25000" smtClean="0">
                <a:latin typeface="Times New Roman"/>
                <a:ea typeface="华文细黑"/>
                <a:cs typeface="Courier New"/>
              </a:rPr>
              <a:t>2</a:t>
            </a:r>
            <a:r>
              <a:rPr lang="en-US" altLang="zh-CN" sz="2800" kern="100" smtClean="0">
                <a:latin typeface="Times New Roman"/>
                <a:ea typeface="华文细黑"/>
                <a:cs typeface="Courier New"/>
              </a:rPr>
              <a:t>CO</a:t>
            </a:r>
            <a:r>
              <a:rPr lang="en-US" altLang="zh-CN" sz="2800" kern="100" baseline="-25000" smtClean="0">
                <a:latin typeface="Times New Roman"/>
                <a:ea typeface="华文细黑"/>
                <a:cs typeface="Courier New"/>
              </a:rPr>
              <a:t>3	</a:t>
            </a:r>
            <a:r>
              <a:rPr lang="en-US" altLang="zh-CN" sz="2800" kern="100" smtClean="0">
                <a:latin typeface="Times New Roman"/>
                <a:ea typeface="华文细黑"/>
                <a:cs typeface="Courier New"/>
              </a:rPr>
              <a:t>c.NaClO  </a:t>
            </a:r>
            <a:r>
              <a:rPr lang="en-US" altLang="zh-CN" sz="2800" kern="100">
                <a:latin typeface="Times New Roman"/>
                <a:ea typeface="华文细黑"/>
                <a:cs typeface="Courier New"/>
              </a:rPr>
              <a:t>	d.NaHCO</a:t>
            </a:r>
            <a:r>
              <a:rPr lang="en-US" altLang="zh-CN" sz="2800" kern="100" baseline="-25000">
                <a:latin typeface="Times New Roman"/>
                <a:ea typeface="华文细黑"/>
                <a:cs typeface="Courier New"/>
              </a:rPr>
              <a:t>3</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pH</a:t>
            </a:r>
            <a:r>
              <a:rPr lang="zh-CN" altLang="zh-CN" sz="2800" kern="100">
                <a:latin typeface="Times New Roman"/>
                <a:ea typeface="华文细黑"/>
                <a:cs typeface="Times New Roman"/>
              </a:rPr>
              <a:t>由小到大排列的顺序是</a:t>
            </a:r>
            <a:r>
              <a:rPr lang="en-US" altLang="zh-CN" sz="2800" kern="100">
                <a:latin typeface="Times New Roman"/>
                <a:ea typeface="华文细黑"/>
                <a:cs typeface="Courier New"/>
              </a:rPr>
              <a:t>__________(</a:t>
            </a:r>
            <a:r>
              <a:rPr lang="zh-CN" altLang="zh-CN" sz="2800" kern="100">
                <a:latin typeface="Times New Roman"/>
                <a:ea typeface="华文细黑"/>
                <a:cs typeface="Times New Roman"/>
              </a:rPr>
              <a:t>用字母填写</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86215" y="1401371"/>
            <a:ext cx="11572430" cy="3108543"/>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酸的电离常数越大，其酸性就越强，酸性越强其形成强碱弱酸盐的水解程度就越小，即相同浓度下的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就越小，由表可以看出，电离常数为醋酸＞碳酸的一级电离＞次氯酸＞碳酸的二级电离，所以物质的量浓度均为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的四种溶液的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值由小到大的排列顺序是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smtClean="0">
                <a:solidFill>
                  <a:srgbClr val="E36C0A"/>
                </a:solidFill>
                <a:latin typeface="Times New Roman"/>
                <a:ea typeface="华文细黑"/>
              </a:rPr>
              <a:t>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d</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c</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b</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676857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3"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41414" y="818456"/>
            <a:ext cx="11505997" cy="5780044"/>
          </a:xfrm>
          <a:prstGeom prst="rect">
            <a:avLst/>
          </a:prstGeom>
        </p:spPr>
        <p:txBody>
          <a:bodyPr>
            <a:spAutoFit/>
          </a:bodyPr>
          <a:lstStyle/>
          <a:p>
            <a:pPr algn="just">
              <a:lnSpc>
                <a:spcPct val="140000"/>
              </a:lnSpc>
              <a:spcAft>
                <a:spcPts val="0"/>
              </a:spcAft>
            </a:pPr>
            <a:r>
              <a:rPr lang="en-US" altLang="zh-CN" kern="100" dirty="0">
                <a:latin typeface="Times New Roman"/>
                <a:ea typeface="华文细黑"/>
                <a:cs typeface="Courier New"/>
              </a:rPr>
              <a:t>(2)</a:t>
            </a:r>
            <a:r>
              <a:rPr lang="zh-CN" altLang="zh-CN" kern="100" dirty="0">
                <a:latin typeface="Times New Roman"/>
                <a:ea typeface="华文细黑"/>
                <a:cs typeface="Times New Roman"/>
              </a:rPr>
              <a:t>常温下，</a:t>
            </a:r>
            <a:r>
              <a:rPr lang="en-US" altLang="zh-CN" kern="100" dirty="0">
                <a:latin typeface="Times New Roman"/>
                <a:ea typeface="华文细黑"/>
                <a:cs typeface="Courier New"/>
              </a:rPr>
              <a:t>0.1 </a:t>
            </a:r>
            <a:r>
              <a:rPr lang="en-US" altLang="zh-CN" kern="100" dirty="0" err="1">
                <a:latin typeface="Times New Roman"/>
                <a:ea typeface="华文细黑"/>
                <a:cs typeface="Courier New"/>
              </a:rPr>
              <a:t>mol·L</a:t>
            </a:r>
            <a:r>
              <a:rPr lang="zh-CN" altLang="zh-CN" kern="100" baseline="30000" dirty="0">
                <a:latin typeface="Times New Roman"/>
                <a:ea typeface="华文细黑"/>
                <a:cs typeface="Times New Roman"/>
              </a:rPr>
              <a:t>－</a:t>
            </a:r>
            <a:r>
              <a:rPr lang="en-US" altLang="zh-CN" kern="100" baseline="30000" dirty="0">
                <a:latin typeface="Times New Roman"/>
                <a:ea typeface="华文细黑"/>
                <a:cs typeface="Courier New"/>
              </a:rPr>
              <a:t>1</a:t>
            </a:r>
            <a:r>
              <a:rPr lang="en-US" altLang="zh-CN" kern="100" dirty="0">
                <a:latin typeface="Times New Roman"/>
                <a:ea typeface="华文细黑"/>
                <a:cs typeface="Courier New"/>
              </a:rPr>
              <a:t> CH</a:t>
            </a:r>
            <a:r>
              <a:rPr lang="en-US" altLang="zh-CN" kern="100" baseline="-25000" dirty="0">
                <a:latin typeface="Times New Roman"/>
                <a:ea typeface="华文细黑"/>
                <a:cs typeface="Courier New"/>
              </a:rPr>
              <a:t>3</a:t>
            </a:r>
            <a:r>
              <a:rPr lang="en-US" altLang="zh-CN" kern="100" dirty="0">
                <a:latin typeface="Times New Roman"/>
                <a:ea typeface="华文细黑"/>
                <a:cs typeface="Courier New"/>
              </a:rPr>
              <a:t>COOH</a:t>
            </a:r>
            <a:r>
              <a:rPr lang="zh-CN" altLang="zh-CN" kern="100" dirty="0">
                <a:latin typeface="Times New Roman"/>
                <a:ea typeface="华文细黑"/>
                <a:cs typeface="Times New Roman"/>
              </a:rPr>
              <a:t>溶液加水稀释过程中，下列表达式的数据变大的是</a:t>
            </a:r>
            <a:r>
              <a:rPr lang="en-US" altLang="zh-CN" kern="100" dirty="0" smtClean="0">
                <a:latin typeface="Times New Roman"/>
                <a:ea typeface="华文细黑"/>
                <a:cs typeface="Courier New"/>
              </a:rPr>
              <a:t>____</a:t>
            </a:r>
            <a:r>
              <a:rPr lang="zh-CN" altLang="zh-CN" kern="100" dirty="0">
                <a:latin typeface="Times New Roman"/>
                <a:ea typeface="华文细黑"/>
                <a:cs typeface="Times New Roman"/>
              </a:rPr>
              <a:t>。</a:t>
            </a:r>
            <a:endParaRPr lang="zh-CN" altLang="zh-CN" kern="100" dirty="0">
              <a:latin typeface="宋体"/>
              <a:cs typeface="Courier New"/>
            </a:endParaRPr>
          </a:p>
          <a:p>
            <a:pPr algn="just">
              <a:lnSpc>
                <a:spcPct val="140000"/>
              </a:lnSpc>
              <a:spcAft>
                <a:spcPts val="0"/>
              </a:spcAft>
            </a:pPr>
            <a:r>
              <a:rPr lang="en-US" altLang="zh-CN" kern="100" dirty="0" err="1">
                <a:latin typeface="Times New Roman"/>
                <a:ea typeface="华文细黑"/>
                <a:cs typeface="Courier New"/>
              </a:rPr>
              <a:t>A.</a:t>
            </a:r>
            <a:r>
              <a:rPr lang="en-US" altLang="zh-CN" i="1" kern="100" dirty="0" err="1">
                <a:latin typeface="Times New Roman"/>
                <a:ea typeface="华文细黑"/>
                <a:cs typeface="Courier New"/>
              </a:rPr>
              <a:t>c</a:t>
            </a:r>
            <a:r>
              <a:rPr lang="en-US" altLang="zh-CN" kern="100" dirty="0">
                <a:latin typeface="Times New Roman"/>
                <a:ea typeface="华文细黑"/>
                <a:cs typeface="Courier New"/>
              </a:rPr>
              <a:t>(H</a:t>
            </a:r>
            <a:r>
              <a:rPr lang="zh-CN" altLang="zh-CN" kern="100" baseline="30000" dirty="0">
                <a:latin typeface="Times New Roman"/>
                <a:ea typeface="华文细黑"/>
                <a:cs typeface="Times New Roman"/>
              </a:rPr>
              <a:t>＋</a:t>
            </a:r>
            <a:r>
              <a:rPr lang="en-US" altLang="zh-CN" kern="100" dirty="0" smtClean="0">
                <a:latin typeface="Times New Roman"/>
                <a:ea typeface="华文细黑"/>
                <a:cs typeface="Courier New"/>
              </a:rPr>
              <a:t>)      </a:t>
            </a:r>
            <a:r>
              <a:rPr lang="en-US" altLang="zh-CN" kern="100" dirty="0" err="1" smtClean="0">
                <a:latin typeface="Times New Roman"/>
                <a:ea typeface="华文细黑"/>
                <a:cs typeface="Courier New"/>
              </a:rPr>
              <a:t>B.</a:t>
            </a:r>
            <a:r>
              <a:rPr lang="en-US" altLang="zh-CN" i="1" kern="100" dirty="0" err="1" smtClean="0">
                <a:latin typeface="Times New Roman"/>
                <a:ea typeface="华文细黑"/>
                <a:cs typeface="Courier New"/>
              </a:rPr>
              <a:t>c</a:t>
            </a:r>
            <a:r>
              <a:rPr lang="en-US" altLang="zh-CN" kern="100" dirty="0" smtClean="0">
                <a:latin typeface="Times New Roman"/>
                <a:ea typeface="华文细黑"/>
                <a:cs typeface="Courier New"/>
              </a:rPr>
              <a:t>(H</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en-US" altLang="zh-CN" i="1" kern="100" dirty="0" smtClean="0">
                <a:latin typeface="Times New Roman"/>
                <a:ea typeface="华文细黑"/>
                <a:cs typeface="Courier New"/>
              </a:rPr>
              <a:t>c</a:t>
            </a:r>
            <a:r>
              <a:rPr lang="en-US" altLang="zh-CN" kern="100" dirty="0" smtClean="0">
                <a:latin typeface="Times New Roman"/>
                <a:ea typeface="华文细黑"/>
                <a:cs typeface="Courier New"/>
              </a:rPr>
              <a:t>(CH</a:t>
            </a:r>
            <a:r>
              <a:rPr lang="en-US" altLang="zh-CN" kern="100" baseline="-25000" dirty="0" smtClean="0">
                <a:latin typeface="Times New Roman"/>
                <a:ea typeface="华文细黑"/>
                <a:cs typeface="Courier New"/>
              </a:rPr>
              <a:t>3</a:t>
            </a:r>
            <a:r>
              <a:rPr lang="en-US" altLang="zh-CN" kern="100" dirty="0" smtClean="0">
                <a:latin typeface="Times New Roman"/>
                <a:ea typeface="华文细黑"/>
                <a:cs typeface="Courier New"/>
              </a:rPr>
              <a:t>COOH)      </a:t>
            </a:r>
            <a:r>
              <a:rPr lang="en-US" altLang="zh-CN" kern="100" dirty="0" err="1" smtClean="0">
                <a:latin typeface="Times New Roman"/>
                <a:ea typeface="华文细黑"/>
                <a:cs typeface="Courier New"/>
              </a:rPr>
              <a:t>C.</a:t>
            </a:r>
            <a:r>
              <a:rPr lang="en-US" altLang="zh-CN" i="1" kern="100" dirty="0" err="1" smtClean="0">
                <a:latin typeface="Times New Roman"/>
                <a:ea typeface="华文细黑"/>
                <a:cs typeface="Courier New"/>
              </a:rPr>
              <a:t>c</a:t>
            </a:r>
            <a:r>
              <a:rPr lang="en-US" altLang="zh-CN" kern="100" dirty="0" smtClean="0">
                <a:latin typeface="Times New Roman"/>
                <a:ea typeface="华文细黑"/>
                <a:cs typeface="Courier New"/>
              </a:rPr>
              <a:t>(H</a:t>
            </a:r>
            <a:r>
              <a:rPr lang="zh-CN" altLang="zh-CN" kern="100" baseline="30000" dirty="0" smtClean="0">
                <a:latin typeface="Times New Roman"/>
                <a:ea typeface="华文细黑"/>
                <a:cs typeface="Times New Roman"/>
              </a:rPr>
              <a:t>＋</a:t>
            </a:r>
            <a:r>
              <a:rPr lang="en-US" altLang="zh-CN" kern="100" dirty="0" smtClean="0">
                <a:latin typeface="Times New Roman"/>
                <a:ea typeface="华文细黑"/>
                <a:cs typeface="Courier New"/>
              </a:rPr>
              <a:t>)·</a:t>
            </a:r>
            <a:r>
              <a:rPr lang="en-US" altLang="zh-CN" i="1" kern="100" dirty="0" smtClean="0">
                <a:latin typeface="Times New Roman"/>
                <a:ea typeface="华文细黑"/>
                <a:cs typeface="Courier New"/>
              </a:rPr>
              <a:t>c</a:t>
            </a:r>
            <a:r>
              <a:rPr lang="en-US" altLang="zh-CN" kern="100" dirty="0" smtClean="0">
                <a:latin typeface="Times New Roman"/>
                <a:ea typeface="华文细黑"/>
                <a:cs typeface="Courier New"/>
              </a:rPr>
              <a:t>(OH</a:t>
            </a:r>
            <a:r>
              <a:rPr lang="zh-CN" altLang="zh-CN" kern="100" baseline="30000" dirty="0" smtClean="0">
                <a:latin typeface="Times New Roman"/>
                <a:ea typeface="华文细黑"/>
                <a:cs typeface="Times New Roman"/>
              </a:rPr>
              <a:t>－</a:t>
            </a:r>
            <a:r>
              <a:rPr lang="en-US" altLang="zh-CN" kern="100" dirty="0" smtClean="0">
                <a:latin typeface="Times New Roman"/>
                <a:ea typeface="华文细黑"/>
                <a:cs typeface="Courier New"/>
              </a:rPr>
              <a:t>)      </a:t>
            </a:r>
            <a:r>
              <a:rPr lang="en-US" altLang="zh-CN" kern="100" dirty="0" err="1" smtClean="0">
                <a:latin typeface="Times New Roman"/>
                <a:ea typeface="华文细黑"/>
                <a:cs typeface="Courier New"/>
              </a:rPr>
              <a:t>D.</a:t>
            </a:r>
            <a:r>
              <a:rPr lang="en-US" altLang="zh-CN" i="1" kern="100" dirty="0" err="1" smtClean="0">
                <a:latin typeface="Times New Roman"/>
                <a:ea typeface="华文细黑"/>
                <a:cs typeface="Courier New"/>
              </a:rPr>
              <a:t>c</a:t>
            </a:r>
            <a:r>
              <a:rPr lang="en-US" altLang="zh-CN" kern="100" dirty="0" smtClean="0">
                <a:latin typeface="Times New Roman"/>
                <a:ea typeface="华文细黑"/>
                <a:cs typeface="Courier New"/>
              </a:rPr>
              <a:t>(OH</a:t>
            </a:r>
            <a:r>
              <a:rPr lang="zh-CN" altLang="zh-CN" kern="100" baseline="30000" dirty="0" smtClean="0">
                <a:latin typeface="Times New Roman"/>
                <a:ea typeface="华文细黑"/>
                <a:cs typeface="Times New Roman"/>
              </a:rPr>
              <a:t>－</a:t>
            </a:r>
            <a:r>
              <a:rPr lang="en-US" altLang="zh-CN" kern="100" dirty="0" smtClean="0">
                <a:latin typeface="Times New Roman"/>
                <a:ea typeface="华文细黑"/>
                <a:cs typeface="Courier New"/>
              </a:rPr>
              <a:t>)/</a:t>
            </a:r>
            <a:r>
              <a:rPr lang="en-US" altLang="zh-CN" i="1" kern="100" dirty="0" smtClean="0">
                <a:latin typeface="Times New Roman"/>
                <a:ea typeface="华文细黑"/>
                <a:cs typeface="Courier New"/>
              </a:rPr>
              <a:t>c</a:t>
            </a:r>
            <a:r>
              <a:rPr lang="en-US" altLang="zh-CN" kern="100" dirty="0" smtClean="0">
                <a:latin typeface="Times New Roman"/>
                <a:ea typeface="华文细黑"/>
                <a:cs typeface="Courier New"/>
              </a:rPr>
              <a:t>(H</a:t>
            </a:r>
            <a:r>
              <a:rPr lang="zh-CN" altLang="zh-CN" kern="100" baseline="30000" dirty="0" smtClean="0">
                <a:latin typeface="Times New Roman"/>
                <a:ea typeface="华文细黑"/>
                <a:cs typeface="Times New Roman"/>
              </a:rPr>
              <a:t>＋</a:t>
            </a:r>
            <a:r>
              <a:rPr lang="en-US" altLang="zh-CN" kern="100" dirty="0" smtClean="0">
                <a:latin typeface="Times New Roman"/>
                <a:ea typeface="华文细黑"/>
                <a:cs typeface="Courier New"/>
              </a:rPr>
              <a:t>)</a:t>
            </a:r>
            <a:endParaRPr lang="zh-CN" altLang="zh-CN" kern="100" dirty="0" smtClean="0">
              <a:latin typeface="宋体"/>
              <a:cs typeface="Courier New"/>
            </a:endParaRPr>
          </a:p>
          <a:p>
            <a:pPr algn="just">
              <a:lnSpc>
                <a:spcPct val="140000"/>
              </a:lnSpc>
              <a:spcAft>
                <a:spcPts val="0"/>
              </a:spcAft>
            </a:pPr>
            <a:r>
              <a:rPr lang="en-US" altLang="zh-CN" kern="100" dirty="0" err="1" smtClean="0">
                <a:latin typeface="Times New Roman"/>
                <a:ea typeface="华文细黑"/>
                <a:cs typeface="Courier New"/>
              </a:rPr>
              <a:t>E.</a:t>
            </a:r>
            <a:r>
              <a:rPr lang="en-US" altLang="zh-CN" i="1" kern="100" dirty="0" err="1" smtClean="0">
                <a:latin typeface="Times New Roman"/>
                <a:ea typeface="华文细黑"/>
                <a:cs typeface="Courier New"/>
              </a:rPr>
              <a:t>c</a:t>
            </a:r>
            <a:r>
              <a:rPr lang="en-US" altLang="zh-CN" kern="100" dirty="0" smtClean="0">
                <a:latin typeface="Times New Roman"/>
                <a:ea typeface="华文细黑"/>
                <a:cs typeface="Courier New"/>
              </a:rPr>
              <a:t>(H</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(CH</a:t>
            </a:r>
            <a:r>
              <a:rPr lang="en-US" altLang="zh-CN" kern="100" baseline="-25000" dirty="0">
                <a:latin typeface="Times New Roman"/>
                <a:ea typeface="华文细黑"/>
                <a:cs typeface="Courier New"/>
              </a:rPr>
              <a:t>3</a:t>
            </a:r>
            <a:r>
              <a:rPr lang="en-US" altLang="zh-CN" kern="100" dirty="0">
                <a:latin typeface="Times New Roman"/>
                <a:ea typeface="华文细黑"/>
                <a:cs typeface="Courier New"/>
              </a:rPr>
              <a:t>COO</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en-US" altLang="zh-CN" i="1" kern="100" dirty="0" smtClean="0">
                <a:latin typeface="Times New Roman"/>
                <a:ea typeface="华文细黑"/>
                <a:cs typeface="Courier New"/>
              </a:rPr>
              <a:t>c</a:t>
            </a:r>
            <a:r>
              <a:rPr lang="en-US" altLang="zh-CN" kern="100" dirty="0" smtClean="0">
                <a:latin typeface="Times New Roman"/>
                <a:ea typeface="华文细黑"/>
                <a:cs typeface="Courier New"/>
              </a:rPr>
              <a:t>(CH</a:t>
            </a:r>
            <a:r>
              <a:rPr lang="en-US" altLang="zh-CN" kern="100" baseline="-25000" dirty="0" smtClean="0">
                <a:latin typeface="Times New Roman"/>
                <a:ea typeface="华文细黑"/>
                <a:cs typeface="Courier New"/>
              </a:rPr>
              <a:t>3</a:t>
            </a:r>
            <a:r>
              <a:rPr lang="en-US" altLang="zh-CN" kern="100" dirty="0" smtClean="0">
                <a:latin typeface="Times New Roman"/>
                <a:ea typeface="华文细黑"/>
                <a:cs typeface="Courier New"/>
              </a:rPr>
              <a:t>COOH)</a:t>
            </a:r>
          </a:p>
          <a:p>
            <a:pPr>
              <a:lnSpc>
                <a:spcPct val="140000"/>
              </a:lnSpc>
              <a:spcAft>
                <a:spcPts val="0"/>
              </a:spcAft>
            </a:pPr>
            <a:r>
              <a:rPr lang="zh-CN" altLang="zh-CN" b="1" kern="100" dirty="0">
                <a:solidFill>
                  <a:srgbClr val="0000FF"/>
                </a:solidFill>
                <a:latin typeface="Times New Roman"/>
                <a:cs typeface="Times New Roman"/>
              </a:rPr>
              <a:t>解析</a:t>
            </a:r>
            <a:r>
              <a:rPr lang="zh-CN" altLang="zh-CN" kern="100" dirty="0">
                <a:latin typeface="Times New Roman"/>
                <a:ea typeface="华文细黑"/>
                <a:cs typeface="Times New Roman"/>
              </a:rPr>
              <a:t>　常温下，</a:t>
            </a:r>
            <a:r>
              <a:rPr lang="en-US" altLang="zh-CN" kern="100" dirty="0">
                <a:latin typeface="Times New Roman"/>
                <a:ea typeface="华文细黑"/>
                <a:cs typeface="Courier New"/>
              </a:rPr>
              <a:t>0.1 </a:t>
            </a:r>
            <a:r>
              <a:rPr lang="en-US" altLang="zh-CN" kern="100" dirty="0" err="1">
                <a:latin typeface="Times New Roman"/>
                <a:ea typeface="华文细黑"/>
                <a:cs typeface="Courier New"/>
              </a:rPr>
              <a:t>mol·L</a:t>
            </a:r>
            <a:r>
              <a:rPr lang="zh-CN" altLang="zh-CN" kern="100" baseline="30000" dirty="0">
                <a:latin typeface="Times New Roman"/>
                <a:ea typeface="华文细黑"/>
                <a:cs typeface="Times New Roman"/>
              </a:rPr>
              <a:t>－</a:t>
            </a:r>
            <a:r>
              <a:rPr lang="en-US" altLang="zh-CN" kern="100" baseline="30000" dirty="0">
                <a:latin typeface="Times New Roman"/>
                <a:ea typeface="华文细黑"/>
                <a:cs typeface="Courier New"/>
              </a:rPr>
              <a:t>1</a:t>
            </a:r>
            <a:r>
              <a:rPr lang="en-US" altLang="zh-CN" kern="100" dirty="0">
                <a:latin typeface="Times New Roman"/>
                <a:ea typeface="华文细黑"/>
                <a:cs typeface="Courier New"/>
              </a:rPr>
              <a:t> CH</a:t>
            </a:r>
            <a:r>
              <a:rPr lang="en-US" altLang="zh-CN" kern="100" baseline="-25000" dirty="0">
                <a:latin typeface="Times New Roman"/>
                <a:ea typeface="华文细黑"/>
                <a:cs typeface="Courier New"/>
              </a:rPr>
              <a:t>3</a:t>
            </a:r>
            <a:r>
              <a:rPr lang="en-US" altLang="zh-CN" kern="100" dirty="0">
                <a:latin typeface="Times New Roman"/>
                <a:ea typeface="华文细黑"/>
                <a:cs typeface="Courier New"/>
              </a:rPr>
              <a:t>COOH</a:t>
            </a:r>
            <a:r>
              <a:rPr lang="zh-CN" altLang="zh-CN" kern="100" dirty="0">
                <a:latin typeface="Times New Roman"/>
                <a:ea typeface="华文细黑"/>
                <a:cs typeface="Times New Roman"/>
              </a:rPr>
              <a:t>溶液加水稀释，由于醋酸为弱酸，其电离方程式为</a:t>
            </a:r>
            <a:r>
              <a:rPr lang="en-US" altLang="zh-CN" kern="100" dirty="0" smtClean="0">
                <a:latin typeface="Times New Roman"/>
                <a:ea typeface="华文细黑"/>
                <a:cs typeface="Courier New"/>
              </a:rPr>
              <a:t>CH</a:t>
            </a:r>
            <a:r>
              <a:rPr lang="en-US" altLang="zh-CN" kern="100" baseline="-25000" dirty="0" smtClean="0">
                <a:latin typeface="Times New Roman"/>
                <a:ea typeface="华文细黑"/>
                <a:cs typeface="Courier New"/>
              </a:rPr>
              <a:t>3</a:t>
            </a:r>
            <a:r>
              <a:rPr lang="en-US" altLang="zh-CN" kern="100" dirty="0" smtClean="0">
                <a:latin typeface="Times New Roman"/>
                <a:ea typeface="华文细黑"/>
                <a:cs typeface="Courier New"/>
              </a:rPr>
              <a:t>COOH</a:t>
            </a:r>
            <a:r>
              <a:rPr lang="en-US" altLang="zh-CN" kern="100" dirty="0" smtClean="0">
                <a:latin typeface="ZBFH"/>
                <a:ea typeface="华文细黑"/>
                <a:cs typeface="Times New Roman"/>
              </a:rPr>
              <a:t>       </a:t>
            </a:r>
            <a:r>
              <a:rPr lang="en-US" altLang="zh-CN" kern="100" dirty="0" smtClean="0">
                <a:latin typeface="Times New Roman"/>
                <a:ea typeface="华文细黑"/>
                <a:cs typeface="Courier New"/>
              </a:rPr>
              <a:t>CH</a:t>
            </a:r>
            <a:r>
              <a:rPr lang="en-US" altLang="zh-CN" kern="100" baseline="-25000" dirty="0" smtClean="0">
                <a:latin typeface="Times New Roman"/>
                <a:ea typeface="华文细黑"/>
                <a:cs typeface="Courier New"/>
              </a:rPr>
              <a:t>3</a:t>
            </a:r>
            <a:r>
              <a:rPr lang="en-US" altLang="zh-CN" kern="100" dirty="0" smtClean="0">
                <a:latin typeface="Times New Roman"/>
                <a:ea typeface="华文细黑"/>
                <a:cs typeface="Courier New"/>
              </a:rPr>
              <a:t>COO</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a:t>
            </a:r>
            <a:r>
              <a:rPr lang="en-US" altLang="zh-CN" kern="100" dirty="0">
                <a:latin typeface="Times New Roman"/>
                <a:ea typeface="华文细黑"/>
                <a:cs typeface="Courier New"/>
              </a:rPr>
              <a:t>H</a:t>
            </a:r>
            <a:r>
              <a:rPr lang="zh-CN" altLang="zh-CN" kern="100" baseline="30000" dirty="0" smtClean="0">
                <a:latin typeface="Times New Roman"/>
                <a:ea typeface="华文细黑"/>
                <a:cs typeface="Times New Roman"/>
              </a:rPr>
              <a:t>＋</a:t>
            </a:r>
            <a:r>
              <a:rPr lang="en-US" altLang="zh-CN" kern="100" dirty="0" smtClean="0">
                <a:latin typeface="Times New Roman"/>
                <a:ea typeface="华文细黑"/>
                <a:cs typeface="Times New Roman"/>
              </a:rPr>
              <a:t>,</a:t>
            </a:r>
            <a:r>
              <a:rPr lang="zh-CN" altLang="zh-CN" kern="100" dirty="0" smtClean="0">
                <a:latin typeface="Times New Roman"/>
                <a:ea typeface="华文细黑"/>
                <a:cs typeface="Times New Roman"/>
              </a:rPr>
              <a:t>其</a:t>
            </a:r>
            <a:r>
              <a:rPr lang="zh-CN" altLang="zh-CN" kern="100" dirty="0">
                <a:latin typeface="Times New Roman"/>
                <a:ea typeface="华文细黑"/>
                <a:cs typeface="Times New Roman"/>
              </a:rPr>
              <a:t>电离常数</a:t>
            </a:r>
            <a:r>
              <a:rPr lang="en-US" altLang="zh-CN" i="1" kern="100" dirty="0">
                <a:latin typeface="Times New Roman"/>
                <a:ea typeface="华文细黑"/>
                <a:cs typeface="Courier New"/>
              </a:rPr>
              <a:t>K</a:t>
            </a:r>
            <a:r>
              <a:rPr lang="zh-CN" altLang="zh-CN" kern="100" dirty="0">
                <a:latin typeface="Times New Roman"/>
                <a:ea typeface="华文细黑"/>
                <a:cs typeface="Times New Roman"/>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(CH</a:t>
            </a:r>
            <a:r>
              <a:rPr lang="en-US" altLang="zh-CN" kern="100" baseline="-25000" dirty="0">
                <a:latin typeface="Times New Roman"/>
                <a:ea typeface="华文细黑"/>
                <a:cs typeface="Courier New"/>
              </a:rPr>
              <a:t>3</a:t>
            </a:r>
            <a:r>
              <a:rPr lang="en-US" altLang="zh-CN" kern="100" dirty="0">
                <a:latin typeface="Times New Roman"/>
                <a:ea typeface="华文细黑"/>
                <a:cs typeface="Courier New"/>
              </a:rPr>
              <a:t>COO</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(H</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en-US" altLang="zh-CN" kern="100" dirty="0">
                <a:latin typeface="IPAPANNEW"/>
                <a:ea typeface="华文细黑"/>
                <a:cs typeface="Times New Roman"/>
              </a:rPr>
              <a:t>/</a:t>
            </a:r>
            <a:r>
              <a:rPr lang="en-US" altLang="zh-CN" i="1" kern="100" dirty="0">
                <a:latin typeface="IPAPANNEW"/>
                <a:ea typeface="华文细黑"/>
                <a:cs typeface="Times New Roman"/>
              </a:rPr>
              <a:t>c</a:t>
            </a:r>
            <a:r>
              <a:rPr lang="en-US" altLang="zh-CN" kern="100" dirty="0">
                <a:latin typeface="IPAPANNEW"/>
                <a:ea typeface="华文细黑"/>
                <a:cs typeface="Times New Roman"/>
              </a:rPr>
              <a:t>(CH</a:t>
            </a:r>
            <a:r>
              <a:rPr lang="en-US" altLang="zh-CN" kern="100" baseline="-25000" dirty="0">
                <a:latin typeface="IPAPANNEW"/>
                <a:ea typeface="华文细黑"/>
                <a:cs typeface="Times New Roman"/>
              </a:rPr>
              <a:t>3</a:t>
            </a:r>
            <a:r>
              <a:rPr lang="en-US" altLang="zh-CN" kern="100" dirty="0">
                <a:latin typeface="IPAPANNEW"/>
                <a:ea typeface="华文细黑"/>
                <a:cs typeface="Times New Roman"/>
              </a:rPr>
              <a:t>COOH)</a:t>
            </a:r>
            <a:r>
              <a:rPr lang="zh-CN" altLang="zh-CN" kern="100" dirty="0">
                <a:latin typeface="IPAPANNEW"/>
                <a:ea typeface="华文细黑"/>
                <a:cs typeface="Times New Roman"/>
              </a:rPr>
              <a:t>，因为加水，所以</a:t>
            </a:r>
            <a:r>
              <a:rPr lang="en-US" altLang="zh-CN" i="1" kern="100" dirty="0">
                <a:latin typeface="IPAPANNEW"/>
                <a:ea typeface="华文细黑"/>
                <a:cs typeface="Times New Roman"/>
              </a:rPr>
              <a:t>c</a:t>
            </a:r>
            <a:r>
              <a:rPr lang="en-US" altLang="zh-CN" kern="100" dirty="0">
                <a:latin typeface="IPAPANNEW"/>
                <a:ea typeface="华文细黑"/>
                <a:cs typeface="Times New Roman"/>
              </a:rPr>
              <a:t>(CH</a:t>
            </a:r>
            <a:r>
              <a:rPr lang="en-US" altLang="zh-CN" kern="100" baseline="-25000" dirty="0">
                <a:latin typeface="IPAPANNEW"/>
                <a:ea typeface="华文细黑"/>
                <a:cs typeface="Times New Roman"/>
              </a:rPr>
              <a:t>3</a:t>
            </a:r>
            <a:r>
              <a:rPr lang="en-US" altLang="zh-CN" kern="100" dirty="0">
                <a:latin typeface="IPAPANNEW"/>
                <a:ea typeface="华文细黑"/>
                <a:cs typeface="Times New Roman"/>
              </a:rPr>
              <a:t>COO</a:t>
            </a:r>
            <a:r>
              <a:rPr lang="zh-CN" altLang="zh-CN" kern="100" baseline="30000" dirty="0">
                <a:latin typeface="IPAPANNEW"/>
                <a:ea typeface="华文细黑"/>
                <a:cs typeface="Times New Roman"/>
              </a:rPr>
              <a:t>－</a:t>
            </a:r>
            <a:r>
              <a:rPr lang="en-US" altLang="zh-CN" kern="100" dirty="0">
                <a:latin typeface="IPAPANNEW"/>
                <a:ea typeface="华文细黑"/>
                <a:cs typeface="Times New Roman"/>
              </a:rPr>
              <a:t>)</a:t>
            </a:r>
            <a:r>
              <a:rPr lang="zh-CN" altLang="zh-CN" kern="100" dirty="0">
                <a:latin typeface="IPAPANNEW"/>
                <a:ea typeface="华文细黑"/>
                <a:cs typeface="Times New Roman"/>
              </a:rPr>
              <a:t>变小，温度不变，</a:t>
            </a:r>
            <a:r>
              <a:rPr lang="en-US" altLang="zh-CN" i="1" kern="100" dirty="0">
                <a:latin typeface="IPAPANNEW"/>
                <a:ea typeface="华文细黑"/>
                <a:cs typeface="Times New Roman"/>
              </a:rPr>
              <a:t>K</a:t>
            </a:r>
            <a:r>
              <a:rPr lang="zh-CN" altLang="zh-CN" kern="100" dirty="0">
                <a:latin typeface="IPAPANNEW"/>
                <a:ea typeface="华文细黑"/>
                <a:cs typeface="Times New Roman"/>
              </a:rPr>
              <a:t>不变，所以</a:t>
            </a:r>
            <a:r>
              <a:rPr lang="en-US" altLang="zh-CN" i="1" kern="100" dirty="0">
                <a:latin typeface="IPAPANNEW"/>
                <a:ea typeface="华文细黑"/>
                <a:cs typeface="Times New Roman"/>
              </a:rPr>
              <a:t>c</a:t>
            </a:r>
            <a:r>
              <a:rPr lang="en-US" altLang="zh-CN" kern="100" dirty="0">
                <a:latin typeface="IPAPANNEW"/>
                <a:ea typeface="华文细黑"/>
                <a:cs typeface="Times New Roman"/>
              </a:rPr>
              <a:t>(H</a:t>
            </a:r>
            <a:r>
              <a:rPr lang="zh-CN" altLang="zh-CN" kern="100" baseline="30000" dirty="0">
                <a:latin typeface="IPAPANNEW"/>
                <a:ea typeface="华文细黑"/>
                <a:cs typeface="Times New Roman"/>
              </a:rPr>
              <a:t>＋</a:t>
            </a:r>
            <a:r>
              <a:rPr lang="en-US" altLang="zh-CN" kern="100" dirty="0">
                <a:latin typeface="IPAPANNEW"/>
                <a:ea typeface="华文细黑"/>
                <a:cs typeface="Times New Roman"/>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(CH</a:t>
            </a:r>
            <a:r>
              <a:rPr lang="en-US" altLang="zh-CN" kern="100" baseline="-25000" dirty="0">
                <a:latin typeface="Times New Roman"/>
                <a:ea typeface="华文细黑"/>
                <a:cs typeface="Courier New"/>
              </a:rPr>
              <a:t>3</a:t>
            </a:r>
            <a:r>
              <a:rPr lang="en-US" altLang="zh-CN" kern="100" dirty="0">
                <a:latin typeface="Times New Roman"/>
                <a:ea typeface="华文细黑"/>
                <a:cs typeface="Courier New"/>
              </a:rPr>
              <a:t>COOH)</a:t>
            </a:r>
            <a:r>
              <a:rPr lang="zh-CN" altLang="zh-CN" kern="100" dirty="0">
                <a:latin typeface="Times New Roman"/>
                <a:ea typeface="华文细黑"/>
                <a:cs typeface="Times New Roman"/>
              </a:rPr>
              <a:t>变大，故</a:t>
            </a:r>
            <a:r>
              <a:rPr lang="en-US" altLang="zh-CN" kern="100" dirty="0">
                <a:latin typeface="Times New Roman"/>
                <a:ea typeface="华文细黑"/>
                <a:cs typeface="Courier New"/>
              </a:rPr>
              <a:t>B</a:t>
            </a:r>
            <a:r>
              <a:rPr lang="zh-CN" altLang="zh-CN" kern="100" dirty="0">
                <a:latin typeface="Times New Roman"/>
                <a:ea typeface="华文细黑"/>
                <a:cs typeface="Times New Roman"/>
              </a:rPr>
              <a:t>正确，</a:t>
            </a:r>
            <a:r>
              <a:rPr lang="en-US" altLang="zh-CN" kern="100" dirty="0">
                <a:latin typeface="Times New Roman"/>
                <a:ea typeface="华文细黑"/>
                <a:cs typeface="Courier New"/>
              </a:rPr>
              <a:t>E</a:t>
            </a:r>
            <a:r>
              <a:rPr lang="zh-CN" altLang="zh-CN" kern="100" dirty="0">
                <a:latin typeface="Times New Roman"/>
                <a:ea typeface="华文细黑"/>
                <a:cs typeface="Times New Roman"/>
              </a:rPr>
              <a:t>错误</a:t>
            </a:r>
            <a:r>
              <a:rPr lang="zh-CN" altLang="zh-CN" kern="100" dirty="0" smtClean="0">
                <a:latin typeface="Times New Roman"/>
                <a:ea typeface="华文细黑"/>
                <a:cs typeface="Times New Roman"/>
              </a:rPr>
              <a:t>；</a:t>
            </a:r>
            <a:endParaRPr lang="en-US" altLang="zh-CN" kern="100" dirty="0" smtClean="0">
              <a:latin typeface="Times New Roman"/>
              <a:ea typeface="华文细黑"/>
              <a:cs typeface="Times New Roman"/>
            </a:endParaRPr>
          </a:p>
          <a:p>
            <a:pPr lvl="0">
              <a:lnSpc>
                <a:spcPct val="140000"/>
              </a:lnSpc>
            </a:pPr>
            <a:r>
              <a:rPr lang="zh-CN" altLang="zh-CN" kern="100" dirty="0">
                <a:solidFill>
                  <a:prstClr val="black"/>
                </a:solidFill>
                <a:latin typeface="Times New Roman"/>
                <a:ea typeface="华文细黑"/>
                <a:cs typeface="Times New Roman"/>
              </a:rPr>
              <a:t>因为加水，所以</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变小，故</a:t>
            </a:r>
            <a:r>
              <a:rPr lang="en-US" altLang="zh-CN" kern="100" dirty="0">
                <a:solidFill>
                  <a:prstClr val="black"/>
                </a:solidFill>
                <a:latin typeface="Times New Roman"/>
                <a:ea typeface="华文细黑"/>
                <a:cs typeface="Courier New"/>
              </a:rPr>
              <a:t>A</a:t>
            </a:r>
            <a:r>
              <a:rPr lang="zh-CN" altLang="zh-CN" kern="100" dirty="0">
                <a:solidFill>
                  <a:prstClr val="black"/>
                </a:solidFill>
                <a:latin typeface="Times New Roman"/>
                <a:ea typeface="华文细黑"/>
                <a:cs typeface="Times New Roman"/>
              </a:rPr>
              <a:t>错误；</a:t>
            </a:r>
            <a:endParaRPr lang="en-US" altLang="zh-CN" kern="100" dirty="0">
              <a:solidFill>
                <a:prstClr val="black"/>
              </a:solidFill>
              <a:latin typeface="Times New Roman"/>
              <a:ea typeface="华文细黑"/>
              <a:cs typeface="Times New Roman"/>
            </a:endParaRPr>
          </a:p>
          <a:p>
            <a:pPr lvl="0">
              <a:lnSpc>
                <a:spcPct val="140000"/>
              </a:lnSpc>
            </a:pPr>
            <a:r>
              <a:rPr lang="zh-CN" altLang="zh-CN" kern="100" dirty="0">
                <a:solidFill>
                  <a:prstClr val="black"/>
                </a:solidFill>
                <a:latin typeface="Times New Roman"/>
                <a:ea typeface="华文细黑"/>
                <a:cs typeface="Times New Roman"/>
              </a:rPr>
              <a:t>而温度不变，水的离子积不变，即</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不变，故</a:t>
            </a:r>
            <a:r>
              <a:rPr lang="en-US" altLang="zh-CN" kern="100" dirty="0">
                <a:solidFill>
                  <a:prstClr val="black"/>
                </a:solidFill>
                <a:latin typeface="Times New Roman"/>
                <a:ea typeface="华文细黑"/>
                <a:cs typeface="Courier New"/>
              </a:rPr>
              <a:t>C</a:t>
            </a:r>
            <a:r>
              <a:rPr lang="zh-CN" altLang="zh-CN" kern="100" dirty="0">
                <a:solidFill>
                  <a:prstClr val="black"/>
                </a:solidFill>
                <a:latin typeface="Times New Roman"/>
                <a:ea typeface="华文细黑"/>
                <a:cs typeface="Times New Roman"/>
              </a:rPr>
              <a:t>错误；</a:t>
            </a:r>
            <a:endParaRPr lang="en-US" altLang="zh-CN" kern="100" dirty="0">
              <a:solidFill>
                <a:prstClr val="black"/>
              </a:solidFill>
              <a:latin typeface="Times New Roman"/>
              <a:ea typeface="华文细黑"/>
              <a:cs typeface="Times New Roman"/>
            </a:endParaRPr>
          </a:p>
          <a:p>
            <a:pPr lvl="0">
              <a:lnSpc>
                <a:spcPct val="140000"/>
              </a:lnSpc>
            </a:pPr>
            <a:r>
              <a:rPr lang="zh-CN" altLang="zh-CN" kern="100" dirty="0">
                <a:solidFill>
                  <a:prstClr val="black"/>
                </a:solidFill>
                <a:latin typeface="Times New Roman"/>
                <a:ea typeface="华文细黑"/>
                <a:cs typeface="Times New Roman"/>
              </a:rPr>
              <a:t>而</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en-US" altLang="zh-CN" kern="100" dirty="0">
                <a:solidFill>
                  <a:prstClr val="black"/>
                </a:solidFill>
                <a:latin typeface="IPAPANNEW"/>
                <a:ea typeface="华文细黑"/>
                <a:cs typeface="Times New Roman"/>
              </a:rPr>
              <a:t>/</a:t>
            </a:r>
            <a:r>
              <a:rPr lang="en-US" altLang="zh-CN" i="1" kern="100" dirty="0">
                <a:solidFill>
                  <a:prstClr val="black"/>
                </a:solidFill>
                <a:latin typeface="IPAPANNEW"/>
                <a:ea typeface="华文细黑"/>
                <a:cs typeface="Times New Roman"/>
              </a:rPr>
              <a:t>c</a:t>
            </a:r>
            <a:r>
              <a:rPr lang="en-US" altLang="zh-CN" kern="100" dirty="0">
                <a:solidFill>
                  <a:prstClr val="black"/>
                </a:solidFill>
                <a:latin typeface="IPAPANNEW"/>
                <a:ea typeface="华文细黑"/>
                <a:cs typeface="Times New Roman"/>
              </a:rPr>
              <a:t>(H</a:t>
            </a:r>
            <a:r>
              <a:rPr lang="zh-CN" altLang="zh-CN" kern="100" baseline="30000" dirty="0">
                <a:solidFill>
                  <a:prstClr val="black"/>
                </a:solidFill>
                <a:latin typeface="IPAPANNEW"/>
                <a:ea typeface="华文细黑"/>
                <a:cs typeface="Times New Roman"/>
              </a:rPr>
              <a:t>＋</a:t>
            </a:r>
            <a:r>
              <a:rPr lang="en-US" altLang="zh-CN" kern="100" dirty="0">
                <a:solidFill>
                  <a:prstClr val="black"/>
                </a:solidFill>
                <a:latin typeface="IPAPANNEW"/>
                <a:ea typeface="华文细黑"/>
                <a:cs typeface="Times New Roman"/>
              </a:rPr>
              <a:t>)</a:t>
            </a:r>
            <a:r>
              <a:rPr lang="zh-CN" altLang="zh-CN" kern="100" dirty="0">
                <a:solidFill>
                  <a:prstClr val="black"/>
                </a:solidFill>
                <a:latin typeface="IPAPANNEW"/>
                <a:ea typeface="华文细黑"/>
                <a:cs typeface="Times New Roman"/>
              </a:rPr>
              <a:t>变大，故</a:t>
            </a:r>
            <a:r>
              <a:rPr lang="en-US" altLang="zh-CN" kern="100" dirty="0">
                <a:solidFill>
                  <a:prstClr val="black"/>
                </a:solidFill>
                <a:latin typeface="IPAPANNEW"/>
                <a:ea typeface="华文细黑"/>
                <a:cs typeface="Times New Roman"/>
              </a:rPr>
              <a:t>D</a:t>
            </a:r>
            <a:r>
              <a:rPr lang="zh-CN" altLang="zh-CN" kern="100" dirty="0">
                <a:solidFill>
                  <a:prstClr val="black"/>
                </a:solidFill>
                <a:latin typeface="IPAPANNEW"/>
                <a:ea typeface="华文细黑"/>
                <a:cs typeface="Times New Roman"/>
              </a:rPr>
              <a:t>正确</a:t>
            </a:r>
            <a:r>
              <a:rPr lang="zh-CN" altLang="zh-CN" kern="100" dirty="0" smtClean="0">
                <a:solidFill>
                  <a:prstClr val="black"/>
                </a:solidFill>
                <a:latin typeface="IPAPANNEW"/>
                <a:ea typeface="华文细黑"/>
                <a:cs typeface="Times New Roman"/>
              </a:rPr>
              <a:t>。</a:t>
            </a:r>
            <a:endParaRPr lang="en-US" altLang="zh-CN" kern="100" dirty="0">
              <a:solidFill>
                <a:prstClr val="black"/>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928667002"/>
              </p:ext>
            </p:extLst>
          </p:nvPr>
        </p:nvGraphicFramePr>
        <p:xfrm>
          <a:off x="2447181" y="3540274"/>
          <a:ext cx="749300" cy="600075"/>
        </p:xfrm>
        <a:graphic>
          <a:graphicData uri="http://schemas.openxmlformats.org/presentationml/2006/ole">
            <mc:AlternateContent xmlns:mc="http://schemas.openxmlformats.org/markup-compatibility/2006">
              <mc:Choice xmlns:v="urn:schemas-microsoft-com:vml" Requires="v">
                <p:oleObj spid="_x0000_s146615" name="文档" r:id="rId17" imgW="752052" imgH="599970" progId="Word.Document.12">
                  <p:embed/>
                </p:oleObj>
              </mc:Choice>
              <mc:Fallback>
                <p:oleObj name="文档" r:id="rId17" imgW="752052" imgH="599970" progId="Word.Document.12">
                  <p:embed/>
                  <p:pic>
                    <p:nvPicPr>
                      <p:cNvPr id="0" name=""/>
                      <p:cNvPicPr/>
                      <p:nvPr/>
                    </p:nvPicPr>
                    <p:blipFill>
                      <a:blip r:embed="rId18"/>
                      <a:stretch>
                        <a:fillRect/>
                      </a:stretch>
                    </p:blipFill>
                    <p:spPr>
                      <a:xfrm>
                        <a:off x="2447181" y="3540274"/>
                        <a:ext cx="749300" cy="600075"/>
                      </a:xfrm>
                      <a:prstGeom prst="rect">
                        <a:avLst/>
                      </a:prstGeom>
                    </p:spPr>
                  </p:pic>
                </p:oleObj>
              </mc:Fallback>
            </mc:AlternateContent>
          </a:graphicData>
        </a:graphic>
      </p:graphicFrame>
      <p:sp>
        <p:nvSpPr>
          <p:cNvPr id="3" name="矩形 2"/>
          <p:cNvSpPr/>
          <p:nvPr/>
        </p:nvSpPr>
        <p:spPr>
          <a:xfrm>
            <a:off x="406574" y="1413570"/>
            <a:ext cx="612668" cy="461665"/>
          </a:xfrm>
          <a:prstGeom prst="rect">
            <a:avLst/>
          </a:prstGeom>
        </p:spPr>
        <p:txBody>
          <a:bodyPr wrap="none">
            <a:spAutoFit/>
          </a:bodyPr>
          <a:lstStyle/>
          <a:p>
            <a:r>
              <a:rPr lang="en-US" altLang="zh-CN" kern="100" dirty="0">
                <a:solidFill>
                  <a:srgbClr val="E36C0A"/>
                </a:solidFill>
                <a:latin typeface="Times New Roman"/>
                <a:ea typeface="华文细黑"/>
                <a:cs typeface="Courier New"/>
              </a:rPr>
              <a:t>BD</a:t>
            </a:r>
            <a:endParaRPr lang="zh-CN" altLang="en-US" dirty="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
                                            <p:txEl>
                                              <p:pRg st="3" end="3"/>
                                            </p:txEl>
                                          </p:spTgt>
                                        </p:tgtEl>
                                      </p:cBhvr>
                                    </p:animEffect>
                                    <p:set>
                                      <p:cBhvr>
                                        <p:cTn id="38" dur="1" fill="hold">
                                          <p:stCondLst>
                                            <p:cond delay="499"/>
                                          </p:stCondLst>
                                        </p:cTn>
                                        <p:tgtEl>
                                          <p:spTgt spid="4">
                                            <p:txEl>
                                              <p:pRg st="3" end="3"/>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
                                            <p:txEl>
                                              <p:pRg st="4" end="4"/>
                                            </p:txEl>
                                          </p:spTgt>
                                        </p:tgtEl>
                                      </p:cBhvr>
                                    </p:animEffect>
                                    <p:set>
                                      <p:cBhvr>
                                        <p:cTn id="44" dur="1" fill="hold">
                                          <p:stCondLst>
                                            <p:cond delay="499"/>
                                          </p:stCondLst>
                                        </p:cTn>
                                        <p:tgtEl>
                                          <p:spTgt spid="4">
                                            <p:txEl>
                                              <p:pRg st="4" end="4"/>
                                            </p:txEl>
                                          </p:spTgt>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
                                            <p:txEl>
                                              <p:pRg st="5" end="5"/>
                                            </p:txEl>
                                          </p:spTgt>
                                        </p:tgtEl>
                                      </p:cBhvr>
                                    </p:animEffect>
                                    <p:set>
                                      <p:cBhvr>
                                        <p:cTn id="47" dur="1" fill="hold">
                                          <p:stCondLst>
                                            <p:cond delay="499"/>
                                          </p:stCondLst>
                                        </p:cTn>
                                        <p:tgtEl>
                                          <p:spTgt spid="4">
                                            <p:txEl>
                                              <p:pRg st="5" end="5"/>
                                            </p:txEl>
                                          </p:spTgt>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
                                            <p:txEl>
                                              <p:pRg st="6" end="6"/>
                                            </p:txEl>
                                          </p:spTgt>
                                        </p:tgtEl>
                                      </p:cBhvr>
                                    </p:animEffect>
                                    <p:set>
                                      <p:cBhvr>
                                        <p:cTn id="50"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931" y="1053530"/>
            <a:ext cx="11524006" cy="2505301"/>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体积均为</a:t>
            </a:r>
            <a:r>
              <a:rPr lang="en-US" altLang="zh-CN" sz="2800" kern="100">
                <a:latin typeface="Times New Roman"/>
                <a:ea typeface="华文细黑"/>
                <a:cs typeface="Courier New"/>
              </a:rPr>
              <a:t>100 mL 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与一元酸</a:t>
            </a:r>
            <a:r>
              <a:rPr lang="en-US" altLang="zh-CN" sz="2800" kern="100">
                <a:latin typeface="Times New Roman"/>
                <a:ea typeface="华文细黑"/>
                <a:cs typeface="Courier New"/>
              </a:rPr>
              <a:t>HX</a:t>
            </a:r>
            <a:r>
              <a:rPr lang="zh-CN" altLang="zh-CN" sz="2800" kern="100">
                <a:latin typeface="Times New Roman"/>
                <a:ea typeface="华文细黑"/>
                <a:cs typeface="Times New Roman"/>
              </a:rPr>
              <a:t>，加水稀释过程中</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与溶液体积的关系如图所示，则</a:t>
            </a:r>
            <a:r>
              <a:rPr lang="en-US" altLang="zh-CN" sz="2800" kern="100">
                <a:latin typeface="Times New Roman"/>
                <a:ea typeface="华文细黑"/>
                <a:cs typeface="Courier New"/>
              </a:rPr>
              <a:t>HX</a:t>
            </a:r>
            <a:r>
              <a:rPr lang="zh-CN" altLang="zh-CN" sz="2800" kern="100">
                <a:latin typeface="Times New Roman"/>
                <a:ea typeface="华文细黑"/>
                <a:cs typeface="Times New Roman"/>
              </a:rPr>
              <a:t>的电离平衡常数</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zh-CN" altLang="zh-CN" sz="2800" kern="100">
                <a:latin typeface="Times New Roman"/>
                <a:ea typeface="华文细黑"/>
                <a:cs typeface="Times New Roman"/>
              </a:rPr>
              <a:t>大于</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小于</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等于</a:t>
            </a:r>
            <a:r>
              <a:rPr lang="en-US" altLang="zh-CN" sz="2800" kern="100">
                <a:latin typeface="宋体"/>
                <a:ea typeface="华文细黑"/>
                <a:cs typeface="Times New Roman"/>
              </a:rPr>
              <a:t>”</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的电离平衡常数，理由是</a:t>
            </a:r>
            <a:r>
              <a:rPr lang="en-US" altLang="zh-CN" sz="2800" kern="100" smtClean="0">
                <a:latin typeface="Times New Roman"/>
                <a:ea typeface="华文细黑"/>
                <a:cs typeface="Courier New"/>
              </a:rPr>
              <a:t>______________</a:t>
            </a:r>
          </a:p>
          <a:p>
            <a:pPr algn="just">
              <a:lnSpc>
                <a:spcPct val="140000"/>
              </a:lnSpc>
              <a:spcAft>
                <a:spcPts val="0"/>
              </a:spcAft>
            </a:pPr>
            <a:r>
              <a:rPr lang="en-US" altLang="zh-CN" sz="2800" kern="100" smtClean="0">
                <a:latin typeface="Times New Roman"/>
                <a:ea typeface="华文细黑"/>
                <a:cs typeface="Courier New"/>
              </a:rPr>
              <a:t>____________________________</a:t>
            </a:r>
            <a:r>
              <a:rPr lang="zh-CN" altLang="zh-CN" sz="2800" kern="100">
                <a:latin typeface="Times New Roman"/>
                <a:ea typeface="华文细黑"/>
                <a:cs typeface="Times New Roman"/>
              </a:rPr>
              <a:t>。</a:t>
            </a:r>
            <a:endParaRPr lang="zh-CN" altLang="zh-CN" sz="1050" kern="100">
              <a:effectLst/>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284674" name="Picture 2" descr="617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31493" y="3814856"/>
            <a:ext cx="3342642" cy="25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10189</TotalTime>
  <Words>5259</Words>
  <Application>Microsoft Office PowerPoint</Application>
  <PresentationFormat>自定义</PresentationFormat>
  <Paragraphs>1199</Paragraphs>
  <Slides>103</Slides>
  <Notes>3</Notes>
  <HiddenSlides>34</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103</vt:i4>
      </vt:variant>
    </vt:vector>
  </HeadingPairs>
  <TitlesOfParts>
    <vt:vector size="106" baseType="lpstr">
      <vt:lpstr>6_Office 主题</vt:lpstr>
      <vt:lpstr>文档</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1023</cp:revision>
  <dcterms:created xsi:type="dcterms:W3CDTF">2014-11-27T01:03:08Z</dcterms:created>
  <dcterms:modified xsi:type="dcterms:W3CDTF">2016-02-26T09:18:29Z</dcterms:modified>
</cp:coreProperties>
</file>