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3" r:id="rId4"/>
    <p:sldId id="269" r:id="rId5"/>
    <p:sldId id="270" r:id="rId6"/>
    <p:sldId id="286" r:id="rId7"/>
    <p:sldId id="280" r:id="rId8"/>
    <p:sldId id="281" r:id="rId9"/>
    <p:sldId id="279" r:id="rId10"/>
    <p:sldId id="266" r:id="rId11"/>
    <p:sldId id="274" r:id="rId12"/>
    <p:sldId id="268" r:id="rId13"/>
    <p:sldId id="271" r:id="rId14"/>
    <p:sldId id="282" r:id="rId15"/>
    <p:sldId id="272" r:id="rId16"/>
    <p:sldId id="276" r:id="rId17"/>
    <p:sldId id="277" r:id="rId18"/>
    <p:sldId id="283" r:id="rId19"/>
    <p:sldId id="288" r:id="rId20"/>
    <p:sldId id="261" r:id="rId21"/>
    <p:sldId id="257" r:id="rId22"/>
    <p:sldId id="285" r:id="rId23"/>
    <p:sldId id="287" r:id="rId24"/>
    <p:sldId id="262" r:id="rId25"/>
    <p:sldId id="275" r:id="rId26"/>
    <p:sldId id="259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一级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校规校纪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课堂纪律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自习纪律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宿舍休息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二级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迟到早退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课室卫生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课间出操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三级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/>
        <a:lstStyle/>
        <a:p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19D46D67-0616-42BD-9EF1-5BCF24AF5255}" type="presOf" srcId="{3D5CDB25-F8FA-444B-8D4A-1D29D0CBA282}" destId="{96624143-7928-48E9-817F-BC4A07250C32}" srcOrd="1" destOrd="0" presId="urn:microsoft.com/office/officeart/2005/8/layout/hList9"/>
    <dgm:cxn modelId="{279CDFFF-BE5F-4C0E-BC3F-24DCCBD0EC91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07A158A0-F48E-4491-A593-ABF0805C7EE5}" type="presOf" srcId="{8321AB85-EA8C-4958-B404-B4C118CB3C18}" destId="{68509703-D239-4E1B-8CF0-EF08079E1226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B443F4-94E8-485D-A24D-66C0574CAB7D}" type="presOf" srcId="{29E78340-8EBE-415C-B973-78A91A054B9C}" destId="{614EBA0E-D12B-447E-B378-B0FA2DEBEA2F}" srcOrd="0" destOrd="0" presId="urn:microsoft.com/office/officeart/2005/8/layout/hList9"/>
    <dgm:cxn modelId="{582B74E9-E783-4151-AB24-5C06874DCD26}" type="presOf" srcId="{70879558-61CA-4CCD-B2D6-5349B01EF337}" destId="{51F68A05-A560-4C6F-BC90-521AEF3B0907}" srcOrd="0" destOrd="0" presId="urn:microsoft.com/office/officeart/2005/8/layout/hList9"/>
    <dgm:cxn modelId="{9995298E-F06C-4428-93B3-7F66B65DB305}" type="presOf" srcId="{F2881FB1-6580-4F21-A283-BFAA6F91D5D2}" destId="{FD776C1E-557E-4553-9447-49B69EEC7907}" srcOrd="0" destOrd="0" presId="urn:microsoft.com/office/officeart/2005/8/layout/hList9"/>
    <dgm:cxn modelId="{45A2026C-2783-4368-977E-9A2AFBFD0964}" type="presOf" srcId="{DB9FB862-4759-4D6A-84F3-01524B92723B}" destId="{5B88A17E-EFF5-4A04-9CC9-D2131DA9ECCC}" srcOrd="1" destOrd="0" presId="urn:microsoft.com/office/officeart/2005/8/layout/hList9"/>
    <dgm:cxn modelId="{D5C138E5-65BC-464C-9403-EA3631648D71}" type="presOf" srcId="{D5197DDB-D5D2-499F-B255-CF7BB5AE2B43}" destId="{10C9E3CF-3A8F-4100-8ACD-91E2373197A2}" srcOrd="1" destOrd="0" presId="urn:microsoft.com/office/officeart/2005/8/layout/hList9"/>
    <dgm:cxn modelId="{81AB3733-6997-4E97-B654-6CD33E41C056}" type="presOf" srcId="{29E78340-8EBE-415C-B973-78A91A054B9C}" destId="{B12AEB83-0A64-4B36-BF01-B2F834861BAA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9B013875-4B59-42CC-BFA6-81AAAEE7F649}" type="presOf" srcId="{50451020-5E1A-4778-9E8D-169182A36191}" destId="{2B18CCD9-D6B1-4225-8D26-4BA691BB1837}" srcOrd="1" destOrd="0" presId="urn:microsoft.com/office/officeart/2005/8/layout/hList9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4B02C7F9-1164-43D9-AF95-A21470D05BF6}" type="presOf" srcId="{6352CA33-6755-44BE-808F-400DA4CF80A7}" destId="{89E6DA6E-7A23-44BD-8A99-378091FF741D}" srcOrd="0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B25A47BE-512C-4A2F-8C87-BE75B20711A3}" type="presOf" srcId="{9D72CDD3-5859-43DB-BD75-0C3C30E3DE62}" destId="{6B08AC4B-4CEC-41E5-AE19-47A4E2720563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5DFC4156-1B0F-441C-B71A-22F7EEB2DFBB}" type="presOf" srcId="{9614A323-64B1-4077-A841-022051EC749A}" destId="{F8977219-728E-448F-AE8B-46B14F4F17DE}" srcOrd="1" destOrd="0" presId="urn:microsoft.com/office/officeart/2005/8/layout/hList9"/>
    <dgm:cxn modelId="{7A208327-1B93-471F-B224-DEFDFF2A15DD}" type="presOf" srcId="{7FCE83D9-631B-4420-BBFC-CA0AFA59F747}" destId="{7453D9C8-CD6E-4AA4-8A19-7F6F667528F0}" srcOrd="0" destOrd="0" presId="urn:microsoft.com/office/officeart/2005/8/layout/hList9"/>
    <dgm:cxn modelId="{BBC5B0D7-FDCE-463E-8F21-DB274843D105}" type="presOf" srcId="{B4F1B46E-22B2-4721-950C-8704487586DC}" destId="{FC7ED273-8CFD-43C2-9C05-44FADF3E0637}" srcOrd="0" destOrd="0" presId="urn:microsoft.com/office/officeart/2005/8/layout/hList9"/>
    <dgm:cxn modelId="{BAA1DBD3-D902-4C55-9135-CEE62F420A70}" type="presOf" srcId="{F9D46839-CD06-4669-AAE4-4D1E9AFEDA78}" destId="{59179C9B-8BA4-4AC7-ACB1-A12DE00142E2}" srcOrd="0" destOrd="0" presId="urn:microsoft.com/office/officeart/2005/8/layout/hList9"/>
    <dgm:cxn modelId="{A462EA42-39B1-44BC-AE0C-B00D77669123}" type="presOf" srcId="{3D5CDB25-F8FA-444B-8D4A-1D29D0CBA282}" destId="{5314AADB-0AD3-4BAE-9F15-B0FE4F44C802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B718D7D2-8583-41E8-846E-6D44B54262AA}" type="presOf" srcId="{7CB6360B-4022-4E96-922B-A12DE0E2A39F}" destId="{1877502C-A892-4DC0-ADA6-FA065097BB90}" srcOrd="0" destOrd="0" presId="urn:microsoft.com/office/officeart/2005/8/layout/hList9"/>
    <dgm:cxn modelId="{1C158D4D-70D2-40E2-88AA-31401B210268}" type="presOf" srcId="{DB9FB862-4759-4D6A-84F3-01524B92723B}" destId="{402C2C77-A32C-4D99-9940-12535E1181F2}" srcOrd="0" destOrd="0" presId="urn:microsoft.com/office/officeart/2005/8/layout/hList9"/>
    <dgm:cxn modelId="{04EB28C5-1CE9-4DA9-ACC0-882D9135C1EE}" type="presOf" srcId="{D5197DDB-D5D2-499F-B255-CF7BB5AE2B43}" destId="{F660F4B9-35DB-4256-A868-A35C6DCCF6B2}" srcOrd="0" destOrd="0" presId="urn:microsoft.com/office/officeart/2005/8/layout/hList9"/>
    <dgm:cxn modelId="{7D542511-7A4A-4C40-B102-974CC44B1474}" type="presOf" srcId="{50451020-5E1A-4778-9E8D-169182A36191}" destId="{3086D0BF-AAD1-4310-88ED-4D81A687BD50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7BFFA727-914E-4055-AA84-63A0EBC12C4E}" type="presOf" srcId="{7CB6360B-4022-4E96-922B-A12DE0E2A39F}" destId="{D685DD23-B321-4B5E-842F-394CB33239FA}" srcOrd="1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B9D64868-820E-4462-9B57-48A4C39061F0}" type="presOf" srcId="{70879558-61CA-4CCD-B2D6-5349B01EF337}" destId="{3EBE42F0-6491-49CC-95DC-985BA00CD458}" srcOrd="1" destOrd="0" presId="urn:microsoft.com/office/officeart/2005/8/layout/hList9"/>
    <dgm:cxn modelId="{247403B6-FA66-46CA-AD1B-57678F831563}" type="presOf" srcId="{F9D46839-CD06-4669-AAE4-4D1E9AFEDA78}" destId="{4AE7D907-B6F4-4647-AB3F-ABE94C438AE8}" srcOrd="1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4B8D58EF-D14D-4873-B63B-3F1F1EAC35A9}" type="presOf" srcId="{00C18FBF-3FF5-4C16-97CF-AF03740D7AB6}" destId="{0DC7A063-583D-4B0F-88B2-BD54F95D95AF}" srcOrd="0" destOrd="0" presId="urn:microsoft.com/office/officeart/2005/8/layout/hList9"/>
    <dgm:cxn modelId="{5BE3ECC2-90F5-4474-A231-BB3B84C77161}" type="presOf" srcId="{9614A323-64B1-4077-A841-022051EC749A}" destId="{AD2806AC-6A03-4F05-9F4D-F72EA0E56FB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5DA91285-EA3D-4398-A0C8-2FD4E267795B}" type="presOf" srcId="{9D72CDD3-5859-43DB-BD75-0C3C30E3DE62}" destId="{187D4E8C-5C91-4D00-870C-2C45D4EA263C}" srcOrd="1" destOrd="0" presId="urn:microsoft.com/office/officeart/2005/8/layout/hList9"/>
    <dgm:cxn modelId="{7FC2EFFC-D53F-40C8-9563-C5B070442A12}" type="presParOf" srcId="{0DC7A063-583D-4B0F-88B2-BD54F95D95AF}" destId="{3B23570A-ECC9-4DF8-BCB4-0465C69CBB88}" srcOrd="0" destOrd="0" presId="urn:microsoft.com/office/officeart/2005/8/layout/hList9"/>
    <dgm:cxn modelId="{753776B9-4162-4E69-BFA3-141B0227BC16}" type="presParOf" srcId="{0DC7A063-583D-4B0F-88B2-BD54F95D95AF}" destId="{FC66A233-6BBA-46AF-B2F6-28E379B158E2}" srcOrd="1" destOrd="0" presId="urn:microsoft.com/office/officeart/2005/8/layout/hList9"/>
    <dgm:cxn modelId="{448A6276-6BAA-4B02-A9B3-49D6F4720256}" type="presParOf" srcId="{FC66A233-6BBA-46AF-B2F6-28E379B158E2}" destId="{46739A04-1AA3-49C6-8EA7-EB1DE975B900}" srcOrd="0" destOrd="0" presId="urn:microsoft.com/office/officeart/2005/8/layout/hList9"/>
    <dgm:cxn modelId="{4C5A5262-2188-474D-A530-B3404AFB19DB}" type="presParOf" srcId="{FC66A233-6BBA-46AF-B2F6-28E379B158E2}" destId="{535C6EC9-8098-42C5-8527-E62FF045E4EB}" srcOrd="1" destOrd="0" presId="urn:microsoft.com/office/officeart/2005/8/layout/hList9"/>
    <dgm:cxn modelId="{21A05994-8D99-4035-9F08-8EEDA260ED3C}" type="presParOf" srcId="{535C6EC9-8098-42C5-8527-E62FF045E4EB}" destId="{6B08AC4B-4CEC-41E5-AE19-47A4E2720563}" srcOrd="0" destOrd="0" presId="urn:microsoft.com/office/officeart/2005/8/layout/hList9"/>
    <dgm:cxn modelId="{2948DE2D-1B90-42CD-8337-B7B229D6E4F4}" type="presParOf" srcId="{535C6EC9-8098-42C5-8527-E62FF045E4EB}" destId="{187D4E8C-5C91-4D00-870C-2C45D4EA263C}" srcOrd="1" destOrd="0" presId="urn:microsoft.com/office/officeart/2005/8/layout/hList9"/>
    <dgm:cxn modelId="{2207FCCC-5D24-41E0-B9DF-FB204BD1D68E}" type="presParOf" srcId="{FC66A233-6BBA-46AF-B2F6-28E379B158E2}" destId="{ADF61BBD-28F4-4815-BC7F-82CF00464E8B}" srcOrd="2" destOrd="0" presId="urn:microsoft.com/office/officeart/2005/8/layout/hList9"/>
    <dgm:cxn modelId="{3A7CD4B9-256B-4666-AEF1-AB246227B9E7}" type="presParOf" srcId="{ADF61BBD-28F4-4815-BC7F-82CF00464E8B}" destId="{59179C9B-8BA4-4AC7-ACB1-A12DE00142E2}" srcOrd="0" destOrd="0" presId="urn:microsoft.com/office/officeart/2005/8/layout/hList9"/>
    <dgm:cxn modelId="{323DAE33-BD53-46E1-A6F1-1E90A69C6163}" type="presParOf" srcId="{ADF61BBD-28F4-4815-BC7F-82CF00464E8B}" destId="{4AE7D907-B6F4-4647-AB3F-ABE94C438AE8}" srcOrd="1" destOrd="0" presId="urn:microsoft.com/office/officeart/2005/8/layout/hList9"/>
    <dgm:cxn modelId="{069ADD16-08CC-46B4-A99E-B2F406EEDFE5}" type="presParOf" srcId="{FC66A233-6BBA-46AF-B2F6-28E379B158E2}" destId="{E50A9A83-9985-4184-A476-E3402BD8E76E}" srcOrd="3" destOrd="0" presId="urn:microsoft.com/office/officeart/2005/8/layout/hList9"/>
    <dgm:cxn modelId="{211E49ED-5817-4196-95CD-99346C565F5F}" type="presParOf" srcId="{E50A9A83-9985-4184-A476-E3402BD8E76E}" destId="{1877502C-A892-4DC0-ADA6-FA065097BB90}" srcOrd="0" destOrd="0" presId="urn:microsoft.com/office/officeart/2005/8/layout/hList9"/>
    <dgm:cxn modelId="{64158178-D404-4881-86DA-374BAA8384AB}" type="presParOf" srcId="{E50A9A83-9985-4184-A476-E3402BD8E76E}" destId="{D685DD23-B321-4B5E-842F-394CB33239FA}" srcOrd="1" destOrd="0" presId="urn:microsoft.com/office/officeart/2005/8/layout/hList9"/>
    <dgm:cxn modelId="{3DD6B1B2-9346-4CE7-BDFD-37BEEA2FC6FE}" type="presParOf" srcId="{FC66A233-6BBA-46AF-B2F6-28E379B158E2}" destId="{E5677DE7-299C-4C9C-A4BC-6335CC601D12}" srcOrd="4" destOrd="0" presId="urn:microsoft.com/office/officeart/2005/8/layout/hList9"/>
    <dgm:cxn modelId="{5ABE6EED-6716-4216-BD2F-A54959BB66AB}" type="presParOf" srcId="{E5677DE7-299C-4C9C-A4BC-6335CC601D12}" destId="{51F68A05-A560-4C6F-BC90-521AEF3B0907}" srcOrd="0" destOrd="0" presId="urn:microsoft.com/office/officeart/2005/8/layout/hList9"/>
    <dgm:cxn modelId="{13D33AB1-01F7-4DE5-9997-99C080D2A8A8}" type="presParOf" srcId="{E5677DE7-299C-4C9C-A4BC-6335CC601D12}" destId="{3EBE42F0-6491-49CC-95DC-985BA00CD458}" srcOrd="1" destOrd="0" presId="urn:microsoft.com/office/officeart/2005/8/layout/hList9"/>
    <dgm:cxn modelId="{5A0EBCA6-B11F-4FDE-87D6-CCC355BCDB95}" type="presParOf" srcId="{0DC7A063-583D-4B0F-88B2-BD54F95D95AF}" destId="{3845DB9A-BEF3-4D5D-B9C7-5FC0456401AC}" srcOrd="2" destOrd="0" presId="urn:microsoft.com/office/officeart/2005/8/layout/hList9"/>
    <dgm:cxn modelId="{10E4CD37-B22C-4FC9-9F33-FC64F2B323C6}" type="presParOf" srcId="{0DC7A063-583D-4B0F-88B2-BD54F95D95AF}" destId="{FC7ED273-8CFD-43C2-9C05-44FADF3E0637}" srcOrd="3" destOrd="0" presId="urn:microsoft.com/office/officeart/2005/8/layout/hList9"/>
    <dgm:cxn modelId="{272C4BA6-B38D-4540-B2D7-A770C5596499}" type="presParOf" srcId="{0DC7A063-583D-4B0F-88B2-BD54F95D95AF}" destId="{13C564B0-C27E-4ABA-AFDA-59E145B256BA}" srcOrd="4" destOrd="0" presId="urn:microsoft.com/office/officeart/2005/8/layout/hList9"/>
    <dgm:cxn modelId="{7F06F802-654A-4C13-B750-9249CA2EB415}" type="presParOf" srcId="{0DC7A063-583D-4B0F-88B2-BD54F95D95AF}" destId="{6300E233-87DF-4270-9808-160BFEB8A5BE}" srcOrd="5" destOrd="0" presId="urn:microsoft.com/office/officeart/2005/8/layout/hList9"/>
    <dgm:cxn modelId="{B1B15D6A-DE5E-4F47-BB99-1A99836E4F6C}" type="presParOf" srcId="{0DC7A063-583D-4B0F-88B2-BD54F95D95AF}" destId="{6E53DEF7-499E-42EE-802D-59B2F8915392}" srcOrd="6" destOrd="0" presId="urn:microsoft.com/office/officeart/2005/8/layout/hList9"/>
    <dgm:cxn modelId="{D781A1B7-409B-42DA-869F-AAB760680E5A}" type="presParOf" srcId="{6E53DEF7-499E-42EE-802D-59B2F8915392}" destId="{E08C30D1-35EA-4D05-9731-5D01E3FCBD09}" srcOrd="0" destOrd="0" presId="urn:microsoft.com/office/officeart/2005/8/layout/hList9"/>
    <dgm:cxn modelId="{6668D003-32B1-4AAF-BDB9-312B6750F30E}" type="presParOf" srcId="{6E53DEF7-499E-42EE-802D-59B2F8915392}" destId="{2F3BD88A-9166-4A26-B941-B9BAEE1A11D5}" srcOrd="1" destOrd="0" presId="urn:microsoft.com/office/officeart/2005/8/layout/hList9"/>
    <dgm:cxn modelId="{CF3AD876-C366-4DC9-8704-42C48BE0189E}" type="presParOf" srcId="{2F3BD88A-9166-4A26-B941-B9BAEE1A11D5}" destId="{F660F4B9-35DB-4256-A868-A35C6DCCF6B2}" srcOrd="0" destOrd="0" presId="urn:microsoft.com/office/officeart/2005/8/layout/hList9"/>
    <dgm:cxn modelId="{75E6B33E-DE7E-4F5F-85CC-263C285E6DA2}" type="presParOf" srcId="{2F3BD88A-9166-4A26-B941-B9BAEE1A11D5}" destId="{10C9E3CF-3A8F-4100-8ACD-91E2373197A2}" srcOrd="1" destOrd="0" presId="urn:microsoft.com/office/officeart/2005/8/layout/hList9"/>
    <dgm:cxn modelId="{79C9E6CE-9189-4685-80F1-82232C52E177}" type="presParOf" srcId="{6E53DEF7-499E-42EE-802D-59B2F8915392}" destId="{60887C36-4733-46AC-A452-5444F6BC3B23}" srcOrd="2" destOrd="0" presId="urn:microsoft.com/office/officeart/2005/8/layout/hList9"/>
    <dgm:cxn modelId="{389D9329-9D79-487B-8212-C9B8A7BBAA65}" type="presParOf" srcId="{60887C36-4733-46AC-A452-5444F6BC3B23}" destId="{614EBA0E-D12B-447E-B378-B0FA2DEBEA2F}" srcOrd="0" destOrd="0" presId="urn:microsoft.com/office/officeart/2005/8/layout/hList9"/>
    <dgm:cxn modelId="{585C0D08-158C-4EA2-99DD-C9FA3E89F149}" type="presParOf" srcId="{60887C36-4733-46AC-A452-5444F6BC3B23}" destId="{B12AEB83-0A64-4B36-BF01-B2F834861BAA}" srcOrd="1" destOrd="0" presId="urn:microsoft.com/office/officeart/2005/8/layout/hList9"/>
    <dgm:cxn modelId="{9EEC5574-8BEF-4250-B2F1-5937CAF842C2}" type="presParOf" srcId="{6E53DEF7-499E-42EE-802D-59B2F8915392}" destId="{3055F178-D8CA-413A-99F2-20C8231C0651}" srcOrd="3" destOrd="0" presId="urn:microsoft.com/office/officeart/2005/8/layout/hList9"/>
    <dgm:cxn modelId="{BB9B828D-7C9C-474F-8209-EA9BC3DE8B5A}" type="presParOf" srcId="{3055F178-D8CA-413A-99F2-20C8231C0651}" destId="{68509703-D239-4E1B-8CF0-EF08079E1226}" srcOrd="0" destOrd="0" presId="urn:microsoft.com/office/officeart/2005/8/layout/hList9"/>
    <dgm:cxn modelId="{0B982B6C-9FED-4B92-80B1-AF3C14DACC54}" type="presParOf" srcId="{3055F178-D8CA-413A-99F2-20C8231C0651}" destId="{E1767793-EDD5-4203-A612-8120A71CA906}" srcOrd="1" destOrd="0" presId="urn:microsoft.com/office/officeart/2005/8/layout/hList9"/>
    <dgm:cxn modelId="{A774FE5C-D251-4D79-B93E-F4D01A45200F}" type="presParOf" srcId="{0DC7A063-583D-4B0F-88B2-BD54F95D95AF}" destId="{69136330-53DB-4978-A56B-160862279381}" srcOrd="7" destOrd="0" presId="urn:microsoft.com/office/officeart/2005/8/layout/hList9"/>
    <dgm:cxn modelId="{60E5DCDB-50EE-4BCB-8C90-C43CDBCD31E1}" type="presParOf" srcId="{0DC7A063-583D-4B0F-88B2-BD54F95D95AF}" destId="{FD776C1E-557E-4553-9447-49B69EEC7907}" srcOrd="8" destOrd="0" presId="urn:microsoft.com/office/officeart/2005/8/layout/hList9"/>
    <dgm:cxn modelId="{1C1A5D6B-414D-49CB-A7BB-3495FD00D026}" type="presParOf" srcId="{0DC7A063-583D-4B0F-88B2-BD54F95D95AF}" destId="{FC2522F1-14BB-4B37-B60E-2E8A7E8A6C30}" srcOrd="9" destOrd="0" presId="urn:microsoft.com/office/officeart/2005/8/layout/hList9"/>
    <dgm:cxn modelId="{E93FC574-BEEA-474E-85C1-CB6E9E1D15D1}" type="presParOf" srcId="{0DC7A063-583D-4B0F-88B2-BD54F95D95AF}" destId="{2C2F6211-85A7-47FE-9239-DE94DF41A263}" srcOrd="10" destOrd="0" presId="urn:microsoft.com/office/officeart/2005/8/layout/hList9"/>
    <dgm:cxn modelId="{943AB5BD-79F6-4FCB-A38D-219A5633B46D}" type="presParOf" srcId="{0DC7A063-583D-4B0F-88B2-BD54F95D95AF}" destId="{7B0C2EAE-70CB-4160-863D-210C3C66D5FD}" srcOrd="11" destOrd="0" presId="urn:microsoft.com/office/officeart/2005/8/layout/hList9"/>
    <dgm:cxn modelId="{300F6B71-B3E6-4247-B96C-EBBB3DB2CF54}" type="presParOf" srcId="{7B0C2EAE-70CB-4160-863D-210C3C66D5FD}" destId="{5AF3752E-55A6-443C-AD35-C49DF50A4566}" srcOrd="0" destOrd="0" presId="urn:microsoft.com/office/officeart/2005/8/layout/hList9"/>
    <dgm:cxn modelId="{7518A511-FACD-4DD8-814F-24A3245E10C0}" type="presParOf" srcId="{7B0C2EAE-70CB-4160-863D-210C3C66D5FD}" destId="{53567A66-F0E9-4EF8-ADA9-764BA36AA6A9}" srcOrd="1" destOrd="0" presId="urn:microsoft.com/office/officeart/2005/8/layout/hList9"/>
    <dgm:cxn modelId="{09A28D37-F4BD-4C41-91B1-6743B069C2F7}" type="presParOf" srcId="{53567A66-F0E9-4EF8-ADA9-764BA36AA6A9}" destId="{AD2806AC-6A03-4F05-9F4D-F72EA0E56FBF}" srcOrd="0" destOrd="0" presId="urn:microsoft.com/office/officeart/2005/8/layout/hList9"/>
    <dgm:cxn modelId="{56573D72-F4B0-4535-B230-BF28784D9D51}" type="presParOf" srcId="{53567A66-F0E9-4EF8-ADA9-764BA36AA6A9}" destId="{F8977219-728E-448F-AE8B-46B14F4F17DE}" srcOrd="1" destOrd="0" presId="urn:microsoft.com/office/officeart/2005/8/layout/hList9"/>
    <dgm:cxn modelId="{5B32BFDA-EF1A-475C-A4D5-2685E6407D88}" type="presParOf" srcId="{7B0C2EAE-70CB-4160-863D-210C3C66D5FD}" destId="{46A8623B-DC64-4ED6-B73D-98FEAB030508}" srcOrd="2" destOrd="0" presId="urn:microsoft.com/office/officeart/2005/8/layout/hList9"/>
    <dgm:cxn modelId="{82090514-FA83-41E6-969E-D96A296B692C}" type="presParOf" srcId="{46A8623B-DC64-4ED6-B73D-98FEAB030508}" destId="{5314AADB-0AD3-4BAE-9F15-B0FE4F44C802}" srcOrd="0" destOrd="0" presId="urn:microsoft.com/office/officeart/2005/8/layout/hList9"/>
    <dgm:cxn modelId="{691D458C-042F-4D96-9099-B118F76C9FB3}" type="presParOf" srcId="{46A8623B-DC64-4ED6-B73D-98FEAB030508}" destId="{96624143-7928-48E9-817F-BC4A07250C32}" srcOrd="1" destOrd="0" presId="urn:microsoft.com/office/officeart/2005/8/layout/hList9"/>
    <dgm:cxn modelId="{AC66AA12-B9F7-4002-90E6-06858F9A2416}" type="presParOf" srcId="{0DC7A063-583D-4B0F-88B2-BD54F95D95AF}" destId="{FBCC4E74-37C0-494F-ABC0-7D18132E1437}" srcOrd="12" destOrd="0" presId="urn:microsoft.com/office/officeart/2005/8/layout/hList9"/>
    <dgm:cxn modelId="{8DFBA725-FBA7-400D-8F70-765028B9E709}" type="presParOf" srcId="{0DC7A063-583D-4B0F-88B2-BD54F95D95AF}" destId="{89E6DA6E-7A23-44BD-8A99-378091FF741D}" srcOrd="13" destOrd="0" presId="urn:microsoft.com/office/officeart/2005/8/layout/hList9"/>
    <dgm:cxn modelId="{CF6EA56E-B3F0-4578-9BFA-ED26C4A7D498}" type="presParOf" srcId="{0DC7A063-583D-4B0F-88B2-BD54F95D95AF}" destId="{E966790E-26B5-4EB8-981F-1094BF4B7611}" srcOrd="14" destOrd="0" presId="urn:microsoft.com/office/officeart/2005/8/layout/hList9"/>
    <dgm:cxn modelId="{CD3A1A5E-8F41-454A-AB8C-6082AC31F35C}" type="presParOf" srcId="{0DC7A063-583D-4B0F-88B2-BD54F95D95AF}" destId="{229B7655-E1F4-4CF5-84B8-30F0491D32B5}" srcOrd="15" destOrd="0" presId="urn:microsoft.com/office/officeart/2005/8/layout/hList9"/>
    <dgm:cxn modelId="{CA1BC0FB-EF3A-485C-B9C9-F484FE6E83C2}" type="presParOf" srcId="{0DC7A063-583D-4B0F-88B2-BD54F95D95AF}" destId="{F85FFCDF-8E5F-492B-B22D-55A08EACE783}" srcOrd="16" destOrd="0" presId="urn:microsoft.com/office/officeart/2005/8/layout/hList9"/>
    <dgm:cxn modelId="{F3DBA223-EF7F-4869-A2A3-AB7301EF037A}" type="presParOf" srcId="{F85FFCDF-8E5F-492B-B22D-55A08EACE783}" destId="{600B3FB2-1315-4A84-8613-B445666BC7D2}" srcOrd="0" destOrd="0" presId="urn:microsoft.com/office/officeart/2005/8/layout/hList9"/>
    <dgm:cxn modelId="{22274B7F-35DE-48CF-9172-EC2B38515C01}" type="presParOf" srcId="{F85FFCDF-8E5F-492B-B22D-55A08EACE783}" destId="{E47C73E9-FBEE-4370-9B3F-E04EB7C4023A}" srcOrd="1" destOrd="0" presId="urn:microsoft.com/office/officeart/2005/8/layout/hList9"/>
    <dgm:cxn modelId="{0A049B64-741E-4F4E-8F06-E522D320E530}" type="presParOf" srcId="{E47C73E9-FBEE-4370-9B3F-E04EB7C4023A}" destId="{402C2C77-A32C-4D99-9940-12535E1181F2}" srcOrd="0" destOrd="0" presId="urn:microsoft.com/office/officeart/2005/8/layout/hList9"/>
    <dgm:cxn modelId="{1374E55D-9F17-4B56-9D3A-20C6B0043BBE}" type="presParOf" srcId="{E47C73E9-FBEE-4370-9B3F-E04EB7C4023A}" destId="{5B88A17E-EFF5-4A04-9CC9-D2131DA9ECCC}" srcOrd="1" destOrd="0" presId="urn:microsoft.com/office/officeart/2005/8/layout/hList9"/>
    <dgm:cxn modelId="{4EA2CFA4-1188-4D61-9889-5278EBD86640}" type="presParOf" srcId="{F85FFCDF-8E5F-492B-B22D-55A08EACE783}" destId="{F3C2D87B-A5E7-46E2-B3D3-58E6D9562663}" srcOrd="2" destOrd="0" presId="urn:microsoft.com/office/officeart/2005/8/layout/hList9"/>
    <dgm:cxn modelId="{389000B8-30E5-49FE-99FE-5E6138F6DF39}" type="presParOf" srcId="{F3C2D87B-A5E7-46E2-B3D3-58E6D9562663}" destId="{3086D0BF-AAD1-4310-88ED-4D81A687BD50}" srcOrd="0" destOrd="0" presId="urn:microsoft.com/office/officeart/2005/8/layout/hList9"/>
    <dgm:cxn modelId="{D60A0FE2-2E05-47E0-8A1E-8092A7388130}" type="presParOf" srcId="{F3C2D87B-A5E7-46E2-B3D3-58E6D9562663}" destId="{2B18CCD9-D6B1-4225-8D26-4BA691BB1837}" srcOrd="1" destOrd="0" presId="urn:microsoft.com/office/officeart/2005/8/layout/hList9"/>
    <dgm:cxn modelId="{2AE2ED4B-7D04-4275-B9A0-94E7502AF77E}" type="presParOf" srcId="{0DC7A063-583D-4B0F-88B2-BD54F95D95AF}" destId="{9051EF7D-7D6C-4B43-A6C4-239F9933C94D}" srcOrd="17" destOrd="0" presId="urn:microsoft.com/office/officeart/2005/8/layout/hList9"/>
    <dgm:cxn modelId="{855FDD0C-B347-4EDE-9C07-007C2E891E32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校规校纪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课堂纪律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自习纪律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宿舍休息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一级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迟到早退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课室卫生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课间出操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二级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三级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zh-CN" altLang="en-US"/>
              <a:t>2016-03-21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zh-CN" altLang="en-US"/>
              <a:t>2016-03-21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zh-CN" altLang="en-US" dirty="0" smtClean="0"/>
              <a:t>单击此处编辑母版标题样式 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 单击此处编辑母版副标题样式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z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线连接线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线连接线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线连接线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 注意：                        要更改此幻灯片的图片，请选择图片并将其删除。然后单击占位符中的图片图标以便插入自己的图片。</a:t>
            </a:r>
            <a:endParaRPr sz="1200" i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线连接线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线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线连接线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线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</a:p>
          <a:p>
            <a:pPr lvl="6"/>
            <a:r>
              <a:rPr lang="zh-CN" altLang="en-US" dirty="0" smtClean="0"/>
              <a:t>第七级</a:t>
            </a:r>
          </a:p>
          <a:p>
            <a:pPr lvl="7"/>
            <a:r>
              <a:rPr lang="zh-CN" altLang="en-US" dirty="0" smtClean="0"/>
              <a:t>第八级</a:t>
            </a:r>
          </a:p>
          <a:p>
            <a:pPr lvl="8"/>
            <a:r>
              <a:rPr lang="zh-CN" altLang="en-US" dirty="0" smtClean="0"/>
              <a:t>第九级</a:t>
            </a:r>
          </a:p>
          <a:p>
            <a:pPr lvl="4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线连接线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8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zsy10ban@sina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51109" y="2292094"/>
            <a:ext cx="5734050" cy="2219691"/>
          </a:xfrm>
        </p:spPr>
        <p:txBody>
          <a:bodyPr anchor="ctr"/>
          <a:lstStyle/>
          <a:p>
            <a:r>
              <a:rPr lang="zh-CN" altLang="en-US" dirty="0" smtClean="0"/>
              <a:t>对</a:t>
            </a:r>
            <a:r>
              <a:rPr lang="zh-CN" altLang="en-US" dirty="0" smtClean="0"/>
              <a:t>自己的要</a:t>
            </a:r>
            <a:r>
              <a:rPr lang="zh-CN" altLang="en-US" dirty="0" smtClean="0"/>
              <a:t>求高一些</a:t>
            </a:r>
            <a:endParaRPr 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高一</a:t>
            </a:r>
            <a:r>
              <a:rPr lang="en-US" altLang="zh-CN" dirty="0" smtClean="0"/>
              <a:t>10</a:t>
            </a:r>
            <a:r>
              <a:rPr lang="zh-CN" altLang="en-US" dirty="0" smtClean="0"/>
              <a:t>班 </a:t>
            </a:r>
            <a:r>
              <a:rPr lang="zh-CN" altLang="en-US" dirty="0" smtClean="0"/>
              <a:t>第五周</a:t>
            </a:r>
            <a:r>
              <a:rPr lang="zh-CN" altLang="en-US" dirty="0" smtClean="0"/>
              <a:t>班会</a:t>
            </a:r>
            <a:endParaRPr lang="zh-CN" altLang="en-US" dirty="0"/>
          </a:p>
        </p:txBody>
      </p:sp>
      <p:pic>
        <p:nvPicPr>
          <p:cNvPr id="4" name="图片占位符 3" descr="在表上打开书，在背景中模糊书架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6852274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扣分的影响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转入上一层次班级：常规扣分必须在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分以内</a:t>
            </a:r>
            <a:endParaRPr lang="zh-CN" altLang="en-US" sz="3200" dirty="0"/>
          </a:p>
          <a:p>
            <a:pPr>
              <a:buSzPct val="59000"/>
            </a:pPr>
            <a:r>
              <a:rPr lang="zh-CN" altLang="en-US" sz="3200" dirty="0" smtClean="0"/>
              <a:t>常规评分计入高中学生档案</a:t>
            </a:r>
            <a:endParaRPr lang="en-US" altLang="zh-CN" sz="3200" dirty="0" smtClean="0"/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常规评分影响学校推</a:t>
            </a:r>
            <a:r>
              <a:rPr lang="zh-CN" altLang="en-US" sz="3200" dirty="0" smtClean="0"/>
              <a:t>荐（自招）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9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 签</a:t>
            </a:r>
            <a:endParaRPr lang="en-US" sz="8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身边的榜样</a:t>
            </a:r>
            <a:endParaRPr lang="en-US" sz="8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7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对自己的要求高一些</a:t>
            </a:r>
            <a:endParaRPr lang="en-US" sz="8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5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 规</a:t>
            </a:r>
            <a:endParaRPr lang="en-US" sz="88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8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>
          <a:xfrm>
            <a:off x="218942" y="3255140"/>
            <a:ext cx="11882906" cy="1684150"/>
          </a:xfrm>
        </p:spPr>
        <p:txBody>
          <a:bodyPr/>
          <a:lstStyle/>
          <a:p>
            <a:r>
              <a:rPr lang="zh-CN" altLang="en-US" dirty="0" smtClean="0"/>
              <a:t>课堂纪律，自习纪律，宿舍休</a:t>
            </a:r>
            <a:r>
              <a:rPr lang="zh-CN" altLang="en-US" dirty="0" smtClean="0"/>
              <a:t>息，课室宿舍卫生</a:t>
            </a:r>
            <a:endParaRPr lang="en-US" dirty="0"/>
          </a:p>
        </p:txBody>
      </p:sp>
      <p:sp>
        <p:nvSpPr>
          <p:cNvPr id="4" name="标题"/>
          <p:cNvSpPr txBox="1">
            <a:spLocks/>
          </p:cNvSpPr>
          <p:nvPr/>
        </p:nvSpPr>
        <p:spPr>
          <a:xfrm>
            <a:off x="3214888" y="458279"/>
            <a:ext cx="8977112" cy="16841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0C0"/>
                </a:solidFill>
              </a:rPr>
              <a:t>不影响同学</a:t>
            </a:r>
            <a:r>
              <a:rPr lang="en-US" altLang="zh-CN" dirty="0" smtClean="0">
                <a:solidFill>
                  <a:srgbClr val="0070C0"/>
                </a:solidFill>
              </a:rPr>
              <a:t>&amp;</a:t>
            </a:r>
            <a:r>
              <a:rPr lang="zh-CN" altLang="en-US" dirty="0" smtClean="0">
                <a:solidFill>
                  <a:srgbClr val="0070C0"/>
                </a:solidFill>
              </a:rPr>
              <a:t>尊重同学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>
          <a:xfrm>
            <a:off x="875763" y="3216504"/>
            <a:ext cx="10981386" cy="1684150"/>
          </a:xfrm>
        </p:spPr>
        <p:txBody>
          <a:bodyPr/>
          <a:lstStyle/>
          <a:p>
            <a:r>
              <a:rPr lang="zh-CN" altLang="en-US" dirty="0" smtClean="0"/>
              <a:t>迟到早退</a:t>
            </a:r>
            <a:r>
              <a:rPr lang="zh-CN" altLang="en-US" dirty="0" smtClean="0"/>
              <a:t>，眼保健操，</a:t>
            </a:r>
            <a:r>
              <a:rPr lang="zh-CN" altLang="en-US" dirty="0" smtClean="0"/>
              <a:t>宿舍内务，课间出操</a:t>
            </a:r>
            <a:endParaRPr lang="en-US" dirty="0"/>
          </a:p>
        </p:txBody>
      </p:sp>
      <p:sp>
        <p:nvSpPr>
          <p:cNvPr id="4" name="标题"/>
          <p:cNvSpPr txBox="1">
            <a:spLocks/>
          </p:cNvSpPr>
          <p:nvPr/>
        </p:nvSpPr>
        <p:spPr>
          <a:xfrm>
            <a:off x="3214888" y="458279"/>
            <a:ext cx="5903354" cy="16841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0C0"/>
                </a:solidFill>
              </a:rPr>
              <a:t>行为习惯与规范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找回状态</a:t>
            </a:r>
            <a:endParaRPr lang="en-US" sz="8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8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班规</a:t>
            </a:r>
            <a:endParaRPr 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14400" y="1481070"/>
            <a:ext cx="10702343" cy="4842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59000"/>
            </a:pPr>
            <a:r>
              <a:rPr lang="zh-CN" altLang="en-US" sz="3200" dirty="0" smtClean="0"/>
              <a:t>被领导、其他老师点名批评三次：</a:t>
            </a:r>
            <a:endParaRPr lang="en-US" altLang="zh-CN" sz="3200" dirty="0" smtClean="0"/>
          </a:p>
          <a:p>
            <a:pPr>
              <a:lnSpc>
                <a:spcPct val="150000"/>
              </a:lnSpc>
              <a:buSzPct val="59000"/>
            </a:pPr>
            <a:r>
              <a:rPr lang="zh-CN" altLang="en-US" sz="3200" dirty="0"/>
              <a:t>约</a:t>
            </a:r>
            <a:r>
              <a:rPr lang="zh-CN" altLang="en-US" sz="3200" dirty="0" smtClean="0"/>
              <a:t>谈家长，商量走读事宜</a:t>
            </a:r>
            <a:endParaRPr lang="en-US" altLang="zh-CN" sz="3200" dirty="0" smtClean="0"/>
          </a:p>
          <a:p>
            <a:pPr>
              <a:lnSpc>
                <a:spcPct val="150000"/>
              </a:lnSpc>
              <a:buSzPct val="59000"/>
            </a:pPr>
            <a:r>
              <a:rPr lang="zh-CN" altLang="en-US" sz="3200" dirty="0"/>
              <a:t>约</a:t>
            </a:r>
            <a:r>
              <a:rPr lang="zh-CN" altLang="en-US" sz="3200" dirty="0" smtClean="0"/>
              <a:t>谈家长后，根据实际情况，再确定强制走读规则。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980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>
          <a:xfrm>
            <a:off x="1388234" y="3280899"/>
            <a:ext cx="10071099" cy="1684150"/>
          </a:xfrm>
        </p:spPr>
        <p:txBody>
          <a:bodyPr/>
          <a:lstStyle/>
          <a:p>
            <a:r>
              <a:rPr lang="zh-CN" altLang="en-US" dirty="0" smtClean="0"/>
              <a:t>培养好习惯、提升好体质、打下好基础</a:t>
            </a:r>
            <a:endParaRPr lang="en-US" dirty="0"/>
          </a:p>
        </p:txBody>
      </p:sp>
      <p:sp>
        <p:nvSpPr>
          <p:cNvPr id="4" name="标题"/>
          <p:cNvSpPr txBox="1">
            <a:spLocks/>
          </p:cNvSpPr>
          <p:nvPr/>
        </p:nvSpPr>
        <p:spPr>
          <a:xfrm>
            <a:off x="3214888" y="458279"/>
            <a:ext cx="8977112" cy="16841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0C0"/>
                </a:solidFill>
              </a:rPr>
              <a:t>我们高一</a:t>
            </a:r>
            <a:r>
              <a:rPr lang="zh-CN" altLang="en-US" dirty="0">
                <a:solidFill>
                  <a:srgbClr val="0070C0"/>
                </a:solidFill>
              </a:rPr>
              <a:t>必</a:t>
            </a:r>
            <a:r>
              <a:rPr lang="zh-CN" altLang="en-US" dirty="0" smtClean="0">
                <a:solidFill>
                  <a:srgbClr val="0070C0"/>
                </a:solidFill>
              </a:rPr>
              <a:t>须做到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 现 总 概</a:t>
            </a:r>
            <a:endParaRPr lang="en-US" sz="8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级重要事项公布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62477" y="1442433"/>
            <a:ext cx="9982200" cy="4842457"/>
          </a:xfrm>
        </p:spPr>
        <p:txBody>
          <a:bodyPr>
            <a:normAutofit/>
          </a:bodyPr>
          <a:lstStyle/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副班主任：</a:t>
            </a:r>
            <a:endParaRPr lang="en-US" altLang="zh-CN" sz="3200" dirty="0" smtClean="0"/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sz="3200" dirty="0"/>
              <a:t>纪</a:t>
            </a:r>
            <a:r>
              <a:rPr lang="zh-CN" altLang="en-US" sz="3200" dirty="0" smtClean="0"/>
              <a:t>律委员：</a:t>
            </a:r>
            <a:endParaRPr lang="zh-CN" altLang="en-US" sz="3200" dirty="0"/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卫生值日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本周</a:t>
            </a:r>
            <a:r>
              <a:rPr lang="zh-CN" altLang="en-US" sz="3200" dirty="0" smtClean="0"/>
              <a:t>起</a:t>
            </a:r>
            <a:r>
              <a:rPr lang="zh-CN" altLang="en-US" sz="3200" dirty="0"/>
              <a:t>以</a:t>
            </a:r>
            <a:r>
              <a:rPr lang="zh-CN" altLang="en-US" sz="3200" dirty="0" smtClean="0"/>
              <a:t>小组为单位</a:t>
            </a:r>
            <a:endParaRPr lang="en-US" altLang="zh-CN" sz="3200" dirty="0" smtClean="0"/>
          </a:p>
          <a:p>
            <a:pPr>
              <a:buSzPct val="59000"/>
            </a:pPr>
            <a:r>
              <a:rPr lang="zh-CN" altLang="en-US" sz="3200" dirty="0"/>
              <a:t>班</a:t>
            </a:r>
            <a:r>
              <a:rPr lang="zh-CN" altLang="en-US" sz="3200" dirty="0" smtClean="0"/>
              <a:t>级公共邮箱：</a:t>
            </a:r>
            <a:endParaRPr lang="en-US" altLang="zh-CN" sz="3200" dirty="0"/>
          </a:p>
          <a:p>
            <a:pPr marL="0" indent="0">
              <a:buSzPct val="59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帐号</a:t>
            </a:r>
            <a:r>
              <a:rPr lang="zh-CN" altLang="zh-CN" sz="3200" dirty="0" smtClean="0"/>
              <a:t>：</a:t>
            </a:r>
            <a:r>
              <a:rPr lang="en-US" altLang="zh-CN" sz="3200" u="sng" dirty="0">
                <a:hlinkClick r:id="rId2"/>
              </a:rPr>
              <a:t>szsy10ban@sina.com</a:t>
            </a:r>
            <a:r>
              <a:rPr lang="en-US" altLang="zh-CN" sz="3200" dirty="0"/>
              <a:t>  </a:t>
            </a:r>
            <a:r>
              <a:rPr lang="en-US" altLang="zh-CN" sz="3200" dirty="0" smtClean="0"/>
              <a:t>   </a:t>
            </a:r>
            <a:r>
              <a:rPr lang="zh-CN" altLang="zh-CN" sz="3200" dirty="0" smtClean="0"/>
              <a:t>密</a:t>
            </a:r>
            <a:r>
              <a:rPr lang="zh-CN" altLang="zh-CN" sz="3200" dirty="0"/>
              <a:t>码：</a:t>
            </a:r>
            <a:r>
              <a:rPr lang="en-US" altLang="zh-CN" sz="3200" dirty="0" smtClean="0"/>
              <a:t>szsy</a:t>
            </a:r>
            <a:r>
              <a:rPr lang="en-US" altLang="zh-CN" sz="3200" dirty="0" smtClean="0">
                <a:solidFill>
                  <a:srgbClr val="FF0000"/>
                </a:solidFill>
              </a:rPr>
              <a:t>.</a:t>
            </a:r>
            <a:r>
              <a:rPr lang="en-US" altLang="zh-CN" sz="3200" dirty="0" smtClean="0"/>
              <a:t>10ban</a:t>
            </a:r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手机问题：收得</a:t>
            </a:r>
            <a:r>
              <a:rPr lang="zh-CN" altLang="en-US" sz="3200" dirty="0" smtClean="0"/>
              <a:t>越多</a:t>
            </a:r>
            <a:r>
              <a:rPr lang="zh-CN" altLang="en-US" sz="3200" dirty="0" smtClean="0"/>
              <a:t>，越想收</a:t>
            </a:r>
            <a:r>
              <a:rPr lang="zh-CN" altLang="en-US" sz="3200" dirty="0" smtClean="0"/>
              <a:t>。。。。。</a:t>
            </a:r>
            <a:endParaRPr lang="en-US" altLang="zh-CN" sz="3200" dirty="0" smtClean="0"/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sz="3200" dirty="0"/>
              <a:t>手</a:t>
            </a:r>
            <a:r>
              <a:rPr lang="zh-CN" altLang="en-US" sz="3200" dirty="0" smtClean="0"/>
              <a:t>机与成绩的关系！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级重要事项公布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14400" y="1481070"/>
            <a:ext cx="10702343" cy="4842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59000"/>
            </a:pPr>
            <a:r>
              <a:rPr lang="zh-CN" altLang="en-US" sz="3200" dirty="0"/>
              <a:t>进行“实验学校奖“的评</a:t>
            </a:r>
            <a:r>
              <a:rPr lang="zh-CN" altLang="en-US" sz="3200" dirty="0" smtClean="0"/>
              <a:t>选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每</a:t>
            </a:r>
            <a:r>
              <a:rPr lang="zh-CN" altLang="en-US" sz="3200" dirty="0"/>
              <a:t>班选一名学</a:t>
            </a:r>
            <a:r>
              <a:rPr lang="zh-CN" altLang="en-US" sz="3200" dirty="0" smtClean="0"/>
              <a:t>生。</a:t>
            </a:r>
            <a:endParaRPr lang="en-US" altLang="zh-CN" sz="3200" dirty="0" smtClean="0"/>
          </a:p>
          <a:p>
            <a:pPr>
              <a:lnSpc>
                <a:spcPct val="150000"/>
              </a:lnSpc>
              <a:buSzPct val="59000"/>
            </a:pPr>
            <a:r>
              <a:rPr lang="zh-CN" altLang="en-US" sz="3200" dirty="0" smtClean="0"/>
              <a:t>评</a:t>
            </a:r>
            <a:r>
              <a:rPr lang="zh-CN" altLang="en-US" sz="3200" dirty="0"/>
              <a:t>选条件：学业成绩在班级处于中上水平；综合素质高；常规扣分低于</a:t>
            </a:r>
            <a:r>
              <a:rPr lang="en-US" altLang="zh-CN" sz="3200" dirty="0"/>
              <a:t>5</a:t>
            </a:r>
            <a:r>
              <a:rPr lang="zh-CN" altLang="en-US" sz="3200" dirty="0"/>
              <a:t>分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50000"/>
              </a:lnSpc>
              <a:buSzPct val="59000"/>
            </a:pPr>
            <a:r>
              <a:rPr lang="zh-CN" altLang="en-US" sz="3200" dirty="0" smtClean="0"/>
              <a:t>学</a:t>
            </a:r>
            <a:r>
              <a:rPr lang="zh-CN" altLang="en-US" sz="3200" dirty="0"/>
              <a:t>校给本年级</a:t>
            </a:r>
            <a:r>
              <a:rPr lang="en-US" altLang="zh-CN" sz="3200" dirty="0"/>
              <a:t>4</a:t>
            </a:r>
            <a:r>
              <a:rPr lang="zh-CN" altLang="en-US" sz="3200" dirty="0"/>
              <a:t>个名额，年级推荐</a:t>
            </a:r>
            <a:r>
              <a:rPr lang="en-US" altLang="zh-CN" sz="3200" dirty="0"/>
              <a:t>4</a:t>
            </a:r>
            <a:r>
              <a:rPr lang="zh-CN" altLang="en-US" sz="3200" dirty="0"/>
              <a:t>人，其余</a:t>
            </a:r>
            <a:r>
              <a:rPr lang="en-US" altLang="zh-CN" sz="3200" dirty="0"/>
              <a:t>8</a:t>
            </a:r>
            <a:r>
              <a:rPr lang="zh-CN" altLang="en-US" sz="3200" dirty="0"/>
              <a:t>人获提名奖。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7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级重要事项公布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14400" y="1481070"/>
            <a:ext cx="10702343" cy="4842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59000"/>
            </a:pPr>
            <a:r>
              <a:rPr lang="zh-CN" altLang="en-US" sz="3200" dirty="0"/>
              <a:t>周三下午第</a:t>
            </a:r>
            <a:r>
              <a:rPr lang="en-US" altLang="zh-CN" sz="3200" dirty="0"/>
              <a:t>8</a:t>
            </a:r>
            <a:r>
              <a:rPr lang="zh-CN" altLang="en-US" sz="3200" dirty="0"/>
              <a:t>节，上校本课</a:t>
            </a:r>
            <a:r>
              <a:rPr lang="zh-CN" altLang="en-US" sz="3200" dirty="0" smtClean="0"/>
              <a:t>程；</a:t>
            </a:r>
            <a:endParaRPr lang="en-US" altLang="zh-CN" sz="3200" dirty="0" smtClean="0"/>
          </a:p>
          <a:p>
            <a:pPr>
              <a:lnSpc>
                <a:spcPct val="150000"/>
              </a:lnSpc>
              <a:buSzPct val="59000"/>
            </a:pPr>
            <a:r>
              <a:rPr lang="zh-CN" altLang="en-US" sz="3200" dirty="0"/>
              <a:t>周六培训中心正常上</a:t>
            </a:r>
            <a:r>
              <a:rPr lang="zh-CN" altLang="en-US" sz="3200" dirty="0" smtClean="0"/>
              <a:t>课；</a:t>
            </a:r>
            <a:endParaRPr lang="en-US" altLang="zh-CN" sz="3200" dirty="0" smtClean="0"/>
          </a:p>
          <a:p>
            <a:pPr>
              <a:lnSpc>
                <a:spcPct val="150000"/>
              </a:lnSpc>
              <a:buSzPct val="59000"/>
            </a:pPr>
            <a:r>
              <a:rPr lang="zh-CN" altLang="en-US" sz="3200" dirty="0" smtClean="0"/>
              <a:t>积极参与、认真准备科技节。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20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68539" y="3319536"/>
            <a:ext cx="10071099" cy="168415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Thank you!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规重要性的优先级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 descr="堆叠列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70656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1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带有表格的两栏内容</a:t>
            </a:r>
            <a:r>
              <a:rPr lang="zh-CN" altLang="en-US" dirty="0" smtClean="0"/>
              <a:t>版式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此处为第一个要点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此处为第二个要点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此处为第三个要点</a:t>
            </a:r>
          </a:p>
        </p:txBody>
      </p:sp>
      <p:graphicFrame>
        <p:nvGraphicFramePr>
          <p:cNvPr id="16" name="内容占位符 15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6999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</a:tblGrid>
              <a:tr h="457200">
                <a:tc>
                  <a:txBody>
                    <a:bodyPr/>
                    <a:lstStyle/>
                    <a:p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baseline="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 舒 服</a:t>
            </a:r>
            <a:endParaRPr lang="en-US" sz="8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7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 中 生</a:t>
            </a:r>
            <a:endParaRPr lang="en-US" sz="8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5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初中生。。。。。。</a:t>
            </a:r>
            <a:endParaRPr lang="en-US" sz="36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92021" y="1429554"/>
            <a:ext cx="9982200" cy="4842457"/>
          </a:xfrm>
        </p:spPr>
        <p:txBody>
          <a:bodyPr>
            <a:normAutofit/>
          </a:bodyPr>
          <a:lstStyle/>
          <a:p>
            <a:pPr>
              <a:buSzPct val="59000"/>
            </a:pPr>
            <a:r>
              <a:rPr lang="zh-CN" altLang="en-US" sz="3200" dirty="0">
                <a:solidFill>
                  <a:srgbClr val="FF0000"/>
                </a:solidFill>
              </a:rPr>
              <a:t>课堂表现与晚自习表现</a:t>
            </a:r>
            <a:r>
              <a:rPr lang="zh-CN" altLang="en-US" sz="3200" dirty="0" smtClean="0">
                <a:solidFill>
                  <a:srgbClr val="FF0000"/>
                </a:solidFill>
              </a:rPr>
              <a:t>的反差 </a:t>
            </a:r>
            <a:r>
              <a:rPr lang="en-US" altLang="zh-CN" sz="3200" dirty="0" smtClean="0">
                <a:solidFill>
                  <a:srgbClr val="FF0000"/>
                </a:solidFill>
              </a:rPr>
              <a:t>——</a:t>
            </a:r>
          </a:p>
          <a:p>
            <a:pPr>
              <a:buSzPct val="59000"/>
            </a:pPr>
            <a:r>
              <a:rPr lang="zh-CN" altLang="en-US" sz="3200" dirty="0" smtClean="0"/>
              <a:t>上课迟到早退；课堂气氛沉闷；</a:t>
            </a:r>
            <a:endParaRPr lang="en-US" altLang="zh-CN" sz="3200" dirty="0" smtClean="0"/>
          </a:p>
          <a:p>
            <a:pPr>
              <a:buSzPct val="59000"/>
            </a:pPr>
            <a:r>
              <a:rPr lang="zh-CN" altLang="en-US" sz="3200" dirty="0" smtClean="0"/>
              <a:t>晚自习迟到早退，晚</a:t>
            </a:r>
            <a:r>
              <a:rPr lang="zh-CN" altLang="en-US" sz="3200" dirty="0"/>
              <a:t>自</a:t>
            </a:r>
            <a:r>
              <a:rPr lang="zh-CN" altLang="en-US" sz="3200" dirty="0" smtClean="0"/>
              <a:t>习坐不住，打闹聊天；</a:t>
            </a:r>
            <a:endParaRPr lang="en-US" altLang="zh-CN" sz="3200" dirty="0" smtClean="0"/>
          </a:p>
          <a:p>
            <a:pPr>
              <a:buSzPct val="59000"/>
            </a:pPr>
            <a:endParaRPr lang="en-US" altLang="zh-CN" sz="3200" dirty="0"/>
          </a:p>
          <a:p>
            <a:pPr>
              <a:buSzPct val="59000"/>
            </a:pPr>
            <a:r>
              <a:rPr lang="zh-CN" altLang="en-US" sz="3200" dirty="0">
                <a:solidFill>
                  <a:srgbClr val="FF0000"/>
                </a:solidFill>
              </a:rPr>
              <a:t>不懂</a:t>
            </a:r>
            <a:r>
              <a:rPr lang="zh-CN" altLang="en-US" sz="3200" dirty="0" smtClean="0">
                <a:solidFill>
                  <a:srgbClr val="FF0000"/>
                </a:solidFill>
              </a:rPr>
              <a:t>得关爱自己</a:t>
            </a:r>
            <a:r>
              <a:rPr lang="en-US" altLang="zh-CN" sz="3200" dirty="0" smtClean="0">
                <a:solidFill>
                  <a:srgbClr val="FF0000"/>
                </a:solidFill>
              </a:rPr>
              <a:t>——</a:t>
            </a:r>
          </a:p>
          <a:p>
            <a:pPr>
              <a:buSzPct val="59000"/>
            </a:pPr>
            <a:r>
              <a:rPr lang="zh-CN" altLang="en-US" sz="3200" dirty="0" smtClean="0"/>
              <a:t>爱吃零食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垃圾乱扔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 smtClean="0"/>
          </a:p>
          <a:p>
            <a:pPr>
              <a:buSzPct val="59000"/>
            </a:pPr>
            <a:endParaRPr lang="en-US" altLang="zh-CN" sz="3200" dirty="0" smtClean="0"/>
          </a:p>
          <a:p>
            <a:pPr>
              <a:buSzPct val="59000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04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第三周扣分情况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01867" y="1493949"/>
            <a:ext cx="10563359" cy="5138671"/>
          </a:xfrm>
        </p:spPr>
        <p:txBody>
          <a:bodyPr>
            <a:normAutofit fontScale="92500"/>
          </a:bodyPr>
          <a:lstStyle/>
          <a:p>
            <a:r>
              <a:rPr lang="zh-CN" altLang="zh-CN" sz="3200" b="1" dirty="0">
                <a:solidFill>
                  <a:srgbClr val="FF0000"/>
                </a:solidFill>
              </a:rPr>
              <a:t>教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室</a:t>
            </a:r>
            <a:r>
              <a:rPr lang="zh-CN" altLang="en-US" sz="3200" b="1" dirty="0">
                <a:solidFill>
                  <a:srgbClr val="FF0000"/>
                </a:solidFill>
              </a:rPr>
              <a:t>问题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：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3</a:t>
            </a:r>
            <a:r>
              <a:rPr lang="zh-CN" altLang="zh-CN" sz="3200" b="1" dirty="0"/>
              <a:t>月</a:t>
            </a:r>
            <a:r>
              <a:rPr lang="en-US" altLang="zh-CN" sz="3200" b="1" dirty="0"/>
              <a:t>9</a:t>
            </a:r>
            <a:r>
              <a:rPr lang="zh-CN" altLang="zh-CN" sz="3200" b="1" dirty="0"/>
              <a:t>日中午教室后门未锁 </a:t>
            </a:r>
            <a:r>
              <a:rPr lang="en-US" altLang="zh-CN" sz="3200" b="1" dirty="0"/>
              <a:t>(</a:t>
            </a:r>
            <a:r>
              <a:rPr lang="zh-CN" altLang="zh-CN" sz="3200" b="1" dirty="0"/>
              <a:t>周二的财产保管委员</a:t>
            </a:r>
            <a:r>
              <a:rPr lang="en-US" altLang="zh-CN" sz="3200" b="1" dirty="0"/>
              <a:t>)</a:t>
            </a:r>
            <a:endParaRPr lang="zh-CN" altLang="zh-CN" sz="3200" dirty="0"/>
          </a:p>
          <a:p>
            <a:r>
              <a:rPr lang="zh-CN" altLang="zh-CN" sz="3200" b="1" dirty="0">
                <a:solidFill>
                  <a:srgbClr val="FF0000"/>
                </a:solidFill>
              </a:rPr>
              <a:t>宿舍迟到：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zh-CN" altLang="zh-CN" sz="3200" b="1" dirty="0"/>
              <a:t>欧晋豪、林海乐、陈卓</a:t>
            </a:r>
            <a:r>
              <a:rPr lang="zh-CN" altLang="zh-CN" sz="3200" b="1" dirty="0" smtClean="0"/>
              <a:t>杰</a:t>
            </a:r>
            <a:r>
              <a:rPr lang="zh-CN" altLang="en-US" sz="3200" b="1" dirty="0" smtClean="0"/>
              <a:t>、</a:t>
            </a:r>
            <a:r>
              <a:rPr lang="zh-CN" altLang="zh-CN" sz="3200" b="1" dirty="0"/>
              <a:t>马明远</a:t>
            </a:r>
            <a:endParaRPr lang="en-US" altLang="zh-CN" sz="3200" b="1" dirty="0" smtClean="0"/>
          </a:p>
          <a:p>
            <a:r>
              <a:rPr lang="zh-CN" altLang="zh-CN" sz="3200" b="1" dirty="0">
                <a:solidFill>
                  <a:srgbClr val="FF0000"/>
                </a:solidFill>
              </a:rPr>
              <a:t>宿舍两睡：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00:30</a:t>
            </a:r>
            <a:r>
              <a:rPr lang="zh-CN" altLang="zh-CN" sz="3200" b="1" dirty="0"/>
              <a:t>分  </a:t>
            </a:r>
            <a:r>
              <a:rPr lang="zh-CN" altLang="en-US" sz="3200" b="1" dirty="0" smtClean="0"/>
              <a:t>男生 </a:t>
            </a:r>
            <a:r>
              <a:rPr lang="en-US" altLang="zh-CN" sz="3200" b="1" dirty="0" smtClean="0"/>
              <a:t>301</a:t>
            </a:r>
            <a:r>
              <a:rPr lang="zh-CN" altLang="zh-CN" sz="3200" b="1" dirty="0"/>
              <a:t>宿舍、</a:t>
            </a:r>
            <a:r>
              <a:rPr lang="en-US" altLang="zh-CN" sz="3200" b="1" dirty="0"/>
              <a:t>308</a:t>
            </a:r>
            <a:r>
              <a:rPr lang="zh-CN" altLang="zh-CN" sz="3200" b="1" dirty="0"/>
              <a:t>宿舍讲话 </a:t>
            </a:r>
            <a:endParaRPr lang="zh-CN" altLang="zh-CN" sz="3200" dirty="0"/>
          </a:p>
          <a:p>
            <a:r>
              <a:rPr lang="en-US" altLang="zh-CN" sz="3200" b="1" dirty="0" smtClean="0"/>
              <a:t>23:30  </a:t>
            </a:r>
            <a:r>
              <a:rPr lang="zh-CN" altLang="zh-CN" sz="3200" b="1" dirty="0"/>
              <a:t>女生</a:t>
            </a:r>
            <a:r>
              <a:rPr lang="en-US" altLang="zh-CN" sz="3200" b="1" dirty="0"/>
              <a:t>118</a:t>
            </a:r>
            <a:r>
              <a:rPr lang="zh-CN" altLang="zh-CN" sz="3200" b="1" dirty="0"/>
              <a:t>宿舍学生讲</a:t>
            </a:r>
            <a:r>
              <a:rPr lang="zh-CN" altLang="zh-CN" sz="3200" b="1" dirty="0" smtClean="0"/>
              <a:t>话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00:00</a:t>
            </a:r>
            <a:r>
              <a:rPr lang="zh-CN" altLang="zh-CN" sz="3200" b="1" dirty="0"/>
              <a:t>分  </a:t>
            </a:r>
            <a:r>
              <a:rPr lang="zh-CN" altLang="en-US" sz="3200" b="1" dirty="0" smtClean="0"/>
              <a:t>男生 </a:t>
            </a:r>
            <a:r>
              <a:rPr lang="en-US" altLang="zh-CN" sz="3200" b="1" dirty="0" smtClean="0"/>
              <a:t>302</a:t>
            </a:r>
            <a:r>
              <a:rPr lang="zh-CN" altLang="zh-CN" sz="3200" b="1" dirty="0"/>
              <a:t>、</a:t>
            </a:r>
            <a:r>
              <a:rPr lang="en-US" altLang="zh-CN" sz="3200" b="1" dirty="0"/>
              <a:t>305</a:t>
            </a:r>
            <a:r>
              <a:rPr lang="zh-CN" altLang="zh-CN" sz="3200" b="1" dirty="0"/>
              <a:t>、</a:t>
            </a:r>
            <a:r>
              <a:rPr lang="en-US" altLang="zh-CN" sz="3200" b="1" dirty="0"/>
              <a:t>307</a:t>
            </a:r>
            <a:r>
              <a:rPr lang="zh-CN" altLang="zh-CN" sz="3200" b="1" dirty="0"/>
              <a:t>、</a:t>
            </a:r>
            <a:r>
              <a:rPr lang="en-US" altLang="zh-CN" sz="3200" b="1" dirty="0"/>
              <a:t>308</a:t>
            </a:r>
            <a:r>
              <a:rPr lang="zh-CN" altLang="zh-CN" sz="3200" b="1" dirty="0"/>
              <a:t>宿舍学生讲话开夜车</a:t>
            </a:r>
            <a:endParaRPr lang="zh-CN" altLang="zh-CN" sz="3200" dirty="0"/>
          </a:p>
          <a:p>
            <a:endParaRPr lang="zh-CN" altLang="zh-CN" sz="3200" dirty="0"/>
          </a:p>
          <a:p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325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第三周扣分情况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88988" y="1854558"/>
            <a:ext cx="10563359" cy="267880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晚自习情况（行政点名）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：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zh-CN" altLang="zh-CN" sz="3200" dirty="0"/>
              <a:t>周二晚自习混</a:t>
            </a:r>
            <a:r>
              <a:rPr lang="zh-CN" altLang="zh-CN" sz="3200" dirty="0" smtClean="0"/>
              <a:t>乱</a:t>
            </a:r>
            <a:r>
              <a:rPr lang="en-US" altLang="zh-CN" sz="3200" dirty="0" smtClean="0"/>
              <a:t>&amp;</a:t>
            </a:r>
            <a:r>
              <a:rPr lang="zh-CN" altLang="zh-CN" sz="3200" dirty="0" smtClean="0"/>
              <a:t>起哄</a:t>
            </a:r>
            <a:r>
              <a:rPr lang="zh-CN" altLang="en-US" sz="3200" dirty="0" smtClean="0"/>
              <a:t>： 李</a:t>
            </a:r>
            <a:r>
              <a:rPr lang="zh-CN" altLang="en-US" sz="3200" dirty="0"/>
              <a:t>泓桥</a:t>
            </a:r>
            <a:r>
              <a:rPr lang="zh-CN" altLang="en-US" sz="3200" dirty="0"/>
              <a:t> </a:t>
            </a:r>
            <a:endParaRPr lang="zh-CN" altLang="zh-CN" sz="3200" dirty="0"/>
          </a:p>
          <a:p>
            <a:r>
              <a:rPr lang="zh-CN" altLang="zh-CN" sz="3200" dirty="0"/>
              <a:t>周三晚自习提前离开课</a:t>
            </a:r>
            <a:r>
              <a:rPr lang="zh-CN" altLang="zh-CN" sz="3200" dirty="0" smtClean="0"/>
              <a:t>室</a:t>
            </a:r>
            <a:r>
              <a:rPr lang="zh-CN" altLang="en-US" sz="3200" dirty="0" smtClean="0"/>
              <a:t>：</a:t>
            </a:r>
            <a:r>
              <a:rPr lang="zh-CN" altLang="zh-CN" sz="3200" dirty="0" smtClean="0"/>
              <a:t>王</a:t>
            </a:r>
            <a:r>
              <a:rPr lang="zh-CN" altLang="zh-CN" sz="3200" dirty="0"/>
              <a:t>胤</a:t>
            </a:r>
            <a:r>
              <a:rPr lang="zh-CN" altLang="zh-CN" sz="3200" dirty="0" smtClean="0"/>
              <a:t>沛</a:t>
            </a:r>
            <a:endParaRPr lang="en-US" altLang="zh-CN" sz="3200" dirty="0" smtClean="0"/>
          </a:p>
          <a:p>
            <a:r>
              <a:rPr lang="zh-CN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课室卫生、眼保健操</a:t>
            </a:r>
            <a:endParaRPr lang="en-US" altLang="zh-CN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zh-CN" altLang="zh-CN" sz="3200" dirty="0"/>
          </a:p>
          <a:p>
            <a:pPr marL="0" indent="0">
              <a:buNone/>
            </a:pP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741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第四周扣分情况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宿舍迟到：</a:t>
            </a:r>
            <a:r>
              <a:rPr lang="zh-CN" altLang="zh-CN" sz="2800" dirty="0"/>
              <a:t>路冀鹏、李彦卿、马明远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作业缺交：</a:t>
            </a:r>
            <a:r>
              <a:rPr lang="zh-CN" altLang="zh-CN" sz="2800" dirty="0" smtClean="0"/>
              <a:t>高</a:t>
            </a:r>
            <a:r>
              <a:rPr lang="zh-CN" altLang="zh-CN" sz="2800" dirty="0"/>
              <a:t>一（</a:t>
            </a:r>
            <a:r>
              <a:rPr lang="en-US" altLang="zh-CN" sz="2800" dirty="0"/>
              <a:t>10</a:t>
            </a:r>
            <a:r>
              <a:rPr lang="zh-CN" altLang="zh-CN" sz="2800" dirty="0" smtClean="0"/>
              <a:t>）</a:t>
            </a:r>
            <a:r>
              <a:rPr lang="zh-CN" altLang="en-US" sz="2800" dirty="0" smtClean="0"/>
              <a:t>班 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英</a:t>
            </a:r>
            <a:r>
              <a:rPr lang="zh-CN" altLang="zh-CN" sz="2800" dirty="0"/>
              <a:t>语</a:t>
            </a:r>
            <a:r>
              <a:rPr lang="en-US" altLang="zh-CN" sz="2800" dirty="0"/>
              <a:t>2</a:t>
            </a:r>
            <a:r>
              <a:rPr lang="zh-CN" altLang="zh-CN" sz="2800" dirty="0"/>
              <a:t>人次</a:t>
            </a:r>
            <a:r>
              <a:rPr lang="en-US" altLang="zh-CN" sz="2800" dirty="0"/>
              <a:t>  </a:t>
            </a:r>
            <a:r>
              <a:rPr lang="zh-CN" altLang="zh-CN" sz="2800" dirty="0"/>
              <a:t>生物</a:t>
            </a:r>
            <a:r>
              <a:rPr lang="en-US" altLang="zh-CN" sz="2800" dirty="0"/>
              <a:t>9</a:t>
            </a:r>
            <a:r>
              <a:rPr lang="zh-CN" altLang="zh-CN" sz="2800" dirty="0"/>
              <a:t>人</a:t>
            </a:r>
            <a:r>
              <a:rPr lang="zh-CN" altLang="zh-CN" sz="2800" dirty="0" smtClean="0"/>
              <a:t>次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晚</a:t>
            </a:r>
            <a:r>
              <a:rPr lang="zh-CN" altLang="en-US" sz="2800" b="1" dirty="0">
                <a:solidFill>
                  <a:srgbClr val="FF0000"/>
                </a:solidFill>
              </a:rPr>
              <a:t>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习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（行政点名）：</a:t>
            </a:r>
            <a:r>
              <a:rPr lang="zh-CN" altLang="en-US" sz="2800" dirty="0" smtClean="0">
                <a:sym typeface="Wingdings" panose="05000000000000000000" pitchFamily="2" charset="2"/>
              </a:rPr>
              <a:t>孙铭阳、陈卓杰、李沐恒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课室卫生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眼保健操</a:t>
            </a:r>
            <a:endParaRPr lang="en-US" altLang="zh-CN" sz="2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28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常规扣分带来的影响是什么？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4" y="1458258"/>
            <a:ext cx="11488716" cy="41440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244105" y="4858166"/>
            <a:ext cx="688313" cy="26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带细条纹和彩虹设计图案的学术演示文稿（宽屏）</Template>
  <TotalTime>0</TotalTime>
  <Words>839</Words>
  <Application>Microsoft Office PowerPoint</Application>
  <PresentationFormat>宽屏</PresentationFormat>
  <Paragraphs>99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Microsoft YaHei UI</vt:lpstr>
      <vt:lpstr>微软雅黑</vt:lpstr>
      <vt:lpstr>Arial</vt:lpstr>
      <vt:lpstr>Euphemia</vt:lpstr>
      <vt:lpstr>Plantagenet Cherokee</vt:lpstr>
      <vt:lpstr>Wingdings</vt:lpstr>
      <vt:lpstr>Academic Literature 16x9</vt:lpstr>
      <vt:lpstr>对自己的要求高一些</vt:lpstr>
      <vt:lpstr>表 现 总 概</vt:lpstr>
      <vt:lpstr>不 舒 服</vt:lpstr>
      <vt:lpstr>初 中 生</vt:lpstr>
      <vt:lpstr>初中生。。。。。。</vt:lpstr>
      <vt:lpstr>第三周扣分情况</vt:lpstr>
      <vt:lpstr>第三周扣分情况</vt:lpstr>
      <vt:lpstr>第四周扣分情况</vt:lpstr>
      <vt:lpstr>常规扣分带来的影响是什么？</vt:lpstr>
      <vt:lpstr>扣分的影响</vt:lpstr>
      <vt:lpstr>标   签</vt:lpstr>
      <vt:lpstr>身边的榜样</vt:lpstr>
      <vt:lpstr>对自己的要求高一些</vt:lpstr>
      <vt:lpstr>班  规</vt:lpstr>
      <vt:lpstr>课堂纪律，自习纪律，宿舍休息，课室宿舍卫生</vt:lpstr>
      <vt:lpstr>迟到早退，眼保健操，宿舍内务，课间出操</vt:lpstr>
      <vt:lpstr>找回状态</vt:lpstr>
      <vt:lpstr>班规</vt:lpstr>
      <vt:lpstr>培养好习惯、提升好体质、打下好基础</vt:lpstr>
      <vt:lpstr>班级重要事项公布</vt:lpstr>
      <vt:lpstr>班级重要事项公布</vt:lpstr>
      <vt:lpstr>班级重要事项公布</vt:lpstr>
      <vt:lpstr>Thank you!</vt:lpstr>
      <vt:lpstr>常规重要性的优先级</vt:lpstr>
      <vt:lpstr>带有表格的两栏内容版式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2016-03-14T06:27:43Z</dcterms:created>
  <dcterms:modified xsi:type="dcterms:W3CDTF">2016-03-21T07:24:42Z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