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89" r:id="rId2"/>
    <p:sldId id="356" r:id="rId3"/>
    <p:sldId id="339" r:id="rId4"/>
    <p:sldId id="295" r:id="rId5"/>
    <p:sldId id="290" r:id="rId6"/>
    <p:sldId id="291" r:id="rId7"/>
    <p:sldId id="337" r:id="rId8"/>
    <p:sldId id="336" r:id="rId9"/>
    <p:sldId id="292" r:id="rId10"/>
    <p:sldId id="309" r:id="rId11"/>
    <p:sldId id="352" r:id="rId12"/>
    <p:sldId id="353" r:id="rId13"/>
    <p:sldId id="296" r:id="rId14"/>
    <p:sldId id="293" r:id="rId15"/>
    <p:sldId id="334" r:id="rId16"/>
    <p:sldId id="298" r:id="rId17"/>
    <p:sldId id="294" r:id="rId18"/>
    <p:sldId id="332" r:id="rId19"/>
    <p:sldId id="301" r:id="rId20"/>
    <p:sldId id="333" r:id="rId21"/>
    <p:sldId id="308" r:id="rId22"/>
    <p:sldId id="313" r:id="rId23"/>
    <p:sldId id="302" r:id="rId24"/>
    <p:sldId id="304" r:id="rId25"/>
    <p:sldId id="303" r:id="rId26"/>
    <p:sldId id="357" r:id="rId27"/>
    <p:sldId id="310" r:id="rId28"/>
    <p:sldId id="311" r:id="rId29"/>
    <p:sldId id="306" r:id="rId30"/>
    <p:sldId id="300" r:id="rId31"/>
    <p:sldId id="305" r:id="rId32"/>
    <p:sldId id="335" r:id="rId33"/>
    <p:sldId id="325" r:id="rId34"/>
    <p:sldId id="355" r:id="rId35"/>
    <p:sldId id="327" r:id="rId36"/>
    <p:sldId id="328" r:id="rId37"/>
    <p:sldId id="326" r:id="rId38"/>
    <p:sldId id="340" r:id="rId39"/>
    <p:sldId id="359" r:id="rId40"/>
    <p:sldId id="338" r:id="rId41"/>
    <p:sldId id="314" r:id="rId42"/>
    <p:sldId id="331" r:id="rId43"/>
    <p:sldId id="343" r:id="rId44"/>
    <p:sldId id="358" r:id="rId45"/>
    <p:sldId id="346" r:id="rId46"/>
    <p:sldId id="347" r:id="rId47"/>
    <p:sldId id="351" r:id="rId48"/>
    <p:sldId id="348" r:id="rId49"/>
    <p:sldId id="342" r:id="rId50"/>
    <p:sldId id="349" r:id="rId51"/>
    <p:sldId id="350" r:id="rId52"/>
    <p:sldId id="318" r:id="rId53"/>
    <p:sldId id="341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b="1" kern="1200">
        <a:solidFill>
          <a:srgbClr val="FF3300"/>
        </a:solidFill>
        <a:latin typeface="Times New Roman" pitchFamily="18" charset="0"/>
        <a:ea typeface="华文新魏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b="1" kern="1200">
        <a:solidFill>
          <a:srgbClr val="FF3300"/>
        </a:solidFill>
        <a:latin typeface="Times New Roman" pitchFamily="18" charset="0"/>
        <a:ea typeface="华文新魏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b="1" kern="1200">
        <a:solidFill>
          <a:srgbClr val="FF3300"/>
        </a:solidFill>
        <a:latin typeface="Times New Roman" pitchFamily="18" charset="0"/>
        <a:ea typeface="华文新魏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b="1" kern="1200">
        <a:solidFill>
          <a:srgbClr val="FF3300"/>
        </a:solidFill>
        <a:latin typeface="Times New Roman" pitchFamily="18" charset="0"/>
        <a:ea typeface="华文新魏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b="1" kern="1200">
        <a:solidFill>
          <a:srgbClr val="FF3300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FF3300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FF3300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FF3300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FF3300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9900"/>
    <a:srgbClr val="E1F4FF"/>
    <a:srgbClr val="FF5050"/>
    <a:srgbClr val="6600CC"/>
    <a:srgbClr val="924A08"/>
    <a:srgbClr val="6600FF"/>
    <a:srgbClr val="CC0099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5" autoAdjust="0"/>
  </p:normalViewPr>
  <p:slideViewPr>
    <p:cSldViewPr>
      <p:cViewPr varScale="1">
        <p:scale>
          <a:sx n="66" d="100"/>
          <a:sy n="66" d="100"/>
        </p:scale>
        <p:origin x="-63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8DF0CA3-2A37-4149-8E02-1DEA7CD896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3599383-FDE4-4DC1-B0AA-AE9CE1DAD0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8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mendel-museum.org/experiment/experiment.sw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images.google.com/imgres?imgurl=www.accf-online.org/MilesRuth.jpg&amp;imgrefurl=http://www.accf-online.org/accf2.htm&amp;h=539&amp;w=847&amp;prev=/images?q=intercross&amp;svnum=10&amp;hl=zh-CN&amp;lr=&amp;ie=UTF-8&amp;oe=UTF-8&amp;sa=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ndel-museum.org/experiment/experiment.swf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del-museum.org/experiment/experiment.swf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508125" y="9588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2800">
              <a:ea typeface="宋体" pitchFamily="2" charset="-122"/>
            </a:endParaRP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1524000" y="1447800"/>
            <a:ext cx="61722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6600">
                <a:ea typeface="黑体" pitchFamily="2" charset="-122"/>
              </a:rPr>
              <a:t>基因的分离规律</a:t>
            </a:r>
            <a:r>
              <a:rPr lang="en-US" altLang="zh-CN" sz="6600">
                <a:ea typeface="黑体" pitchFamily="2" charset="-122"/>
              </a:rPr>
              <a:t>Law of gene separation</a:t>
            </a:r>
            <a:r>
              <a:rPr lang="en-US" altLang="zh-CN" sz="6600">
                <a:ea typeface="宋体" pitchFamily="2" charset="-122"/>
              </a:rPr>
              <a:t> </a:t>
            </a:r>
          </a:p>
        </p:txBody>
      </p:sp>
      <p:pic>
        <p:nvPicPr>
          <p:cNvPr id="1028" name="Picture 0" descr="67.gif (3516 bytes)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4652963"/>
            <a:ext cx="21939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8" name="Picture 8" descr="图6—16 高茎豌豆与矮茎豌豆的杂交试验"/>
          <p:cNvPicPr>
            <a:picLocks noChangeAspect="1" noChangeArrowheads="1"/>
          </p:cNvPicPr>
          <p:nvPr/>
        </p:nvPicPr>
        <p:blipFill>
          <a:blip r:embed="rId2" cstate="print">
            <a:lum bright="-6000" contrast="18000"/>
          </a:blip>
          <a:srcRect/>
          <a:stretch>
            <a:fillRect/>
          </a:stretch>
        </p:blipFill>
        <p:spPr bwMode="auto">
          <a:xfrm>
            <a:off x="4284663" y="1125538"/>
            <a:ext cx="4362450" cy="530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Oval 17"/>
          <p:cNvSpPr>
            <a:spLocks noChangeArrowheads="1"/>
          </p:cNvSpPr>
          <p:nvPr/>
        </p:nvSpPr>
        <p:spPr bwMode="auto">
          <a:xfrm>
            <a:off x="4859338" y="3141663"/>
            <a:ext cx="504825" cy="5746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-103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571500" y="-103188"/>
            <a:ext cx="8001000" cy="1943101"/>
            <a:chOff x="0" y="1224"/>
            <a:chExt cx="5040" cy="1224"/>
          </a:xfrm>
        </p:grpSpPr>
        <p:sp>
          <p:nvSpPr>
            <p:cNvPr id="10263" name="Rectangle 5"/>
            <p:cNvSpPr>
              <a:spLocks noChangeArrowheads="1"/>
            </p:cNvSpPr>
            <p:nvPr/>
          </p:nvSpPr>
          <p:spPr bwMode="auto">
            <a:xfrm>
              <a:off x="0" y="1224"/>
              <a:ext cx="5040" cy="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4" name="Rectangle 6"/>
            <p:cNvSpPr>
              <a:spLocks noChangeArrowheads="1"/>
            </p:cNvSpPr>
            <p:nvPr/>
          </p:nvSpPr>
          <p:spPr bwMode="auto">
            <a:xfrm>
              <a:off x="0" y="1224"/>
              <a:ext cx="504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" name="Rectangle 7"/>
            <p:cNvSpPr>
              <a:spLocks noChangeArrowheads="1"/>
            </p:cNvSpPr>
            <p:nvPr/>
          </p:nvSpPr>
          <p:spPr bwMode="auto">
            <a:xfrm>
              <a:off x="0" y="1627"/>
              <a:ext cx="504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246" name="Text Box 0"/>
          <p:cNvSpPr txBox="1">
            <a:spLocks noChangeArrowheads="1"/>
          </p:cNvSpPr>
          <p:nvPr/>
        </p:nvSpPr>
        <p:spPr bwMode="auto">
          <a:xfrm>
            <a:off x="395288" y="476250"/>
            <a:ext cx="38274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3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、杂交实验（</a:t>
            </a:r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P4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）</a:t>
            </a:r>
          </a:p>
          <a:p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(intercross experiment)</a:t>
            </a:r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5291138" y="792163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♀                    ♂</a:t>
            </a:r>
          </a:p>
        </p:txBody>
      </p:sp>
      <p:sp>
        <p:nvSpPr>
          <p:cNvPr id="10248" name="Text Box 3"/>
          <p:cNvSpPr txBox="1">
            <a:spLocks noChangeArrowheads="1"/>
          </p:cNvSpPr>
          <p:nvPr/>
        </p:nvSpPr>
        <p:spPr bwMode="auto">
          <a:xfrm>
            <a:off x="4572000" y="2997200"/>
            <a:ext cx="685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pitchFamily="2" charset="-122"/>
              </a:rPr>
              <a:t>F</a:t>
            </a:r>
            <a:r>
              <a:rPr lang="en-US" altLang="zh-CN" sz="2000">
                <a:ea typeface="宋体" pitchFamily="2" charset="-122"/>
              </a:rPr>
              <a:t>1</a:t>
            </a:r>
          </a:p>
        </p:txBody>
      </p:sp>
      <p:sp>
        <p:nvSpPr>
          <p:cNvPr id="10249" name="Text Box 6"/>
          <p:cNvSpPr txBox="1">
            <a:spLocks noChangeArrowheads="1"/>
          </p:cNvSpPr>
          <p:nvPr/>
        </p:nvSpPr>
        <p:spPr bwMode="auto">
          <a:xfrm>
            <a:off x="4211638" y="4797425"/>
            <a:ext cx="685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pitchFamily="2" charset="-122"/>
              </a:rPr>
              <a:t>F</a:t>
            </a:r>
            <a:r>
              <a:rPr lang="en-US" altLang="zh-CN" sz="2000">
                <a:ea typeface="宋体" pitchFamily="2" charset="-122"/>
              </a:rPr>
              <a:t>2</a:t>
            </a:r>
          </a:p>
        </p:txBody>
      </p:sp>
      <p:sp>
        <p:nvSpPr>
          <p:cNvPr id="10250" name="Rectangle 7"/>
          <p:cNvSpPr>
            <a:spLocks noChangeArrowheads="1"/>
          </p:cNvSpPr>
          <p:nvPr/>
        </p:nvSpPr>
        <p:spPr bwMode="auto">
          <a:xfrm>
            <a:off x="7812088" y="720725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父本</a:t>
            </a:r>
          </a:p>
        </p:txBody>
      </p:sp>
      <p:sp>
        <p:nvSpPr>
          <p:cNvPr id="10251" name="Rectangle 8"/>
          <p:cNvSpPr>
            <a:spLocks noChangeArrowheads="1"/>
          </p:cNvSpPr>
          <p:nvPr/>
        </p:nvSpPr>
        <p:spPr bwMode="auto">
          <a:xfrm>
            <a:off x="4356100" y="704850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母本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4211638" y="216058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亲本</a:t>
            </a: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3348038" y="5688013"/>
            <a:ext cx="1809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杂交二代</a:t>
            </a: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3851275" y="3671888"/>
            <a:ext cx="1809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杂交一代</a:t>
            </a:r>
          </a:p>
        </p:txBody>
      </p:sp>
      <p:sp>
        <p:nvSpPr>
          <p:cNvPr id="10255" name="Oval 18"/>
          <p:cNvSpPr>
            <a:spLocks noChangeArrowheads="1"/>
          </p:cNvSpPr>
          <p:nvPr/>
        </p:nvSpPr>
        <p:spPr bwMode="auto">
          <a:xfrm>
            <a:off x="4859338" y="5157788"/>
            <a:ext cx="504825" cy="5746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Oval 19"/>
          <p:cNvSpPr>
            <a:spLocks noChangeArrowheads="1"/>
          </p:cNvSpPr>
          <p:nvPr/>
        </p:nvSpPr>
        <p:spPr bwMode="auto">
          <a:xfrm>
            <a:off x="6343650" y="2032000"/>
            <a:ext cx="720725" cy="3603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7" name="Oval 20"/>
          <p:cNvSpPr>
            <a:spLocks noChangeArrowheads="1"/>
          </p:cNvSpPr>
          <p:nvPr/>
        </p:nvSpPr>
        <p:spPr bwMode="auto">
          <a:xfrm>
            <a:off x="5924550" y="4249738"/>
            <a:ext cx="720725" cy="3603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6156325" y="1196975"/>
            <a:ext cx="100806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杂交</a:t>
            </a:r>
            <a:endParaRPr lang="zh-CN" altLang="en-US" sz="2400"/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7164388" y="4149725"/>
            <a:ext cx="1008062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自交</a:t>
            </a:r>
            <a:endParaRPr lang="zh-CN" altLang="en-US" sz="2400"/>
          </a:p>
        </p:txBody>
      </p:sp>
      <p:sp>
        <p:nvSpPr>
          <p:cNvPr id="10260" name="Oval 26"/>
          <p:cNvSpPr>
            <a:spLocks noChangeArrowheads="1"/>
          </p:cNvSpPr>
          <p:nvPr/>
        </p:nvSpPr>
        <p:spPr bwMode="auto">
          <a:xfrm>
            <a:off x="4859338" y="1700213"/>
            <a:ext cx="504825" cy="5746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4643438" y="1700213"/>
            <a:ext cx="401637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66"/>
                </a:solidFill>
              </a:rPr>
              <a:t>P</a:t>
            </a:r>
          </a:p>
        </p:txBody>
      </p:sp>
      <p:sp>
        <p:nvSpPr>
          <p:cNvPr id="10262" name="矩形 24"/>
          <p:cNvSpPr>
            <a:spLocks noChangeArrowheads="1"/>
          </p:cNvSpPr>
          <p:nvPr/>
        </p:nvSpPr>
        <p:spPr bwMode="auto">
          <a:xfrm>
            <a:off x="857250" y="1571625"/>
            <a:ext cx="22860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5400">
                <a:solidFill>
                  <a:srgbClr val="000000"/>
                </a:solidFill>
                <a:ea typeface="宋体" pitchFamily="2" charset="-122"/>
              </a:rPr>
              <a:t>将具有</a:t>
            </a:r>
            <a:r>
              <a:rPr lang="zh-CN" altLang="en-US" sz="5400" u="sng">
                <a:ea typeface="宋体" pitchFamily="2" charset="-122"/>
              </a:rPr>
              <a:t>不同相对性状</a:t>
            </a:r>
            <a:r>
              <a:rPr lang="zh-CN" altLang="en-US" sz="5400">
                <a:solidFill>
                  <a:srgbClr val="000000"/>
                </a:solidFill>
                <a:ea typeface="宋体" pitchFamily="2" charset="-122"/>
              </a:rPr>
              <a:t>的植物进行交配试验</a:t>
            </a:r>
            <a:endParaRPr lang="zh-CN" altLang="en-US" sz="600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/>
      <p:bldP spid="71683" grpId="0" animBg="1"/>
      <p:bldP spid="71689" grpId="0"/>
      <p:bldP spid="71691" grpId="0"/>
      <p:bldP spid="71692" grpId="0"/>
      <p:bldP spid="71701" grpId="0" animBg="1"/>
      <p:bldP spid="71702" grpId="0" animBg="1"/>
      <p:bldP spid="716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017" name="Group 25"/>
          <p:cNvGraphicFramePr>
            <a:graphicFrameLocks noGrp="1"/>
          </p:cNvGraphicFramePr>
          <p:nvPr/>
        </p:nvGraphicFramePr>
        <p:xfrm>
          <a:off x="928688" y="4071938"/>
          <a:ext cx="7913695" cy="2592388"/>
        </p:xfrm>
        <a:graphic>
          <a:graphicData uri="http://schemas.openxmlformats.org/drawingml/2006/table">
            <a:tbl>
              <a:tblPr/>
              <a:tblGrid>
                <a:gridCol w="1582739"/>
                <a:gridCol w="1582739"/>
                <a:gridCol w="1582739"/>
                <a:gridCol w="1582739"/>
                <a:gridCol w="1582739"/>
              </a:tblGrid>
              <a:tr h="1306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细胞核遗传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细胞质遗传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常染色体遗传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伴性    遗传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正反交结果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不一致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不一致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018" name="Oval 26"/>
          <p:cNvSpPr>
            <a:spLocks noChangeArrowheads="1"/>
          </p:cNvSpPr>
          <p:nvPr/>
        </p:nvSpPr>
        <p:spPr bwMode="auto">
          <a:xfrm>
            <a:off x="1143000" y="142875"/>
            <a:ext cx="1584325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正交</a:t>
            </a:r>
          </a:p>
        </p:txBody>
      </p:sp>
      <p:sp>
        <p:nvSpPr>
          <p:cNvPr id="213019" name="Oval 27"/>
          <p:cNvSpPr>
            <a:spLocks noChangeArrowheads="1"/>
          </p:cNvSpPr>
          <p:nvPr/>
        </p:nvSpPr>
        <p:spPr bwMode="auto">
          <a:xfrm>
            <a:off x="6143625" y="142875"/>
            <a:ext cx="1584325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反交</a:t>
            </a:r>
          </a:p>
        </p:txBody>
      </p:sp>
      <p:sp>
        <p:nvSpPr>
          <p:cNvPr id="11288" name="Text Box 28"/>
          <p:cNvSpPr txBox="1">
            <a:spLocks noChangeArrowheads="1"/>
          </p:cNvSpPr>
          <p:nvPr/>
        </p:nvSpPr>
        <p:spPr bwMode="auto">
          <a:xfrm>
            <a:off x="2643188" y="357188"/>
            <a:ext cx="3929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父母本相互调换（</a:t>
            </a:r>
            <a:r>
              <a:rPr lang="en-US" altLang="zh-CN" sz="2800"/>
              <a:t>P4</a:t>
            </a:r>
            <a:r>
              <a:rPr lang="zh-CN" altLang="en-US" sz="2800"/>
              <a:t>）</a:t>
            </a:r>
          </a:p>
        </p:txBody>
      </p:sp>
      <p:grpSp>
        <p:nvGrpSpPr>
          <p:cNvPr id="11289" name="组合 28"/>
          <p:cNvGrpSpPr>
            <a:grpSpLocks/>
          </p:cNvGrpSpPr>
          <p:nvPr/>
        </p:nvGrpSpPr>
        <p:grpSpPr bwMode="auto">
          <a:xfrm>
            <a:off x="1214438" y="857250"/>
            <a:ext cx="6711950" cy="2887663"/>
            <a:chOff x="1360463" y="785794"/>
            <a:chExt cx="6711999" cy="2888313"/>
          </a:xfrm>
        </p:grpSpPr>
        <p:pic>
          <p:nvPicPr>
            <p:cNvPr id="11290" name="Picture 29"/>
            <p:cNvPicPr>
              <a:picLocks noChangeAspect="1" noChangeArrowheads="1"/>
            </p:cNvPicPr>
            <p:nvPr/>
          </p:nvPicPr>
          <p:blipFill>
            <a:blip r:embed="rId2" cstate="print"/>
            <a:srcRect l="6197" r="14584" b="44626"/>
            <a:stretch>
              <a:fillRect/>
            </a:stretch>
          </p:blipFill>
          <p:spPr bwMode="auto">
            <a:xfrm>
              <a:off x="1360463" y="1357298"/>
              <a:ext cx="3282975" cy="2316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91" name="Text Box 1"/>
            <p:cNvSpPr txBox="1">
              <a:spLocks noChangeArrowheads="1"/>
            </p:cNvSpPr>
            <p:nvPr/>
          </p:nvSpPr>
          <p:spPr bwMode="auto">
            <a:xfrm>
              <a:off x="2003405" y="785794"/>
              <a:ext cx="2357454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♀               ♂</a:t>
              </a:r>
            </a:p>
          </p:txBody>
        </p:sp>
        <p:pic>
          <p:nvPicPr>
            <p:cNvPr id="11292" name="Picture 29"/>
            <p:cNvPicPr>
              <a:picLocks noChangeAspect="1" noChangeArrowheads="1"/>
            </p:cNvPicPr>
            <p:nvPr/>
          </p:nvPicPr>
          <p:blipFill>
            <a:blip r:embed="rId2" cstate="print"/>
            <a:srcRect l="6197" r="14584" b="44626"/>
            <a:stretch>
              <a:fillRect/>
            </a:stretch>
          </p:blipFill>
          <p:spPr bwMode="auto">
            <a:xfrm>
              <a:off x="4789487" y="1357298"/>
              <a:ext cx="3282975" cy="2316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93" name="Text Box 1"/>
            <p:cNvSpPr txBox="1">
              <a:spLocks noChangeArrowheads="1"/>
            </p:cNvSpPr>
            <p:nvPr/>
          </p:nvSpPr>
          <p:spPr bwMode="auto">
            <a:xfrm>
              <a:off x="5432429" y="785794"/>
              <a:ext cx="2357454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♂                ♀</a:t>
              </a:r>
            </a:p>
          </p:txBody>
        </p:sp>
      </p:grp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8" grpId="0" animBg="1"/>
      <p:bldP spid="2130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Oval 4"/>
          <p:cNvSpPr>
            <a:spLocks noChangeArrowheads="1"/>
          </p:cNvSpPr>
          <p:nvPr/>
        </p:nvSpPr>
        <p:spPr bwMode="auto">
          <a:xfrm>
            <a:off x="642938" y="500063"/>
            <a:ext cx="1584325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回交</a:t>
            </a:r>
          </a:p>
        </p:txBody>
      </p:sp>
      <p:sp>
        <p:nvSpPr>
          <p:cNvPr id="214021" name="Oval 5"/>
          <p:cNvSpPr>
            <a:spLocks noChangeArrowheads="1"/>
          </p:cNvSpPr>
          <p:nvPr/>
        </p:nvSpPr>
        <p:spPr bwMode="auto">
          <a:xfrm>
            <a:off x="714375" y="3571875"/>
            <a:ext cx="207168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测交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P7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357313" y="1785938"/>
            <a:ext cx="550068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子代和父母本之一交配</a:t>
            </a:r>
            <a:endParaRPr lang="en-US" altLang="zh-CN" sz="3600"/>
          </a:p>
          <a:p>
            <a:pPr>
              <a:spcBef>
                <a:spcPct val="50000"/>
              </a:spcBef>
            </a:pPr>
            <a:r>
              <a:rPr lang="en-US" altLang="zh-CN" sz="3600"/>
              <a:t>(</a:t>
            </a:r>
            <a:r>
              <a:rPr lang="zh-CN" altLang="en-US" sz="3600"/>
              <a:t>目的：</a:t>
            </a:r>
            <a:r>
              <a:rPr lang="zh-CN" altLang="en-US" sz="36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加强某一性状</a:t>
            </a:r>
            <a:r>
              <a:rPr lang="en-US" altLang="zh-CN" sz="3600"/>
              <a:t>)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714375" y="4857750"/>
            <a:ext cx="70723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/>
              <a:t>子代和隐性纯合子亲本交配</a:t>
            </a:r>
            <a:endParaRPr lang="en-US" altLang="zh-CN" sz="4000"/>
          </a:p>
          <a:p>
            <a:pPr>
              <a:spcBef>
                <a:spcPct val="50000"/>
              </a:spcBef>
            </a:pPr>
            <a:r>
              <a:rPr lang="en-US" altLang="zh-CN" sz="4000"/>
              <a:t>(</a:t>
            </a:r>
            <a:r>
              <a:rPr lang="zh-CN" altLang="en-US" sz="4000"/>
              <a:t>目的：</a:t>
            </a:r>
            <a:r>
              <a:rPr lang="zh-CN" altLang="en-US" sz="4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测定子代的遗传组成</a:t>
            </a:r>
            <a:r>
              <a:rPr lang="en-US" altLang="zh-CN" sz="4000"/>
              <a:t>)</a:t>
            </a:r>
          </a:p>
        </p:txBody>
      </p:sp>
      <p:sp>
        <p:nvSpPr>
          <p:cNvPr id="12294" name="Text Box 9"/>
          <p:cNvSpPr txBox="1">
            <a:spLocks noChangeArrowheads="1"/>
          </p:cNvSpPr>
          <p:nvPr/>
        </p:nvSpPr>
        <p:spPr bwMode="auto">
          <a:xfrm>
            <a:off x="5580063" y="692150"/>
            <a:ext cx="2232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4357688" y="3786188"/>
            <a:ext cx="26431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00CC"/>
                </a:solidFill>
              </a:rPr>
              <a:t>Aa × aa</a:t>
            </a:r>
          </a:p>
        </p:txBody>
      </p:sp>
      <p:sp>
        <p:nvSpPr>
          <p:cNvPr id="12296" name="Text Box 11"/>
          <p:cNvSpPr txBox="1">
            <a:spLocks noChangeArrowheads="1"/>
          </p:cNvSpPr>
          <p:nvPr/>
        </p:nvSpPr>
        <p:spPr bwMode="auto">
          <a:xfrm>
            <a:off x="4143375" y="285750"/>
            <a:ext cx="4318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00CC"/>
                </a:solidFill>
              </a:rPr>
              <a:t>Aa × aa      </a:t>
            </a:r>
            <a:r>
              <a:rPr lang="zh-CN" altLang="en-US">
                <a:solidFill>
                  <a:srgbClr val="6600CC"/>
                </a:solidFill>
              </a:rPr>
              <a:t>加强</a:t>
            </a:r>
            <a:r>
              <a:rPr lang="en-US" altLang="zh-CN">
                <a:solidFill>
                  <a:srgbClr val="6600CC"/>
                </a:solidFill>
              </a:rPr>
              <a:t>a</a:t>
            </a:r>
            <a:r>
              <a:rPr lang="zh-CN" altLang="en-US">
                <a:solidFill>
                  <a:srgbClr val="6600CC"/>
                </a:solidFill>
              </a:rPr>
              <a:t>性状</a:t>
            </a:r>
            <a:r>
              <a:rPr lang="en-US" altLang="zh-CN">
                <a:solidFill>
                  <a:srgbClr val="6600CC"/>
                </a:solidFill>
              </a:rPr>
              <a:t>  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00CC"/>
                </a:solidFill>
              </a:rPr>
              <a:t> Aa ×AA     </a:t>
            </a:r>
            <a:r>
              <a:rPr lang="zh-CN" altLang="en-US">
                <a:solidFill>
                  <a:srgbClr val="6600CC"/>
                </a:solidFill>
              </a:rPr>
              <a:t>加强</a:t>
            </a:r>
            <a:r>
              <a:rPr lang="en-US" altLang="zh-CN">
                <a:solidFill>
                  <a:srgbClr val="6600CC"/>
                </a:solidFill>
              </a:rPr>
              <a:t>A</a:t>
            </a:r>
            <a:r>
              <a:rPr lang="zh-CN" altLang="en-US">
                <a:solidFill>
                  <a:srgbClr val="6600CC"/>
                </a:solidFill>
              </a:rPr>
              <a:t>性状</a:t>
            </a:r>
            <a:endParaRPr lang="en-US" altLang="zh-CN">
              <a:solidFill>
                <a:srgbClr val="6600CC"/>
              </a:solidFill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nimBg="1"/>
      <p:bldP spid="2140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127125" y="14922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2800">
              <a:ea typeface="宋体" pitchFamily="2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0825" y="836613"/>
            <a:ext cx="4821238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4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、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显性性状和隐性性状（</a:t>
            </a:r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P4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）</a:t>
            </a:r>
            <a:endParaRPr lang="zh-CN" altLang="en-US">
              <a:solidFill>
                <a:srgbClr val="0000FF"/>
              </a:solidFill>
              <a:ea typeface="宋体" pitchFamily="2" charset="-122"/>
            </a:endParaRPr>
          </a:p>
          <a:p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dominant characteristics &amp; recessive characteristics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）</a:t>
            </a:r>
            <a:endParaRPr lang="zh-CN" altLang="en-US" sz="2800">
              <a:ea typeface="宋体" pitchFamily="2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ea typeface="宋体" pitchFamily="2" charset="-122"/>
              </a:rPr>
              <a:t>杂交实验中，</a:t>
            </a:r>
            <a:r>
              <a:rPr lang="en-US" altLang="zh-CN" sz="360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1</a:t>
            </a:r>
            <a:r>
              <a:rPr lang="zh-CN" altLang="en-US" sz="3600">
                <a:solidFill>
                  <a:schemeClr val="tx1"/>
                </a:solidFill>
                <a:ea typeface="宋体" pitchFamily="2" charset="-122"/>
              </a:rPr>
              <a:t>只表现一方亲本的性状。</a:t>
            </a:r>
          </a:p>
          <a:p>
            <a:r>
              <a:rPr lang="zh-CN" altLang="en-US" sz="360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3600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1</a:t>
            </a:r>
            <a:r>
              <a:rPr lang="zh-CN" altLang="en-US" sz="3600">
                <a:ea typeface="宋体" pitchFamily="2" charset="-122"/>
              </a:rPr>
              <a:t>表现的性状称为显性性状；</a:t>
            </a:r>
          </a:p>
          <a:p>
            <a:r>
              <a:rPr lang="zh-CN" altLang="en-US" sz="3600">
                <a:ea typeface="宋体" pitchFamily="2" charset="-122"/>
              </a:rPr>
              <a:t>   不被表现的另一亲本的性状，称为隐性性状。</a:t>
            </a:r>
            <a:r>
              <a:rPr lang="zh-CN" altLang="en-US" sz="3600">
                <a:solidFill>
                  <a:srgbClr val="FF99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3316" name="AutoShape 5">
            <a:hlinkClick r:id="rId2" highlightClick="1"/>
          </p:cNvPr>
          <p:cNvSpPr>
            <a:spLocks noChangeArrowheads="1"/>
          </p:cNvSpPr>
          <p:nvPr/>
        </p:nvSpPr>
        <p:spPr bwMode="auto">
          <a:xfrm>
            <a:off x="7848600" y="5943600"/>
            <a:ext cx="914400" cy="609600"/>
          </a:xfrm>
          <a:prstGeom prst="actionButtonMovi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317" name="Picture 0"/>
          <p:cNvPicPr>
            <a:picLocks noChangeAspect="1" noChangeArrowheads="1"/>
          </p:cNvPicPr>
          <p:nvPr/>
        </p:nvPicPr>
        <p:blipFill>
          <a:blip r:embed="rId3" cstate="print"/>
          <a:srcRect l="6197" r="14584" b="44626"/>
          <a:stretch>
            <a:fillRect/>
          </a:stretch>
        </p:blipFill>
        <p:spPr bwMode="auto">
          <a:xfrm>
            <a:off x="5003800" y="1844675"/>
            <a:ext cx="3673475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矩形 5"/>
          <p:cNvSpPr>
            <a:spLocks noChangeArrowheads="1"/>
          </p:cNvSpPr>
          <p:nvPr/>
        </p:nvSpPr>
        <p:spPr bwMode="auto">
          <a:xfrm>
            <a:off x="6143625" y="4714875"/>
            <a:ext cx="1957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显性性状</a:t>
            </a:r>
            <a:endParaRPr lang="zh-CN" altLang="en-US"/>
          </a:p>
        </p:txBody>
      </p:sp>
      <p:sp>
        <p:nvSpPr>
          <p:cNvPr id="13319" name="矩形 6"/>
          <p:cNvSpPr>
            <a:spLocks noChangeArrowheads="1"/>
          </p:cNvSpPr>
          <p:nvPr/>
        </p:nvSpPr>
        <p:spPr bwMode="auto">
          <a:xfrm>
            <a:off x="7312025" y="1143000"/>
            <a:ext cx="1831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隐性性状</a:t>
            </a:r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179388" y="1196975"/>
            <a:ext cx="4932362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6600FF"/>
                </a:solidFill>
                <a:ea typeface="宋体" pitchFamily="2" charset="-122"/>
              </a:rPr>
              <a:t>  </a:t>
            </a:r>
            <a:r>
              <a:rPr lang="zh-CN" altLang="en-US">
                <a:solidFill>
                  <a:srgbClr val="FF0066"/>
                </a:solidFill>
                <a:ea typeface="宋体" pitchFamily="2" charset="-122"/>
              </a:rPr>
              <a:t>控制显性性状表达的基因，</a:t>
            </a:r>
          </a:p>
          <a:p>
            <a:r>
              <a:rPr lang="zh-CN" altLang="en-US">
                <a:solidFill>
                  <a:srgbClr val="FF0066"/>
                </a:solidFill>
                <a:ea typeface="宋体" pitchFamily="2" charset="-122"/>
              </a:rPr>
              <a:t>称为显性基因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，一般用大写字母表示，如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等。</a:t>
            </a:r>
          </a:p>
          <a:p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en-US">
                <a:solidFill>
                  <a:srgbClr val="FF0066"/>
                </a:solidFill>
                <a:ea typeface="宋体" pitchFamily="2" charset="-122"/>
              </a:rPr>
              <a:t>控制隐性性状表达的基因，称为隐性基因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，一般用小写字母表示，如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等。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 cstate="print"/>
          <a:srcRect l="47501" t="52222" r="2499" b="11111"/>
          <a:stretch>
            <a:fillRect/>
          </a:stretch>
        </p:blipFill>
        <p:spPr bwMode="auto">
          <a:xfrm>
            <a:off x="5076825" y="4437063"/>
            <a:ext cx="3657600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3000375" y="260350"/>
            <a:ext cx="57832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6600FF"/>
                </a:solidFill>
                <a:ea typeface="宋体" pitchFamily="2" charset="-122"/>
              </a:rPr>
              <a:t>    5</a:t>
            </a:r>
            <a:r>
              <a:rPr lang="zh-CN" altLang="en-US">
                <a:solidFill>
                  <a:srgbClr val="6600FF"/>
                </a:solidFill>
                <a:ea typeface="宋体" pitchFamily="2" charset="-122"/>
              </a:rPr>
              <a:t>、显性基因和隐性基因（</a:t>
            </a:r>
            <a:r>
              <a:rPr lang="en-US" altLang="zh-CN">
                <a:solidFill>
                  <a:srgbClr val="6600FF"/>
                </a:solidFill>
                <a:ea typeface="宋体" pitchFamily="2" charset="-122"/>
              </a:rPr>
              <a:t>P5</a:t>
            </a:r>
            <a:r>
              <a:rPr lang="zh-CN" altLang="en-US">
                <a:solidFill>
                  <a:srgbClr val="6600FF"/>
                </a:solidFill>
                <a:ea typeface="宋体" pitchFamily="2" charset="-122"/>
              </a:rPr>
              <a:t>）</a:t>
            </a:r>
          </a:p>
          <a:p>
            <a:pPr algn="ctr"/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dominant genes &amp; recessive genes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）</a:t>
            </a:r>
          </a:p>
        </p:txBody>
      </p:sp>
      <p:pic>
        <p:nvPicPr>
          <p:cNvPr id="14341" name="Picture 3" descr="haploid-diploid(2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800" y="1341438"/>
            <a:ext cx="39116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39750" y="4508500"/>
            <a:ext cx="4103688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6600FF"/>
                </a:solidFill>
              </a:rPr>
              <a:t>显性基因可以</a:t>
            </a:r>
            <a:r>
              <a:rPr lang="zh-CN" altLang="en-US" u="sng">
                <a:solidFill>
                  <a:srgbClr val="6600FF"/>
                </a:solidFill>
              </a:rPr>
              <a:t>掩盖</a:t>
            </a:r>
            <a:r>
              <a:rPr lang="zh-CN" altLang="en-US">
                <a:solidFill>
                  <a:srgbClr val="6600FF"/>
                </a:solidFill>
              </a:rPr>
              <a:t>隐性基因，阻止其性状表达。如</a:t>
            </a:r>
            <a:r>
              <a:rPr lang="en-US" altLang="zh-CN">
                <a:solidFill>
                  <a:srgbClr val="6600FF"/>
                </a:solidFill>
              </a:rPr>
              <a:t>Aa</a:t>
            </a:r>
            <a:r>
              <a:rPr lang="zh-CN" altLang="en-US">
                <a:solidFill>
                  <a:srgbClr val="6600FF"/>
                </a:solidFill>
              </a:rPr>
              <a:t>，只表达</a:t>
            </a:r>
            <a:r>
              <a:rPr lang="en-US" altLang="zh-CN">
                <a:solidFill>
                  <a:srgbClr val="6600FF"/>
                </a:solidFill>
              </a:rPr>
              <a:t>A</a:t>
            </a:r>
            <a:r>
              <a:rPr lang="zh-CN" altLang="en-US">
                <a:solidFill>
                  <a:srgbClr val="6600FF"/>
                </a:solidFill>
              </a:rPr>
              <a:t>控制的性状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3143250" y="500063"/>
            <a:ext cx="54102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6600FF"/>
                </a:solidFill>
                <a:ea typeface="宋体" pitchFamily="2" charset="-122"/>
              </a:rPr>
              <a:t>  6</a:t>
            </a:r>
            <a:r>
              <a:rPr lang="zh-CN" altLang="en-US">
                <a:solidFill>
                  <a:srgbClr val="6600FF"/>
                </a:solidFill>
                <a:ea typeface="宋体" pitchFamily="2" charset="-122"/>
              </a:rPr>
              <a:t>、等位基因</a:t>
            </a:r>
            <a:r>
              <a:rPr lang="en-US" altLang="zh-CN">
                <a:solidFill>
                  <a:srgbClr val="6600FF"/>
                </a:solidFill>
                <a:ea typeface="宋体" pitchFamily="2" charset="-122"/>
              </a:rPr>
              <a:t>(allele)</a:t>
            </a:r>
            <a:r>
              <a:rPr lang="zh-CN" altLang="en-US">
                <a:solidFill>
                  <a:srgbClr val="6600FF"/>
                </a:solidFill>
                <a:ea typeface="宋体" pitchFamily="2" charset="-122"/>
              </a:rPr>
              <a:t> （</a:t>
            </a:r>
            <a:r>
              <a:rPr lang="en-US" altLang="zh-CN">
                <a:solidFill>
                  <a:srgbClr val="6600FF"/>
                </a:solidFill>
                <a:ea typeface="宋体" pitchFamily="2" charset="-122"/>
              </a:rPr>
              <a:t>P12</a:t>
            </a:r>
            <a:r>
              <a:rPr lang="zh-CN" altLang="en-US">
                <a:solidFill>
                  <a:srgbClr val="6600FF"/>
                </a:solidFill>
                <a:ea typeface="宋体" pitchFamily="2" charset="-122"/>
              </a:rPr>
              <a:t>）</a:t>
            </a:r>
            <a:endParaRPr lang="en-US" altLang="zh-CN">
              <a:solidFill>
                <a:srgbClr val="6600FF"/>
              </a:solidFill>
              <a:ea typeface="宋体" pitchFamily="2" charset="-122"/>
            </a:endParaRPr>
          </a:p>
          <a:p>
            <a:r>
              <a:rPr lang="en-US" altLang="zh-CN">
                <a:solidFill>
                  <a:srgbClr val="FF9900"/>
                </a:solidFill>
                <a:ea typeface="宋体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在同源染色体的同一位置，</a:t>
            </a:r>
            <a:r>
              <a:rPr lang="zh-CN" altLang="en-US">
                <a:solidFill>
                  <a:srgbClr val="FF0066"/>
                </a:solidFill>
                <a:ea typeface="宋体" pitchFamily="2" charset="-122"/>
              </a:rPr>
              <a:t>决定</a:t>
            </a:r>
            <a:r>
              <a:rPr lang="en-US" altLang="zh-CN">
                <a:solidFill>
                  <a:srgbClr val="FF0066"/>
                </a:solidFill>
                <a:ea typeface="宋体" pitchFamily="2" charset="-122"/>
              </a:rPr>
              <a:t>(</a:t>
            </a:r>
            <a:r>
              <a:rPr lang="zh-CN" altLang="en-US">
                <a:solidFill>
                  <a:srgbClr val="FF0066"/>
                </a:solidFill>
                <a:ea typeface="宋体" pitchFamily="2" charset="-122"/>
              </a:rPr>
              <a:t>控制</a:t>
            </a:r>
            <a:r>
              <a:rPr lang="en-US" altLang="zh-CN">
                <a:solidFill>
                  <a:srgbClr val="FF0066"/>
                </a:solidFill>
                <a:ea typeface="宋体" pitchFamily="2" charset="-122"/>
              </a:rPr>
              <a:t>)</a:t>
            </a:r>
            <a:r>
              <a:rPr lang="zh-CN" altLang="en-US">
                <a:solidFill>
                  <a:srgbClr val="FF0066"/>
                </a:solidFill>
                <a:ea typeface="宋体" pitchFamily="2" charset="-122"/>
              </a:rPr>
              <a:t>相对性状的两个基因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，实际是指控制同一相对性状的一个显性基因和一个隐性基因。例如，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S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s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。</a:t>
            </a:r>
          </a:p>
        </p:txBody>
      </p:sp>
      <p:pic>
        <p:nvPicPr>
          <p:cNvPr id="14643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333366"/>
              </a:clrFrom>
              <a:clrTo>
                <a:srgbClr val="333366">
                  <a:alpha val="0"/>
                </a:srgbClr>
              </a:clrTo>
            </a:clrChange>
          </a:blip>
          <a:srcRect l="5000" t="10001" r="55000" b="39999"/>
          <a:stretch>
            <a:fillRect/>
          </a:stretch>
        </p:blipFill>
        <p:spPr bwMode="auto">
          <a:xfrm>
            <a:off x="250825" y="1484313"/>
            <a:ext cx="2971800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456" name="Text Box 1024"/>
          <p:cNvSpPr txBox="1">
            <a:spLocks noChangeArrowheads="1"/>
          </p:cNvSpPr>
          <p:nvPr/>
        </p:nvSpPr>
        <p:spPr bwMode="auto">
          <a:xfrm>
            <a:off x="1285875" y="4581525"/>
            <a:ext cx="663416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>
                <a:latin typeface="方正姚体" pitchFamily="2" charset="-122"/>
                <a:ea typeface="方正姚体" pitchFamily="2" charset="-122"/>
              </a:rPr>
              <a:t>AA</a:t>
            </a:r>
            <a:r>
              <a:rPr lang="zh-CN" altLang="en-US" sz="2800">
                <a:latin typeface="方正姚体" pitchFamily="2" charset="-122"/>
                <a:ea typeface="方正姚体" pitchFamily="2" charset="-122"/>
              </a:rPr>
              <a:t>不是</a:t>
            </a:r>
            <a:r>
              <a:rPr lang="en-US" altLang="zh-CN" sz="2800">
                <a:latin typeface="方正姚体" pitchFamily="2" charset="-122"/>
                <a:ea typeface="方正姚体" pitchFamily="2" charset="-122"/>
              </a:rPr>
              <a:t>, aa</a:t>
            </a:r>
            <a:r>
              <a:rPr lang="zh-CN" altLang="en-US" sz="2800">
                <a:latin typeface="方正姚体" pitchFamily="2" charset="-122"/>
                <a:ea typeface="方正姚体" pitchFamily="2" charset="-122"/>
              </a:rPr>
              <a:t>也不是，它们是相同基因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>
                <a:latin typeface="方正姚体" pitchFamily="2" charset="-122"/>
                <a:ea typeface="方正姚体" pitchFamily="2" charset="-122"/>
              </a:rPr>
              <a:t>Aa</a:t>
            </a:r>
            <a:r>
              <a:rPr lang="zh-CN" altLang="en-US" sz="2800">
                <a:latin typeface="方正姚体" pitchFamily="2" charset="-122"/>
                <a:ea typeface="方正姚体" pitchFamily="2" charset="-122"/>
              </a:rPr>
              <a:t>分别在二条染色体上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>
                <a:latin typeface="方正姚体" pitchFamily="2" charset="-122"/>
                <a:ea typeface="方正姚体" pitchFamily="2" charset="-122"/>
              </a:rPr>
              <a:t>分别在二条同源染色体的同一位置上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7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7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7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utoUpdateAnimBg="0"/>
      <p:bldP spid="14745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46125" y="29400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2800">
              <a:ea typeface="宋体" pitchFamily="2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76200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6600FF"/>
                </a:solidFill>
                <a:ea typeface="宋体" pitchFamily="2" charset="-122"/>
              </a:rPr>
              <a:t>7</a:t>
            </a:r>
            <a:r>
              <a:rPr lang="zh-CN" altLang="en-US" sz="3600">
                <a:solidFill>
                  <a:srgbClr val="6600FF"/>
                </a:solidFill>
                <a:ea typeface="宋体" pitchFamily="2" charset="-122"/>
              </a:rPr>
              <a:t>、</a:t>
            </a:r>
            <a:r>
              <a:rPr lang="zh-CN" altLang="en-US" sz="3600">
                <a:solidFill>
                  <a:srgbClr val="0000FF"/>
                </a:solidFill>
                <a:ea typeface="宋体" pitchFamily="2" charset="-122"/>
              </a:rPr>
              <a:t>纯合子和杂合子</a:t>
            </a:r>
            <a:r>
              <a:rPr lang="zh-CN" altLang="en-US" sz="3600">
                <a:solidFill>
                  <a:srgbClr val="6600FF"/>
                </a:solidFill>
                <a:ea typeface="宋体" pitchFamily="2" charset="-122"/>
              </a:rPr>
              <a:t>（</a:t>
            </a:r>
            <a:r>
              <a:rPr lang="en-US" altLang="zh-CN" sz="3600">
                <a:solidFill>
                  <a:srgbClr val="6600FF"/>
                </a:solidFill>
                <a:ea typeface="宋体" pitchFamily="2" charset="-122"/>
              </a:rPr>
              <a:t>P5</a:t>
            </a:r>
            <a:r>
              <a:rPr lang="zh-CN" altLang="en-US" sz="3600">
                <a:solidFill>
                  <a:srgbClr val="6600FF"/>
                </a:solidFill>
                <a:ea typeface="宋体" pitchFamily="2" charset="-122"/>
              </a:rPr>
              <a:t>）</a:t>
            </a:r>
            <a:endParaRPr lang="zh-CN" altLang="en-US" sz="3600">
              <a:solidFill>
                <a:srgbClr val="0000FF"/>
              </a:solidFill>
              <a:ea typeface="宋体" pitchFamily="2" charset="-122"/>
            </a:endParaRPr>
          </a:p>
          <a:p>
            <a:r>
              <a:rPr lang="en-US" altLang="zh-CN" sz="3600">
                <a:solidFill>
                  <a:srgbClr val="0000FF"/>
                </a:solidFill>
                <a:ea typeface="宋体" pitchFamily="2" charset="-122"/>
              </a:rPr>
              <a:t>(homozygote &amp; heterzygote)</a:t>
            </a:r>
            <a:r>
              <a:rPr lang="en-US" altLang="zh-CN" sz="3600">
                <a:ea typeface="宋体" pitchFamily="2" charset="-122"/>
              </a:rPr>
              <a:t/>
            </a:r>
            <a:br>
              <a:rPr lang="en-US" altLang="zh-CN" sz="3600">
                <a:ea typeface="宋体" pitchFamily="2" charset="-122"/>
              </a:rPr>
            </a:br>
            <a:r>
              <a:rPr lang="en-US" altLang="zh-CN" sz="3600">
                <a:ea typeface="宋体" pitchFamily="2" charset="-122"/>
              </a:rPr>
              <a:t>	</a:t>
            </a:r>
            <a:r>
              <a:rPr lang="zh-CN" altLang="en-US" sz="3600">
                <a:ea typeface="宋体" pitchFamily="2" charset="-122"/>
              </a:rPr>
              <a:t>基因型中，</a:t>
            </a:r>
            <a:r>
              <a:rPr lang="zh-CN" altLang="en-US" sz="3600">
                <a:solidFill>
                  <a:schemeClr val="tx1"/>
                </a:solidFill>
                <a:ea typeface="宋体" pitchFamily="2" charset="-122"/>
              </a:rPr>
              <a:t>所有成对基因</a:t>
            </a:r>
            <a:r>
              <a:rPr lang="zh-CN" altLang="en-US" sz="3600">
                <a:ea typeface="宋体" pitchFamily="2" charset="-122"/>
              </a:rPr>
              <a:t>都是相同基因的，叫做纯合子，例如：</a:t>
            </a:r>
            <a:r>
              <a:rPr lang="en-US" altLang="zh-CN" sz="3600">
                <a:ea typeface="宋体" pitchFamily="2" charset="-122"/>
              </a:rPr>
              <a:t>AA</a:t>
            </a:r>
            <a:r>
              <a:rPr lang="zh-CN" altLang="en-US" sz="3600">
                <a:ea typeface="宋体" pitchFamily="2" charset="-122"/>
              </a:rPr>
              <a:t>、</a:t>
            </a:r>
            <a:r>
              <a:rPr lang="en-US" altLang="zh-CN" sz="3600">
                <a:ea typeface="宋体" pitchFamily="2" charset="-122"/>
              </a:rPr>
              <a:t>aa</a:t>
            </a:r>
            <a:r>
              <a:rPr lang="zh-CN" altLang="en-US" sz="3600">
                <a:ea typeface="宋体" pitchFamily="2" charset="-122"/>
              </a:rPr>
              <a:t>。</a:t>
            </a:r>
            <a:br>
              <a:rPr lang="zh-CN" altLang="en-US" sz="3600">
                <a:ea typeface="宋体" pitchFamily="2" charset="-122"/>
              </a:rPr>
            </a:br>
            <a:r>
              <a:rPr lang="zh-CN" altLang="en-US" sz="3600">
                <a:ea typeface="宋体" pitchFamily="2" charset="-122"/>
              </a:rPr>
              <a:t>	基因型中，所有成对基因中</a:t>
            </a:r>
            <a:r>
              <a:rPr lang="zh-CN" altLang="en-US" sz="3600">
                <a:solidFill>
                  <a:schemeClr val="tx1"/>
                </a:solidFill>
                <a:ea typeface="宋体" pitchFamily="2" charset="-122"/>
              </a:rPr>
              <a:t>至少有一对</a:t>
            </a:r>
            <a:r>
              <a:rPr lang="zh-CN" altLang="en-US" sz="3600">
                <a:ea typeface="宋体" pitchFamily="2" charset="-122"/>
              </a:rPr>
              <a:t>是等位基因的，叫做杂合子，例如：</a:t>
            </a:r>
            <a:r>
              <a:rPr lang="en-US" altLang="zh-CN" sz="3600">
                <a:ea typeface="宋体" pitchFamily="2" charset="-122"/>
              </a:rPr>
              <a:t>Aa</a:t>
            </a:r>
            <a:r>
              <a:rPr lang="zh-CN" altLang="en-US" sz="3600">
                <a:ea typeface="宋体" pitchFamily="2" charset="-122"/>
              </a:rPr>
              <a:t>、</a:t>
            </a:r>
            <a:r>
              <a:rPr lang="en-US" altLang="zh-CN" sz="3600">
                <a:ea typeface="宋体" pitchFamily="2" charset="-122"/>
              </a:rPr>
              <a:t>AAbbCc</a:t>
            </a:r>
            <a:r>
              <a:rPr lang="zh-CN" altLang="en-US" sz="3600"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85750" y="214313"/>
            <a:ext cx="8424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6600FF"/>
                </a:solidFill>
                <a:ea typeface="宋体" pitchFamily="2" charset="-122"/>
              </a:rPr>
              <a:t>8</a:t>
            </a:r>
            <a:r>
              <a:rPr lang="zh-CN" altLang="en-US" sz="2800">
                <a:solidFill>
                  <a:srgbClr val="6600FF"/>
                </a:solidFill>
                <a:ea typeface="宋体" pitchFamily="2" charset="-122"/>
              </a:rPr>
              <a:t>、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基因型和表现型</a:t>
            </a:r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(genotype &amp; phenotype)</a:t>
            </a:r>
            <a:r>
              <a:rPr lang="zh-CN" altLang="en-US" sz="2800">
                <a:solidFill>
                  <a:srgbClr val="6600FF"/>
                </a:solidFill>
                <a:ea typeface="宋体" pitchFamily="2" charset="-122"/>
              </a:rPr>
              <a:t> （</a:t>
            </a:r>
            <a:r>
              <a:rPr lang="en-US" altLang="zh-CN" sz="2800">
                <a:solidFill>
                  <a:srgbClr val="6600FF"/>
                </a:solidFill>
                <a:ea typeface="宋体" pitchFamily="2" charset="-122"/>
              </a:rPr>
              <a:t>P12</a:t>
            </a:r>
            <a:r>
              <a:rPr lang="zh-CN" altLang="en-US" sz="2800">
                <a:solidFill>
                  <a:srgbClr val="6600FF"/>
                </a:solidFill>
                <a:ea typeface="宋体" pitchFamily="2" charset="-122"/>
              </a:rPr>
              <a:t>）</a:t>
            </a:r>
            <a:r>
              <a:rPr lang="en-US" altLang="zh-CN" sz="2800">
                <a:ea typeface="宋体" pitchFamily="2" charset="-122"/>
              </a:rPr>
              <a:t>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33400" y="774700"/>
            <a:ext cx="7999413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924A08"/>
                </a:solidFill>
                <a:ea typeface="宋体" pitchFamily="2" charset="-122"/>
              </a:rPr>
              <a:t>生物体表现出来的性状，称为表现型。</a:t>
            </a:r>
          </a:p>
          <a:p>
            <a:endParaRPr lang="zh-CN" altLang="en-US" sz="2800">
              <a:solidFill>
                <a:srgbClr val="924A08"/>
              </a:solidFill>
              <a:ea typeface="宋体" pitchFamily="2" charset="-122"/>
            </a:endParaRPr>
          </a:p>
          <a:p>
            <a:r>
              <a:rPr lang="zh-CN" altLang="en-US" sz="2800">
                <a:solidFill>
                  <a:srgbClr val="924A08"/>
                </a:solidFill>
                <a:ea typeface="宋体" pitchFamily="2" charset="-122"/>
              </a:rPr>
              <a:t>生物体被研究性状的有关基因组成（或叫遗传结构），称为基因型。一对相对性状的基因型有三种：</a:t>
            </a:r>
            <a:r>
              <a:rPr lang="en-US" altLang="zh-CN" sz="2800">
                <a:solidFill>
                  <a:srgbClr val="924A08"/>
                </a:solidFill>
                <a:ea typeface="宋体" pitchFamily="2" charset="-122"/>
              </a:rPr>
              <a:t>AA</a:t>
            </a:r>
            <a:r>
              <a:rPr lang="zh-CN" altLang="en-US" sz="2800">
                <a:solidFill>
                  <a:srgbClr val="924A08"/>
                </a:solidFill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924A08"/>
                </a:solidFill>
                <a:ea typeface="宋体" pitchFamily="2" charset="-122"/>
              </a:rPr>
              <a:t>Aa</a:t>
            </a:r>
            <a:r>
              <a:rPr lang="zh-CN" altLang="en-US" sz="2800">
                <a:solidFill>
                  <a:srgbClr val="924A08"/>
                </a:solidFill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924A08"/>
                </a:solidFill>
                <a:ea typeface="宋体" pitchFamily="2" charset="-122"/>
              </a:rPr>
              <a:t>aa</a:t>
            </a:r>
            <a:r>
              <a:rPr lang="zh-CN" altLang="en-US" sz="2800">
                <a:solidFill>
                  <a:srgbClr val="924A08"/>
                </a:solidFill>
                <a:ea typeface="宋体" pitchFamily="2" charset="-122"/>
              </a:rPr>
              <a:t>。   </a:t>
            </a:r>
          </a:p>
        </p:txBody>
      </p:sp>
      <p:pic>
        <p:nvPicPr>
          <p:cNvPr id="17412" name="Picture 5" descr="genefenli"/>
          <p:cNvPicPr>
            <a:picLocks noChangeAspect="1" noChangeArrowheads="1"/>
          </p:cNvPicPr>
          <p:nvPr/>
        </p:nvPicPr>
        <p:blipFill>
          <a:blip r:embed="rId2" cstate="print"/>
          <a:srcRect b="52394"/>
          <a:stretch>
            <a:fillRect/>
          </a:stretch>
        </p:blipFill>
        <p:spPr bwMode="auto">
          <a:xfrm>
            <a:off x="152400" y="3514725"/>
            <a:ext cx="89916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pic_35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844675"/>
            <a:ext cx="3849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 Box 0"/>
          <p:cNvSpPr txBox="1">
            <a:spLocks noChangeArrowheads="1"/>
          </p:cNvSpPr>
          <p:nvPr/>
        </p:nvSpPr>
        <p:spPr bwMode="auto">
          <a:xfrm>
            <a:off x="5148263" y="2997200"/>
            <a:ext cx="270033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Leaf in air</a:t>
            </a:r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r>
              <a:rPr lang="en-US" altLang="zh-CN"/>
              <a:t>Leaf in water</a:t>
            </a:r>
          </a:p>
        </p:txBody>
      </p:sp>
      <p:sp>
        <p:nvSpPr>
          <p:cNvPr id="18436" name="Line 1"/>
          <p:cNvSpPr>
            <a:spLocks noChangeShapeType="1"/>
          </p:cNvSpPr>
          <p:nvPr/>
        </p:nvSpPr>
        <p:spPr bwMode="auto">
          <a:xfrm flipH="1">
            <a:off x="3924300" y="3573463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7" name="Line 2"/>
          <p:cNvSpPr>
            <a:spLocks noChangeShapeType="1"/>
          </p:cNvSpPr>
          <p:nvPr/>
        </p:nvSpPr>
        <p:spPr bwMode="auto">
          <a:xfrm flipH="1">
            <a:off x="3132138" y="4941888"/>
            <a:ext cx="1582737" cy="71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611188" y="333375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924A08"/>
                </a:solidFill>
              </a:rPr>
              <a:t>表现型在很大程度上是由基因型决定的，但也受环境的影响。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3924300" y="5734050"/>
            <a:ext cx="467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表现型</a:t>
            </a:r>
            <a:r>
              <a:rPr lang="en-US" altLang="zh-CN" sz="3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=</a:t>
            </a:r>
            <a:r>
              <a:rPr lang="zh-CN" altLang="en-US" sz="3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基因型</a:t>
            </a:r>
            <a:r>
              <a:rPr lang="en-US" altLang="zh-CN" sz="3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+</a:t>
            </a:r>
            <a:r>
              <a:rPr lang="zh-CN" altLang="en-US" sz="3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环境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500063" y="2357438"/>
            <a:ext cx="5786437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i="1" u="sng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、为什么选用豌豆？</a:t>
            </a:r>
            <a:endParaRPr lang="en-US" altLang="zh-CN" i="1" u="sng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buFont typeface="Wingdings" pitchFamily="2" charset="2"/>
              <a:buChar char="u"/>
              <a:defRPr/>
            </a:pP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      豌豆是严格自花授粉（闭花授粉）植物，为</a:t>
            </a:r>
            <a:r>
              <a:rPr lang="zh-CN" altLang="en-US" dirty="0">
                <a:solidFill>
                  <a:srgbClr val="FF0066"/>
                </a:solidFill>
                <a:ea typeface="宋体" pitchFamily="2" charset="-122"/>
              </a:rPr>
              <a:t>自然状态下的纯合子，可稳定遗传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  <a:p>
            <a:pPr algn="just">
              <a:buFont typeface="Wingdings" pitchFamily="2" charset="2"/>
              <a:buChar char="u"/>
              <a:defRPr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zh-CN" altLang="en-US" dirty="0">
                <a:solidFill>
                  <a:schemeClr val="accent2"/>
                </a:solidFill>
              </a:rPr>
              <a:t>豌豆有易于区分的性状，如高茎矮茎等。容易观察分析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742950" indent="-742950">
              <a:buFont typeface="Wingdings" pitchFamily="2" charset="2"/>
              <a:buChar char="u"/>
              <a:defRPr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zh-CN" altLang="en-US" dirty="0">
                <a:solidFill>
                  <a:schemeClr val="accent2"/>
                </a:solidFill>
              </a:rPr>
              <a:t>花大，杂交实验容易操作</a:t>
            </a:r>
            <a:endParaRPr lang="zh-CN" altLang="en-US" sz="60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04800" y="304800"/>
            <a:ext cx="3810000" cy="1447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4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三</a:t>
            </a:r>
            <a:r>
              <a:rPr lang="en-US" altLang="zh-CN" sz="4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zh-CN" altLang="en-US" sz="4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一对相对性状的遗传实验</a:t>
            </a:r>
          </a:p>
        </p:txBody>
      </p:sp>
      <p:pic>
        <p:nvPicPr>
          <p:cNvPr id="19460" name="Picture 6" descr="未标题-1 副本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2ED"/>
              </a:clrFrom>
              <a:clrTo>
                <a:srgbClr val="FCF2ED">
                  <a:alpha val="0"/>
                </a:srgbClr>
              </a:clrTo>
            </a:clrChange>
            <a:lum bright="-30000" contrast="60000"/>
          </a:blip>
          <a:srcRect l="24438" r="34833" b="57077"/>
          <a:stretch>
            <a:fillRect/>
          </a:stretch>
        </p:blipFill>
        <p:spPr bwMode="auto">
          <a:xfrm>
            <a:off x="6172200" y="3124200"/>
            <a:ext cx="2540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1619250" y="2276475"/>
            <a:ext cx="6335713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突出介绍科学史，培养探究精神和科学素质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重难点：系列概念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　　　　杂交实验的程序和推理</a:t>
            </a:r>
          </a:p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（二课时）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419475" y="404813"/>
            <a:ext cx="5545138" cy="277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3600" i="1" u="sng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、选取哪些相对性状？</a:t>
            </a:r>
            <a:r>
              <a:rPr lang="zh-CN" altLang="en-US" sz="2800">
                <a:latin typeface="方正舒体" pitchFamily="2" charset="-122"/>
                <a:ea typeface="方正舒体" pitchFamily="2" charset="-122"/>
              </a:rPr>
              <a:t/>
            </a:r>
            <a:br>
              <a:rPr lang="zh-CN" altLang="en-US" sz="2800">
                <a:latin typeface="方正舒体" pitchFamily="2" charset="-122"/>
                <a:ea typeface="方正舒体" pitchFamily="2" charset="-122"/>
              </a:rPr>
            </a:b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FF0066"/>
                </a:solidFill>
                <a:ea typeface="宋体" pitchFamily="2" charset="-122"/>
              </a:rPr>
              <a:t>典型的区别明显的稳定的相对性状，没有中间型、过渡型。</a:t>
            </a:r>
          </a:p>
          <a:p>
            <a:pPr algn="just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孟德尔一共选择了七对相对性状，如高茎与矮茎，圆滑种子与皱缩种子，绿色豆荚与黄色豆荚等。</a:t>
            </a:r>
            <a:endParaRPr lang="zh-CN" altLang="en-US" sz="540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20483" name="Picture 6" descr="pe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3284538"/>
            <a:ext cx="6453187" cy="33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ChangeArrowheads="1"/>
          </p:cNvSpPr>
          <p:nvPr/>
        </p:nvSpPr>
        <p:spPr bwMode="auto">
          <a:xfrm>
            <a:off x="4114800" y="228600"/>
            <a:ext cx="48006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i="1" u="sng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i="1" u="sng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、怎样杂交？</a:t>
            </a:r>
            <a:r>
              <a:rPr lang="zh-CN" altLang="en-US" i="1" u="sng">
                <a:ea typeface="宋体" pitchFamily="2" charset="-122"/>
              </a:rPr>
              <a:t/>
            </a:r>
            <a:br>
              <a:rPr lang="zh-CN" altLang="en-US" i="1" u="sng">
                <a:ea typeface="宋体" pitchFamily="2" charset="-122"/>
              </a:rPr>
            </a:b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        选择有一对相对性状的植株分别做父本和母本，人工去雄、授粉。</a:t>
            </a:r>
            <a:endParaRPr lang="zh-CN" altLang="en-US" sz="600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21507" name="Picture 0" descr="6_14[1]"/>
          <p:cNvPicPr>
            <a:picLocks noChangeAspect="1" noChangeArrowheads="1"/>
          </p:cNvPicPr>
          <p:nvPr/>
        </p:nvPicPr>
        <p:blipFill>
          <a:blip r:embed="rId2" cstate="print"/>
          <a:srcRect l="2417" r="2090" b="55356"/>
          <a:stretch>
            <a:fillRect/>
          </a:stretch>
        </p:blipFill>
        <p:spPr bwMode="auto">
          <a:xfrm>
            <a:off x="1403350" y="2636838"/>
            <a:ext cx="60198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 Box 1"/>
          <p:cNvSpPr txBox="1">
            <a:spLocks noChangeArrowheads="1"/>
          </p:cNvSpPr>
          <p:nvPr/>
        </p:nvSpPr>
        <p:spPr bwMode="auto">
          <a:xfrm>
            <a:off x="2339975" y="5661025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5050"/>
                </a:solidFill>
              </a:rPr>
              <a:t>去雄</a:t>
            </a:r>
          </a:p>
        </p:txBody>
      </p:sp>
      <p:sp>
        <p:nvSpPr>
          <p:cNvPr id="21509" name="Line 2"/>
          <p:cNvSpPr>
            <a:spLocks noChangeShapeType="1"/>
          </p:cNvSpPr>
          <p:nvPr/>
        </p:nvSpPr>
        <p:spPr bwMode="auto">
          <a:xfrm flipV="1">
            <a:off x="1763713" y="4941888"/>
            <a:ext cx="1512887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4643438" y="2349500"/>
            <a:ext cx="12954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5050"/>
                </a:solidFill>
              </a:rPr>
              <a:t>传粉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2895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/>
              <a:t>杂交实验的基本程序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4213" y="1989138"/>
            <a:ext cx="35052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6600FF"/>
              </a:buClr>
              <a:buFontTx/>
              <a:buChar char="o"/>
            </a:pPr>
            <a:r>
              <a:rPr lang="zh-CN" altLang="en-US">
                <a:solidFill>
                  <a:schemeClr val="tx1"/>
                </a:solidFill>
                <a:ea typeface="方正姚体" pitchFamily="2" charset="-122"/>
              </a:rPr>
              <a:t>去雄</a:t>
            </a:r>
            <a:r>
              <a:rPr lang="en-US" altLang="zh-CN">
                <a:solidFill>
                  <a:schemeClr val="tx1"/>
                </a:solidFill>
                <a:ea typeface="方正姚体" pitchFamily="2" charset="-122"/>
              </a:rPr>
              <a:t>(castration)</a:t>
            </a:r>
          </a:p>
          <a:p>
            <a:pPr>
              <a:spcBef>
                <a:spcPct val="50000"/>
              </a:spcBef>
              <a:buClr>
                <a:srgbClr val="6600FF"/>
              </a:buClr>
              <a:buFontTx/>
              <a:buChar char="o"/>
            </a:pPr>
            <a:r>
              <a:rPr lang="zh-CN" altLang="en-US">
                <a:solidFill>
                  <a:schemeClr val="tx1"/>
                </a:solidFill>
                <a:ea typeface="方正姚体" pitchFamily="2" charset="-122"/>
              </a:rPr>
              <a:t>授粉</a:t>
            </a:r>
            <a:r>
              <a:rPr lang="en-US" altLang="zh-CN">
                <a:solidFill>
                  <a:schemeClr val="tx1"/>
                </a:solidFill>
                <a:ea typeface="方正姚体" pitchFamily="2" charset="-122"/>
              </a:rPr>
              <a:t>(pollination)</a:t>
            </a:r>
          </a:p>
          <a:p>
            <a:pPr>
              <a:spcBef>
                <a:spcPct val="50000"/>
              </a:spcBef>
              <a:buClr>
                <a:srgbClr val="6600FF"/>
              </a:buClr>
              <a:buFontTx/>
              <a:buChar char="o"/>
            </a:pPr>
            <a:r>
              <a:rPr lang="zh-CN" altLang="en-US">
                <a:solidFill>
                  <a:schemeClr val="tx1"/>
                </a:solidFill>
                <a:ea typeface="方正姚体" pitchFamily="2" charset="-122"/>
              </a:rPr>
              <a:t>套袋</a:t>
            </a:r>
          </a:p>
          <a:p>
            <a:pPr>
              <a:spcBef>
                <a:spcPct val="50000"/>
              </a:spcBef>
              <a:buClr>
                <a:srgbClr val="6600FF"/>
              </a:buClr>
              <a:buFontTx/>
              <a:buChar char="o"/>
            </a:pPr>
            <a:r>
              <a:rPr lang="zh-CN" altLang="en-US">
                <a:solidFill>
                  <a:schemeClr val="tx1"/>
                </a:solidFill>
                <a:ea typeface="方正姚体" pitchFamily="2" charset="-122"/>
              </a:rPr>
              <a:t>收种播种</a:t>
            </a:r>
          </a:p>
          <a:p>
            <a:pPr>
              <a:spcBef>
                <a:spcPct val="50000"/>
              </a:spcBef>
              <a:buClr>
                <a:srgbClr val="6600FF"/>
              </a:buClr>
              <a:buFontTx/>
              <a:buChar char="o"/>
            </a:pPr>
            <a:r>
              <a:rPr lang="zh-CN" altLang="en-US">
                <a:solidFill>
                  <a:schemeClr val="tx1"/>
                </a:solidFill>
                <a:ea typeface="方正姚体" pitchFamily="2" charset="-122"/>
              </a:rPr>
              <a:t>不同性状计数</a:t>
            </a:r>
          </a:p>
          <a:p>
            <a:pPr>
              <a:spcBef>
                <a:spcPct val="50000"/>
              </a:spcBef>
              <a:buClr>
                <a:srgbClr val="6600FF"/>
              </a:buClr>
              <a:buFontTx/>
              <a:buChar char="o"/>
            </a:pPr>
            <a:r>
              <a:rPr lang="zh-CN" altLang="en-US">
                <a:solidFill>
                  <a:schemeClr val="tx1"/>
                </a:solidFill>
                <a:ea typeface="方正姚体" pitchFamily="2" charset="-122"/>
              </a:rPr>
              <a:t>统计分析</a:t>
            </a:r>
          </a:p>
        </p:txBody>
      </p:sp>
      <p:pic>
        <p:nvPicPr>
          <p:cNvPr id="22532" name="Picture 5" descr="MilesRuth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525" y="4508500"/>
            <a:ext cx="3124200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3" descr="pea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188913"/>
            <a:ext cx="4097338" cy="409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2" name="Line 4"/>
          <p:cNvSpPr>
            <a:spLocks noChangeShapeType="1"/>
          </p:cNvSpPr>
          <p:nvPr/>
        </p:nvSpPr>
        <p:spPr bwMode="auto">
          <a:xfrm>
            <a:off x="2771775" y="2060575"/>
            <a:ext cx="2014538" cy="460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2771775" y="2781300"/>
            <a:ext cx="2014538" cy="460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2555875" y="3933825"/>
            <a:ext cx="2592388" cy="10795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48" name="Text Box 0"/>
          <p:cNvSpPr txBox="1">
            <a:spLocks noChangeArrowheads="1"/>
          </p:cNvSpPr>
          <p:nvPr/>
        </p:nvSpPr>
        <p:spPr bwMode="auto">
          <a:xfrm>
            <a:off x="2555875" y="1628775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6600FF"/>
                </a:solidFill>
                <a:ea typeface="华康简黑" pitchFamily="49" charset="-122"/>
              </a:rPr>
              <a:t>开花前（花蕾期）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animBg="1"/>
      <p:bldP spid="130053" grpId="0" animBg="1"/>
      <p:bldP spid="130054" grpId="0" animBg="1"/>
      <p:bldP spid="1300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533400" y="762000"/>
            <a:ext cx="35337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600" i="1" u="sng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4</a:t>
            </a:r>
            <a:r>
              <a:rPr lang="zh-CN" altLang="en-US" sz="3600" i="1" u="sng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</a:t>
            </a:r>
            <a:r>
              <a:rPr lang="en-US" altLang="zh-CN" sz="3600" i="1" u="sng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F</a:t>
            </a:r>
            <a:r>
              <a:rPr lang="en-US" altLang="zh-CN" sz="3600" i="1" u="sng" baseline="-30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3600" i="1" u="sng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表现什么？</a:t>
            </a:r>
            <a:r>
              <a:rPr lang="zh-CN" altLang="en-US" sz="3600">
                <a:ea typeface="宋体" pitchFamily="2" charset="-122"/>
              </a:rPr>
              <a:t/>
            </a:r>
            <a:br>
              <a:rPr lang="zh-CN" altLang="en-US" sz="3600">
                <a:ea typeface="宋体" pitchFamily="2" charset="-122"/>
              </a:rPr>
            </a:br>
            <a:endParaRPr lang="en-US" altLang="zh-CN" sz="440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23555" name="Picture 5" descr="genefenli"/>
          <p:cNvPicPr>
            <a:picLocks noChangeAspect="1" noChangeArrowheads="1"/>
          </p:cNvPicPr>
          <p:nvPr/>
        </p:nvPicPr>
        <p:blipFill>
          <a:blip r:embed="rId2" cstate="print"/>
          <a:srcRect l="2512" r="50914" b="43745"/>
          <a:stretch>
            <a:fillRect/>
          </a:stretch>
        </p:blipFill>
        <p:spPr bwMode="auto">
          <a:xfrm>
            <a:off x="5286375" y="2000250"/>
            <a:ext cx="290036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AutoShape 0">
            <a:hlinkClick r:id="rId3" highlightClick="1"/>
          </p:cNvPr>
          <p:cNvSpPr>
            <a:spLocks noChangeArrowheads="1"/>
          </p:cNvSpPr>
          <p:nvPr/>
        </p:nvSpPr>
        <p:spPr bwMode="auto">
          <a:xfrm>
            <a:off x="1835150" y="5734050"/>
            <a:ext cx="914400" cy="609600"/>
          </a:xfrm>
          <a:prstGeom prst="actionButtonMovi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矩形 4"/>
          <p:cNvSpPr>
            <a:spLocks noChangeArrowheads="1"/>
          </p:cNvSpPr>
          <p:nvPr/>
        </p:nvSpPr>
        <p:spPr bwMode="auto">
          <a:xfrm>
            <a:off x="428625" y="2857500"/>
            <a:ext cx="4286250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6600">
                <a:solidFill>
                  <a:srgbClr val="000000"/>
                </a:solidFill>
                <a:ea typeface="宋体" pitchFamily="2" charset="-122"/>
              </a:rPr>
              <a:t>显性性状           </a:t>
            </a:r>
            <a:r>
              <a:rPr lang="en-US" altLang="zh-CN" sz="400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zh-CN" altLang="en-US" sz="4000">
                <a:solidFill>
                  <a:srgbClr val="000000"/>
                </a:solidFill>
                <a:ea typeface="宋体" pitchFamily="2" charset="-122"/>
              </a:rPr>
              <a:t>正交反交都一样</a:t>
            </a:r>
            <a:r>
              <a:rPr lang="en-US" altLang="zh-CN" sz="400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sz="4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zh-CN" altLang="en-US" sz="540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genefenli"/>
          <p:cNvPicPr>
            <a:picLocks noChangeAspect="1" noChangeArrowheads="1"/>
          </p:cNvPicPr>
          <p:nvPr/>
        </p:nvPicPr>
        <p:blipFill>
          <a:blip r:embed="rId2" cstate="print"/>
          <a:srcRect r="49086"/>
          <a:stretch>
            <a:fillRect/>
          </a:stretch>
        </p:blipFill>
        <p:spPr bwMode="auto">
          <a:xfrm>
            <a:off x="5143500" y="2571750"/>
            <a:ext cx="2928938" cy="40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429125" y="2500313"/>
            <a:ext cx="5715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细黑" pitchFamily="2" charset="-122"/>
              </a:rPr>
              <a:t>高茎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8143875" y="2500313"/>
            <a:ext cx="6096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细黑" pitchFamily="2" charset="-122"/>
              </a:rPr>
              <a:t>矮茎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429250" y="4000500"/>
            <a:ext cx="1214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细黑" pitchFamily="2" charset="-122"/>
              </a:rPr>
              <a:t>高茎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572000" y="56388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细黑" pitchFamily="2" charset="-122"/>
              </a:rPr>
              <a:t>高茎</a:t>
            </a:r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8143875" y="5429250"/>
            <a:ext cx="79057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细黑" pitchFamily="2" charset="-122"/>
              </a:rPr>
              <a:t>矮茎</a:t>
            </a:r>
          </a:p>
        </p:txBody>
      </p:sp>
      <p:sp>
        <p:nvSpPr>
          <p:cNvPr id="24584" name="Rectangle 12"/>
          <p:cNvSpPr>
            <a:spLocks noChangeArrowheads="1"/>
          </p:cNvSpPr>
          <p:nvPr/>
        </p:nvSpPr>
        <p:spPr bwMode="auto">
          <a:xfrm>
            <a:off x="357188" y="428625"/>
            <a:ext cx="3857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i="1" u="sng">
                <a:solidFill>
                  <a:srgbClr val="0000FF"/>
                </a:solidFill>
                <a:ea typeface="方正舒体" pitchFamily="2" charset="-122"/>
              </a:rPr>
              <a:t>5</a:t>
            </a:r>
            <a:r>
              <a:rPr lang="zh-CN" altLang="en-US" i="1" u="sng">
                <a:solidFill>
                  <a:srgbClr val="0000FF"/>
                </a:solidFill>
                <a:ea typeface="方正舒体" pitchFamily="2" charset="-122"/>
              </a:rPr>
              <a:t>、</a:t>
            </a:r>
            <a:r>
              <a:rPr lang="en-US" altLang="zh-CN" i="1" u="sng">
                <a:solidFill>
                  <a:srgbClr val="0000FF"/>
                </a:solidFill>
                <a:ea typeface="方正舒体" pitchFamily="2" charset="-122"/>
              </a:rPr>
              <a:t>F</a:t>
            </a:r>
            <a:r>
              <a:rPr lang="en-US" altLang="zh-CN" sz="2000" i="1" u="sng">
                <a:solidFill>
                  <a:srgbClr val="0000FF"/>
                </a:solidFill>
                <a:ea typeface="方正舒体" pitchFamily="2" charset="-122"/>
              </a:rPr>
              <a:t>2</a:t>
            </a:r>
            <a:r>
              <a:rPr lang="zh-CN" altLang="en-US" i="1" u="sng">
                <a:solidFill>
                  <a:srgbClr val="0000FF"/>
                </a:solidFill>
                <a:ea typeface="方正舒体" pitchFamily="2" charset="-122"/>
              </a:rPr>
              <a:t>表现什么？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	</a:t>
            </a:r>
            <a:endParaRPr lang="zh-CN" altLang="en-US" sz="200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24585" name="Picture 3" descr="wrinkled_pe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708275"/>
            <a:ext cx="3362325" cy="38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6" name="Text Box 0"/>
          <p:cNvSpPr txBox="1">
            <a:spLocks noChangeArrowheads="1"/>
          </p:cNvSpPr>
          <p:nvPr/>
        </p:nvSpPr>
        <p:spPr bwMode="auto">
          <a:xfrm>
            <a:off x="2484438" y="3500438"/>
            <a:ext cx="1223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饱满</a:t>
            </a:r>
          </a:p>
        </p:txBody>
      </p:sp>
      <p:sp>
        <p:nvSpPr>
          <p:cNvPr id="24587" name="Text Box 1"/>
          <p:cNvSpPr txBox="1">
            <a:spLocks noChangeArrowheads="1"/>
          </p:cNvSpPr>
          <p:nvPr/>
        </p:nvSpPr>
        <p:spPr bwMode="auto">
          <a:xfrm>
            <a:off x="179388" y="3789363"/>
            <a:ext cx="1223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皱缩</a:t>
            </a:r>
          </a:p>
        </p:txBody>
      </p:sp>
      <p:sp>
        <p:nvSpPr>
          <p:cNvPr id="24588" name="Line 2"/>
          <p:cNvSpPr>
            <a:spLocks noChangeShapeType="1"/>
          </p:cNvSpPr>
          <p:nvPr/>
        </p:nvSpPr>
        <p:spPr bwMode="auto">
          <a:xfrm flipH="1">
            <a:off x="2339975" y="4221163"/>
            <a:ext cx="431800" cy="6477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9" name="Line 3"/>
          <p:cNvSpPr>
            <a:spLocks noChangeShapeType="1"/>
          </p:cNvSpPr>
          <p:nvPr/>
        </p:nvSpPr>
        <p:spPr bwMode="auto">
          <a:xfrm>
            <a:off x="900113" y="4365625"/>
            <a:ext cx="647700" cy="503238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0" name="矩形 17"/>
          <p:cNvSpPr>
            <a:spLocks noChangeArrowheads="1"/>
          </p:cNvSpPr>
          <p:nvPr/>
        </p:nvSpPr>
        <p:spPr bwMode="auto">
          <a:xfrm>
            <a:off x="1571625" y="1071563"/>
            <a:ext cx="65008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4800">
                <a:solidFill>
                  <a:srgbClr val="000000"/>
                </a:solidFill>
                <a:ea typeface="宋体" pitchFamily="2" charset="-122"/>
              </a:rPr>
              <a:t>性状分离</a:t>
            </a:r>
          </a:p>
          <a:p>
            <a:pPr algn="just"/>
            <a:r>
              <a:rPr lang="zh-CN" altLang="en-US" sz="3600">
                <a:solidFill>
                  <a:srgbClr val="000000"/>
                </a:solidFill>
                <a:ea typeface="宋体" pitchFamily="2" charset="-122"/>
              </a:rPr>
              <a:t>（重新出现父母本的两种性状）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4391025" y="981075"/>
            <a:ext cx="4752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66"/>
                </a:solidFill>
                <a:ea typeface="宋体" pitchFamily="2" charset="-122"/>
              </a:rPr>
              <a:t>P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高茎♀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×     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矮茎♂</a:t>
            </a: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>
            <a:off x="6705600" y="1752600"/>
            <a:ext cx="0" cy="60960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4356100" y="27813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pitchFamily="2" charset="-122"/>
              </a:rPr>
              <a:t>F</a:t>
            </a:r>
            <a:r>
              <a:rPr lang="en-US" altLang="zh-CN" sz="2000">
                <a:ea typeface="宋体" pitchFamily="2" charset="-122"/>
              </a:rPr>
              <a:t>1</a:t>
            </a:r>
          </a:p>
        </p:txBody>
      </p:sp>
      <p:sp>
        <p:nvSpPr>
          <p:cNvPr id="25605" name="Text Box 8"/>
          <p:cNvSpPr txBox="1">
            <a:spLocks noChangeArrowheads="1"/>
          </p:cNvSpPr>
          <p:nvPr/>
        </p:nvSpPr>
        <p:spPr bwMode="auto">
          <a:xfrm>
            <a:off x="6248400" y="2743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高茎</a:t>
            </a:r>
          </a:p>
        </p:txBody>
      </p:sp>
      <p:sp>
        <p:nvSpPr>
          <p:cNvPr id="25606" name="Oval 9"/>
          <p:cNvSpPr>
            <a:spLocks noChangeArrowheads="1"/>
          </p:cNvSpPr>
          <p:nvPr/>
        </p:nvSpPr>
        <p:spPr bwMode="auto">
          <a:xfrm>
            <a:off x="7164388" y="350043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25607" name="Line 10"/>
          <p:cNvSpPr>
            <a:spLocks noChangeShapeType="1"/>
          </p:cNvSpPr>
          <p:nvPr/>
        </p:nvSpPr>
        <p:spPr bwMode="auto">
          <a:xfrm>
            <a:off x="6732588" y="3500438"/>
            <a:ext cx="0" cy="60960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08" name="Text Box 11"/>
          <p:cNvSpPr txBox="1">
            <a:spLocks noChangeArrowheads="1"/>
          </p:cNvSpPr>
          <p:nvPr/>
        </p:nvSpPr>
        <p:spPr bwMode="auto">
          <a:xfrm>
            <a:off x="5410200" y="44196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高茎</a:t>
            </a:r>
          </a:p>
        </p:txBody>
      </p:sp>
      <p:sp>
        <p:nvSpPr>
          <p:cNvPr id="25609" name="Text Box 12"/>
          <p:cNvSpPr txBox="1">
            <a:spLocks noChangeArrowheads="1"/>
          </p:cNvSpPr>
          <p:nvPr/>
        </p:nvSpPr>
        <p:spPr bwMode="auto">
          <a:xfrm>
            <a:off x="7235825" y="443706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矮茎</a:t>
            </a:r>
          </a:p>
        </p:txBody>
      </p:sp>
      <p:sp>
        <p:nvSpPr>
          <p:cNvPr id="25610" name="Text Box 13"/>
          <p:cNvSpPr txBox="1">
            <a:spLocks noChangeArrowheads="1"/>
          </p:cNvSpPr>
          <p:nvPr/>
        </p:nvSpPr>
        <p:spPr bwMode="auto">
          <a:xfrm>
            <a:off x="4140200" y="5013325"/>
            <a:ext cx="48148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800">
                <a:solidFill>
                  <a:srgbClr val="FF0066"/>
                </a:solidFill>
                <a:ea typeface="宋体" pitchFamily="2" charset="-122"/>
              </a:rPr>
              <a:t>个体数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787           277</a:t>
            </a:r>
          </a:p>
          <a:p>
            <a:pPr algn="just"/>
            <a:r>
              <a:rPr lang="zh-CN" altLang="en-US" sz="2800">
                <a:solidFill>
                  <a:srgbClr val="FF0066"/>
                </a:solidFill>
                <a:ea typeface="宋体" pitchFamily="2" charset="-122"/>
              </a:rPr>
              <a:t>比    值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3    ∶       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5611" name="Text Box 14"/>
          <p:cNvSpPr txBox="1">
            <a:spLocks noChangeArrowheads="1"/>
          </p:cNvSpPr>
          <p:nvPr/>
        </p:nvSpPr>
        <p:spPr bwMode="auto">
          <a:xfrm>
            <a:off x="4356100" y="4365625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pitchFamily="2" charset="-122"/>
              </a:rPr>
              <a:t>F</a:t>
            </a:r>
            <a:r>
              <a:rPr lang="en-US" altLang="zh-CN" sz="2000">
                <a:ea typeface="宋体" pitchFamily="2" charset="-122"/>
              </a:rPr>
              <a:t>2</a:t>
            </a:r>
          </a:p>
        </p:txBody>
      </p:sp>
      <p:sp>
        <p:nvSpPr>
          <p:cNvPr id="25612" name="Text Box 16"/>
          <p:cNvSpPr txBox="1">
            <a:spLocks noChangeArrowheads="1"/>
          </p:cNvSpPr>
          <p:nvPr/>
        </p:nvSpPr>
        <p:spPr bwMode="auto">
          <a:xfrm>
            <a:off x="381000" y="6858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5613" name="Rectangle 0"/>
          <p:cNvSpPr>
            <a:spLocks noChangeArrowheads="1"/>
          </p:cNvSpPr>
          <p:nvPr/>
        </p:nvSpPr>
        <p:spPr bwMode="auto">
          <a:xfrm>
            <a:off x="323850" y="620713"/>
            <a:ext cx="2663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i="1" u="sng">
                <a:solidFill>
                  <a:srgbClr val="0000FF"/>
                </a:solidFill>
                <a:ea typeface="方正舒体" pitchFamily="2" charset="-122"/>
              </a:rPr>
              <a:t>6</a:t>
            </a:r>
            <a:r>
              <a:rPr lang="zh-CN" altLang="en-US" i="1" u="sng">
                <a:solidFill>
                  <a:srgbClr val="0000FF"/>
                </a:solidFill>
                <a:ea typeface="方正舒体" pitchFamily="2" charset="-122"/>
              </a:rPr>
              <a:t>、统计分析</a:t>
            </a:r>
            <a:endParaRPr lang="zh-CN" altLang="en-US" sz="20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5614" name="Text Box 1"/>
          <p:cNvSpPr txBox="1">
            <a:spLocks noChangeArrowheads="1"/>
          </p:cNvSpPr>
          <p:nvPr/>
        </p:nvSpPr>
        <p:spPr bwMode="auto">
          <a:xfrm>
            <a:off x="468313" y="1773238"/>
            <a:ext cx="3382962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F</a:t>
            </a:r>
            <a:r>
              <a:rPr lang="en-US" altLang="zh-CN" sz="2000"/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</a:t>
            </a:r>
            <a:r>
              <a:rPr lang="zh-CN" altLang="en-US"/>
              <a:t>全部显性性状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F</a:t>
            </a:r>
            <a:r>
              <a:rPr lang="en-US" altLang="zh-CN" sz="2000"/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</a:t>
            </a:r>
            <a:r>
              <a:rPr lang="zh-CN" altLang="en-US"/>
              <a:t>显性 </a:t>
            </a:r>
            <a:r>
              <a:rPr lang="en-US" altLang="zh-CN"/>
              <a:t>︰  </a:t>
            </a:r>
            <a:r>
              <a:rPr lang="zh-CN" altLang="en-US"/>
              <a:t>隐性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  </a:t>
            </a:r>
            <a:r>
              <a:rPr lang="en-US" altLang="zh-CN"/>
              <a:t>3    ︰    1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468313" y="260350"/>
            <a:ext cx="4987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CC0099"/>
                </a:solidFill>
              </a:rPr>
              <a:t>四</a:t>
            </a:r>
            <a:r>
              <a:rPr lang="en-US" altLang="zh-CN" sz="4000">
                <a:solidFill>
                  <a:srgbClr val="CC0099"/>
                </a:solidFill>
              </a:rPr>
              <a:t>.</a:t>
            </a:r>
            <a:r>
              <a:rPr lang="zh-CN" altLang="en-US" sz="4000">
                <a:solidFill>
                  <a:srgbClr val="CC0099"/>
                </a:solidFill>
              </a:rPr>
              <a:t>孟德尔的解释</a:t>
            </a:r>
            <a:r>
              <a:rPr lang="zh-CN" altLang="en-US" sz="4000">
                <a:solidFill>
                  <a:srgbClr val="6600FF"/>
                </a:solidFill>
                <a:ea typeface="宋体" pitchFamily="2" charset="-122"/>
              </a:rPr>
              <a:t>（</a:t>
            </a:r>
            <a:r>
              <a:rPr lang="en-US" altLang="zh-CN" sz="4000">
                <a:solidFill>
                  <a:srgbClr val="6600FF"/>
                </a:solidFill>
                <a:ea typeface="宋体" pitchFamily="2" charset="-122"/>
              </a:rPr>
              <a:t>P5</a:t>
            </a:r>
            <a:r>
              <a:rPr lang="zh-CN" altLang="en-US" sz="4000">
                <a:solidFill>
                  <a:srgbClr val="6600FF"/>
                </a:solidFill>
                <a:ea typeface="宋体" pitchFamily="2" charset="-122"/>
              </a:rPr>
              <a:t>）</a:t>
            </a:r>
            <a:endParaRPr lang="zh-CN" altLang="en-US" sz="4000">
              <a:solidFill>
                <a:srgbClr val="CC0099"/>
              </a:solidFill>
            </a:endParaRP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357188" y="1700213"/>
            <a:ext cx="81756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u"/>
              <a:defRPr/>
            </a:pP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遗传因子  颗粒遗传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u"/>
              <a:defRPr/>
            </a:pP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体细胞中遗传因子是成对存在的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u"/>
              <a:defRPr/>
            </a:pP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配子中只含有每对遗传因子中的一个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u"/>
              <a:defRPr/>
            </a:pP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受精时，雌雄配子的结合是随机的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(</a:t>
            </a: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含不同遗传因子的配子参与受精的机会是一样的</a:t>
            </a: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)</a:t>
            </a:r>
            <a:endParaRPr lang="zh-CN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234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2711" name="Picture 7" descr="图6—17 高茎豌豆与矮茎豌豆杂交试验的分析图解（一）"/>
          <p:cNvPicPr>
            <a:picLocks noChangeAspect="1" noChangeArrowheads="1"/>
          </p:cNvPicPr>
          <p:nvPr/>
        </p:nvPicPr>
        <p:blipFill>
          <a:blip r:embed="rId2" cstate="print">
            <a:lum bright="6000" contrast="24000"/>
          </a:blip>
          <a:srcRect b="66129"/>
          <a:stretch>
            <a:fillRect/>
          </a:stretch>
        </p:blipFill>
        <p:spPr bwMode="auto">
          <a:xfrm>
            <a:off x="4433888" y="2033588"/>
            <a:ext cx="4710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9"/>
          <p:cNvSpPr>
            <a:spLocks noChangeArrowheads="1"/>
          </p:cNvSpPr>
          <p:nvPr/>
        </p:nvSpPr>
        <p:spPr bwMode="auto">
          <a:xfrm>
            <a:off x="214313" y="428625"/>
            <a:ext cx="3857625" cy="575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200025" algn="just">
              <a:buFont typeface="Wingdings" pitchFamily="2" charset="2"/>
              <a:buChar char="v"/>
              <a:tabLst>
                <a:tab pos="466725" algn="l"/>
              </a:tabLst>
            </a:pPr>
            <a:r>
              <a:rPr lang="zh-CN" altLang="en-US" sz="4000">
                <a:solidFill>
                  <a:srgbClr val="924A08"/>
                </a:solidFill>
                <a:ea typeface="宋体" pitchFamily="2" charset="-122"/>
              </a:rPr>
              <a:t>高茎亲本是什么基因型？矮茎亲本呢？</a:t>
            </a:r>
          </a:p>
          <a:p>
            <a:pPr indent="-200025" algn="just">
              <a:buFont typeface="Wingdings" pitchFamily="2" charset="2"/>
              <a:buChar char="v"/>
              <a:tabLst>
                <a:tab pos="466725" algn="l"/>
              </a:tabLst>
            </a:pPr>
            <a:r>
              <a:rPr lang="zh-CN" altLang="en-US" sz="4000">
                <a:solidFill>
                  <a:srgbClr val="924A08"/>
                </a:solidFill>
                <a:ea typeface="宋体" pitchFamily="2" charset="-122"/>
              </a:rPr>
              <a:t>高茎亲本可以产生几种类型（基因型）的配子？矮茎亲本呢？</a:t>
            </a:r>
          </a:p>
          <a:p>
            <a:pPr indent="-200025" eaLnBrk="0" hangingPunct="0">
              <a:buFont typeface="Wingdings" pitchFamily="2" charset="2"/>
              <a:buChar char="v"/>
              <a:tabLst>
                <a:tab pos="466725" algn="l"/>
              </a:tabLst>
            </a:pPr>
            <a:r>
              <a:rPr lang="en-US" altLang="zh-CN" sz="4000">
                <a:solidFill>
                  <a:srgbClr val="924A08"/>
                </a:solidFill>
                <a:ea typeface="宋体" pitchFamily="2" charset="-122"/>
              </a:rPr>
              <a:t>F</a:t>
            </a:r>
            <a:r>
              <a:rPr lang="en-US" altLang="zh-CN" sz="2800">
                <a:solidFill>
                  <a:srgbClr val="924A08"/>
                </a:solidFill>
                <a:ea typeface="宋体" pitchFamily="2" charset="-122"/>
              </a:rPr>
              <a:t>1</a:t>
            </a:r>
            <a:r>
              <a:rPr lang="zh-CN" altLang="en-US" sz="4000">
                <a:solidFill>
                  <a:srgbClr val="924A08"/>
                </a:solidFill>
                <a:ea typeface="宋体" pitchFamily="2" charset="-122"/>
              </a:rPr>
              <a:t>是什么基因型？</a:t>
            </a:r>
            <a:r>
              <a:rPr lang="zh-CN" altLang="en-US" sz="4800">
                <a:solidFill>
                  <a:srgbClr val="924A08"/>
                </a:solidFill>
              </a:rPr>
              <a:t> </a:t>
            </a:r>
          </a:p>
        </p:txBody>
      </p:sp>
      <p:pic>
        <p:nvPicPr>
          <p:cNvPr id="72714" name="Picture 10" descr="图6—17 高茎豌豆与矮茎豌豆杂交试验的分析图解（一）"/>
          <p:cNvPicPr>
            <a:picLocks noChangeAspect="1" noChangeArrowheads="1"/>
          </p:cNvPicPr>
          <p:nvPr/>
        </p:nvPicPr>
        <p:blipFill>
          <a:blip r:embed="rId2" cstate="print">
            <a:lum bright="6000" contrast="24000"/>
          </a:blip>
          <a:srcRect t="33871" b="38708"/>
          <a:stretch>
            <a:fillRect/>
          </a:stretch>
        </p:blipFill>
        <p:spPr bwMode="auto">
          <a:xfrm>
            <a:off x="4433888" y="3633788"/>
            <a:ext cx="471011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5" name="Picture 11" descr="图6—17 高茎豌豆与矮茎豌豆杂交试验的分析图解（一）"/>
          <p:cNvPicPr>
            <a:picLocks noChangeAspect="1" noChangeArrowheads="1"/>
          </p:cNvPicPr>
          <p:nvPr/>
        </p:nvPicPr>
        <p:blipFill>
          <a:blip r:embed="rId2" cstate="print">
            <a:lum bright="6000" contrast="24000"/>
          </a:blip>
          <a:srcRect t="61290" b="3561"/>
          <a:stretch>
            <a:fillRect/>
          </a:stretch>
        </p:blipFill>
        <p:spPr bwMode="auto">
          <a:xfrm>
            <a:off x="4286250" y="5072063"/>
            <a:ext cx="4710113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6407150" y="4076700"/>
            <a:ext cx="14398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Only one!</a:t>
            </a:r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5286375" y="357188"/>
            <a:ext cx="35274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/>
              <a:t>F</a:t>
            </a:r>
            <a:r>
              <a:rPr lang="en-US" altLang="zh-CN" sz="4000"/>
              <a:t>1</a:t>
            </a:r>
            <a:r>
              <a:rPr lang="zh-CN" altLang="en-US" sz="5400"/>
              <a:t>只能是杂合子</a:t>
            </a:r>
            <a:r>
              <a:rPr lang="en-US" altLang="zh-CN" sz="5400"/>
              <a:t>!!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571500" y="371475"/>
            <a:ext cx="8001000" cy="1943100"/>
            <a:chOff x="0" y="1224"/>
            <a:chExt cx="5040" cy="1224"/>
          </a:xfrm>
        </p:grpSpPr>
        <p:sp>
          <p:nvSpPr>
            <p:cNvPr id="28680" name="Rectangle 4"/>
            <p:cNvSpPr>
              <a:spLocks noChangeArrowheads="1"/>
            </p:cNvSpPr>
            <p:nvPr/>
          </p:nvSpPr>
          <p:spPr bwMode="auto">
            <a:xfrm>
              <a:off x="0" y="1224"/>
              <a:ext cx="5040" cy="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1" name="Rectangle 5"/>
            <p:cNvSpPr>
              <a:spLocks noChangeArrowheads="1"/>
            </p:cNvSpPr>
            <p:nvPr/>
          </p:nvSpPr>
          <p:spPr bwMode="auto">
            <a:xfrm>
              <a:off x="0" y="1224"/>
              <a:ext cx="504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2" name="Rectangle 6"/>
            <p:cNvSpPr>
              <a:spLocks noChangeArrowheads="1"/>
            </p:cNvSpPr>
            <p:nvPr/>
          </p:nvSpPr>
          <p:spPr bwMode="auto">
            <a:xfrm>
              <a:off x="0" y="1627"/>
              <a:ext cx="504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73735" name="Picture 7" descr="图6—18 高茎豌豆与矮茎豌豆杂交试验分析图解（二）"/>
          <p:cNvPicPr>
            <a:picLocks noChangeAspect="1" noChangeArrowheads="1"/>
          </p:cNvPicPr>
          <p:nvPr/>
        </p:nvPicPr>
        <p:blipFill>
          <a:blip r:embed="rId2" cstate="print">
            <a:lum bright="-6000" contrast="12000"/>
          </a:blip>
          <a:srcRect b="53659"/>
          <a:stretch>
            <a:fillRect/>
          </a:stretch>
        </p:blipFill>
        <p:spPr bwMode="auto">
          <a:xfrm>
            <a:off x="3563938" y="2060575"/>
            <a:ext cx="522446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381000" y="1600200"/>
            <a:ext cx="33528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方正姚体" pitchFamily="2" charset="-122"/>
              </a:rPr>
              <a:t>◤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杂种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减数分裂时，</a:t>
            </a:r>
            <a:r>
              <a:rPr lang="zh-CN" altLang="en-US">
                <a:solidFill>
                  <a:srgbClr val="FF0066"/>
                </a:solidFill>
                <a:ea typeface="宋体" pitchFamily="2" charset="-122"/>
              </a:rPr>
              <a:t>等位基因随同源染色体的分开而分离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，最终产生两种类型的配子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: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D∶d=1∶1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）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678" name="Rectangle 10"/>
          <p:cNvSpPr>
            <a:spLocks noChangeArrowheads="1"/>
          </p:cNvSpPr>
          <p:nvPr/>
        </p:nvSpPr>
        <p:spPr bwMode="auto">
          <a:xfrm>
            <a:off x="428625" y="500063"/>
            <a:ext cx="70008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zh-CN" sz="4800" u="sng">
                <a:solidFill>
                  <a:srgbClr val="924A08"/>
                </a:solidFill>
                <a:ea typeface="宋体" pitchFamily="2" charset="-122"/>
              </a:rPr>
              <a:t>F</a:t>
            </a:r>
            <a:r>
              <a:rPr lang="en-US" altLang="zh-CN" sz="3600" u="sng">
                <a:solidFill>
                  <a:srgbClr val="924A08"/>
                </a:solidFill>
                <a:ea typeface="宋体" pitchFamily="2" charset="-122"/>
              </a:rPr>
              <a:t>1</a:t>
            </a:r>
            <a:r>
              <a:rPr lang="zh-CN" altLang="en-US" sz="4800" u="sng">
                <a:solidFill>
                  <a:srgbClr val="924A08"/>
                </a:solidFill>
                <a:ea typeface="宋体" pitchFamily="2" charset="-122"/>
              </a:rPr>
              <a:t>产生几种类型的配子？</a:t>
            </a:r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250825" y="5572125"/>
            <a:ext cx="88931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6600">
                <a:ea typeface="宋体" pitchFamily="2" charset="-122"/>
              </a:rPr>
              <a:t>两种类型，比例为</a:t>
            </a:r>
            <a:r>
              <a:rPr lang="en-US" altLang="zh-CN" sz="6600">
                <a:ea typeface="宋体" pitchFamily="2" charset="-122"/>
              </a:rPr>
              <a:t>1∶1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7" grpId="0" autoUpdateAnimBg="0"/>
      <p:bldP spid="1249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468313" y="333375"/>
            <a:ext cx="3022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latin typeface="方正姚体" pitchFamily="2" charset="-122"/>
                <a:ea typeface="方正姚体" pitchFamily="2" charset="-122"/>
              </a:rPr>
              <a:t>◤</a:t>
            </a:r>
            <a:r>
              <a:rPr lang="zh-CN" altLang="en-US" sz="3600">
                <a:latin typeface="方正姚体" pitchFamily="2" charset="-122"/>
                <a:ea typeface="方正姚体" pitchFamily="2" charset="-122"/>
              </a:rPr>
              <a:t>不同类型的雌雄配子结合机会相等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3429000" y="2209800"/>
            <a:ext cx="685800" cy="838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4800" b="0">
                <a:solidFill>
                  <a:schemeClr val="tx1"/>
                </a:solidFill>
                <a:ea typeface="宋体" pitchFamily="2" charset="-122"/>
              </a:rPr>
              <a:t>D </a:t>
            </a:r>
          </a:p>
          <a:p>
            <a:pPr algn="just" eaLnBrk="0" hangingPunct="0"/>
            <a:endParaRPr lang="en-US" altLang="zh-CN" sz="8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505200" y="2971800"/>
            <a:ext cx="685800" cy="838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4800" b="0">
                <a:solidFill>
                  <a:schemeClr val="tx1"/>
                </a:solidFill>
                <a:ea typeface="宋体" pitchFamily="2" charset="-122"/>
              </a:rPr>
              <a:t>d</a:t>
            </a:r>
            <a:endParaRPr lang="en-US" altLang="zh-CN" sz="8800" b="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68680" name="Group 72"/>
          <p:cNvGraphicFramePr>
            <a:graphicFrameLocks noGrp="1"/>
          </p:cNvGraphicFramePr>
          <p:nvPr/>
        </p:nvGraphicFramePr>
        <p:xfrm>
          <a:off x="4572000" y="2286000"/>
          <a:ext cx="3962400" cy="1645920"/>
        </p:xfrm>
        <a:graphic>
          <a:graphicData uri="http://schemas.openxmlformats.org/drawingml/2006/table">
            <a:tbl>
              <a:tblPr/>
              <a:tblGrid>
                <a:gridCol w="2066925"/>
                <a:gridCol w="189547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Dd</a:t>
                      </a:r>
                      <a:endParaRPr kumimoji="1" lang="en-US" altLang="zh-CN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73" name="Text Box 65"/>
          <p:cNvSpPr txBox="1">
            <a:spLocks noChangeArrowheads="1"/>
          </p:cNvSpPr>
          <p:nvPr/>
        </p:nvSpPr>
        <p:spPr bwMode="auto">
          <a:xfrm>
            <a:off x="5334000" y="10668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4800" b="0">
                <a:solidFill>
                  <a:schemeClr val="tx1"/>
                </a:solidFill>
                <a:ea typeface="宋体" pitchFamily="2" charset="-122"/>
              </a:rPr>
              <a:t>D </a:t>
            </a:r>
          </a:p>
          <a:p>
            <a:pPr algn="just" eaLnBrk="0" hangingPunct="0"/>
            <a:endParaRPr lang="en-US" altLang="zh-CN" sz="8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8674" name="Text Box 66"/>
          <p:cNvSpPr txBox="1">
            <a:spLocks noChangeArrowheads="1"/>
          </p:cNvSpPr>
          <p:nvPr/>
        </p:nvSpPr>
        <p:spPr bwMode="auto">
          <a:xfrm>
            <a:off x="7391400" y="1066800"/>
            <a:ext cx="685800" cy="762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4800" b="0">
                <a:solidFill>
                  <a:schemeClr val="tx1"/>
                </a:solidFill>
                <a:ea typeface="宋体" pitchFamily="2" charset="-122"/>
              </a:rPr>
              <a:t>d</a:t>
            </a:r>
            <a:endParaRPr lang="en-US" altLang="zh-CN" sz="8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8681" name="Text Box 73"/>
          <p:cNvSpPr txBox="1">
            <a:spLocks noChangeArrowheads="1"/>
          </p:cNvSpPr>
          <p:nvPr/>
        </p:nvSpPr>
        <p:spPr bwMode="auto">
          <a:xfrm>
            <a:off x="609600" y="4724400"/>
            <a:ext cx="3429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ea typeface="方正姚体" pitchFamily="2" charset="-122"/>
              </a:rPr>
              <a:t>◤</a:t>
            </a:r>
            <a:r>
              <a:rPr lang="zh-CN" altLang="en-US" sz="3600">
                <a:ea typeface="宋体" pitchFamily="2" charset="-122"/>
              </a:rPr>
              <a:t>后代的基因型</a:t>
            </a:r>
          </a:p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bg1"/>
                </a:solidFill>
                <a:ea typeface="宋体" pitchFamily="2" charset="-122"/>
              </a:rPr>
              <a:t>在</a:t>
            </a:r>
            <a:r>
              <a:rPr lang="zh-CN" altLang="en-US" sz="3600">
                <a:ea typeface="宋体" pitchFamily="2" charset="-122"/>
              </a:rPr>
              <a:t>后代的表现型</a:t>
            </a:r>
          </a:p>
        </p:txBody>
      </p:sp>
      <p:sp>
        <p:nvSpPr>
          <p:cNvPr id="68683" name="Text Box 75"/>
          <p:cNvSpPr txBox="1">
            <a:spLocks noChangeArrowheads="1"/>
          </p:cNvSpPr>
          <p:nvPr/>
        </p:nvSpPr>
        <p:spPr bwMode="auto">
          <a:xfrm>
            <a:off x="5486400" y="5638800"/>
            <a:ext cx="2971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高茎              矮茎  </a:t>
            </a:r>
            <a:r>
              <a:rPr lang="en-US" altLang="zh-CN" sz="2800">
                <a:solidFill>
                  <a:schemeClr val="bg1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3        ∶          1</a:t>
            </a:r>
          </a:p>
        </p:txBody>
      </p:sp>
      <p:sp>
        <p:nvSpPr>
          <p:cNvPr id="68684" name="Text Box 76"/>
          <p:cNvSpPr txBox="1">
            <a:spLocks noChangeArrowheads="1"/>
          </p:cNvSpPr>
          <p:nvPr/>
        </p:nvSpPr>
        <p:spPr bwMode="auto">
          <a:xfrm>
            <a:off x="5486400" y="4572000"/>
            <a:ext cx="2971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DD     Dd        dd  </a:t>
            </a:r>
            <a:r>
              <a:rPr lang="en-US" altLang="zh-CN" sz="2800">
                <a:solidFill>
                  <a:schemeClr val="bg1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1  ∶   2   ∶   1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  <p:bldP spid="68613" grpId="0" animBg="1" autoUpdateAnimBg="0"/>
      <p:bldP spid="68614" grpId="0" animBg="1" autoUpdateAnimBg="0"/>
      <p:bldP spid="68673" grpId="0" animBg="1" autoUpdateAnimBg="0"/>
      <p:bldP spid="68674" grpId="0" animBg="1" autoUpdateAnimBg="0"/>
      <p:bldP spid="68681" grpId="0" autoUpdateAnimBg="0"/>
      <p:bldP spid="68683" grpId="0" autoUpdateAnimBg="0"/>
      <p:bldP spid="6868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1285875" y="785813"/>
            <a:ext cx="7024688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一</a:t>
            </a:r>
            <a:r>
              <a:rPr lang="en-US" altLang="zh-CN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.</a:t>
            </a:r>
            <a:r>
              <a:rPr lang="en-US" altLang="zh-CN" sz="3600" dirty="0">
                <a:solidFill>
                  <a:schemeClr val="tx1"/>
                </a:solidFill>
                <a:latin typeface="Times New Roman"/>
                <a:ea typeface="方正姚体" pitchFamily="2" charset="-122"/>
              </a:rPr>
              <a:t> </a:t>
            </a: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孟德尔简介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二</a:t>
            </a:r>
            <a:r>
              <a:rPr lang="en-US" altLang="zh-CN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.</a:t>
            </a:r>
            <a:r>
              <a:rPr lang="en-US" altLang="zh-CN" sz="3600" dirty="0">
                <a:solidFill>
                  <a:schemeClr val="tx1"/>
                </a:solidFill>
                <a:latin typeface="Times New Roman"/>
                <a:ea typeface="方正姚体" pitchFamily="2" charset="-122"/>
              </a:rPr>
              <a:t> </a:t>
            </a: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有关基本术语概念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三</a:t>
            </a: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一对相对性状的遗传实验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四</a:t>
            </a:r>
            <a:r>
              <a:rPr lang="en-US" altLang="zh-CN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孟德尔的解释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五</a:t>
            </a:r>
            <a:r>
              <a:rPr lang="en-US" altLang="zh-CN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测交检验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六</a:t>
            </a:r>
            <a:r>
              <a:rPr lang="en-US" altLang="zh-CN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分离定律的实质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七</a:t>
            </a:r>
            <a:r>
              <a:rPr lang="en-US" altLang="zh-CN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基因分离定律在实践中的应用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2743200" y="600075"/>
            <a:ext cx="1371600" cy="838200"/>
            <a:chOff x="1296" y="624"/>
            <a:chExt cx="816" cy="528"/>
          </a:xfrm>
        </p:grpSpPr>
        <p:sp>
          <p:nvSpPr>
            <p:cNvPr id="30799" name="Rectangle 118"/>
            <p:cNvSpPr>
              <a:spLocks noChangeArrowheads="1"/>
            </p:cNvSpPr>
            <p:nvPr/>
          </p:nvSpPr>
          <p:spPr bwMode="auto">
            <a:xfrm>
              <a:off x="1296" y="624"/>
              <a:ext cx="816" cy="52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0" name="AutoShape 119"/>
            <p:cNvSpPr>
              <a:spLocks noChangeArrowheads="1"/>
            </p:cNvSpPr>
            <p:nvPr/>
          </p:nvSpPr>
          <p:spPr bwMode="auto">
            <a:xfrm>
              <a:off x="1488" y="672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1" name="AutoShape 120"/>
            <p:cNvSpPr>
              <a:spLocks noChangeArrowheads="1"/>
            </p:cNvSpPr>
            <p:nvPr/>
          </p:nvSpPr>
          <p:spPr bwMode="auto">
            <a:xfrm>
              <a:off x="1728" y="672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2" name="Text Box 121"/>
            <p:cNvSpPr txBox="1">
              <a:spLocks noChangeArrowheads="1"/>
            </p:cNvSpPr>
            <p:nvPr/>
          </p:nvSpPr>
          <p:spPr bwMode="auto">
            <a:xfrm>
              <a:off x="1296" y="720"/>
              <a:ext cx="1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30803" name="Text Box 122"/>
            <p:cNvSpPr txBox="1">
              <a:spLocks noChangeArrowheads="1"/>
            </p:cNvSpPr>
            <p:nvPr/>
          </p:nvSpPr>
          <p:spPr bwMode="auto">
            <a:xfrm>
              <a:off x="1872" y="72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3124200" y="4638675"/>
            <a:ext cx="1371600" cy="838200"/>
            <a:chOff x="1296" y="624"/>
            <a:chExt cx="816" cy="528"/>
          </a:xfrm>
        </p:grpSpPr>
        <p:sp>
          <p:nvSpPr>
            <p:cNvPr id="30794" name="Rectangle 124"/>
            <p:cNvSpPr>
              <a:spLocks noChangeArrowheads="1"/>
            </p:cNvSpPr>
            <p:nvPr/>
          </p:nvSpPr>
          <p:spPr bwMode="auto">
            <a:xfrm>
              <a:off x="1296" y="624"/>
              <a:ext cx="816" cy="52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5" name="AutoShape 125"/>
            <p:cNvSpPr>
              <a:spLocks noChangeArrowheads="1"/>
            </p:cNvSpPr>
            <p:nvPr/>
          </p:nvSpPr>
          <p:spPr bwMode="auto">
            <a:xfrm>
              <a:off x="1488" y="672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6" name="AutoShape 126"/>
            <p:cNvSpPr>
              <a:spLocks noChangeArrowheads="1"/>
            </p:cNvSpPr>
            <p:nvPr/>
          </p:nvSpPr>
          <p:spPr bwMode="auto">
            <a:xfrm>
              <a:off x="1728" y="672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7" name="Text Box 127"/>
            <p:cNvSpPr txBox="1">
              <a:spLocks noChangeArrowheads="1"/>
            </p:cNvSpPr>
            <p:nvPr/>
          </p:nvSpPr>
          <p:spPr bwMode="auto">
            <a:xfrm>
              <a:off x="1296" y="720"/>
              <a:ext cx="1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30798" name="Text Box 128"/>
            <p:cNvSpPr txBox="1">
              <a:spLocks noChangeArrowheads="1"/>
            </p:cNvSpPr>
            <p:nvPr/>
          </p:nvSpPr>
          <p:spPr bwMode="auto">
            <a:xfrm>
              <a:off x="1872" y="72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4" name="Group 129"/>
          <p:cNvGrpSpPr>
            <a:grpSpLocks/>
          </p:cNvGrpSpPr>
          <p:nvPr/>
        </p:nvGrpSpPr>
        <p:grpSpPr bwMode="auto">
          <a:xfrm>
            <a:off x="5257800" y="600075"/>
            <a:ext cx="2057400" cy="914400"/>
            <a:chOff x="2832" y="672"/>
            <a:chExt cx="1296" cy="576"/>
          </a:xfrm>
        </p:grpSpPr>
        <p:sp>
          <p:nvSpPr>
            <p:cNvPr id="30790" name="Rectangle 130"/>
            <p:cNvSpPr>
              <a:spLocks noChangeArrowheads="1"/>
            </p:cNvSpPr>
            <p:nvPr/>
          </p:nvSpPr>
          <p:spPr bwMode="auto">
            <a:xfrm>
              <a:off x="2928" y="672"/>
              <a:ext cx="960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1" name="AutoShape 131"/>
            <p:cNvSpPr>
              <a:spLocks noChangeArrowheads="1"/>
            </p:cNvSpPr>
            <p:nvPr/>
          </p:nvSpPr>
          <p:spPr bwMode="auto">
            <a:xfrm>
              <a:off x="3264" y="720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2" name="AutoShape 132"/>
            <p:cNvSpPr>
              <a:spLocks noChangeArrowheads="1"/>
            </p:cNvSpPr>
            <p:nvPr/>
          </p:nvSpPr>
          <p:spPr bwMode="auto">
            <a:xfrm>
              <a:off x="3456" y="720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3" name="Text Box 133"/>
            <p:cNvSpPr txBox="1">
              <a:spLocks noChangeArrowheads="1"/>
            </p:cNvSpPr>
            <p:nvPr/>
          </p:nvSpPr>
          <p:spPr bwMode="auto">
            <a:xfrm>
              <a:off x="2832" y="768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      d             d</a:t>
              </a:r>
            </a:p>
          </p:txBody>
        </p:sp>
      </p:grpSp>
      <p:grpSp>
        <p:nvGrpSpPr>
          <p:cNvPr id="5" name="Group 134"/>
          <p:cNvGrpSpPr>
            <a:grpSpLocks/>
          </p:cNvGrpSpPr>
          <p:nvPr/>
        </p:nvGrpSpPr>
        <p:grpSpPr bwMode="auto">
          <a:xfrm>
            <a:off x="5181600" y="5476875"/>
            <a:ext cx="2057400" cy="914400"/>
            <a:chOff x="2832" y="672"/>
            <a:chExt cx="1296" cy="576"/>
          </a:xfrm>
        </p:grpSpPr>
        <p:sp>
          <p:nvSpPr>
            <p:cNvPr id="30786" name="Rectangle 135"/>
            <p:cNvSpPr>
              <a:spLocks noChangeArrowheads="1"/>
            </p:cNvSpPr>
            <p:nvPr/>
          </p:nvSpPr>
          <p:spPr bwMode="auto">
            <a:xfrm>
              <a:off x="2928" y="672"/>
              <a:ext cx="960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endParaRPr lang="zh-CN" altLang="en-US"/>
            </a:p>
          </p:txBody>
        </p:sp>
        <p:sp>
          <p:nvSpPr>
            <p:cNvPr id="30787" name="AutoShape 136"/>
            <p:cNvSpPr>
              <a:spLocks noChangeArrowheads="1"/>
            </p:cNvSpPr>
            <p:nvPr/>
          </p:nvSpPr>
          <p:spPr bwMode="auto">
            <a:xfrm>
              <a:off x="3264" y="720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endParaRPr lang="zh-CN" altLang="en-US"/>
            </a:p>
          </p:txBody>
        </p:sp>
        <p:sp>
          <p:nvSpPr>
            <p:cNvPr id="30788" name="AutoShape 137"/>
            <p:cNvSpPr>
              <a:spLocks noChangeArrowheads="1"/>
            </p:cNvSpPr>
            <p:nvPr/>
          </p:nvSpPr>
          <p:spPr bwMode="auto">
            <a:xfrm>
              <a:off x="3456" y="720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endParaRPr lang="zh-CN" altLang="en-US"/>
            </a:p>
          </p:txBody>
        </p:sp>
        <p:sp>
          <p:nvSpPr>
            <p:cNvPr id="30789" name="Text Box 138"/>
            <p:cNvSpPr txBox="1">
              <a:spLocks noChangeArrowheads="1"/>
            </p:cNvSpPr>
            <p:nvPr/>
          </p:nvSpPr>
          <p:spPr bwMode="auto">
            <a:xfrm>
              <a:off x="2832" y="768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      d          d</a:t>
              </a:r>
            </a:p>
          </p:txBody>
        </p:sp>
      </p:grpSp>
      <p:grpSp>
        <p:nvGrpSpPr>
          <p:cNvPr id="6" name="Group 139"/>
          <p:cNvGrpSpPr>
            <a:grpSpLocks/>
          </p:cNvGrpSpPr>
          <p:nvPr/>
        </p:nvGrpSpPr>
        <p:grpSpPr bwMode="auto">
          <a:xfrm>
            <a:off x="4038600" y="2809875"/>
            <a:ext cx="1447800" cy="838200"/>
            <a:chOff x="2208" y="1872"/>
            <a:chExt cx="1008" cy="528"/>
          </a:xfrm>
        </p:grpSpPr>
        <p:sp>
          <p:nvSpPr>
            <p:cNvPr id="30782" name="Rectangle 140"/>
            <p:cNvSpPr>
              <a:spLocks noChangeArrowheads="1"/>
            </p:cNvSpPr>
            <p:nvPr/>
          </p:nvSpPr>
          <p:spPr bwMode="auto">
            <a:xfrm>
              <a:off x="2304" y="1872"/>
              <a:ext cx="864" cy="52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3" name="AutoShape 141"/>
            <p:cNvSpPr>
              <a:spLocks noChangeArrowheads="1"/>
            </p:cNvSpPr>
            <p:nvPr/>
          </p:nvSpPr>
          <p:spPr bwMode="auto">
            <a:xfrm>
              <a:off x="2592" y="1920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4" name="AutoShape 142"/>
            <p:cNvSpPr>
              <a:spLocks noChangeArrowheads="1"/>
            </p:cNvSpPr>
            <p:nvPr/>
          </p:nvSpPr>
          <p:spPr bwMode="auto">
            <a:xfrm>
              <a:off x="2736" y="1920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5" name="Text Box 143"/>
            <p:cNvSpPr txBox="1">
              <a:spLocks noChangeArrowheads="1"/>
            </p:cNvSpPr>
            <p:nvPr/>
          </p:nvSpPr>
          <p:spPr bwMode="auto">
            <a:xfrm>
              <a:off x="2208" y="19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ea typeface="宋体" pitchFamily="2" charset="-122"/>
                </a:rPr>
                <a:t>  </a:t>
              </a: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D         d</a:t>
              </a:r>
            </a:p>
          </p:txBody>
        </p:sp>
      </p:grpSp>
      <p:grpSp>
        <p:nvGrpSpPr>
          <p:cNvPr id="7" name="Group 144"/>
          <p:cNvGrpSpPr>
            <a:grpSpLocks/>
          </p:cNvGrpSpPr>
          <p:nvPr/>
        </p:nvGrpSpPr>
        <p:grpSpPr bwMode="auto">
          <a:xfrm>
            <a:off x="2971800" y="5476875"/>
            <a:ext cx="1600200" cy="838200"/>
            <a:chOff x="2208" y="1872"/>
            <a:chExt cx="1008" cy="528"/>
          </a:xfrm>
        </p:grpSpPr>
        <p:sp>
          <p:nvSpPr>
            <p:cNvPr id="30778" name="Rectangle 145"/>
            <p:cNvSpPr>
              <a:spLocks noChangeArrowheads="1"/>
            </p:cNvSpPr>
            <p:nvPr/>
          </p:nvSpPr>
          <p:spPr bwMode="auto">
            <a:xfrm>
              <a:off x="2304" y="1872"/>
              <a:ext cx="864" cy="52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9" name="AutoShape 146"/>
            <p:cNvSpPr>
              <a:spLocks noChangeArrowheads="1"/>
            </p:cNvSpPr>
            <p:nvPr/>
          </p:nvSpPr>
          <p:spPr bwMode="auto">
            <a:xfrm>
              <a:off x="2592" y="1920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0" name="AutoShape 147"/>
            <p:cNvSpPr>
              <a:spLocks noChangeArrowheads="1"/>
            </p:cNvSpPr>
            <p:nvPr/>
          </p:nvSpPr>
          <p:spPr bwMode="auto">
            <a:xfrm>
              <a:off x="2736" y="1920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1" name="Text Box 148"/>
            <p:cNvSpPr txBox="1">
              <a:spLocks noChangeArrowheads="1"/>
            </p:cNvSpPr>
            <p:nvPr/>
          </p:nvSpPr>
          <p:spPr bwMode="auto">
            <a:xfrm>
              <a:off x="2208" y="19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ea typeface="宋体" pitchFamily="2" charset="-122"/>
                </a:rPr>
                <a:t>  </a:t>
              </a: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D         d</a:t>
              </a:r>
            </a:p>
          </p:txBody>
        </p:sp>
      </p:grpSp>
      <p:grpSp>
        <p:nvGrpSpPr>
          <p:cNvPr id="8" name="Group 149"/>
          <p:cNvGrpSpPr>
            <a:grpSpLocks/>
          </p:cNvGrpSpPr>
          <p:nvPr/>
        </p:nvGrpSpPr>
        <p:grpSpPr bwMode="auto">
          <a:xfrm>
            <a:off x="5181600" y="4638675"/>
            <a:ext cx="1752600" cy="838200"/>
            <a:chOff x="2208" y="1872"/>
            <a:chExt cx="1008" cy="528"/>
          </a:xfrm>
        </p:grpSpPr>
        <p:sp>
          <p:nvSpPr>
            <p:cNvPr id="30774" name="Rectangle 150"/>
            <p:cNvSpPr>
              <a:spLocks noChangeArrowheads="1"/>
            </p:cNvSpPr>
            <p:nvPr/>
          </p:nvSpPr>
          <p:spPr bwMode="auto">
            <a:xfrm>
              <a:off x="2304" y="1872"/>
              <a:ext cx="864" cy="52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5" name="AutoShape 151"/>
            <p:cNvSpPr>
              <a:spLocks noChangeArrowheads="1"/>
            </p:cNvSpPr>
            <p:nvPr/>
          </p:nvSpPr>
          <p:spPr bwMode="auto">
            <a:xfrm>
              <a:off x="2592" y="1920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6" name="AutoShape 152"/>
            <p:cNvSpPr>
              <a:spLocks noChangeArrowheads="1"/>
            </p:cNvSpPr>
            <p:nvPr/>
          </p:nvSpPr>
          <p:spPr bwMode="auto">
            <a:xfrm>
              <a:off x="2736" y="1920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7" name="Text Box 153"/>
            <p:cNvSpPr txBox="1">
              <a:spLocks noChangeArrowheads="1"/>
            </p:cNvSpPr>
            <p:nvPr/>
          </p:nvSpPr>
          <p:spPr bwMode="auto">
            <a:xfrm>
              <a:off x="2208" y="19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ea typeface="宋体" pitchFamily="2" charset="-122"/>
                </a:rPr>
                <a:t>  </a:t>
              </a: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D         d</a:t>
              </a:r>
            </a:p>
          </p:txBody>
        </p:sp>
      </p:grpSp>
      <p:grpSp>
        <p:nvGrpSpPr>
          <p:cNvPr id="9" name="Group 154"/>
          <p:cNvGrpSpPr>
            <a:grpSpLocks/>
          </p:cNvGrpSpPr>
          <p:nvPr/>
        </p:nvGrpSpPr>
        <p:grpSpPr bwMode="auto">
          <a:xfrm>
            <a:off x="3048000" y="2047875"/>
            <a:ext cx="762000" cy="838200"/>
            <a:chOff x="1440" y="1392"/>
            <a:chExt cx="480" cy="528"/>
          </a:xfrm>
        </p:grpSpPr>
        <p:sp>
          <p:nvSpPr>
            <p:cNvPr id="30771" name="Oval 155"/>
            <p:cNvSpPr>
              <a:spLocks noChangeArrowheads="1"/>
            </p:cNvSpPr>
            <p:nvPr/>
          </p:nvSpPr>
          <p:spPr bwMode="auto">
            <a:xfrm>
              <a:off x="1440" y="1392"/>
              <a:ext cx="480" cy="52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AutoShape 156"/>
            <p:cNvSpPr>
              <a:spLocks noChangeArrowheads="1"/>
            </p:cNvSpPr>
            <p:nvPr/>
          </p:nvSpPr>
          <p:spPr bwMode="auto">
            <a:xfrm>
              <a:off x="1632" y="1440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3" name="Text Box 157"/>
            <p:cNvSpPr txBox="1">
              <a:spLocks noChangeArrowheads="1"/>
            </p:cNvSpPr>
            <p:nvPr/>
          </p:nvSpPr>
          <p:spPr bwMode="auto">
            <a:xfrm>
              <a:off x="1440" y="148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10" name="Group 158"/>
          <p:cNvGrpSpPr>
            <a:grpSpLocks/>
          </p:cNvGrpSpPr>
          <p:nvPr/>
        </p:nvGrpSpPr>
        <p:grpSpPr bwMode="auto">
          <a:xfrm>
            <a:off x="3352800" y="3724275"/>
            <a:ext cx="762000" cy="838200"/>
            <a:chOff x="1440" y="1392"/>
            <a:chExt cx="480" cy="528"/>
          </a:xfrm>
        </p:grpSpPr>
        <p:sp>
          <p:nvSpPr>
            <p:cNvPr id="30768" name="Oval 159"/>
            <p:cNvSpPr>
              <a:spLocks noChangeArrowheads="1"/>
            </p:cNvSpPr>
            <p:nvPr/>
          </p:nvSpPr>
          <p:spPr bwMode="auto">
            <a:xfrm>
              <a:off x="1440" y="1392"/>
              <a:ext cx="480" cy="52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9" name="AutoShape 160"/>
            <p:cNvSpPr>
              <a:spLocks noChangeArrowheads="1"/>
            </p:cNvSpPr>
            <p:nvPr/>
          </p:nvSpPr>
          <p:spPr bwMode="auto">
            <a:xfrm>
              <a:off x="1632" y="1440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0" name="Text Box 161"/>
            <p:cNvSpPr txBox="1">
              <a:spLocks noChangeArrowheads="1"/>
            </p:cNvSpPr>
            <p:nvPr/>
          </p:nvSpPr>
          <p:spPr bwMode="auto">
            <a:xfrm>
              <a:off x="1440" y="148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11" name="Group 162"/>
          <p:cNvGrpSpPr>
            <a:grpSpLocks/>
          </p:cNvGrpSpPr>
          <p:nvPr/>
        </p:nvGrpSpPr>
        <p:grpSpPr bwMode="auto">
          <a:xfrm>
            <a:off x="1905000" y="4638675"/>
            <a:ext cx="762000" cy="838200"/>
            <a:chOff x="1440" y="1392"/>
            <a:chExt cx="480" cy="528"/>
          </a:xfrm>
        </p:grpSpPr>
        <p:sp>
          <p:nvSpPr>
            <p:cNvPr id="30765" name="Oval 163"/>
            <p:cNvSpPr>
              <a:spLocks noChangeArrowheads="1"/>
            </p:cNvSpPr>
            <p:nvPr/>
          </p:nvSpPr>
          <p:spPr bwMode="auto">
            <a:xfrm>
              <a:off x="1440" y="1392"/>
              <a:ext cx="480" cy="52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6" name="AutoShape 164"/>
            <p:cNvSpPr>
              <a:spLocks noChangeArrowheads="1"/>
            </p:cNvSpPr>
            <p:nvPr/>
          </p:nvSpPr>
          <p:spPr bwMode="auto">
            <a:xfrm>
              <a:off x="1632" y="1440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7" name="Text Box 165"/>
            <p:cNvSpPr txBox="1">
              <a:spLocks noChangeArrowheads="1"/>
            </p:cNvSpPr>
            <p:nvPr/>
          </p:nvSpPr>
          <p:spPr bwMode="auto">
            <a:xfrm>
              <a:off x="1440" y="148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12" name="Group 166"/>
          <p:cNvGrpSpPr>
            <a:grpSpLocks/>
          </p:cNvGrpSpPr>
          <p:nvPr/>
        </p:nvGrpSpPr>
        <p:grpSpPr bwMode="auto">
          <a:xfrm>
            <a:off x="5715000" y="2124075"/>
            <a:ext cx="762000" cy="762000"/>
            <a:chOff x="3120" y="1344"/>
            <a:chExt cx="480" cy="480"/>
          </a:xfrm>
        </p:grpSpPr>
        <p:sp>
          <p:nvSpPr>
            <p:cNvPr id="30762" name="Oval 167"/>
            <p:cNvSpPr>
              <a:spLocks noChangeArrowheads="1"/>
            </p:cNvSpPr>
            <p:nvPr/>
          </p:nvSpPr>
          <p:spPr bwMode="auto">
            <a:xfrm>
              <a:off x="3120" y="1344"/>
              <a:ext cx="480" cy="48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3" name="AutoShape 168"/>
            <p:cNvSpPr>
              <a:spLocks noChangeArrowheads="1"/>
            </p:cNvSpPr>
            <p:nvPr/>
          </p:nvSpPr>
          <p:spPr bwMode="auto">
            <a:xfrm>
              <a:off x="3360" y="1392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4" name="Text Box 169"/>
            <p:cNvSpPr txBox="1">
              <a:spLocks noChangeArrowheads="1"/>
            </p:cNvSpPr>
            <p:nvPr/>
          </p:nvSpPr>
          <p:spPr bwMode="auto">
            <a:xfrm>
              <a:off x="3120" y="13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13" name="Group 170"/>
          <p:cNvGrpSpPr>
            <a:grpSpLocks/>
          </p:cNvGrpSpPr>
          <p:nvPr/>
        </p:nvGrpSpPr>
        <p:grpSpPr bwMode="auto">
          <a:xfrm>
            <a:off x="5486400" y="3800475"/>
            <a:ext cx="762000" cy="762000"/>
            <a:chOff x="3120" y="1344"/>
            <a:chExt cx="480" cy="480"/>
          </a:xfrm>
        </p:grpSpPr>
        <p:sp>
          <p:nvSpPr>
            <p:cNvPr id="30759" name="Oval 171"/>
            <p:cNvSpPr>
              <a:spLocks noChangeArrowheads="1"/>
            </p:cNvSpPr>
            <p:nvPr/>
          </p:nvSpPr>
          <p:spPr bwMode="auto">
            <a:xfrm>
              <a:off x="3120" y="1344"/>
              <a:ext cx="480" cy="48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0" name="AutoShape 172"/>
            <p:cNvSpPr>
              <a:spLocks noChangeArrowheads="1"/>
            </p:cNvSpPr>
            <p:nvPr/>
          </p:nvSpPr>
          <p:spPr bwMode="auto">
            <a:xfrm>
              <a:off x="3360" y="1392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1" name="Text Box 173"/>
            <p:cNvSpPr txBox="1">
              <a:spLocks noChangeArrowheads="1"/>
            </p:cNvSpPr>
            <p:nvPr/>
          </p:nvSpPr>
          <p:spPr bwMode="auto">
            <a:xfrm>
              <a:off x="3120" y="13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14" name="Group 174"/>
          <p:cNvGrpSpPr>
            <a:grpSpLocks/>
          </p:cNvGrpSpPr>
          <p:nvPr/>
        </p:nvGrpSpPr>
        <p:grpSpPr bwMode="auto">
          <a:xfrm>
            <a:off x="1905000" y="5629275"/>
            <a:ext cx="762000" cy="762000"/>
            <a:chOff x="3120" y="1344"/>
            <a:chExt cx="480" cy="480"/>
          </a:xfrm>
        </p:grpSpPr>
        <p:sp>
          <p:nvSpPr>
            <p:cNvPr id="30756" name="Oval 175"/>
            <p:cNvSpPr>
              <a:spLocks noChangeArrowheads="1"/>
            </p:cNvSpPr>
            <p:nvPr/>
          </p:nvSpPr>
          <p:spPr bwMode="auto">
            <a:xfrm>
              <a:off x="3120" y="1344"/>
              <a:ext cx="480" cy="48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7" name="AutoShape 176"/>
            <p:cNvSpPr>
              <a:spLocks noChangeArrowheads="1"/>
            </p:cNvSpPr>
            <p:nvPr/>
          </p:nvSpPr>
          <p:spPr bwMode="auto">
            <a:xfrm>
              <a:off x="3360" y="1392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8" name="Text Box 177"/>
            <p:cNvSpPr txBox="1">
              <a:spLocks noChangeArrowheads="1"/>
            </p:cNvSpPr>
            <p:nvPr/>
          </p:nvSpPr>
          <p:spPr bwMode="auto">
            <a:xfrm>
              <a:off x="3120" y="13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</p:grpSp>
      <p:sp>
        <p:nvSpPr>
          <p:cNvPr id="62642" name="Line 178"/>
          <p:cNvSpPr>
            <a:spLocks noChangeShapeType="1"/>
          </p:cNvSpPr>
          <p:nvPr/>
        </p:nvSpPr>
        <p:spPr bwMode="auto">
          <a:xfrm>
            <a:off x="3429000" y="1438275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643" name="Line 179"/>
          <p:cNvSpPr>
            <a:spLocks noChangeShapeType="1"/>
          </p:cNvSpPr>
          <p:nvPr/>
        </p:nvSpPr>
        <p:spPr bwMode="auto">
          <a:xfrm>
            <a:off x="6096000" y="1514475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644" name="Line 180"/>
          <p:cNvSpPr>
            <a:spLocks noChangeShapeType="1"/>
          </p:cNvSpPr>
          <p:nvPr/>
        </p:nvSpPr>
        <p:spPr bwMode="auto">
          <a:xfrm>
            <a:off x="3505200" y="2962275"/>
            <a:ext cx="53340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645" name="Line 181"/>
          <p:cNvSpPr>
            <a:spLocks noChangeShapeType="1"/>
          </p:cNvSpPr>
          <p:nvPr/>
        </p:nvSpPr>
        <p:spPr bwMode="auto">
          <a:xfrm flipH="1">
            <a:off x="5638800" y="2962275"/>
            <a:ext cx="60960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646" name="Line 182"/>
          <p:cNvSpPr>
            <a:spLocks noChangeShapeType="1"/>
          </p:cNvSpPr>
          <p:nvPr/>
        </p:nvSpPr>
        <p:spPr bwMode="auto">
          <a:xfrm>
            <a:off x="2286000" y="4181475"/>
            <a:ext cx="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647" name="Line 183"/>
          <p:cNvSpPr>
            <a:spLocks noChangeShapeType="1"/>
          </p:cNvSpPr>
          <p:nvPr/>
        </p:nvSpPr>
        <p:spPr bwMode="auto">
          <a:xfrm>
            <a:off x="2286000" y="4181475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648" name="Line 184"/>
          <p:cNvSpPr>
            <a:spLocks noChangeShapeType="1"/>
          </p:cNvSpPr>
          <p:nvPr/>
        </p:nvSpPr>
        <p:spPr bwMode="auto">
          <a:xfrm>
            <a:off x="4724400" y="3648075"/>
            <a:ext cx="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649" name="Text Box 185"/>
          <p:cNvSpPr txBox="1">
            <a:spLocks noChangeArrowheads="1"/>
          </p:cNvSpPr>
          <p:nvPr/>
        </p:nvSpPr>
        <p:spPr bwMode="auto">
          <a:xfrm>
            <a:off x="395288" y="692150"/>
            <a:ext cx="1981200" cy="584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 P  </a:t>
            </a:r>
            <a:r>
              <a:rPr lang="en-US" altLang="zh-CN" sz="90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                                                 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                                 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配子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1</a:t>
            </a:r>
          </a:p>
          <a:p>
            <a:pPr>
              <a:spcBef>
                <a:spcPct val="50000"/>
              </a:spcBef>
            </a:pPr>
            <a:endParaRPr lang="en-US" altLang="zh-CN" sz="200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配子</a:t>
            </a:r>
          </a:p>
          <a:p>
            <a:pPr>
              <a:spcBef>
                <a:spcPct val="50000"/>
              </a:spcBef>
            </a:pPr>
            <a:endParaRPr lang="zh-CN" altLang="en-US" sz="180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                     </a:t>
            </a:r>
          </a:p>
        </p:txBody>
      </p:sp>
      <p:sp>
        <p:nvSpPr>
          <p:cNvPr id="62650" name="Text Box 186"/>
          <p:cNvSpPr txBox="1">
            <a:spLocks noChangeArrowheads="1"/>
          </p:cNvSpPr>
          <p:nvPr/>
        </p:nvSpPr>
        <p:spPr bwMode="auto">
          <a:xfrm>
            <a:off x="4038600" y="105727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chemeClr val="tx1"/>
                </a:solidFill>
                <a:ea typeface="宋体" pitchFamily="2" charset="-122"/>
              </a:rPr>
              <a:t>高茎</a:t>
            </a:r>
          </a:p>
        </p:txBody>
      </p:sp>
      <p:sp>
        <p:nvSpPr>
          <p:cNvPr id="62651" name="Text Box 187"/>
          <p:cNvSpPr txBox="1">
            <a:spLocks noChangeArrowheads="1"/>
          </p:cNvSpPr>
          <p:nvPr/>
        </p:nvSpPr>
        <p:spPr bwMode="auto">
          <a:xfrm>
            <a:off x="6858000" y="1057275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2652" name="Text Box 188"/>
          <p:cNvSpPr txBox="1">
            <a:spLocks noChangeArrowheads="1"/>
          </p:cNvSpPr>
          <p:nvPr/>
        </p:nvSpPr>
        <p:spPr bwMode="auto">
          <a:xfrm>
            <a:off x="6934200" y="1133475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>
                <a:solidFill>
                  <a:schemeClr val="tx1"/>
                </a:solidFill>
                <a:ea typeface="宋体" pitchFamily="2" charset="-122"/>
              </a:rPr>
              <a:t>矮茎</a:t>
            </a:r>
          </a:p>
        </p:txBody>
      </p:sp>
      <p:sp>
        <p:nvSpPr>
          <p:cNvPr id="62653" name="Text Box 189"/>
          <p:cNvSpPr txBox="1">
            <a:spLocks noChangeArrowheads="1"/>
          </p:cNvSpPr>
          <p:nvPr/>
        </p:nvSpPr>
        <p:spPr bwMode="auto">
          <a:xfrm>
            <a:off x="4267200" y="7620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tx1"/>
                </a:solidFill>
                <a:ea typeface="宋体" pitchFamily="2" charset="-122"/>
              </a:rPr>
              <a:t>    ×</a:t>
            </a:r>
          </a:p>
        </p:txBody>
      </p:sp>
      <p:sp>
        <p:nvSpPr>
          <p:cNvPr id="62654" name="Text Box 190"/>
          <p:cNvSpPr txBox="1">
            <a:spLocks noChangeArrowheads="1"/>
          </p:cNvSpPr>
          <p:nvPr/>
        </p:nvSpPr>
        <p:spPr bwMode="auto">
          <a:xfrm>
            <a:off x="2667000" y="1590675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ea typeface="宋体" pitchFamily="2" charset="-122"/>
              </a:rPr>
              <a:t>减   数  分  裂</a:t>
            </a:r>
          </a:p>
        </p:txBody>
      </p:sp>
      <p:sp>
        <p:nvSpPr>
          <p:cNvPr id="62655" name="Text Box 191"/>
          <p:cNvSpPr txBox="1">
            <a:spLocks noChangeArrowheads="1"/>
          </p:cNvSpPr>
          <p:nvPr/>
        </p:nvSpPr>
        <p:spPr bwMode="auto">
          <a:xfrm>
            <a:off x="5334000" y="1666875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ea typeface="宋体" pitchFamily="2" charset="-122"/>
              </a:rPr>
              <a:t>减   数  分  裂</a:t>
            </a:r>
          </a:p>
        </p:txBody>
      </p:sp>
      <p:sp>
        <p:nvSpPr>
          <p:cNvPr id="62656" name="Text Box 192"/>
          <p:cNvSpPr txBox="1">
            <a:spLocks noChangeArrowheads="1"/>
          </p:cNvSpPr>
          <p:nvPr/>
        </p:nvSpPr>
        <p:spPr bwMode="auto">
          <a:xfrm>
            <a:off x="4114800" y="3876675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>
                <a:solidFill>
                  <a:schemeClr val="tx1"/>
                </a:solidFill>
                <a:ea typeface="宋体" pitchFamily="2" charset="-122"/>
              </a:rPr>
              <a:t>减   数  分  裂</a:t>
            </a:r>
          </a:p>
        </p:txBody>
      </p:sp>
      <p:sp>
        <p:nvSpPr>
          <p:cNvPr id="62657" name="Text Box 193"/>
          <p:cNvSpPr txBox="1">
            <a:spLocks noChangeArrowheads="1"/>
          </p:cNvSpPr>
          <p:nvPr/>
        </p:nvSpPr>
        <p:spPr bwMode="auto">
          <a:xfrm>
            <a:off x="4267200" y="24384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ea typeface="宋体" pitchFamily="2" charset="-122"/>
              </a:rPr>
              <a:t>受      精</a:t>
            </a:r>
          </a:p>
        </p:txBody>
      </p:sp>
      <p:sp>
        <p:nvSpPr>
          <p:cNvPr id="62658" name="Text Box 194"/>
          <p:cNvSpPr txBox="1">
            <a:spLocks noChangeArrowheads="1"/>
          </p:cNvSpPr>
          <p:nvPr/>
        </p:nvSpPr>
        <p:spPr bwMode="auto">
          <a:xfrm>
            <a:off x="4495800" y="49434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>
                <a:solidFill>
                  <a:schemeClr val="tx1"/>
                </a:solidFill>
                <a:ea typeface="宋体" pitchFamily="2" charset="-122"/>
              </a:rPr>
              <a:t>高茎</a:t>
            </a:r>
          </a:p>
        </p:txBody>
      </p:sp>
      <p:sp>
        <p:nvSpPr>
          <p:cNvPr id="62659" name="Rectangle 195"/>
          <p:cNvSpPr>
            <a:spLocks noChangeArrowheads="1"/>
          </p:cNvSpPr>
          <p:nvPr/>
        </p:nvSpPr>
        <p:spPr bwMode="auto">
          <a:xfrm>
            <a:off x="6934200" y="501967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>
                <a:solidFill>
                  <a:schemeClr val="tx1"/>
                </a:solidFill>
                <a:ea typeface="宋体" pitchFamily="2" charset="-122"/>
              </a:rPr>
              <a:t>高茎</a:t>
            </a:r>
          </a:p>
        </p:txBody>
      </p:sp>
      <p:sp>
        <p:nvSpPr>
          <p:cNvPr id="62660" name="Rectangle 196"/>
          <p:cNvSpPr>
            <a:spLocks noChangeArrowheads="1"/>
          </p:cNvSpPr>
          <p:nvPr/>
        </p:nvSpPr>
        <p:spPr bwMode="auto">
          <a:xfrm>
            <a:off x="4572000" y="585787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>
                <a:solidFill>
                  <a:schemeClr val="tx1"/>
                </a:solidFill>
                <a:ea typeface="宋体" pitchFamily="2" charset="-122"/>
              </a:rPr>
              <a:t>高茎</a:t>
            </a:r>
          </a:p>
        </p:txBody>
      </p:sp>
      <p:sp>
        <p:nvSpPr>
          <p:cNvPr id="62661" name="Text Box 197"/>
          <p:cNvSpPr txBox="1">
            <a:spLocks noChangeArrowheads="1"/>
          </p:cNvSpPr>
          <p:nvPr/>
        </p:nvSpPr>
        <p:spPr bwMode="auto">
          <a:xfrm>
            <a:off x="6934200" y="5867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>
                <a:solidFill>
                  <a:schemeClr val="tx1"/>
                </a:solidFill>
                <a:ea typeface="宋体" pitchFamily="2" charset="-122"/>
              </a:rPr>
              <a:t>矮茎</a:t>
            </a:r>
          </a:p>
        </p:txBody>
      </p:sp>
      <p:sp>
        <p:nvSpPr>
          <p:cNvPr id="30755" name="AutoShape 198">
            <a:hlinkClick r:id="rId2" highlightClick="1"/>
          </p:cNvPr>
          <p:cNvSpPr>
            <a:spLocks noChangeArrowheads="1"/>
          </p:cNvSpPr>
          <p:nvPr/>
        </p:nvSpPr>
        <p:spPr bwMode="auto">
          <a:xfrm>
            <a:off x="8077200" y="5867400"/>
            <a:ext cx="914400" cy="609600"/>
          </a:xfrm>
          <a:prstGeom prst="actionButtonMovi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6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6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6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43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6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0"/>
                            </p:stCondLst>
                            <p:childTnLst>
                              <p:par>
                                <p:cTn id="4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6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8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0"/>
                            </p:stCondLst>
                            <p:childTnLst>
                              <p:par>
                                <p:cTn id="63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6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6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8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9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1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2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30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3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40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7500"/>
                            </p:stCondLst>
                            <p:childTnLst>
                              <p:par>
                                <p:cTn id="10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2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2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80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1500"/>
                            </p:stCondLst>
                            <p:childTnLst>
                              <p:par>
                                <p:cTn id="1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200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5500"/>
                            </p:stCondLst>
                            <p:childTnLst>
                              <p:par>
                                <p:cTn id="1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31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9500"/>
                            </p:stCondLst>
                            <p:childTnLst>
                              <p:par>
                                <p:cTn id="1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2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2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2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42" grpId="0" animBg="1"/>
      <p:bldP spid="62643" grpId="0" animBg="1"/>
      <p:bldP spid="62644" grpId="0" animBg="1"/>
      <p:bldP spid="62645" grpId="0" animBg="1"/>
      <p:bldP spid="62646" grpId="0" animBg="1"/>
      <p:bldP spid="62647" grpId="0" animBg="1"/>
      <p:bldP spid="62648" grpId="0" animBg="1"/>
      <p:bldP spid="62649" grpId="0" autoUpdateAnimBg="0"/>
      <p:bldP spid="62650" grpId="0" autoUpdateAnimBg="0"/>
      <p:bldP spid="62651" grpId="0" autoUpdateAnimBg="0"/>
      <p:bldP spid="62652" grpId="0" autoUpdateAnimBg="0"/>
      <p:bldP spid="62653" grpId="0" autoUpdateAnimBg="0"/>
      <p:bldP spid="62654" grpId="0" autoUpdateAnimBg="0"/>
      <p:bldP spid="62655" grpId="0" autoUpdateAnimBg="0"/>
      <p:bldP spid="62656" grpId="0" autoUpdateAnimBg="0"/>
      <p:bldP spid="62657" grpId="0" autoUpdateAnimBg="0"/>
      <p:bldP spid="62658" grpId="0" autoUpdateAnimBg="0"/>
      <p:bldP spid="62659" grpId="0" autoUpdateAnimBg="0"/>
      <p:bldP spid="62660" grpId="0" autoUpdateAnimBg="0"/>
      <p:bldP spid="6266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61963" y="176213"/>
            <a:ext cx="3505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测交</a:t>
            </a:r>
            <a:r>
              <a:rPr lang="en-US" altLang="zh-CN"/>
              <a:t>(test cross)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85763" y="1090613"/>
            <a:ext cx="8248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00CC"/>
                </a:solidFill>
                <a:latin typeface="方正姚体" pitchFamily="2" charset="-122"/>
                <a:ea typeface="方正姚体" pitchFamily="2" charset="-122"/>
              </a:rPr>
              <a:t>F</a:t>
            </a:r>
            <a:r>
              <a:rPr lang="en-US" altLang="zh-CN" sz="2800">
                <a:solidFill>
                  <a:srgbClr val="6600CC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800">
                <a:solidFill>
                  <a:srgbClr val="6600CC"/>
                </a:solidFill>
                <a:latin typeface="方正姚体" pitchFamily="2" charset="-122"/>
                <a:ea typeface="方正姚体" pitchFamily="2" charset="-122"/>
              </a:rPr>
              <a:t>（</a:t>
            </a:r>
            <a:r>
              <a:rPr lang="zh-CN" altLang="en-US" sz="4000">
                <a:solidFill>
                  <a:srgbClr val="6600CC"/>
                </a:solidFill>
                <a:latin typeface="方正姚体" pitchFamily="2" charset="-122"/>
                <a:ea typeface="方正姚体" pitchFamily="2" charset="-122"/>
              </a:rPr>
              <a:t>被测类型）与隐性纯合子的交配</a:t>
            </a:r>
            <a:endParaRPr lang="en-US" altLang="zh-CN" sz="4000">
              <a:solidFill>
                <a:srgbClr val="6600CC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1748" name="Rectangle 11"/>
          <p:cNvSpPr>
            <a:spLocks noChangeArrowheads="1"/>
          </p:cNvSpPr>
          <p:nvPr/>
        </p:nvSpPr>
        <p:spPr bwMode="auto">
          <a:xfrm>
            <a:off x="1071563" y="1428750"/>
            <a:ext cx="66294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9875" algn="just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 </a:t>
            </a:r>
          </a:p>
          <a:p>
            <a:pPr indent="269875" algn="just" eaLnBrk="0" hangingPunct="0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测交        杂种一代  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×     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隐性类型</a:t>
            </a:r>
          </a:p>
          <a:p>
            <a:pPr indent="269875" algn="just" eaLnBrk="0" hangingPunct="0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                             </a:t>
            </a:r>
          </a:p>
          <a:p>
            <a:pPr indent="269875" algn="just" eaLnBrk="0" hangingPunct="0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</a:t>
            </a:r>
          </a:p>
          <a:p>
            <a:pPr indent="269875" algn="just" eaLnBrk="0" hangingPunct="0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 </a:t>
            </a:r>
          </a:p>
          <a:p>
            <a:pPr indent="269875" algn="just" eaLnBrk="0" hangingPunct="0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 </a:t>
            </a:r>
          </a:p>
          <a:p>
            <a:pPr indent="269875" algn="just" eaLnBrk="0" hangingPunct="0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基因型      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Dd                           dd</a:t>
            </a:r>
          </a:p>
          <a:p>
            <a:pPr indent="269875" algn="just" eaLnBrk="0" hangingPunct="0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表现型          高茎                       矮茎</a:t>
            </a:r>
          </a:p>
          <a:p>
            <a:pPr indent="269875" algn="just" eaLnBrk="0" hangingPunct="0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比例           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1              ∶            1   </a:t>
            </a:r>
            <a:endParaRPr lang="en-US" altLang="zh-CN" sz="5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9" name="Rectangle 12"/>
          <p:cNvSpPr>
            <a:spLocks noChangeArrowheads="1"/>
          </p:cNvSpPr>
          <p:nvPr/>
        </p:nvSpPr>
        <p:spPr bwMode="auto">
          <a:xfrm>
            <a:off x="1143000" y="2357438"/>
            <a:ext cx="6172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b="0">
                <a:solidFill>
                  <a:schemeClr val="tx1"/>
                </a:solidFill>
                <a:ea typeface="宋体" pitchFamily="2" charset="-122"/>
              </a:rPr>
              <a:t>                       Dd                       dd </a:t>
            </a:r>
            <a:endParaRPr lang="en-US" altLang="zh-CN" sz="60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50" name="Rectangle 13"/>
          <p:cNvSpPr>
            <a:spLocks noChangeArrowheads="1"/>
          </p:cNvSpPr>
          <p:nvPr/>
        </p:nvSpPr>
        <p:spPr bwMode="auto">
          <a:xfrm>
            <a:off x="1428750" y="3214688"/>
            <a:ext cx="5976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配子           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D            d               d   </a:t>
            </a:r>
            <a:endParaRPr lang="en-US" altLang="zh-CN" sz="5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51" name="Line 15"/>
          <p:cNvSpPr>
            <a:spLocks noChangeShapeType="1"/>
          </p:cNvSpPr>
          <p:nvPr/>
        </p:nvSpPr>
        <p:spPr bwMode="auto">
          <a:xfrm>
            <a:off x="3857625" y="300037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2" name="Line 16"/>
          <p:cNvSpPr>
            <a:spLocks noChangeShapeType="1"/>
          </p:cNvSpPr>
          <p:nvPr/>
        </p:nvSpPr>
        <p:spPr bwMode="auto">
          <a:xfrm>
            <a:off x="4214813" y="2857500"/>
            <a:ext cx="800100" cy="639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3" name="Line 17"/>
          <p:cNvSpPr>
            <a:spLocks noChangeShapeType="1"/>
          </p:cNvSpPr>
          <p:nvPr/>
        </p:nvSpPr>
        <p:spPr bwMode="auto">
          <a:xfrm>
            <a:off x="6643688" y="300037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4" name="Line 18"/>
          <p:cNvSpPr>
            <a:spLocks noChangeShapeType="1"/>
          </p:cNvSpPr>
          <p:nvPr/>
        </p:nvSpPr>
        <p:spPr bwMode="auto">
          <a:xfrm flipH="1">
            <a:off x="3811588" y="3714750"/>
            <a:ext cx="46037" cy="357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5" name="Line 19"/>
          <p:cNvSpPr>
            <a:spLocks noChangeShapeType="1"/>
          </p:cNvSpPr>
          <p:nvPr/>
        </p:nvSpPr>
        <p:spPr bwMode="auto">
          <a:xfrm flipH="1">
            <a:off x="4000500" y="3571875"/>
            <a:ext cx="2286000" cy="757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6" name="Line 20"/>
          <p:cNvSpPr>
            <a:spLocks noChangeShapeType="1"/>
          </p:cNvSpPr>
          <p:nvPr/>
        </p:nvSpPr>
        <p:spPr bwMode="auto">
          <a:xfrm>
            <a:off x="6643688" y="3714750"/>
            <a:ext cx="46037" cy="428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7" name="Line 21"/>
          <p:cNvSpPr>
            <a:spLocks noChangeShapeType="1"/>
          </p:cNvSpPr>
          <p:nvPr/>
        </p:nvSpPr>
        <p:spPr bwMode="auto">
          <a:xfrm>
            <a:off x="5286375" y="3643313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85786" y="5286388"/>
            <a:ext cx="7429552" cy="132343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prstTxWarp prst="textWave1">
              <a:avLst/>
            </a:prstTxWarp>
            <a:spAutoFit/>
            <a:scene3d>
              <a:camera prst="orthographicFront"/>
              <a:lightRig rig="flat" dir="tl"/>
            </a:scene3d>
            <a:sp3d extrusionH="57150" contourW="19050" prstMaterial="clear">
              <a:bevelT w="50800" h="50800" prst="convex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000" dirty="0">
                <a:ln/>
                <a:solidFill>
                  <a:schemeClr val="accent5">
                    <a:tint val="50000"/>
                    <a:satMod val="180000"/>
                  </a:schemeClr>
                </a:solidFill>
                <a:latin typeface="方正姚体" pitchFamily="2" charset="-122"/>
                <a:ea typeface="方正姚体" pitchFamily="2" charset="-122"/>
              </a:rPr>
              <a:t>测交后代表现型的种类和比例 反映了</a:t>
            </a:r>
            <a:r>
              <a:rPr lang="en-US" altLang="zh-CN" sz="4000" dirty="0">
                <a:ln/>
                <a:solidFill>
                  <a:schemeClr val="accent5">
                    <a:tint val="50000"/>
                    <a:satMod val="180000"/>
                  </a:schemeClr>
                </a:solidFill>
                <a:latin typeface="方正姚体" pitchFamily="2" charset="-122"/>
                <a:ea typeface="方正姚体" pitchFamily="2" charset="-122"/>
              </a:rPr>
              <a:t>F</a:t>
            </a:r>
            <a:r>
              <a:rPr lang="en-US" altLang="zh-CN" sz="2800" dirty="0">
                <a:ln/>
                <a:solidFill>
                  <a:schemeClr val="accent5">
                    <a:tint val="50000"/>
                    <a:satMod val="180000"/>
                  </a:schemeClr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4000" dirty="0">
                <a:ln/>
                <a:solidFill>
                  <a:schemeClr val="accent5">
                    <a:tint val="50000"/>
                    <a:satMod val="180000"/>
                  </a:schemeClr>
                </a:solidFill>
                <a:latin typeface="方正姚体" pitchFamily="2" charset="-122"/>
                <a:ea typeface="方正姚体" pitchFamily="2" charset="-122"/>
              </a:rPr>
              <a:t>产生配子的种类和比例</a:t>
            </a:r>
            <a:endParaRPr lang="en-US" altLang="zh-CN" sz="4000" dirty="0">
              <a:ln/>
              <a:solidFill>
                <a:schemeClr val="accent5">
                  <a:tint val="50000"/>
                  <a:satMod val="180000"/>
                </a:schemeClr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 descr="test-cro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981075"/>
            <a:ext cx="5545138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28625" y="428625"/>
            <a:ext cx="396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六</a:t>
            </a:r>
            <a:r>
              <a:rPr lang="en-US" altLang="zh-CN"/>
              <a:t>.</a:t>
            </a:r>
            <a:r>
              <a:rPr lang="zh-CN" altLang="en-US"/>
              <a:t>分离定律 </a:t>
            </a:r>
            <a:r>
              <a:rPr lang="en-US" altLang="zh-CN" sz="2800"/>
              <a:t>(segregation law)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000250" y="4143375"/>
            <a:ext cx="6786563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杂合子内位于同源染色体上的等位基因具有一定的独立性；</a:t>
            </a:r>
            <a:r>
              <a:rPr lang="zh-CN" altLang="en-US">
                <a:solidFill>
                  <a:srgbClr val="FF0066"/>
                </a:solidFill>
                <a:ea typeface="华文细黑" pitchFamily="2" charset="-122"/>
              </a:rPr>
              <a:t>减数分裂时，等位基因随着同源染色体的分开而分离，分别进入到两个配子中；独立地随着配子遗传给后代。</a:t>
            </a:r>
          </a:p>
        </p:txBody>
      </p:sp>
      <p:sp>
        <p:nvSpPr>
          <p:cNvPr id="33796" name="Text Box 0"/>
          <p:cNvSpPr txBox="1">
            <a:spLocks noChangeArrowheads="1"/>
          </p:cNvSpPr>
          <p:nvPr/>
        </p:nvSpPr>
        <p:spPr bwMode="auto">
          <a:xfrm>
            <a:off x="857250" y="1500188"/>
            <a:ext cx="6500813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在生物的体细胞中，控制同一性状的遗传因子成对存在</a:t>
            </a:r>
            <a:r>
              <a:rPr lang="en-US" altLang="zh-CN">
                <a:solidFill>
                  <a:schemeClr val="tx1"/>
                </a:solidFill>
                <a:ea typeface="华文细黑" pitchFamily="2" charset="-122"/>
              </a:rPr>
              <a:t>,</a:t>
            </a:r>
            <a:r>
              <a:rPr lang="zh-CN" altLang="en-US">
                <a:solidFill>
                  <a:schemeClr val="tx1"/>
                </a:solidFill>
                <a:ea typeface="华文细黑" pitchFamily="2" charset="-122"/>
              </a:rPr>
              <a:t>不相融合；在形成配子时成对的遗传因子发生分离，分离后的遗传因子分别进入不同的配子中，随配子遗传给后代</a:t>
            </a:r>
            <a:endParaRPr lang="zh-CN" altLang="en-US">
              <a:solidFill>
                <a:srgbClr val="FF0066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125" name="Group 61"/>
          <p:cNvGraphicFramePr>
            <a:graphicFrameLocks noGrp="1"/>
          </p:cNvGraphicFramePr>
          <p:nvPr/>
        </p:nvGraphicFramePr>
        <p:xfrm>
          <a:off x="1619250" y="1484313"/>
          <a:ext cx="6096000" cy="4384358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1366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遗传因子（基因）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体细胞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成对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遗传时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  互不融合独立遗传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表达时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  显性可以遮盖隐性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配子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成单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3657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/>
              <a:t>显性的相对性</a:t>
            </a:r>
            <a:r>
              <a:rPr lang="en-US" altLang="zh-CN" sz="2400"/>
              <a:t>(relativity of dominance)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43434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99"/>
                </a:solidFill>
                <a:latin typeface="方正姚体" pitchFamily="2" charset="-122"/>
                <a:ea typeface="方正姚体" pitchFamily="2" charset="-122"/>
              </a:rPr>
              <a:t>不完全显性</a:t>
            </a:r>
            <a:r>
              <a:rPr lang="en-US" altLang="zh-CN" sz="2800">
                <a:solidFill>
                  <a:srgbClr val="CC0099"/>
                </a:solidFill>
                <a:latin typeface="方正姚体" pitchFamily="2" charset="-122"/>
                <a:ea typeface="方正姚体" pitchFamily="2" charset="-122"/>
              </a:rPr>
              <a:t>incomplete dominance</a:t>
            </a:r>
            <a:r>
              <a:rPr lang="zh-CN" altLang="en-US" sz="2800">
                <a:solidFill>
                  <a:srgbClr val="CC0099"/>
                </a:solidFill>
                <a:latin typeface="方正姚体" pitchFamily="2" charset="-122"/>
                <a:ea typeface="方正姚体" pitchFamily="2" charset="-122"/>
              </a:rPr>
              <a:t>：</a:t>
            </a:r>
            <a:r>
              <a:rPr lang="zh-CN" altLang="en-US" sz="28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等位基因中，只有控制某性状的两个相同基因同时存在时，才能发挥完全的作用；只有一个基因时，只发挥部分的作用。这类遗传又叫半显性遗传。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如紫茉莉的花色，</a:t>
            </a:r>
            <a:r>
              <a:rPr lang="en-US" altLang="zh-CN" sz="28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RR</a:t>
            </a:r>
            <a:r>
              <a:rPr lang="zh-CN" altLang="en-US" sz="28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控制红花，</a:t>
            </a:r>
            <a:r>
              <a:rPr lang="en-US" altLang="zh-CN" sz="28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rr</a:t>
            </a:r>
            <a:r>
              <a:rPr lang="zh-CN" altLang="en-US" sz="28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控制白花，若是</a:t>
            </a:r>
            <a:r>
              <a:rPr lang="en-US" altLang="zh-CN" sz="28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Rr</a:t>
            </a:r>
            <a:r>
              <a:rPr lang="zh-CN" altLang="en-US" sz="28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则控制粉红色花。</a:t>
            </a:r>
          </a:p>
        </p:txBody>
      </p:sp>
      <p:pic>
        <p:nvPicPr>
          <p:cNvPr id="35844" name="Picture 5" descr="fig14_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04800"/>
            <a:ext cx="4422775" cy="627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219200" y="1371600"/>
            <a:ext cx="6629400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99"/>
                </a:solidFill>
                <a:latin typeface="华文细黑" pitchFamily="2" charset="-122"/>
                <a:ea typeface="华文细黑" pitchFamily="2" charset="-122"/>
              </a:rPr>
              <a:t>并显性</a:t>
            </a:r>
            <a:r>
              <a:rPr lang="en-US" altLang="zh-CN">
                <a:solidFill>
                  <a:srgbClr val="CC0099"/>
                </a:solidFill>
                <a:latin typeface="华文细黑" pitchFamily="2" charset="-122"/>
                <a:ea typeface="华文细黑" pitchFamily="2" charset="-122"/>
              </a:rPr>
              <a:t>codominance</a:t>
            </a:r>
            <a:r>
              <a:rPr lang="zh-CN" altLang="en-US">
                <a:solidFill>
                  <a:srgbClr val="CC0099"/>
                </a:solidFill>
                <a:latin typeface="华文细黑" pitchFamily="2" charset="-122"/>
                <a:ea typeface="华文细黑" pitchFamily="2" charset="-122"/>
              </a:rPr>
              <a:t>：</a:t>
            </a:r>
            <a:r>
              <a:rPr lang="zh-CN" altLang="en-US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一对等位基因的两个成员对性状的控制都起独立的作用，从而决定其所控制的性状在杂合体中都得到表现。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如人类</a:t>
            </a:r>
            <a:r>
              <a:rPr lang="en-US" altLang="zh-CN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ABO</a:t>
            </a:r>
            <a:r>
              <a:rPr lang="zh-CN" altLang="en-US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血型中的</a:t>
            </a:r>
            <a:r>
              <a:rPr lang="en-US" altLang="zh-CN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AB</a:t>
            </a:r>
            <a:r>
              <a:rPr lang="zh-CN" altLang="en-US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型就是由</a:t>
            </a:r>
            <a:r>
              <a:rPr lang="en-US" altLang="zh-CN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I</a:t>
            </a:r>
            <a:r>
              <a:rPr lang="en-US" altLang="zh-CN" baseline="300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I</a:t>
            </a:r>
            <a:r>
              <a:rPr lang="en-US" altLang="zh-CN" baseline="300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B</a:t>
            </a:r>
            <a:r>
              <a:rPr lang="zh-CN" altLang="en-US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两个基因同时控制、共同表现的，这类遗传基因又叫等显性或共显性基因。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39624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/>
              <a:t>七</a:t>
            </a:r>
            <a:r>
              <a:rPr lang="en-US" altLang="zh-CN" sz="4000"/>
              <a:t>.</a:t>
            </a:r>
            <a:r>
              <a:rPr lang="zh-CN" altLang="en-US" sz="3600"/>
              <a:t>基因分离定律在实践中的应用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71500" y="2286000"/>
            <a:ext cx="41290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．育种方面：</a:t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例：培育抗锈病小麦。　</a:t>
            </a:r>
          </a:p>
        </p:txBody>
      </p:sp>
      <p:sp>
        <p:nvSpPr>
          <p:cNvPr id="37893" name="Text Box 0"/>
          <p:cNvSpPr txBox="1">
            <a:spLocks noChangeArrowheads="1"/>
          </p:cNvSpPr>
          <p:nvPr/>
        </p:nvSpPr>
        <p:spPr bwMode="auto">
          <a:xfrm>
            <a:off x="1285852" y="3500438"/>
            <a:ext cx="714376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latin typeface="幼圆" pitchFamily="49" charset="-122"/>
                <a:ea typeface="幼圆" pitchFamily="49" charset="-122"/>
              </a:rPr>
              <a:t>目标</a:t>
            </a:r>
            <a:r>
              <a:rPr lang="en-US" altLang="zh-CN" sz="4000" i="1" dirty="0">
                <a:latin typeface="幼圆" pitchFamily="49" charset="-122"/>
                <a:ea typeface="幼圆" pitchFamily="49" charset="-122"/>
              </a:rPr>
              <a:t>:</a:t>
            </a:r>
            <a:r>
              <a:rPr lang="zh-CN" altLang="en-US" sz="4000" i="1" dirty="0">
                <a:latin typeface="幼圆" pitchFamily="49" charset="-122"/>
                <a:ea typeface="幼圆" pitchFamily="49" charset="-122"/>
              </a:rPr>
              <a:t>选择纯合子</a:t>
            </a:r>
          </a:p>
          <a:p>
            <a:pPr>
              <a:spcBef>
                <a:spcPct val="50000"/>
              </a:spcBef>
            </a:pPr>
            <a:r>
              <a:rPr lang="zh-CN" altLang="en-US" sz="4000" i="1" dirty="0">
                <a:latin typeface="幼圆" pitchFamily="49" charset="-122"/>
                <a:ea typeface="幼圆" pitchFamily="49" charset="-122"/>
              </a:rPr>
              <a:t>方法</a:t>
            </a:r>
            <a:r>
              <a:rPr lang="en-US" altLang="zh-CN" sz="4000" i="1" dirty="0">
                <a:latin typeface="幼圆" pitchFamily="49" charset="-122"/>
                <a:ea typeface="幼圆" pitchFamily="49" charset="-122"/>
              </a:rPr>
              <a:t>:</a:t>
            </a:r>
            <a:r>
              <a:rPr lang="zh-CN" altLang="en-US" sz="4000" i="1" dirty="0">
                <a:latin typeface="幼圆" pitchFamily="49" charset="-122"/>
                <a:ea typeface="幼圆" pitchFamily="49" charset="-122"/>
              </a:rPr>
              <a:t>连续自交</a:t>
            </a:r>
            <a:r>
              <a:rPr lang="en-US" altLang="zh-CN" sz="4000" i="1" dirty="0" smtClean="0">
                <a:latin typeface="幼圆" pitchFamily="49" charset="-122"/>
                <a:ea typeface="幼圆" pitchFamily="49" charset="-122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altLang="zh-CN" sz="4000" i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4000" i="1" dirty="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4000" i="1" dirty="0" smtClean="0">
                <a:latin typeface="幼圆" pitchFamily="49" charset="-122"/>
                <a:ea typeface="幼圆" pitchFamily="49" charset="-122"/>
              </a:rPr>
              <a:t>直到不再出现</a:t>
            </a:r>
            <a:r>
              <a:rPr lang="zh-CN" altLang="en-US" sz="4000" i="1" dirty="0">
                <a:latin typeface="幼圆" pitchFamily="49" charset="-122"/>
                <a:ea typeface="幼圆" pitchFamily="49" charset="-122"/>
              </a:rPr>
              <a:t>性状分离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2700338" y="1844675"/>
            <a:ext cx="4249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1/4AA    2/4Aa     1/4aa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4357688" y="857250"/>
            <a:ext cx="936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Aa</a:t>
            </a:r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395288" y="981075"/>
            <a:ext cx="1800225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自交</a:t>
            </a:r>
            <a:r>
              <a:rPr lang="en-US" altLang="zh-CN"/>
              <a:t>0</a:t>
            </a:r>
            <a:r>
              <a:rPr lang="zh-CN" altLang="en-US"/>
              <a:t>代</a:t>
            </a:r>
            <a:r>
              <a:rPr lang="en-US" altLang="zh-CN"/>
              <a:t>F</a:t>
            </a:r>
            <a:r>
              <a:rPr lang="en-US" altLang="zh-CN" sz="2000"/>
              <a:t>1</a:t>
            </a:r>
          </a:p>
        </p:txBody>
      </p:sp>
      <p:sp>
        <p:nvSpPr>
          <p:cNvPr id="38917" name="Oval 7"/>
          <p:cNvSpPr>
            <a:spLocks noChangeArrowheads="1"/>
          </p:cNvSpPr>
          <p:nvPr/>
        </p:nvSpPr>
        <p:spPr bwMode="auto">
          <a:xfrm>
            <a:off x="7715250" y="857250"/>
            <a:ext cx="1008063" cy="5762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/>
              <a:t>1/2</a:t>
            </a:r>
            <a:r>
              <a:rPr lang="en-US" altLang="zh-CN" baseline="30000" dirty="0"/>
              <a:t>0</a:t>
            </a:r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357188" y="1785938"/>
            <a:ext cx="1800225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自交</a:t>
            </a:r>
            <a:r>
              <a:rPr lang="en-US" altLang="zh-CN"/>
              <a:t>1</a:t>
            </a:r>
            <a:r>
              <a:rPr lang="zh-CN" altLang="en-US"/>
              <a:t>代</a:t>
            </a:r>
            <a:r>
              <a:rPr lang="en-US" altLang="zh-CN"/>
              <a:t>F</a:t>
            </a:r>
            <a:r>
              <a:rPr lang="en-US" altLang="zh-CN" sz="2000"/>
              <a:t>2</a:t>
            </a:r>
          </a:p>
        </p:txBody>
      </p:sp>
      <p:sp>
        <p:nvSpPr>
          <p:cNvPr id="38919" name="Oval 9"/>
          <p:cNvSpPr>
            <a:spLocks noChangeArrowheads="1"/>
          </p:cNvSpPr>
          <p:nvPr/>
        </p:nvSpPr>
        <p:spPr bwMode="auto">
          <a:xfrm>
            <a:off x="7786688" y="1857375"/>
            <a:ext cx="1008062" cy="5762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1/2</a:t>
            </a:r>
            <a:r>
              <a:rPr lang="en-US" altLang="zh-CN" baseline="30000"/>
              <a:t>1</a:t>
            </a: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357188" y="2714625"/>
            <a:ext cx="1800225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自交</a:t>
            </a:r>
            <a:r>
              <a:rPr lang="en-US" altLang="zh-CN"/>
              <a:t>2</a:t>
            </a:r>
            <a:r>
              <a:rPr lang="zh-CN" altLang="en-US"/>
              <a:t>代</a:t>
            </a:r>
            <a:r>
              <a:rPr lang="en-US" altLang="zh-CN"/>
              <a:t>F</a:t>
            </a:r>
            <a:r>
              <a:rPr lang="en-US" altLang="zh-CN" sz="2000"/>
              <a:t>3</a:t>
            </a:r>
          </a:p>
        </p:txBody>
      </p:sp>
      <p:sp>
        <p:nvSpPr>
          <p:cNvPr id="38921" name="Rectangle 11"/>
          <p:cNvSpPr>
            <a:spLocks noChangeArrowheads="1"/>
          </p:cNvSpPr>
          <p:nvPr/>
        </p:nvSpPr>
        <p:spPr bwMode="auto">
          <a:xfrm>
            <a:off x="357188" y="4143375"/>
            <a:ext cx="1800225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自交</a:t>
            </a:r>
            <a:r>
              <a:rPr lang="en-US" altLang="zh-CN"/>
              <a:t>n</a:t>
            </a:r>
            <a:r>
              <a:rPr lang="zh-CN" altLang="en-US"/>
              <a:t>代</a:t>
            </a:r>
            <a:endParaRPr lang="zh-CN" altLang="en-US" sz="2000"/>
          </a:p>
        </p:txBody>
      </p:sp>
      <p:sp>
        <p:nvSpPr>
          <p:cNvPr id="38922" name="Text Box 12"/>
          <p:cNvSpPr txBox="1">
            <a:spLocks noChangeArrowheads="1"/>
          </p:cNvSpPr>
          <p:nvPr/>
        </p:nvSpPr>
        <p:spPr bwMode="auto">
          <a:xfrm>
            <a:off x="2411413" y="2636838"/>
            <a:ext cx="55451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AA                                       aa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 1/2 (1/4AA  2/4Aa   1/4aa)</a:t>
            </a:r>
          </a:p>
        </p:txBody>
      </p:sp>
      <p:sp>
        <p:nvSpPr>
          <p:cNvPr id="38923" name="Oval 15"/>
          <p:cNvSpPr>
            <a:spLocks noChangeArrowheads="1"/>
          </p:cNvSpPr>
          <p:nvPr/>
        </p:nvSpPr>
        <p:spPr bwMode="auto">
          <a:xfrm>
            <a:off x="7786688" y="3286125"/>
            <a:ext cx="1008062" cy="5762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1/2</a:t>
            </a:r>
            <a:r>
              <a:rPr lang="en-US" altLang="zh-CN" baseline="30000"/>
              <a:t>2</a:t>
            </a:r>
          </a:p>
        </p:txBody>
      </p:sp>
      <p:sp>
        <p:nvSpPr>
          <p:cNvPr id="38924" name="Oval 16"/>
          <p:cNvSpPr>
            <a:spLocks noChangeArrowheads="1"/>
          </p:cNvSpPr>
          <p:nvPr/>
        </p:nvSpPr>
        <p:spPr bwMode="auto">
          <a:xfrm>
            <a:off x="7786688" y="4286250"/>
            <a:ext cx="1008062" cy="5762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1/2</a:t>
            </a:r>
            <a:r>
              <a:rPr lang="en-US" altLang="zh-CN" baseline="30000"/>
              <a:t>n</a:t>
            </a:r>
          </a:p>
        </p:txBody>
      </p:sp>
      <p:sp>
        <p:nvSpPr>
          <p:cNvPr id="38925" name="Rectangle 18"/>
          <p:cNvSpPr>
            <a:spLocks noChangeArrowheads="1"/>
          </p:cNvSpPr>
          <p:nvPr/>
        </p:nvSpPr>
        <p:spPr bwMode="auto">
          <a:xfrm>
            <a:off x="357188" y="5214938"/>
            <a:ext cx="1800225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/>
              <a:t>纯合子数量</a:t>
            </a:r>
          </a:p>
        </p:txBody>
      </p:sp>
      <p:sp>
        <p:nvSpPr>
          <p:cNvPr id="38926" name="Oval 19"/>
          <p:cNvSpPr>
            <a:spLocks noChangeArrowheads="1"/>
          </p:cNvSpPr>
          <p:nvPr/>
        </p:nvSpPr>
        <p:spPr bwMode="auto">
          <a:xfrm>
            <a:off x="4716463" y="5157788"/>
            <a:ext cx="1439862" cy="5762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1 - 1/2</a:t>
            </a:r>
            <a:r>
              <a:rPr lang="en-US" altLang="zh-CN" baseline="30000"/>
              <a:t>n</a:t>
            </a:r>
          </a:p>
        </p:txBody>
      </p:sp>
      <p:sp>
        <p:nvSpPr>
          <p:cNvPr id="38927" name="Rectangle 20"/>
          <p:cNvSpPr>
            <a:spLocks noChangeArrowheads="1"/>
          </p:cNvSpPr>
          <p:nvPr/>
        </p:nvSpPr>
        <p:spPr bwMode="auto">
          <a:xfrm>
            <a:off x="285750" y="6000750"/>
            <a:ext cx="22320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/>
              <a:t>一种纯合子数量</a:t>
            </a:r>
          </a:p>
        </p:txBody>
      </p:sp>
      <p:sp>
        <p:nvSpPr>
          <p:cNvPr id="38928" name="Oval 21"/>
          <p:cNvSpPr>
            <a:spLocks noChangeArrowheads="1"/>
          </p:cNvSpPr>
          <p:nvPr/>
        </p:nvSpPr>
        <p:spPr bwMode="auto">
          <a:xfrm>
            <a:off x="4429125" y="5857875"/>
            <a:ext cx="2016125" cy="7921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(1 - 1/2</a:t>
            </a:r>
            <a:r>
              <a:rPr lang="en-US" altLang="zh-CN" baseline="30000"/>
              <a:t>n</a:t>
            </a:r>
            <a:r>
              <a:rPr lang="en-US" altLang="zh-CN"/>
              <a:t>)/2</a:t>
            </a:r>
          </a:p>
        </p:txBody>
      </p:sp>
      <p:sp>
        <p:nvSpPr>
          <p:cNvPr id="38929" name="Text Box 22"/>
          <p:cNvSpPr txBox="1">
            <a:spLocks noChangeArrowheads="1"/>
          </p:cNvSpPr>
          <p:nvPr/>
        </p:nvSpPr>
        <p:spPr bwMode="auto">
          <a:xfrm>
            <a:off x="2124075" y="0"/>
            <a:ext cx="5256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连续自交可选择得到纯合子</a:t>
            </a:r>
          </a:p>
        </p:txBody>
      </p:sp>
      <p:sp>
        <p:nvSpPr>
          <p:cNvPr id="38930" name="TextBox 17"/>
          <p:cNvSpPr txBox="1">
            <a:spLocks noChangeArrowheads="1"/>
          </p:cNvSpPr>
          <p:nvPr/>
        </p:nvSpPr>
        <p:spPr bwMode="auto">
          <a:xfrm>
            <a:off x="7143750" y="5786438"/>
            <a:ext cx="2000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</a:rPr>
              <a:t>杂合子数量</a:t>
            </a:r>
          </a:p>
        </p:txBody>
      </p:sp>
      <p:sp>
        <p:nvSpPr>
          <p:cNvPr id="38931" name="上箭头 18"/>
          <p:cNvSpPr>
            <a:spLocks noChangeArrowheads="1"/>
          </p:cNvSpPr>
          <p:nvPr/>
        </p:nvSpPr>
        <p:spPr bwMode="auto">
          <a:xfrm>
            <a:off x="8072438" y="5072063"/>
            <a:ext cx="428625" cy="714375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071821" y="1928805"/>
            <a:ext cx="3048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AA     Aa      aa</a:t>
            </a:r>
          </a:p>
        </p:txBody>
      </p:sp>
      <p:sp>
        <p:nvSpPr>
          <p:cNvPr id="3" name="矩形 5"/>
          <p:cNvSpPr>
            <a:spLocks noChangeArrowheads="1"/>
          </p:cNvSpPr>
          <p:nvPr/>
        </p:nvSpPr>
        <p:spPr bwMode="auto">
          <a:xfrm>
            <a:off x="4214821" y="714367"/>
            <a:ext cx="7889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CC"/>
                </a:solidFill>
              </a:rPr>
              <a:t>Aa </a:t>
            </a:r>
            <a:endParaRPr lang="zh-CN" altLang="en-US"/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4643446" y="135730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4568834" y="1357305"/>
            <a:ext cx="0" cy="60960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4643446" y="2714617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497396" y="2643180"/>
            <a:ext cx="0" cy="60960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4643446" y="4143367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497396" y="4143367"/>
            <a:ext cx="0" cy="60960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071821" y="3357555"/>
            <a:ext cx="2857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AA     Aa      aa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24196" y="5000617"/>
            <a:ext cx="304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AA     Aa      aa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572134" y="5929305"/>
            <a:ext cx="1071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弃置 </a:t>
            </a:r>
          </a:p>
        </p:txBody>
      </p:sp>
      <p:sp>
        <p:nvSpPr>
          <p:cNvPr id="13" name="圆角右箭头 12"/>
          <p:cNvSpPr/>
          <p:nvPr/>
        </p:nvSpPr>
        <p:spPr bwMode="auto">
          <a:xfrm rot="5400000">
            <a:off x="4418022" y="3797292"/>
            <a:ext cx="3714750" cy="549275"/>
          </a:xfrm>
          <a:prstGeom prst="bentArrow">
            <a:avLst>
              <a:gd name="adj1" fmla="val 25000"/>
              <a:gd name="adj2" fmla="val 17634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圆角右箭头 13"/>
          <p:cNvSpPr/>
          <p:nvPr/>
        </p:nvSpPr>
        <p:spPr bwMode="auto">
          <a:xfrm rot="5400000">
            <a:off x="4882365" y="4475948"/>
            <a:ext cx="2357438" cy="549275"/>
          </a:xfrm>
          <a:prstGeom prst="bentArrow">
            <a:avLst>
              <a:gd name="adj1" fmla="val 25000"/>
              <a:gd name="adj2" fmla="val 18686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圆角右箭头 14"/>
          <p:cNvSpPr/>
          <p:nvPr/>
        </p:nvSpPr>
        <p:spPr bwMode="auto">
          <a:xfrm rot="5400000">
            <a:off x="5596740" y="5404636"/>
            <a:ext cx="571500" cy="334962"/>
          </a:xfrm>
          <a:prstGeom prst="bentArrow">
            <a:avLst>
              <a:gd name="adj1" fmla="val 25000"/>
              <a:gd name="adj2" fmla="val 18686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4643446" y="564355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4497396" y="5643555"/>
            <a:ext cx="0" cy="60960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0" descr="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667000"/>
            <a:ext cx="5546725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99" name="Group 21"/>
          <p:cNvGrpSpPr>
            <a:grpSpLocks/>
          </p:cNvGrpSpPr>
          <p:nvPr/>
        </p:nvGrpSpPr>
        <p:grpSpPr bwMode="auto">
          <a:xfrm>
            <a:off x="714375" y="428625"/>
            <a:ext cx="3600450" cy="3902075"/>
            <a:chOff x="3216" y="192"/>
            <a:chExt cx="2268" cy="2458"/>
          </a:xfrm>
        </p:grpSpPr>
        <p:pic>
          <p:nvPicPr>
            <p:cNvPr id="4100" name="Picture 13" descr="online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6" y="192"/>
              <a:ext cx="2268" cy="1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1" name="Text Box 18"/>
            <p:cNvSpPr txBox="1">
              <a:spLocks noChangeArrowheads="1"/>
            </p:cNvSpPr>
            <p:nvPr/>
          </p:nvSpPr>
          <p:spPr bwMode="auto">
            <a:xfrm>
              <a:off x="3264" y="2016"/>
              <a:ext cx="216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33"/>
                  </a:solidFill>
                  <a:latin typeface="Verdana" pitchFamily="34" charset="0"/>
                </a:rPr>
                <a:t>Friars of St. Thomas - </a:t>
              </a:r>
              <a:br>
                <a:rPr lang="en-US" altLang="zh-CN" sz="2000">
                  <a:solidFill>
                    <a:srgbClr val="333333"/>
                  </a:solidFill>
                  <a:latin typeface="Verdana" pitchFamily="34" charset="0"/>
                </a:rPr>
              </a:br>
              <a:r>
                <a:rPr lang="en-US" altLang="zh-CN" sz="2000">
                  <a:solidFill>
                    <a:srgbClr val="333333"/>
                  </a:solidFill>
                  <a:latin typeface="Verdana" pitchFamily="34" charset="0"/>
                </a:rPr>
                <a:t>Mendel standing fourth from right</a:t>
              </a:r>
            </a:p>
          </p:txBody>
        </p:sp>
      </p:grp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785813" y="428625"/>
            <a:ext cx="6858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chemeClr val="tx1"/>
                </a:solidFill>
              </a:rPr>
              <a:t>2</a:t>
            </a:r>
            <a:r>
              <a:rPr lang="zh-CN" altLang="en-US" sz="3600">
                <a:solidFill>
                  <a:schemeClr val="tx1"/>
                </a:solidFill>
              </a:rPr>
              <a:t>．医学实践方面：</a:t>
            </a:r>
            <a:br>
              <a:rPr lang="zh-CN" altLang="en-US" sz="3600">
                <a:solidFill>
                  <a:schemeClr val="tx1"/>
                </a:solidFill>
              </a:rPr>
            </a:br>
            <a:r>
              <a:rPr lang="zh-CN" altLang="en-US" sz="3600">
                <a:solidFill>
                  <a:schemeClr val="tx1"/>
                </a:solidFill>
              </a:rPr>
              <a:t>①遗传病：白化病、并指等。</a:t>
            </a:r>
          </a:p>
          <a:p>
            <a:r>
              <a:rPr lang="zh-CN" altLang="en-US" sz="3600">
                <a:solidFill>
                  <a:schemeClr val="tx1"/>
                </a:solidFill>
              </a:rPr>
              <a:t>     对遗传病的基因型和发病概率作出科学推断　</a:t>
            </a:r>
          </a:p>
          <a:p>
            <a:r>
              <a:rPr lang="zh-CN" altLang="en-US" sz="3600">
                <a:solidFill>
                  <a:schemeClr val="tx1"/>
                </a:solidFill>
              </a:rPr>
              <a:t>②血型。</a:t>
            </a:r>
          </a:p>
          <a:p>
            <a:r>
              <a:rPr lang="zh-CN" altLang="en-US" sz="3600">
                <a:solidFill>
                  <a:schemeClr val="tx1"/>
                </a:solidFill>
              </a:rPr>
              <a:t>     可以用作亲子判定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1116013" y="4437063"/>
            <a:ext cx="2808287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</a:t>
            </a:r>
            <a:r>
              <a:rPr lang="en-US" altLang="zh-CN" baseline="30000"/>
              <a:t>A </a:t>
            </a:r>
            <a:r>
              <a:rPr lang="en-US" altLang="zh-CN"/>
              <a:t>I</a:t>
            </a:r>
            <a:r>
              <a:rPr lang="en-US" altLang="zh-CN" baseline="30000"/>
              <a:t>A      </a:t>
            </a:r>
            <a:r>
              <a:rPr lang="en-US" altLang="zh-CN"/>
              <a:t>×     ii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I</a:t>
            </a:r>
            <a:r>
              <a:rPr lang="en-US" altLang="zh-CN" baseline="30000"/>
              <a:t>A                      </a:t>
            </a:r>
            <a:r>
              <a:rPr lang="en-US" altLang="zh-CN"/>
              <a:t>i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 I</a:t>
            </a:r>
            <a:r>
              <a:rPr lang="en-US" altLang="zh-CN" baseline="30000"/>
              <a:t>A</a:t>
            </a:r>
            <a:r>
              <a:rPr lang="en-US" altLang="zh-CN"/>
              <a:t>i</a:t>
            </a:r>
          </a:p>
        </p:txBody>
      </p:sp>
      <p:sp>
        <p:nvSpPr>
          <p:cNvPr id="39940" name="Line 6"/>
          <p:cNvSpPr>
            <a:spLocks noChangeShapeType="1"/>
          </p:cNvSpPr>
          <p:nvPr/>
        </p:nvSpPr>
        <p:spPr bwMode="auto">
          <a:xfrm>
            <a:off x="1619250" y="5013325"/>
            <a:ext cx="0" cy="2159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>
            <a:off x="3419475" y="5013325"/>
            <a:ext cx="0" cy="2159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 flipH="1">
            <a:off x="2916238" y="5661025"/>
            <a:ext cx="287337" cy="288925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3" name="Line 9"/>
          <p:cNvSpPr>
            <a:spLocks noChangeShapeType="1"/>
          </p:cNvSpPr>
          <p:nvPr/>
        </p:nvSpPr>
        <p:spPr bwMode="auto">
          <a:xfrm>
            <a:off x="1908175" y="5661025"/>
            <a:ext cx="431800" cy="288925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4" name="Text Box 10"/>
          <p:cNvSpPr txBox="1">
            <a:spLocks noChangeArrowheads="1"/>
          </p:cNvSpPr>
          <p:nvPr/>
        </p:nvSpPr>
        <p:spPr bwMode="auto">
          <a:xfrm>
            <a:off x="5364163" y="4365625"/>
            <a:ext cx="302418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I</a:t>
            </a:r>
            <a:r>
              <a:rPr lang="en-US" altLang="zh-CN" baseline="30000"/>
              <a:t>A</a:t>
            </a:r>
            <a:r>
              <a:rPr lang="en-US" altLang="zh-CN"/>
              <a:t>i</a:t>
            </a:r>
            <a:r>
              <a:rPr lang="en-US" altLang="zh-CN" baseline="30000"/>
              <a:t>     </a:t>
            </a:r>
            <a:r>
              <a:rPr lang="en-US" altLang="zh-CN"/>
              <a:t>×     I</a:t>
            </a:r>
            <a:r>
              <a:rPr lang="en-US" altLang="zh-CN" baseline="30000"/>
              <a:t>B</a:t>
            </a:r>
            <a:r>
              <a:rPr lang="en-US" altLang="zh-CN"/>
              <a:t>i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I</a:t>
            </a:r>
            <a:r>
              <a:rPr lang="en-US" altLang="zh-CN" baseline="30000"/>
              <a:t>A    </a:t>
            </a:r>
            <a:r>
              <a:rPr lang="en-US" altLang="zh-CN"/>
              <a:t>i </a:t>
            </a:r>
            <a:r>
              <a:rPr lang="en-US" altLang="zh-CN" baseline="30000"/>
              <a:t>         </a:t>
            </a:r>
            <a:r>
              <a:rPr lang="en-US" altLang="zh-CN"/>
              <a:t>I</a:t>
            </a:r>
            <a:r>
              <a:rPr lang="en-US" altLang="zh-CN" baseline="30000"/>
              <a:t>B   </a:t>
            </a:r>
            <a:r>
              <a:rPr lang="en-US" altLang="zh-CN"/>
              <a:t>i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I</a:t>
            </a:r>
            <a:r>
              <a:rPr lang="en-US" altLang="zh-CN" baseline="30000"/>
              <a:t>A</a:t>
            </a:r>
            <a:r>
              <a:rPr lang="en-US" altLang="zh-CN"/>
              <a:t>I</a:t>
            </a:r>
            <a:r>
              <a:rPr lang="en-US" altLang="zh-CN" baseline="30000"/>
              <a:t>B   </a:t>
            </a:r>
            <a:r>
              <a:rPr lang="en-US" altLang="zh-CN"/>
              <a:t>I</a:t>
            </a:r>
            <a:r>
              <a:rPr lang="en-US" altLang="zh-CN" baseline="30000"/>
              <a:t>A</a:t>
            </a:r>
            <a:r>
              <a:rPr lang="en-US" altLang="zh-CN"/>
              <a:t>i   I</a:t>
            </a:r>
            <a:r>
              <a:rPr lang="en-US" altLang="zh-CN" baseline="30000"/>
              <a:t>B</a:t>
            </a:r>
            <a:r>
              <a:rPr lang="en-US" altLang="zh-CN"/>
              <a:t>i  ii</a:t>
            </a:r>
          </a:p>
        </p:txBody>
      </p:sp>
      <p:sp>
        <p:nvSpPr>
          <p:cNvPr id="39945" name="Line 11"/>
          <p:cNvSpPr>
            <a:spLocks noChangeShapeType="1"/>
          </p:cNvSpPr>
          <p:nvPr/>
        </p:nvSpPr>
        <p:spPr bwMode="auto">
          <a:xfrm>
            <a:off x="5867400" y="4941888"/>
            <a:ext cx="0" cy="2159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6" name="Line 12"/>
          <p:cNvSpPr>
            <a:spLocks noChangeShapeType="1"/>
          </p:cNvSpPr>
          <p:nvPr/>
        </p:nvSpPr>
        <p:spPr bwMode="auto">
          <a:xfrm>
            <a:off x="7667625" y="4941888"/>
            <a:ext cx="0" cy="2159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7" name="Line 13"/>
          <p:cNvSpPr>
            <a:spLocks noChangeShapeType="1"/>
          </p:cNvSpPr>
          <p:nvPr/>
        </p:nvSpPr>
        <p:spPr bwMode="auto">
          <a:xfrm flipH="1">
            <a:off x="5795963" y="5589588"/>
            <a:ext cx="1296987" cy="287337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8" name="Line 14"/>
          <p:cNvSpPr>
            <a:spLocks noChangeShapeType="1"/>
          </p:cNvSpPr>
          <p:nvPr/>
        </p:nvSpPr>
        <p:spPr bwMode="auto">
          <a:xfrm>
            <a:off x="5867400" y="5589588"/>
            <a:ext cx="0" cy="287337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9" name="Line 15"/>
          <p:cNvSpPr>
            <a:spLocks noChangeShapeType="1"/>
          </p:cNvSpPr>
          <p:nvPr/>
        </p:nvSpPr>
        <p:spPr bwMode="auto">
          <a:xfrm flipH="1">
            <a:off x="6516688" y="5589588"/>
            <a:ext cx="1152525" cy="287337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0" name="Line 16"/>
          <p:cNvSpPr>
            <a:spLocks noChangeShapeType="1"/>
          </p:cNvSpPr>
          <p:nvPr/>
        </p:nvSpPr>
        <p:spPr bwMode="auto">
          <a:xfrm>
            <a:off x="5940425" y="5589588"/>
            <a:ext cx="647700" cy="287337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1" name="Line 17"/>
          <p:cNvSpPr>
            <a:spLocks noChangeShapeType="1"/>
          </p:cNvSpPr>
          <p:nvPr/>
        </p:nvSpPr>
        <p:spPr bwMode="auto">
          <a:xfrm>
            <a:off x="7308850" y="5589588"/>
            <a:ext cx="0" cy="287337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2" name="Line 18"/>
          <p:cNvSpPr>
            <a:spLocks noChangeShapeType="1"/>
          </p:cNvSpPr>
          <p:nvPr/>
        </p:nvSpPr>
        <p:spPr bwMode="auto">
          <a:xfrm flipH="1">
            <a:off x="7308850" y="5589588"/>
            <a:ext cx="358775" cy="2159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3" name="Line 19"/>
          <p:cNvSpPr>
            <a:spLocks noChangeShapeType="1"/>
          </p:cNvSpPr>
          <p:nvPr/>
        </p:nvSpPr>
        <p:spPr bwMode="auto">
          <a:xfrm>
            <a:off x="6443663" y="5516563"/>
            <a:ext cx="1296987" cy="360362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4" name="Line 20"/>
          <p:cNvSpPr>
            <a:spLocks noChangeShapeType="1"/>
          </p:cNvSpPr>
          <p:nvPr/>
        </p:nvSpPr>
        <p:spPr bwMode="auto">
          <a:xfrm>
            <a:off x="7740650" y="5661025"/>
            <a:ext cx="71438" cy="2159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47244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小李患白化病，但小李的父母及妹妹的表现型正常，问：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）小李的妹妹携带白化病基因的可能性是多少？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）如果小李的妹妹与一位白化病患者婚配，出生病孩的概率是多少？</a:t>
            </a:r>
          </a:p>
        </p:txBody>
      </p:sp>
      <p:pic>
        <p:nvPicPr>
          <p:cNvPr id="78851" name="Picture 3" descr="Mutations (Albinism) (fromM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725" y="2924175"/>
            <a:ext cx="35814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516688" y="5734050"/>
            <a:ext cx="1524000" cy="519113"/>
          </a:xfrm>
          <a:prstGeom prst="rect">
            <a:avLst/>
          </a:prstGeom>
          <a:solidFill>
            <a:srgbClr val="99FF33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800">
                <a:solidFill>
                  <a:schemeClr val="accent2"/>
                </a:solidFill>
                <a:latin typeface="Comic Sans MS" pitchFamily="66" charset="0"/>
                <a:ea typeface="PMingLiU" pitchFamily="18" charset="-120"/>
              </a:rPr>
              <a:t>albinism</a:t>
            </a:r>
          </a:p>
        </p:txBody>
      </p:sp>
      <p:sp>
        <p:nvSpPr>
          <p:cNvPr id="40965" name="Text Box 0"/>
          <p:cNvSpPr txBox="1">
            <a:spLocks noChangeArrowheads="1"/>
          </p:cNvSpPr>
          <p:nvPr/>
        </p:nvSpPr>
        <p:spPr bwMode="auto">
          <a:xfrm>
            <a:off x="5148263" y="333375"/>
            <a:ext cx="38163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>
                <a:ea typeface="华康简黑" pitchFamily="49" charset="-122"/>
              </a:rPr>
              <a:t>小李的基因型</a:t>
            </a:r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>
                <a:ea typeface="华康简黑" pitchFamily="49" charset="-122"/>
              </a:rPr>
              <a:t>小李父母的基因型</a:t>
            </a:r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>
                <a:ea typeface="华康简黑" pitchFamily="49" charset="-122"/>
              </a:rPr>
              <a:t>小李妹妹可能的基因型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404938" y="2119313"/>
            <a:ext cx="2232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Aa       Aa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68313" y="3270250"/>
            <a:ext cx="4249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1/4AA    2/4Aa     1/4aa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981200" y="206057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212850" y="5229225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3       ∶          1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187450" y="4437063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1  ∶   2   ∶   1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468313" y="1038225"/>
            <a:ext cx="4033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杂合子            杂合子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052638" y="103822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5653088" y="2133600"/>
            <a:ext cx="2232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Aa       aa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076825" y="3284538"/>
            <a:ext cx="3168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1/2Aa     1/2aa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229350" y="206057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41996" name="Text Box 13"/>
          <p:cNvSpPr txBox="1">
            <a:spLocks noChangeArrowheads="1"/>
          </p:cNvSpPr>
          <p:nvPr/>
        </p:nvSpPr>
        <p:spPr bwMode="auto">
          <a:xfrm>
            <a:off x="5867400" y="4437063"/>
            <a:ext cx="1728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1  ∶   1</a:t>
            </a:r>
          </a:p>
        </p:txBody>
      </p:sp>
      <p:sp>
        <p:nvSpPr>
          <p:cNvPr id="41997" name="Text Box 14"/>
          <p:cNvSpPr txBox="1">
            <a:spLocks noChangeArrowheads="1"/>
          </p:cNvSpPr>
          <p:nvPr/>
        </p:nvSpPr>
        <p:spPr bwMode="auto">
          <a:xfrm>
            <a:off x="4716463" y="1052513"/>
            <a:ext cx="44275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杂合子            隐性合子</a:t>
            </a:r>
          </a:p>
        </p:txBody>
      </p:sp>
      <p:sp>
        <p:nvSpPr>
          <p:cNvPr id="41998" name="Text Box 15"/>
          <p:cNvSpPr txBox="1">
            <a:spLocks noChangeArrowheads="1"/>
          </p:cNvSpPr>
          <p:nvPr/>
        </p:nvSpPr>
        <p:spPr bwMode="auto">
          <a:xfrm>
            <a:off x="6300788" y="1052513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41999" name="Text Box 16"/>
          <p:cNvSpPr txBox="1">
            <a:spLocks noChangeArrowheads="1"/>
          </p:cNvSpPr>
          <p:nvPr/>
        </p:nvSpPr>
        <p:spPr bwMode="auto">
          <a:xfrm>
            <a:off x="5867400" y="5300663"/>
            <a:ext cx="1728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1  ∶   1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1547813" y="3429000"/>
            <a:ext cx="7272337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latin typeface="华康简黑" pitchFamily="49" charset="-122"/>
                <a:ea typeface="华康简黑" pitchFamily="49" charset="-122"/>
              </a:rPr>
              <a:t>子房（子房壁）      果实（果皮）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华康简黑" pitchFamily="49" charset="-122"/>
                <a:ea typeface="华康简黑" pitchFamily="49" charset="-122"/>
              </a:rPr>
              <a:t>胚珠      种子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latin typeface="华康简黑" pitchFamily="49" charset="-122"/>
                <a:ea typeface="华康简黑" pitchFamily="49" charset="-122"/>
              </a:rPr>
              <a:t>  珠被      种皮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latin typeface="华康简黑" pitchFamily="49" charset="-122"/>
                <a:ea typeface="华康简黑" pitchFamily="49" charset="-122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latin typeface="华康简黑" pitchFamily="49" charset="-122"/>
                <a:ea typeface="华康简黑" pitchFamily="49" charset="-122"/>
              </a:rPr>
              <a:t>  卵细胞＋精子      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latin typeface="华康简黑" pitchFamily="49" charset="-122"/>
                <a:ea typeface="华康简黑" pitchFamily="49" charset="-122"/>
              </a:rPr>
              <a:t>  </a:t>
            </a:r>
            <a:r>
              <a:rPr lang="en-US" altLang="zh-CN">
                <a:latin typeface="华康简黑" pitchFamily="49" charset="-122"/>
                <a:ea typeface="华康简黑" pitchFamily="49" charset="-122"/>
              </a:rPr>
              <a:t>2</a:t>
            </a:r>
            <a:r>
              <a:rPr lang="zh-CN" altLang="en-US">
                <a:latin typeface="华康简黑" pitchFamily="49" charset="-122"/>
                <a:ea typeface="华康简黑" pitchFamily="49" charset="-122"/>
              </a:rPr>
              <a:t>个极核＋精子      胚乳</a:t>
            </a:r>
          </a:p>
        </p:txBody>
      </p:sp>
      <p:sp>
        <p:nvSpPr>
          <p:cNvPr id="43011" name="Line 5"/>
          <p:cNvSpPr>
            <a:spLocks noChangeShapeType="1"/>
          </p:cNvSpPr>
          <p:nvPr/>
        </p:nvSpPr>
        <p:spPr bwMode="auto">
          <a:xfrm>
            <a:off x="4500563" y="3573463"/>
            <a:ext cx="10080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2" name="Line 6"/>
          <p:cNvSpPr>
            <a:spLocks noChangeShapeType="1"/>
          </p:cNvSpPr>
          <p:nvPr/>
        </p:nvSpPr>
        <p:spPr bwMode="auto">
          <a:xfrm>
            <a:off x="2627313" y="4005263"/>
            <a:ext cx="10080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3" name="Line 7"/>
          <p:cNvSpPr>
            <a:spLocks noChangeShapeType="1"/>
          </p:cNvSpPr>
          <p:nvPr/>
        </p:nvSpPr>
        <p:spPr bwMode="auto">
          <a:xfrm>
            <a:off x="2987675" y="4581525"/>
            <a:ext cx="100806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4" name="Line 8"/>
          <p:cNvSpPr>
            <a:spLocks noChangeShapeType="1"/>
          </p:cNvSpPr>
          <p:nvPr/>
        </p:nvSpPr>
        <p:spPr bwMode="auto">
          <a:xfrm>
            <a:off x="4643438" y="5516563"/>
            <a:ext cx="10080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5" name="Line 9"/>
          <p:cNvSpPr>
            <a:spLocks noChangeShapeType="1"/>
          </p:cNvSpPr>
          <p:nvPr/>
        </p:nvSpPr>
        <p:spPr bwMode="auto">
          <a:xfrm>
            <a:off x="4716463" y="6021388"/>
            <a:ext cx="10080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6" name="Text Box 10"/>
          <p:cNvSpPr txBox="1">
            <a:spLocks noChangeArrowheads="1"/>
          </p:cNvSpPr>
          <p:nvPr/>
        </p:nvSpPr>
        <p:spPr bwMode="auto">
          <a:xfrm>
            <a:off x="395288" y="188913"/>
            <a:ext cx="6913562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</a:rPr>
              <a:t>一株基因型为 </a:t>
            </a:r>
            <a:r>
              <a:rPr lang="zh-CN" altLang="en-US" sz="3600">
                <a:solidFill>
                  <a:srgbClr val="FF0066"/>
                </a:solidFill>
              </a:rPr>
              <a:t>Ｂｂ</a:t>
            </a:r>
            <a:r>
              <a:rPr lang="zh-CN" altLang="en-US" sz="3600">
                <a:solidFill>
                  <a:schemeClr val="tx1"/>
                </a:solidFill>
              </a:rPr>
              <a:t>的玉米做母体，授以ｂｂ玉米植株的花粉，所结种子的种皮、胚、胚乳的基因型分别是什么？</a:t>
            </a:r>
          </a:p>
        </p:txBody>
      </p:sp>
      <p:sp>
        <p:nvSpPr>
          <p:cNvPr id="202763" name="AutoShape 11"/>
          <p:cNvSpPr>
            <a:spLocks/>
          </p:cNvSpPr>
          <p:nvPr/>
        </p:nvSpPr>
        <p:spPr bwMode="auto">
          <a:xfrm>
            <a:off x="1258888" y="3529013"/>
            <a:ext cx="288925" cy="1152525"/>
          </a:xfrm>
          <a:prstGeom prst="leftBrace">
            <a:avLst>
              <a:gd name="adj1" fmla="val 33242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4" name="AutoShape 12"/>
          <p:cNvSpPr>
            <a:spLocks/>
          </p:cNvSpPr>
          <p:nvPr/>
        </p:nvSpPr>
        <p:spPr bwMode="auto">
          <a:xfrm>
            <a:off x="1258888" y="5373688"/>
            <a:ext cx="288925" cy="749300"/>
          </a:xfrm>
          <a:prstGeom prst="leftBrace">
            <a:avLst>
              <a:gd name="adj1" fmla="val 21612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5" name="Text Box 13"/>
          <p:cNvSpPr txBox="1">
            <a:spLocks noChangeArrowheads="1"/>
          </p:cNvSpPr>
          <p:nvPr/>
        </p:nvSpPr>
        <p:spPr bwMode="auto">
          <a:xfrm>
            <a:off x="0" y="3602038"/>
            <a:ext cx="15843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母本  基因型</a:t>
            </a:r>
          </a:p>
        </p:txBody>
      </p:sp>
      <p:sp>
        <p:nvSpPr>
          <p:cNvPr id="202766" name="Text Box 14"/>
          <p:cNvSpPr txBox="1">
            <a:spLocks noChangeArrowheads="1"/>
          </p:cNvSpPr>
          <p:nvPr/>
        </p:nvSpPr>
        <p:spPr bwMode="auto">
          <a:xfrm>
            <a:off x="0" y="5229225"/>
            <a:ext cx="15128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子代  基因型</a:t>
            </a:r>
          </a:p>
        </p:txBody>
      </p:sp>
      <p:sp>
        <p:nvSpPr>
          <p:cNvPr id="202767" name="Oval 15"/>
          <p:cNvSpPr>
            <a:spLocks noChangeArrowheads="1"/>
          </p:cNvSpPr>
          <p:nvPr/>
        </p:nvSpPr>
        <p:spPr bwMode="auto">
          <a:xfrm>
            <a:off x="5364163" y="4005263"/>
            <a:ext cx="1295400" cy="719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66"/>
                </a:solidFill>
              </a:rPr>
              <a:t>Bb</a:t>
            </a:r>
          </a:p>
        </p:txBody>
      </p:sp>
      <p:sp>
        <p:nvSpPr>
          <p:cNvPr id="202768" name="Oval 16"/>
          <p:cNvSpPr>
            <a:spLocks noChangeArrowheads="1"/>
          </p:cNvSpPr>
          <p:nvPr/>
        </p:nvSpPr>
        <p:spPr bwMode="auto">
          <a:xfrm>
            <a:off x="6516688" y="5013325"/>
            <a:ext cx="1871662" cy="71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66"/>
                </a:solidFill>
              </a:rPr>
              <a:t>B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>
                <a:solidFill>
                  <a:srgbClr val="6600FF"/>
                </a:solidFill>
              </a:rPr>
              <a:t> </a:t>
            </a:r>
            <a:r>
              <a:rPr lang="en-US" altLang="zh-CN">
                <a:solidFill>
                  <a:srgbClr val="CC0099"/>
                </a:solidFill>
              </a:rPr>
              <a:t>or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FF0066"/>
                </a:solidFill>
              </a:rPr>
              <a:t>b</a:t>
            </a:r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2769" name="Oval 17"/>
          <p:cNvSpPr>
            <a:spLocks noChangeArrowheads="1"/>
          </p:cNvSpPr>
          <p:nvPr/>
        </p:nvSpPr>
        <p:spPr bwMode="auto">
          <a:xfrm>
            <a:off x="6732588" y="5876925"/>
            <a:ext cx="2411412" cy="71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66"/>
                </a:solidFill>
              </a:rPr>
              <a:t>BB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>
                <a:solidFill>
                  <a:srgbClr val="6600FF"/>
                </a:solidFill>
              </a:rPr>
              <a:t> </a:t>
            </a:r>
            <a:r>
              <a:rPr lang="en-US" altLang="zh-CN">
                <a:solidFill>
                  <a:srgbClr val="CC0099"/>
                </a:solidFill>
              </a:rPr>
              <a:t>or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FF0066"/>
                </a:solidFill>
              </a:rPr>
              <a:t>bb</a:t>
            </a:r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2770" name="Text Box 18"/>
          <p:cNvSpPr txBox="1">
            <a:spLocks noChangeArrowheads="1"/>
          </p:cNvSpPr>
          <p:nvPr/>
        </p:nvSpPr>
        <p:spPr bwMode="auto">
          <a:xfrm>
            <a:off x="5651500" y="2060575"/>
            <a:ext cx="32035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极核和卵细胞的基因型一定相同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0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0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20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20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3" grpId="0" animBg="1"/>
      <p:bldP spid="202764" grpId="0" animBg="1"/>
      <p:bldP spid="202765" grpId="0"/>
      <p:bldP spid="202766" grpId="0"/>
      <p:bldP spid="202767" grpId="0" animBg="1"/>
      <p:bldP spid="202768" grpId="0" animBg="1"/>
      <p:bldP spid="202769" grpId="0" animBg="1"/>
      <p:bldP spid="2027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1619250" y="2060575"/>
            <a:ext cx="2303463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胚乳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胚</a:t>
            </a:r>
            <a:r>
              <a:rPr lang="en-US" altLang="zh-CN"/>
              <a:t>(</a:t>
            </a:r>
            <a:r>
              <a:rPr lang="zh-CN" altLang="en-US"/>
              <a:t>其它各种性状</a:t>
            </a:r>
            <a:r>
              <a:rPr lang="en-US" altLang="zh-CN"/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种皮果皮</a:t>
            </a: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4067175" y="2133600"/>
            <a:ext cx="4319588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6600FF"/>
                </a:solidFill>
              </a:rPr>
              <a:t>最先表达</a:t>
            </a:r>
            <a:r>
              <a:rPr lang="en-US" altLang="zh-CN" sz="3600">
                <a:solidFill>
                  <a:srgbClr val="6600FF"/>
                </a:solidFill>
              </a:rPr>
              <a:t>(</a:t>
            </a:r>
            <a:r>
              <a:rPr lang="zh-CN" altLang="en-US" sz="3600">
                <a:solidFill>
                  <a:srgbClr val="6600FF"/>
                </a:solidFill>
              </a:rPr>
              <a:t>本次结果</a:t>
            </a:r>
            <a:r>
              <a:rPr lang="en-US" altLang="zh-CN" sz="3600">
                <a:solidFill>
                  <a:srgbClr val="6600FF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6600FF"/>
                </a:solidFill>
              </a:rPr>
              <a:t>播种成长之后</a:t>
            </a:r>
          </a:p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6600FF"/>
                </a:solidFill>
              </a:rPr>
              <a:t>下次结果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90600" y="1066800"/>
            <a:ext cx="7696200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水稻某些品种茎秆的高矮是由一对等位基因控制的，对一个纯合显性亲本与一个纯合隐性亲本杂交产生的</a:t>
            </a:r>
            <a:r>
              <a:rPr lang="en-US" altLang="zh-CN"/>
              <a:t>F</a:t>
            </a:r>
            <a:r>
              <a:rPr lang="en-US" altLang="zh-CN" sz="2000"/>
              <a:t>1</a:t>
            </a:r>
            <a:r>
              <a:rPr lang="zh-CN" altLang="en-US">
                <a:ea typeface="宋体" pitchFamily="2" charset="-122"/>
              </a:rPr>
              <a:t>进行测交，其后代中，杂合体的几率是</a:t>
            </a:r>
            <a:r>
              <a:rPr lang="zh-CN" altLang="en-US"/>
              <a:t>                            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A</a:t>
            </a:r>
            <a:r>
              <a:rPr lang="zh-CN" altLang="en-US">
                <a:ea typeface="宋体" pitchFamily="2" charset="-122"/>
              </a:rPr>
              <a:t>．</a:t>
            </a:r>
            <a:r>
              <a:rPr lang="en-US" altLang="zh-CN"/>
              <a:t>0</a:t>
            </a:r>
            <a:r>
              <a:rPr lang="zh-CN" altLang="en-US">
                <a:ea typeface="宋体" pitchFamily="2" charset="-122"/>
              </a:rPr>
              <a:t>％</a:t>
            </a:r>
            <a:r>
              <a:rPr lang="zh-CN" altLang="en-US"/>
              <a:t>                                      </a:t>
            </a:r>
            <a:r>
              <a:rPr lang="en-US" altLang="zh-CN"/>
              <a:t>B</a:t>
            </a:r>
            <a:r>
              <a:rPr lang="zh-CN" altLang="en-US">
                <a:ea typeface="宋体" pitchFamily="2" charset="-122"/>
              </a:rPr>
              <a:t>．</a:t>
            </a:r>
            <a:r>
              <a:rPr lang="en-US" altLang="zh-CN"/>
              <a:t>25</a:t>
            </a:r>
            <a:r>
              <a:rPr lang="zh-CN" altLang="en-US">
                <a:ea typeface="宋体" pitchFamily="2" charset="-122"/>
              </a:rPr>
              <a:t>％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zh-CN" altLang="en-US">
                <a:ea typeface="宋体" pitchFamily="2" charset="-122"/>
              </a:rPr>
              <a:t>．</a:t>
            </a:r>
            <a:r>
              <a:rPr lang="en-US" altLang="zh-CN"/>
              <a:t>50</a:t>
            </a:r>
            <a:r>
              <a:rPr lang="zh-CN" altLang="en-US">
                <a:ea typeface="宋体" pitchFamily="2" charset="-122"/>
              </a:rPr>
              <a:t>％</a:t>
            </a:r>
            <a:r>
              <a:rPr lang="zh-CN" altLang="en-US"/>
              <a:t>                                    </a:t>
            </a:r>
            <a:r>
              <a:rPr lang="en-US" altLang="zh-CN"/>
              <a:t>D</a:t>
            </a:r>
            <a:r>
              <a:rPr lang="zh-CN" altLang="en-US">
                <a:ea typeface="宋体" pitchFamily="2" charset="-122"/>
              </a:rPr>
              <a:t>．</a:t>
            </a:r>
            <a:r>
              <a:rPr lang="en-US" altLang="zh-CN"/>
              <a:t>75</a:t>
            </a:r>
            <a:r>
              <a:rPr lang="zh-CN" altLang="en-US">
                <a:ea typeface="宋体" pitchFamily="2" charset="-122"/>
              </a:rPr>
              <a:t>％</a:t>
            </a:r>
            <a:endParaRPr lang="zh-CN" altLang="en-US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 flipV="1">
            <a:off x="1116013" y="4724400"/>
            <a:ext cx="14398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838200" y="1219200"/>
            <a:ext cx="7391400" cy="4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番茄中红果对黄果为显性。让黄果植株作母本，接受红果植株的花粉，受精后所结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果实的颜色</a:t>
            </a:r>
            <a:r>
              <a:rPr lang="zh-CN" altLang="en-US">
                <a:ea typeface="宋体" pitchFamily="2" charset="-122"/>
              </a:rPr>
              <a:t>是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 </a:t>
            </a:r>
            <a:r>
              <a:rPr lang="en-US" altLang="zh-CN"/>
              <a:t>A</a:t>
            </a:r>
            <a:r>
              <a:rPr lang="zh-CN" altLang="en-US">
                <a:ea typeface="宋体" pitchFamily="2" charset="-122"/>
              </a:rPr>
              <a:t>．红黄之比为</a:t>
            </a:r>
            <a:r>
              <a:rPr lang="en-US" altLang="zh-CN"/>
              <a:t>3</a:t>
            </a:r>
            <a:r>
              <a:rPr lang="en-US" altLang="zh-CN">
                <a:ea typeface="宋体" pitchFamily="2" charset="-122"/>
              </a:rPr>
              <a:t>∶</a:t>
            </a:r>
            <a:r>
              <a:rPr lang="en-US" altLang="zh-CN"/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B</a:t>
            </a:r>
            <a:r>
              <a:rPr lang="zh-CN" altLang="en-US">
                <a:ea typeface="宋体" pitchFamily="2" charset="-122"/>
              </a:rPr>
              <a:t>．全为红色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zh-CN" altLang="en-US">
                <a:ea typeface="宋体" pitchFamily="2" charset="-122"/>
              </a:rPr>
              <a:t>．红黄之比为</a:t>
            </a:r>
            <a:r>
              <a:rPr lang="en-US" altLang="zh-CN"/>
              <a:t>1</a:t>
            </a:r>
            <a:r>
              <a:rPr lang="en-US" altLang="zh-CN">
                <a:ea typeface="宋体" pitchFamily="2" charset="-122"/>
              </a:rPr>
              <a:t>∶</a:t>
            </a:r>
            <a:r>
              <a:rPr lang="en-US" altLang="zh-CN"/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D</a:t>
            </a:r>
            <a:r>
              <a:rPr lang="zh-CN" altLang="en-US">
                <a:ea typeface="宋体" pitchFamily="2" charset="-122"/>
              </a:rPr>
              <a:t>．全为黄色</a:t>
            </a:r>
            <a:endParaRPr lang="zh-CN" alt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 flipV="1">
            <a:off x="1042988" y="5805488"/>
            <a:ext cx="23034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5435600" y="3141663"/>
            <a:ext cx="2735263" cy="30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始终注意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种皮果皮是当代母本的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只有胚和胚乳是子代的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3" grpId="0" animBg="1"/>
      <p:bldP spid="20685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2843213" y="1447800"/>
            <a:ext cx="30241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♂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AA       aa </a:t>
            </a:r>
            <a:r>
              <a:rPr lang="en-US" altLang="zh-CN">
                <a:solidFill>
                  <a:schemeClr val="tx1"/>
                </a:solidFill>
              </a:rPr>
              <a:t>♀</a:t>
            </a: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3995738" y="141287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49156" name="Text Box 7"/>
          <p:cNvSpPr txBox="1">
            <a:spLocks noChangeArrowheads="1"/>
          </p:cNvSpPr>
          <p:nvPr/>
        </p:nvSpPr>
        <p:spPr bwMode="auto">
          <a:xfrm>
            <a:off x="2484438" y="4473575"/>
            <a:ext cx="4249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1/4AA    2/4Aa     1/4aa</a:t>
            </a:r>
          </a:p>
        </p:txBody>
      </p:sp>
      <p:sp>
        <p:nvSpPr>
          <p:cNvPr id="49157" name="Rectangle 9"/>
          <p:cNvSpPr>
            <a:spLocks noChangeArrowheads="1"/>
          </p:cNvSpPr>
          <p:nvPr/>
        </p:nvSpPr>
        <p:spPr bwMode="auto">
          <a:xfrm>
            <a:off x="4067175" y="2889250"/>
            <a:ext cx="78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Aa </a:t>
            </a:r>
          </a:p>
        </p:txBody>
      </p:sp>
      <p:sp>
        <p:nvSpPr>
          <p:cNvPr id="49158" name="Text Box 10"/>
          <p:cNvSpPr txBox="1">
            <a:spLocks noChangeArrowheads="1"/>
          </p:cNvSpPr>
          <p:nvPr/>
        </p:nvSpPr>
        <p:spPr bwMode="auto">
          <a:xfrm>
            <a:off x="900113" y="1447800"/>
            <a:ext cx="7191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P</a:t>
            </a:r>
            <a:endParaRPr lang="en-US" altLang="zh-CN" sz="2000"/>
          </a:p>
        </p:txBody>
      </p:sp>
      <p:sp>
        <p:nvSpPr>
          <p:cNvPr id="49159" name="Text Box 11"/>
          <p:cNvSpPr txBox="1">
            <a:spLocks noChangeArrowheads="1"/>
          </p:cNvSpPr>
          <p:nvPr/>
        </p:nvSpPr>
        <p:spPr bwMode="auto">
          <a:xfrm>
            <a:off x="755650" y="2816225"/>
            <a:ext cx="719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F</a:t>
            </a:r>
            <a:r>
              <a:rPr lang="en-US" altLang="zh-CN" sz="2000"/>
              <a:t>1</a:t>
            </a:r>
          </a:p>
        </p:txBody>
      </p:sp>
      <p:sp>
        <p:nvSpPr>
          <p:cNvPr id="49160" name="Text Box 12"/>
          <p:cNvSpPr txBox="1">
            <a:spLocks noChangeArrowheads="1"/>
          </p:cNvSpPr>
          <p:nvPr/>
        </p:nvSpPr>
        <p:spPr bwMode="auto">
          <a:xfrm>
            <a:off x="755650" y="4329113"/>
            <a:ext cx="7191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F</a:t>
            </a:r>
            <a:r>
              <a:rPr lang="en-US" altLang="zh-CN" sz="2000"/>
              <a:t>2</a:t>
            </a:r>
          </a:p>
        </p:txBody>
      </p:sp>
      <p:sp>
        <p:nvSpPr>
          <p:cNvPr id="49161" name="Text Box 14"/>
          <p:cNvSpPr txBox="1">
            <a:spLocks noChangeArrowheads="1"/>
          </p:cNvSpPr>
          <p:nvPr/>
        </p:nvSpPr>
        <p:spPr bwMode="auto">
          <a:xfrm>
            <a:off x="5508625" y="2889250"/>
            <a:ext cx="3311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种皮果皮是</a:t>
            </a:r>
            <a:r>
              <a:rPr lang="en-US" altLang="zh-CN"/>
              <a:t>P   aa</a:t>
            </a:r>
          </a:p>
        </p:txBody>
      </p:sp>
      <p:sp>
        <p:nvSpPr>
          <p:cNvPr id="49162" name="Text Box 15"/>
          <p:cNvSpPr txBox="1">
            <a:spLocks noChangeArrowheads="1"/>
          </p:cNvSpPr>
          <p:nvPr/>
        </p:nvSpPr>
        <p:spPr bwMode="auto">
          <a:xfrm>
            <a:off x="5580063" y="5300663"/>
            <a:ext cx="33131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种皮果皮是</a:t>
            </a:r>
            <a:r>
              <a:rPr lang="en-US" altLang="zh-CN"/>
              <a:t>F</a:t>
            </a:r>
            <a:r>
              <a:rPr lang="en-US" altLang="zh-CN" sz="2000"/>
              <a:t>1   </a:t>
            </a:r>
            <a:r>
              <a:rPr lang="en-US" altLang="zh-CN"/>
              <a:t>Aa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4267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下列表示有关基因在染色体上的存在情况，其中不可能的是</a:t>
            </a:r>
            <a:endParaRPr lang="zh-CN" altLang="en-US"/>
          </a:p>
        </p:txBody>
      </p:sp>
      <p:pic>
        <p:nvPicPr>
          <p:cNvPr id="50179" name="Picture 5" descr="tbjx0125_05_0007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362200"/>
            <a:ext cx="6891338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879" name="Line 7"/>
          <p:cNvSpPr>
            <a:spLocks noChangeShapeType="1"/>
          </p:cNvSpPr>
          <p:nvPr/>
        </p:nvSpPr>
        <p:spPr bwMode="auto">
          <a:xfrm flipV="1">
            <a:off x="1331913" y="4941888"/>
            <a:ext cx="2160587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838200" y="762000"/>
            <a:ext cx="7315200" cy="570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一株“国光”苹果树，于开花前“去雄”，并授予“黄香蕉品种苹果的花粉，所结果实的口味应是</a:t>
            </a:r>
            <a:r>
              <a:rPr lang="zh-CN" altLang="en-US"/>
              <a:t>                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A</a:t>
            </a:r>
            <a:r>
              <a:rPr lang="zh-CN" altLang="en-US">
                <a:ea typeface="宋体" pitchFamily="2" charset="-122"/>
              </a:rPr>
              <a:t>．二个品种混合型口味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B</a:t>
            </a:r>
            <a:r>
              <a:rPr lang="zh-CN" altLang="en-US">
                <a:ea typeface="宋体" pitchFamily="2" charset="-122"/>
              </a:rPr>
              <a:t>．仍为“国光”苹果口味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zh-CN" altLang="en-US">
                <a:ea typeface="宋体" pitchFamily="2" charset="-122"/>
              </a:rPr>
              <a:t>．“黄香蕉”苹果口味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D</a:t>
            </a:r>
            <a:r>
              <a:rPr lang="zh-CN" altLang="en-US">
                <a:ea typeface="宋体" pitchFamily="2" charset="-122"/>
              </a:rPr>
              <a:t>．“国光”和“黄香蕉”哪个为显性性状，就表现为哪个的口味</a:t>
            </a:r>
            <a:endParaRPr lang="zh-CN" altLang="en-US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201733" name="Line 5"/>
          <p:cNvSpPr>
            <a:spLocks noChangeShapeType="1"/>
          </p:cNvSpPr>
          <p:nvPr/>
        </p:nvSpPr>
        <p:spPr bwMode="auto">
          <a:xfrm flipV="1">
            <a:off x="1116013" y="3789363"/>
            <a:ext cx="403225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8001000" cy="61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ea typeface="宋体" pitchFamily="2" charset="-122"/>
              </a:rPr>
              <a:t>孟德尔（ </a:t>
            </a:r>
            <a:r>
              <a:rPr lang="en-US" altLang="zh-CN" i="1">
                <a:ea typeface="宋体" pitchFamily="2" charset="-122"/>
              </a:rPr>
              <a:t>G.Mendel</a:t>
            </a:r>
            <a:r>
              <a:rPr lang="en-US" altLang="zh-CN" sz="2800">
                <a:ea typeface="宋体" pitchFamily="2" charset="-122"/>
              </a:rPr>
              <a:t>  1822-1884</a:t>
            </a:r>
            <a:r>
              <a:rPr lang="zh-CN" altLang="en-US" sz="2800">
                <a:ea typeface="宋体" pitchFamily="2" charset="-122"/>
              </a:rPr>
              <a:t>），奥地利神父。</a:t>
            </a:r>
          </a:p>
          <a:p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1856-1864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年</a:t>
            </a:r>
            <a:r>
              <a:rPr lang="zh-CN" altLang="en-US" sz="2800">
                <a:ea typeface="宋体" pitchFamily="2" charset="-122"/>
              </a:rPr>
              <a:t>，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豌豆杂交实验</a:t>
            </a:r>
            <a:r>
              <a:rPr lang="zh-CN" altLang="en-US" sz="2800">
                <a:ea typeface="宋体" pitchFamily="2" charset="-122"/>
              </a:rPr>
              <a:t>。他还以菜豆、小麦、紫茉莉以及动物的小 鼠、猫等为材料作过实验，但以豌豆杂交实验最为成功。</a:t>
            </a:r>
          </a:p>
          <a:p>
            <a:r>
              <a:rPr lang="en-US" altLang="zh-CN" sz="2800" i="1" u="sng">
                <a:solidFill>
                  <a:srgbClr val="0000FF"/>
                </a:solidFill>
                <a:ea typeface="宋体" pitchFamily="2" charset="-122"/>
              </a:rPr>
              <a:t>1865</a:t>
            </a:r>
            <a:r>
              <a:rPr lang="zh-CN" altLang="en-US" sz="2800" i="1" u="sng">
                <a:solidFill>
                  <a:srgbClr val="0000FF"/>
                </a:solidFill>
                <a:ea typeface="宋体" pitchFamily="2" charset="-122"/>
              </a:rPr>
              <a:t>年</a:t>
            </a:r>
            <a:r>
              <a:rPr lang="zh-CN" altLang="en-US" sz="2800">
                <a:ea typeface="宋体" pitchFamily="2" charset="-122"/>
              </a:rPr>
              <a:t>，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发表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《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植物杂交实验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》</a:t>
            </a:r>
            <a:r>
              <a:rPr lang="zh-CN" altLang="en-US" sz="2800">
                <a:ea typeface="宋体" pitchFamily="2" charset="-122"/>
              </a:rPr>
              <a:t>论文首次提出“遗传因子”的概念，现改称基因。提出基因的分离规律和基因的自由组合规律。遗憾的是，他的论文和观点直到他死后，几十年都没有引起任何一位科学家的注意。</a:t>
            </a:r>
          </a:p>
          <a:p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1900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年</a:t>
            </a:r>
            <a:r>
              <a:rPr lang="zh-CN" altLang="en-US" sz="2800">
                <a:ea typeface="宋体" pitchFamily="2" charset="-122"/>
              </a:rPr>
              <a:t>，荷兰、德国、奥地利的三位科学家又各自分别独立地进行了豌豆杂交实验，正当他们为重大发现弹冠相庆的时候，才知道孟德尔早已走在了前头，这才使孟德尔于</a:t>
            </a:r>
            <a:r>
              <a:rPr lang="en-US" altLang="zh-CN" sz="2800">
                <a:ea typeface="宋体" pitchFamily="2" charset="-122"/>
              </a:rPr>
              <a:t>35</a:t>
            </a:r>
            <a:r>
              <a:rPr lang="zh-CN" altLang="en-US" sz="2800">
                <a:ea typeface="宋体" pitchFamily="2" charset="-122"/>
              </a:rPr>
              <a:t>年之后重见天日，被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重新发现</a:t>
            </a:r>
            <a:r>
              <a:rPr lang="zh-CN" altLang="en-US" sz="2800">
                <a:ea typeface="宋体" pitchFamily="2" charset="-122"/>
              </a:rPr>
              <a:t>。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3400" y="228600"/>
            <a:ext cx="533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CC0099"/>
                </a:solidFill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CC0099"/>
                </a:solidFill>
                <a:latin typeface="华文行楷" pitchFamily="2" charset="-122"/>
                <a:ea typeface="华文行楷" pitchFamily="2" charset="-122"/>
              </a:rPr>
              <a:t>.</a:t>
            </a:r>
            <a:r>
              <a:rPr lang="en-US" altLang="zh-CN" sz="3600">
                <a:solidFill>
                  <a:srgbClr val="CC0099"/>
                </a:solidFill>
                <a:ea typeface="华文行楷" pitchFamily="2" charset="-122"/>
              </a:rPr>
              <a:t>        </a:t>
            </a:r>
            <a:r>
              <a:rPr lang="en-US" altLang="zh-CN" sz="3600">
                <a:solidFill>
                  <a:srgbClr val="CC0099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3600" u="sng">
                <a:solidFill>
                  <a:srgbClr val="CC0099"/>
                </a:solidFill>
                <a:latin typeface="华文行楷" pitchFamily="2" charset="-122"/>
                <a:ea typeface="华文行楷" pitchFamily="2" charset="-122"/>
              </a:rPr>
              <a:t>孟德尔简介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1143000" y="1676400"/>
            <a:ext cx="6400800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甲植株的基因型为</a:t>
            </a:r>
            <a:r>
              <a:rPr lang="en-US" altLang="zh-CN"/>
              <a:t>AA</a:t>
            </a:r>
            <a:r>
              <a:rPr lang="zh-CN" altLang="en-US">
                <a:ea typeface="宋体" pitchFamily="2" charset="-122"/>
              </a:rPr>
              <a:t>、乙植株的基因型为</a:t>
            </a:r>
            <a:r>
              <a:rPr lang="en-US" altLang="zh-CN"/>
              <a:t>aa</a:t>
            </a:r>
            <a:r>
              <a:rPr lang="zh-CN" altLang="en-US">
                <a:ea typeface="宋体" pitchFamily="2" charset="-122"/>
              </a:rPr>
              <a:t>，将乙的枝条接到甲上，自花授粉，接上的枝条上所结种子的胚细胞的基因型是</a:t>
            </a:r>
            <a:r>
              <a:rPr lang="zh-CN" altLang="en-US"/>
              <a:t>        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A</a:t>
            </a:r>
            <a:r>
              <a:rPr lang="zh-CN" altLang="en-US">
                <a:ea typeface="宋体" pitchFamily="2" charset="-122"/>
              </a:rPr>
              <a:t>．</a:t>
            </a:r>
            <a:r>
              <a:rPr lang="en-US" altLang="zh-CN"/>
              <a:t>Aa                B</a:t>
            </a:r>
            <a:r>
              <a:rPr lang="zh-CN" altLang="en-US">
                <a:ea typeface="宋体" pitchFamily="2" charset="-122"/>
              </a:rPr>
              <a:t>．</a:t>
            </a:r>
            <a:r>
              <a:rPr lang="en-US" altLang="zh-CN"/>
              <a:t>AA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zh-CN" altLang="en-US">
                <a:ea typeface="宋体" pitchFamily="2" charset="-122"/>
              </a:rPr>
              <a:t>．</a:t>
            </a:r>
            <a:r>
              <a:rPr lang="en-US" altLang="zh-CN"/>
              <a:t>aa                 D</a:t>
            </a:r>
            <a:r>
              <a:rPr lang="zh-CN" altLang="en-US">
                <a:ea typeface="宋体" pitchFamily="2" charset="-122"/>
              </a:rPr>
              <a:t>．</a:t>
            </a:r>
            <a:r>
              <a:rPr lang="en-US" altLang="zh-CN"/>
              <a:t>AA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/>
              <a:t>Aa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/>
              <a:t>aa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208901" name="Line 5"/>
          <p:cNvSpPr>
            <a:spLocks noChangeShapeType="1"/>
          </p:cNvSpPr>
          <p:nvPr/>
        </p:nvSpPr>
        <p:spPr bwMode="auto">
          <a:xfrm flipV="1">
            <a:off x="1331913" y="5229225"/>
            <a:ext cx="1512887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684213" y="981075"/>
            <a:ext cx="8077200" cy="472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与纯合体的基因型相比较，杂合体基因型的遗传行为是 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A</a:t>
            </a:r>
            <a:r>
              <a:rPr lang="zh-CN" altLang="en-US"/>
              <a:t>．能稳定遗传，后代出现性状分离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B</a:t>
            </a:r>
            <a:r>
              <a:rPr lang="zh-CN" altLang="en-US"/>
              <a:t>．能稳定遗传，后代不出现性状分离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zh-CN" altLang="en-US"/>
              <a:t>．不能稳定遗传，后代出现性状分离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D</a:t>
            </a:r>
            <a:r>
              <a:rPr lang="zh-CN" altLang="en-US"/>
              <a:t>．不能稳定遗传，后代不出现性状分离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210949" name="Line 5"/>
          <p:cNvSpPr>
            <a:spLocks noChangeShapeType="1"/>
          </p:cNvSpPr>
          <p:nvPr/>
        </p:nvSpPr>
        <p:spPr bwMode="auto">
          <a:xfrm flipV="1">
            <a:off x="900113" y="4292600"/>
            <a:ext cx="676751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2051050" y="5373688"/>
            <a:ext cx="4464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杂合子不能稳定遗传</a:t>
            </a:r>
            <a:r>
              <a:rPr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后代必定出现性状分离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9" grpId="0" animBg="1"/>
      <p:bldP spid="21095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6200" y="304800"/>
            <a:ext cx="5715000" cy="607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右图是一个遗传病的系谱（设该病受一对基因控制，</a:t>
            </a:r>
            <a:r>
              <a:rPr lang="en-US" altLang="zh-CN" sz="2800"/>
              <a:t>A</a:t>
            </a:r>
            <a:r>
              <a:rPr lang="zh-CN" altLang="en-US" sz="2800"/>
              <a:t>是显性，</a:t>
            </a:r>
            <a:r>
              <a:rPr lang="en-US" altLang="zh-CN" sz="2800"/>
              <a:t>a</a:t>
            </a:r>
            <a:r>
              <a:rPr lang="zh-CN" altLang="en-US" sz="2800"/>
              <a:t>是性）。 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）该遗传病的致病基因在</a:t>
            </a:r>
            <a:r>
              <a:rPr lang="en-US" altLang="zh-CN" sz="2800"/>
              <a:t>______</a:t>
            </a:r>
            <a:r>
              <a:rPr lang="zh-CN" altLang="en-US" sz="2800"/>
              <a:t>染色体上，是</a:t>
            </a:r>
            <a:r>
              <a:rPr lang="en-US" altLang="zh-CN" sz="2800"/>
              <a:t>______</a:t>
            </a:r>
            <a:r>
              <a:rPr lang="zh-CN" altLang="en-US" sz="2800"/>
              <a:t>性遗传。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</a:t>
            </a:r>
            <a:r>
              <a:rPr lang="en-US" altLang="zh-CN" sz="2800"/>
              <a:t>Ⅱ</a:t>
            </a:r>
            <a:r>
              <a:rPr lang="en-US" altLang="zh-CN" sz="2800" baseline="-30000"/>
              <a:t>5</a:t>
            </a:r>
            <a:r>
              <a:rPr lang="zh-CN" altLang="en-US" sz="2800"/>
              <a:t>和</a:t>
            </a:r>
            <a:r>
              <a:rPr lang="en-US" altLang="zh-CN" sz="2800"/>
              <a:t>Ⅲ</a:t>
            </a:r>
            <a:r>
              <a:rPr lang="en-US" altLang="zh-CN" sz="2800" baseline="-30000"/>
              <a:t>9</a:t>
            </a:r>
            <a:r>
              <a:rPr lang="zh-CN" altLang="en-US" sz="2800"/>
              <a:t>的基因型分别是</a:t>
            </a:r>
            <a:r>
              <a:rPr lang="en-US" altLang="zh-CN" sz="2800"/>
              <a:t>______</a:t>
            </a:r>
            <a:r>
              <a:rPr lang="zh-CN" altLang="en-US" sz="2800"/>
              <a:t>和</a:t>
            </a:r>
            <a:r>
              <a:rPr lang="en-US" altLang="zh-CN" sz="2800"/>
              <a:t>______</a:t>
            </a:r>
            <a:r>
              <a:rPr lang="zh-CN" altLang="en-US" sz="2800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</a:t>
            </a:r>
            <a:r>
              <a:rPr lang="en-US" altLang="zh-CN" sz="2800"/>
              <a:t>Ⅲ</a:t>
            </a:r>
            <a:r>
              <a:rPr lang="en-US" altLang="zh-CN" sz="2800" baseline="-30000"/>
              <a:t>10</a:t>
            </a:r>
            <a:r>
              <a:rPr lang="zh-CN" altLang="en-US" sz="2800"/>
              <a:t>可能的基因型是</a:t>
            </a:r>
            <a:r>
              <a:rPr lang="en-US" altLang="zh-CN" sz="2800"/>
              <a:t>______</a:t>
            </a:r>
            <a:r>
              <a:rPr lang="zh-CN" altLang="en-US" sz="2800"/>
              <a:t>，她是杂合体的机率是</a:t>
            </a:r>
            <a:r>
              <a:rPr lang="en-US" altLang="zh-CN" sz="2800"/>
              <a:t>______</a:t>
            </a:r>
            <a:r>
              <a:rPr lang="zh-CN" altLang="en-US" sz="2800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4</a:t>
            </a:r>
            <a:r>
              <a:rPr lang="zh-CN" altLang="en-US" sz="2800"/>
              <a:t>）如果</a:t>
            </a:r>
            <a:r>
              <a:rPr lang="en-US" altLang="zh-CN" sz="2800"/>
              <a:t>Ⅲ</a:t>
            </a:r>
            <a:r>
              <a:rPr lang="en-US" altLang="zh-CN" sz="2800" baseline="-30000"/>
              <a:t>10</a:t>
            </a:r>
            <a:r>
              <a:rPr lang="zh-CN" altLang="en-US" sz="2800"/>
              <a:t>与携带该病基因的表现型正常的男性结婚，则不宜生育，因为出生病孩的机率为</a:t>
            </a:r>
            <a:r>
              <a:rPr lang="en-US" altLang="zh-CN" sz="2800"/>
              <a:t>______</a:t>
            </a:r>
            <a:r>
              <a:rPr lang="zh-CN" altLang="en-US" sz="2800"/>
              <a:t>。</a:t>
            </a:r>
          </a:p>
        </p:txBody>
      </p:sp>
      <p:pic>
        <p:nvPicPr>
          <p:cNvPr id="54275" name="Picture 4" descr="tbjx0119zw_05_0012_1"/>
          <p:cNvPicPr>
            <a:picLocks noChangeAspect="1" noChangeArrowheads="1"/>
          </p:cNvPicPr>
          <p:nvPr/>
        </p:nvPicPr>
        <p:blipFill>
          <a:blip r:embed="rId2" cstate="print"/>
          <a:srcRect b="6509"/>
          <a:stretch>
            <a:fillRect/>
          </a:stretch>
        </p:blipFill>
        <p:spPr bwMode="auto">
          <a:xfrm>
            <a:off x="5715000" y="1524000"/>
            <a:ext cx="3429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859338" y="1700213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常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2627313" y="2205038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隐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457200" y="32766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Aa      aa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3581400" y="4373563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4211638" y="3860800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AA, Aa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250825" y="6278563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1/6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utoUpdateAnimBg="0"/>
      <p:bldP spid="82950" grpId="0" autoUpdateAnimBg="0"/>
      <p:bldP spid="82951" grpId="0" autoUpdateAnimBg="0"/>
      <p:bldP spid="82952" grpId="0" autoUpdateAnimBg="0"/>
      <p:bldP spid="82953" grpId="0" autoUpdateAnimBg="0"/>
      <p:bldP spid="8295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3168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双亲无病</a:t>
            </a:r>
            <a:r>
              <a:rPr lang="en-US" altLang="zh-CN"/>
              <a:t>,</a:t>
            </a:r>
            <a:r>
              <a:rPr lang="zh-CN" altLang="en-US"/>
              <a:t>子女有病</a:t>
            </a:r>
            <a:r>
              <a:rPr lang="en-US" altLang="zh-CN"/>
              <a:t>------</a:t>
            </a:r>
            <a:r>
              <a:rPr lang="zh-CN" altLang="en-US"/>
              <a:t>隐性遗传</a:t>
            </a:r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827088" y="4437063"/>
            <a:ext cx="3168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双亲有病</a:t>
            </a:r>
            <a:r>
              <a:rPr lang="en-US" altLang="zh-CN"/>
              <a:t>,</a:t>
            </a:r>
            <a:r>
              <a:rPr lang="zh-CN" altLang="en-US"/>
              <a:t>子女无病</a:t>
            </a:r>
            <a:r>
              <a:rPr lang="en-US" altLang="zh-CN"/>
              <a:t>------</a:t>
            </a:r>
            <a:r>
              <a:rPr lang="zh-CN" altLang="en-US"/>
              <a:t>显性遗传</a:t>
            </a:r>
          </a:p>
        </p:txBody>
      </p:sp>
      <p:sp>
        <p:nvSpPr>
          <p:cNvPr id="55300" name="Oval 7"/>
          <p:cNvSpPr>
            <a:spLocks noChangeArrowheads="1"/>
          </p:cNvSpPr>
          <p:nvPr/>
        </p:nvSpPr>
        <p:spPr bwMode="auto">
          <a:xfrm>
            <a:off x="6946900" y="908050"/>
            <a:ext cx="576263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Oval 8"/>
          <p:cNvSpPr>
            <a:spLocks noChangeArrowheads="1"/>
          </p:cNvSpPr>
          <p:nvPr/>
        </p:nvSpPr>
        <p:spPr bwMode="auto">
          <a:xfrm>
            <a:off x="5075238" y="2347913"/>
            <a:ext cx="576262" cy="647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Oval 9"/>
          <p:cNvSpPr>
            <a:spLocks noChangeArrowheads="1"/>
          </p:cNvSpPr>
          <p:nvPr/>
        </p:nvSpPr>
        <p:spPr bwMode="auto">
          <a:xfrm>
            <a:off x="7019925" y="2317750"/>
            <a:ext cx="576263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Line 10"/>
          <p:cNvSpPr>
            <a:spLocks noChangeShapeType="1"/>
          </p:cNvSpPr>
          <p:nvPr/>
        </p:nvSpPr>
        <p:spPr bwMode="auto">
          <a:xfrm>
            <a:off x="5722938" y="119538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4" name="Line 11"/>
          <p:cNvSpPr>
            <a:spLocks noChangeShapeType="1"/>
          </p:cNvSpPr>
          <p:nvPr/>
        </p:nvSpPr>
        <p:spPr bwMode="auto">
          <a:xfrm>
            <a:off x="5362575" y="1916113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5" name="Line 12"/>
          <p:cNvSpPr>
            <a:spLocks noChangeShapeType="1"/>
          </p:cNvSpPr>
          <p:nvPr/>
        </p:nvSpPr>
        <p:spPr bwMode="auto">
          <a:xfrm flipH="1">
            <a:off x="6227763" y="119538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6" name="Line 13"/>
          <p:cNvSpPr>
            <a:spLocks noChangeShapeType="1"/>
          </p:cNvSpPr>
          <p:nvPr/>
        </p:nvSpPr>
        <p:spPr bwMode="auto">
          <a:xfrm>
            <a:off x="5362575" y="19161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7" name="Line 14"/>
          <p:cNvSpPr>
            <a:spLocks noChangeShapeType="1"/>
          </p:cNvSpPr>
          <p:nvPr/>
        </p:nvSpPr>
        <p:spPr bwMode="auto">
          <a:xfrm>
            <a:off x="7307263" y="19161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8" name="Rectangle 15"/>
          <p:cNvSpPr>
            <a:spLocks noChangeArrowheads="1"/>
          </p:cNvSpPr>
          <p:nvPr/>
        </p:nvSpPr>
        <p:spPr bwMode="auto">
          <a:xfrm>
            <a:off x="5102225" y="950913"/>
            <a:ext cx="549275" cy="531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9" name="Oval 16"/>
          <p:cNvSpPr>
            <a:spLocks noChangeArrowheads="1"/>
          </p:cNvSpPr>
          <p:nvPr/>
        </p:nvSpPr>
        <p:spPr bwMode="auto">
          <a:xfrm>
            <a:off x="6946900" y="3963988"/>
            <a:ext cx="576263" cy="647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0" name="Oval 17"/>
          <p:cNvSpPr>
            <a:spLocks noChangeArrowheads="1"/>
          </p:cNvSpPr>
          <p:nvPr/>
        </p:nvSpPr>
        <p:spPr bwMode="auto">
          <a:xfrm>
            <a:off x="5075238" y="5403850"/>
            <a:ext cx="576262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1" name="Oval 18"/>
          <p:cNvSpPr>
            <a:spLocks noChangeArrowheads="1"/>
          </p:cNvSpPr>
          <p:nvPr/>
        </p:nvSpPr>
        <p:spPr bwMode="auto">
          <a:xfrm>
            <a:off x="7019925" y="5373688"/>
            <a:ext cx="576263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2" name="Line 19"/>
          <p:cNvSpPr>
            <a:spLocks noChangeShapeType="1"/>
          </p:cNvSpPr>
          <p:nvPr/>
        </p:nvSpPr>
        <p:spPr bwMode="auto">
          <a:xfrm>
            <a:off x="5722938" y="42513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3" name="Line 20"/>
          <p:cNvSpPr>
            <a:spLocks noChangeShapeType="1"/>
          </p:cNvSpPr>
          <p:nvPr/>
        </p:nvSpPr>
        <p:spPr bwMode="auto">
          <a:xfrm>
            <a:off x="5362575" y="4972050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4" name="Line 21"/>
          <p:cNvSpPr>
            <a:spLocks noChangeShapeType="1"/>
          </p:cNvSpPr>
          <p:nvPr/>
        </p:nvSpPr>
        <p:spPr bwMode="auto">
          <a:xfrm flipH="1">
            <a:off x="6227763" y="425132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5" name="Line 22"/>
          <p:cNvSpPr>
            <a:spLocks noChangeShapeType="1"/>
          </p:cNvSpPr>
          <p:nvPr/>
        </p:nvSpPr>
        <p:spPr bwMode="auto">
          <a:xfrm>
            <a:off x="5362575" y="49720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6" name="Line 23"/>
          <p:cNvSpPr>
            <a:spLocks noChangeShapeType="1"/>
          </p:cNvSpPr>
          <p:nvPr/>
        </p:nvSpPr>
        <p:spPr bwMode="auto">
          <a:xfrm>
            <a:off x="7307263" y="49720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7" name="Rectangle 24"/>
          <p:cNvSpPr>
            <a:spLocks noChangeArrowheads="1"/>
          </p:cNvSpPr>
          <p:nvPr/>
        </p:nvSpPr>
        <p:spPr bwMode="auto">
          <a:xfrm>
            <a:off x="5102225" y="4006850"/>
            <a:ext cx="549275" cy="5318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468313" y="476250"/>
            <a:ext cx="6575425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i="1" dirty="0">
                <a:ea typeface="宋体" pitchFamily="2" charset="-122"/>
              </a:rPr>
              <a:t>孟德尔之所以</a:t>
            </a:r>
            <a:r>
              <a:rPr lang="zh-CN" altLang="en-US" i="1" dirty="0" smtClean="0">
                <a:ea typeface="宋体" pitchFamily="2" charset="-122"/>
              </a:rPr>
              <a:t>成功（</a:t>
            </a:r>
            <a:r>
              <a:rPr lang="en-US" altLang="zh-CN" i="1" dirty="0" smtClean="0">
                <a:ea typeface="宋体" pitchFamily="2" charset="-122"/>
              </a:rPr>
              <a:t>P11</a:t>
            </a:r>
            <a:r>
              <a:rPr lang="zh-CN" altLang="en-US" i="1" dirty="0" smtClean="0">
                <a:ea typeface="宋体" pitchFamily="2" charset="-122"/>
              </a:rPr>
              <a:t>）</a:t>
            </a:r>
            <a:endParaRPr lang="zh-CN" altLang="en-US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、正确地选定了豌豆</a:t>
            </a:r>
            <a:r>
              <a:rPr lang="en-US" altLang="zh-CN" dirty="0">
                <a:ea typeface="宋体" pitchFamily="2" charset="-122"/>
              </a:rPr>
              <a:t>(pea)</a:t>
            </a:r>
            <a:r>
              <a:rPr lang="zh-CN" altLang="en-US" dirty="0">
                <a:ea typeface="宋体" pitchFamily="2" charset="-122"/>
              </a:rPr>
              <a:t>为实验材料，因豌豆是完全自花授粉（闭花授粉）植物，一般是纯合子；</a:t>
            </a:r>
          </a:p>
          <a:p>
            <a:endParaRPr lang="zh-CN" altLang="en-US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、正确的研究方法，从单因子到多因子，由简单到复杂；</a:t>
            </a:r>
          </a:p>
          <a:p>
            <a:endParaRPr lang="zh-CN" altLang="en-US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、采用统计学的方法；</a:t>
            </a:r>
          </a:p>
          <a:p>
            <a:endParaRPr lang="zh-CN" altLang="en-US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、严谨科学的实验设计。</a:t>
            </a:r>
          </a:p>
          <a:p>
            <a:endParaRPr lang="en-US" altLang="zh-CN" dirty="0">
              <a:ea typeface="宋体" pitchFamily="2" charset="-122"/>
            </a:endParaRPr>
          </a:p>
        </p:txBody>
      </p:sp>
      <p:pic>
        <p:nvPicPr>
          <p:cNvPr id="6147" name="Picture 3" descr="pea-flow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8100" y="3644900"/>
            <a:ext cx="3924300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1979613" y="2133600"/>
            <a:ext cx="44656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子代与亲代相似的现象</a:t>
            </a: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3203575" y="4437063"/>
            <a:ext cx="4465638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子代与亲代之间、子代与子代之间的差异表现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有亲缘关系的个体间差异表现</a:t>
            </a:r>
            <a:r>
              <a:rPr lang="en-US" altLang="zh-CN"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)</a:t>
            </a:r>
          </a:p>
        </p:txBody>
      </p:sp>
      <p:sp>
        <p:nvSpPr>
          <p:cNvPr id="7172" name="WordArt 6" descr="纸袋"/>
          <p:cNvSpPr>
            <a:spLocks noChangeArrowheads="1" noChangeShapeType="1" noTextEdit="1"/>
          </p:cNvSpPr>
          <p:nvPr/>
        </p:nvSpPr>
        <p:spPr bwMode="auto">
          <a:xfrm>
            <a:off x="827088" y="1125538"/>
            <a:ext cx="1944687" cy="108108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71204"/>
              </a:avLst>
            </a:prstTxWarp>
            <a:scene3d>
              <a:camera prst="legacyPerspectiveTopLeft">
                <a:rot lat="0" lon="20519994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华文新魏"/>
              </a:rPr>
              <a:t>遗传</a:t>
            </a:r>
          </a:p>
        </p:txBody>
      </p:sp>
      <p:sp>
        <p:nvSpPr>
          <p:cNvPr id="7173" name="WordArt 7" descr="纸袋"/>
          <p:cNvSpPr>
            <a:spLocks noChangeArrowheads="1" noChangeShapeType="1" noTextEdit="1"/>
          </p:cNvSpPr>
          <p:nvPr/>
        </p:nvSpPr>
        <p:spPr bwMode="auto">
          <a:xfrm>
            <a:off x="1474788" y="3213100"/>
            <a:ext cx="1944687" cy="10810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71204"/>
              </a:avLst>
            </a:prstTxWarp>
            <a:scene3d>
              <a:camera prst="legacyPerspectiveTopLeft">
                <a:rot lat="0" lon="20519994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华文新魏"/>
              </a:rPr>
              <a:t>变异</a:t>
            </a:r>
          </a:p>
        </p:txBody>
      </p:sp>
      <p:pic>
        <p:nvPicPr>
          <p:cNvPr id="195592" name="Picture 8" descr="5.gif (12727 bytes)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3663" y="981075"/>
            <a:ext cx="18288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95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95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/>
      <p:bldP spid="19558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323850" y="2708275"/>
            <a:ext cx="84963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>
                <a:ea typeface="宋体" pitchFamily="2" charset="-122"/>
              </a:rPr>
              <a:t>     </a:t>
            </a:r>
            <a:r>
              <a:rPr lang="zh-CN" altLang="en-US" sz="3600">
                <a:solidFill>
                  <a:srgbClr val="924A08"/>
                </a:solidFill>
                <a:ea typeface="宋体" pitchFamily="2" charset="-122"/>
              </a:rPr>
              <a:t>生物体的形态特征或生理特征的总称叫做性状。</a:t>
            </a:r>
          </a:p>
          <a:p>
            <a:r>
              <a:rPr lang="zh-CN" altLang="en-US" sz="3600">
                <a:solidFill>
                  <a:srgbClr val="009900"/>
                </a:solidFill>
                <a:ea typeface="宋体" pitchFamily="2" charset="-122"/>
              </a:rPr>
              <a:t>      如：花的颜色，茎的高度、人的肤色等。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95288" y="1628775"/>
            <a:ext cx="3848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400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、性状</a:t>
            </a:r>
            <a:r>
              <a:rPr lang="en-US" altLang="zh-CN" sz="3600">
                <a:solidFill>
                  <a:srgbClr val="0000FF"/>
                </a:solidFill>
                <a:ea typeface="宋体" pitchFamily="2" charset="-122"/>
              </a:rPr>
              <a:t>character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1187450" y="549275"/>
            <a:ext cx="54562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CC0099"/>
                </a:solidFill>
                <a:ea typeface="宋体" pitchFamily="2" charset="-122"/>
              </a:rPr>
              <a:t>二</a:t>
            </a:r>
            <a:r>
              <a:rPr lang="en-US" altLang="zh-CN" sz="3600">
                <a:solidFill>
                  <a:srgbClr val="CC0099"/>
                </a:solidFill>
                <a:ea typeface="宋体" pitchFamily="2" charset="-122"/>
              </a:rPr>
              <a:t>.</a:t>
            </a:r>
            <a:r>
              <a:rPr lang="en-US" altLang="zh-CN" sz="3600">
                <a:solidFill>
                  <a:srgbClr val="CC0099"/>
                </a:solidFill>
                <a:ea typeface="宋体" pitchFamily="2" charset="-122"/>
                <a:cs typeface="Times New Roman" pitchFamily="18" charset="0"/>
              </a:rPr>
              <a:t>  </a:t>
            </a:r>
            <a:r>
              <a:rPr lang="zh-CN" altLang="en-US" sz="4400" b="0" u="sng">
                <a:solidFill>
                  <a:srgbClr val="CC0099"/>
                </a:solidFill>
                <a:ea typeface="华文行楷" pitchFamily="2" charset="-122"/>
              </a:rPr>
              <a:t>有关基本术语概念</a:t>
            </a:r>
            <a:endParaRPr lang="zh-CN" altLang="en-US" sz="4400" b="0">
              <a:solidFill>
                <a:srgbClr val="CC0099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0" y="533400"/>
            <a:ext cx="9144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、相对性状</a:t>
            </a:r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(contrasting characters)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P3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）</a:t>
            </a:r>
            <a:endParaRPr lang="en-US" altLang="zh-CN" sz="2800">
              <a:ea typeface="宋体" pitchFamily="2" charset="-122"/>
            </a:endParaRPr>
          </a:p>
          <a:p>
            <a:r>
              <a:rPr lang="en-US" altLang="zh-CN" sz="2800"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rgbClr val="FF9900"/>
                </a:solidFill>
                <a:ea typeface="宋体" pitchFamily="2" charset="-122"/>
              </a:rPr>
              <a:t>	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同种生物同一性状的不同表现类型。例如：豌豆的高茎和矮茎；鸡的旗冠和豆冠；人的双眼皮和单眼皮等。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5000" t="12442" r="5000" b="15555"/>
          <a:stretch>
            <a:fillRect/>
          </a:stretch>
        </p:blipFill>
        <p:spPr bwMode="auto">
          <a:xfrm>
            <a:off x="4572000" y="1905000"/>
            <a:ext cx="38862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6" descr="Mutations (Maize) (fromMA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953000"/>
            <a:ext cx="4210050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7" descr="Tongue Rolling (Roller) (fromMA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133600"/>
            <a:ext cx="23272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4032</TotalTime>
  <Words>2140</Words>
  <Application>Microsoft Office PowerPoint</Application>
  <PresentationFormat>全屏显示(4:3)</PresentationFormat>
  <Paragraphs>369</Paragraphs>
  <Slides>53</Slides>
  <Notes>0</Notes>
  <HiddenSlides>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</vt:vector>
  </TitlesOfParts>
  <Company>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《遗传的基本规律》</dc:title>
  <dc:creator>代传江</dc:creator>
  <cp:lastModifiedBy>USER</cp:lastModifiedBy>
  <cp:revision>277</cp:revision>
  <dcterms:created xsi:type="dcterms:W3CDTF">2000-07-24T06:58:05Z</dcterms:created>
  <dcterms:modified xsi:type="dcterms:W3CDTF">2012-03-07T02:28:21Z</dcterms:modified>
</cp:coreProperties>
</file>