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8"/>
  </p:notesMasterIdLst>
  <p:handoutMasterIdLst>
    <p:handoutMasterId r:id="rId49"/>
  </p:handoutMasterIdLst>
  <p:sldIdLst>
    <p:sldId id="303" r:id="rId2"/>
    <p:sldId id="328" r:id="rId3"/>
    <p:sldId id="304" r:id="rId4"/>
    <p:sldId id="312" r:id="rId5"/>
    <p:sldId id="329" r:id="rId6"/>
    <p:sldId id="330" r:id="rId7"/>
    <p:sldId id="323" r:id="rId8"/>
    <p:sldId id="280" r:id="rId9"/>
    <p:sldId id="282" r:id="rId10"/>
    <p:sldId id="324" r:id="rId11"/>
    <p:sldId id="335" r:id="rId12"/>
    <p:sldId id="297" r:id="rId13"/>
    <p:sldId id="283" r:id="rId14"/>
    <p:sldId id="327" r:id="rId15"/>
    <p:sldId id="319" r:id="rId16"/>
    <p:sldId id="321" r:id="rId17"/>
    <p:sldId id="326" r:id="rId18"/>
    <p:sldId id="325" r:id="rId19"/>
    <p:sldId id="331" r:id="rId20"/>
    <p:sldId id="269" r:id="rId21"/>
    <p:sldId id="272" r:id="rId22"/>
    <p:sldId id="322" r:id="rId23"/>
    <p:sldId id="286" r:id="rId24"/>
    <p:sldId id="271" r:id="rId25"/>
    <p:sldId id="332" r:id="rId26"/>
    <p:sldId id="314" r:id="rId27"/>
    <p:sldId id="260" r:id="rId28"/>
    <p:sldId id="305" r:id="rId29"/>
    <p:sldId id="311" r:id="rId30"/>
    <p:sldId id="307" r:id="rId31"/>
    <p:sldId id="308" r:id="rId32"/>
    <p:sldId id="309" r:id="rId33"/>
    <p:sldId id="315" r:id="rId34"/>
    <p:sldId id="287" r:id="rId35"/>
    <p:sldId id="336" r:id="rId36"/>
    <p:sldId id="299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334" r:id="rId4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669900"/>
    <a:srgbClr val="808000"/>
    <a:srgbClr val="800080"/>
    <a:srgbClr val="3333FF"/>
    <a:srgbClr val="FF0000"/>
    <a:srgbClr val="FF9900"/>
    <a:srgbClr val="D8B624"/>
    <a:srgbClr val="B28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85" autoAdjust="0"/>
  </p:normalViewPr>
  <p:slideViewPr>
    <p:cSldViewPr>
      <p:cViewPr varScale="1">
        <p:scale>
          <a:sx n="66" d="100"/>
          <a:sy n="66" d="100"/>
        </p:scale>
        <p:origin x="-63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54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9D2EB1-762D-4936-8626-6F82FD36012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200"/>
            </a:lvl1pPr>
          </a:lstStyle>
          <a:p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200"/>
            </a:lvl1pPr>
          </a:lstStyle>
          <a:p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sz="1200"/>
            </a:lvl1pPr>
          </a:lstStyle>
          <a:p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sz="1200"/>
            </a:lvl1pPr>
          </a:lstStyle>
          <a:p>
            <a:fld id="{CCFEF817-9330-4DB2-AB6D-05E22ED80EA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74D44F-3831-44A8-A2FF-D2A4E657D686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19050" y="1109663"/>
            <a:ext cx="9156700" cy="757237"/>
            <a:chOff x="0" y="0"/>
            <a:chExt cx="5768" cy="477"/>
          </a:xfrm>
        </p:grpSpPr>
        <p:sp>
          <p:nvSpPr>
            <p:cNvPr id="33795" name="Freeform 3"/>
            <p:cNvSpPr>
              <a:spLocks/>
            </p:cNvSpPr>
            <p:nvPr userDrawn="1"/>
          </p:nvSpPr>
          <p:spPr bwMode="auto">
            <a:xfrm>
              <a:off x="5" y="0"/>
              <a:ext cx="5763" cy="477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3" y="0"/>
                </a:cxn>
                <a:cxn ang="0">
                  <a:pos x="5763" y="0"/>
                </a:cxn>
                <a:cxn ang="0">
                  <a:pos x="5763" y="465"/>
                </a:cxn>
                <a:cxn ang="0">
                  <a:pos x="4821" y="477"/>
                </a:cxn>
                <a:cxn ang="0">
                  <a:pos x="4326" y="447"/>
                </a:cxn>
                <a:cxn ang="0">
                  <a:pos x="3783" y="465"/>
                </a:cxn>
                <a:cxn ang="0">
                  <a:pos x="3417" y="456"/>
                </a:cxn>
                <a:cxn ang="0">
                  <a:pos x="2973" y="459"/>
                </a:cxn>
                <a:cxn ang="0">
                  <a:pos x="2451" y="453"/>
                </a:cxn>
                <a:cxn ang="0">
                  <a:pos x="2289" y="441"/>
                </a:cxn>
                <a:cxn ang="0">
                  <a:pos x="2010" y="453"/>
                </a:cxn>
                <a:cxn ang="0">
                  <a:pos x="1827" y="450"/>
                </a:cxn>
                <a:cxn ang="0">
                  <a:pos x="1215" y="465"/>
                </a:cxn>
                <a:cxn ang="0">
                  <a:pos x="660" y="456"/>
                </a:cxn>
                <a:cxn ang="0">
                  <a:pos x="0" y="450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96" name="Freeform 4"/>
            <p:cNvSpPr>
              <a:spLocks/>
            </p:cNvSpPr>
            <p:nvPr userDrawn="1"/>
          </p:nvSpPr>
          <p:spPr bwMode="auto">
            <a:xfrm>
              <a:off x="0" y="98"/>
              <a:ext cx="256" cy="253"/>
            </a:xfrm>
            <a:custGeom>
              <a:avLst/>
              <a:gdLst/>
              <a:ahLst/>
              <a:cxnLst>
                <a:cxn ang="0">
                  <a:pos x="8" y="190"/>
                </a:cxn>
                <a:cxn ang="0">
                  <a:pos x="71" y="115"/>
                </a:cxn>
                <a:cxn ang="0">
                  <a:pos x="203" y="16"/>
                </a:cxn>
                <a:cxn ang="0">
                  <a:pos x="251" y="19"/>
                </a:cxn>
                <a:cxn ang="0">
                  <a:pos x="236" y="46"/>
                </a:cxn>
                <a:cxn ang="0">
                  <a:pos x="176" y="82"/>
                </a:cxn>
                <a:cxn ang="0">
                  <a:pos x="92" y="154"/>
                </a:cxn>
                <a:cxn ang="0">
                  <a:pos x="23" y="247"/>
                </a:cxn>
                <a:cxn ang="0">
                  <a:pos x="8" y="190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97" name="Freeform 5"/>
            <p:cNvSpPr>
              <a:spLocks/>
            </p:cNvSpPr>
            <p:nvPr userDrawn="1"/>
          </p:nvSpPr>
          <p:spPr bwMode="auto">
            <a:xfrm>
              <a:off x="56" y="0"/>
              <a:ext cx="708" cy="459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0" y="453"/>
                </a:cxn>
                <a:cxn ang="0">
                  <a:pos x="72" y="324"/>
                </a:cxn>
                <a:cxn ang="0">
                  <a:pos x="198" y="201"/>
                </a:cxn>
                <a:cxn ang="0">
                  <a:pos x="366" y="102"/>
                </a:cxn>
                <a:cxn ang="0">
                  <a:pos x="531" y="36"/>
                </a:cxn>
                <a:cxn ang="0">
                  <a:pos x="609" y="0"/>
                </a:cxn>
                <a:cxn ang="0">
                  <a:pos x="708" y="3"/>
                </a:cxn>
                <a:cxn ang="0">
                  <a:pos x="591" y="66"/>
                </a:cxn>
                <a:cxn ang="0">
                  <a:pos x="417" y="126"/>
                </a:cxn>
                <a:cxn ang="0">
                  <a:pos x="237" y="231"/>
                </a:cxn>
                <a:cxn ang="0">
                  <a:pos x="117" y="345"/>
                </a:cxn>
                <a:cxn ang="0">
                  <a:pos x="51" y="459"/>
                </a:cxn>
                <a:cxn ang="0">
                  <a:pos x="0" y="453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98" name="Freeform 6"/>
            <p:cNvSpPr>
              <a:spLocks/>
            </p:cNvSpPr>
            <p:nvPr userDrawn="1"/>
          </p:nvSpPr>
          <p:spPr bwMode="auto">
            <a:xfrm>
              <a:off x="131" y="269"/>
              <a:ext cx="251" cy="194"/>
            </a:xfrm>
            <a:custGeom>
              <a:avLst/>
              <a:gdLst/>
              <a:ahLst/>
              <a:cxnLst>
                <a:cxn ang="0">
                  <a:pos x="21" y="163"/>
                </a:cxn>
                <a:cxn ang="0">
                  <a:pos x="9" y="184"/>
                </a:cxn>
                <a:cxn ang="0">
                  <a:pos x="75" y="103"/>
                </a:cxn>
                <a:cxn ang="0">
                  <a:pos x="165" y="28"/>
                </a:cxn>
                <a:cxn ang="0">
                  <a:pos x="207" y="7"/>
                </a:cxn>
                <a:cxn ang="0">
                  <a:pos x="246" y="4"/>
                </a:cxn>
                <a:cxn ang="0">
                  <a:pos x="237" y="34"/>
                </a:cxn>
                <a:cxn ang="0">
                  <a:pos x="183" y="61"/>
                </a:cxn>
                <a:cxn ang="0">
                  <a:pos x="108" y="124"/>
                </a:cxn>
                <a:cxn ang="0">
                  <a:pos x="54" y="190"/>
                </a:cxn>
                <a:cxn ang="0">
                  <a:pos x="6" y="184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99" name="Freeform 7"/>
            <p:cNvSpPr>
              <a:spLocks/>
            </p:cNvSpPr>
            <p:nvPr userDrawn="1"/>
          </p:nvSpPr>
          <p:spPr bwMode="auto">
            <a:xfrm>
              <a:off x="341" y="0"/>
              <a:ext cx="159" cy="72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5" y="36"/>
                </a:cxn>
                <a:cxn ang="0">
                  <a:pos x="6" y="60"/>
                </a:cxn>
                <a:cxn ang="0">
                  <a:pos x="36" y="69"/>
                </a:cxn>
                <a:cxn ang="0">
                  <a:pos x="87" y="42"/>
                </a:cxn>
                <a:cxn ang="0">
                  <a:pos x="159" y="0"/>
                </a:cxn>
                <a:cxn ang="0">
                  <a:pos x="99" y="0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0" name="Freeform 8"/>
            <p:cNvSpPr>
              <a:spLocks/>
            </p:cNvSpPr>
            <p:nvPr userDrawn="1"/>
          </p:nvSpPr>
          <p:spPr bwMode="auto">
            <a:xfrm>
              <a:off x="488" y="0"/>
              <a:ext cx="455" cy="216"/>
            </a:xfrm>
            <a:custGeom>
              <a:avLst/>
              <a:gdLst/>
              <a:ahLst/>
              <a:cxnLst>
                <a:cxn ang="0">
                  <a:pos x="395" y="0"/>
                </a:cxn>
                <a:cxn ang="0">
                  <a:pos x="338" y="48"/>
                </a:cxn>
                <a:cxn ang="0">
                  <a:pos x="242" y="102"/>
                </a:cxn>
                <a:cxn ang="0">
                  <a:pos x="104" y="147"/>
                </a:cxn>
                <a:cxn ang="0">
                  <a:pos x="35" y="168"/>
                </a:cxn>
                <a:cxn ang="0">
                  <a:pos x="8" y="192"/>
                </a:cxn>
                <a:cxn ang="0">
                  <a:pos x="8" y="213"/>
                </a:cxn>
                <a:cxn ang="0">
                  <a:pos x="59" y="213"/>
                </a:cxn>
                <a:cxn ang="0">
                  <a:pos x="86" y="192"/>
                </a:cxn>
                <a:cxn ang="0">
                  <a:pos x="173" y="159"/>
                </a:cxn>
                <a:cxn ang="0">
                  <a:pos x="299" y="126"/>
                </a:cxn>
                <a:cxn ang="0">
                  <a:pos x="392" y="72"/>
                </a:cxn>
                <a:cxn ang="0">
                  <a:pos x="455" y="0"/>
                </a:cxn>
                <a:cxn ang="0">
                  <a:pos x="395" y="0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1" name="Freeform 9"/>
            <p:cNvSpPr>
              <a:spLocks/>
            </p:cNvSpPr>
            <p:nvPr userDrawn="1"/>
          </p:nvSpPr>
          <p:spPr bwMode="auto">
            <a:xfrm>
              <a:off x="1448" y="37"/>
              <a:ext cx="414" cy="108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4" y="11"/>
                </a:cxn>
                <a:cxn ang="0">
                  <a:pos x="156" y="2"/>
                </a:cxn>
                <a:cxn ang="0">
                  <a:pos x="288" y="23"/>
                </a:cxn>
                <a:cxn ang="0">
                  <a:pos x="384" y="53"/>
                </a:cxn>
                <a:cxn ang="0">
                  <a:pos x="411" y="74"/>
                </a:cxn>
                <a:cxn ang="0">
                  <a:pos x="405" y="104"/>
                </a:cxn>
                <a:cxn ang="0">
                  <a:pos x="363" y="101"/>
                </a:cxn>
                <a:cxn ang="0">
                  <a:pos x="294" y="77"/>
                </a:cxn>
                <a:cxn ang="0">
                  <a:pos x="174" y="50"/>
                </a:cxn>
                <a:cxn ang="0">
                  <a:pos x="72" y="62"/>
                </a:cxn>
                <a:cxn ang="0">
                  <a:pos x="36" y="59"/>
                </a:cxn>
                <a:cxn ang="0">
                  <a:pos x="0" y="11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2" name="Freeform 10"/>
            <p:cNvSpPr>
              <a:spLocks/>
            </p:cNvSpPr>
            <p:nvPr userDrawn="1"/>
          </p:nvSpPr>
          <p:spPr bwMode="auto">
            <a:xfrm>
              <a:off x="1790" y="0"/>
              <a:ext cx="520" cy="22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12" y="24"/>
                </a:cxn>
                <a:cxn ang="0">
                  <a:pos x="114" y="54"/>
                </a:cxn>
                <a:cxn ang="0">
                  <a:pos x="240" y="117"/>
                </a:cxn>
                <a:cxn ang="0">
                  <a:pos x="333" y="153"/>
                </a:cxn>
                <a:cxn ang="0">
                  <a:pos x="438" y="219"/>
                </a:cxn>
                <a:cxn ang="0">
                  <a:pos x="426" y="192"/>
                </a:cxn>
                <a:cxn ang="0">
                  <a:pos x="441" y="180"/>
                </a:cxn>
                <a:cxn ang="0">
                  <a:pos x="519" y="216"/>
                </a:cxn>
                <a:cxn ang="0">
                  <a:pos x="450" y="162"/>
                </a:cxn>
                <a:cxn ang="0">
                  <a:pos x="381" y="135"/>
                </a:cxn>
                <a:cxn ang="0">
                  <a:pos x="285" y="84"/>
                </a:cxn>
                <a:cxn ang="0">
                  <a:pos x="186" y="18"/>
                </a:cxn>
                <a:cxn ang="0">
                  <a:pos x="123" y="0"/>
                </a:cxn>
                <a:cxn ang="0">
                  <a:pos x="42" y="0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3" name="Freeform 11"/>
            <p:cNvSpPr>
              <a:spLocks/>
            </p:cNvSpPr>
            <p:nvPr userDrawn="1"/>
          </p:nvSpPr>
          <p:spPr bwMode="auto">
            <a:xfrm>
              <a:off x="1943" y="154"/>
              <a:ext cx="431" cy="233"/>
            </a:xfrm>
            <a:custGeom>
              <a:avLst/>
              <a:gdLst/>
              <a:ahLst/>
              <a:cxnLst>
                <a:cxn ang="0">
                  <a:pos x="6" y="38"/>
                </a:cxn>
                <a:cxn ang="0">
                  <a:pos x="9" y="20"/>
                </a:cxn>
                <a:cxn ang="0">
                  <a:pos x="42" y="2"/>
                </a:cxn>
                <a:cxn ang="0">
                  <a:pos x="90" y="35"/>
                </a:cxn>
                <a:cxn ang="0">
                  <a:pos x="189" y="89"/>
                </a:cxn>
                <a:cxn ang="0">
                  <a:pos x="288" y="140"/>
                </a:cxn>
                <a:cxn ang="0">
                  <a:pos x="375" y="176"/>
                </a:cxn>
                <a:cxn ang="0">
                  <a:pos x="396" y="176"/>
                </a:cxn>
                <a:cxn ang="0">
                  <a:pos x="429" y="212"/>
                </a:cxn>
                <a:cxn ang="0">
                  <a:pos x="408" y="233"/>
                </a:cxn>
                <a:cxn ang="0">
                  <a:pos x="333" y="212"/>
                </a:cxn>
                <a:cxn ang="0">
                  <a:pos x="186" y="143"/>
                </a:cxn>
                <a:cxn ang="0">
                  <a:pos x="48" y="68"/>
                </a:cxn>
                <a:cxn ang="0">
                  <a:pos x="6" y="38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4" name="Freeform 12"/>
            <p:cNvSpPr>
              <a:spLocks/>
            </p:cNvSpPr>
            <p:nvPr userDrawn="1"/>
          </p:nvSpPr>
          <p:spPr bwMode="auto">
            <a:xfrm>
              <a:off x="2262" y="87"/>
              <a:ext cx="396" cy="227"/>
            </a:xfrm>
            <a:custGeom>
              <a:avLst/>
              <a:gdLst/>
              <a:ahLst/>
              <a:cxnLst>
                <a:cxn ang="0">
                  <a:pos x="2" y="9"/>
                </a:cxn>
                <a:cxn ang="0">
                  <a:pos x="53" y="66"/>
                </a:cxn>
                <a:cxn ang="0">
                  <a:pos x="176" y="132"/>
                </a:cxn>
                <a:cxn ang="0">
                  <a:pos x="293" y="189"/>
                </a:cxn>
                <a:cxn ang="0">
                  <a:pos x="341" y="222"/>
                </a:cxn>
                <a:cxn ang="0">
                  <a:pos x="377" y="219"/>
                </a:cxn>
                <a:cxn ang="0">
                  <a:pos x="377" y="180"/>
                </a:cxn>
                <a:cxn ang="0">
                  <a:pos x="260" y="126"/>
                </a:cxn>
                <a:cxn ang="0">
                  <a:pos x="113" y="51"/>
                </a:cxn>
                <a:cxn ang="0">
                  <a:pos x="41" y="9"/>
                </a:cxn>
                <a:cxn ang="0">
                  <a:pos x="2" y="9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5" name="Freeform 13"/>
            <p:cNvSpPr>
              <a:spLocks/>
            </p:cNvSpPr>
            <p:nvPr userDrawn="1"/>
          </p:nvSpPr>
          <p:spPr bwMode="auto">
            <a:xfrm>
              <a:off x="2264" y="240"/>
              <a:ext cx="516" cy="223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105" y="97"/>
                </a:cxn>
                <a:cxn ang="0">
                  <a:pos x="243" y="178"/>
                </a:cxn>
                <a:cxn ang="0">
                  <a:pos x="357" y="217"/>
                </a:cxn>
                <a:cxn ang="0">
                  <a:pos x="498" y="214"/>
                </a:cxn>
                <a:cxn ang="0">
                  <a:pos x="468" y="187"/>
                </a:cxn>
                <a:cxn ang="0">
                  <a:pos x="309" y="136"/>
                </a:cxn>
                <a:cxn ang="0">
                  <a:pos x="123" y="34"/>
                </a:cxn>
                <a:cxn ang="0">
                  <a:pos x="3" y="10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6" name="Freeform 14"/>
            <p:cNvSpPr>
              <a:spLocks/>
            </p:cNvSpPr>
            <p:nvPr userDrawn="1"/>
          </p:nvSpPr>
          <p:spPr bwMode="auto">
            <a:xfrm>
              <a:off x="2723" y="324"/>
              <a:ext cx="414" cy="100"/>
            </a:xfrm>
            <a:custGeom>
              <a:avLst/>
              <a:gdLst/>
              <a:ahLst/>
              <a:cxnLst>
                <a:cxn ang="0">
                  <a:pos x="69" y="60"/>
                </a:cxn>
                <a:cxn ang="0">
                  <a:pos x="12" y="42"/>
                </a:cxn>
                <a:cxn ang="0">
                  <a:pos x="3" y="15"/>
                </a:cxn>
                <a:cxn ang="0">
                  <a:pos x="30" y="0"/>
                </a:cxn>
                <a:cxn ang="0">
                  <a:pos x="117" y="18"/>
                </a:cxn>
                <a:cxn ang="0">
                  <a:pos x="243" y="48"/>
                </a:cxn>
                <a:cxn ang="0">
                  <a:pos x="387" y="48"/>
                </a:cxn>
                <a:cxn ang="0">
                  <a:pos x="408" y="54"/>
                </a:cxn>
                <a:cxn ang="0">
                  <a:pos x="381" y="87"/>
                </a:cxn>
                <a:cxn ang="0">
                  <a:pos x="318" y="99"/>
                </a:cxn>
                <a:cxn ang="0">
                  <a:pos x="195" y="93"/>
                </a:cxn>
                <a:cxn ang="0">
                  <a:pos x="69" y="60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7" name="Freeform 15"/>
            <p:cNvSpPr>
              <a:spLocks/>
            </p:cNvSpPr>
            <p:nvPr userDrawn="1"/>
          </p:nvSpPr>
          <p:spPr bwMode="auto">
            <a:xfrm>
              <a:off x="3165" y="375"/>
              <a:ext cx="150" cy="72"/>
            </a:xfrm>
            <a:custGeom>
              <a:avLst/>
              <a:gdLst/>
              <a:ahLst/>
              <a:cxnLst>
                <a:cxn ang="0">
                  <a:pos x="3" y="67"/>
                </a:cxn>
                <a:cxn ang="0">
                  <a:pos x="84" y="19"/>
                </a:cxn>
                <a:cxn ang="0">
                  <a:pos x="123" y="1"/>
                </a:cxn>
                <a:cxn ang="0">
                  <a:pos x="150" y="22"/>
                </a:cxn>
                <a:cxn ang="0">
                  <a:pos x="123" y="55"/>
                </a:cxn>
                <a:cxn ang="0">
                  <a:pos x="90" y="70"/>
                </a:cxn>
                <a:cxn ang="0">
                  <a:pos x="0" y="67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8" name="Freeform 16"/>
            <p:cNvSpPr>
              <a:spLocks/>
            </p:cNvSpPr>
            <p:nvPr userDrawn="1"/>
          </p:nvSpPr>
          <p:spPr bwMode="auto">
            <a:xfrm>
              <a:off x="3463" y="267"/>
              <a:ext cx="148" cy="91"/>
            </a:xfrm>
            <a:custGeom>
              <a:avLst/>
              <a:gdLst/>
              <a:ahLst/>
              <a:cxnLst>
                <a:cxn ang="0">
                  <a:pos x="1" y="69"/>
                </a:cxn>
                <a:cxn ang="0">
                  <a:pos x="25" y="51"/>
                </a:cxn>
                <a:cxn ang="0">
                  <a:pos x="100" y="9"/>
                </a:cxn>
                <a:cxn ang="0">
                  <a:pos x="133" y="3"/>
                </a:cxn>
                <a:cxn ang="0">
                  <a:pos x="136" y="27"/>
                </a:cxn>
                <a:cxn ang="0">
                  <a:pos x="61" y="75"/>
                </a:cxn>
                <a:cxn ang="0">
                  <a:pos x="19" y="90"/>
                </a:cxn>
                <a:cxn ang="0">
                  <a:pos x="1" y="69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9" name="Freeform 17"/>
            <p:cNvSpPr>
              <a:spLocks/>
            </p:cNvSpPr>
            <p:nvPr userDrawn="1"/>
          </p:nvSpPr>
          <p:spPr bwMode="auto">
            <a:xfrm>
              <a:off x="3580" y="58"/>
              <a:ext cx="938" cy="158"/>
            </a:xfrm>
            <a:custGeom>
              <a:avLst/>
              <a:gdLst/>
              <a:ahLst/>
              <a:cxnLst>
                <a:cxn ang="0">
                  <a:pos x="172" y="86"/>
                </a:cxn>
                <a:cxn ang="0">
                  <a:pos x="61" y="137"/>
                </a:cxn>
                <a:cxn ang="0">
                  <a:pos x="16" y="155"/>
                </a:cxn>
                <a:cxn ang="0">
                  <a:pos x="7" y="122"/>
                </a:cxn>
                <a:cxn ang="0">
                  <a:pos x="58" y="80"/>
                </a:cxn>
                <a:cxn ang="0">
                  <a:pos x="172" y="38"/>
                </a:cxn>
                <a:cxn ang="0">
                  <a:pos x="304" y="11"/>
                </a:cxn>
                <a:cxn ang="0">
                  <a:pos x="463" y="2"/>
                </a:cxn>
                <a:cxn ang="0">
                  <a:pos x="631" y="23"/>
                </a:cxn>
                <a:cxn ang="0">
                  <a:pos x="796" y="53"/>
                </a:cxn>
                <a:cxn ang="0">
                  <a:pos x="841" y="47"/>
                </a:cxn>
                <a:cxn ang="0">
                  <a:pos x="907" y="71"/>
                </a:cxn>
                <a:cxn ang="0">
                  <a:pos x="919" y="101"/>
                </a:cxn>
                <a:cxn ang="0">
                  <a:pos x="793" y="98"/>
                </a:cxn>
                <a:cxn ang="0">
                  <a:pos x="634" y="62"/>
                </a:cxn>
                <a:cxn ang="0">
                  <a:pos x="439" y="38"/>
                </a:cxn>
                <a:cxn ang="0">
                  <a:pos x="238" y="59"/>
                </a:cxn>
                <a:cxn ang="0">
                  <a:pos x="172" y="86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0" name="Freeform 18"/>
            <p:cNvSpPr>
              <a:spLocks/>
            </p:cNvSpPr>
            <p:nvPr userDrawn="1"/>
          </p:nvSpPr>
          <p:spPr bwMode="auto">
            <a:xfrm>
              <a:off x="3686" y="145"/>
              <a:ext cx="372" cy="98"/>
            </a:xfrm>
            <a:custGeom>
              <a:avLst/>
              <a:gdLst/>
              <a:ahLst/>
              <a:cxnLst>
                <a:cxn ang="0">
                  <a:pos x="18" y="47"/>
                </a:cxn>
                <a:cxn ang="0">
                  <a:pos x="141" y="17"/>
                </a:cxn>
                <a:cxn ang="0">
                  <a:pos x="246" y="2"/>
                </a:cxn>
                <a:cxn ang="0">
                  <a:pos x="351" y="5"/>
                </a:cxn>
                <a:cxn ang="0">
                  <a:pos x="372" y="23"/>
                </a:cxn>
                <a:cxn ang="0">
                  <a:pos x="354" y="44"/>
                </a:cxn>
                <a:cxn ang="0">
                  <a:pos x="264" y="50"/>
                </a:cxn>
                <a:cxn ang="0">
                  <a:pos x="168" y="53"/>
                </a:cxn>
                <a:cxn ang="0">
                  <a:pos x="72" y="77"/>
                </a:cxn>
                <a:cxn ang="0">
                  <a:pos x="15" y="95"/>
                </a:cxn>
                <a:cxn ang="0">
                  <a:pos x="0" y="56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1" name="Freeform 19"/>
            <p:cNvSpPr>
              <a:spLocks/>
            </p:cNvSpPr>
            <p:nvPr userDrawn="1"/>
          </p:nvSpPr>
          <p:spPr bwMode="auto">
            <a:xfrm>
              <a:off x="3618" y="308"/>
              <a:ext cx="318" cy="158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12" y="137"/>
                </a:cxn>
                <a:cxn ang="0">
                  <a:pos x="162" y="71"/>
                </a:cxn>
                <a:cxn ang="0">
                  <a:pos x="249" y="20"/>
                </a:cxn>
                <a:cxn ang="0">
                  <a:pos x="285" y="2"/>
                </a:cxn>
                <a:cxn ang="0">
                  <a:pos x="309" y="11"/>
                </a:cxn>
                <a:cxn ang="0">
                  <a:pos x="303" y="47"/>
                </a:cxn>
                <a:cxn ang="0">
                  <a:pos x="219" y="89"/>
                </a:cxn>
                <a:cxn ang="0">
                  <a:pos x="108" y="140"/>
                </a:cxn>
                <a:cxn ang="0">
                  <a:pos x="57" y="152"/>
                </a:cxn>
                <a:cxn ang="0">
                  <a:pos x="0" y="158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2" name="Freeform 20"/>
            <p:cNvSpPr>
              <a:spLocks/>
            </p:cNvSpPr>
            <p:nvPr userDrawn="1"/>
          </p:nvSpPr>
          <p:spPr bwMode="auto">
            <a:xfrm>
              <a:off x="3413" y="291"/>
              <a:ext cx="380" cy="174"/>
            </a:xfrm>
            <a:custGeom>
              <a:avLst/>
              <a:gdLst/>
              <a:ahLst/>
              <a:cxnLst>
                <a:cxn ang="0">
                  <a:pos x="3" y="165"/>
                </a:cxn>
                <a:cxn ang="0">
                  <a:pos x="129" y="93"/>
                </a:cxn>
                <a:cxn ang="0">
                  <a:pos x="261" y="30"/>
                </a:cxn>
                <a:cxn ang="0">
                  <a:pos x="351" y="0"/>
                </a:cxn>
                <a:cxn ang="0">
                  <a:pos x="378" y="27"/>
                </a:cxn>
                <a:cxn ang="0">
                  <a:pos x="336" y="51"/>
                </a:cxn>
                <a:cxn ang="0">
                  <a:pos x="291" y="60"/>
                </a:cxn>
                <a:cxn ang="0">
                  <a:pos x="240" y="75"/>
                </a:cxn>
                <a:cxn ang="0">
                  <a:pos x="189" y="120"/>
                </a:cxn>
                <a:cxn ang="0">
                  <a:pos x="102" y="174"/>
                </a:cxn>
                <a:cxn ang="0">
                  <a:pos x="0" y="162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3" name="Freeform 21"/>
            <p:cNvSpPr>
              <a:spLocks/>
            </p:cNvSpPr>
            <p:nvPr userDrawn="1"/>
          </p:nvSpPr>
          <p:spPr bwMode="auto">
            <a:xfrm>
              <a:off x="4178" y="187"/>
              <a:ext cx="523" cy="69"/>
            </a:xfrm>
            <a:custGeom>
              <a:avLst/>
              <a:gdLst/>
              <a:ahLst/>
              <a:cxnLst>
                <a:cxn ang="0">
                  <a:pos x="84" y="11"/>
                </a:cxn>
                <a:cxn ang="0">
                  <a:pos x="27" y="5"/>
                </a:cxn>
                <a:cxn ang="0">
                  <a:pos x="9" y="35"/>
                </a:cxn>
                <a:cxn ang="0">
                  <a:pos x="81" y="56"/>
                </a:cxn>
                <a:cxn ang="0">
                  <a:pos x="255" y="68"/>
                </a:cxn>
                <a:cxn ang="0">
                  <a:pos x="432" y="50"/>
                </a:cxn>
                <a:cxn ang="0">
                  <a:pos x="513" y="5"/>
                </a:cxn>
                <a:cxn ang="0">
                  <a:pos x="372" y="20"/>
                </a:cxn>
                <a:cxn ang="0">
                  <a:pos x="141" y="14"/>
                </a:cxn>
                <a:cxn ang="0">
                  <a:pos x="84" y="11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4" name="Freeform 22"/>
            <p:cNvSpPr>
              <a:spLocks/>
            </p:cNvSpPr>
            <p:nvPr userDrawn="1"/>
          </p:nvSpPr>
          <p:spPr bwMode="auto">
            <a:xfrm>
              <a:off x="4689" y="186"/>
              <a:ext cx="537" cy="120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188" y="3"/>
                </a:cxn>
                <a:cxn ang="0">
                  <a:pos x="323" y="27"/>
                </a:cxn>
                <a:cxn ang="0">
                  <a:pos x="464" y="69"/>
                </a:cxn>
                <a:cxn ang="0">
                  <a:pos x="521" y="90"/>
                </a:cxn>
                <a:cxn ang="0">
                  <a:pos x="533" y="105"/>
                </a:cxn>
                <a:cxn ang="0">
                  <a:pos x="497" y="120"/>
                </a:cxn>
                <a:cxn ang="0">
                  <a:pos x="452" y="108"/>
                </a:cxn>
                <a:cxn ang="0">
                  <a:pos x="350" y="72"/>
                </a:cxn>
                <a:cxn ang="0">
                  <a:pos x="158" y="39"/>
                </a:cxn>
                <a:cxn ang="0">
                  <a:pos x="50" y="39"/>
                </a:cxn>
                <a:cxn ang="0">
                  <a:pos x="23" y="6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5" name="Freeform 23"/>
            <p:cNvSpPr>
              <a:spLocks/>
            </p:cNvSpPr>
            <p:nvPr userDrawn="1"/>
          </p:nvSpPr>
          <p:spPr bwMode="auto">
            <a:xfrm>
              <a:off x="4968" y="312"/>
              <a:ext cx="800" cy="143"/>
            </a:xfrm>
            <a:custGeom>
              <a:avLst/>
              <a:gdLst/>
              <a:ahLst/>
              <a:cxnLst>
                <a:cxn ang="0">
                  <a:pos x="800" y="24"/>
                </a:cxn>
                <a:cxn ang="0">
                  <a:pos x="782" y="15"/>
                </a:cxn>
                <a:cxn ang="0">
                  <a:pos x="659" y="63"/>
                </a:cxn>
                <a:cxn ang="0">
                  <a:pos x="500" y="84"/>
                </a:cxn>
                <a:cxn ang="0">
                  <a:pos x="326" y="69"/>
                </a:cxn>
                <a:cxn ang="0">
                  <a:pos x="98" y="21"/>
                </a:cxn>
                <a:cxn ang="0">
                  <a:pos x="11" y="6"/>
                </a:cxn>
                <a:cxn ang="0">
                  <a:pos x="32" y="60"/>
                </a:cxn>
                <a:cxn ang="0">
                  <a:pos x="155" y="96"/>
                </a:cxn>
                <a:cxn ang="0">
                  <a:pos x="410" y="138"/>
                </a:cxn>
                <a:cxn ang="0">
                  <a:pos x="596" y="129"/>
                </a:cxn>
                <a:cxn ang="0">
                  <a:pos x="737" y="90"/>
                </a:cxn>
                <a:cxn ang="0">
                  <a:pos x="788" y="69"/>
                </a:cxn>
                <a:cxn ang="0">
                  <a:pos x="800" y="24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6" name="Freeform 24"/>
            <p:cNvSpPr>
              <a:spLocks/>
            </p:cNvSpPr>
            <p:nvPr userDrawn="1"/>
          </p:nvSpPr>
          <p:spPr bwMode="auto">
            <a:xfrm>
              <a:off x="5318" y="240"/>
              <a:ext cx="402" cy="115"/>
            </a:xfrm>
            <a:custGeom>
              <a:avLst/>
              <a:gdLst/>
              <a:ahLst/>
              <a:cxnLst>
                <a:cxn ang="0">
                  <a:pos x="402" y="0"/>
                </a:cxn>
                <a:cxn ang="0">
                  <a:pos x="384" y="12"/>
                </a:cxn>
                <a:cxn ang="0">
                  <a:pos x="276" y="51"/>
                </a:cxn>
                <a:cxn ang="0">
                  <a:pos x="165" y="66"/>
                </a:cxn>
                <a:cxn ang="0">
                  <a:pos x="51" y="57"/>
                </a:cxn>
                <a:cxn ang="0">
                  <a:pos x="15" y="54"/>
                </a:cxn>
                <a:cxn ang="0">
                  <a:pos x="3" y="69"/>
                </a:cxn>
                <a:cxn ang="0">
                  <a:pos x="9" y="93"/>
                </a:cxn>
                <a:cxn ang="0">
                  <a:pos x="54" y="102"/>
                </a:cxn>
                <a:cxn ang="0">
                  <a:pos x="198" y="111"/>
                </a:cxn>
                <a:cxn ang="0">
                  <a:pos x="336" y="75"/>
                </a:cxn>
                <a:cxn ang="0">
                  <a:pos x="375" y="54"/>
                </a:cxn>
                <a:cxn ang="0">
                  <a:pos x="402" y="0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817" name="Group 25"/>
          <p:cNvGrpSpPr>
            <a:grpSpLocks/>
          </p:cNvGrpSpPr>
          <p:nvPr/>
        </p:nvGrpSpPr>
        <p:grpSpPr bwMode="auto">
          <a:xfrm>
            <a:off x="20638" y="6161088"/>
            <a:ext cx="9169400" cy="138112"/>
            <a:chOff x="0" y="4032"/>
            <a:chExt cx="5776" cy="87"/>
          </a:xfrm>
        </p:grpSpPr>
        <p:sp>
          <p:nvSpPr>
            <p:cNvPr id="33818" name="Freeform 26"/>
            <p:cNvSpPr>
              <a:spLocks/>
            </p:cNvSpPr>
            <p:nvPr userDrawn="1"/>
          </p:nvSpPr>
          <p:spPr bwMode="auto">
            <a:xfrm>
              <a:off x="4041" y="4047"/>
              <a:ext cx="1735" cy="72"/>
            </a:xfrm>
            <a:custGeom>
              <a:avLst/>
              <a:gdLst/>
              <a:ahLst/>
              <a:cxnLst>
                <a:cxn ang="0">
                  <a:pos x="165" y="6"/>
                </a:cxn>
                <a:cxn ang="0">
                  <a:pos x="450" y="3"/>
                </a:cxn>
                <a:cxn ang="0">
                  <a:pos x="714" y="12"/>
                </a:cxn>
                <a:cxn ang="0">
                  <a:pos x="957" y="24"/>
                </a:cxn>
                <a:cxn ang="0">
                  <a:pos x="1173" y="24"/>
                </a:cxn>
                <a:cxn ang="0">
                  <a:pos x="1473" y="15"/>
                </a:cxn>
                <a:cxn ang="0">
                  <a:pos x="1617" y="0"/>
                </a:cxn>
                <a:cxn ang="0">
                  <a:pos x="1719" y="15"/>
                </a:cxn>
                <a:cxn ang="0">
                  <a:pos x="1716" y="66"/>
                </a:cxn>
                <a:cxn ang="0">
                  <a:pos x="1632" y="51"/>
                </a:cxn>
                <a:cxn ang="0">
                  <a:pos x="1407" y="51"/>
                </a:cxn>
                <a:cxn ang="0">
                  <a:pos x="1191" y="48"/>
                </a:cxn>
                <a:cxn ang="0">
                  <a:pos x="870" y="60"/>
                </a:cxn>
                <a:cxn ang="0">
                  <a:pos x="492" y="48"/>
                </a:cxn>
                <a:cxn ang="0">
                  <a:pos x="291" y="27"/>
                </a:cxn>
                <a:cxn ang="0">
                  <a:pos x="21" y="36"/>
                </a:cxn>
                <a:cxn ang="0">
                  <a:pos x="165" y="6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9" name="Freeform 27"/>
            <p:cNvSpPr>
              <a:spLocks/>
            </p:cNvSpPr>
            <p:nvPr userDrawn="1"/>
          </p:nvSpPr>
          <p:spPr bwMode="auto">
            <a:xfrm>
              <a:off x="1727" y="4038"/>
              <a:ext cx="2655" cy="60"/>
            </a:xfrm>
            <a:custGeom>
              <a:avLst/>
              <a:gdLst/>
              <a:ahLst/>
              <a:cxnLst>
                <a:cxn ang="0">
                  <a:pos x="2641" y="6"/>
                </a:cxn>
                <a:cxn ang="0">
                  <a:pos x="2620" y="30"/>
                </a:cxn>
                <a:cxn ang="0">
                  <a:pos x="2368" y="45"/>
                </a:cxn>
                <a:cxn ang="0">
                  <a:pos x="2023" y="60"/>
                </a:cxn>
                <a:cxn ang="0">
                  <a:pos x="1786" y="48"/>
                </a:cxn>
                <a:cxn ang="0">
                  <a:pos x="1525" y="36"/>
                </a:cxn>
                <a:cxn ang="0">
                  <a:pos x="1195" y="45"/>
                </a:cxn>
                <a:cxn ang="0">
                  <a:pos x="817" y="39"/>
                </a:cxn>
                <a:cxn ang="0">
                  <a:pos x="499" y="27"/>
                </a:cxn>
                <a:cxn ang="0">
                  <a:pos x="136" y="39"/>
                </a:cxn>
                <a:cxn ang="0">
                  <a:pos x="10" y="33"/>
                </a:cxn>
                <a:cxn ang="0">
                  <a:pos x="76" y="24"/>
                </a:cxn>
                <a:cxn ang="0">
                  <a:pos x="310" y="18"/>
                </a:cxn>
                <a:cxn ang="0">
                  <a:pos x="544" y="0"/>
                </a:cxn>
                <a:cxn ang="0">
                  <a:pos x="853" y="21"/>
                </a:cxn>
                <a:cxn ang="0">
                  <a:pos x="1114" y="21"/>
                </a:cxn>
                <a:cxn ang="0">
                  <a:pos x="1399" y="3"/>
                </a:cxn>
                <a:cxn ang="0">
                  <a:pos x="1588" y="9"/>
                </a:cxn>
                <a:cxn ang="0">
                  <a:pos x="1807" y="21"/>
                </a:cxn>
                <a:cxn ang="0">
                  <a:pos x="2035" y="12"/>
                </a:cxn>
                <a:cxn ang="0">
                  <a:pos x="2290" y="18"/>
                </a:cxn>
                <a:cxn ang="0">
                  <a:pos x="2596" y="3"/>
                </a:cxn>
                <a:cxn ang="0">
                  <a:pos x="2641" y="6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0" name="Freeform 28"/>
            <p:cNvSpPr>
              <a:spLocks/>
            </p:cNvSpPr>
            <p:nvPr userDrawn="1"/>
          </p:nvSpPr>
          <p:spPr bwMode="auto">
            <a:xfrm>
              <a:off x="0" y="4032"/>
              <a:ext cx="2041" cy="62"/>
            </a:xfrm>
            <a:custGeom>
              <a:avLst/>
              <a:gdLst/>
              <a:ahLst/>
              <a:cxnLst>
                <a:cxn ang="0">
                  <a:pos x="1893" y="39"/>
                </a:cxn>
                <a:cxn ang="0">
                  <a:pos x="1578" y="45"/>
                </a:cxn>
                <a:cxn ang="0">
                  <a:pos x="1011" y="60"/>
                </a:cxn>
                <a:cxn ang="0">
                  <a:pos x="438" y="57"/>
                </a:cxn>
                <a:cxn ang="0">
                  <a:pos x="0" y="36"/>
                </a:cxn>
                <a:cxn ang="0">
                  <a:pos x="0" y="3"/>
                </a:cxn>
                <a:cxn ang="0">
                  <a:pos x="210" y="18"/>
                </a:cxn>
                <a:cxn ang="0">
                  <a:pos x="474" y="21"/>
                </a:cxn>
                <a:cxn ang="0">
                  <a:pos x="678" y="9"/>
                </a:cxn>
                <a:cxn ang="0">
                  <a:pos x="897" y="9"/>
                </a:cxn>
                <a:cxn ang="0">
                  <a:pos x="1167" y="30"/>
                </a:cxn>
                <a:cxn ang="0">
                  <a:pos x="1500" y="24"/>
                </a:cxn>
                <a:cxn ang="0">
                  <a:pos x="1758" y="3"/>
                </a:cxn>
                <a:cxn ang="0">
                  <a:pos x="1938" y="18"/>
                </a:cxn>
                <a:cxn ang="0">
                  <a:pos x="2034" y="33"/>
                </a:cxn>
                <a:cxn ang="0">
                  <a:pos x="1893" y="39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821" name="Rectangle 2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1868488"/>
            <a:ext cx="7772400" cy="1600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3822" name="Rectangle 30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273175" y="3729038"/>
            <a:ext cx="6400800" cy="1371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3823" name="Rectangle 3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348413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fld id="{37FFF28F-A8C3-4D54-801E-2B9BF8A29561}" type="datetime1">
              <a:rPr lang="zh-CN" altLang="en-US"/>
              <a:pPr/>
              <a:t>2012-05-23</a:t>
            </a:fld>
            <a:endParaRPr lang="en-US" altLang="zh-CN"/>
          </a:p>
        </p:txBody>
      </p:sp>
      <p:sp>
        <p:nvSpPr>
          <p:cNvPr id="33824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48413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33825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48413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424A9BF5-290E-4325-97FB-E60BB1AACA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ransition spd="med">
    <p:dissolve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90000"/>
        <a:buBlip>
          <a:blip r:embed="rId14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80000"/>
        <a:buBlip>
          <a:blip r:embed="rId15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6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oleObject" Target="../embeddings/Microsoft_Office_Word_97_-_2003___1.doc"/><Relationship Id="rId7" Type="http://schemas.openxmlformats.org/officeDocument/2006/relationships/image" Target="../media/image19.jpeg"/><Relationship Id="rId12" Type="http://schemas.openxmlformats.org/officeDocument/2006/relationships/image" Target="../media/image24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jpeg"/><Relationship Id="rId11" Type="http://schemas.openxmlformats.org/officeDocument/2006/relationships/image" Target="../media/image23.jpeg"/><Relationship Id="rId5" Type="http://schemas.openxmlformats.org/officeDocument/2006/relationships/image" Target="../media/image10.jpeg"/><Relationship Id="rId10" Type="http://schemas.openxmlformats.org/officeDocument/2006/relationships/image" Target="../media/image22.jpeg"/><Relationship Id="rId4" Type="http://schemas.openxmlformats.org/officeDocument/2006/relationships/image" Target="../media/image18.jpeg"/><Relationship Id="rId9" Type="http://schemas.openxmlformats.org/officeDocument/2006/relationships/image" Target="../media/image2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hyperlink" Target="file:///\\Xlc\d\005\&#26579;&#33394;&#20307;&#21464;&#24322;&#32451;&#20064;.do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1676400" y="533400"/>
            <a:ext cx="52641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8000">
                <a:solidFill>
                  <a:srgbClr val="FC4936"/>
                </a:solidFill>
                <a:ea typeface="华文行楷" pitchFamily="2" charset="-122"/>
              </a:rPr>
              <a:t>染色体变异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2041525" y="24590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 sz="2400"/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1371600" y="2209800"/>
            <a:ext cx="7239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>
                <a:solidFill>
                  <a:srgbClr val="3333FF"/>
                </a:solidFill>
              </a:rPr>
              <a:t>Chromosomatic variation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971550" y="1196975"/>
            <a:ext cx="6673850" cy="293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sz="3600" b="1">
                <a:solidFill>
                  <a:srgbClr val="34A91D"/>
                </a:solidFill>
                <a:latin typeface="Tahoma" pitchFamily="34" charset="0"/>
              </a:rPr>
              <a:t>思考：</a:t>
            </a:r>
            <a:r>
              <a:rPr lang="zh-CN" altLang="en-US" sz="2800" b="1">
                <a:solidFill>
                  <a:srgbClr val="FC4936"/>
                </a:solidFill>
                <a:latin typeface="Tahoma" pitchFamily="34" charset="0"/>
              </a:rPr>
              <a:t>下列细胞中各有几个染色体组？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sz="2800" b="1">
                <a:solidFill>
                  <a:srgbClr val="5347EB"/>
                </a:solidFill>
                <a:latin typeface="Tahoma" pitchFamily="34" charset="0"/>
              </a:rPr>
              <a:t>       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90000"/>
            </a:pPr>
            <a:endParaRPr lang="zh-CN" altLang="en-US" sz="2800" b="1">
              <a:solidFill>
                <a:srgbClr val="5347EB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SzPct val="90000"/>
            </a:pPr>
            <a:endParaRPr lang="zh-CN" altLang="en-US" sz="2800" b="1">
              <a:solidFill>
                <a:srgbClr val="5347EB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SzPct val="90000"/>
            </a:pPr>
            <a:endParaRPr lang="zh-CN" altLang="en-US" sz="2800" b="1">
              <a:solidFill>
                <a:srgbClr val="5347EB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sz="2800" b="1">
                <a:solidFill>
                  <a:srgbClr val="5347EB"/>
                </a:solidFill>
                <a:latin typeface="Tahoma" pitchFamily="34" charset="0"/>
              </a:rPr>
              <a:t> </a:t>
            </a:r>
            <a:endParaRPr lang="zh-CN" altLang="en-US" sz="2400"/>
          </a:p>
        </p:txBody>
      </p:sp>
      <p:grpSp>
        <p:nvGrpSpPr>
          <p:cNvPr id="129029" name="Group 5"/>
          <p:cNvGrpSpPr>
            <a:grpSpLocks/>
          </p:cNvGrpSpPr>
          <p:nvPr/>
        </p:nvGrpSpPr>
        <p:grpSpPr bwMode="auto">
          <a:xfrm>
            <a:off x="1187450" y="2060575"/>
            <a:ext cx="6769100" cy="792163"/>
            <a:chOff x="884" y="3521"/>
            <a:chExt cx="4264" cy="499"/>
          </a:xfrm>
        </p:grpSpPr>
        <p:sp>
          <p:nvSpPr>
            <p:cNvPr id="129030" name="Oval 6"/>
            <p:cNvSpPr>
              <a:spLocks noChangeArrowheads="1"/>
            </p:cNvSpPr>
            <p:nvPr/>
          </p:nvSpPr>
          <p:spPr bwMode="auto">
            <a:xfrm>
              <a:off x="2336" y="3521"/>
              <a:ext cx="544" cy="49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1" name="Line 7"/>
            <p:cNvSpPr>
              <a:spLocks noChangeShapeType="1"/>
            </p:cNvSpPr>
            <p:nvPr/>
          </p:nvSpPr>
          <p:spPr bwMode="auto">
            <a:xfrm>
              <a:off x="2562" y="3657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9032" name="Line 8"/>
            <p:cNvSpPr>
              <a:spLocks noChangeShapeType="1"/>
            </p:cNvSpPr>
            <p:nvPr/>
          </p:nvSpPr>
          <p:spPr bwMode="auto">
            <a:xfrm>
              <a:off x="2653" y="3657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9033" name="Line 9"/>
            <p:cNvSpPr>
              <a:spLocks noChangeShapeType="1"/>
            </p:cNvSpPr>
            <p:nvPr/>
          </p:nvSpPr>
          <p:spPr bwMode="auto">
            <a:xfrm>
              <a:off x="2472" y="3657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9034" name="Oval 10"/>
            <p:cNvSpPr>
              <a:spLocks noChangeArrowheads="1"/>
            </p:cNvSpPr>
            <p:nvPr/>
          </p:nvSpPr>
          <p:spPr bwMode="auto">
            <a:xfrm>
              <a:off x="3334" y="3521"/>
              <a:ext cx="544" cy="49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5" name="Line 11"/>
            <p:cNvSpPr>
              <a:spLocks noChangeShapeType="1"/>
            </p:cNvSpPr>
            <p:nvPr/>
          </p:nvSpPr>
          <p:spPr bwMode="auto">
            <a:xfrm>
              <a:off x="3560" y="3657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9036" name="Line 12"/>
            <p:cNvSpPr>
              <a:spLocks noChangeShapeType="1"/>
            </p:cNvSpPr>
            <p:nvPr/>
          </p:nvSpPr>
          <p:spPr bwMode="auto">
            <a:xfrm flipH="1">
              <a:off x="3651" y="3793"/>
              <a:ext cx="1" cy="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9037" name="Line 13"/>
            <p:cNvSpPr>
              <a:spLocks noChangeShapeType="1"/>
            </p:cNvSpPr>
            <p:nvPr/>
          </p:nvSpPr>
          <p:spPr bwMode="auto">
            <a:xfrm>
              <a:off x="3470" y="3657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9038" name="Line 14"/>
            <p:cNvSpPr>
              <a:spLocks noChangeShapeType="1"/>
            </p:cNvSpPr>
            <p:nvPr/>
          </p:nvSpPr>
          <p:spPr bwMode="auto">
            <a:xfrm flipH="1">
              <a:off x="3717" y="3793"/>
              <a:ext cx="1" cy="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9039" name="Oval 15"/>
            <p:cNvSpPr>
              <a:spLocks noChangeArrowheads="1"/>
            </p:cNvSpPr>
            <p:nvPr/>
          </p:nvSpPr>
          <p:spPr bwMode="auto">
            <a:xfrm>
              <a:off x="4604" y="3521"/>
              <a:ext cx="544" cy="49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40" name="Line 16"/>
            <p:cNvSpPr>
              <a:spLocks noChangeShapeType="1"/>
            </p:cNvSpPr>
            <p:nvPr/>
          </p:nvSpPr>
          <p:spPr bwMode="auto">
            <a:xfrm flipH="1">
              <a:off x="4829" y="3748"/>
              <a:ext cx="2" cy="180"/>
            </a:xfrm>
            <a:prstGeom prst="line">
              <a:avLst/>
            </a:prstGeom>
            <a:noFill/>
            <a:ln w="38100" cmpd="dbl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9041" name="Line 17"/>
            <p:cNvSpPr>
              <a:spLocks noChangeShapeType="1"/>
            </p:cNvSpPr>
            <p:nvPr/>
          </p:nvSpPr>
          <p:spPr bwMode="auto">
            <a:xfrm flipH="1">
              <a:off x="4921" y="3793"/>
              <a:ext cx="1" cy="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9042" name="Line 18"/>
            <p:cNvSpPr>
              <a:spLocks noChangeShapeType="1"/>
            </p:cNvSpPr>
            <p:nvPr/>
          </p:nvSpPr>
          <p:spPr bwMode="auto">
            <a:xfrm flipH="1">
              <a:off x="4649" y="3612"/>
              <a:ext cx="182" cy="1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9043" name="Freeform 19"/>
            <p:cNvSpPr>
              <a:spLocks/>
            </p:cNvSpPr>
            <p:nvPr/>
          </p:nvSpPr>
          <p:spPr bwMode="auto">
            <a:xfrm>
              <a:off x="4967" y="3657"/>
              <a:ext cx="97" cy="1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0" y="45"/>
                </a:cxn>
                <a:cxn ang="0">
                  <a:pos x="45" y="136"/>
                </a:cxn>
              </a:cxnLst>
              <a:rect l="0" t="0" r="r" b="b"/>
              <a:pathLst>
                <a:path w="97" h="136">
                  <a:moveTo>
                    <a:pt x="0" y="0"/>
                  </a:moveTo>
                  <a:cubicBezTo>
                    <a:pt x="41" y="11"/>
                    <a:pt x="83" y="22"/>
                    <a:pt x="90" y="45"/>
                  </a:cubicBezTo>
                  <a:cubicBezTo>
                    <a:pt x="97" y="68"/>
                    <a:pt x="45" y="121"/>
                    <a:pt x="45" y="136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9044" name="Oval 20"/>
            <p:cNvSpPr>
              <a:spLocks noChangeArrowheads="1"/>
            </p:cNvSpPr>
            <p:nvPr/>
          </p:nvSpPr>
          <p:spPr bwMode="auto">
            <a:xfrm>
              <a:off x="1247" y="3521"/>
              <a:ext cx="544" cy="49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45" name="AutoShape 21"/>
            <p:cNvSpPr>
              <a:spLocks noChangeArrowheads="1"/>
            </p:cNvSpPr>
            <p:nvPr/>
          </p:nvSpPr>
          <p:spPr bwMode="auto">
            <a:xfrm>
              <a:off x="1383" y="3748"/>
              <a:ext cx="272" cy="91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46" name="Text Box 22"/>
            <p:cNvSpPr txBox="1">
              <a:spLocks noChangeArrowheads="1"/>
            </p:cNvSpPr>
            <p:nvPr/>
          </p:nvSpPr>
          <p:spPr bwMode="auto">
            <a:xfrm>
              <a:off x="884" y="3566"/>
              <a:ext cx="42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FF"/>
                  </a:solidFill>
                </a:rPr>
                <a:t>A</a:t>
              </a:r>
              <a:r>
                <a:rPr lang="zh-CN" altLang="en-US" sz="2800" b="1">
                  <a:solidFill>
                    <a:srgbClr val="3333FF"/>
                  </a:solidFill>
                </a:rPr>
                <a:t>、            </a:t>
              </a:r>
              <a:r>
                <a:rPr lang="en-US" altLang="zh-CN" sz="2800" b="1">
                  <a:solidFill>
                    <a:srgbClr val="3333FF"/>
                  </a:solidFill>
                </a:rPr>
                <a:t>B</a:t>
              </a:r>
              <a:r>
                <a:rPr lang="zh-CN" altLang="en-US" sz="2800" b="1">
                  <a:solidFill>
                    <a:srgbClr val="3333FF"/>
                  </a:solidFill>
                </a:rPr>
                <a:t>、            </a:t>
              </a:r>
              <a:r>
                <a:rPr lang="en-US" altLang="zh-CN" sz="2800" b="1">
                  <a:solidFill>
                    <a:srgbClr val="3333FF"/>
                  </a:solidFill>
                </a:rPr>
                <a:t>C</a:t>
              </a:r>
              <a:r>
                <a:rPr lang="zh-CN" altLang="en-US" sz="2800" b="1">
                  <a:solidFill>
                    <a:srgbClr val="3333FF"/>
                  </a:solidFill>
                </a:rPr>
                <a:t>、              </a:t>
              </a:r>
              <a:r>
                <a:rPr lang="en-US" altLang="zh-CN" sz="2800" b="1">
                  <a:solidFill>
                    <a:srgbClr val="3333FF"/>
                  </a:solidFill>
                </a:rPr>
                <a:t>D</a:t>
              </a:r>
              <a:r>
                <a:rPr lang="zh-CN" altLang="en-US" sz="2800" b="1">
                  <a:solidFill>
                    <a:srgbClr val="3333FF"/>
                  </a:solidFill>
                </a:rPr>
                <a:t>、</a:t>
              </a:r>
            </a:p>
          </p:txBody>
        </p:sp>
      </p:grpSp>
      <p:sp>
        <p:nvSpPr>
          <p:cNvPr id="129048" name="Text Box 24"/>
          <p:cNvSpPr txBox="1">
            <a:spLocks noChangeArrowheads="1"/>
          </p:cNvSpPr>
          <p:nvPr/>
        </p:nvSpPr>
        <p:spPr bwMode="auto">
          <a:xfrm>
            <a:off x="6516688" y="3284538"/>
            <a:ext cx="22336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800080"/>
                </a:solidFill>
                <a:ea typeface="黑体" pitchFamily="2" charset="-122"/>
              </a:rPr>
              <a:t>看有几条形态大小相同</a:t>
            </a:r>
          </a:p>
        </p:txBody>
      </p:sp>
      <p:sp>
        <p:nvSpPr>
          <p:cNvPr id="129050" name="Rectangle 26"/>
          <p:cNvSpPr>
            <a:spLocks noChangeArrowheads="1"/>
          </p:cNvSpPr>
          <p:nvPr/>
        </p:nvSpPr>
        <p:spPr bwMode="auto">
          <a:xfrm>
            <a:off x="1476375" y="5084763"/>
            <a:ext cx="597952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/>
              <a:t>染色体组数 </a:t>
            </a:r>
            <a:r>
              <a:rPr lang="en-US" altLang="zh-CN" b="1" dirty="0"/>
              <a:t>= </a:t>
            </a:r>
            <a:r>
              <a:rPr lang="zh-CN" altLang="en-US" b="1" dirty="0"/>
              <a:t>同源染色体的条数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129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9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 autoUpdateAnimBg="0"/>
      <p:bldP spid="129048" grpId="0"/>
      <p:bldP spid="1290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827088" y="908050"/>
            <a:ext cx="7129462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5347EB"/>
                </a:solidFill>
              </a:rPr>
              <a:t>E</a:t>
            </a:r>
            <a:r>
              <a:rPr lang="zh-CN" altLang="en-US" b="1">
                <a:solidFill>
                  <a:srgbClr val="5347EB"/>
                </a:solidFill>
              </a:rPr>
              <a:t>、  </a:t>
            </a:r>
            <a:r>
              <a:rPr lang="en-US" altLang="zh-CN" b="1">
                <a:solidFill>
                  <a:srgbClr val="5347EB"/>
                </a:solidFill>
              </a:rPr>
              <a:t>Aa       F</a:t>
            </a:r>
            <a:r>
              <a:rPr lang="zh-CN" altLang="en-US" b="1">
                <a:solidFill>
                  <a:srgbClr val="5347EB"/>
                </a:solidFill>
              </a:rPr>
              <a:t>、   </a:t>
            </a:r>
            <a:r>
              <a:rPr lang="en-US" altLang="zh-CN" b="1">
                <a:solidFill>
                  <a:srgbClr val="5347EB"/>
                </a:solidFill>
              </a:rPr>
              <a:t>AABb    G</a:t>
            </a:r>
            <a:r>
              <a:rPr lang="zh-CN" altLang="en-US" b="1">
                <a:solidFill>
                  <a:srgbClr val="5347EB"/>
                </a:solidFill>
              </a:rPr>
              <a:t>、  </a:t>
            </a:r>
            <a:r>
              <a:rPr lang="en-US" altLang="zh-CN" b="1">
                <a:solidFill>
                  <a:srgbClr val="5347EB"/>
                </a:solidFill>
              </a:rPr>
              <a:t>AAa</a:t>
            </a:r>
          </a:p>
          <a:p>
            <a:pPr>
              <a:spcBef>
                <a:spcPct val="50000"/>
              </a:spcBef>
            </a:pPr>
            <a:endParaRPr lang="en-US" altLang="zh-CN" sz="2400"/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971550" y="3429000"/>
            <a:ext cx="3455988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800080"/>
                </a:solidFill>
                <a:ea typeface="黑体" pitchFamily="2" charset="-122"/>
              </a:rPr>
              <a:t>看有几个等位基因</a:t>
            </a:r>
            <a:r>
              <a:rPr lang="en-US" altLang="zh-CN" sz="2000" b="1">
                <a:solidFill>
                  <a:srgbClr val="800080"/>
                </a:solidFill>
                <a:ea typeface="黑体" pitchFamily="2" charset="-122"/>
              </a:rPr>
              <a:t>(</a:t>
            </a:r>
            <a:r>
              <a:rPr lang="zh-CN" altLang="en-US" sz="2000" b="1">
                <a:solidFill>
                  <a:srgbClr val="800080"/>
                </a:solidFill>
                <a:ea typeface="黑体" pitchFamily="2" charset="-122"/>
              </a:rPr>
              <a:t>相同的字母，不分大小写</a:t>
            </a:r>
            <a:r>
              <a:rPr lang="en-US" altLang="zh-CN" sz="2000" b="1">
                <a:solidFill>
                  <a:srgbClr val="800080"/>
                </a:solidFill>
                <a:ea typeface="黑体" pitchFamily="2" charset="-122"/>
              </a:rPr>
              <a:t>)</a:t>
            </a:r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4429124" y="4286256"/>
            <a:ext cx="403225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等位 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相同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基因位于同源染色体的同一位点上，有几个等位 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相同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基因，就有几条相同的染色体</a:t>
            </a:r>
          </a:p>
        </p:txBody>
      </p:sp>
      <p:grpSp>
        <p:nvGrpSpPr>
          <p:cNvPr id="152613" name="Group 37"/>
          <p:cNvGrpSpPr>
            <a:grpSpLocks/>
          </p:cNvGrpSpPr>
          <p:nvPr/>
        </p:nvGrpSpPr>
        <p:grpSpPr bwMode="auto">
          <a:xfrm>
            <a:off x="1763713" y="1700213"/>
            <a:ext cx="5327650" cy="647700"/>
            <a:chOff x="1111" y="1071"/>
            <a:chExt cx="3356" cy="408"/>
          </a:xfrm>
        </p:grpSpPr>
        <p:sp>
          <p:nvSpPr>
            <p:cNvPr id="152590" name="Oval 14"/>
            <p:cNvSpPr>
              <a:spLocks noChangeArrowheads="1"/>
            </p:cNvSpPr>
            <p:nvPr/>
          </p:nvSpPr>
          <p:spPr bwMode="auto">
            <a:xfrm>
              <a:off x="1111" y="1071"/>
              <a:ext cx="408" cy="4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591" name="Line 15"/>
            <p:cNvSpPr>
              <a:spLocks noChangeShapeType="1"/>
            </p:cNvSpPr>
            <p:nvPr/>
          </p:nvSpPr>
          <p:spPr bwMode="auto">
            <a:xfrm>
              <a:off x="1247" y="1162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592" name="Line 16"/>
            <p:cNvSpPr>
              <a:spLocks noChangeShapeType="1"/>
            </p:cNvSpPr>
            <p:nvPr/>
          </p:nvSpPr>
          <p:spPr bwMode="auto">
            <a:xfrm>
              <a:off x="1338" y="1162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593" name="Line 17"/>
            <p:cNvSpPr>
              <a:spLocks noChangeShapeType="1"/>
            </p:cNvSpPr>
            <p:nvPr/>
          </p:nvSpPr>
          <p:spPr bwMode="auto">
            <a:xfrm>
              <a:off x="1247" y="125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594" name="Line 18"/>
            <p:cNvSpPr>
              <a:spLocks noChangeShapeType="1"/>
            </p:cNvSpPr>
            <p:nvPr/>
          </p:nvSpPr>
          <p:spPr bwMode="auto">
            <a:xfrm>
              <a:off x="1202" y="1252"/>
              <a:ext cx="4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595" name="Line 19"/>
            <p:cNvSpPr>
              <a:spLocks noChangeShapeType="1"/>
            </p:cNvSpPr>
            <p:nvPr/>
          </p:nvSpPr>
          <p:spPr bwMode="auto">
            <a:xfrm>
              <a:off x="1338" y="1252"/>
              <a:ext cx="4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596" name="Oval 20"/>
            <p:cNvSpPr>
              <a:spLocks noChangeArrowheads="1"/>
            </p:cNvSpPr>
            <p:nvPr/>
          </p:nvSpPr>
          <p:spPr bwMode="auto">
            <a:xfrm>
              <a:off x="2653" y="1071"/>
              <a:ext cx="408" cy="4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597" name="Line 21"/>
            <p:cNvSpPr>
              <a:spLocks noChangeShapeType="1"/>
            </p:cNvSpPr>
            <p:nvPr/>
          </p:nvSpPr>
          <p:spPr bwMode="auto">
            <a:xfrm>
              <a:off x="2805" y="1159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598" name="Line 22"/>
            <p:cNvSpPr>
              <a:spLocks noChangeShapeType="1"/>
            </p:cNvSpPr>
            <p:nvPr/>
          </p:nvSpPr>
          <p:spPr bwMode="auto">
            <a:xfrm>
              <a:off x="2896" y="1159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599" name="Line 23"/>
            <p:cNvSpPr>
              <a:spLocks noChangeShapeType="1"/>
            </p:cNvSpPr>
            <p:nvPr/>
          </p:nvSpPr>
          <p:spPr bwMode="auto">
            <a:xfrm>
              <a:off x="2805" y="1249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600" name="Line 24"/>
            <p:cNvSpPr>
              <a:spLocks noChangeShapeType="1"/>
            </p:cNvSpPr>
            <p:nvPr/>
          </p:nvSpPr>
          <p:spPr bwMode="auto">
            <a:xfrm>
              <a:off x="2760" y="1249"/>
              <a:ext cx="4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601" name="Line 25"/>
            <p:cNvSpPr>
              <a:spLocks noChangeShapeType="1"/>
            </p:cNvSpPr>
            <p:nvPr/>
          </p:nvSpPr>
          <p:spPr bwMode="auto">
            <a:xfrm>
              <a:off x="2896" y="1249"/>
              <a:ext cx="4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602" name="Line 26"/>
            <p:cNvSpPr>
              <a:spLocks noChangeShapeType="1"/>
            </p:cNvSpPr>
            <p:nvPr/>
          </p:nvSpPr>
          <p:spPr bwMode="auto">
            <a:xfrm>
              <a:off x="2805" y="1341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603" name="Line 27"/>
            <p:cNvSpPr>
              <a:spLocks noChangeShapeType="1"/>
            </p:cNvSpPr>
            <p:nvPr/>
          </p:nvSpPr>
          <p:spPr bwMode="auto">
            <a:xfrm>
              <a:off x="2760" y="1341"/>
              <a:ext cx="4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604" name="Line 28"/>
            <p:cNvSpPr>
              <a:spLocks noChangeShapeType="1"/>
            </p:cNvSpPr>
            <p:nvPr/>
          </p:nvSpPr>
          <p:spPr bwMode="auto">
            <a:xfrm>
              <a:off x="2896" y="1341"/>
              <a:ext cx="4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605" name="Oval 29"/>
            <p:cNvSpPr>
              <a:spLocks noChangeArrowheads="1"/>
            </p:cNvSpPr>
            <p:nvPr/>
          </p:nvSpPr>
          <p:spPr bwMode="auto">
            <a:xfrm>
              <a:off x="4059" y="1071"/>
              <a:ext cx="408" cy="4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606" name="Line 30"/>
            <p:cNvSpPr>
              <a:spLocks noChangeShapeType="1"/>
            </p:cNvSpPr>
            <p:nvPr/>
          </p:nvSpPr>
          <p:spPr bwMode="auto">
            <a:xfrm>
              <a:off x="4150" y="1162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607" name="Line 31"/>
            <p:cNvSpPr>
              <a:spLocks noChangeShapeType="1"/>
            </p:cNvSpPr>
            <p:nvPr/>
          </p:nvSpPr>
          <p:spPr bwMode="auto">
            <a:xfrm>
              <a:off x="4241" y="1162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608" name="Line 32"/>
            <p:cNvSpPr>
              <a:spLocks noChangeShapeType="1"/>
            </p:cNvSpPr>
            <p:nvPr/>
          </p:nvSpPr>
          <p:spPr bwMode="auto">
            <a:xfrm>
              <a:off x="4150" y="125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609" name="Line 33"/>
            <p:cNvSpPr>
              <a:spLocks noChangeShapeType="1"/>
            </p:cNvSpPr>
            <p:nvPr/>
          </p:nvSpPr>
          <p:spPr bwMode="auto">
            <a:xfrm>
              <a:off x="4105" y="1252"/>
              <a:ext cx="4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610" name="Line 34"/>
            <p:cNvSpPr>
              <a:spLocks noChangeShapeType="1"/>
            </p:cNvSpPr>
            <p:nvPr/>
          </p:nvSpPr>
          <p:spPr bwMode="auto">
            <a:xfrm>
              <a:off x="4241" y="1252"/>
              <a:ext cx="4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611" name="Line 35"/>
            <p:cNvSpPr>
              <a:spLocks noChangeShapeType="1"/>
            </p:cNvSpPr>
            <p:nvPr/>
          </p:nvSpPr>
          <p:spPr bwMode="auto">
            <a:xfrm>
              <a:off x="4332" y="1162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612" name="Line 36"/>
            <p:cNvSpPr>
              <a:spLocks noChangeShapeType="1"/>
            </p:cNvSpPr>
            <p:nvPr/>
          </p:nvSpPr>
          <p:spPr bwMode="auto">
            <a:xfrm>
              <a:off x="4332" y="1252"/>
              <a:ext cx="4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2" grpId="0"/>
      <p:bldP spid="15258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36576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4000" b="1">
                <a:solidFill>
                  <a:srgbClr val="5347EB"/>
                </a:solidFill>
              </a:rPr>
              <a:t>根据生物</a:t>
            </a:r>
            <a:r>
              <a:rPr lang="zh-CN" altLang="en-US" sz="4000" b="1">
                <a:solidFill>
                  <a:srgbClr val="003300"/>
                </a:solidFill>
              </a:rPr>
              <a:t>体细胞</a:t>
            </a:r>
            <a:r>
              <a:rPr lang="zh-CN" altLang="en-US" sz="4000" b="1">
                <a:solidFill>
                  <a:srgbClr val="5347EB"/>
                </a:solidFill>
              </a:rPr>
              <a:t>内</a:t>
            </a:r>
            <a:r>
              <a:rPr lang="zh-CN" altLang="en-US" sz="4000" b="1">
                <a:solidFill>
                  <a:srgbClr val="003300"/>
                </a:solidFill>
              </a:rPr>
              <a:t>染色体组</a:t>
            </a:r>
            <a:r>
              <a:rPr lang="zh-CN" altLang="en-US" sz="4000" b="1">
                <a:solidFill>
                  <a:srgbClr val="5347EB"/>
                </a:solidFill>
              </a:rPr>
              <a:t>的数目可把生物分为：</a:t>
            </a:r>
          </a:p>
          <a:p>
            <a:r>
              <a:rPr lang="en-US" altLang="zh-CN" sz="4000" b="1">
                <a:solidFill>
                  <a:srgbClr val="FC4936"/>
                </a:solidFill>
              </a:rPr>
              <a:t>1</a:t>
            </a:r>
            <a:r>
              <a:rPr lang="zh-CN" altLang="en-US" sz="4000" b="1">
                <a:solidFill>
                  <a:srgbClr val="FC4936"/>
                </a:solidFill>
              </a:rPr>
              <a:t>、二倍体</a:t>
            </a:r>
            <a:r>
              <a:rPr lang="en-US" altLang="zh-CN" sz="4000" b="1">
                <a:solidFill>
                  <a:srgbClr val="FC4936"/>
                </a:solidFill>
              </a:rPr>
              <a:t>diploid</a:t>
            </a:r>
          </a:p>
          <a:p>
            <a:r>
              <a:rPr lang="en-US" altLang="zh-CN" sz="4000" b="1">
                <a:solidFill>
                  <a:srgbClr val="FC4936"/>
                </a:solidFill>
              </a:rPr>
              <a:t>2</a:t>
            </a:r>
            <a:r>
              <a:rPr lang="zh-CN" altLang="en-US" sz="4000" b="1">
                <a:solidFill>
                  <a:srgbClr val="FC4936"/>
                </a:solidFill>
              </a:rPr>
              <a:t>、多倍体</a:t>
            </a:r>
            <a:r>
              <a:rPr lang="en-US" altLang="zh-CN" sz="4000" b="1">
                <a:solidFill>
                  <a:srgbClr val="FC4936"/>
                </a:solidFill>
              </a:rPr>
              <a:t>multiploid</a:t>
            </a:r>
          </a:p>
          <a:p>
            <a:r>
              <a:rPr lang="en-US" altLang="zh-CN" sz="4000" b="1">
                <a:solidFill>
                  <a:srgbClr val="FC4936"/>
                </a:solidFill>
              </a:rPr>
              <a:t>3</a:t>
            </a:r>
            <a:r>
              <a:rPr lang="zh-CN" altLang="en-US" sz="4000" b="1">
                <a:solidFill>
                  <a:srgbClr val="FC4936"/>
                </a:solidFill>
              </a:rPr>
              <a:t>、单倍体</a:t>
            </a:r>
            <a:r>
              <a:rPr lang="en-US" altLang="zh-CN" sz="4000" b="1">
                <a:solidFill>
                  <a:srgbClr val="FC4936"/>
                </a:solidFill>
              </a:rPr>
              <a:t>haploid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6858000" cy="8318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5400" dirty="0">
                <a:solidFill>
                  <a:schemeClr val="tx1"/>
                </a:solidFill>
                <a:ea typeface="华文行楷" pitchFamily="2" charset="-122"/>
              </a:rPr>
              <a:t>四、二倍体和多倍体   </a:t>
            </a:r>
            <a:r>
              <a:rPr lang="en-US" altLang="zh-CN" sz="4000" b="1" dirty="0">
                <a:solidFill>
                  <a:schemeClr val="tx1"/>
                </a:solidFill>
              </a:rPr>
              <a:t>diploid &amp; </a:t>
            </a:r>
            <a:r>
              <a:rPr lang="en-US" altLang="zh-CN" sz="4000" b="1" dirty="0" err="1">
                <a:solidFill>
                  <a:schemeClr val="tx1"/>
                </a:solidFill>
              </a:rPr>
              <a:t>multiploid</a:t>
            </a:r>
            <a:endParaRPr lang="en-US" altLang="zh-CN" sz="4000" b="1" dirty="0">
              <a:solidFill>
                <a:schemeClr val="tx1"/>
              </a:solidFill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282" y="1981200"/>
            <a:ext cx="8458200" cy="41148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rgbClr val="5347EB"/>
                </a:solidFill>
              </a:rPr>
              <a:t>二倍体</a:t>
            </a:r>
            <a:r>
              <a:rPr lang="zh-CN" altLang="en-US" sz="2800" b="1" dirty="0" smtClean="0">
                <a:solidFill>
                  <a:srgbClr val="FC4936"/>
                </a:solidFill>
              </a:rPr>
              <a:t>：由</a:t>
            </a:r>
            <a:r>
              <a:rPr lang="zh-CN" altLang="en-US" sz="3600" b="1" i="1" u="sng" dirty="0" smtClean="0">
                <a:solidFill>
                  <a:srgbClr val="669900"/>
                </a:solidFill>
              </a:rPr>
              <a:t>受精卵</a:t>
            </a:r>
            <a:r>
              <a:rPr lang="zh-CN" altLang="en-US" sz="2800" b="1" dirty="0" smtClean="0">
                <a:solidFill>
                  <a:srgbClr val="FC4936"/>
                </a:solidFill>
              </a:rPr>
              <a:t>发育而来，</a:t>
            </a:r>
            <a:r>
              <a:rPr lang="zh-CN" altLang="en-US" b="1" i="1" u="sng" dirty="0" smtClean="0">
                <a:solidFill>
                  <a:srgbClr val="34A91D"/>
                </a:solidFill>
              </a:rPr>
              <a:t>体细胞 </a:t>
            </a:r>
            <a:r>
              <a:rPr lang="zh-CN" altLang="en-US" sz="2800" b="1" dirty="0">
                <a:solidFill>
                  <a:srgbClr val="FC4936"/>
                </a:solidFill>
              </a:rPr>
              <a:t>中含有两个染色体组的个体。如：几乎全部动物和过半数的高等植物。</a:t>
            </a:r>
          </a:p>
          <a:p>
            <a:endParaRPr lang="zh-CN" altLang="en-US" sz="1200" b="1" dirty="0">
              <a:solidFill>
                <a:srgbClr val="FC4936"/>
              </a:solidFill>
            </a:endParaRPr>
          </a:p>
          <a:p>
            <a:r>
              <a:rPr lang="zh-CN" altLang="en-US" b="1" dirty="0">
                <a:solidFill>
                  <a:srgbClr val="5347EB"/>
                </a:solidFill>
              </a:rPr>
              <a:t>多倍体</a:t>
            </a:r>
            <a:r>
              <a:rPr lang="zh-CN" altLang="en-US" sz="2800" b="1" dirty="0" smtClean="0">
                <a:solidFill>
                  <a:srgbClr val="FC4936"/>
                </a:solidFill>
              </a:rPr>
              <a:t>：</a:t>
            </a:r>
            <a:r>
              <a:rPr lang="zh-CN" altLang="en-US" b="1" dirty="0" smtClean="0">
                <a:solidFill>
                  <a:srgbClr val="FC4936"/>
                </a:solidFill>
              </a:rPr>
              <a:t>由</a:t>
            </a:r>
            <a:r>
              <a:rPr lang="zh-CN" altLang="en-US" sz="3600" b="1" i="1" u="sng" dirty="0" smtClean="0">
                <a:solidFill>
                  <a:srgbClr val="669900"/>
                </a:solidFill>
              </a:rPr>
              <a:t>受精卵</a:t>
            </a:r>
            <a:r>
              <a:rPr lang="zh-CN" altLang="en-US" b="1" dirty="0" smtClean="0">
                <a:solidFill>
                  <a:srgbClr val="FC4936"/>
                </a:solidFill>
              </a:rPr>
              <a:t>发育而来，</a:t>
            </a:r>
            <a:r>
              <a:rPr lang="zh-CN" altLang="en-US" b="1" i="1" u="sng" dirty="0" smtClean="0">
                <a:solidFill>
                  <a:srgbClr val="34A91D"/>
                </a:solidFill>
              </a:rPr>
              <a:t>体细胞 </a:t>
            </a:r>
            <a:r>
              <a:rPr lang="zh-CN" altLang="en-US" sz="2800" b="1" dirty="0">
                <a:solidFill>
                  <a:srgbClr val="FC4936"/>
                </a:solidFill>
              </a:rPr>
              <a:t>中含有三个或三个以上染色体组的个体</a:t>
            </a:r>
            <a:r>
              <a:rPr lang="zh-CN" altLang="en-US" sz="2800" b="1" dirty="0" smtClean="0">
                <a:solidFill>
                  <a:srgbClr val="FC4936"/>
                </a:solidFill>
              </a:rPr>
              <a:t>。</a:t>
            </a:r>
            <a:endParaRPr lang="en-US" altLang="zh-CN" sz="2800" b="1" dirty="0" smtClean="0">
              <a:solidFill>
                <a:srgbClr val="FC4936"/>
              </a:solidFill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rgbClr val="FC4936"/>
                </a:solidFill>
              </a:rPr>
              <a:t>如：</a:t>
            </a:r>
            <a:r>
              <a:rPr lang="en-US" altLang="zh-CN" sz="2800" b="1" dirty="0" smtClean="0">
                <a:solidFill>
                  <a:srgbClr val="FC4936"/>
                </a:solidFill>
              </a:rPr>
              <a:t>1/3</a:t>
            </a:r>
            <a:r>
              <a:rPr lang="zh-CN" altLang="en-US" sz="2800" b="1" dirty="0" smtClean="0">
                <a:solidFill>
                  <a:srgbClr val="FC4936"/>
                </a:solidFill>
              </a:rPr>
              <a:t>的被子植物   香蕉</a:t>
            </a:r>
            <a:r>
              <a:rPr lang="zh-CN" altLang="en-US" sz="2800" b="1" dirty="0">
                <a:solidFill>
                  <a:srgbClr val="FC4936"/>
                </a:solidFill>
              </a:rPr>
              <a:t>（     倍体</a:t>
            </a:r>
            <a:r>
              <a:rPr lang="en-US" altLang="zh-CN" sz="3600" b="1" dirty="0">
                <a:solidFill>
                  <a:srgbClr val="FC4936"/>
                </a:solidFill>
              </a:rPr>
              <a:t>triploid</a:t>
            </a:r>
            <a:r>
              <a:rPr lang="en-US" altLang="zh-CN" sz="2800" b="1" dirty="0">
                <a:solidFill>
                  <a:srgbClr val="FC4936"/>
                </a:solidFill>
              </a:rPr>
              <a:t> </a:t>
            </a:r>
            <a:r>
              <a:rPr lang="zh-CN" altLang="en-US" sz="2800" b="1" dirty="0" smtClean="0">
                <a:solidFill>
                  <a:srgbClr val="FC4936"/>
                </a:solidFill>
              </a:rPr>
              <a:t>）         </a:t>
            </a:r>
            <a:endParaRPr lang="en-US" altLang="zh-CN" sz="2800" b="1" dirty="0" smtClean="0">
              <a:solidFill>
                <a:srgbClr val="FC4936"/>
              </a:solidFill>
            </a:endParaRPr>
          </a:p>
          <a:p>
            <a:pPr>
              <a:buNone/>
            </a:pPr>
            <a:r>
              <a:rPr lang="en-US" altLang="zh-CN" sz="2800" b="1" dirty="0" smtClean="0">
                <a:solidFill>
                  <a:srgbClr val="FC4936"/>
                </a:solidFill>
              </a:rPr>
              <a:t>                             </a:t>
            </a:r>
            <a:r>
              <a:rPr lang="zh-CN" altLang="en-US" sz="2800" b="1" dirty="0" smtClean="0">
                <a:solidFill>
                  <a:srgbClr val="FC4936"/>
                </a:solidFill>
              </a:rPr>
              <a:t>马铃薯</a:t>
            </a:r>
            <a:r>
              <a:rPr lang="zh-CN" altLang="en-US" sz="2800" b="1" dirty="0">
                <a:solidFill>
                  <a:srgbClr val="FC4936"/>
                </a:solidFill>
              </a:rPr>
              <a:t>（    倍</a:t>
            </a:r>
            <a:r>
              <a:rPr lang="zh-CN" altLang="en-US" sz="2800" b="1" dirty="0" smtClean="0">
                <a:solidFill>
                  <a:srgbClr val="FC4936"/>
                </a:solidFill>
              </a:rPr>
              <a:t>体</a:t>
            </a:r>
            <a:r>
              <a:rPr lang="en-US" altLang="zh-CN" sz="3600" b="1" dirty="0" err="1" smtClean="0">
                <a:solidFill>
                  <a:srgbClr val="FC4936"/>
                </a:solidFill>
              </a:rPr>
              <a:t>etraploid</a:t>
            </a:r>
            <a:r>
              <a:rPr lang="en-US" altLang="zh-CN" sz="2800" b="1" dirty="0" smtClean="0">
                <a:solidFill>
                  <a:srgbClr val="FC4936"/>
                </a:solidFill>
              </a:rPr>
              <a:t> </a:t>
            </a:r>
            <a:r>
              <a:rPr lang="zh-CN" altLang="en-US" sz="2800" b="1" dirty="0" smtClean="0">
                <a:solidFill>
                  <a:srgbClr val="FC4936"/>
                </a:solidFill>
              </a:rPr>
              <a:t>）</a:t>
            </a:r>
            <a:endParaRPr lang="zh-CN" altLang="en-US" sz="2800" b="1" dirty="0">
              <a:solidFill>
                <a:srgbClr val="FC4936"/>
              </a:solidFill>
            </a:endParaRP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4786314" y="4857760"/>
            <a:ext cx="609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5347EB"/>
                </a:solidFill>
                <a:latin typeface="Tahoma" pitchFamily="34" charset="0"/>
              </a:rPr>
              <a:t>三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4714876" y="5492768"/>
            <a:ext cx="60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5347EB"/>
                </a:solidFill>
                <a:latin typeface="Tahoma" pitchFamily="34" charset="0"/>
              </a:rPr>
              <a:t>四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animBg="1" autoUpdateAnimBg="0"/>
      <p:bldP spid="67587" grpId="0" build="p" autoUpdateAnimBg="0"/>
      <p:bldP spid="67590" grpId="0" autoUpdateAnimBg="0"/>
      <p:bldP spid="6759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1258888" y="1268413"/>
            <a:ext cx="6840537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一般地讲    体细胞     </a:t>
            </a:r>
            <a:r>
              <a:rPr lang="en-US" altLang="zh-CN" b="1"/>
              <a:t>2n</a:t>
            </a:r>
            <a:r>
              <a:rPr lang="en-US" altLang="zh-CN"/>
              <a:t> </a:t>
            </a:r>
            <a:endParaRPr lang="en-US" altLang="zh-CN" sz="3600" b="1"/>
          </a:p>
          <a:p>
            <a:pPr>
              <a:spcBef>
                <a:spcPct val="50000"/>
              </a:spcBef>
            </a:pPr>
            <a:r>
              <a:rPr lang="en-US" altLang="zh-CN" sz="3600" b="1"/>
              <a:t>                    </a:t>
            </a:r>
            <a:r>
              <a:rPr lang="zh-CN" altLang="en-US" sz="3600" b="1"/>
              <a:t>性细胞      </a:t>
            </a:r>
            <a:r>
              <a:rPr lang="en-US" altLang="zh-CN" sz="3600" b="1"/>
              <a:t>n</a:t>
            </a:r>
          </a:p>
          <a:p>
            <a:pPr>
              <a:spcBef>
                <a:spcPct val="50000"/>
              </a:spcBef>
            </a:pPr>
            <a:r>
              <a:rPr lang="zh-CN" altLang="en-US" sz="3600" b="1"/>
              <a:t>强调染色体组，强调多倍体时</a:t>
            </a:r>
          </a:p>
          <a:p>
            <a:pPr>
              <a:spcBef>
                <a:spcPct val="50000"/>
              </a:spcBef>
            </a:pPr>
            <a:r>
              <a:rPr lang="zh-CN" altLang="en-US" sz="3600" b="1"/>
              <a:t>                     体细胞    </a:t>
            </a:r>
            <a:r>
              <a:rPr lang="en-US" altLang="zh-CN" sz="3600" b="1"/>
              <a:t>6N</a:t>
            </a:r>
          </a:p>
          <a:p>
            <a:pPr>
              <a:spcBef>
                <a:spcPct val="50000"/>
              </a:spcBef>
            </a:pPr>
            <a:r>
              <a:rPr lang="en-US" altLang="zh-CN" sz="3600" b="1"/>
              <a:t>                     </a:t>
            </a:r>
            <a:r>
              <a:rPr lang="zh-CN" altLang="en-US" sz="3600" b="1"/>
              <a:t>性细胞    </a:t>
            </a:r>
            <a:r>
              <a:rPr lang="en-US" altLang="zh-CN" sz="3600" b="1"/>
              <a:t>3N</a:t>
            </a:r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2339975" y="404813"/>
            <a:ext cx="45354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latin typeface="黑体" pitchFamily="2" charset="-122"/>
                <a:ea typeface="黑体" pitchFamily="2" charset="-122"/>
              </a:rPr>
              <a:t>多倍体植物</a:t>
            </a:r>
            <a:r>
              <a:rPr lang="en-US" altLang="zh-CN" sz="360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600">
                <a:latin typeface="黑体" pitchFamily="2" charset="-122"/>
                <a:ea typeface="黑体" pitchFamily="2" charset="-122"/>
              </a:rPr>
              <a:t>如小麦</a:t>
            </a:r>
            <a:r>
              <a:rPr lang="en-US" altLang="zh-CN" sz="3600"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2916238" y="5373688"/>
            <a:ext cx="3529012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3333FF"/>
                </a:solidFill>
              </a:rPr>
              <a:t>2n =42=6×7= 6N</a:t>
            </a:r>
            <a:r>
              <a:rPr lang="en-US" altLang="zh-CN" sz="3600" b="1" dirty="0">
                <a:solidFill>
                  <a:srgbClr val="3333FF"/>
                </a:solidFill>
              </a:rPr>
              <a:t>        </a:t>
            </a:r>
            <a:r>
              <a:rPr lang="en-US" altLang="zh-CN" sz="3600" b="1" dirty="0" smtClean="0">
                <a:solidFill>
                  <a:srgbClr val="3333FF"/>
                </a:solidFill>
              </a:rPr>
              <a:t>          </a:t>
            </a:r>
            <a:br>
              <a:rPr lang="en-US" altLang="zh-CN" sz="3600" b="1" dirty="0" smtClean="0">
                <a:solidFill>
                  <a:srgbClr val="3333FF"/>
                </a:solidFill>
              </a:rPr>
            </a:br>
            <a:r>
              <a:rPr lang="en-US" altLang="zh-CN" b="1" dirty="0" smtClean="0">
                <a:solidFill>
                  <a:srgbClr val="3333FF"/>
                </a:solidFill>
              </a:rPr>
              <a:t>   n=21=3×7= 3N</a:t>
            </a:r>
            <a:endParaRPr lang="en-US" altLang="zh-CN" b="1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457200"/>
            <a:ext cx="8077200" cy="2438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5400" b="1">
                <a:solidFill>
                  <a:srgbClr val="0000FF"/>
                </a:solidFill>
              </a:rPr>
              <a:t>思考：</a:t>
            </a:r>
            <a:r>
              <a:rPr lang="zh-CN" altLang="en-US" sz="4800" b="1">
                <a:solidFill>
                  <a:srgbClr val="990033"/>
                </a:solidFill>
              </a:rPr>
              <a:t>自然情况下，多倍体到底是怎样形成的呢？</a:t>
            </a:r>
            <a:endParaRPr lang="zh-CN" altLang="en-US">
              <a:solidFill>
                <a:srgbClr val="990033"/>
              </a:solidFill>
            </a:endParaRPr>
          </a:p>
          <a:p>
            <a:endParaRPr lang="zh-CN" altLang="en-US"/>
          </a:p>
          <a:p>
            <a:pPr>
              <a:buFontTx/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914400" y="2286000"/>
            <a:ext cx="7467600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669900"/>
                </a:solidFill>
              </a:rPr>
              <a:t>        </a:t>
            </a:r>
            <a:r>
              <a:rPr lang="zh-CN" altLang="en-US" sz="3600" b="1">
                <a:solidFill>
                  <a:srgbClr val="669900"/>
                </a:solidFill>
              </a:rPr>
              <a:t>体细胞有丝分裂过程中，细胞受到外界环境条件的剧烈变化（</a:t>
            </a:r>
            <a:r>
              <a:rPr lang="zh-CN" altLang="en-US" sz="3600" b="1">
                <a:solidFill>
                  <a:srgbClr val="FF0000"/>
                </a:solidFill>
              </a:rPr>
              <a:t>主要是温度</a:t>
            </a:r>
            <a:r>
              <a:rPr lang="zh-CN" altLang="en-US" sz="3600" b="1">
                <a:solidFill>
                  <a:srgbClr val="669900"/>
                </a:solidFill>
              </a:rPr>
              <a:t>）或生物内部因素的干扰，</a:t>
            </a:r>
            <a:r>
              <a:rPr lang="zh-CN" altLang="en-US" sz="3600" b="1">
                <a:solidFill>
                  <a:srgbClr val="FF0000"/>
                </a:solidFill>
              </a:rPr>
              <a:t>染色体已经复制后，但细胞不能一分为二</a:t>
            </a:r>
            <a:r>
              <a:rPr lang="zh-CN" altLang="en-US" sz="3600" b="1">
                <a:solidFill>
                  <a:srgbClr val="669900"/>
                </a:solidFill>
              </a:rPr>
              <a:t>，使细胞内染色体加倍。</a:t>
            </a: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1763713" y="5949950"/>
            <a:ext cx="61198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也可人工低温诱导（</a:t>
            </a:r>
            <a:r>
              <a:rPr lang="en-US" altLang="zh-CN" b="1"/>
              <a:t>P88 </a:t>
            </a:r>
            <a:r>
              <a:rPr lang="zh-CN" altLang="en-US" b="1"/>
              <a:t>实验）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autoUpdateAnimBg="0"/>
      <p:bldP spid="12390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 cstate="print"/>
          <a:srcRect l="4167" t="22662" r="4963" b="18889"/>
          <a:stretch>
            <a:fillRect/>
          </a:stretch>
        </p:blipFill>
        <p:spPr bwMode="auto">
          <a:xfrm>
            <a:off x="1357290" y="2285992"/>
            <a:ext cx="7521609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5955" name="Picture 3" descr="Cell Division in a heparin treated embryo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333375"/>
            <a:ext cx="2808288" cy="2808288"/>
          </a:xfrm>
          <a:prstGeom prst="rect">
            <a:avLst/>
          </a:prstGeom>
          <a:noFill/>
        </p:spPr>
      </p:pic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4140200" y="692150"/>
            <a:ext cx="41052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多数是有丝分裂受阻也可能减数分裂受阻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900113" y="765175"/>
            <a:ext cx="46085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ea typeface="幼圆" pitchFamily="49" charset="-122"/>
              </a:rPr>
              <a:t>人工诱导产生多倍体</a:t>
            </a: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1692275" y="2060575"/>
            <a:ext cx="619283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3333FF"/>
              </a:buClr>
              <a:buFont typeface="Wingdings" pitchFamily="2" charset="2"/>
              <a:buChar char="Ø"/>
            </a:pPr>
            <a:r>
              <a:rPr lang="zh-CN" altLang="en-US" b="1" dirty="0"/>
              <a:t>药物：秋水仙素</a:t>
            </a:r>
          </a:p>
          <a:p>
            <a:pPr>
              <a:spcBef>
                <a:spcPct val="50000"/>
              </a:spcBef>
              <a:buClr>
                <a:srgbClr val="3333FF"/>
              </a:buClr>
              <a:buFont typeface="Wingdings" pitchFamily="2" charset="2"/>
              <a:buChar char="Ø"/>
            </a:pPr>
            <a:r>
              <a:rPr lang="zh-CN" altLang="en-US" b="1" dirty="0"/>
              <a:t>处理时间：一般是种子或幼苗的茎尖</a:t>
            </a:r>
          </a:p>
          <a:p>
            <a:pPr>
              <a:spcBef>
                <a:spcPct val="50000"/>
              </a:spcBef>
              <a:buClr>
                <a:srgbClr val="3333FF"/>
              </a:buClr>
              <a:buFont typeface="Wingdings" pitchFamily="2" charset="2"/>
              <a:buChar char="Ø"/>
            </a:pPr>
            <a:r>
              <a:rPr lang="zh-CN" altLang="en-US" b="1" dirty="0"/>
              <a:t>作用时期：有丝分裂前期</a:t>
            </a:r>
          </a:p>
          <a:p>
            <a:pPr>
              <a:spcBef>
                <a:spcPct val="50000"/>
              </a:spcBef>
              <a:buClr>
                <a:srgbClr val="3333FF"/>
              </a:buClr>
              <a:buFont typeface="Wingdings" pitchFamily="2" charset="2"/>
              <a:buChar char="Ø"/>
            </a:pPr>
            <a:r>
              <a:rPr lang="zh-CN" altLang="en-US" b="1" dirty="0"/>
              <a:t>作用原理：抑制</a:t>
            </a:r>
            <a:r>
              <a:rPr lang="zh-CN" altLang="en-US" b="1" dirty="0" smtClean="0"/>
              <a:t>纺锤体</a:t>
            </a:r>
            <a:r>
              <a:rPr lang="zh-CN" altLang="en-US" b="1" dirty="0"/>
              <a:t>的形成</a:t>
            </a:r>
            <a:r>
              <a:rPr lang="zh-CN" altLang="en-US" b="1" dirty="0" smtClean="0"/>
              <a:t>，染色体</a:t>
            </a:r>
            <a:r>
              <a:rPr lang="zh-CN" altLang="en-US" b="1" dirty="0"/>
              <a:t>不能分开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31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131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131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131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116013" y="1268413"/>
            <a:ext cx="25923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/>
              <a:t>同源多倍体</a:t>
            </a: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1187450" y="3573463"/>
            <a:ext cx="25923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/>
              <a:t>异源多倍体</a:t>
            </a:r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3708400" y="2133600"/>
            <a:ext cx="38893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800080"/>
                </a:solidFill>
              </a:rPr>
              <a:t>同种植物染色体加倍得到的多倍体</a:t>
            </a:r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3924300" y="4437063"/>
            <a:ext cx="388937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800080"/>
                </a:solidFill>
              </a:rPr>
              <a:t>不同种植物杂交后代，经染色体加倍得到的多倍体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1116013" y="1916113"/>
            <a:ext cx="1809750" cy="579437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秋水仙素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1476375" y="4003675"/>
            <a:ext cx="1408113" cy="579438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生长素</a:t>
            </a: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3563938" y="1484313"/>
            <a:ext cx="3097212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染色体加倍     </a:t>
            </a:r>
            <a:r>
              <a:rPr lang="zh-CN" altLang="en-US" sz="2400" b="1"/>
              <a:t>（三倍体无籽西瓜）</a:t>
            </a:r>
            <a:r>
              <a:rPr lang="zh-CN" altLang="en-US" b="1"/>
              <a:t>   也可基因突变</a:t>
            </a:r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3419475" y="3429000"/>
            <a:ext cx="3867169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促进果实</a:t>
            </a:r>
            <a:r>
              <a:rPr lang="zh-CN" altLang="en-US" b="1" dirty="0" smtClean="0"/>
              <a:t>发育       </a:t>
            </a:r>
            <a:r>
              <a:rPr lang="zh-CN" altLang="en-US" sz="2400" b="1" dirty="0" smtClean="0"/>
              <a:t>（</a:t>
            </a:r>
            <a:r>
              <a:rPr lang="zh-CN" altLang="en-US" sz="2400" b="1" dirty="0"/>
              <a:t>无籽番茄）</a:t>
            </a:r>
            <a:r>
              <a:rPr lang="zh-CN" altLang="en-US" b="1" dirty="0"/>
              <a:t>           </a:t>
            </a:r>
            <a:endParaRPr lang="en-US" altLang="zh-CN" b="1" dirty="0" smtClean="0"/>
          </a:p>
          <a:p>
            <a:pPr>
              <a:spcBef>
                <a:spcPct val="50000"/>
              </a:spcBef>
            </a:pPr>
            <a:r>
              <a:rPr lang="zh-CN" altLang="en-US" b="1" dirty="0" smtClean="0"/>
              <a:t>促进生长  促进生根 </a:t>
            </a:r>
            <a:endParaRPr lang="en-US" altLang="zh-CN" sz="2400" b="1" dirty="0" smtClean="0"/>
          </a:p>
          <a:p>
            <a:pPr>
              <a:spcBef>
                <a:spcPct val="50000"/>
              </a:spcBef>
            </a:pPr>
            <a:r>
              <a:rPr lang="zh-CN" altLang="en-US" b="1" dirty="0" smtClean="0"/>
              <a:t>保</a:t>
            </a:r>
            <a:r>
              <a:rPr lang="zh-CN" altLang="en-US" b="1" dirty="0"/>
              <a:t>铃保</a:t>
            </a:r>
            <a:r>
              <a:rPr lang="zh-CN" altLang="en-US" b="1" dirty="0" smtClean="0"/>
              <a:t>果   疏花疏果</a:t>
            </a:r>
            <a:endParaRPr lang="zh-CN" altLang="en-US" b="1" dirty="0"/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1476375" y="476250"/>
            <a:ext cx="53292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3333FF"/>
                </a:solidFill>
              </a:rPr>
              <a:t>秋水仙素和生长素的比较</a:t>
            </a:r>
          </a:p>
        </p:txBody>
      </p:sp>
      <p:sp>
        <p:nvSpPr>
          <p:cNvPr id="148489" name="Text Box 9"/>
          <p:cNvSpPr txBox="1">
            <a:spLocks noChangeArrowheads="1"/>
          </p:cNvSpPr>
          <p:nvPr/>
        </p:nvSpPr>
        <p:spPr bwMode="auto">
          <a:xfrm>
            <a:off x="1187450" y="4797425"/>
            <a:ext cx="187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(</a:t>
            </a:r>
            <a:r>
              <a:rPr lang="zh-CN" altLang="en-US" sz="2400" b="1"/>
              <a:t>植物激素</a:t>
            </a:r>
            <a:r>
              <a:rPr lang="en-US" altLang="zh-CN" sz="2400" b="1"/>
              <a:t>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1187450" y="2636838"/>
            <a:ext cx="130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(</a:t>
            </a:r>
            <a:r>
              <a:rPr lang="zh-CN" altLang="en-US" sz="2400" b="1"/>
              <a:t>非激素</a:t>
            </a:r>
            <a:r>
              <a:rPr lang="en-US" altLang="zh-CN" sz="2400" b="1"/>
              <a:t>)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21" name="Picture 5" descr="chp_chromosome_c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3800" y="692150"/>
            <a:ext cx="3744913" cy="5373688"/>
          </a:xfrm>
          <a:prstGeom prst="rect">
            <a:avLst/>
          </a:prstGeom>
          <a:noFill/>
        </p:spPr>
      </p:pic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1403350" y="1773238"/>
            <a:ext cx="2951163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基因内部的结构改变，光镜下不可见</a:t>
            </a:r>
          </a:p>
          <a:p>
            <a:pPr>
              <a:spcBef>
                <a:spcPct val="50000"/>
              </a:spcBef>
            </a:pPr>
            <a:r>
              <a:rPr lang="zh-CN" altLang="en-US" b="1" dirty="0"/>
              <a:t>染色体结构或数目的改变，光镜下可见</a:t>
            </a:r>
          </a:p>
        </p:txBody>
      </p:sp>
      <p:sp>
        <p:nvSpPr>
          <p:cNvPr id="137223" name="Oval 7"/>
          <p:cNvSpPr>
            <a:spLocks noChangeArrowheads="1"/>
          </p:cNvSpPr>
          <p:nvPr/>
        </p:nvSpPr>
        <p:spPr bwMode="auto">
          <a:xfrm>
            <a:off x="539750" y="765175"/>
            <a:ext cx="2159000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3600" b="1"/>
              <a:t>基因突变</a:t>
            </a:r>
          </a:p>
        </p:txBody>
      </p:sp>
      <p:sp>
        <p:nvSpPr>
          <p:cNvPr id="137224" name="Oval 8"/>
          <p:cNvSpPr>
            <a:spLocks noChangeArrowheads="1"/>
          </p:cNvSpPr>
          <p:nvPr/>
        </p:nvSpPr>
        <p:spPr bwMode="auto">
          <a:xfrm>
            <a:off x="539750" y="5157788"/>
            <a:ext cx="2808288" cy="11509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3600" b="1"/>
              <a:t>染色体变异</a:t>
            </a:r>
          </a:p>
        </p:txBody>
      </p:sp>
      <p:sp>
        <p:nvSpPr>
          <p:cNvPr id="137225" name="Line 9"/>
          <p:cNvSpPr>
            <a:spLocks noChangeShapeType="1"/>
          </p:cNvSpPr>
          <p:nvPr/>
        </p:nvSpPr>
        <p:spPr bwMode="auto">
          <a:xfrm flipV="1">
            <a:off x="2843213" y="1052513"/>
            <a:ext cx="3889375" cy="215900"/>
          </a:xfrm>
          <a:prstGeom prst="line">
            <a:avLst/>
          </a:prstGeom>
          <a:noFill/>
          <a:ln w="57150" cmpd="thinThick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7226" name="Line 10"/>
          <p:cNvSpPr>
            <a:spLocks noChangeShapeType="1"/>
          </p:cNvSpPr>
          <p:nvPr/>
        </p:nvSpPr>
        <p:spPr bwMode="auto">
          <a:xfrm flipV="1">
            <a:off x="3132138" y="4149725"/>
            <a:ext cx="3168650" cy="1152525"/>
          </a:xfrm>
          <a:prstGeom prst="line">
            <a:avLst/>
          </a:prstGeom>
          <a:noFill/>
          <a:ln w="57150" cmpd="thinThick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0003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76400"/>
            <a:ext cx="1319213" cy="4457700"/>
          </a:xfrm>
          <a:prstGeom prst="rect">
            <a:avLst/>
          </a:prstGeom>
          <a:noFill/>
        </p:spPr>
      </p:pic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276600" y="2438400"/>
            <a:ext cx="3810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3333FF"/>
                </a:solidFill>
              </a:rPr>
              <a:t>如：一只雄蜂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3581400" y="3381375"/>
            <a:ext cx="4724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5347EB"/>
                </a:solidFill>
              </a:rPr>
              <a:t>它是由卵细胞不经过受精直接而来的。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657600" y="4981575"/>
            <a:ext cx="46482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所以，它的</a:t>
            </a:r>
            <a:r>
              <a:rPr lang="zh-CN" altLang="en-US" sz="2800" b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体细胞染色体数</a:t>
            </a:r>
          </a:p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FC4936"/>
                </a:solidFill>
              </a:rPr>
              <a:t>             </a:t>
            </a:r>
            <a:r>
              <a:rPr lang="zh-CN" altLang="en-US" sz="2800" b="1">
                <a:solidFill>
                  <a:srgbClr val="0000FF"/>
                </a:solidFill>
              </a:rPr>
              <a:t>  </a:t>
            </a:r>
            <a:r>
              <a:rPr lang="zh-CN" altLang="en-US" sz="2800" b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配子染色体数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 rot="-5400000" flipH="1" flipV="1">
            <a:off x="5693569" y="5003006"/>
            <a:ext cx="89693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8000" b="1">
                <a:solidFill>
                  <a:srgbClr val="FC4936"/>
                </a:solidFill>
              </a:rPr>
              <a:t>﹦</a:t>
            </a:r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0" y="304800"/>
            <a:ext cx="6629400" cy="831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5400">
                <a:solidFill>
                  <a:srgbClr val="FF9900"/>
                </a:solidFill>
                <a:latin typeface="Tahoma" pitchFamily="34" charset="0"/>
                <a:ea typeface="华文行楷" pitchFamily="2" charset="-122"/>
              </a:rPr>
              <a:t>五、单倍体</a:t>
            </a:r>
            <a:r>
              <a:rPr lang="en-US" altLang="zh-CN" sz="5400" b="1">
                <a:solidFill>
                  <a:srgbClr val="FC4936"/>
                </a:solidFill>
                <a:latin typeface="Tahoma" pitchFamily="34" charset="0"/>
              </a:rPr>
              <a:t>haploid</a:t>
            </a:r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2971800" y="1143000"/>
            <a:ext cx="6172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C4936"/>
                </a:solidFill>
                <a:latin typeface="Tahoma" pitchFamily="34" charset="0"/>
              </a:rPr>
              <a:t>指体细胞中含有</a:t>
            </a:r>
            <a:r>
              <a:rPr lang="zh-CN" altLang="en-US" b="1">
                <a:solidFill>
                  <a:srgbClr val="34A91D"/>
                </a:solidFill>
                <a:latin typeface="Tahoma" pitchFamily="34" charset="0"/>
              </a:rPr>
              <a:t>本物种配子染色体数</a:t>
            </a:r>
            <a:r>
              <a:rPr lang="zh-CN" altLang="en-US" b="1">
                <a:solidFill>
                  <a:srgbClr val="FC4936"/>
                </a:solidFill>
                <a:latin typeface="Tahoma" pitchFamily="34" charset="0"/>
              </a:rPr>
              <a:t>的个体。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autoUpdateAnimBg="0"/>
      <p:bldP spid="52229" grpId="0" autoUpdateAnimBg="0"/>
      <p:bldP spid="52230" grpId="0" autoUpdateAnimBg="0"/>
      <p:bldP spid="52233" grpId="0" autoUpdateAnimBg="0"/>
      <p:bldP spid="52237" grpId="0" animBg="1" autoUpdateAnimBg="0"/>
      <p:bldP spid="5223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811236" y="2282603"/>
            <a:ext cx="71183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FC4936"/>
                </a:solidFill>
                <a:latin typeface="Tahoma" pitchFamily="34" charset="0"/>
              </a:rPr>
              <a:t>玉米</a:t>
            </a:r>
            <a:r>
              <a:rPr lang="zh-CN" altLang="en-US" sz="3600" b="1" dirty="0">
                <a:solidFill>
                  <a:srgbClr val="FC4936"/>
                </a:solidFill>
                <a:latin typeface="Tahoma" pitchFamily="34" charset="0"/>
              </a:rPr>
              <a:t>的单倍体有</a:t>
            </a:r>
            <a:r>
              <a:rPr lang="en-US" altLang="zh-CN" sz="3600" b="1" dirty="0">
                <a:solidFill>
                  <a:srgbClr val="FC4936"/>
                </a:solidFill>
                <a:latin typeface="Tahoma" pitchFamily="34" charset="0"/>
              </a:rPr>
              <a:t>____</a:t>
            </a:r>
            <a:r>
              <a:rPr lang="zh-CN" altLang="en-US" sz="3600" b="1" dirty="0">
                <a:solidFill>
                  <a:srgbClr val="FC4936"/>
                </a:solidFill>
                <a:latin typeface="Tahoma" pitchFamily="34" charset="0"/>
              </a:rPr>
              <a:t>个染色体组；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642910" y="3357562"/>
            <a:ext cx="82868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0000FF"/>
                </a:solidFill>
                <a:latin typeface="Tahoma" pitchFamily="34" charset="0"/>
              </a:rPr>
              <a:t>马铃薯的单倍体有</a:t>
            </a:r>
            <a:r>
              <a:rPr lang="en-US" altLang="zh-CN" sz="3600" b="1" dirty="0">
                <a:solidFill>
                  <a:srgbClr val="0000FF"/>
                </a:solidFill>
                <a:latin typeface="Tahoma" pitchFamily="34" charset="0"/>
              </a:rPr>
              <a:t>____</a:t>
            </a:r>
            <a:r>
              <a:rPr lang="zh-CN" altLang="en-US" sz="3600" b="1" dirty="0">
                <a:solidFill>
                  <a:srgbClr val="0000FF"/>
                </a:solidFill>
                <a:latin typeface="Tahoma" pitchFamily="34" charset="0"/>
              </a:rPr>
              <a:t>个染色体组；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1214414" y="785794"/>
            <a:ext cx="6324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90000"/>
            </a:pPr>
            <a:r>
              <a:rPr lang="zh-CN" altLang="en-US" sz="4000" b="1" dirty="0">
                <a:solidFill>
                  <a:srgbClr val="FC4936"/>
                </a:solidFill>
                <a:latin typeface="Tahoma" pitchFamily="34" charset="0"/>
              </a:rPr>
              <a:t>单倍体是不是体细胞中只含有</a:t>
            </a:r>
            <a:r>
              <a:rPr lang="en-US" altLang="zh-CN" sz="4000" b="1" dirty="0">
                <a:solidFill>
                  <a:srgbClr val="FC4936"/>
                </a:solidFill>
                <a:latin typeface="Tahoma" pitchFamily="34" charset="0"/>
              </a:rPr>
              <a:t>1</a:t>
            </a:r>
            <a:r>
              <a:rPr lang="zh-CN" altLang="en-US" sz="4000" b="1" dirty="0">
                <a:solidFill>
                  <a:srgbClr val="FC4936"/>
                </a:solidFill>
                <a:latin typeface="Tahoma" pitchFamily="34" charset="0"/>
              </a:rPr>
              <a:t>个染色体组的个体？</a:t>
            </a:r>
            <a:endParaRPr lang="zh-CN" altLang="en-US" sz="3600" dirty="0"/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857224" y="4357694"/>
            <a:ext cx="6934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0000FF"/>
                </a:solidFill>
                <a:latin typeface="Tahoma" pitchFamily="34" charset="0"/>
              </a:rPr>
              <a:t>普通小麦是六倍体</a:t>
            </a:r>
            <a:r>
              <a:rPr lang="en-US" altLang="zh-CN" sz="4000" b="1" dirty="0" err="1">
                <a:solidFill>
                  <a:srgbClr val="0000FF"/>
                </a:solidFill>
                <a:latin typeface="Tahoma" pitchFamily="34" charset="0"/>
              </a:rPr>
              <a:t>hexaploid</a:t>
            </a:r>
            <a:r>
              <a:rPr lang="zh-CN" altLang="en-US" sz="4000" b="1" dirty="0">
                <a:solidFill>
                  <a:srgbClr val="0000FF"/>
                </a:solidFill>
                <a:latin typeface="Tahoma" pitchFamily="34" charset="0"/>
              </a:rPr>
              <a:t>，现有一株体细胞含三个染色体组的个体，它是</a:t>
            </a:r>
            <a:r>
              <a:rPr lang="en-US" altLang="zh-CN" sz="4000" b="1" dirty="0">
                <a:solidFill>
                  <a:srgbClr val="0000FF"/>
                </a:solidFill>
                <a:latin typeface="Tahoma" pitchFamily="34" charset="0"/>
              </a:rPr>
              <a:t>___</a:t>
            </a:r>
            <a:r>
              <a:rPr lang="zh-CN" altLang="en-US" sz="4000" b="1" dirty="0">
                <a:solidFill>
                  <a:srgbClr val="0000FF"/>
                </a:solidFill>
                <a:latin typeface="Tahoma" pitchFamily="34" charset="0"/>
              </a:rPr>
              <a:t>倍体。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4545068" y="2214554"/>
            <a:ext cx="838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C20448"/>
                </a:solidFill>
              </a:rPr>
              <a:t>1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4786314" y="3286124"/>
            <a:ext cx="6382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 dirty="0">
                <a:solidFill>
                  <a:srgbClr val="FC4936"/>
                </a:solidFill>
              </a:rPr>
              <a:t>2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7143768" y="1500174"/>
            <a:ext cx="14335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C20448"/>
                </a:solidFill>
              </a:rPr>
              <a:t>不是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4714876" y="5572140"/>
            <a:ext cx="762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FC4936"/>
                </a:solidFill>
              </a:rPr>
              <a:t>单</a:t>
            </a:r>
          </a:p>
        </p:txBody>
      </p:sp>
      <p:sp>
        <p:nvSpPr>
          <p:cNvPr id="10" name="矩形 9"/>
          <p:cNvSpPr/>
          <p:nvPr/>
        </p:nvSpPr>
        <p:spPr>
          <a:xfrm>
            <a:off x="285720" y="214290"/>
            <a:ext cx="1574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rgbClr val="34A91D"/>
                </a:solidFill>
                <a:latin typeface="Tahoma" pitchFamily="34" charset="0"/>
              </a:rPr>
              <a:t>思考：</a:t>
            </a:r>
            <a:endParaRPr lang="zh-CN" altLang="en-US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utoUpdateAnimBg="0"/>
      <p:bldP spid="55301" grpId="0" autoUpdateAnimBg="0"/>
      <p:bldP spid="55302" grpId="0" autoUpdateAnimBg="0"/>
      <p:bldP spid="55303" grpId="0" autoUpdateAnimBg="0"/>
      <p:bldP spid="55305" grpId="0" autoUpdateAnimBg="0"/>
      <p:bldP spid="55306" grpId="0" autoUpdateAnimBg="0"/>
      <p:bldP spid="55307" grpId="0" autoUpdateAnimBg="0"/>
      <p:bldP spid="5530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 cstate="print"/>
          <a:srcRect l="6667" r="6667" b="1555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8350"/>
            <a:ext cx="7772400" cy="11430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>
                <a:solidFill>
                  <a:srgbClr val="34A91D"/>
                </a:solidFill>
              </a:rPr>
              <a:t>单倍体和多倍体的特点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2133600"/>
            <a:ext cx="4464050" cy="143986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4000" b="1">
                <a:solidFill>
                  <a:srgbClr val="5347EB"/>
                </a:solidFill>
              </a:rPr>
              <a:t>单倍体：</a:t>
            </a:r>
            <a:r>
              <a:rPr lang="zh-CN" altLang="en-US" b="1">
                <a:solidFill>
                  <a:srgbClr val="FC4936"/>
                </a:solidFill>
              </a:rPr>
              <a:t>植株弱小</a:t>
            </a:r>
          </a:p>
          <a:p>
            <a:pPr>
              <a:buFontTx/>
              <a:buNone/>
            </a:pPr>
            <a:r>
              <a:rPr lang="zh-CN" altLang="en-US" b="1">
                <a:solidFill>
                  <a:srgbClr val="FC4936"/>
                </a:solidFill>
              </a:rPr>
              <a:t>                 高度不育。</a:t>
            </a:r>
          </a:p>
        </p:txBody>
      </p:sp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1908175" y="3933825"/>
            <a:ext cx="604837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5347EB"/>
                </a:solidFill>
              </a:rPr>
              <a:t>多倍体：</a:t>
            </a:r>
            <a:r>
              <a:rPr lang="zh-CN" altLang="en-US" b="1" dirty="0">
                <a:solidFill>
                  <a:srgbClr val="FC4936"/>
                </a:solidFill>
              </a:rPr>
              <a:t>茎杆粗壮，叶片、果实和种子都比较大，糖类和蛋白质等营养物质的含量</a:t>
            </a:r>
            <a:r>
              <a:rPr lang="zh-CN" altLang="en-US" b="1" dirty="0" smtClean="0">
                <a:solidFill>
                  <a:srgbClr val="FC4936"/>
                </a:solidFill>
              </a:rPr>
              <a:t>都有所增加。</a:t>
            </a:r>
            <a:endParaRPr lang="zh-CN" altLang="en-US" b="1" dirty="0">
              <a:solidFill>
                <a:srgbClr val="FC4936"/>
              </a:solidFill>
            </a:endParaRPr>
          </a:p>
          <a:p>
            <a:r>
              <a:rPr lang="zh-CN" altLang="en-US" b="1" dirty="0">
                <a:solidFill>
                  <a:srgbClr val="FC4936"/>
                </a:solidFill>
              </a:rPr>
              <a:t>但发育延迟，结实率低。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624" name="Object 2048"/>
          <p:cNvGraphicFramePr>
            <a:graphicFrameLocks noChangeAspect="1"/>
          </p:cNvGraphicFramePr>
          <p:nvPr>
            <p:ph/>
          </p:nvPr>
        </p:nvGraphicFramePr>
        <p:xfrm>
          <a:off x="685800" y="769938"/>
          <a:ext cx="7772400" cy="5322887"/>
        </p:xfrm>
        <a:graphic>
          <a:graphicData uri="http://schemas.openxmlformats.org/presentationml/2006/ole">
            <p:oleObj spid="_x0000_s154624" name="Document" r:id="rId3" imgW="7779240" imgH="5327640" progId="Word.Document.8">
              <p:embed/>
            </p:oleObj>
          </a:graphicData>
        </a:graphic>
      </p:graphicFrame>
      <p:pic>
        <p:nvPicPr>
          <p:cNvPr id="54275" name="Picture 3" descr="x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81000"/>
            <a:ext cx="2286000" cy="2066925"/>
          </a:xfrm>
          <a:prstGeom prst="rect">
            <a:avLst/>
          </a:prstGeom>
          <a:noFill/>
        </p:spPr>
      </p:pic>
      <p:pic>
        <p:nvPicPr>
          <p:cNvPr id="54276" name="Picture 4" descr="x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2363788"/>
            <a:ext cx="2133600" cy="2081212"/>
          </a:xfrm>
          <a:prstGeom prst="rect">
            <a:avLst/>
          </a:prstGeom>
          <a:noFill/>
        </p:spPr>
      </p:pic>
      <p:pic>
        <p:nvPicPr>
          <p:cNvPr id="54277" name="Picture 5" descr="x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4427538"/>
            <a:ext cx="2286000" cy="2051050"/>
          </a:xfrm>
          <a:prstGeom prst="rect">
            <a:avLst/>
          </a:prstGeom>
          <a:noFill/>
        </p:spPr>
      </p:pic>
      <p:pic>
        <p:nvPicPr>
          <p:cNvPr id="54278" name="Picture 6" descr="x2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38600" y="381000"/>
            <a:ext cx="1150938" cy="1801813"/>
          </a:xfrm>
          <a:prstGeom prst="rect">
            <a:avLst/>
          </a:prstGeom>
          <a:noFill/>
        </p:spPr>
      </p:pic>
      <p:pic>
        <p:nvPicPr>
          <p:cNvPr id="54279" name="Picture 7" descr="x2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38600" y="2438400"/>
            <a:ext cx="1303338" cy="1971675"/>
          </a:xfrm>
          <a:prstGeom prst="rect">
            <a:avLst/>
          </a:prstGeom>
          <a:noFill/>
        </p:spPr>
      </p:pic>
      <p:pic>
        <p:nvPicPr>
          <p:cNvPr id="54280" name="Picture 8" descr="x2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114800" y="4343400"/>
            <a:ext cx="1482725" cy="2222500"/>
          </a:xfrm>
          <a:prstGeom prst="rect">
            <a:avLst/>
          </a:prstGeom>
          <a:noFill/>
        </p:spPr>
      </p:pic>
      <p:pic>
        <p:nvPicPr>
          <p:cNvPr id="54281" name="Picture 9" descr="x2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629400" y="0"/>
            <a:ext cx="1697038" cy="2149475"/>
          </a:xfrm>
          <a:prstGeom prst="rect">
            <a:avLst/>
          </a:prstGeom>
          <a:noFill/>
        </p:spPr>
      </p:pic>
      <p:pic>
        <p:nvPicPr>
          <p:cNvPr id="54282" name="Picture 10" descr="x2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53200" y="2057400"/>
            <a:ext cx="1893888" cy="2112963"/>
          </a:xfrm>
          <a:prstGeom prst="rect">
            <a:avLst/>
          </a:prstGeom>
          <a:noFill/>
        </p:spPr>
      </p:pic>
      <p:pic>
        <p:nvPicPr>
          <p:cNvPr id="54283" name="Picture 11" descr="x2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81800" y="4479925"/>
            <a:ext cx="1876425" cy="2378075"/>
          </a:xfrm>
          <a:prstGeom prst="rect">
            <a:avLst/>
          </a:prstGeom>
          <a:noFill/>
        </p:spPr>
      </p:pic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3200400" y="1371600"/>
            <a:ext cx="838200" cy="0"/>
          </a:xfrm>
          <a:prstGeom prst="line">
            <a:avLst/>
          </a:prstGeom>
          <a:noFill/>
          <a:ln w="76200">
            <a:solidFill>
              <a:srgbClr val="34A91D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3352800" y="3429000"/>
            <a:ext cx="762000" cy="0"/>
          </a:xfrm>
          <a:prstGeom prst="line">
            <a:avLst/>
          </a:prstGeom>
          <a:noFill/>
          <a:ln w="76200">
            <a:solidFill>
              <a:srgbClr val="34A91D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276600" y="5486400"/>
            <a:ext cx="838200" cy="0"/>
          </a:xfrm>
          <a:prstGeom prst="line">
            <a:avLst/>
          </a:prstGeom>
          <a:noFill/>
          <a:ln w="76200">
            <a:solidFill>
              <a:srgbClr val="34A91D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5638800" y="5638800"/>
            <a:ext cx="838200" cy="0"/>
          </a:xfrm>
          <a:prstGeom prst="line">
            <a:avLst/>
          </a:prstGeom>
          <a:noFill/>
          <a:ln w="76200">
            <a:solidFill>
              <a:srgbClr val="34A91D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5410200" y="3124200"/>
            <a:ext cx="914400" cy="0"/>
          </a:xfrm>
          <a:prstGeom prst="line">
            <a:avLst/>
          </a:prstGeom>
          <a:noFill/>
          <a:ln w="76200">
            <a:solidFill>
              <a:srgbClr val="34A91D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 flipV="1">
            <a:off x="5334000" y="1143000"/>
            <a:ext cx="990600" cy="0"/>
          </a:xfrm>
          <a:prstGeom prst="line">
            <a:avLst/>
          </a:prstGeom>
          <a:noFill/>
          <a:ln w="76200">
            <a:solidFill>
              <a:srgbClr val="34A91D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0" y="914400"/>
            <a:ext cx="73342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C4936"/>
                </a:solidFill>
              </a:rPr>
              <a:t>单、二、多倍体的比较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4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4" grpId="0" animBg="1"/>
      <p:bldP spid="54285" grpId="0" animBg="1"/>
      <p:bldP spid="54286" grpId="0" animBg="1"/>
      <p:bldP spid="54287" grpId="0" animBg="1"/>
      <p:bldP spid="54288" grpId="0" animBg="1"/>
      <p:bldP spid="54289" grpId="0" animBg="1"/>
      <p:bldP spid="5429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1357290" y="1285860"/>
            <a:ext cx="6953277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3333FF"/>
                </a:solidFill>
              </a:rPr>
              <a:t>能不能生长</a:t>
            </a:r>
            <a:r>
              <a:rPr lang="zh-CN" altLang="en-US" sz="4000" b="1" dirty="0"/>
              <a:t>，看</a:t>
            </a:r>
            <a:r>
              <a:rPr lang="zh-CN" altLang="en-US" sz="4000" b="1" dirty="0">
                <a:solidFill>
                  <a:srgbClr val="FF0000"/>
                </a:solidFill>
              </a:rPr>
              <a:t>是否具有完整的染色体组</a:t>
            </a:r>
            <a:r>
              <a:rPr lang="zh-CN" altLang="en-US" sz="4000" b="1" dirty="0"/>
              <a:t>，染色体组多的生长更高大</a:t>
            </a:r>
            <a:r>
              <a:rPr lang="en-US" altLang="zh-CN" sz="4000" b="1" dirty="0"/>
              <a:t>(</a:t>
            </a:r>
            <a:r>
              <a:rPr lang="zh-CN" altLang="en-US" sz="4000" b="1" dirty="0"/>
              <a:t>多倍体</a:t>
            </a:r>
            <a:r>
              <a:rPr lang="en-US" altLang="zh-CN" sz="4000" b="1" dirty="0"/>
              <a:t>),</a:t>
            </a:r>
            <a:r>
              <a:rPr lang="zh-CN" altLang="en-US" sz="4000" b="1" dirty="0"/>
              <a:t>染色体少的瘦弱</a:t>
            </a:r>
            <a:r>
              <a:rPr lang="en-US" altLang="zh-CN" sz="4000" b="1" dirty="0"/>
              <a:t>(</a:t>
            </a:r>
            <a:r>
              <a:rPr lang="zh-CN" altLang="en-US" sz="4000" b="1" dirty="0"/>
              <a:t>单倍体</a:t>
            </a:r>
            <a:r>
              <a:rPr lang="en-US" altLang="zh-CN" sz="4000" b="1" dirty="0"/>
              <a:t>)</a:t>
            </a:r>
          </a:p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3333FF"/>
                </a:solidFill>
              </a:rPr>
              <a:t>可不可育</a:t>
            </a:r>
            <a:r>
              <a:rPr lang="zh-CN" altLang="en-US" sz="4000" b="1" dirty="0"/>
              <a:t>，看减数分裂中所有染色体能否联会配对，</a:t>
            </a:r>
            <a:r>
              <a:rPr lang="zh-CN" altLang="en-US" sz="4000" b="1" dirty="0">
                <a:solidFill>
                  <a:srgbClr val="FF0000"/>
                </a:solidFill>
              </a:rPr>
              <a:t>能否产生正常的配子</a:t>
            </a:r>
            <a:r>
              <a:rPr lang="en-US" altLang="zh-CN" sz="4000" b="1" dirty="0"/>
              <a:t>(</a:t>
            </a:r>
            <a:r>
              <a:rPr lang="zh-CN" altLang="en-US" sz="4000" b="1" dirty="0"/>
              <a:t>单倍体不育，奇数倍的多倍体也不育</a:t>
            </a:r>
            <a:r>
              <a:rPr lang="en-US" altLang="zh-CN" sz="4000" b="1" dirty="0"/>
              <a:t>)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571472" y="214290"/>
            <a:ext cx="4752975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3600" b="1"/>
              <a:t>关于生长和育性问题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5" name="Picture 5" descr="dihapl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33400"/>
            <a:ext cx="3762375" cy="3254375"/>
          </a:xfrm>
          <a:prstGeom prst="rect">
            <a:avLst/>
          </a:prstGeom>
          <a:noFill/>
        </p:spPr>
      </p:pic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838200" y="3962400"/>
            <a:ext cx="3200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 doubled (dihaploid) plant after colchicination.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5486400" y="4876800"/>
            <a:ext cx="2971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 plant still remaining haploid after colchicination. (Note floral morphology). </a:t>
            </a:r>
          </a:p>
        </p:txBody>
      </p:sp>
      <p:pic>
        <p:nvPicPr>
          <p:cNvPr id="117769" name="Picture 9" descr="haploi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981200"/>
            <a:ext cx="3657600" cy="25574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214290"/>
            <a:ext cx="7239000" cy="67945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b="1" dirty="0">
                <a:solidFill>
                  <a:srgbClr val="FF9900"/>
                </a:solidFill>
                <a:latin typeface="宋体" pitchFamily="2" charset="-122"/>
              </a:rPr>
              <a:t>六、单倍体和多倍体的应用</a:t>
            </a:r>
          </a:p>
        </p:txBody>
      </p:sp>
      <p:graphicFrame>
        <p:nvGraphicFramePr>
          <p:cNvPr id="12342" name="Group 54"/>
          <p:cNvGraphicFramePr>
            <a:graphicFrameLocks noGrp="1"/>
          </p:cNvGraphicFramePr>
          <p:nvPr/>
        </p:nvGraphicFramePr>
        <p:xfrm>
          <a:off x="500034" y="1214422"/>
          <a:ext cx="8143932" cy="5393158"/>
        </p:xfrm>
        <a:graphic>
          <a:graphicData uri="http://schemas.openxmlformats.org/drawingml/2006/table">
            <a:tbl>
              <a:tblPr/>
              <a:tblGrid>
                <a:gridCol w="2000264"/>
                <a:gridCol w="3000396"/>
                <a:gridCol w="3143272"/>
              </a:tblGrid>
              <a:tr h="3890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C493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举例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优点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2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347E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单倍体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347E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的应用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C493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花药离体培养</a:t>
                      </a:r>
                      <a:endParaRPr kumimoji="1" lang="en-US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C493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C493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单倍体育种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C493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后代完全纯合缩短育种年限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C493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978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347E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多倍体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347E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的应用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C493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无籽西瓜培育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C493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无籽且</a:t>
                      </a:r>
                      <a:endParaRPr kumimoji="1" lang="en-US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C493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C493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品质优良</a:t>
                      </a:r>
                      <a:endParaRPr kumimoji="1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C493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381000" y="457200"/>
            <a:ext cx="3962400" cy="831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4800">
                <a:solidFill>
                  <a:srgbClr val="FF9900"/>
                </a:solidFill>
                <a:latin typeface="Tahoma" pitchFamily="34" charset="0"/>
                <a:ea typeface="华文行楷" pitchFamily="2" charset="-122"/>
              </a:rPr>
              <a:t>单倍体育种</a:t>
            </a:r>
            <a:r>
              <a:rPr lang="en-US" altLang="zh-CN" sz="4000">
                <a:solidFill>
                  <a:srgbClr val="FF9900"/>
                </a:solidFill>
                <a:latin typeface="Tahoma" pitchFamily="34" charset="0"/>
                <a:ea typeface="华文行楷" pitchFamily="2" charset="-122"/>
              </a:rPr>
              <a:t>haploid breeding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6516688" y="2205038"/>
            <a:ext cx="1676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3333FF"/>
                </a:solidFill>
              </a:rPr>
              <a:t>花粉离体培养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3563938" y="4724400"/>
            <a:ext cx="2057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/>
              <a:t>选取目标性状植株</a:t>
            </a: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6804025" y="4797425"/>
            <a:ext cx="1676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3333FF"/>
                </a:solidFill>
              </a:rPr>
              <a:t>染色体加倍</a:t>
            </a:r>
          </a:p>
        </p:txBody>
      </p: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468313" y="4724400"/>
            <a:ext cx="1676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/>
              <a:t>大量繁殖推广</a:t>
            </a:r>
          </a:p>
        </p:txBody>
      </p:sp>
      <p:sp>
        <p:nvSpPr>
          <p:cNvPr id="107530" name="AutoShape 10"/>
          <p:cNvSpPr>
            <a:spLocks noChangeArrowheads="1"/>
          </p:cNvSpPr>
          <p:nvPr/>
        </p:nvSpPr>
        <p:spPr bwMode="auto">
          <a:xfrm>
            <a:off x="2590800" y="28194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1" name="AutoShape 11"/>
          <p:cNvSpPr>
            <a:spLocks noChangeArrowheads="1"/>
          </p:cNvSpPr>
          <p:nvPr/>
        </p:nvSpPr>
        <p:spPr bwMode="auto">
          <a:xfrm>
            <a:off x="5435600" y="2708275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2" name="AutoShape 12"/>
          <p:cNvSpPr>
            <a:spLocks noChangeArrowheads="1"/>
          </p:cNvSpPr>
          <p:nvPr/>
        </p:nvSpPr>
        <p:spPr bwMode="auto">
          <a:xfrm rot="10800000">
            <a:off x="5724525" y="5229225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3" name="AutoShape 13"/>
          <p:cNvSpPr>
            <a:spLocks noChangeArrowheads="1"/>
          </p:cNvSpPr>
          <p:nvPr/>
        </p:nvSpPr>
        <p:spPr bwMode="auto">
          <a:xfrm rot="10783199">
            <a:off x="2411413" y="5229225"/>
            <a:ext cx="990600" cy="304800"/>
          </a:xfrm>
          <a:prstGeom prst="rightArrow">
            <a:avLst>
              <a:gd name="adj1" fmla="val 50000"/>
              <a:gd name="adj2" fmla="val 8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4" name="Text Box 14"/>
          <p:cNvSpPr txBox="1">
            <a:spLocks noChangeArrowheads="1"/>
          </p:cNvSpPr>
          <p:nvPr/>
        </p:nvSpPr>
        <p:spPr bwMode="auto">
          <a:xfrm>
            <a:off x="684213" y="2276475"/>
            <a:ext cx="1676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3333FF"/>
                </a:solidFill>
              </a:rPr>
              <a:t>相关品种杂交</a:t>
            </a:r>
          </a:p>
        </p:txBody>
      </p:sp>
      <p:sp>
        <p:nvSpPr>
          <p:cNvPr id="107535" name="Text Box 15"/>
          <p:cNvSpPr txBox="1">
            <a:spLocks noChangeArrowheads="1"/>
          </p:cNvSpPr>
          <p:nvPr/>
        </p:nvSpPr>
        <p:spPr bwMode="auto">
          <a:xfrm>
            <a:off x="3492500" y="2349500"/>
            <a:ext cx="1676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/>
              <a:t>杂合子植株</a:t>
            </a:r>
          </a:p>
        </p:txBody>
      </p:sp>
      <p:sp>
        <p:nvSpPr>
          <p:cNvPr id="107537" name="AutoShape 17"/>
          <p:cNvSpPr>
            <a:spLocks noChangeArrowheads="1"/>
          </p:cNvSpPr>
          <p:nvPr/>
        </p:nvSpPr>
        <p:spPr bwMode="auto">
          <a:xfrm rot="5400000">
            <a:off x="7080250" y="38735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8" name="Text Box 18"/>
          <p:cNvSpPr txBox="1">
            <a:spLocks noChangeArrowheads="1"/>
          </p:cNvSpPr>
          <p:nvPr/>
        </p:nvSpPr>
        <p:spPr bwMode="auto">
          <a:xfrm>
            <a:off x="1116013" y="3500438"/>
            <a:ext cx="7191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7539" name="Text Box 19"/>
          <p:cNvSpPr txBox="1">
            <a:spLocks noChangeArrowheads="1"/>
          </p:cNvSpPr>
          <p:nvPr/>
        </p:nvSpPr>
        <p:spPr bwMode="auto">
          <a:xfrm>
            <a:off x="8101013" y="2565400"/>
            <a:ext cx="7191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7540" name="Text Box 20"/>
          <p:cNvSpPr txBox="1">
            <a:spLocks noChangeArrowheads="1"/>
          </p:cNvSpPr>
          <p:nvPr/>
        </p:nvSpPr>
        <p:spPr bwMode="auto">
          <a:xfrm>
            <a:off x="7164388" y="6021388"/>
            <a:ext cx="7191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 cstate="print"/>
          <a:srcRect b="16667"/>
          <a:stretch>
            <a:fillRect/>
          </a:stretch>
        </p:blipFill>
        <p:spPr bwMode="auto">
          <a:xfrm>
            <a:off x="0" y="188913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1187450" y="5805488"/>
            <a:ext cx="33131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a typeface="方正姚体" pitchFamily="2" charset="-122"/>
              </a:rPr>
              <a:t>产生几种配子就可以得到几种表现型的纯合子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5143504" y="1214422"/>
            <a:ext cx="3139321" cy="509113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9600" b="1" dirty="0">
                <a:solidFill>
                  <a:srgbClr val="800080"/>
                </a:solidFill>
                <a:ea typeface="华文彩云" pitchFamily="2" charset="-122"/>
              </a:rPr>
              <a:t>明显缩短育种年限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/>
      <p:bldP spid="11469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5" name="Text Box 9" descr="瓦形"/>
          <p:cNvSpPr txBox="1">
            <a:spLocks noChangeArrowheads="1"/>
          </p:cNvSpPr>
          <p:nvPr/>
        </p:nvSpPr>
        <p:spPr bwMode="auto">
          <a:xfrm>
            <a:off x="0" y="2438400"/>
            <a:ext cx="2073275" cy="1446550"/>
          </a:xfrm>
          <a:prstGeom prst="rect">
            <a:avLst/>
          </a:prstGeom>
          <a:pattFill prst="shingle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400" b="1">
                <a:solidFill>
                  <a:srgbClr val="808000"/>
                </a:solidFill>
              </a:rPr>
              <a:t>染色体变异</a:t>
            </a:r>
          </a:p>
        </p:txBody>
      </p:sp>
      <p:sp>
        <p:nvSpPr>
          <p:cNvPr id="106506" name="Text Box 10" descr="瓦形"/>
          <p:cNvSpPr txBox="1">
            <a:spLocks noChangeArrowheads="1"/>
          </p:cNvSpPr>
          <p:nvPr/>
        </p:nvSpPr>
        <p:spPr bwMode="auto">
          <a:xfrm>
            <a:off x="2133600" y="838200"/>
            <a:ext cx="2514600" cy="1311275"/>
          </a:xfrm>
          <a:prstGeom prst="rect">
            <a:avLst/>
          </a:prstGeom>
          <a:pattFill prst="shingle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000" b="1">
                <a:solidFill>
                  <a:srgbClr val="808000"/>
                </a:solidFill>
              </a:rPr>
              <a:t>染色体结构变异</a:t>
            </a:r>
          </a:p>
        </p:txBody>
      </p:sp>
      <p:sp>
        <p:nvSpPr>
          <p:cNvPr id="106507" name="Text Box 11" descr="瓦形"/>
          <p:cNvSpPr txBox="1">
            <a:spLocks noChangeArrowheads="1"/>
          </p:cNvSpPr>
          <p:nvPr/>
        </p:nvSpPr>
        <p:spPr bwMode="auto">
          <a:xfrm>
            <a:off x="2133600" y="4114800"/>
            <a:ext cx="2514600" cy="1311275"/>
          </a:xfrm>
          <a:prstGeom prst="rect">
            <a:avLst/>
          </a:prstGeom>
          <a:pattFill prst="shingle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000" b="1">
                <a:solidFill>
                  <a:srgbClr val="808000"/>
                </a:solidFill>
              </a:rPr>
              <a:t>染色体数目变异</a:t>
            </a:r>
          </a:p>
        </p:txBody>
      </p:sp>
      <p:sp>
        <p:nvSpPr>
          <p:cNvPr id="106508" name="Text Box 12" descr="瓦形"/>
          <p:cNvSpPr txBox="1">
            <a:spLocks noChangeArrowheads="1"/>
          </p:cNvSpPr>
          <p:nvPr/>
        </p:nvSpPr>
        <p:spPr bwMode="auto">
          <a:xfrm>
            <a:off x="4800600" y="2627313"/>
            <a:ext cx="4343400" cy="1446550"/>
          </a:xfrm>
          <a:prstGeom prst="rect">
            <a:avLst/>
          </a:prstGeom>
          <a:pattFill prst="shingle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400" b="1" dirty="0" smtClean="0">
                <a:solidFill>
                  <a:srgbClr val="800080"/>
                </a:solidFill>
              </a:rPr>
              <a:t>染色体组</a:t>
            </a:r>
            <a:r>
              <a:rPr lang="zh-CN" altLang="en-US" sz="4400" b="1" dirty="0" smtClean="0">
                <a:solidFill>
                  <a:srgbClr val="808000"/>
                </a:solidFill>
              </a:rPr>
              <a:t>数目</a:t>
            </a:r>
            <a:r>
              <a:rPr lang="zh-CN" altLang="en-US" sz="4400" b="1" dirty="0">
                <a:solidFill>
                  <a:srgbClr val="808000"/>
                </a:solidFill>
              </a:rPr>
              <a:t>的成倍增加或减少</a:t>
            </a:r>
          </a:p>
        </p:txBody>
      </p:sp>
      <p:sp>
        <p:nvSpPr>
          <p:cNvPr id="106509" name="Text Box 13" descr="瓦形"/>
          <p:cNvSpPr txBox="1">
            <a:spLocks noChangeArrowheads="1"/>
          </p:cNvSpPr>
          <p:nvPr/>
        </p:nvSpPr>
        <p:spPr bwMode="auto">
          <a:xfrm>
            <a:off x="4800600" y="5021263"/>
            <a:ext cx="4343400" cy="1446550"/>
          </a:xfrm>
          <a:prstGeom prst="rect">
            <a:avLst/>
          </a:prstGeom>
          <a:pattFill prst="shingle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400" b="1">
                <a:solidFill>
                  <a:srgbClr val="800080"/>
                </a:solidFill>
              </a:rPr>
              <a:t>个别染色体</a:t>
            </a:r>
            <a:r>
              <a:rPr lang="zh-CN" altLang="en-US" sz="4400" b="1">
                <a:solidFill>
                  <a:srgbClr val="808000"/>
                </a:solidFill>
              </a:rPr>
              <a:t>数目的增加或减少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0" y="0"/>
            <a:ext cx="45159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FF9900"/>
                </a:solidFill>
                <a:ea typeface="华文行楷" pitchFamily="2" charset="-122"/>
              </a:rPr>
              <a:t>染色体变异包括</a:t>
            </a:r>
          </a:p>
        </p:txBody>
      </p:sp>
      <p:sp>
        <p:nvSpPr>
          <p:cNvPr id="106511" name="AutoShape 15"/>
          <p:cNvSpPr>
            <a:spLocks/>
          </p:cNvSpPr>
          <p:nvPr/>
        </p:nvSpPr>
        <p:spPr bwMode="auto">
          <a:xfrm>
            <a:off x="1828800" y="1066800"/>
            <a:ext cx="457200" cy="4114800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>
            <a:solidFill>
              <a:srgbClr val="FC493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6512" name="AutoShape 16"/>
          <p:cNvSpPr>
            <a:spLocks/>
          </p:cNvSpPr>
          <p:nvPr/>
        </p:nvSpPr>
        <p:spPr bwMode="auto">
          <a:xfrm>
            <a:off x="4284663" y="3357563"/>
            <a:ext cx="457200" cy="2994025"/>
          </a:xfrm>
          <a:prstGeom prst="leftBrace">
            <a:avLst>
              <a:gd name="adj1" fmla="val 54572"/>
              <a:gd name="adj2" fmla="val 50000"/>
            </a:avLst>
          </a:prstGeom>
          <a:noFill/>
          <a:ln w="38100">
            <a:solidFill>
              <a:srgbClr val="FC493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6514" name="Text Box 18" descr="瓦形"/>
          <p:cNvSpPr txBox="1">
            <a:spLocks noChangeArrowheads="1"/>
          </p:cNvSpPr>
          <p:nvPr/>
        </p:nvSpPr>
        <p:spPr bwMode="auto">
          <a:xfrm>
            <a:off x="5508625" y="836613"/>
            <a:ext cx="2519363" cy="1190625"/>
          </a:xfrm>
          <a:prstGeom prst="rect">
            <a:avLst/>
          </a:prstGeom>
          <a:pattFill prst="shingle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808000"/>
                </a:solidFill>
              </a:rPr>
              <a:t>缺失   </a:t>
            </a:r>
            <a:r>
              <a:rPr lang="zh-CN" altLang="en-US" sz="3600" b="1" dirty="0" smtClean="0">
                <a:solidFill>
                  <a:srgbClr val="808000"/>
                </a:solidFill>
              </a:rPr>
              <a:t>增加移接   颠倒</a:t>
            </a:r>
            <a:endParaRPr lang="zh-CN" altLang="en-US" sz="3600" b="1" dirty="0">
              <a:solidFill>
                <a:srgbClr val="808000"/>
              </a:solidFill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 descr="x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514600"/>
            <a:ext cx="8534400" cy="3429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1524000" y="5257800"/>
            <a:ext cx="182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C4936"/>
                </a:solidFill>
              </a:rPr>
              <a:t>母   本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6400800" y="5257800"/>
            <a:ext cx="144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C4936"/>
                </a:solidFill>
              </a:rPr>
              <a:t>父  本</a:t>
            </a: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1203325" y="56594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 sz="2400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1143000" y="6019800"/>
            <a:ext cx="160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9900"/>
                </a:solidFill>
              </a:rPr>
              <a:t>四倍体</a:t>
            </a:r>
          </a:p>
        </p:txBody>
      </p:sp>
      <p:sp>
        <p:nvSpPr>
          <p:cNvPr id="110601" name="Text Box 9"/>
          <p:cNvSpPr txBox="1">
            <a:spLocks noChangeArrowheads="1"/>
          </p:cNvSpPr>
          <p:nvPr/>
        </p:nvSpPr>
        <p:spPr bwMode="auto">
          <a:xfrm>
            <a:off x="685800" y="304800"/>
            <a:ext cx="807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90000"/>
            </a:pPr>
            <a:r>
              <a:rPr lang="zh-CN" altLang="en-US" b="1">
                <a:solidFill>
                  <a:srgbClr val="FC4936"/>
                </a:solidFill>
                <a:latin typeface="宋体" pitchFamily="2" charset="-122"/>
              </a:rPr>
              <a:t>无籽西瓜的培育</a:t>
            </a:r>
            <a:r>
              <a:rPr lang="en-US" altLang="zh-CN" sz="2400" b="1">
                <a:solidFill>
                  <a:srgbClr val="FC4936"/>
                </a:solidFill>
                <a:latin typeface="宋体" pitchFamily="2" charset="-122"/>
              </a:rPr>
              <a:t>breeding of seedless watermelon</a:t>
            </a:r>
            <a:endParaRPr lang="en-US" altLang="zh-CN" sz="2400"/>
          </a:p>
        </p:txBody>
      </p:sp>
      <p:pic>
        <p:nvPicPr>
          <p:cNvPr id="110595" name="Picture 3" descr="x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8175" y="692150"/>
            <a:ext cx="3733800" cy="280035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 autoUpdateAnimBg="0"/>
      <p:bldP spid="110598" grpId="0" autoUpdateAnimBg="0"/>
      <p:bldP spid="11060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 descr="x7"/>
          <p:cNvPicPr>
            <a:picLocks noChangeAspect="1" noChangeArrowheads="1"/>
          </p:cNvPicPr>
          <p:nvPr/>
        </p:nvPicPr>
        <p:blipFill>
          <a:blip r:embed="rId2" cstate="print"/>
          <a:srcRect r="7143" b="15086"/>
          <a:stretch>
            <a:fillRect/>
          </a:stretch>
        </p:blipFill>
        <p:spPr bwMode="auto">
          <a:xfrm>
            <a:off x="1371600" y="1160463"/>
            <a:ext cx="2971800" cy="2573337"/>
          </a:xfrm>
          <a:prstGeom prst="rect">
            <a:avLst/>
          </a:prstGeom>
          <a:noFill/>
        </p:spPr>
      </p:pic>
      <p:pic>
        <p:nvPicPr>
          <p:cNvPr id="111619" name="Picture 3" descr="x10"/>
          <p:cNvPicPr>
            <a:picLocks noChangeAspect="1" noChangeArrowheads="1"/>
          </p:cNvPicPr>
          <p:nvPr/>
        </p:nvPicPr>
        <p:blipFill>
          <a:blip r:embed="rId3" cstate="print"/>
          <a:srcRect r="12962"/>
          <a:stretch>
            <a:fillRect/>
          </a:stretch>
        </p:blipFill>
        <p:spPr bwMode="auto">
          <a:xfrm>
            <a:off x="5029200" y="990600"/>
            <a:ext cx="3581400" cy="3048000"/>
          </a:xfrm>
          <a:prstGeom prst="rect">
            <a:avLst/>
          </a:prstGeom>
          <a:noFill/>
        </p:spPr>
      </p:pic>
      <p:sp>
        <p:nvSpPr>
          <p:cNvPr id="111620" name="AutoShape 4"/>
          <p:cNvSpPr>
            <a:spLocks noChangeArrowheads="1"/>
          </p:cNvSpPr>
          <p:nvPr/>
        </p:nvSpPr>
        <p:spPr bwMode="auto">
          <a:xfrm flipH="1">
            <a:off x="4191000" y="685800"/>
            <a:ext cx="1752600" cy="9906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05F588"/>
          </a:solidFill>
          <a:ln w="952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1" name="AutoShape 5"/>
          <p:cNvSpPr>
            <a:spLocks noChangeArrowheads="1"/>
          </p:cNvSpPr>
          <p:nvPr/>
        </p:nvSpPr>
        <p:spPr bwMode="auto">
          <a:xfrm rot="-1270956">
            <a:off x="2438400" y="4343400"/>
            <a:ext cx="1600200" cy="1143000"/>
          </a:xfrm>
          <a:prstGeom prst="curvedRightArrow">
            <a:avLst>
              <a:gd name="adj1" fmla="val 20000"/>
              <a:gd name="adj2" fmla="val 40000"/>
              <a:gd name="adj3" fmla="val 46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11622" name="Picture 6" descr="x12"/>
          <p:cNvPicPr>
            <a:picLocks noChangeAspect="1" noChangeArrowheads="1"/>
          </p:cNvPicPr>
          <p:nvPr/>
        </p:nvPicPr>
        <p:blipFill>
          <a:blip r:embed="rId4" cstate="print"/>
          <a:srcRect r="12122"/>
          <a:stretch>
            <a:fillRect/>
          </a:stretch>
        </p:blipFill>
        <p:spPr bwMode="auto">
          <a:xfrm>
            <a:off x="4191000" y="3657600"/>
            <a:ext cx="2209800" cy="2514600"/>
          </a:xfrm>
          <a:prstGeom prst="rect">
            <a:avLst/>
          </a:prstGeom>
          <a:noFill/>
        </p:spPr>
      </p:pic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1066800" y="3886200"/>
            <a:ext cx="160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C4936"/>
                </a:solidFill>
              </a:rPr>
              <a:t>四倍体</a:t>
            </a:r>
          </a:p>
        </p:txBody>
      </p:sp>
      <p:sp>
        <p:nvSpPr>
          <p:cNvPr id="111624" name="Text Box 8"/>
          <p:cNvSpPr txBox="1">
            <a:spLocks noChangeArrowheads="1"/>
          </p:cNvSpPr>
          <p:nvPr/>
        </p:nvSpPr>
        <p:spPr bwMode="auto">
          <a:xfrm>
            <a:off x="7086600" y="4114800"/>
            <a:ext cx="160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C4936"/>
                </a:solidFill>
              </a:rPr>
              <a:t>二倍体</a:t>
            </a:r>
          </a:p>
        </p:txBody>
      </p:sp>
      <p:sp>
        <p:nvSpPr>
          <p:cNvPr id="111625" name="Text Box 9"/>
          <p:cNvSpPr txBox="1">
            <a:spLocks noChangeArrowheads="1"/>
          </p:cNvSpPr>
          <p:nvPr/>
        </p:nvSpPr>
        <p:spPr bwMode="auto">
          <a:xfrm>
            <a:off x="7391400" y="5181600"/>
            <a:ext cx="1295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C4936"/>
                </a:solidFill>
              </a:rPr>
              <a:t>有籽西瓜</a:t>
            </a:r>
          </a:p>
        </p:txBody>
      </p:sp>
      <p:sp>
        <p:nvSpPr>
          <p:cNvPr id="111626" name="Line 10"/>
          <p:cNvSpPr>
            <a:spLocks noChangeShapeType="1"/>
          </p:cNvSpPr>
          <p:nvPr/>
        </p:nvSpPr>
        <p:spPr bwMode="auto">
          <a:xfrm>
            <a:off x="6324600" y="4953000"/>
            <a:ext cx="990600" cy="609600"/>
          </a:xfrm>
          <a:prstGeom prst="line">
            <a:avLst/>
          </a:prstGeom>
          <a:noFill/>
          <a:ln w="76200">
            <a:solidFill>
              <a:srgbClr val="34A91D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6324600" y="0"/>
            <a:ext cx="121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C4936"/>
                </a:solidFill>
              </a:rPr>
              <a:t>父本</a:t>
            </a:r>
          </a:p>
        </p:txBody>
      </p:sp>
      <p:sp>
        <p:nvSpPr>
          <p:cNvPr id="111628" name="Text Box 12"/>
          <p:cNvSpPr txBox="1">
            <a:spLocks noChangeArrowheads="1"/>
          </p:cNvSpPr>
          <p:nvPr/>
        </p:nvSpPr>
        <p:spPr bwMode="auto">
          <a:xfrm>
            <a:off x="1143000" y="0"/>
            <a:ext cx="1447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C4936"/>
                </a:solidFill>
              </a:rPr>
              <a:t>母本</a:t>
            </a:r>
          </a:p>
        </p:txBody>
      </p:sp>
      <p:sp>
        <p:nvSpPr>
          <p:cNvPr id="111629" name="Line 13"/>
          <p:cNvSpPr>
            <a:spLocks noChangeShapeType="1"/>
          </p:cNvSpPr>
          <p:nvPr/>
        </p:nvSpPr>
        <p:spPr bwMode="auto">
          <a:xfrm>
            <a:off x="1828800" y="685800"/>
            <a:ext cx="0" cy="533400"/>
          </a:xfrm>
          <a:prstGeom prst="line">
            <a:avLst/>
          </a:prstGeom>
          <a:noFill/>
          <a:ln w="76200">
            <a:solidFill>
              <a:srgbClr val="5347EB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1630" name="Line 14"/>
          <p:cNvSpPr>
            <a:spLocks noChangeShapeType="1"/>
          </p:cNvSpPr>
          <p:nvPr/>
        </p:nvSpPr>
        <p:spPr bwMode="auto">
          <a:xfrm>
            <a:off x="7239000" y="685800"/>
            <a:ext cx="0" cy="533400"/>
          </a:xfrm>
          <a:prstGeom prst="line">
            <a:avLst/>
          </a:prstGeom>
          <a:noFill/>
          <a:ln w="76200">
            <a:solidFill>
              <a:srgbClr val="5347EB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1631" name="Text Box 15"/>
          <p:cNvSpPr txBox="1">
            <a:spLocks noChangeArrowheads="1"/>
          </p:cNvSpPr>
          <p:nvPr/>
        </p:nvSpPr>
        <p:spPr bwMode="auto">
          <a:xfrm>
            <a:off x="3886200" y="0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C4936"/>
                </a:solidFill>
              </a:rPr>
              <a:t>去雄授粉</a:t>
            </a:r>
          </a:p>
        </p:txBody>
      </p:sp>
      <p:sp>
        <p:nvSpPr>
          <p:cNvPr id="111632" name="Text Box 16"/>
          <p:cNvSpPr txBox="1">
            <a:spLocks noChangeArrowheads="1"/>
          </p:cNvSpPr>
          <p:nvPr/>
        </p:nvSpPr>
        <p:spPr bwMode="auto">
          <a:xfrm>
            <a:off x="5429256" y="6273225"/>
            <a:ext cx="20002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rgbClr val="FC4936"/>
                </a:solidFill>
              </a:rPr>
              <a:t>？</a:t>
            </a:r>
            <a:r>
              <a:rPr lang="en-US" altLang="zh-CN" b="1" dirty="0" smtClean="0">
                <a:solidFill>
                  <a:srgbClr val="FC4936"/>
                </a:solidFill>
              </a:rPr>
              <a:t>N</a:t>
            </a:r>
            <a:r>
              <a:rPr lang="zh-CN" altLang="en-US" b="1" dirty="0">
                <a:solidFill>
                  <a:srgbClr val="FC4936"/>
                </a:solidFill>
              </a:rPr>
              <a:t>种子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571736" y="6273225"/>
            <a:ext cx="22860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rgbClr val="FC4936"/>
                </a:solidFill>
              </a:rPr>
              <a:t>？</a:t>
            </a:r>
            <a:r>
              <a:rPr lang="en-US" altLang="zh-CN" b="1" dirty="0" smtClean="0">
                <a:solidFill>
                  <a:srgbClr val="FC4936"/>
                </a:solidFill>
              </a:rPr>
              <a:t>N</a:t>
            </a:r>
            <a:r>
              <a:rPr lang="zh-CN" altLang="en-US" b="1" dirty="0" smtClean="0">
                <a:solidFill>
                  <a:srgbClr val="FC4936"/>
                </a:solidFill>
              </a:rPr>
              <a:t>果实</a:t>
            </a:r>
            <a:endParaRPr lang="zh-CN" altLang="en-US" b="1" dirty="0">
              <a:solidFill>
                <a:srgbClr val="FC4936"/>
              </a:solidFill>
            </a:endParaRPr>
          </a:p>
        </p:txBody>
      </p:sp>
      <p:sp>
        <p:nvSpPr>
          <p:cNvPr id="18" name="上箭头 17"/>
          <p:cNvSpPr/>
          <p:nvPr/>
        </p:nvSpPr>
        <p:spPr bwMode="auto">
          <a:xfrm rot="2968706">
            <a:off x="3997993" y="5292908"/>
            <a:ext cx="342186" cy="1022978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animBg="1"/>
      <p:bldP spid="111621" grpId="0" animBg="1"/>
      <p:bldP spid="111623" grpId="0" autoUpdateAnimBg="0"/>
      <p:bldP spid="111624" grpId="0" autoUpdateAnimBg="0"/>
      <p:bldP spid="111625" grpId="0" autoUpdateAnimBg="0"/>
      <p:bldP spid="111626" grpId="0" animBg="1"/>
      <p:bldP spid="111627" grpId="0" autoUpdateAnimBg="0"/>
      <p:bldP spid="111628" grpId="0" autoUpdateAnimBg="0"/>
      <p:bldP spid="111629" grpId="0" animBg="1"/>
      <p:bldP spid="111630" grpId="0" animBg="1"/>
      <p:bldP spid="111631" grpId="0" autoUpdateAnimBg="0"/>
      <p:bldP spid="111632" grpId="0" autoUpdateAnimBg="0"/>
      <p:bldP spid="17" grpId="0" autoUpdateAnimBg="0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1026" descr="x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828800"/>
            <a:ext cx="3505200" cy="3067050"/>
          </a:xfrm>
          <a:prstGeom prst="rect">
            <a:avLst/>
          </a:prstGeom>
          <a:noFill/>
        </p:spPr>
      </p:pic>
      <p:pic>
        <p:nvPicPr>
          <p:cNvPr id="112643" name="Picture 1027" descr="x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05000"/>
            <a:ext cx="4648200" cy="2905125"/>
          </a:xfrm>
          <a:prstGeom prst="rect">
            <a:avLst/>
          </a:prstGeom>
          <a:noFill/>
        </p:spPr>
      </p:pic>
      <p:sp>
        <p:nvSpPr>
          <p:cNvPr id="112644" name="AutoShape 1028"/>
          <p:cNvSpPr>
            <a:spLocks noChangeArrowheads="1"/>
          </p:cNvSpPr>
          <p:nvPr/>
        </p:nvSpPr>
        <p:spPr bwMode="auto">
          <a:xfrm flipH="1">
            <a:off x="3581400" y="914400"/>
            <a:ext cx="2667000" cy="1371600"/>
          </a:xfrm>
          <a:custGeom>
            <a:avLst/>
            <a:gdLst>
              <a:gd name="G0" fmla="+- 0 0 0"/>
              <a:gd name="G1" fmla="+- -11786521 0 0"/>
              <a:gd name="G2" fmla="+- 0 0 -11786521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86521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86521"/>
              <a:gd name="G36" fmla="sin G34 -11786521"/>
              <a:gd name="G37" fmla="+/ -11786521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814 w 21600"/>
              <a:gd name="T5" fmla="*/ 0 h 21600"/>
              <a:gd name="T6" fmla="*/ 2700 w 21600"/>
              <a:gd name="T7" fmla="*/ 10778 h 21600"/>
              <a:gd name="T8" fmla="*/ 10807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23" y="5399"/>
                  <a:pt x="5407" y="7808"/>
                  <a:pt x="5400" y="10785"/>
                </a:cubicBezTo>
                <a:lnTo>
                  <a:pt x="0" y="10771"/>
                </a:lnTo>
                <a:cubicBezTo>
                  <a:pt x="15" y="4817"/>
                  <a:pt x="4846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05F588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5" name="AutoShape 1029"/>
          <p:cNvSpPr>
            <a:spLocks noChangeArrowheads="1"/>
          </p:cNvSpPr>
          <p:nvPr/>
        </p:nvSpPr>
        <p:spPr bwMode="auto">
          <a:xfrm>
            <a:off x="2286000" y="4419600"/>
            <a:ext cx="990600" cy="1676400"/>
          </a:xfrm>
          <a:prstGeom prst="curvedRightArrow">
            <a:avLst>
              <a:gd name="adj1" fmla="val 33846"/>
              <a:gd name="adj2" fmla="val 67692"/>
              <a:gd name="adj3" fmla="val 33333"/>
            </a:avLst>
          </a:prstGeom>
          <a:solidFill>
            <a:srgbClr val="05F588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12646" name="Picture 1030" descr="x11"/>
          <p:cNvPicPr>
            <a:picLocks noChangeAspect="1" noChangeArrowheads="1"/>
          </p:cNvPicPr>
          <p:nvPr/>
        </p:nvPicPr>
        <p:blipFill>
          <a:blip r:embed="rId4" cstate="print"/>
          <a:srcRect l="9525" r="11905" b="11409"/>
          <a:stretch>
            <a:fillRect/>
          </a:stretch>
        </p:blipFill>
        <p:spPr bwMode="auto">
          <a:xfrm>
            <a:off x="3581400" y="4114800"/>
            <a:ext cx="2514600" cy="2514600"/>
          </a:xfrm>
          <a:prstGeom prst="rect">
            <a:avLst/>
          </a:prstGeom>
          <a:noFill/>
        </p:spPr>
      </p:pic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6172200" y="4648200"/>
            <a:ext cx="297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C4936"/>
                </a:solidFill>
              </a:rPr>
              <a:t>普通西瓜植株</a:t>
            </a:r>
          </a:p>
        </p:txBody>
      </p:sp>
      <p:pic>
        <p:nvPicPr>
          <p:cNvPr id="112648" name="Picture 1032" descr="x3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0"/>
            <a:ext cx="847725" cy="1157288"/>
          </a:xfrm>
          <a:prstGeom prst="rect">
            <a:avLst/>
          </a:prstGeom>
          <a:noFill/>
        </p:spPr>
      </p:pic>
      <p:sp>
        <p:nvSpPr>
          <p:cNvPr id="112649" name="Line 1033"/>
          <p:cNvSpPr>
            <a:spLocks noChangeShapeType="1"/>
          </p:cNvSpPr>
          <p:nvPr/>
        </p:nvSpPr>
        <p:spPr bwMode="auto">
          <a:xfrm>
            <a:off x="1828800" y="1219200"/>
            <a:ext cx="0" cy="762000"/>
          </a:xfrm>
          <a:prstGeom prst="line">
            <a:avLst/>
          </a:prstGeom>
          <a:noFill/>
          <a:ln w="76200">
            <a:solidFill>
              <a:srgbClr val="5347EB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2650" name="Text Box 1034"/>
          <p:cNvSpPr txBox="1">
            <a:spLocks noChangeArrowheads="1"/>
          </p:cNvSpPr>
          <p:nvPr/>
        </p:nvSpPr>
        <p:spPr bwMode="auto">
          <a:xfrm>
            <a:off x="304800" y="11430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C4936"/>
                </a:solidFill>
              </a:rPr>
              <a:t>种下去</a:t>
            </a:r>
          </a:p>
        </p:txBody>
      </p:sp>
      <p:sp>
        <p:nvSpPr>
          <p:cNvPr id="112651" name="Text Box 1035"/>
          <p:cNvSpPr txBox="1">
            <a:spLocks noChangeArrowheads="1"/>
          </p:cNvSpPr>
          <p:nvPr/>
        </p:nvSpPr>
        <p:spPr bwMode="auto">
          <a:xfrm>
            <a:off x="457200" y="419100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C4936"/>
                </a:solidFill>
              </a:rPr>
              <a:t>三倍体植株</a:t>
            </a:r>
          </a:p>
        </p:txBody>
      </p:sp>
      <p:sp>
        <p:nvSpPr>
          <p:cNvPr id="112652" name="Text Box 1036"/>
          <p:cNvSpPr txBox="1">
            <a:spLocks noChangeArrowheads="1"/>
          </p:cNvSpPr>
          <p:nvPr/>
        </p:nvSpPr>
        <p:spPr bwMode="auto">
          <a:xfrm>
            <a:off x="6477000" y="6019800"/>
            <a:ext cx="190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C4936"/>
                </a:solidFill>
              </a:rPr>
              <a:t>无籽西瓜</a:t>
            </a:r>
          </a:p>
        </p:txBody>
      </p:sp>
      <p:sp>
        <p:nvSpPr>
          <p:cNvPr id="112653" name="Line 1037"/>
          <p:cNvSpPr>
            <a:spLocks noChangeShapeType="1"/>
          </p:cNvSpPr>
          <p:nvPr/>
        </p:nvSpPr>
        <p:spPr bwMode="auto">
          <a:xfrm>
            <a:off x="6248400" y="5486400"/>
            <a:ext cx="381000" cy="609600"/>
          </a:xfrm>
          <a:prstGeom prst="line">
            <a:avLst/>
          </a:prstGeom>
          <a:noFill/>
          <a:ln w="76200">
            <a:solidFill>
              <a:srgbClr val="5347EB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2654" name="Text Box 1038"/>
          <p:cNvSpPr txBox="1">
            <a:spLocks noChangeArrowheads="1"/>
          </p:cNvSpPr>
          <p:nvPr/>
        </p:nvSpPr>
        <p:spPr bwMode="auto">
          <a:xfrm>
            <a:off x="3657600" y="304800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C4936"/>
                </a:solidFill>
              </a:rPr>
              <a:t>花粉刺激</a:t>
            </a:r>
          </a:p>
        </p:txBody>
      </p:sp>
      <p:sp>
        <p:nvSpPr>
          <p:cNvPr id="112655" name="Text Box 1039"/>
          <p:cNvSpPr txBox="1">
            <a:spLocks noChangeArrowheads="1"/>
          </p:cNvSpPr>
          <p:nvPr/>
        </p:nvSpPr>
        <p:spPr bwMode="auto">
          <a:xfrm>
            <a:off x="5029200" y="304800"/>
            <a:ext cx="30718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5347EB"/>
                </a:solidFill>
              </a:rPr>
              <a:t>（提供生长素）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animBg="1"/>
      <p:bldP spid="112645" grpId="0" animBg="1"/>
      <p:bldP spid="112647" grpId="0" autoUpdateAnimBg="0"/>
      <p:bldP spid="112649" grpId="0" animBg="1"/>
      <p:bldP spid="112650" grpId="0" autoUpdateAnimBg="0"/>
      <p:bldP spid="112651" grpId="0" autoUpdateAnimBg="0"/>
      <p:bldP spid="112652" grpId="0" autoUpdateAnimBg="0"/>
      <p:bldP spid="112653" grpId="0" animBg="1"/>
      <p:bldP spid="112654" grpId="0" autoUpdateAnimBg="0"/>
      <p:bldP spid="11265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1" name="Picture 3" descr="Sweet%20Eat'n%20Triploi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762000"/>
            <a:ext cx="3638550" cy="2738438"/>
          </a:xfrm>
          <a:prstGeom prst="rect">
            <a:avLst/>
          </a:prstGeom>
          <a:noFill/>
        </p:spPr>
      </p:pic>
      <p:pic>
        <p:nvPicPr>
          <p:cNvPr id="119813" name="Picture 5" descr="55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2209800"/>
            <a:ext cx="2514600" cy="2514600"/>
          </a:xfrm>
          <a:prstGeom prst="rect">
            <a:avLst/>
          </a:prstGeom>
          <a:noFill/>
        </p:spPr>
      </p:pic>
      <p:pic>
        <p:nvPicPr>
          <p:cNvPr id="119815" name="Picture 7" descr="wada_4_fre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3810000"/>
            <a:ext cx="3292475" cy="2457450"/>
          </a:xfrm>
          <a:prstGeom prst="rect">
            <a:avLst/>
          </a:prstGeom>
          <a:noFill/>
        </p:spPr>
      </p:pic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4038600" y="5867400"/>
            <a:ext cx="2362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/>
              <a:t>Triploid Snapdragons </a:t>
            </a:r>
            <a:endParaRPr lang="en-US" altLang="zh-CN" sz="2400" dirty="0"/>
          </a:p>
        </p:txBody>
      </p:sp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5410200" y="838200"/>
            <a:ext cx="2362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Triploid Watermelon</a:t>
            </a:r>
            <a:endParaRPr lang="en-US" altLang="zh-CN" sz="240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76250"/>
            <a:ext cx="7772400" cy="720725"/>
          </a:xfrm>
          <a:gradFill rotWithShape="1">
            <a:gsLst>
              <a:gs pos="0">
                <a:srgbClr val="FFFFFF">
                  <a:gamma/>
                  <a:shade val="46275"/>
                  <a:invGamma/>
                </a:srgbClr>
              </a:gs>
              <a:gs pos="100000">
                <a:srgbClr val="FFFFFF"/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>
                <a:solidFill>
                  <a:srgbClr val="FC4936"/>
                </a:solidFill>
              </a:rPr>
              <a:t>三种西瓜的比较</a:t>
            </a:r>
          </a:p>
        </p:txBody>
      </p:sp>
      <p:graphicFrame>
        <p:nvGraphicFramePr>
          <p:cNvPr id="73828" name="Group 100"/>
          <p:cNvGraphicFramePr>
            <a:graphicFrameLocks noGrp="1"/>
          </p:cNvGraphicFramePr>
          <p:nvPr/>
        </p:nvGraphicFramePr>
        <p:xfrm>
          <a:off x="168275" y="1628775"/>
          <a:ext cx="8818563" cy="4267201"/>
        </p:xfrm>
        <a:graphic>
          <a:graphicData uri="http://schemas.openxmlformats.org/drawingml/2006/table">
            <a:tbl>
              <a:tblPr/>
              <a:tblGrid>
                <a:gridCol w="3251200"/>
                <a:gridCol w="1439863"/>
                <a:gridCol w="1441450"/>
                <a:gridCol w="1439862"/>
                <a:gridCol w="1246188"/>
              </a:tblGrid>
              <a:tr h="1044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C493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20448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果皮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E183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种皮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E183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E183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胚乳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4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347EB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普通西瓜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C493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C493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C493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C493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3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347EB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秋水仙素处理得到的有籽西瓜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C493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C493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C493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C493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4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347EB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无籽西瓜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C493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C493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C493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C493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783" name="Text Box 55"/>
          <p:cNvSpPr txBox="1">
            <a:spLocks noChangeArrowheads="1"/>
          </p:cNvSpPr>
          <p:nvPr/>
        </p:nvSpPr>
        <p:spPr bwMode="auto">
          <a:xfrm>
            <a:off x="5219700" y="2852738"/>
            <a:ext cx="7620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C4936"/>
                </a:solidFill>
              </a:rPr>
              <a:t>2N </a:t>
            </a:r>
            <a:r>
              <a:rPr lang="en-US" altLang="zh-CN" sz="1600" b="1">
                <a:solidFill>
                  <a:srgbClr val="3333FF"/>
                </a:solidFill>
              </a:rPr>
              <a:t>(2♀)</a:t>
            </a:r>
            <a:r>
              <a:rPr lang="en-US" altLang="zh-CN" sz="2400"/>
              <a:t> </a:t>
            </a:r>
          </a:p>
        </p:txBody>
      </p:sp>
      <p:sp>
        <p:nvSpPr>
          <p:cNvPr id="73789" name="Text Box 61"/>
          <p:cNvSpPr txBox="1">
            <a:spLocks noChangeArrowheads="1"/>
          </p:cNvSpPr>
          <p:nvPr/>
        </p:nvSpPr>
        <p:spPr bwMode="auto">
          <a:xfrm>
            <a:off x="7058025" y="4267200"/>
            <a:ext cx="76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C4936"/>
                </a:solidFill>
              </a:rPr>
              <a:t>  </a:t>
            </a:r>
            <a:r>
              <a:rPr lang="en-US" altLang="zh-CN" sz="2400"/>
              <a:t>   </a:t>
            </a:r>
          </a:p>
        </p:txBody>
      </p:sp>
      <p:sp>
        <p:nvSpPr>
          <p:cNvPr id="73791" name="Text Box 63"/>
          <p:cNvSpPr txBox="1">
            <a:spLocks noChangeArrowheads="1"/>
          </p:cNvSpPr>
          <p:nvPr/>
        </p:nvSpPr>
        <p:spPr bwMode="auto">
          <a:xfrm>
            <a:off x="6524625" y="5257800"/>
            <a:ext cx="76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C4936"/>
                </a:solidFill>
              </a:rPr>
              <a:t>  </a:t>
            </a:r>
            <a:r>
              <a:rPr lang="en-US" altLang="zh-CN" sz="2400"/>
              <a:t>   </a:t>
            </a:r>
          </a:p>
        </p:txBody>
      </p:sp>
      <p:sp>
        <p:nvSpPr>
          <p:cNvPr id="73792" name="Text Box 64"/>
          <p:cNvSpPr txBox="1">
            <a:spLocks noChangeArrowheads="1"/>
          </p:cNvSpPr>
          <p:nvPr/>
        </p:nvSpPr>
        <p:spPr bwMode="auto">
          <a:xfrm>
            <a:off x="6659563" y="5084763"/>
            <a:ext cx="762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C4936"/>
                </a:solidFill>
              </a:rPr>
              <a:t>无  </a:t>
            </a:r>
            <a:r>
              <a:rPr lang="zh-CN" altLang="en-US" sz="2400"/>
              <a:t>   </a:t>
            </a:r>
          </a:p>
        </p:txBody>
      </p:sp>
      <p:sp>
        <p:nvSpPr>
          <p:cNvPr id="73794" name="Text Box 66"/>
          <p:cNvSpPr txBox="1">
            <a:spLocks noChangeArrowheads="1"/>
          </p:cNvSpPr>
          <p:nvPr/>
        </p:nvSpPr>
        <p:spPr bwMode="auto">
          <a:xfrm>
            <a:off x="3708400" y="2852738"/>
            <a:ext cx="7620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C4936"/>
                </a:solidFill>
              </a:rPr>
              <a:t>2N </a:t>
            </a:r>
            <a:r>
              <a:rPr lang="en-US" altLang="zh-CN" sz="1600" b="1">
                <a:solidFill>
                  <a:srgbClr val="3333FF"/>
                </a:solidFill>
              </a:rPr>
              <a:t>(2♀)</a:t>
            </a:r>
            <a:r>
              <a:rPr lang="en-US" altLang="zh-CN" sz="2400"/>
              <a:t> </a:t>
            </a:r>
          </a:p>
        </p:txBody>
      </p:sp>
      <p:sp>
        <p:nvSpPr>
          <p:cNvPr id="73825" name="Text Box 97"/>
          <p:cNvSpPr txBox="1">
            <a:spLocks noChangeArrowheads="1"/>
          </p:cNvSpPr>
          <p:nvPr/>
        </p:nvSpPr>
        <p:spPr bwMode="auto">
          <a:xfrm>
            <a:off x="7740650" y="2722563"/>
            <a:ext cx="11874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C4936"/>
                </a:solidFill>
              </a:rPr>
              <a:t>3N </a:t>
            </a:r>
            <a:r>
              <a:rPr lang="en-US" altLang="zh-CN" sz="1800" b="1">
                <a:solidFill>
                  <a:srgbClr val="3333FF"/>
                </a:solidFill>
              </a:rPr>
              <a:t>(2</a:t>
            </a:r>
            <a:r>
              <a:rPr lang="en-US" altLang="zh-CN" sz="1400" b="1">
                <a:solidFill>
                  <a:srgbClr val="3333FF"/>
                </a:solidFill>
              </a:rPr>
              <a:t>♀+1♂)</a:t>
            </a:r>
            <a:r>
              <a:rPr lang="en-US" altLang="zh-CN" b="1">
                <a:solidFill>
                  <a:srgbClr val="FC4936"/>
                </a:solidFill>
              </a:rPr>
              <a:t>  </a:t>
            </a:r>
            <a:r>
              <a:rPr lang="en-US" altLang="zh-CN" sz="2400"/>
              <a:t>   </a:t>
            </a:r>
          </a:p>
        </p:txBody>
      </p:sp>
      <p:sp>
        <p:nvSpPr>
          <p:cNvPr id="73827" name="Text Box 99"/>
          <p:cNvSpPr txBox="1">
            <a:spLocks noChangeArrowheads="1"/>
          </p:cNvSpPr>
          <p:nvPr/>
        </p:nvSpPr>
        <p:spPr bwMode="auto">
          <a:xfrm>
            <a:off x="8027988" y="5013325"/>
            <a:ext cx="76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C4936"/>
                </a:solidFill>
              </a:rPr>
              <a:t>无  </a:t>
            </a:r>
            <a:r>
              <a:rPr lang="zh-CN" altLang="en-US" sz="2400"/>
              <a:t>   </a:t>
            </a:r>
          </a:p>
        </p:txBody>
      </p:sp>
      <p:sp>
        <p:nvSpPr>
          <p:cNvPr id="73829" name="Text Box 101"/>
          <p:cNvSpPr txBox="1">
            <a:spLocks noChangeArrowheads="1"/>
          </p:cNvSpPr>
          <p:nvPr/>
        </p:nvSpPr>
        <p:spPr bwMode="auto">
          <a:xfrm>
            <a:off x="6372225" y="3716338"/>
            <a:ext cx="11874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C4936"/>
                </a:solidFill>
              </a:rPr>
              <a:t>3N </a:t>
            </a:r>
            <a:r>
              <a:rPr lang="en-US" altLang="zh-CN" sz="1800" b="1">
                <a:solidFill>
                  <a:srgbClr val="3333FF"/>
                </a:solidFill>
              </a:rPr>
              <a:t>(2</a:t>
            </a:r>
            <a:r>
              <a:rPr lang="en-US" altLang="zh-CN" sz="1400" b="1">
                <a:solidFill>
                  <a:srgbClr val="3333FF"/>
                </a:solidFill>
              </a:rPr>
              <a:t>♀+1♂)</a:t>
            </a:r>
            <a:r>
              <a:rPr lang="en-US" altLang="zh-CN" b="1">
                <a:solidFill>
                  <a:srgbClr val="FC4936"/>
                </a:solidFill>
              </a:rPr>
              <a:t>  </a:t>
            </a:r>
            <a:r>
              <a:rPr lang="en-US" altLang="zh-CN" sz="2400"/>
              <a:t>   </a:t>
            </a:r>
          </a:p>
        </p:txBody>
      </p:sp>
      <p:sp>
        <p:nvSpPr>
          <p:cNvPr id="73830" name="Text Box 102"/>
          <p:cNvSpPr txBox="1">
            <a:spLocks noChangeArrowheads="1"/>
          </p:cNvSpPr>
          <p:nvPr/>
        </p:nvSpPr>
        <p:spPr bwMode="auto">
          <a:xfrm>
            <a:off x="7740650" y="3716338"/>
            <a:ext cx="11874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C4936"/>
                </a:solidFill>
              </a:rPr>
              <a:t>5N </a:t>
            </a:r>
            <a:r>
              <a:rPr lang="en-US" altLang="zh-CN" sz="1800" b="1">
                <a:solidFill>
                  <a:srgbClr val="3333FF"/>
                </a:solidFill>
              </a:rPr>
              <a:t>(2</a:t>
            </a:r>
            <a:r>
              <a:rPr lang="en-US" altLang="zh-CN" sz="1400" b="1">
                <a:solidFill>
                  <a:srgbClr val="3333FF"/>
                </a:solidFill>
              </a:rPr>
              <a:t>♀+1♂)</a:t>
            </a:r>
            <a:r>
              <a:rPr lang="en-US" altLang="zh-CN" b="1">
                <a:solidFill>
                  <a:srgbClr val="FC4936"/>
                </a:solidFill>
              </a:rPr>
              <a:t>  </a:t>
            </a:r>
            <a:r>
              <a:rPr lang="en-US" altLang="zh-CN" sz="2400"/>
              <a:t>   </a:t>
            </a:r>
          </a:p>
        </p:txBody>
      </p:sp>
      <p:sp>
        <p:nvSpPr>
          <p:cNvPr id="73831" name="Text Box 103"/>
          <p:cNvSpPr txBox="1">
            <a:spLocks noChangeArrowheads="1"/>
          </p:cNvSpPr>
          <p:nvPr/>
        </p:nvSpPr>
        <p:spPr bwMode="auto">
          <a:xfrm>
            <a:off x="3708400" y="3789363"/>
            <a:ext cx="7620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C4936"/>
                </a:solidFill>
              </a:rPr>
              <a:t>4N </a:t>
            </a:r>
            <a:r>
              <a:rPr lang="en-US" altLang="zh-CN" sz="1600" b="1">
                <a:solidFill>
                  <a:srgbClr val="3333FF"/>
                </a:solidFill>
              </a:rPr>
              <a:t>(4♀)</a:t>
            </a:r>
            <a:r>
              <a:rPr lang="en-US" altLang="zh-CN" sz="2400"/>
              <a:t> </a:t>
            </a:r>
          </a:p>
        </p:txBody>
      </p:sp>
      <p:sp>
        <p:nvSpPr>
          <p:cNvPr id="73832" name="Text Box 104"/>
          <p:cNvSpPr txBox="1">
            <a:spLocks noChangeArrowheads="1"/>
          </p:cNvSpPr>
          <p:nvPr/>
        </p:nvSpPr>
        <p:spPr bwMode="auto">
          <a:xfrm>
            <a:off x="5076825" y="3789363"/>
            <a:ext cx="7620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C4936"/>
                </a:solidFill>
              </a:rPr>
              <a:t>4N </a:t>
            </a:r>
            <a:r>
              <a:rPr lang="en-US" altLang="zh-CN" sz="1600" b="1">
                <a:solidFill>
                  <a:srgbClr val="3333FF"/>
                </a:solidFill>
              </a:rPr>
              <a:t>(4♀)</a:t>
            </a:r>
            <a:r>
              <a:rPr lang="en-US" altLang="zh-CN" sz="2400"/>
              <a:t> </a:t>
            </a:r>
          </a:p>
        </p:txBody>
      </p:sp>
      <p:sp>
        <p:nvSpPr>
          <p:cNvPr id="73833" name="Text Box 105"/>
          <p:cNvSpPr txBox="1">
            <a:spLocks noChangeArrowheads="1"/>
          </p:cNvSpPr>
          <p:nvPr/>
        </p:nvSpPr>
        <p:spPr bwMode="auto">
          <a:xfrm>
            <a:off x="6443663" y="2708275"/>
            <a:ext cx="11874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FC4936"/>
                </a:solidFill>
              </a:rPr>
              <a:t>2N </a:t>
            </a:r>
            <a:r>
              <a:rPr lang="en-US" altLang="zh-CN" sz="1800" b="1" dirty="0">
                <a:solidFill>
                  <a:srgbClr val="3333FF"/>
                </a:solidFill>
              </a:rPr>
              <a:t>(1</a:t>
            </a:r>
            <a:r>
              <a:rPr lang="en-US" altLang="zh-CN" sz="1400" b="1" dirty="0">
                <a:solidFill>
                  <a:srgbClr val="3333FF"/>
                </a:solidFill>
              </a:rPr>
              <a:t>♀+1♂)</a:t>
            </a:r>
            <a:r>
              <a:rPr lang="en-US" altLang="zh-CN" b="1" dirty="0">
                <a:solidFill>
                  <a:srgbClr val="FC4936"/>
                </a:solidFill>
              </a:rPr>
              <a:t>  </a:t>
            </a:r>
            <a:r>
              <a:rPr lang="en-US" altLang="zh-CN" sz="2400" dirty="0"/>
              <a:t>   </a:t>
            </a:r>
          </a:p>
        </p:txBody>
      </p:sp>
      <p:sp>
        <p:nvSpPr>
          <p:cNvPr id="73834" name="Text Box 106"/>
          <p:cNvSpPr txBox="1">
            <a:spLocks noChangeArrowheads="1"/>
          </p:cNvSpPr>
          <p:nvPr/>
        </p:nvSpPr>
        <p:spPr bwMode="auto">
          <a:xfrm>
            <a:off x="3708400" y="4941888"/>
            <a:ext cx="762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rgbClr val="FC4936"/>
                </a:solidFill>
              </a:rPr>
              <a:t>3N </a:t>
            </a:r>
            <a:r>
              <a:rPr lang="en-US" altLang="zh-CN" sz="1600" b="1" dirty="0">
                <a:solidFill>
                  <a:srgbClr val="3333FF"/>
                </a:solidFill>
              </a:rPr>
              <a:t>(3♀)</a:t>
            </a:r>
            <a:r>
              <a:rPr lang="en-US" altLang="zh-CN" sz="2400" dirty="0"/>
              <a:t> </a:t>
            </a:r>
          </a:p>
        </p:txBody>
      </p:sp>
      <p:sp>
        <p:nvSpPr>
          <p:cNvPr id="73835" name="Text Box 107"/>
          <p:cNvSpPr txBox="1">
            <a:spLocks noChangeArrowheads="1"/>
          </p:cNvSpPr>
          <p:nvPr/>
        </p:nvSpPr>
        <p:spPr bwMode="auto">
          <a:xfrm>
            <a:off x="5148263" y="4941888"/>
            <a:ext cx="762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rgbClr val="FC4936"/>
                </a:solidFill>
              </a:rPr>
              <a:t>3N </a:t>
            </a:r>
            <a:r>
              <a:rPr lang="en-US" altLang="zh-CN" sz="1600" b="1" dirty="0">
                <a:solidFill>
                  <a:srgbClr val="3333FF"/>
                </a:solidFill>
              </a:rPr>
              <a:t>(3♀)</a:t>
            </a:r>
            <a:r>
              <a:rPr lang="en-US" altLang="zh-CN" sz="2400" dirty="0"/>
              <a:t> 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7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3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3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3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3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3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3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3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3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3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3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3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3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3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3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3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3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3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3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3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3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animBg="1" autoUpdateAnimBg="0"/>
      <p:bldP spid="73783" grpId="0" autoUpdateAnimBg="0"/>
      <p:bldP spid="73792" grpId="0" autoUpdateAnimBg="0"/>
      <p:bldP spid="73794" grpId="0" autoUpdateAnimBg="0"/>
      <p:bldP spid="73825" grpId="0" autoUpdateAnimBg="0"/>
      <p:bldP spid="73827" grpId="0" autoUpdateAnimBg="0"/>
      <p:bldP spid="73829" grpId="0" autoUpdateAnimBg="0"/>
      <p:bldP spid="73830" grpId="0" autoUpdateAnimBg="0"/>
      <p:bldP spid="73831" grpId="0" autoUpdateAnimBg="0"/>
      <p:bldP spid="73832" grpId="0" autoUpdateAnimBg="0"/>
      <p:bldP spid="73833" grpId="0" autoUpdateAnimBg="0"/>
      <p:bldP spid="73834" grpId="0" autoUpdateAnimBg="0"/>
      <p:bldP spid="7383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611188" y="404813"/>
            <a:ext cx="403225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一粒小麦 </a:t>
            </a:r>
            <a:r>
              <a:rPr lang="en-US" altLang="zh-CN" sz="2400" b="1"/>
              <a:t>×</a:t>
            </a:r>
            <a:r>
              <a:rPr lang="zh-CN" altLang="en-US" sz="2400" b="1"/>
              <a:t>节节草               </a:t>
            </a:r>
          </a:p>
          <a:p>
            <a:pPr>
              <a:spcBef>
                <a:spcPct val="50000"/>
              </a:spcBef>
            </a:pPr>
            <a:r>
              <a:rPr lang="zh-CN" altLang="en-US" sz="2400" b="1"/>
              <a:t>  </a:t>
            </a: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1547813" y="2133600"/>
            <a:ext cx="3240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二粒小麦 </a:t>
            </a:r>
            <a:r>
              <a:rPr lang="en-US" altLang="zh-CN" sz="2400" b="1"/>
              <a:t>× </a:t>
            </a:r>
            <a:r>
              <a:rPr lang="zh-CN" altLang="en-US" sz="2400" b="1"/>
              <a:t>粗山羊草</a:t>
            </a:r>
          </a:p>
        </p:txBody>
      </p:sp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1835150" y="1268413"/>
            <a:ext cx="208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AB    </a:t>
            </a:r>
            <a:r>
              <a:rPr lang="zh-CN" altLang="en-US" sz="2400" b="1"/>
              <a:t>不育</a:t>
            </a:r>
          </a:p>
        </p:txBody>
      </p:sp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2700338" y="3068638"/>
            <a:ext cx="2808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ABC    </a:t>
            </a:r>
            <a:r>
              <a:rPr lang="zh-CN" altLang="en-US" sz="2400" b="1"/>
              <a:t>不育</a:t>
            </a:r>
          </a:p>
        </p:txBody>
      </p:sp>
      <p:sp>
        <p:nvSpPr>
          <p:cNvPr id="153608" name="Text Box 8"/>
          <p:cNvSpPr txBox="1">
            <a:spLocks noChangeArrowheads="1"/>
          </p:cNvSpPr>
          <p:nvPr/>
        </p:nvSpPr>
        <p:spPr bwMode="auto">
          <a:xfrm>
            <a:off x="2339975" y="3860800"/>
            <a:ext cx="280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普通小麦 </a:t>
            </a:r>
            <a:r>
              <a:rPr lang="en-US" altLang="zh-CN" sz="2400" b="1"/>
              <a:t>× </a:t>
            </a:r>
            <a:r>
              <a:rPr lang="zh-CN" altLang="en-US" sz="2400" b="1"/>
              <a:t>黑麦</a:t>
            </a:r>
          </a:p>
        </p:txBody>
      </p:sp>
      <p:sp>
        <p:nvSpPr>
          <p:cNvPr id="153609" name="Text Box 9"/>
          <p:cNvSpPr txBox="1">
            <a:spLocks noChangeArrowheads="1"/>
          </p:cNvSpPr>
          <p:nvPr/>
        </p:nvSpPr>
        <p:spPr bwMode="auto">
          <a:xfrm>
            <a:off x="3348038" y="4868863"/>
            <a:ext cx="2808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ABCD    </a:t>
            </a:r>
            <a:r>
              <a:rPr lang="zh-CN" altLang="en-US" sz="2400" b="1"/>
              <a:t>不育</a:t>
            </a:r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1258888" y="692150"/>
            <a:ext cx="1717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AA             BB</a:t>
            </a:r>
          </a:p>
        </p:txBody>
      </p:sp>
      <p:sp>
        <p:nvSpPr>
          <p:cNvPr id="153611" name="Rectangle 11"/>
          <p:cNvSpPr>
            <a:spLocks noChangeArrowheads="1"/>
          </p:cNvSpPr>
          <p:nvPr/>
        </p:nvSpPr>
        <p:spPr bwMode="auto">
          <a:xfrm>
            <a:off x="1763713" y="24209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 </a:t>
            </a:r>
            <a:r>
              <a:rPr lang="en-US" altLang="zh-CN" sz="2400" b="1"/>
              <a:t>AABB             CC</a:t>
            </a:r>
          </a:p>
        </p:txBody>
      </p:sp>
      <p:sp>
        <p:nvSpPr>
          <p:cNvPr id="153612" name="Rectangle 12"/>
          <p:cNvSpPr>
            <a:spLocks noChangeArrowheads="1"/>
          </p:cNvSpPr>
          <p:nvPr/>
        </p:nvSpPr>
        <p:spPr bwMode="auto">
          <a:xfrm>
            <a:off x="2341563" y="4149725"/>
            <a:ext cx="244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/>
              <a:t>AABBCC       DD</a:t>
            </a:r>
          </a:p>
        </p:txBody>
      </p:sp>
      <p:sp>
        <p:nvSpPr>
          <p:cNvPr id="153613" name="Rectangle 13"/>
          <p:cNvSpPr>
            <a:spLocks noChangeArrowheads="1"/>
          </p:cNvSpPr>
          <p:nvPr/>
        </p:nvSpPr>
        <p:spPr bwMode="auto">
          <a:xfrm>
            <a:off x="3348038" y="5661025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/>
              <a:t>小黑麦</a:t>
            </a:r>
          </a:p>
        </p:txBody>
      </p:sp>
      <p:sp>
        <p:nvSpPr>
          <p:cNvPr id="153614" name="AutoShape 14"/>
          <p:cNvSpPr>
            <a:spLocks noChangeArrowheads="1"/>
          </p:cNvSpPr>
          <p:nvPr/>
        </p:nvSpPr>
        <p:spPr bwMode="auto">
          <a:xfrm>
            <a:off x="2051050" y="836613"/>
            <a:ext cx="217488" cy="431800"/>
          </a:xfrm>
          <a:prstGeom prst="downArrow">
            <a:avLst>
              <a:gd name="adj1" fmla="val 50000"/>
              <a:gd name="adj2" fmla="val 496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15" name="AutoShape 15"/>
          <p:cNvSpPr>
            <a:spLocks noChangeArrowheads="1"/>
          </p:cNvSpPr>
          <p:nvPr/>
        </p:nvSpPr>
        <p:spPr bwMode="auto">
          <a:xfrm>
            <a:off x="2051050" y="1701800"/>
            <a:ext cx="217488" cy="431800"/>
          </a:xfrm>
          <a:prstGeom prst="downArrow">
            <a:avLst>
              <a:gd name="adj1" fmla="val 50000"/>
              <a:gd name="adj2" fmla="val 496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16" name="AutoShape 16"/>
          <p:cNvSpPr>
            <a:spLocks noChangeArrowheads="1"/>
          </p:cNvSpPr>
          <p:nvPr/>
        </p:nvSpPr>
        <p:spPr bwMode="auto">
          <a:xfrm>
            <a:off x="2987675" y="2636838"/>
            <a:ext cx="217488" cy="431800"/>
          </a:xfrm>
          <a:prstGeom prst="downArrow">
            <a:avLst>
              <a:gd name="adj1" fmla="val 50000"/>
              <a:gd name="adj2" fmla="val 496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18" name="AutoShape 18"/>
          <p:cNvSpPr>
            <a:spLocks noChangeArrowheads="1"/>
          </p:cNvSpPr>
          <p:nvPr/>
        </p:nvSpPr>
        <p:spPr bwMode="auto">
          <a:xfrm>
            <a:off x="2987675" y="3500438"/>
            <a:ext cx="217488" cy="431800"/>
          </a:xfrm>
          <a:prstGeom prst="downArrow">
            <a:avLst>
              <a:gd name="adj1" fmla="val 50000"/>
              <a:gd name="adj2" fmla="val 496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19" name="AutoShape 19"/>
          <p:cNvSpPr>
            <a:spLocks noChangeArrowheads="1"/>
          </p:cNvSpPr>
          <p:nvPr/>
        </p:nvSpPr>
        <p:spPr bwMode="auto">
          <a:xfrm>
            <a:off x="3779838" y="4365625"/>
            <a:ext cx="217487" cy="431800"/>
          </a:xfrm>
          <a:prstGeom prst="downArrow">
            <a:avLst>
              <a:gd name="adj1" fmla="val 50000"/>
              <a:gd name="adj2" fmla="val 496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21" name="AutoShape 21"/>
          <p:cNvSpPr>
            <a:spLocks noChangeArrowheads="1"/>
          </p:cNvSpPr>
          <p:nvPr/>
        </p:nvSpPr>
        <p:spPr bwMode="auto">
          <a:xfrm>
            <a:off x="3779838" y="5300663"/>
            <a:ext cx="217487" cy="431800"/>
          </a:xfrm>
          <a:prstGeom prst="downArrow">
            <a:avLst>
              <a:gd name="adj1" fmla="val 50000"/>
              <a:gd name="adj2" fmla="val 496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22" name="Text Box 22"/>
          <p:cNvSpPr txBox="1">
            <a:spLocks noChangeArrowheads="1"/>
          </p:cNvSpPr>
          <p:nvPr/>
        </p:nvSpPr>
        <p:spPr bwMode="auto">
          <a:xfrm>
            <a:off x="2987675" y="5949950"/>
            <a:ext cx="2303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AABBCCDD</a:t>
            </a:r>
          </a:p>
        </p:txBody>
      </p:sp>
      <p:sp>
        <p:nvSpPr>
          <p:cNvPr id="153623" name="Text Box 23"/>
          <p:cNvSpPr txBox="1">
            <a:spLocks noChangeArrowheads="1"/>
          </p:cNvSpPr>
          <p:nvPr/>
        </p:nvSpPr>
        <p:spPr bwMode="auto">
          <a:xfrm>
            <a:off x="250825" y="765175"/>
            <a:ext cx="10810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3333FF"/>
                </a:solidFill>
              </a:rPr>
              <a:t>9000</a:t>
            </a:r>
            <a:r>
              <a:rPr lang="zh-CN" altLang="en-US" sz="2800">
                <a:solidFill>
                  <a:srgbClr val="3333FF"/>
                </a:solidFill>
              </a:rPr>
              <a:t>年前</a:t>
            </a:r>
          </a:p>
        </p:txBody>
      </p:sp>
      <p:sp>
        <p:nvSpPr>
          <p:cNvPr id="153624" name="Text Box 24"/>
          <p:cNvSpPr txBox="1">
            <a:spLocks noChangeArrowheads="1"/>
          </p:cNvSpPr>
          <p:nvPr/>
        </p:nvSpPr>
        <p:spPr bwMode="auto">
          <a:xfrm>
            <a:off x="755650" y="2852738"/>
            <a:ext cx="10810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3333FF"/>
                </a:solidFill>
              </a:rPr>
              <a:t>5000</a:t>
            </a:r>
            <a:r>
              <a:rPr lang="zh-CN" altLang="en-US" sz="2800">
                <a:solidFill>
                  <a:srgbClr val="3333FF"/>
                </a:solidFill>
              </a:rPr>
              <a:t>年前</a:t>
            </a:r>
          </a:p>
        </p:txBody>
      </p:sp>
      <p:sp>
        <p:nvSpPr>
          <p:cNvPr id="153625" name="Text Box 25"/>
          <p:cNvSpPr txBox="1">
            <a:spLocks noChangeArrowheads="1"/>
          </p:cNvSpPr>
          <p:nvPr/>
        </p:nvSpPr>
        <p:spPr bwMode="auto">
          <a:xfrm>
            <a:off x="1619250" y="4797425"/>
            <a:ext cx="1368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3333FF"/>
                </a:solidFill>
              </a:rPr>
              <a:t>50</a:t>
            </a:r>
            <a:r>
              <a:rPr lang="zh-CN" altLang="en-US" sz="2800">
                <a:solidFill>
                  <a:srgbClr val="3333FF"/>
                </a:solidFill>
              </a:rPr>
              <a:t>年前</a:t>
            </a:r>
          </a:p>
        </p:txBody>
      </p:sp>
      <p:sp>
        <p:nvSpPr>
          <p:cNvPr id="153627" name="AutoShape 27"/>
          <p:cNvSpPr>
            <a:spLocks noChangeArrowheads="1"/>
          </p:cNvSpPr>
          <p:nvPr/>
        </p:nvSpPr>
        <p:spPr bwMode="auto">
          <a:xfrm>
            <a:off x="323850" y="3716338"/>
            <a:ext cx="1800225" cy="503237"/>
          </a:xfrm>
          <a:prstGeom prst="wedgeRoundRectCallout">
            <a:avLst>
              <a:gd name="adj1" fmla="val 83509"/>
              <a:gd name="adj2" fmla="val -61356"/>
              <a:gd name="adj3" fmla="val 16667"/>
            </a:avLst>
          </a:prstGeom>
          <a:solidFill>
            <a:srgbClr val="8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800" b="1">
                <a:solidFill>
                  <a:srgbClr val="3333FF"/>
                </a:solidFill>
              </a:rPr>
              <a:t>自然加倍</a:t>
            </a:r>
          </a:p>
        </p:txBody>
      </p:sp>
      <p:sp>
        <p:nvSpPr>
          <p:cNvPr id="153628" name="AutoShape 28"/>
          <p:cNvSpPr>
            <a:spLocks noChangeArrowheads="1"/>
          </p:cNvSpPr>
          <p:nvPr/>
        </p:nvSpPr>
        <p:spPr bwMode="auto">
          <a:xfrm>
            <a:off x="611188" y="5445125"/>
            <a:ext cx="1873250" cy="1008063"/>
          </a:xfrm>
          <a:prstGeom prst="wedgeRoundRectCallout">
            <a:avLst>
              <a:gd name="adj1" fmla="val 109236"/>
              <a:gd name="adj2" fmla="val -48583"/>
              <a:gd name="adj3" fmla="val 16667"/>
            </a:avLst>
          </a:prstGeom>
          <a:solidFill>
            <a:srgbClr val="8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b="1">
                <a:solidFill>
                  <a:srgbClr val="3333FF"/>
                </a:solidFill>
              </a:rPr>
              <a:t>秋水仙素加倍</a:t>
            </a:r>
          </a:p>
        </p:txBody>
      </p:sp>
      <p:sp>
        <p:nvSpPr>
          <p:cNvPr id="153629" name="Text Box 29"/>
          <p:cNvSpPr txBox="1">
            <a:spLocks noChangeArrowheads="1"/>
          </p:cNvSpPr>
          <p:nvPr/>
        </p:nvSpPr>
        <p:spPr bwMode="auto">
          <a:xfrm>
            <a:off x="4932363" y="1916113"/>
            <a:ext cx="3960812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利用种间杂交和染色体加倍技术是克服无源杂交障碍、培育生物新品种的有效途径</a:t>
            </a:r>
          </a:p>
        </p:txBody>
      </p:sp>
      <p:sp>
        <p:nvSpPr>
          <p:cNvPr id="153630" name="AutoShape 30"/>
          <p:cNvSpPr>
            <a:spLocks noChangeArrowheads="1"/>
          </p:cNvSpPr>
          <p:nvPr/>
        </p:nvSpPr>
        <p:spPr bwMode="auto">
          <a:xfrm>
            <a:off x="0" y="1773238"/>
            <a:ext cx="1800225" cy="503237"/>
          </a:xfrm>
          <a:prstGeom prst="wedgeRoundRectCallout">
            <a:avLst>
              <a:gd name="adj1" fmla="val 58556"/>
              <a:gd name="adj2" fmla="val -61356"/>
              <a:gd name="adj3" fmla="val 16667"/>
            </a:avLst>
          </a:prstGeom>
          <a:solidFill>
            <a:srgbClr val="8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800" b="1">
                <a:solidFill>
                  <a:srgbClr val="3333FF"/>
                </a:solidFill>
              </a:rPr>
              <a:t>自然加倍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72400" cy="4243388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zh-CN" altLang="en-US" sz="4000" b="1" dirty="0" smtClean="0">
                <a:solidFill>
                  <a:srgbClr val="5347EB"/>
                </a:solidFill>
              </a:rPr>
              <a:t>  有</a:t>
            </a:r>
            <a:r>
              <a:rPr lang="zh-CN" altLang="en-US" sz="4000" b="1" dirty="0">
                <a:solidFill>
                  <a:srgbClr val="5347EB"/>
                </a:solidFill>
              </a:rPr>
              <a:t>一株</a:t>
            </a:r>
            <a:r>
              <a:rPr lang="en-US" altLang="zh-CN" sz="4000" b="1" dirty="0" err="1">
                <a:solidFill>
                  <a:srgbClr val="5347EB"/>
                </a:solidFill>
              </a:rPr>
              <a:t>AaBb</a:t>
            </a:r>
            <a:r>
              <a:rPr lang="zh-CN" altLang="en-US" sz="4000" b="1" dirty="0">
                <a:solidFill>
                  <a:srgbClr val="5347EB"/>
                </a:solidFill>
              </a:rPr>
              <a:t>的植株，要想得到</a:t>
            </a:r>
            <a:r>
              <a:rPr lang="en-US" altLang="zh-CN" sz="4000" b="1" dirty="0">
                <a:solidFill>
                  <a:srgbClr val="5347EB"/>
                </a:solidFill>
              </a:rPr>
              <a:t>AABB</a:t>
            </a:r>
            <a:r>
              <a:rPr lang="zh-CN" altLang="en-US" sz="4000" b="1" dirty="0">
                <a:solidFill>
                  <a:srgbClr val="5347EB"/>
                </a:solidFill>
              </a:rPr>
              <a:t>的植株，可以运用哪些方法？</a:t>
            </a:r>
          </a:p>
          <a:p>
            <a:r>
              <a:rPr lang="en-US" altLang="zh-CN" sz="4000" b="1" dirty="0">
                <a:solidFill>
                  <a:srgbClr val="FC4936"/>
                </a:solidFill>
              </a:rPr>
              <a:t>1</a:t>
            </a:r>
            <a:r>
              <a:rPr lang="zh-CN" altLang="en-US" sz="4000" b="1" dirty="0">
                <a:solidFill>
                  <a:srgbClr val="FC4936"/>
                </a:solidFill>
              </a:rPr>
              <a:t>、</a:t>
            </a:r>
            <a:r>
              <a:rPr lang="zh-CN" altLang="en-US" sz="3600" b="1" dirty="0">
                <a:solidFill>
                  <a:srgbClr val="FC4936"/>
                </a:solidFill>
              </a:rPr>
              <a:t>连续</a:t>
            </a:r>
            <a:r>
              <a:rPr lang="zh-CN" altLang="en-US" sz="3600" b="1" dirty="0" smtClean="0">
                <a:solidFill>
                  <a:srgbClr val="FC4936"/>
                </a:solidFill>
              </a:rPr>
              <a:t>自交、选择；</a:t>
            </a:r>
            <a:r>
              <a:rPr lang="zh-CN" altLang="en-US" sz="3600" b="1" dirty="0">
                <a:solidFill>
                  <a:srgbClr val="3333FF"/>
                </a:solidFill>
              </a:rPr>
              <a:t>（</a:t>
            </a:r>
            <a:r>
              <a:rPr lang="en-US" altLang="zh-CN" sz="3600" b="1" dirty="0">
                <a:solidFill>
                  <a:srgbClr val="3333FF"/>
                </a:solidFill>
              </a:rPr>
              <a:t>1-1/2</a:t>
            </a:r>
            <a:r>
              <a:rPr lang="en-US" altLang="zh-CN" sz="3600" b="1" baseline="30000" dirty="0">
                <a:solidFill>
                  <a:srgbClr val="3333FF"/>
                </a:solidFill>
              </a:rPr>
              <a:t>n</a:t>
            </a:r>
            <a:r>
              <a:rPr lang="zh-CN" altLang="en-US" sz="3600" b="1" dirty="0">
                <a:solidFill>
                  <a:srgbClr val="3333FF"/>
                </a:solidFill>
              </a:rPr>
              <a:t>）</a:t>
            </a:r>
            <a:endParaRPr lang="zh-CN" altLang="en-US" sz="4000" b="1" dirty="0">
              <a:solidFill>
                <a:srgbClr val="3333FF"/>
              </a:solidFill>
            </a:endParaRPr>
          </a:p>
          <a:p>
            <a:r>
              <a:rPr lang="en-US" altLang="zh-CN" sz="4000" b="1" dirty="0">
                <a:solidFill>
                  <a:srgbClr val="FC4936"/>
                </a:solidFill>
              </a:rPr>
              <a:t>2</a:t>
            </a:r>
            <a:r>
              <a:rPr lang="zh-CN" altLang="en-US" sz="4000" b="1" dirty="0">
                <a:solidFill>
                  <a:srgbClr val="FC4936"/>
                </a:solidFill>
              </a:rPr>
              <a:t>、</a:t>
            </a:r>
            <a:r>
              <a:rPr lang="zh-CN" altLang="en-US" sz="3600" b="1" dirty="0" smtClean="0">
                <a:solidFill>
                  <a:srgbClr val="FC4936"/>
                </a:solidFill>
              </a:rPr>
              <a:t>花药离</a:t>
            </a:r>
            <a:r>
              <a:rPr lang="zh-CN" altLang="en-US" sz="3600" b="1" dirty="0">
                <a:solidFill>
                  <a:srgbClr val="FC4936"/>
                </a:solidFill>
              </a:rPr>
              <a:t>体</a:t>
            </a:r>
            <a:r>
              <a:rPr lang="zh-CN" altLang="en-US" sz="3600" b="1" dirty="0" smtClean="0">
                <a:solidFill>
                  <a:srgbClr val="FC4936"/>
                </a:solidFill>
              </a:rPr>
              <a:t>培养、秋水仙素加倍</a:t>
            </a:r>
            <a:endParaRPr lang="zh-CN" altLang="en-US" sz="4000" b="1" dirty="0">
              <a:solidFill>
                <a:srgbClr val="FC4936"/>
              </a:solidFill>
            </a:endParaRPr>
          </a:p>
          <a:p>
            <a:pPr>
              <a:buNone/>
            </a:pPr>
            <a:r>
              <a:rPr lang="zh-CN" altLang="en-US" sz="3600" b="1" dirty="0">
                <a:solidFill>
                  <a:srgbClr val="5347EB"/>
                </a:solidFill>
              </a:rPr>
              <a:t>（能更快纯合</a:t>
            </a:r>
            <a:r>
              <a:rPr lang="zh-CN" altLang="en-US" sz="3600" b="1" dirty="0" smtClean="0">
                <a:solidFill>
                  <a:srgbClr val="5347EB"/>
                </a:solidFill>
              </a:rPr>
              <a:t>，明显缩短育种年限）</a:t>
            </a:r>
            <a:endParaRPr lang="zh-CN" altLang="en-US" sz="3600" b="1" dirty="0">
              <a:solidFill>
                <a:srgbClr val="5347EB"/>
              </a:solidFill>
            </a:endParaRPr>
          </a:p>
        </p:txBody>
      </p:sp>
      <p:pic>
        <p:nvPicPr>
          <p:cNvPr id="94212" name="Picture 4" descr="000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5638800"/>
            <a:ext cx="838200" cy="430213"/>
          </a:xfrm>
          <a:prstGeom prst="rect">
            <a:avLst/>
          </a:prstGeom>
          <a:noFill/>
        </p:spPr>
      </p:pic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457200" y="0"/>
            <a:ext cx="26749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6000" b="1">
                <a:solidFill>
                  <a:srgbClr val="FF9900"/>
                </a:solidFill>
              </a:rPr>
              <a:t>习题：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143000"/>
            <a:ext cx="7772400" cy="21272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b="1">
                <a:solidFill>
                  <a:srgbClr val="FC4936"/>
                </a:solidFill>
              </a:rPr>
              <a:t>      </a:t>
            </a:r>
            <a:r>
              <a:rPr lang="zh-CN" altLang="en-US" b="1">
                <a:solidFill>
                  <a:srgbClr val="FC4936"/>
                </a:solidFill>
              </a:rPr>
              <a:t>韭菜体细胞中含有的</a:t>
            </a:r>
            <a:r>
              <a:rPr lang="en-US" altLang="zh-CN" b="1">
                <a:solidFill>
                  <a:srgbClr val="FC4936"/>
                </a:solidFill>
              </a:rPr>
              <a:t>32</a:t>
            </a:r>
            <a:r>
              <a:rPr lang="zh-CN" altLang="en-US" b="1">
                <a:solidFill>
                  <a:srgbClr val="FC4936"/>
                </a:solidFill>
              </a:rPr>
              <a:t>条染色体，具有</a:t>
            </a:r>
            <a:r>
              <a:rPr lang="en-US" altLang="zh-CN" b="1">
                <a:solidFill>
                  <a:srgbClr val="FC4936"/>
                </a:solidFill>
              </a:rPr>
              <a:t>8</a:t>
            </a:r>
            <a:r>
              <a:rPr lang="zh-CN" altLang="en-US" b="1">
                <a:solidFill>
                  <a:srgbClr val="FC4936"/>
                </a:solidFill>
              </a:rPr>
              <a:t>种各不相同的形态，韭菜应是：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3733800"/>
            <a:ext cx="7772400" cy="156686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4400" b="1" dirty="0">
                <a:solidFill>
                  <a:srgbClr val="5347EB"/>
                </a:solidFill>
              </a:rPr>
              <a:t>A</a:t>
            </a:r>
            <a:r>
              <a:rPr lang="zh-CN" altLang="en-US" sz="4400" b="1" dirty="0">
                <a:solidFill>
                  <a:srgbClr val="5347EB"/>
                </a:solidFill>
              </a:rPr>
              <a:t>、二倍体         </a:t>
            </a:r>
            <a:r>
              <a:rPr lang="en-US" altLang="zh-CN" sz="4400" b="1" dirty="0">
                <a:solidFill>
                  <a:srgbClr val="5347EB"/>
                </a:solidFill>
              </a:rPr>
              <a:t>B</a:t>
            </a:r>
            <a:r>
              <a:rPr lang="zh-CN" altLang="en-US" sz="4400" b="1" dirty="0">
                <a:solidFill>
                  <a:srgbClr val="5347EB"/>
                </a:solidFill>
              </a:rPr>
              <a:t>、三倍体</a:t>
            </a:r>
          </a:p>
          <a:p>
            <a:r>
              <a:rPr lang="en-US" altLang="zh-CN" sz="4400" b="1" dirty="0">
                <a:solidFill>
                  <a:srgbClr val="5347EB"/>
                </a:solidFill>
              </a:rPr>
              <a:t>C</a:t>
            </a:r>
            <a:r>
              <a:rPr lang="zh-CN" altLang="en-US" sz="4400" b="1" dirty="0">
                <a:solidFill>
                  <a:srgbClr val="5347EB"/>
                </a:solidFill>
              </a:rPr>
              <a:t>、四倍体         </a:t>
            </a:r>
            <a:r>
              <a:rPr lang="en-US" altLang="zh-CN" sz="4400" b="1" dirty="0">
                <a:solidFill>
                  <a:srgbClr val="5347EB"/>
                </a:solidFill>
              </a:rPr>
              <a:t>D</a:t>
            </a:r>
            <a:r>
              <a:rPr lang="zh-CN" altLang="en-US" sz="4400" b="1" dirty="0">
                <a:solidFill>
                  <a:srgbClr val="5347EB"/>
                </a:solidFill>
              </a:rPr>
              <a:t>、八倍体</a:t>
            </a:r>
          </a:p>
        </p:txBody>
      </p:sp>
      <p:sp>
        <p:nvSpPr>
          <p:cNvPr id="81924" name="Line 1028"/>
          <p:cNvSpPr>
            <a:spLocks noChangeShapeType="1"/>
          </p:cNvSpPr>
          <p:nvPr/>
        </p:nvSpPr>
        <p:spPr bwMode="auto">
          <a:xfrm>
            <a:off x="1476375" y="5300663"/>
            <a:ext cx="2160588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8350"/>
            <a:ext cx="7772400" cy="22034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000" b="1">
                <a:solidFill>
                  <a:srgbClr val="FC4936"/>
                </a:solidFill>
              </a:rPr>
              <a:t>大麦的一个染色体组有</a:t>
            </a:r>
            <a:r>
              <a:rPr lang="en-US" altLang="zh-CN" sz="4000" b="1">
                <a:solidFill>
                  <a:srgbClr val="FC4936"/>
                </a:solidFill>
              </a:rPr>
              <a:t>7</a:t>
            </a:r>
            <a:r>
              <a:rPr lang="zh-CN" altLang="en-US" sz="4000" b="1">
                <a:solidFill>
                  <a:srgbClr val="FC4936"/>
                </a:solidFill>
              </a:rPr>
              <a:t>条染色体，在四倍体大麦根尖细胞有丝分裂后期能观察到的染色体数是：</a:t>
            </a:r>
          </a:p>
        </p:txBody>
      </p:sp>
      <p:sp>
        <p:nvSpPr>
          <p:cNvPr id="8294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657600"/>
            <a:ext cx="7772400" cy="142716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4000" b="1">
                <a:solidFill>
                  <a:srgbClr val="5347EB"/>
                </a:solidFill>
              </a:rPr>
              <a:t>A</a:t>
            </a:r>
            <a:r>
              <a:rPr lang="zh-CN" altLang="en-US" sz="4000" b="1">
                <a:solidFill>
                  <a:srgbClr val="5347EB"/>
                </a:solidFill>
              </a:rPr>
              <a:t>、</a:t>
            </a:r>
            <a:r>
              <a:rPr lang="en-US" altLang="zh-CN" sz="4000" b="1">
                <a:solidFill>
                  <a:srgbClr val="5347EB"/>
                </a:solidFill>
              </a:rPr>
              <a:t>7</a:t>
            </a:r>
            <a:r>
              <a:rPr lang="zh-CN" altLang="en-US" sz="4000" b="1">
                <a:solidFill>
                  <a:srgbClr val="5347EB"/>
                </a:solidFill>
              </a:rPr>
              <a:t>条               </a:t>
            </a:r>
            <a:r>
              <a:rPr lang="en-US" altLang="zh-CN" sz="4000" b="1">
                <a:solidFill>
                  <a:srgbClr val="5347EB"/>
                </a:solidFill>
              </a:rPr>
              <a:t>B</a:t>
            </a:r>
            <a:r>
              <a:rPr lang="zh-CN" altLang="en-US" sz="4000" b="1">
                <a:solidFill>
                  <a:srgbClr val="5347EB"/>
                </a:solidFill>
              </a:rPr>
              <a:t>、</a:t>
            </a:r>
            <a:r>
              <a:rPr lang="en-US" altLang="zh-CN" sz="4000" b="1">
                <a:solidFill>
                  <a:srgbClr val="5347EB"/>
                </a:solidFill>
              </a:rPr>
              <a:t>14</a:t>
            </a:r>
            <a:r>
              <a:rPr lang="zh-CN" altLang="en-US" sz="4000" b="1">
                <a:solidFill>
                  <a:srgbClr val="5347EB"/>
                </a:solidFill>
              </a:rPr>
              <a:t>条</a:t>
            </a:r>
          </a:p>
          <a:p>
            <a:pPr>
              <a:lnSpc>
                <a:spcPct val="90000"/>
              </a:lnSpc>
            </a:pPr>
            <a:r>
              <a:rPr lang="en-US" altLang="zh-CN" sz="4000" b="1">
                <a:solidFill>
                  <a:srgbClr val="5347EB"/>
                </a:solidFill>
              </a:rPr>
              <a:t>C</a:t>
            </a:r>
            <a:r>
              <a:rPr lang="zh-CN" altLang="en-US" sz="4000" b="1">
                <a:solidFill>
                  <a:srgbClr val="5347EB"/>
                </a:solidFill>
              </a:rPr>
              <a:t>、</a:t>
            </a:r>
            <a:r>
              <a:rPr lang="en-US" altLang="zh-CN" sz="4000" b="1">
                <a:solidFill>
                  <a:srgbClr val="5347EB"/>
                </a:solidFill>
              </a:rPr>
              <a:t>28</a:t>
            </a:r>
            <a:r>
              <a:rPr lang="zh-CN" altLang="en-US" sz="4000" b="1">
                <a:solidFill>
                  <a:srgbClr val="5347EB"/>
                </a:solidFill>
              </a:rPr>
              <a:t>条             </a:t>
            </a:r>
            <a:r>
              <a:rPr lang="en-US" altLang="zh-CN" sz="4000" b="1">
                <a:solidFill>
                  <a:srgbClr val="5347EB"/>
                </a:solidFill>
              </a:rPr>
              <a:t>D</a:t>
            </a:r>
            <a:r>
              <a:rPr lang="zh-CN" altLang="en-US" sz="4000" b="1">
                <a:solidFill>
                  <a:srgbClr val="5347EB"/>
                </a:solidFill>
              </a:rPr>
              <a:t>、</a:t>
            </a:r>
            <a:r>
              <a:rPr lang="en-US" altLang="zh-CN" sz="4000" b="1">
                <a:solidFill>
                  <a:srgbClr val="5347EB"/>
                </a:solidFill>
              </a:rPr>
              <a:t>56</a:t>
            </a:r>
            <a:r>
              <a:rPr lang="zh-CN" altLang="en-US" sz="4000" b="1">
                <a:solidFill>
                  <a:srgbClr val="5347EB"/>
                </a:solidFill>
              </a:rPr>
              <a:t>条</a:t>
            </a:r>
          </a:p>
        </p:txBody>
      </p:sp>
      <p:pic>
        <p:nvPicPr>
          <p:cNvPr id="82948" name="Picture 1028" descr="0016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5257800"/>
            <a:ext cx="762000" cy="720725"/>
          </a:xfrm>
          <a:prstGeom prst="rect">
            <a:avLst/>
          </a:prstGeom>
          <a:noFill/>
        </p:spPr>
      </p:pic>
      <p:sp>
        <p:nvSpPr>
          <p:cNvPr id="82949" name="Line 1029"/>
          <p:cNvSpPr>
            <a:spLocks noChangeShapeType="1"/>
          </p:cNvSpPr>
          <p:nvPr/>
        </p:nvSpPr>
        <p:spPr bwMode="auto">
          <a:xfrm>
            <a:off x="4932363" y="5013325"/>
            <a:ext cx="2160587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85800"/>
            <a:ext cx="7772400" cy="14414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000" b="1">
                <a:solidFill>
                  <a:srgbClr val="5347EB"/>
                </a:solidFill>
              </a:rPr>
              <a:t>用秋水仙素诱发基因突变和诱导多倍体，起作用的时期分别是：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2349500"/>
            <a:ext cx="7772400" cy="28194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4000" b="1">
                <a:solidFill>
                  <a:srgbClr val="FC4936"/>
                </a:solidFill>
              </a:rPr>
              <a:t>A</a:t>
            </a:r>
            <a:r>
              <a:rPr lang="zh-CN" altLang="en-US" sz="4000" b="1">
                <a:solidFill>
                  <a:srgbClr val="FC4936"/>
                </a:solidFill>
              </a:rPr>
              <a:t>、有丝分裂的间期和前期</a:t>
            </a:r>
          </a:p>
          <a:p>
            <a:pPr>
              <a:lnSpc>
                <a:spcPct val="90000"/>
              </a:lnSpc>
            </a:pPr>
            <a:r>
              <a:rPr lang="en-US" altLang="zh-CN" sz="4000" b="1">
                <a:solidFill>
                  <a:srgbClr val="FC4936"/>
                </a:solidFill>
              </a:rPr>
              <a:t>B</a:t>
            </a:r>
            <a:r>
              <a:rPr lang="zh-CN" altLang="en-US" sz="4000" b="1">
                <a:solidFill>
                  <a:srgbClr val="FC4936"/>
                </a:solidFill>
              </a:rPr>
              <a:t>、有丝分裂的间期和后期</a:t>
            </a:r>
          </a:p>
          <a:p>
            <a:pPr>
              <a:lnSpc>
                <a:spcPct val="90000"/>
              </a:lnSpc>
            </a:pPr>
            <a:r>
              <a:rPr lang="en-US" altLang="zh-CN" sz="4000" b="1">
                <a:solidFill>
                  <a:srgbClr val="FC4936"/>
                </a:solidFill>
              </a:rPr>
              <a:t>C</a:t>
            </a:r>
            <a:r>
              <a:rPr lang="zh-CN" altLang="en-US" sz="4000" b="1">
                <a:solidFill>
                  <a:srgbClr val="FC4936"/>
                </a:solidFill>
              </a:rPr>
              <a:t>、有丝分裂的前期的前期</a:t>
            </a:r>
          </a:p>
          <a:p>
            <a:pPr>
              <a:lnSpc>
                <a:spcPct val="90000"/>
              </a:lnSpc>
            </a:pPr>
            <a:r>
              <a:rPr lang="en-US" altLang="zh-CN" sz="4000" b="1">
                <a:solidFill>
                  <a:srgbClr val="FC4936"/>
                </a:solidFill>
              </a:rPr>
              <a:t>D</a:t>
            </a:r>
            <a:r>
              <a:rPr lang="zh-CN" altLang="en-US" sz="4000" b="1">
                <a:solidFill>
                  <a:srgbClr val="FC4936"/>
                </a:solidFill>
              </a:rPr>
              <a:t>、有丝分裂的间期和间期</a:t>
            </a:r>
          </a:p>
        </p:txBody>
      </p:sp>
      <p:pic>
        <p:nvPicPr>
          <p:cNvPr id="83972" name="Picture 4" descr="0008">
            <a:hlinkClick r:id="rId2" action="ppaction://hlinkfile"/>
          </p:cNvPr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5562600"/>
            <a:ext cx="433388" cy="544513"/>
          </a:xfrm>
          <a:prstGeom prst="rect">
            <a:avLst/>
          </a:prstGeom>
          <a:noFill/>
        </p:spPr>
      </p:pic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1042988" y="2997200"/>
            <a:ext cx="6049962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2339975" y="2349500"/>
            <a:ext cx="40386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ea typeface="华文行楷" pitchFamily="2" charset="-122"/>
              </a:rPr>
              <a:t>染色体上基因的数目和排列顺序发生改变</a:t>
            </a:r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609600" y="838200"/>
            <a:ext cx="626645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FF9900"/>
                </a:solidFill>
                <a:ea typeface="华文行楷" pitchFamily="2" charset="-122"/>
              </a:rPr>
              <a:t>一、染色体</a:t>
            </a:r>
            <a:r>
              <a:rPr lang="zh-CN" altLang="en-US" sz="4400" b="1">
                <a:solidFill>
                  <a:srgbClr val="FF9900"/>
                </a:solidFill>
                <a:ea typeface="华文行楷" pitchFamily="2" charset="-122"/>
              </a:rPr>
              <a:t>结构</a:t>
            </a:r>
            <a:r>
              <a:rPr lang="zh-CN" altLang="en-US" sz="4800" b="1">
                <a:solidFill>
                  <a:srgbClr val="FF9900"/>
                </a:solidFill>
                <a:ea typeface="华文行楷" pitchFamily="2" charset="-122"/>
              </a:rPr>
              <a:t>的变化</a:t>
            </a: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2627313" y="4508500"/>
            <a:ext cx="4968875" cy="11906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ea typeface="华文新魏" pitchFamily="2" charset="-122"/>
              </a:rPr>
              <a:t>涉及到整个的一个基因，甚至许多基因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8350"/>
            <a:ext cx="7613650" cy="9842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>
                <a:solidFill>
                  <a:srgbClr val="5347EB"/>
                </a:solidFill>
              </a:rPr>
              <a:t>下列属于单倍体的是：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2057400"/>
            <a:ext cx="8583613" cy="32766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 b="1">
                <a:solidFill>
                  <a:srgbClr val="FC4936"/>
                </a:solidFill>
              </a:rPr>
              <a:t>A</a:t>
            </a:r>
            <a:r>
              <a:rPr lang="zh-CN" altLang="en-US" sz="3600" b="1">
                <a:solidFill>
                  <a:srgbClr val="FC4936"/>
                </a:solidFill>
              </a:rPr>
              <a:t>、二倍体种子长出的幼苗；</a:t>
            </a:r>
          </a:p>
          <a:p>
            <a:r>
              <a:rPr lang="en-US" altLang="zh-CN" sz="3600" b="1">
                <a:solidFill>
                  <a:srgbClr val="FC4936"/>
                </a:solidFill>
              </a:rPr>
              <a:t>B</a:t>
            </a:r>
            <a:r>
              <a:rPr lang="zh-CN" altLang="en-US" sz="3600" b="1">
                <a:solidFill>
                  <a:srgbClr val="FC4936"/>
                </a:solidFill>
              </a:rPr>
              <a:t>、四倍体的植株枝条扦插成的植株；</a:t>
            </a:r>
          </a:p>
          <a:p>
            <a:r>
              <a:rPr lang="en-US" altLang="zh-CN" sz="3600" b="1">
                <a:solidFill>
                  <a:srgbClr val="FC4936"/>
                </a:solidFill>
              </a:rPr>
              <a:t>C</a:t>
            </a:r>
            <a:r>
              <a:rPr lang="zh-CN" altLang="en-US" sz="3600" b="1">
                <a:solidFill>
                  <a:srgbClr val="FC4936"/>
                </a:solidFill>
              </a:rPr>
              <a:t>、六倍体小麦花粉离体培养的幼苗；</a:t>
            </a:r>
          </a:p>
          <a:p>
            <a:r>
              <a:rPr lang="en-US" altLang="zh-CN" sz="3600" b="1">
                <a:solidFill>
                  <a:srgbClr val="FC4936"/>
                </a:solidFill>
              </a:rPr>
              <a:t>D</a:t>
            </a:r>
            <a:r>
              <a:rPr lang="zh-CN" altLang="en-US" sz="3600" b="1">
                <a:solidFill>
                  <a:srgbClr val="FC4936"/>
                </a:solidFill>
              </a:rPr>
              <a:t>、用鸡蛋孵化出的小鸡</a:t>
            </a:r>
          </a:p>
        </p:txBody>
      </p:sp>
      <p:pic>
        <p:nvPicPr>
          <p:cNvPr id="84996" name="Picture 4" descr="0006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7848600" y="5562600"/>
            <a:ext cx="596900" cy="530225"/>
          </a:xfrm>
          <a:prstGeom prst="rect">
            <a:avLst/>
          </a:prstGeom>
          <a:noFill/>
        </p:spPr>
      </p:pic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755650" y="4005263"/>
            <a:ext cx="7416800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8350"/>
            <a:ext cx="7772400" cy="12890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000" b="1">
                <a:solidFill>
                  <a:srgbClr val="FC4936"/>
                </a:solidFill>
              </a:rPr>
              <a:t>与正常植株相比，多倍体植株所不具备的特点是：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514600"/>
            <a:ext cx="7772400" cy="20574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4000" b="1">
                <a:solidFill>
                  <a:srgbClr val="5347EB"/>
                </a:solidFill>
              </a:rPr>
              <a:t>A</a:t>
            </a:r>
            <a:r>
              <a:rPr lang="zh-CN" altLang="en-US" sz="4000" b="1">
                <a:solidFill>
                  <a:srgbClr val="5347EB"/>
                </a:solidFill>
              </a:rPr>
              <a:t>、茎杆粗壮   </a:t>
            </a:r>
            <a:r>
              <a:rPr lang="en-US" altLang="zh-CN" sz="4000" b="1">
                <a:solidFill>
                  <a:srgbClr val="5347EB"/>
                </a:solidFill>
              </a:rPr>
              <a:t>B</a:t>
            </a:r>
            <a:r>
              <a:rPr lang="zh-CN" altLang="en-US" sz="4000" b="1">
                <a:solidFill>
                  <a:srgbClr val="5347EB"/>
                </a:solidFill>
              </a:rPr>
              <a:t>、营养丰富</a:t>
            </a:r>
          </a:p>
          <a:p>
            <a:pPr>
              <a:lnSpc>
                <a:spcPct val="90000"/>
              </a:lnSpc>
            </a:pPr>
            <a:endParaRPr lang="zh-CN" altLang="en-US" sz="4000" b="1">
              <a:solidFill>
                <a:srgbClr val="5347EB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4000" b="1">
                <a:solidFill>
                  <a:srgbClr val="5347EB"/>
                </a:solidFill>
              </a:rPr>
              <a:t>C</a:t>
            </a:r>
            <a:r>
              <a:rPr lang="zh-CN" altLang="en-US" sz="4000" b="1">
                <a:solidFill>
                  <a:srgbClr val="5347EB"/>
                </a:solidFill>
              </a:rPr>
              <a:t>、结实减少   </a:t>
            </a:r>
            <a:r>
              <a:rPr lang="en-US" altLang="zh-CN" sz="4000" b="1">
                <a:solidFill>
                  <a:srgbClr val="5347EB"/>
                </a:solidFill>
              </a:rPr>
              <a:t>D</a:t>
            </a:r>
            <a:r>
              <a:rPr lang="zh-CN" altLang="en-US" sz="4000" b="1">
                <a:solidFill>
                  <a:srgbClr val="5347EB"/>
                </a:solidFill>
              </a:rPr>
              <a:t>、提前成熟</a:t>
            </a:r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>
            <a:off x="4427538" y="4581525"/>
            <a:ext cx="3024187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7772400" cy="23622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3600" b="1">
                <a:solidFill>
                  <a:srgbClr val="5347EB"/>
                </a:solidFill>
                <a:latin typeface="Garamond" pitchFamily="18" charset="0"/>
              </a:rPr>
              <a:t>将基因型为</a:t>
            </a:r>
            <a:r>
              <a:rPr lang="en-US" altLang="zh-CN" sz="3600" b="1">
                <a:solidFill>
                  <a:srgbClr val="5347EB"/>
                </a:solidFill>
                <a:latin typeface="Garamond" pitchFamily="18" charset="0"/>
              </a:rPr>
              <a:t>AaBb</a:t>
            </a:r>
            <a:r>
              <a:rPr lang="zh-CN" altLang="en-US" sz="3600" b="1">
                <a:solidFill>
                  <a:srgbClr val="5347EB"/>
                </a:solidFill>
                <a:latin typeface="Garamond" pitchFamily="18" charset="0"/>
              </a:rPr>
              <a:t>（独立遗传）的玉米的一粒花粉离体培养获得幼苗，再用秋水仙素处理幼苗，获得基因型为（      ）的植株。</a:t>
            </a:r>
            <a:r>
              <a:rPr lang="zh-CN" altLang="en-US"/>
              <a:t> 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200400"/>
            <a:ext cx="7772400" cy="26670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zh-CN" sz="3600" b="1" dirty="0">
                <a:solidFill>
                  <a:srgbClr val="FC4936"/>
                </a:solidFill>
                <a:latin typeface="Garamond" pitchFamily="18" charset="0"/>
              </a:rPr>
              <a:t>A</a:t>
            </a:r>
            <a:r>
              <a:rPr lang="zh-CN" altLang="en-US" sz="3600" b="1" dirty="0">
                <a:solidFill>
                  <a:srgbClr val="FC4936"/>
                </a:solidFill>
                <a:latin typeface="Garamond" pitchFamily="18" charset="0"/>
              </a:rPr>
              <a:t>、</a:t>
            </a:r>
            <a:r>
              <a:rPr lang="en-US" altLang="zh-CN" sz="3600" b="1" dirty="0">
                <a:solidFill>
                  <a:srgbClr val="FC4936"/>
                </a:solidFill>
                <a:latin typeface="Garamond" pitchFamily="18" charset="0"/>
              </a:rPr>
              <a:t>AB </a:t>
            </a:r>
            <a:r>
              <a:rPr lang="zh-CN" altLang="en-US" sz="3600" b="1" dirty="0">
                <a:solidFill>
                  <a:srgbClr val="FC4936"/>
                </a:solidFill>
                <a:latin typeface="Garamond" pitchFamily="18" charset="0"/>
              </a:rPr>
              <a:t>或</a:t>
            </a:r>
            <a:r>
              <a:rPr lang="en-US" altLang="zh-CN" sz="3600" b="1" dirty="0" err="1">
                <a:solidFill>
                  <a:srgbClr val="FC4936"/>
                </a:solidFill>
                <a:latin typeface="Garamond" pitchFamily="18" charset="0"/>
              </a:rPr>
              <a:t>ab</a:t>
            </a:r>
            <a:r>
              <a:rPr lang="en-US" altLang="zh-CN" sz="3600" b="1" dirty="0">
                <a:solidFill>
                  <a:srgbClr val="FC4936"/>
                </a:solidFill>
                <a:latin typeface="Garamond" pitchFamily="18" charset="0"/>
              </a:rPr>
              <a:t> </a:t>
            </a:r>
            <a:r>
              <a:rPr lang="zh-CN" altLang="en-US" sz="3600" b="1" dirty="0">
                <a:solidFill>
                  <a:srgbClr val="FC4936"/>
                </a:solidFill>
                <a:latin typeface="Garamond" pitchFamily="18" charset="0"/>
              </a:rPr>
              <a:t>或</a:t>
            </a:r>
            <a:r>
              <a:rPr lang="en-US" altLang="zh-CN" sz="3600" b="1" dirty="0" err="1">
                <a:solidFill>
                  <a:srgbClr val="FC4936"/>
                </a:solidFill>
                <a:latin typeface="Garamond" pitchFamily="18" charset="0"/>
              </a:rPr>
              <a:t>Ab</a:t>
            </a:r>
            <a:r>
              <a:rPr lang="en-US" altLang="zh-CN" sz="3600" b="1" dirty="0">
                <a:solidFill>
                  <a:srgbClr val="FC4936"/>
                </a:solidFill>
                <a:latin typeface="Garamond" pitchFamily="18" charset="0"/>
              </a:rPr>
              <a:t> </a:t>
            </a:r>
            <a:r>
              <a:rPr lang="zh-CN" altLang="en-US" sz="3600" b="1" dirty="0">
                <a:solidFill>
                  <a:srgbClr val="FC4936"/>
                </a:solidFill>
                <a:latin typeface="Garamond" pitchFamily="18" charset="0"/>
              </a:rPr>
              <a:t>或</a:t>
            </a:r>
            <a:r>
              <a:rPr lang="en-US" altLang="zh-CN" sz="3600" b="1" dirty="0" err="1">
                <a:solidFill>
                  <a:srgbClr val="FC4936"/>
                </a:solidFill>
                <a:latin typeface="Garamond" pitchFamily="18" charset="0"/>
              </a:rPr>
              <a:t>aB</a:t>
            </a:r>
            <a:r>
              <a:rPr lang="en-US" altLang="zh-CN" sz="3600" b="1" dirty="0">
                <a:solidFill>
                  <a:srgbClr val="FC4936"/>
                </a:solidFill>
                <a:latin typeface="Garamond" pitchFamily="18" charset="0"/>
              </a:rPr>
              <a:t>            </a:t>
            </a:r>
          </a:p>
          <a:p>
            <a:pPr algn="just"/>
            <a:r>
              <a:rPr lang="en-US" altLang="zh-CN" sz="3600" b="1" dirty="0">
                <a:solidFill>
                  <a:srgbClr val="FC4936"/>
                </a:solidFill>
                <a:latin typeface="Garamond" pitchFamily="18" charset="0"/>
              </a:rPr>
              <a:t>B</a:t>
            </a:r>
            <a:r>
              <a:rPr lang="zh-CN" altLang="en-US" sz="3600" b="1" dirty="0">
                <a:solidFill>
                  <a:srgbClr val="FC4936"/>
                </a:solidFill>
                <a:latin typeface="Garamond" pitchFamily="18" charset="0"/>
              </a:rPr>
              <a:t>、</a:t>
            </a:r>
            <a:r>
              <a:rPr lang="en-US" altLang="zh-CN" sz="3600" b="1" dirty="0">
                <a:solidFill>
                  <a:srgbClr val="FC4936"/>
                </a:solidFill>
                <a:latin typeface="Garamond" pitchFamily="18" charset="0"/>
              </a:rPr>
              <a:t>AB</a:t>
            </a:r>
            <a:r>
              <a:rPr lang="zh-CN" altLang="en-US" sz="3600" b="1" dirty="0">
                <a:solidFill>
                  <a:srgbClr val="FC4936"/>
                </a:solidFill>
                <a:latin typeface="Garamond" pitchFamily="18" charset="0"/>
              </a:rPr>
              <a:t>，</a:t>
            </a:r>
            <a:r>
              <a:rPr lang="en-US" altLang="zh-CN" sz="3600" b="1" dirty="0" err="1">
                <a:solidFill>
                  <a:srgbClr val="FC4936"/>
                </a:solidFill>
                <a:latin typeface="Garamond" pitchFamily="18" charset="0"/>
              </a:rPr>
              <a:t>ab</a:t>
            </a:r>
            <a:r>
              <a:rPr lang="zh-CN" altLang="en-US" sz="3600" b="1" dirty="0">
                <a:solidFill>
                  <a:srgbClr val="FC4936"/>
                </a:solidFill>
                <a:latin typeface="Garamond" pitchFamily="18" charset="0"/>
              </a:rPr>
              <a:t>，</a:t>
            </a:r>
            <a:r>
              <a:rPr lang="en-US" altLang="zh-CN" sz="3600" b="1" dirty="0" err="1">
                <a:solidFill>
                  <a:srgbClr val="FC4936"/>
                </a:solidFill>
                <a:latin typeface="Garamond" pitchFamily="18" charset="0"/>
              </a:rPr>
              <a:t>Ab</a:t>
            </a:r>
            <a:r>
              <a:rPr lang="zh-CN" altLang="en-US" sz="3600" b="1" dirty="0">
                <a:solidFill>
                  <a:srgbClr val="FC4936"/>
                </a:solidFill>
                <a:latin typeface="Garamond" pitchFamily="18" charset="0"/>
              </a:rPr>
              <a:t>，</a:t>
            </a:r>
            <a:r>
              <a:rPr lang="en-US" altLang="zh-CN" sz="3600" b="1" dirty="0" err="1">
                <a:solidFill>
                  <a:srgbClr val="FC4936"/>
                </a:solidFill>
                <a:latin typeface="Garamond" pitchFamily="18" charset="0"/>
              </a:rPr>
              <a:t>aB</a:t>
            </a:r>
            <a:r>
              <a:rPr lang="en-US" altLang="zh-CN" sz="3600" b="1" dirty="0">
                <a:solidFill>
                  <a:srgbClr val="FC4936"/>
                </a:solidFill>
                <a:latin typeface="Garamond" pitchFamily="18" charset="0"/>
              </a:rPr>
              <a:t>               </a:t>
            </a:r>
          </a:p>
          <a:p>
            <a:pPr algn="just"/>
            <a:r>
              <a:rPr lang="en-US" altLang="zh-CN" sz="3600" b="1" dirty="0">
                <a:solidFill>
                  <a:srgbClr val="FC4936"/>
                </a:solidFill>
                <a:latin typeface="Garamond" pitchFamily="18" charset="0"/>
              </a:rPr>
              <a:t>C</a:t>
            </a:r>
            <a:r>
              <a:rPr lang="zh-CN" altLang="en-US" sz="3600" b="1" dirty="0">
                <a:solidFill>
                  <a:srgbClr val="FC4936"/>
                </a:solidFill>
                <a:latin typeface="Garamond" pitchFamily="18" charset="0"/>
              </a:rPr>
              <a:t>、</a:t>
            </a:r>
            <a:r>
              <a:rPr lang="en-US" altLang="zh-CN" sz="3600" b="1" dirty="0">
                <a:solidFill>
                  <a:srgbClr val="FC4936"/>
                </a:solidFill>
                <a:latin typeface="Garamond" pitchFamily="18" charset="0"/>
              </a:rPr>
              <a:t>AABB</a:t>
            </a:r>
            <a:r>
              <a:rPr lang="zh-CN" altLang="en-US" sz="3600" b="1" dirty="0">
                <a:solidFill>
                  <a:srgbClr val="FC4936"/>
                </a:solidFill>
                <a:latin typeface="Garamond" pitchFamily="18" charset="0"/>
              </a:rPr>
              <a:t>、</a:t>
            </a:r>
            <a:r>
              <a:rPr lang="en-US" altLang="zh-CN" sz="3600" b="1" dirty="0" err="1">
                <a:solidFill>
                  <a:srgbClr val="FC4936"/>
                </a:solidFill>
                <a:latin typeface="Garamond" pitchFamily="18" charset="0"/>
              </a:rPr>
              <a:t>aabb</a:t>
            </a:r>
            <a:r>
              <a:rPr lang="zh-CN" altLang="en-US" sz="3600" b="1" dirty="0">
                <a:solidFill>
                  <a:srgbClr val="FC4936"/>
                </a:solidFill>
                <a:latin typeface="Garamond" pitchFamily="18" charset="0"/>
              </a:rPr>
              <a:t>、</a:t>
            </a:r>
            <a:r>
              <a:rPr lang="en-US" altLang="zh-CN" sz="3600" b="1" dirty="0" err="1">
                <a:solidFill>
                  <a:srgbClr val="FC4936"/>
                </a:solidFill>
                <a:latin typeface="Garamond" pitchFamily="18" charset="0"/>
              </a:rPr>
              <a:t>AABb</a:t>
            </a:r>
            <a:r>
              <a:rPr lang="zh-CN" altLang="en-US" sz="3600" b="1" dirty="0">
                <a:solidFill>
                  <a:srgbClr val="FC4936"/>
                </a:solidFill>
                <a:latin typeface="Garamond" pitchFamily="18" charset="0"/>
              </a:rPr>
              <a:t>、</a:t>
            </a:r>
            <a:r>
              <a:rPr lang="en-US" altLang="zh-CN" sz="3600" b="1" dirty="0" err="1">
                <a:solidFill>
                  <a:srgbClr val="FC4936"/>
                </a:solidFill>
                <a:latin typeface="Garamond" pitchFamily="18" charset="0"/>
              </a:rPr>
              <a:t>aaBb</a:t>
            </a:r>
            <a:r>
              <a:rPr lang="en-US" altLang="zh-CN" sz="3600" b="1" dirty="0">
                <a:solidFill>
                  <a:srgbClr val="FC4936"/>
                </a:solidFill>
                <a:latin typeface="Garamond" pitchFamily="18" charset="0"/>
              </a:rPr>
              <a:t> </a:t>
            </a:r>
            <a:endParaRPr lang="en-US" altLang="zh-CN" sz="3600" b="1" dirty="0" smtClean="0">
              <a:solidFill>
                <a:srgbClr val="FC4936"/>
              </a:solidFill>
              <a:latin typeface="Garamond" pitchFamily="18" charset="0"/>
            </a:endParaRPr>
          </a:p>
          <a:p>
            <a:pPr algn="just"/>
            <a:r>
              <a:rPr lang="en-US" altLang="zh-CN" sz="3600" b="1" dirty="0" smtClean="0">
                <a:solidFill>
                  <a:srgbClr val="FC4936"/>
                </a:solidFill>
                <a:latin typeface="Garamond" pitchFamily="18" charset="0"/>
              </a:rPr>
              <a:t>D</a:t>
            </a:r>
            <a:r>
              <a:rPr lang="zh-CN" altLang="en-US" sz="3600" b="1" dirty="0">
                <a:solidFill>
                  <a:srgbClr val="FC4936"/>
                </a:solidFill>
                <a:latin typeface="Garamond" pitchFamily="18" charset="0"/>
              </a:rPr>
              <a:t>、</a:t>
            </a:r>
            <a:r>
              <a:rPr lang="en-US" altLang="zh-CN" sz="3600" b="1" dirty="0">
                <a:solidFill>
                  <a:srgbClr val="FC4936"/>
                </a:solidFill>
                <a:latin typeface="Garamond" pitchFamily="18" charset="0"/>
              </a:rPr>
              <a:t>AABB </a:t>
            </a:r>
            <a:r>
              <a:rPr lang="zh-CN" altLang="en-US" sz="3600" b="1" dirty="0">
                <a:solidFill>
                  <a:srgbClr val="FC4936"/>
                </a:solidFill>
                <a:latin typeface="Garamond" pitchFamily="18" charset="0"/>
              </a:rPr>
              <a:t>或</a:t>
            </a:r>
            <a:r>
              <a:rPr lang="en-US" altLang="zh-CN" sz="3600" b="1" dirty="0" err="1">
                <a:solidFill>
                  <a:srgbClr val="FC4936"/>
                </a:solidFill>
                <a:latin typeface="Garamond" pitchFamily="18" charset="0"/>
              </a:rPr>
              <a:t>aabb</a:t>
            </a:r>
            <a:r>
              <a:rPr lang="en-US" altLang="zh-CN" sz="3600" b="1" dirty="0">
                <a:solidFill>
                  <a:srgbClr val="FC4936"/>
                </a:solidFill>
                <a:latin typeface="Garamond" pitchFamily="18" charset="0"/>
              </a:rPr>
              <a:t> </a:t>
            </a:r>
            <a:r>
              <a:rPr lang="zh-CN" altLang="en-US" sz="3600" b="1" dirty="0">
                <a:solidFill>
                  <a:srgbClr val="FC4936"/>
                </a:solidFill>
                <a:latin typeface="Garamond" pitchFamily="18" charset="0"/>
              </a:rPr>
              <a:t>或</a:t>
            </a:r>
            <a:r>
              <a:rPr lang="en-US" altLang="zh-CN" sz="3600" b="1" dirty="0" err="1">
                <a:solidFill>
                  <a:srgbClr val="FC4936"/>
                </a:solidFill>
                <a:latin typeface="Garamond" pitchFamily="18" charset="0"/>
              </a:rPr>
              <a:t>AAbb</a:t>
            </a:r>
            <a:r>
              <a:rPr lang="en-US" altLang="zh-CN" sz="3600" b="1" dirty="0">
                <a:solidFill>
                  <a:srgbClr val="FC4936"/>
                </a:solidFill>
                <a:latin typeface="Garamond" pitchFamily="18" charset="0"/>
              </a:rPr>
              <a:t> </a:t>
            </a:r>
            <a:r>
              <a:rPr lang="zh-CN" altLang="en-US" sz="3600" b="1" dirty="0">
                <a:solidFill>
                  <a:srgbClr val="FC4936"/>
                </a:solidFill>
                <a:latin typeface="Garamond" pitchFamily="18" charset="0"/>
              </a:rPr>
              <a:t>或</a:t>
            </a:r>
            <a:r>
              <a:rPr lang="en-US" altLang="zh-CN" sz="3600" b="1" dirty="0" err="1">
                <a:solidFill>
                  <a:srgbClr val="FC4936"/>
                </a:solidFill>
                <a:latin typeface="Garamond" pitchFamily="18" charset="0"/>
              </a:rPr>
              <a:t>aaBB</a:t>
            </a:r>
            <a:endParaRPr lang="en-US" altLang="zh-CN" sz="3600" b="1" dirty="0">
              <a:solidFill>
                <a:srgbClr val="FC4936"/>
              </a:solidFill>
              <a:latin typeface="Garamond" pitchFamily="18" charset="0"/>
            </a:endParaRPr>
          </a:p>
          <a:p>
            <a:endParaRPr lang="en-US" altLang="zh-CN" sz="3600" b="1" dirty="0">
              <a:solidFill>
                <a:srgbClr val="FC4936"/>
              </a:solidFill>
            </a:endParaRPr>
          </a:p>
        </p:txBody>
      </p:sp>
      <p:sp>
        <p:nvSpPr>
          <p:cNvPr id="87045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2813" y="6092825"/>
            <a:ext cx="304800" cy="3048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6" name="Line 6"/>
          <p:cNvSpPr>
            <a:spLocks noChangeShapeType="1"/>
          </p:cNvSpPr>
          <p:nvPr/>
        </p:nvSpPr>
        <p:spPr bwMode="auto">
          <a:xfrm>
            <a:off x="1116013" y="5734050"/>
            <a:ext cx="6769100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85800"/>
            <a:ext cx="7772400" cy="26670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200" b="1">
                <a:solidFill>
                  <a:srgbClr val="5347EB"/>
                </a:solidFill>
                <a:latin typeface="Garamond" pitchFamily="18" charset="0"/>
              </a:rPr>
              <a:t>        </a:t>
            </a:r>
            <a:r>
              <a:rPr lang="zh-CN" altLang="en-US" sz="3200" b="1">
                <a:solidFill>
                  <a:srgbClr val="5347EB"/>
                </a:solidFill>
                <a:latin typeface="Garamond" pitchFamily="18" charset="0"/>
              </a:rPr>
              <a:t>在生产实践中，欲想获得无籽果实常采用的方法有：</a:t>
            </a:r>
            <a:br>
              <a:rPr lang="zh-CN" altLang="en-US" sz="3200" b="1">
                <a:solidFill>
                  <a:srgbClr val="5347EB"/>
                </a:solidFill>
                <a:latin typeface="Garamond" pitchFamily="18" charset="0"/>
              </a:rPr>
            </a:br>
            <a:r>
              <a:rPr lang="zh-CN" altLang="en-US" sz="3200" b="1">
                <a:solidFill>
                  <a:srgbClr val="5347EB"/>
                </a:solidFill>
                <a:latin typeface="Garamond" pitchFamily="18" charset="0"/>
              </a:rPr>
              <a:t>①人工诱导多倍体育种 ②人工诱变 ③单倍体育种 ④用适当浓度的生长素处理</a:t>
            </a:r>
            <a:r>
              <a:rPr lang="zh-CN" altLang="en-US">
                <a:solidFill>
                  <a:srgbClr val="5347EB"/>
                </a:solidFill>
                <a:latin typeface="Garamond" pitchFamily="18" charset="0"/>
              </a:rPr>
              <a:t/>
            </a:r>
            <a:br>
              <a:rPr lang="zh-CN" altLang="en-US">
                <a:solidFill>
                  <a:srgbClr val="5347EB"/>
                </a:solidFill>
                <a:latin typeface="Garamond" pitchFamily="18" charset="0"/>
              </a:rPr>
            </a:br>
            <a:endParaRPr lang="zh-CN" altLang="en-US">
              <a:solidFill>
                <a:srgbClr val="5347EB"/>
              </a:solidFill>
              <a:latin typeface="Garamond" pitchFamily="18" charset="0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124200"/>
            <a:ext cx="7772400" cy="17526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4000" b="1" dirty="0">
                <a:solidFill>
                  <a:srgbClr val="FC4936"/>
                </a:solidFill>
                <a:latin typeface="Garamond" pitchFamily="18" charset="0"/>
              </a:rPr>
              <a:t>A</a:t>
            </a:r>
            <a:r>
              <a:rPr lang="zh-CN" altLang="en-US" sz="4000" b="1" dirty="0">
                <a:solidFill>
                  <a:srgbClr val="FC4936"/>
                </a:solidFill>
                <a:latin typeface="Garamond" pitchFamily="18" charset="0"/>
              </a:rPr>
              <a:t>、①②         </a:t>
            </a:r>
            <a:r>
              <a:rPr lang="en-US" altLang="zh-CN" sz="4000" b="1" dirty="0">
                <a:solidFill>
                  <a:srgbClr val="FC4936"/>
                </a:solidFill>
                <a:latin typeface="Garamond" pitchFamily="18" charset="0"/>
              </a:rPr>
              <a:t>B</a:t>
            </a:r>
            <a:r>
              <a:rPr lang="zh-CN" altLang="en-US" sz="4000" b="1" dirty="0">
                <a:solidFill>
                  <a:srgbClr val="FC4936"/>
                </a:solidFill>
                <a:latin typeface="Garamond" pitchFamily="18" charset="0"/>
              </a:rPr>
              <a:t>、②③     </a:t>
            </a:r>
          </a:p>
          <a:p>
            <a:r>
              <a:rPr lang="zh-CN" altLang="en-US" sz="4000" b="1" dirty="0">
                <a:solidFill>
                  <a:srgbClr val="FC4936"/>
                </a:solidFill>
                <a:latin typeface="Garamond" pitchFamily="18" charset="0"/>
              </a:rPr>
              <a:t> </a:t>
            </a:r>
            <a:r>
              <a:rPr lang="en-US" altLang="zh-CN" sz="4000" b="1" dirty="0">
                <a:solidFill>
                  <a:srgbClr val="FC4936"/>
                </a:solidFill>
                <a:latin typeface="Garamond" pitchFamily="18" charset="0"/>
              </a:rPr>
              <a:t>C</a:t>
            </a:r>
            <a:r>
              <a:rPr lang="zh-CN" altLang="en-US" sz="4000" b="1" dirty="0">
                <a:solidFill>
                  <a:srgbClr val="FC4936"/>
                </a:solidFill>
                <a:latin typeface="Garamond" pitchFamily="18" charset="0"/>
              </a:rPr>
              <a:t>、①④        </a:t>
            </a:r>
            <a:r>
              <a:rPr lang="en-US" altLang="zh-CN" sz="4000" b="1" dirty="0">
                <a:solidFill>
                  <a:srgbClr val="FC4936"/>
                </a:solidFill>
                <a:latin typeface="Garamond" pitchFamily="18" charset="0"/>
              </a:rPr>
              <a:t>D</a:t>
            </a:r>
            <a:r>
              <a:rPr lang="zh-CN" altLang="en-US" sz="4000" b="1" dirty="0">
                <a:solidFill>
                  <a:srgbClr val="FC4936"/>
                </a:solidFill>
                <a:latin typeface="Garamond" pitchFamily="18" charset="0"/>
              </a:rPr>
              <a:t>、③④</a:t>
            </a:r>
            <a:r>
              <a:rPr lang="zh-CN" altLang="en-US" sz="4000" b="1" dirty="0">
                <a:solidFill>
                  <a:srgbClr val="FC4936"/>
                </a:solidFill>
              </a:rPr>
              <a:t> </a:t>
            </a:r>
          </a:p>
        </p:txBody>
      </p:sp>
      <p:pic>
        <p:nvPicPr>
          <p:cNvPr id="88068" name="Picture 4" descr="0017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5638800"/>
            <a:ext cx="365125" cy="365125"/>
          </a:xfrm>
          <a:prstGeom prst="rect">
            <a:avLst/>
          </a:prstGeom>
          <a:noFill/>
        </p:spPr>
      </p:pic>
      <p:sp>
        <p:nvSpPr>
          <p:cNvPr id="88069" name="Line 5"/>
          <p:cNvSpPr>
            <a:spLocks noChangeShapeType="1"/>
          </p:cNvSpPr>
          <p:nvPr/>
        </p:nvSpPr>
        <p:spPr bwMode="auto">
          <a:xfrm>
            <a:off x="1042988" y="4508500"/>
            <a:ext cx="2160587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295400"/>
            <a:ext cx="7772400" cy="17462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000" b="1">
                <a:solidFill>
                  <a:srgbClr val="FC4936"/>
                </a:solidFill>
                <a:latin typeface="Garamond" pitchFamily="18" charset="0"/>
              </a:rPr>
              <a:t>用生长素处理二倍体番茄所得的无籽番茄是：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3505200"/>
            <a:ext cx="7772400" cy="18288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90000"/>
              </a:lnSpc>
            </a:pPr>
            <a:endParaRPr lang="en-US" altLang="zh-CN" sz="2800">
              <a:latin typeface="Garamond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3600" b="1">
                <a:solidFill>
                  <a:srgbClr val="5347EB"/>
                </a:solidFill>
                <a:latin typeface="Garamond" pitchFamily="18" charset="0"/>
              </a:rPr>
              <a:t>A</a:t>
            </a:r>
            <a:r>
              <a:rPr lang="zh-CN" altLang="en-US" sz="3600" b="1">
                <a:solidFill>
                  <a:srgbClr val="5347EB"/>
                </a:solidFill>
                <a:latin typeface="Garamond" pitchFamily="18" charset="0"/>
              </a:rPr>
              <a:t>、二倍体       </a:t>
            </a:r>
            <a:r>
              <a:rPr lang="en-US" altLang="zh-CN" sz="3600" b="1">
                <a:solidFill>
                  <a:srgbClr val="5347EB"/>
                </a:solidFill>
                <a:latin typeface="Garamond" pitchFamily="18" charset="0"/>
              </a:rPr>
              <a:t>B</a:t>
            </a:r>
            <a:r>
              <a:rPr lang="zh-CN" altLang="en-US" sz="3600" b="1">
                <a:solidFill>
                  <a:srgbClr val="5347EB"/>
                </a:solidFill>
                <a:latin typeface="Garamond" pitchFamily="18" charset="0"/>
              </a:rPr>
              <a:t>、三倍体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3600" b="1">
                <a:solidFill>
                  <a:srgbClr val="5347EB"/>
                </a:solidFill>
                <a:latin typeface="Garamond" pitchFamily="18" charset="0"/>
              </a:rPr>
              <a:t>   </a:t>
            </a:r>
            <a:r>
              <a:rPr lang="en-US" altLang="zh-CN" sz="3600" b="1">
                <a:solidFill>
                  <a:srgbClr val="5347EB"/>
                </a:solidFill>
                <a:latin typeface="Garamond" pitchFamily="18" charset="0"/>
              </a:rPr>
              <a:t>C</a:t>
            </a:r>
            <a:r>
              <a:rPr lang="zh-CN" altLang="en-US" sz="3600" b="1">
                <a:solidFill>
                  <a:srgbClr val="5347EB"/>
                </a:solidFill>
                <a:latin typeface="Garamond" pitchFamily="18" charset="0"/>
              </a:rPr>
              <a:t>、四倍体      </a:t>
            </a:r>
            <a:r>
              <a:rPr lang="en-US" altLang="zh-CN" sz="3600" b="1">
                <a:solidFill>
                  <a:srgbClr val="5347EB"/>
                </a:solidFill>
                <a:latin typeface="Garamond" pitchFamily="18" charset="0"/>
              </a:rPr>
              <a:t>D</a:t>
            </a:r>
            <a:r>
              <a:rPr lang="zh-CN" altLang="en-US" sz="3600" b="1">
                <a:solidFill>
                  <a:srgbClr val="5347EB"/>
                </a:solidFill>
                <a:latin typeface="Garamond" pitchFamily="18" charset="0"/>
              </a:rPr>
              <a:t>、单倍体</a:t>
            </a:r>
          </a:p>
        </p:txBody>
      </p:sp>
      <p:sp>
        <p:nvSpPr>
          <p:cNvPr id="89092" name="Line 4"/>
          <p:cNvSpPr>
            <a:spLocks noChangeShapeType="1"/>
          </p:cNvSpPr>
          <p:nvPr/>
        </p:nvSpPr>
        <p:spPr bwMode="auto">
          <a:xfrm>
            <a:off x="1187450" y="4508500"/>
            <a:ext cx="2160588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8350"/>
            <a:ext cx="7772400" cy="17462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b="1">
                <a:solidFill>
                  <a:srgbClr val="FC4936"/>
                </a:solidFill>
                <a:latin typeface="Garamond" pitchFamily="18" charset="0"/>
              </a:rPr>
              <a:t>用秋水仙素处理二倍体番茄得到的有籽番茄是：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3048000"/>
            <a:ext cx="7772400" cy="19050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zh-CN" sz="4000" b="1">
                <a:solidFill>
                  <a:srgbClr val="5347EB"/>
                </a:solidFill>
                <a:latin typeface="Garamond" pitchFamily="18" charset="0"/>
              </a:rPr>
              <a:t>A</a:t>
            </a:r>
            <a:r>
              <a:rPr lang="zh-CN" altLang="en-US" sz="4000" b="1">
                <a:solidFill>
                  <a:srgbClr val="5347EB"/>
                </a:solidFill>
                <a:latin typeface="Garamond" pitchFamily="18" charset="0"/>
              </a:rPr>
              <a:t>、二倍体      </a:t>
            </a:r>
            <a:r>
              <a:rPr lang="en-US" altLang="zh-CN" sz="4000" b="1">
                <a:solidFill>
                  <a:srgbClr val="5347EB"/>
                </a:solidFill>
                <a:latin typeface="Garamond" pitchFamily="18" charset="0"/>
              </a:rPr>
              <a:t>B</a:t>
            </a:r>
            <a:r>
              <a:rPr lang="zh-CN" altLang="en-US" sz="4000" b="1">
                <a:solidFill>
                  <a:srgbClr val="5347EB"/>
                </a:solidFill>
                <a:latin typeface="Garamond" pitchFamily="18" charset="0"/>
              </a:rPr>
              <a:t>、三倍体     </a:t>
            </a:r>
          </a:p>
          <a:p>
            <a:pPr algn="just"/>
            <a:r>
              <a:rPr lang="en-US" altLang="zh-CN" sz="4000" b="1">
                <a:solidFill>
                  <a:srgbClr val="5347EB"/>
                </a:solidFill>
                <a:latin typeface="Garamond" pitchFamily="18" charset="0"/>
              </a:rPr>
              <a:t>C</a:t>
            </a:r>
            <a:r>
              <a:rPr lang="zh-CN" altLang="en-US" sz="4000" b="1">
                <a:solidFill>
                  <a:srgbClr val="5347EB"/>
                </a:solidFill>
                <a:latin typeface="Garamond" pitchFamily="18" charset="0"/>
              </a:rPr>
              <a:t>、四倍体      </a:t>
            </a:r>
            <a:r>
              <a:rPr lang="en-US" altLang="zh-CN" sz="4000" b="1">
                <a:solidFill>
                  <a:srgbClr val="5347EB"/>
                </a:solidFill>
                <a:latin typeface="Garamond" pitchFamily="18" charset="0"/>
              </a:rPr>
              <a:t>D</a:t>
            </a:r>
            <a:r>
              <a:rPr lang="zh-CN" altLang="en-US" sz="4000" b="1">
                <a:solidFill>
                  <a:srgbClr val="5347EB"/>
                </a:solidFill>
                <a:latin typeface="Garamond" pitchFamily="18" charset="0"/>
              </a:rPr>
              <a:t>、单倍体</a:t>
            </a:r>
          </a:p>
          <a:p>
            <a:endParaRPr lang="en-US" altLang="zh-CN" sz="4000" b="1">
              <a:solidFill>
                <a:srgbClr val="5347EB"/>
              </a:solidFill>
            </a:endParaRPr>
          </a:p>
        </p:txBody>
      </p:sp>
      <p:sp>
        <p:nvSpPr>
          <p:cNvPr id="90117" name="Line 5"/>
          <p:cNvSpPr>
            <a:spLocks noChangeShapeType="1"/>
          </p:cNvSpPr>
          <p:nvPr/>
        </p:nvSpPr>
        <p:spPr bwMode="auto">
          <a:xfrm>
            <a:off x="1187450" y="4508500"/>
            <a:ext cx="2160588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684213" y="333375"/>
            <a:ext cx="7704137" cy="618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二倍体生物减数分裂得到</a:t>
            </a:r>
            <a:r>
              <a:rPr lang="zh-CN" altLang="en-US" b="1" u="sng"/>
              <a:t>         </a:t>
            </a:r>
            <a:r>
              <a:rPr lang="zh-CN" altLang="en-US" b="1"/>
              <a:t>个染色体组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四倍体生物减数分裂得到</a:t>
            </a:r>
            <a:r>
              <a:rPr lang="zh-CN" altLang="en-US" b="1" u="sng"/>
              <a:t>         </a:t>
            </a:r>
            <a:r>
              <a:rPr lang="zh-CN" altLang="en-US" b="1"/>
              <a:t>个染色体组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六倍体生物减数分裂得到</a:t>
            </a:r>
            <a:r>
              <a:rPr lang="zh-CN" altLang="en-US" b="1" u="sng"/>
              <a:t>         </a:t>
            </a:r>
            <a:r>
              <a:rPr lang="zh-CN" altLang="en-US" b="1"/>
              <a:t>个染色体组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所有这些配子和由配子发育来的个体都   是</a:t>
            </a:r>
            <a:r>
              <a:rPr lang="zh-CN" altLang="en-US" b="1" u="sng"/>
              <a:t>        </a:t>
            </a:r>
            <a:r>
              <a:rPr lang="zh-CN" altLang="en-US" b="1"/>
              <a:t>倍体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二个染色体组的玉米是</a:t>
            </a:r>
            <a:r>
              <a:rPr lang="zh-CN" altLang="en-US" b="1" u="sng"/>
              <a:t>         </a:t>
            </a:r>
            <a:r>
              <a:rPr lang="zh-CN" altLang="en-US" b="1"/>
              <a:t>倍体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二个染色体组的马铃薯是</a:t>
            </a:r>
            <a:r>
              <a:rPr lang="zh-CN" altLang="en-US" b="1" u="sng"/>
              <a:t>         </a:t>
            </a:r>
            <a:r>
              <a:rPr lang="zh-CN" altLang="en-US" b="1"/>
              <a:t>倍体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三个染色体组的小麦是</a:t>
            </a:r>
            <a:r>
              <a:rPr lang="zh-CN" altLang="en-US" b="1" u="sng"/>
              <a:t>         </a:t>
            </a:r>
            <a:r>
              <a:rPr lang="zh-CN" altLang="en-US" b="1"/>
              <a:t>倍体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三个染色体组的西瓜是</a:t>
            </a:r>
            <a:r>
              <a:rPr lang="zh-CN" altLang="en-US" b="1" u="sng"/>
              <a:t>         </a:t>
            </a:r>
            <a:r>
              <a:rPr lang="zh-CN" altLang="en-US" b="1"/>
              <a:t>倍体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5508625" y="260350"/>
            <a:ext cx="5032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5435600" y="981075"/>
            <a:ext cx="5032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5435600" y="1700213"/>
            <a:ext cx="5032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1258888" y="2924175"/>
            <a:ext cx="647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单</a:t>
            </a: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5435600" y="4365625"/>
            <a:ext cx="647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单</a:t>
            </a:r>
          </a:p>
        </p:txBody>
      </p:sp>
      <p:sp>
        <p:nvSpPr>
          <p:cNvPr id="151562" name="Text Box 10"/>
          <p:cNvSpPr txBox="1">
            <a:spLocks noChangeArrowheads="1"/>
          </p:cNvSpPr>
          <p:nvPr/>
        </p:nvSpPr>
        <p:spPr bwMode="auto">
          <a:xfrm>
            <a:off x="5003800" y="5084763"/>
            <a:ext cx="647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单</a:t>
            </a:r>
          </a:p>
        </p:txBody>
      </p:sp>
      <p:sp>
        <p:nvSpPr>
          <p:cNvPr id="151563" name="Text Box 11"/>
          <p:cNvSpPr txBox="1">
            <a:spLocks noChangeArrowheads="1"/>
          </p:cNvSpPr>
          <p:nvPr/>
        </p:nvSpPr>
        <p:spPr bwMode="auto">
          <a:xfrm>
            <a:off x="5003800" y="3573463"/>
            <a:ext cx="647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二</a:t>
            </a:r>
          </a:p>
        </p:txBody>
      </p:sp>
      <p:sp>
        <p:nvSpPr>
          <p:cNvPr id="151564" name="Text Box 12"/>
          <p:cNvSpPr txBox="1">
            <a:spLocks noChangeArrowheads="1"/>
          </p:cNvSpPr>
          <p:nvPr/>
        </p:nvSpPr>
        <p:spPr bwMode="auto">
          <a:xfrm>
            <a:off x="5003800" y="5805488"/>
            <a:ext cx="647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三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7" grpId="0"/>
      <p:bldP spid="151558" grpId="0"/>
      <p:bldP spid="151559" grpId="0"/>
      <p:bldP spid="151560" grpId="0"/>
      <p:bldP spid="151561" grpId="0"/>
      <p:bldP spid="151562" grpId="0"/>
      <p:bldP spid="151563" grpId="0"/>
      <p:bldP spid="1515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7" name="Picture 5" descr="pic_2816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96975"/>
            <a:ext cx="8461375" cy="2633663"/>
          </a:xfrm>
          <a:prstGeom prst="rect">
            <a:avLst/>
          </a:prstGeom>
          <a:noFill/>
        </p:spPr>
      </p:pic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1835150" y="496888"/>
            <a:ext cx="1441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缺失</a:t>
            </a:r>
          </a:p>
        </p:txBody>
      </p:sp>
      <p:sp>
        <p:nvSpPr>
          <p:cNvPr id="146440" name="Rectangle 8"/>
          <p:cNvSpPr>
            <a:spLocks noChangeArrowheads="1"/>
          </p:cNvSpPr>
          <p:nvPr/>
        </p:nvSpPr>
        <p:spPr bwMode="auto">
          <a:xfrm>
            <a:off x="611188" y="4076700"/>
            <a:ext cx="3841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染色体缺失某一片段</a:t>
            </a:r>
          </a:p>
        </p:txBody>
      </p:sp>
      <p:sp>
        <p:nvSpPr>
          <p:cNvPr id="146441" name="Oval 9"/>
          <p:cNvSpPr>
            <a:spLocks noChangeArrowheads="1"/>
          </p:cNvSpPr>
          <p:nvPr/>
        </p:nvSpPr>
        <p:spPr bwMode="auto">
          <a:xfrm>
            <a:off x="1042988" y="4868863"/>
            <a:ext cx="2449512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/>
              <a:t>果蝇缺刻翅</a:t>
            </a:r>
          </a:p>
        </p:txBody>
      </p:sp>
      <p:sp>
        <p:nvSpPr>
          <p:cNvPr id="146443" name="Rectangle 11"/>
          <p:cNvSpPr>
            <a:spLocks noChangeArrowheads="1"/>
          </p:cNvSpPr>
          <p:nvPr/>
        </p:nvSpPr>
        <p:spPr bwMode="auto">
          <a:xfrm>
            <a:off x="5148263" y="496888"/>
            <a:ext cx="34559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增加（重复）</a:t>
            </a:r>
          </a:p>
        </p:txBody>
      </p:sp>
      <p:sp>
        <p:nvSpPr>
          <p:cNvPr id="146444" name="Rectangle 12"/>
          <p:cNvSpPr>
            <a:spLocks noChangeArrowheads="1"/>
          </p:cNvSpPr>
          <p:nvPr/>
        </p:nvSpPr>
        <p:spPr bwMode="auto">
          <a:xfrm>
            <a:off x="4787900" y="4076700"/>
            <a:ext cx="3841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染色体增加某一片段</a:t>
            </a:r>
          </a:p>
        </p:txBody>
      </p:sp>
      <p:sp>
        <p:nvSpPr>
          <p:cNvPr id="146445" name="Oval 13"/>
          <p:cNvSpPr>
            <a:spLocks noChangeArrowheads="1"/>
          </p:cNvSpPr>
          <p:nvPr/>
        </p:nvSpPr>
        <p:spPr bwMode="auto">
          <a:xfrm>
            <a:off x="5435600" y="4797425"/>
            <a:ext cx="2449513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 dirty="0"/>
              <a:t>果蝇棒状眼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61" name="Picture 5" descr="pic_28164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196975"/>
            <a:ext cx="6840538" cy="3190875"/>
          </a:xfrm>
          <a:prstGeom prst="rect">
            <a:avLst/>
          </a:prstGeom>
          <a:noFill/>
        </p:spPr>
      </p:pic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1714480" y="571480"/>
            <a:ext cx="29511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移接（易位）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147464" name="Rectangle 8"/>
          <p:cNvSpPr>
            <a:spLocks noChangeArrowheads="1"/>
          </p:cNvSpPr>
          <p:nvPr/>
        </p:nvSpPr>
        <p:spPr bwMode="auto">
          <a:xfrm>
            <a:off x="5500694" y="639529"/>
            <a:ext cx="256066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颠倒（倒位）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147465" name="Rectangle 9"/>
          <p:cNvSpPr>
            <a:spLocks noChangeArrowheads="1"/>
          </p:cNvSpPr>
          <p:nvPr/>
        </p:nvSpPr>
        <p:spPr bwMode="auto">
          <a:xfrm>
            <a:off x="468313" y="4365625"/>
            <a:ext cx="47910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/>
              <a:t>染色体的某一片段移接到另一条非同源染色体上</a:t>
            </a:r>
          </a:p>
        </p:txBody>
      </p:sp>
      <p:sp>
        <p:nvSpPr>
          <p:cNvPr id="147466" name="Oval 10"/>
          <p:cNvSpPr>
            <a:spLocks noChangeArrowheads="1"/>
          </p:cNvSpPr>
          <p:nvPr/>
        </p:nvSpPr>
        <p:spPr bwMode="auto">
          <a:xfrm>
            <a:off x="1187450" y="5445125"/>
            <a:ext cx="2449513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/>
              <a:t>夜来香</a:t>
            </a:r>
          </a:p>
        </p:txBody>
      </p:sp>
      <p:sp>
        <p:nvSpPr>
          <p:cNvPr id="147467" name="Rectangle 11"/>
          <p:cNvSpPr>
            <a:spLocks noChangeArrowheads="1"/>
          </p:cNvSpPr>
          <p:nvPr/>
        </p:nvSpPr>
        <p:spPr bwMode="auto">
          <a:xfrm>
            <a:off x="684213" y="6092825"/>
            <a:ext cx="4044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3333FF"/>
                </a:solidFill>
              </a:rPr>
              <a:t>涉及</a:t>
            </a:r>
            <a:r>
              <a:rPr lang="en-US" altLang="zh-CN" b="1">
                <a:solidFill>
                  <a:srgbClr val="3333FF"/>
                </a:solidFill>
              </a:rPr>
              <a:t>2</a:t>
            </a:r>
            <a:r>
              <a:rPr lang="zh-CN" altLang="en-US" b="1">
                <a:solidFill>
                  <a:srgbClr val="3333FF"/>
                </a:solidFill>
              </a:rPr>
              <a:t>条非同源染色体</a:t>
            </a:r>
          </a:p>
        </p:txBody>
      </p:sp>
      <p:sp>
        <p:nvSpPr>
          <p:cNvPr id="147468" name="Rectangle 12"/>
          <p:cNvSpPr>
            <a:spLocks noChangeArrowheads="1"/>
          </p:cNvSpPr>
          <p:nvPr/>
        </p:nvSpPr>
        <p:spPr bwMode="auto">
          <a:xfrm>
            <a:off x="5292725" y="4437063"/>
            <a:ext cx="31686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/>
              <a:t>染色体某一片段位置颠倒</a:t>
            </a:r>
            <a:r>
              <a:rPr lang="en-US" altLang="zh-CN" b="1" dirty="0"/>
              <a:t>180°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539750" y="549275"/>
            <a:ext cx="3638550" cy="701675"/>
          </a:xfrm>
          <a:prstGeom prst="rect">
            <a:avLst/>
          </a:prstGeom>
          <a:solidFill>
            <a:srgbClr val="66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FF0000"/>
                </a:solidFill>
                <a:ea typeface="华文仿宋" pitchFamily="2" charset="-122"/>
              </a:rPr>
              <a:t>染色体</a:t>
            </a:r>
            <a:r>
              <a:rPr lang="zh-CN" altLang="en-US" sz="3600" b="1">
                <a:solidFill>
                  <a:srgbClr val="FF0000"/>
                </a:solidFill>
                <a:ea typeface="华文仿宋" pitchFamily="2" charset="-122"/>
              </a:rPr>
              <a:t>结构</a:t>
            </a:r>
            <a:r>
              <a:rPr lang="zh-CN" altLang="en-US" sz="4000" b="1">
                <a:solidFill>
                  <a:srgbClr val="FF0000"/>
                </a:solidFill>
                <a:ea typeface="华文仿宋" pitchFamily="2" charset="-122"/>
              </a:rPr>
              <a:t>变异</a:t>
            </a: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468313" y="4221163"/>
            <a:ext cx="6624637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000" b="1">
                <a:ea typeface="华文仿宋" pitchFamily="2" charset="-122"/>
              </a:rPr>
              <a:t>表现：</a:t>
            </a:r>
          </a:p>
          <a:p>
            <a:r>
              <a:rPr lang="zh-CN" altLang="en-US" sz="4000" b="1">
                <a:ea typeface="华文仿宋" pitchFamily="2" charset="-122"/>
              </a:rPr>
              <a:t>染色体缺失可导致产生微核</a:t>
            </a:r>
            <a:r>
              <a:rPr lang="zh-CN" altLang="en-US" sz="2800" b="1">
                <a:ea typeface="华文仿宋" pitchFamily="2" charset="-122"/>
              </a:rPr>
              <a:t>（出现微核就意味着产生了染色体变异）</a:t>
            </a: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539750" y="1268413"/>
            <a:ext cx="3527425" cy="216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000" b="1">
                <a:ea typeface="华文仿宋" pitchFamily="2" charset="-122"/>
              </a:rPr>
              <a:t>原因：</a:t>
            </a:r>
          </a:p>
          <a:p>
            <a:r>
              <a:rPr lang="zh-CN" altLang="en-US" sz="3600" b="1"/>
              <a:t>化学药物、辐射和病毒感染    </a:t>
            </a:r>
            <a:r>
              <a:rPr lang="zh-CN" altLang="en-US" sz="2400" b="1"/>
              <a:t>（ 前二者更主要一些）</a:t>
            </a:r>
          </a:p>
        </p:txBody>
      </p:sp>
      <p:pic>
        <p:nvPicPr>
          <p:cNvPr id="128010" name="Picture 10" descr="image0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1700213"/>
            <a:ext cx="4381500" cy="264795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5" name="Picture 3" descr="x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513013"/>
            <a:ext cx="1981200" cy="1930400"/>
          </a:xfrm>
          <a:prstGeom prst="rect">
            <a:avLst/>
          </a:prstGeom>
          <a:noFill/>
        </p:spPr>
      </p:pic>
      <p:pic>
        <p:nvPicPr>
          <p:cNvPr id="64517" name="Picture 5" descr="x15"/>
          <p:cNvPicPr>
            <a:picLocks noGrp="1" noChangeAspect="1" noChangeArrowheads="1"/>
          </p:cNvPicPr>
          <p:nvPr>
            <p:ph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3505200"/>
            <a:ext cx="2514600" cy="2257425"/>
          </a:xfrm>
          <a:noFill/>
        </p:spPr>
      </p:pic>
      <p:sp>
        <p:nvSpPr>
          <p:cNvPr id="64518" name="Line 6"/>
          <p:cNvSpPr>
            <a:spLocks noChangeShapeType="1"/>
          </p:cNvSpPr>
          <p:nvPr/>
        </p:nvSpPr>
        <p:spPr bwMode="auto">
          <a:xfrm flipV="1">
            <a:off x="2209800" y="2286000"/>
            <a:ext cx="1066800" cy="609600"/>
          </a:xfrm>
          <a:prstGeom prst="line">
            <a:avLst/>
          </a:prstGeom>
          <a:noFill/>
          <a:ln w="76200">
            <a:solidFill>
              <a:srgbClr val="34A91D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 rot="3732285" flipV="1">
            <a:off x="2209800" y="3810000"/>
            <a:ext cx="1066800" cy="609600"/>
          </a:xfrm>
          <a:prstGeom prst="line">
            <a:avLst/>
          </a:prstGeom>
          <a:noFill/>
          <a:ln w="76200">
            <a:solidFill>
              <a:srgbClr val="34A91D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pic>
        <p:nvPicPr>
          <p:cNvPr id="64520" name="Picture 8" descr="x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1295400"/>
            <a:ext cx="2286000" cy="2227263"/>
          </a:xfrm>
          <a:prstGeom prst="rect">
            <a:avLst/>
          </a:prstGeom>
          <a:noFill/>
        </p:spPr>
      </p:pic>
      <p:sp>
        <p:nvSpPr>
          <p:cNvPr id="64521" name="Line 9"/>
          <p:cNvSpPr>
            <a:spLocks noChangeShapeType="1"/>
          </p:cNvSpPr>
          <p:nvPr/>
        </p:nvSpPr>
        <p:spPr bwMode="auto">
          <a:xfrm>
            <a:off x="5638800" y="2438400"/>
            <a:ext cx="685800" cy="0"/>
          </a:xfrm>
          <a:prstGeom prst="line">
            <a:avLst/>
          </a:prstGeom>
          <a:noFill/>
          <a:ln w="76200">
            <a:solidFill>
              <a:srgbClr val="AE183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4522" name="Line 10"/>
          <p:cNvSpPr>
            <a:spLocks noChangeShapeType="1"/>
          </p:cNvSpPr>
          <p:nvPr/>
        </p:nvSpPr>
        <p:spPr bwMode="auto">
          <a:xfrm>
            <a:off x="5638800" y="4724400"/>
            <a:ext cx="685800" cy="0"/>
          </a:xfrm>
          <a:prstGeom prst="line">
            <a:avLst/>
          </a:prstGeom>
          <a:noFill/>
          <a:ln w="76200">
            <a:solidFill>
              <a:srgbClr val="AE183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6477000" y="3505200"/>
            <a:ext cx="5492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2106C0"/>
                </a:solidFill>
              </a:rPr>
              <a:t>染色体组</a:t>
            </a:r>
            <a:r>
              <a:rPr lang="zh-CN" altLang="en-US" sz="2400" b="1">
                <a:solidFill>
                  <a:srgbClr val="C20448"/>
                </a:solidFill>
              </a:rPr>
              <a:t>成倍变化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6477000" y="914400"/>
            <a:ext cx="5492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C20448"/>
                </a:solidFill>
              </a:rPr>
              <a:t>个别染色体变化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8153400" y="3352800"/>
            <a:ext cx="5492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先天性白痴</a:t>
            </a: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8077200" y="762000"/>
            <a:ext cx="5492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四倍体水稻</a:t>
            </a:r>
          </a:p>
        </p:txBody>
      </p:sp>
      <p:sp>
        <p:nvSpPr>
          <p:cNvPr id="64528" name="Line 16"/>
          <p:cNvSpPr>
            <a:spLocks noChangeShapeType="1"/>
          </p:cNvSpPr>
          <p:nvPr/>
        </p:nvSpPr>
        <p:spPr bwMode="auto">
          <a:xfrm flipH="1">
            <a:off x="7239000" y="2286000"/>
            <a:ext cx="609600" cy="2286000"/>
          </a:xfrm>
          <a:prstGeom prst="line">
            <a:avLst/>
          </a:prstGeom>
          <a:noFill/>
          <a:ln w="76200">
            <a:solidFill>
              <a:srgbClr val="34A91D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4529" name="Line 17"/>
          <p:cNvSpPr>
            <a:spLocks noChangeShapeType="1"/>
          </p:cNvSpPr>
          <p:nvPr/>
        </p:nvSpPr>
        <p:spPr bwMode="auto">
          <a:xfrm>
            <a:off x="7239000" y="2209800"/>
            <a:ext cx="762000" cy="2362200"/>
          </a:xfrm>
          <a:prstGeom prst="line">
            <a:avLst/>
          </a:prstGeom>
          <a:noFill/>
          <a:ln w="76200">
            <a:solidFill>
              <a:srgbClr val="34A91D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4532" name="Text Box 20"/>
          <p:cNvSpPr txBox="1">
            <a:spLocks noChangeArrowheads="1"/>
          </p:cNvSpPr>
          <p:nvPr/>
        </p:nvSpPr>
        <p:spPr bwMode="auto">
          <a:xfrm>
            <a:off x="381000" y="304800"/>
            <a:ext cx="62801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rgbClr val="FF9900"/>
                </a:solidFill>
                <a:ea typeface="华文行楷" pitchFamily="2" charset="-122"/>
              </a:rPr>
              <a:t>二、染色体数目的变化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8" grpId="0" animBg="1"/>
      <p:bldP spid="64519" grpId="0" animBg="1"/>
      <p:bldP spid="64521" grpId="0" animBg="1"/>
      <p:bldP spid="64522" grpId="0" animBg="1"/>
      <p:bldP spid="64524" grpId="0" autoUpdateAnimBg="0"/>
      <p:bldP spid="64525" grpId="0" autoUpdateAnimBg="0"/>
      <p:bldP spid="64526" grpId="0" autoUpdateAnimBg="0"/>
      <p:bldP spid="64527" grpId="0" autoUpdateAnimBg="0"/>
      <p:bldP spid="64528" grpId="0" animBg="1"/>
      <p:bldP spid="645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700213"/>
            <a:ext cx="7888315" cy="1014407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>
                <a:solidFill>
                  <a:srgbClr val="AE1831"/>
                </a:solidFill>
              </a:rPr>
              <a:t>细胞中形态、功能各不相同的一组染色体</a:t>
            </a:r>
            <a:r>
              <a:rPr lang="zh-CN" altLang="en-US" sz="2800" b="1" dirty="0">
                <a:solidFill>
                  <a:srgbClr val="AE1831"/>
                </a:solidFill>
              </a:rPr>
              <a:t>  </a:t>
            </a:r>
            <a:r>
              <a:rPr lang="zh-CN" altLang="en-US" b="1" dirty="0">
                <a:solidFill>
                  <a:srgbClr val="AE1831"/>
                </a:solidFill>
              </a:rPr>
              <a:t>携带着控制生物生长发育的全部遗传信息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900113" y="3429000"/>
            <a:ext cx="667385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sz="3600" b="1">
                <a:solidFill>
                  <a:srgbClr val="34A91D"/>
                </a:solidFill>
                <a:latin typeface="Tahoma" pitchFamily="34" charset="0"/>
              </a:rPr>
              <a:t>思考：</a:t>
            </a:r>
            <a:r>
              <a:rPr lang="zh-CN" altLang="en-US" sz="2800" b="1">
                <a:latin typeface="Tahoma" pitchFamily="34" charset="0"/>
              </a:rPr>
              <a:t>果蝇体细胞内有几个染色体组？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sz="3600">
                <a:solidFill>
                  <a:srgbClr val="5347EB"/>
                </a:solidFill>
                <a:latin typeface="Tahoma" pitchFamily="34" charset="0"/>
              </a:rPr>
              <a:t>                    </a:t>
            </a:r>
            <a:r>
              <a:rPr lang="en-US" altLang="zh-CN" sz="3600">
                <a:solidFill>
                  <a:srgbClr val="5347EB"/>
                </a:solidFill>
                <a:latin typeface="Tahoma" pitchFamily="34" charset="0"/>
              </a:rPr>
              <a:t>2</a:t>
            </a:r>
            <a:r>
              <a:rPr lang="zh-CN" altLang="en-US" sz="3600">
                <a:solidFill>
                  <a:srgbClr val="5347EB"/>
                </a:solidFill>
                <a:latin typeface="Tahoma" pitchFamily="34" charset="0"/>
              </a:rPr>
              <a:t>个</a:t>
            </a:r>
          </a:p>
        </p:txBody>
      </p:sp>
      <p:sp>
        <p:nvSpPr>
          <p:cNvPr id="66590" name="Text Box 30"/>
          <p:cNvSpPr txBox="1">
            <a:spLocks noChangeArrowheads="1"/>
          </p:cNvSpPr>
          <p:nvPr/>
        </p:nvSpPr>
        <p:spPr bwMode="auto">
          <a:xfrm>
            <a:off x="827088" y="4868863"/>
            <a:ext cx="7129462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sz="3600" b="1">
                <a:solidFill>
                  <a:srgbClr val="34A91D"/>
                </a:solidFill>
                <a:latin typeface="Tahoma" pitchFamily="34" charset="0"/>
              </a:rPr>
              <a:t>思考：</a:t>
            </a:r>
            <a:r>
              <a:rPr lang="zh-CN" altLang="en-US" sz="2800" b="1">
                <a:latin typeface="Tahoma" pitchFamily="34" charset="0"/>
              </a:rPr>
              <a:t>人的精子细胞内有几个染色体组</a:t>
            </a:r>
            <a:r>
              <a:rPr lang="zh-CN" altLang="en-US" sz="2800" b="1">
                <a:solidFill>
                  <a:srgbClr val="AE1831"/>
                </a:solidFill>
                <a:latin typeface="Tahoma" pitchFamily="34" charset="0"/>
              </a:rPr>
              <a:t>？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sz="3600">
                <a:solidFill>
                  <a:srgbClr val="5347EB"/>
                </a:solidFill>
                <a:latin typeface="Tahoma" pitchFamily="34" charset="0"/>
              </a:rPr>
              <a:t>                    </a:t>
            </a:r>
            <a:r>
              <a:rPr lang="en-US" altLang="zh-CN" sz="3600">
                <a:solidFill>
                  <a:srgbClr val="5347EB"/>
                </a:solidFill>
                <a:latin typeface="Tahoma" pitchFamily="34" charset="0"/>
              </a:rPr>
              <a:t>1</a:t>
            </a:r>
            <a:r>
              <a:rPr lang="zh-CN" altLang="en-US" sz="3600">
                <a:solidFill>
                  <a:srgbClr val="5347EB"/>
                </a:solidFill>
                <a:latin typeface="Tahoma" pitchFamily="34" charset="0"/>
              </a:rPr>
              <a:t>个</a:t>
            </a:r>
          </a:p>
        </p:txBody>
      </p:sp>
      <p:sp>
        <p:nvSpPr>
          <p:cNvPr id="66592" name="Rectangle 32"/>
          <p:cNvSpPr>
            <a:spLocks noChangeArrowheads="1"/>
          </p:cNvSpPr>
          <p:nvPr/>
        </p:nvSpPr>
        <p:spPr bwMode="auto">
          <a:xfrm>
            <a:off x="971550" y="549275"/>
            <a:ext cx="5794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hlink"/>
                </a:solidFill>
                <a:latin typeface="Tahoma" pitchFamily="34" charset="0"/>
              </a:rPr>
              <a:t>三</a:t>
            </a:r>
            <a:r>
              <a:rPr lang="en-US" altLang="zh-CN" b="1">
                <a:solidFill>
                  <a:schemeClr val="hlink"/>
                </a:solidFill>
                <a:latin typeface="Tahoma" pitchFamily="34" charset="0"/>
              </a:rPr>
              <a:t>.</a:t>
            </a:r>
            <a:r>
              <a:rPr lang="zh-CN" altLang="en-US" b="1">
                <a:solidFill>
                  <a:schemeClr val="hlink"/>
                </a:solidFill>
                <a:latin typeface="Tahoma" pitchFamily="34" charset="0"/>
              </a:rPr>
              <a:t>染色体组</a:t>
            </a:r>
            <a:r>
              <a:rPr lang="en-US" altLang="zh-CN" sz="2800" b="1">
                <a:solidFill>
                  <a:srgbClr val="FC4936"/>
                </a:solidFill>
                <a:latin typeface="Tahoma" pitchFamily="34" charset="0"/>
              </a:rPr>
              <a:t>chromosome group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  <p:bldP spid="66566" grpId="0" build="p" autoUpdateAnimBg="0"/>
      <p:bldP spid="66590" grpId="0" build="p" autoUpdateAnimBg="0"/>
    </p:bldLst>
  </p:timing>
</p:sld>
</file>

<file path=ppt/theme/theme1.xml><?xml version="1.0" encoding="utf-8"?>
<a:theme xmlns:a="http://schemas.openxmlformats.org/drawingml/2006/main" name="Sumi Painting">
  <a:themeElements>
    <a:clrScheme name="Sumi Painting 7">
      <a:dk1>
        <a:srgbClr val="545472"/>
      </a:dk1>
      <a:lt1>
        <a:srgbClr val="FFFFFF"/>
      </a:lt1>
      <a:dk2>
        <a:srgbClr val="660066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9595FF"/>
      </a:hlink>
      <a:folHlink>
        <a:srgbClr val="8888AE"/>
      </a:folHlink>
    </a:clrScheme>
    <a:fontScheme name="Sumi Painting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umi Painting 1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3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4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5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6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7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Office\Templates\2052\形式报告.pot</Template>
  <TotalTime>3092</TotalTime>
  <Words>1616</Words>
  <Application>Microsoft Office PowerPoint</Application>
  <PresentationFormat>全屏显示(4:3)</PresentationFormat>
  <Paragraphs>270</Paragraphs>
  <Slides>46</Slides>
  <Notes>1</Notes>
  <HiddenSlides>2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8" baseType="lpstr">
      <vt:lpstr>Sumi Painting</vt:lpstr>
      <vt:lpstr>Document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四、二倍体和多倍体   diploid &amp; multiploid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单倍体和多倍体的特点</vt:lpstr>
      <vt:lpstr>幻灯片 24</vt:lpstr>
      <vt:lpstr>幻灯片 25</vt:lpstr>
      <vt:lpstr>幻灯片 26</vt:lpstr>
      <vt:lpstr>六、单倍体和多倍体的应用</vt:lpstr>
      <vt:lpstr>幻灯片 28</vt:lpstr>
      <vt:lpstr>幻灯片 29</vt:lpstr>
      <vt:lpstr>幻灯片 30</vt:lpstr>
      <vt:lpstr>幻灯片 31</vt:lpstr>
      <vt:lpstr>幻灯片 32</vt:lpstr>
      <vt:lpstr>幻灯片 33</vt:lpstr>
      <vt:lpstr>三种西瓜的比较</vt:lpstr>
      <vt:lpstr>幻灯片 35</vt:lpstr>
      <vt:lpstr>幻灯片 36</vt:lpstr>
      <vt:lpstr>      韭菜体细胞中含有的32条染色体，具有8种各不相同的形态，韭菜应是：</vt:lpstr>
      <vt:lpstr>大麦的一个染色体组有7条染色体，在四倍体大麦根尖细胞有丝分裂后期能观察到的染色体数是：</vt:lpstr>
      <vt:lpstr>用秋水仙素诱发基因突变和诱导多倍体，起作用的时期分别是：</vt:lpstr>
      <vt:lpstr>下列属于单倍体的是：</vt:lpstr>
      <vt:lpstr>与正常植株相比，多倍体植株所不具备的特点是：</vt:lpstr>
      <vt:lpstr>将基因型为AaBb（独立遗传）的玉米的一粒花粉离体培养获得幼苗，再用秋水仙素处理幼苗，获得基因型为（      ）的植株。 </vt:lpstr>
      <vt:lpstr>        在生产实践中，欲想获得无籽果实常采用的方法有： ①人工诱导多倍体育种 ②人工诱变 ③单倍体育种 ④用适当浓度的生长素处理 </vt:lpstr>
      <vt:lpstr>用生长素处理二倍体番茄所得的无籽番茄是：</vt:lpstr>
      <vt:lpstr>用秋水仙素处理二倍体番茄得到的有籽番茄是：</vt:lpstr>
      <vt:lpstr>幻灯片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252</cp:revision>
  <cp:lastPrinted>1601-01-01T00:00:00Z</cp:lastPrinted>
  <dcterms:created xsi:type="dcterms:W3CDTF">1601-01-01T00:00:00Z</dcterms:created>
  <dcterms:modified xsi:type="dcterms:W3CDTF">2012-05-23T00:43:14Z</dcterms:modified>
</cp:coreProperties>
</file>