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387" r:id="rId3"/>
    <p:sldId id="504" r:id="rId4"/>
    <p:sldId id="505" r:id="rId5"/>
    <p:sldId id="506" r:id="rId6"/>
    <p:sldId id="507" r:id="rId7"/>
    <p:sldId id="655" r:id="rId8"/>
    <p:sldId id="508" r:id="rId9"/>
    <p:sldId id="509" r:id="rId10"/>
    <p:sldId id="510" r:id="rId11"/>
    <p:sldId id="511" r:id="rId12"/>
    <p:sldId id="512" r:id="rId13"/>
    <p:sldId id="789" r:id="rId14"/>
    <p:sldId id="790" r:id="rId15"/>
    <p:sldId id="513" r:id="rId16"/>
    <p:sldId id="793" r:id="rId17"/>
    <p:sldId id="931" r:id="rId18"/>
    <p:sldId id="514" r:id="rId19"/>
    <p:sldId id="791" r:id="rId20"/>
    <p:sldId id="932" r:id="rId21"/>
    <p:sldId id="933" r:id="rId22"/>
    <p:sldId id="678" r:id="rId23"/>
    <p:sldId id="679" r:id="rId24"/>
    <p:sldId id="680" r:id="rId25"/>
    <p:sldId id="427" r:id="rId26"/>
    <p:sldId id="540" r:id="rId27"/>
    <p:sldId id="681" r:id="rId28"/>
    <p:sldId id="682" r:id="rId29"/>
    <p:sldId id="683" r:id="rId30"/>
    <p:sldId id="684" r:id="rId31"/>
    <p:sldId id="900" r:id="rId32"/>
    <p:sldId id="541" r:id="rId33"/>
    <p:sldId id="542" r:id="rId34"/>
    <p:sldId id="699" r:id="rId35"/>
    <p:sldId id="700" r:id="rId36"/>
    <p:sldId id="701" r:id="rId37"/>
    <p:sldId id="702" r:id="rId38"/>
    <p:sldId id="703" r:id="rId39"/>
    <p:sldId id="888" r:id="rId40"/>
    <p:sldId id="889" r:id="rId41"/>
    <p:sldId id="901" r:id="rId42"/>
    <p:sldId id="902" r:id="rId43"/>
    <p:sldId id="903" r:id="rId44"/>
    <p:sldId id="904" r:id="rId45"/>
    <p:sldId id="905" r:id="rId46"/>
    <p:sldId id="906" r:id="rId47"/>
    <p:sldId id="907" r:id="rId48"/>
    <p:sldId id="908" r:id="rId49"/>
    <p:sldId id="909" r:id="rId50"/>
    <p:sldId id="910" r:id="rId51"/>
    <p:sldId id="911" r:id="rId52"/>
    <p:sldId id="912" r:id="rId53"/>
    <p:sldId id="913" r:id="rId54"/>
    <p:sldId id="914" r:id="rId55"/>
    <p:sldId id="915" r:id="rId56"/>
    <p:sldId id="916" r:id="rId57"/>
    <p:sldId id="917" r:id="rId58"/>
    <p:sldId id="934" r:id="rId59"/>
    <p:sldId id="935" r:id="rId60"/>
    <p:sldId id="936" r:id="rId61"/>
    <p:sldId id="937" r:id="rId62"/>
    <p:sldId id="938" r:id="rId63"/>
    <p:sldId id="939" r:id="rId64"/>
    <p:sldId id="940" r:id="rId65"/>
    <p:sldId id="941" r:id="rId66"/>
    <p:sldId id="942" r:id="rId67"/>
    <p:sldId id="943" r:id="rId68"/>
    <p:sldId id="944" r:id="rId69"/>
    <p:sldId id="945" r:id="rId70"/>
    <p:sldId id="946" r:id="rId71"/>
    <p:sldId id="947" r:id="rId72"/>
    <p:sldId id="948" r:id="rId73"/>
    <p:sldId id="381" r:id="rId7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B4B"/>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5" autoAdjust="0"/>
    <p:restoredTop sz="99756" autoAdjust="0"/>
  </p:normalViewPr>
  <p:slideViewPr>
    <p:cSldViewPr>
      <p:cViewPr>
        <p:scale>
          <a:sx n="100" d="100"/>
          <a:sy n="100" d="100"/>
        </p:scale>
        <p:origin x="-2178"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9\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9\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样样样\9\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3676" y="77348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第三章　实用类文本阅读</a:t>
            </a:r>
            <a:endParaRPr lang="zh-CN" altLang="en-US" sz="2800" b="1" dirty="0">
              <a:latin typeface="黑体" pitchFamily="49" charset="-122"/>
              <a:ea typeface="黑体" pitchFamily="49" charset="-122"/>
            </a:endParaRPr>
          </a:p>
        </p:txBody>
      </p:sp>
      <p:sp>
        <p:nvSpPr>
          <p:cNvPr id="9" name="TextBox 8"/>
          <p:cNvSpPr txBox="1"/>
          <p:nvPr/>
        </p:nvSpPr>
        <p:spPr>
          <a:xfrm>
            <a:off x="2699792" y="2139702"/>
            <a:ext cx="4031873" cy="1338828"/>
          </a:xfrm>
          <a:prstGeom prst="rect">
            <a:avLst/>
          </a:prstGeom>
          <a:noFill/>
        </p:spPr>
        <p:txBody>
          <a:bodyPr wrap="none" rtlCol="0">
            <a:spAutoFit/>
          </a:bodyPr>
          <a:lstStyle/>
          <a:p>
            <a:pPr algn="ctr">
              <a:lnSpc>
                <a:spcPct val="150000"/>
              </a:lnSpc>
            </a:pPr>
            <a:r>
              <a:rPr lang="zh-CN" altLang="zh-CN" sz="3000" b="1" dirty="0">
                <a:solidFill>
                  <a:srgbClr val="00B0F0"/>
                </a:solidFill>
                <a:latin typeface="Times New Roman" pitchFamily="18" charset="0"/>
                <a:ea typeface="微软雅黑" pitchFamily="34" charset="-122"/>
                <a:cs typeface="Times New Roman" pitchFamily="18" charset="0"/>
              </a:rPr>
              <a:t>考点三　分析文本特色</a:t>
            </a:r>
          </a:p>
          <a:p>
            <a:pPr algn="ctr">
              <a:lnSpc>
                <a:spcPct val="150000"/>
              </a:lnSpc>
            </a:pPr>
            <a:r>
              <a:rPr lang="en-US" altLang="zh-CN" sz="2400" b="1" dirty="0">
                <a:solidFill>
                  <a:srgbClr val="7030A0"/>
                </a:solidFill>
                <a:latin typeface="Times New Roman" pitchFamily="18" charset="0"/>
                <a:ea typeface="微软雅黑" pitchFamily="34" charset="-122"/>
                <a:cs typeface="Times New Roman" pitchFamily="18" charset="0"/>
              </a:rPr>
              <a:t>——</a:t>
            </a:r>
            <a:r>
              <a:rPr lang="zh-CN" altLang="zh-CN" sz="2400" b="1" dirty="0">
                <a:solidFill>
                  <a:srgbClr val="7030A0"/>
                </a:solidFill>
                <a:latin typeface="Times New Roman" pitchFamily="18" charset="0"/>
                <a:ea typeface="微软雅黑" pitchFamily="34" charset="-122"/>
                <a:cs typeface="Times New Roman" pitchFamily="18" charset="0"/>
              </a:rPr>
              <a:t>化个为类，</a:t>
            </a:r>
            <a:r>
              <a:rPr lang="zh-CN" altLang="zh-CN" sz="2400" b="1" dirty="0" smtClean="0">
                <a:solidFill>
                  <a:srgbClr val="7030A0"/>
                </a:solidFill>
                <a:latin typeface="Times New Roman" pitchFamily="18" charset="0"/>
                <a:ea typeface="微软雅黑" pitchFamily="34" charset="-122"/>
                <a:cs typeface="Times New Roman" pitchFamily="18" charset="0"/>
              </a:rPr>
              <a:t>化类为篇</a:t>
            </a:r>
            <a:endParaRPr lang="zh-CN" altLang="zh-CN" sz="2400" b="1" dirty="0">
              <a:solidFill>
                <a:srgbClr val="7030A0"/>
              </a:solidFill>
              <a:latin typeface="Times New Roman" pitchFamily="18" charset="0"/>
              <a:ea typeface="微软雅黑" pitchFamily="34" charset="-122"/>
              <a:cs typeface="Times New Roman" pitchFamily="18" charset="0"/>
            </a:endParaRPr>
          </a:p>
        </p:txBody>
      </p:sp>
      <p:sp>
        <p:nvSpPr>
          <p:cNvPr id="12" name="TextBox 11"/>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3" name="矩形 2"/>
          <p:cNvSpPr/>
          <p:nvPr/>
        </p:nvSpPr>
        <p:spPr>
          <a:xfrm>
            <a:off x="539552" y="1306086"/>
            <a:ext cx="3262432" cy="784830"/>
          </a:xfrm>
          <a:prstGeom prst="rect">
            <a:avLst/>
          </a:prstGeom>
        </p:spPr>
        <p:txBody>
          <a:bodyPr wrap="none">
            <a:spAutoFit/>
          </a:bodyPr>
          <a:lstStyle/>
          <a:p>
            <a:pPr lvl="0" algn="ctr">
              <a:lnSpc>
                <a:spcPct val="150000"/>
              </a:lnSpc>
            </a:pPr>
            <a:r>
              <a:rPr lang="zh-CN" altLang="zh-CN" sz="3000" b="1" dirty="0" smtClean="0">
                <a:solidFill>
                  <a:srgbClr val="FF0000"/>
                </a:solidFill>
                <a:latin typeface="Times New Roman" pitchFamily="18" charset="0"/>
                <a:ea typeface="微软雅黑" pitchFamily="34" charset="-122"/>
                <a:cs typeface="Times New Roman" pitchFamily="18" charset="0"/>
              </a:rPr>
              <a:t>专题</a:t>
            </a:r>
            <a:r>
              <a:rPr lang="zh-CN" altLang="en-US" sz="3000" b="1" dirty="0" smtClean="0">
                <a:solidFill>
                  <a:srgbClr val="FF0000"/>
                </a:solidFill>
                <a:latin typeface="Times New Roman" pitchFamily="18" charset="0"/>
                <a:ea typeface="微软雅黑" pitchFamily="34" charset="-122"/>
                <a:cs typeface="Times New Roman" pitchFamily="18" charset="0"/>
              </a:rPr>
              <a:t>三</a:t>
            </a:r>
            <a:r>
              <a:rPr lang="zh-CN" altLang="zh-CN" sz="3000" b="1" dirty="0">
                <a:solidFill>
                  <a:srgbClr val="FF0000"/>
                </a:solidFill>
                <a:latin typeface="Times New Roman" pitchFamily="18" charset="0"/>
                <a:ea typeface="微软雅黑" pitchFamily="34" charset="-122"/>
                <a:cs typeface="Times New Roman" pitchFamily="18" charset="0"/>
              </a:rPr>
              <a:t>　</a:t>
            </a:r>
            <a:r>
              <a:rPr lang="zh-CN" altLang="en-US" sz="3000" b="1" dirty="0" smtClean="0">
                <a:solidFill>
                  <a:srgbClr val="FF0000"/>
                </a:solidFill>
                <a:latin typeface="Times New Roman" pitchFamily="18" charset="0"/>
                <a:ea typeface="微软雅黑" pitchFamily="34" charset="-122"/>
                <a:cs typeface="Times New Roman" pitchFamily="18" charset="0"/>
              </a:rPr>
              <a:t>考点突破</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056" y="576426"/>
            <a:ext cx="8561888"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文章开头两段属于新闻文体基本构成中的哪个部分？请结合本文分析其作用。</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新闻一般包括标题、电头、导语和主体几部分，其中导语部分能够概括新闻的主要内容。</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属于导语部分。主要作用有：概括本篇新闻的要点，为整篇文章定下感情基调，激发读者的阅读兴趣</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973" y="-107812"/>
            <a:ext cx="8647507" cy="521508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实用类文本在安排结构时一般按照事物的发展顺序，按照事物之间的逻辑顺序以及人们的认识规律进行。因此，在把握文章结构时要注意整体感知，立足于文本的表现内容，立足于文本的主旨。</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文本类型不同，结构上必然存在着一定的差异。</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传记。一般是按传主的成长经历去安排，但也可以写一个侧面或几个侧面来表现人物的魅力。另外，事件和背景要灵活穿插，巧妙结合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272" y="591428"/>
            <a:ext cx="876929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新闻。一般包括标题、导语、主体三部分。标题，新颖醒目，既可以使用单行标题，也可以使用多行标题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引题，多用以交代形势、烘托气氛、说明背景等；正题，多用以对一则消息内容作高度概括；副题，多用以概括重要事实、结果等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。导语，凝练简明，概述要点，揭示主旨。主体，详述事件经过，根据需要采用顺叙、倒叙、合叙、分叙等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272" y="-118834"/>
            <a:ext cx="8769291" cy="5286062"/>
          </a:xfrm>
          <a:prstGeom prst="rect">
            <a:avLst/>
          </a:prstGeom>
          <a:noFill/>
        </p:spPr>
        <p:txBody>
          <a:bodyPr wrap="square" rtlCol="0">
            <a:spAutoFit/>
          </a:bodyPr>
          <a:lstStyle/>
          <a:p>
            <a:pPr algn="just">
              <a:lnSpc>
                <a:spcPts val="4500"/>
              </a:lnSpc>
              <a:spcAft>
                <a:spcPts val="0"/>
              </a:spcAft>
            </a:pPr>
            <a:r>
              <a:rPr lang="en-US" altLang="zh-CN" sz="2600" kern="100" spc="-100" dirty="0">
                <a:latin typeface="Times New Roman"/>
                <a:ea typeface="华文细黑"/>
                <a:cs typeface="Courier New"/>
              </a:rPr>
              <a:t>(3)</a:t>
            </a:r>
            <a:r>
              <a:rPr lang="zh-CN" altLang="zh-CN" sz="2600" kern="100" spc="-100" dirty="0">
                <a:latin typeface="Times New Roman"/>
                <a:ea typeface="华文细黑"/>
                <a:cs typeface="Times New Roman"/>
              </a:rPr>
              <a:t>访谈。一般是一个连贯的过程，包括开头、主体、结尾三个部分。开头，引起对方兴趣，尽快进入主题；主体，根据进程，因势利导，充分运用各种设问技巧，保证访谈顺利进行和内容的拓深、拓广；结尾，适当总结，表示对访谈对象的感谢。</a:t>
            </a:r>
            <a:endParaRPr lang="zh-CN" altLang="zh-CN" sz="2600" kern="100" spc="-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科普文章。多采用总分式或递进式结构。</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总分式：包括总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总，总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总等。说明事物的科普文多用总分式，其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的部分又常按并列方式安排。</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递进式：说明事理的科普文多用递进式结构，一层一层地剖析事理。在顺序安排上，常采用空间、时间或逻辑顺序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091941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52" y="-114672"/>
            <a:ext cx="8769291"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调查报告。一般由开头、主体和结尾三部分组成。开头，就调查情况作简要的说明，比如调查的目的、对象、经过、时间、方式、方法和结果等。主体，是充分表现主题的重要部分，或选用纵式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按调查顺序或事件发展顺序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，或选用横式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从不同角度或侧面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，或选用对比式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将不同的调查对象加以对比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构展示调查内容。不过，主体部分无论采用什么样的结构，都应该做到先后有序，主次分明，详略得当，联系紧密，层层深入，以更好地表现主题。结尾，或总结全文，深化主题；或展望未来，提出希望；或归纳主题，强调意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44534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38259"/>
            <a:ext cx="8769291"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把握实用类文本结构要注意：</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结合文体特点。如新闻的结构一般有固定的三部分。</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抓住文中的关键句子和关键词语。关键句子一般有起始句、过渡句、照应句、收束句等；关键词语主要指表语意转折的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与此不同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，表总结的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总之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由此看来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，表递进的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，还有表强调的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尤其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352" y="681718"/>
            <a:ext cx="8769291" cy="1288558"/>
          </a:xfrm>
          <a:prstGeom prst="rect">
            <a:avLst/>
          </a:prstGeom>
          <a:noFill/>
        </p:spPr>
        <p:txBody>
          <a:bodyPr wrap="square" rtlCol="0">
            <a:spAutoFit/>
          </a:bodyPr>
          <a:lstStyle/>
          <a:p>
            <a:pPr algn="just">
              <a:lnSpc>
                <a:spcPts val="5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辽宁</a:t>
            </a:r>
            <a:r>
              <a:rPr lang="en-US" altLang="zh-CN" sz="2600" kern="100" dirty="0" smtClean="0">
                <a:solidFill>
                  <a:srgbClr val="00B0F0"/>
                </a:solidFill>
                <a:latin typeface="Times New Roman"/>
                <a:ea typeface="华文细黑"/>
                <a:cs typeface="Courier New"/>
              </a:rPr>
              <a:t>)</a:t>
            </a:r>
            <a:r>
              <a:rPr lang="zh-CN" altLang="zh-CN" sz="2600" kern="100" dirty="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侯仁之：城市的知音</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原文见本章专题三</a:t>
            </a:r>
            <a:r>
              <a:rPr lang="zh-CN" altLang="zh-CN" sz="2600" kern="100" dirty="0" smtClean="0">
                <a:latin typeface="Times New Roman"/>
                <a:ea typeface="华文细黑"/>
                <a:cs typeface="Times New Roman"/>
              </a:rPr>
              <a:t>考点</a:t>
            </a:r>
            <a:r>
              <a:rPr lang="zh-CN" altLang="en-US" sz="2600" kern="100" dirty="0" smtClean="0">
                <a:latin typeface="Times New Roman"/>
                <a:ea typeface="华文细黑"/>
                <a:cs typeface="Times New Roman"/>
              </a:rPr>
              <a:t>二</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
        <p:nvSpPr>
          <p:cNvPr id="3" name="TextBox 2"/>
          <p:cNvSpPr txBox="1"/>
          <p:nvPr/>
        </p:nvSpPr>
        <p:spPr>
          <a:xfrm>
            <a:off x="210014" y="1826260"/>
            <a:ext cx="8682466" cy="2977738"/>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Courier New"/>
              </a:rPr>
              <a:t>2</a:t>
            </a:r>
            <a:r>
              <a:rPr lang="en-US" altLang="zh-CN" sz="2600" kern="100" dirty="0" smtClean="0">
                <a:latin typeface="Times New Roman"/>
                <a:ea typeface="微软雅黑"/>
                <a:cs typeface="Courier New"/>
              </a:rPr>
              <a:t>.</a:t>
            </a:r>
            <a:r>
              <a:rPr lang="zh-CN" altLang="zh-CN" sz="2600" kern="100" dirty="0">
                <a:latin typeface="Times New Roman"/>
                <a:ea typeface="华文细黑"/>
                <a:cs typeface="Times New Roman"/>
              </a:rPr>
              <a:t>本文第一自然段有何作用？请简要分析。</a:t>
            </a:r>
            <a:endParaRPr lang="zh-CN" altLang="zh-CN" sz="1050" kern="100" dirty="0">
              <a:latin typeface="宋体"/>
              <a:cs typeface="Courier New"/>
            </a:endParaRPr>
          </a:p>
          <a:p>
            <a:pPr algn="just">
              <a:lnSpc>
                <a:spcPts val="4500"/>
              </a:lnSpc>
              <a:spcAft>
                <a:spcPts val="0"/>
              </a:spcAft>
            </a:pPr>
            <a:r>
              <a:rPr lang="zh-CN" altLang="zh-CN" sz="2600" kern="100" spc="-100" dirty="0">
                <a:solidFill>
                  <a:srgbClr val="0000FF"/>
                </a:solidFill>
                <a:latin typeface="Times New Roman"/>
                <a:ea typeface="华文细黑"/>
                <a:cs typeface="Times New Roman"/>
              </a:rPr>
              <a:t>解析</a:t>
            </a:r>
            <a:r>
              <a:rPr lang="zh-CN" altLang="zh-CN" sz="2600" kern="100" spc="-100" dirty="0">
                <a:latin typeface="Times New Roman"/>
                <a:ea typeface="华文细黑"/>
                <a:cs typeface="Times New Roman"/>
              </a:rPr>
              <a:t>　本题考查传记中某一情节的作用。题干要求分析第一自然段的作用，首先要考虑传记首段的一般作用，比如交代时间、地点、人物，设置悬念，埋下伏笔等；其次要考虑情节对表现传主性格的作用；同时还要考虑这段所写的内容</a:t>
            </a:r>
            <a:r>
              <a:rPr lang="zh-CN" altLang="zh-CN" sz="2600" kern="100" spc="-100" dirty="0" smtClean="0">
                <a:latin typeface="Times New Roman"/>
                <a:ea typeface="华文细黑"/>
                <a:cs typeface="Times New Roman"/>
              </a:rPr>
              <a:t>。</a:t>
            </a:r>
            <a:endParaRPr lang="zh-CN" altLang="zh-CN" sz="1050" kern="100" spc="-100" dirty="0">
              <a:latin typeface="宋体"/>
              <a:cs typeface="Courier New"/>
            </a:endParaRPr>
          </a:p>
        </p:txBody>
      </p:sp>
      <p:sp>
        <p:nvSpPr>
          <p:cNvPr id="2" name="矩形 1"/>
          <p:cNvSpPr/>
          <p:nvPr/>
        </p:nvSpPr>
        <p:spPr>
          <a:xfrm>
            <a:off x="179512" y="38016"/>
            <a:ext cx="8640960" cy="733534"/>
          </a:xfrm>
          <a:prstGeom prst="rect">
            <a:avLst/>
          </a:prstGeom>
        </p:spPr>
        <p:txBody>
          <a:bodyPr wrap="square">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二、结合文本的文体结构特征答好句段作用题</a:t>
            </a:r>
            <a:endParaRPr lang="zh-CN" altLang="zh-CN" sz="2600" kern="100" dirty="0">
              <a:solidFill>
                <a:srgbClr val="0000FF"/>
              </a:solidFill>
              <a:latin typeface="宋体"/>
              <a:cs typeface="Courier New"/>
            </a:endParaRPr>
          </a:p>
        </p:txBody>
      </p:sp>
    </p:spTree>
    <p:extLst>
      <p:ext uri="{BB962C8B-B14F-4D97-AF65-F5344CB8AC3E}">
        <p14:creationId xmlns:p14="http://schemas.microsoft.com/office/powerpoint/2010/main" val="357305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059582"/>
            <a:ext cx="8682466" cy="2329677"/>
          </a:xfrm>
          <a:prstGeom prst="rect">
            <a:avLst/>
          </a:prstGeom>
          <a:noFill/>
        </p:spPr>
        <p:txBody>
          <a:bodyPr wrap="square" rtlCol="0">
            <a:spAutoFit/>
          </a:bodyPr>
          <a:lstStyle/>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交代侯仁之选择历史专业的原因；</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写出了侯仁之对国家民族命运的关注，使传主形象更加丰满；</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体现了传记的真实性；</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为下文介绍侯仁之的学术研究及成就做铺垫</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757343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223257"/>
            <a:ext cx="8769291" cy="3939540"/>
          </a:xfrm>
          <a:prstGeom prst="rect">
            <a:avLst/>
          </a:prstGeom>
          <a:noFill/>
        </p:spPr>
        <p:txBody>
          <a:bodyPr wrap="square" rtlCol="0">
            <a:spAutoFit/>
          </a:bodyPr>
          <a:lstStyle/>
          <a:p>
            <a:pPr algn="just">
              <a:lnSpc>
                <a:spcPts val="5000"/>
              </a:lnSpc>
              <a:spcAft>
                <a:spcPts val="0"/>
              </a:spcAft>
            </a:pPr>
            <a:r>
              <a:rPr lang="en-US" altLang="zh-CN" sz="2600" kern="100" dirty="0" smtClean="0">
                <a:solidFill>
                  <a:srgbClr val="00B0F0"/>
                </a:solidFill>
                <a:latin typeface="Times New Roman"/>
                <a:ea typeface="华文细黑"/>
                <a:cs typeface="Courier New"/>
              </a:rPr>
              <a:t>(</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《定和是个音乐迷》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原文见本章专题三考点一</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3</a:t>
            </a:r>
            <a:r>
              <a:rPr lang="en-US" altLang="zh-CN" sz="2600" kern="100" dirty="0" smtClean="0">
                <a:latin typeface="Times New Roman"/>
                <a:ea typeface="微软雅黑"/>
                <a:cs typeface="Courier New"/>
              </a:rPr>
              <a:t>.</a:t>
            </a:r>
            <a:r>
              <a:rPr lang="zh-CN" altLang="zh-CN" sz="2600" kern="100" dirty="0">
                <a:latin typeface="Times New Roman"/>
                <a:ea typeface="华文细黑"/>
                <a:cs typeface="Times New Roman"/>
              </a:rPr>
              <a:t>本文第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段介绍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与定和初见时的情形，在文中有何作用？</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本题从分析某一段作用的角度来考查文章的结构，注意从内容和结构两方面作答。从内容上看，这段主要介绍定和这一时期的窘迫：他在美专学习图案画，却是无前途可想</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668754"/>
            <a:ext cx="8769291" cy="3939540"/>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对于照相特别发生兴趣，学成又不甚困难；于是他就把满腔热情用在了音乐上。这就交代了定和选择音乐的过程和原因。结构上，本段出现在文章的开头部分，引出下文写作的重点，呼应题目，为下面详细介绍定和是个音乐迷做了铺垫。</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交代了定和选择音乐的过程和原因；</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引出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音乐迷</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的由来，呼应题目，为后面写他对音乐的痴迷做铺垫</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5407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267744" y="1923678"/>
            <a:ext cx="4187365" cy="552074"/>
          </a:xfrm>
          <a:prstGeom prst="rect">
            <a:avLst/>
          </a:prstGeom>
        </p:spPr>
        <p:txBody>
          <a:bodyPr wrap="none">
            <a:spAutoFit/>
          </a:bodyPr>
          <a:lstStyle/>
          <a:p>
            <a:pPr>
              <a:lnSpc>
                <a:spcPts val="4000"/>
              </a:lnSpc>
            </a:pPr>
            <a:r>
              <a:rPr lang="en-US" altLang="zh-CN" sz="2600" b="1" dirty="0">
                <a:solidFill>
                  <a:srgbClr val="0070C0"/>
                </a:solidFill>
                <a:latin typeface="宋体" pitchFamily="2" charset="-122"/>
                <a:ea typeface="微软雅黑" pitchFamily="34" charset="-122"/>
              </a:rPr>
              <a:t>Ⅰ</a:t>
            </a:r>
            <a:r>
              <a:rPr lang="zh-CN" altLang="zh-CN" sz="2600" b="1" dirty="0">
                <a:solidFill>
                  <a:srgbClr val="0070C0"/>
                </a:solidFill>
                <a:latin typeface="宋体" pitchFamily="2" charset="-122"/>
                <a:ea typeface="微软雅黑" pitchFamily="34" charset="-122"/>
              </a:rPr>
              <a:t>　如何分析文本结构</a:t>
            </a:r>
            <a:r>
              <a:rPr lang="zh-CN" altLang="zh-CN" sz="2600" b="1" dirty="0" smtClean="0">
                <a:solidFill>
                  <a:srgbClr val="0070C0"/>
                </a:solidFill>
                <a:latin typeface="宋体" pitchFamily="2" charset="-122"/>
                <a:ea typeface="微软雅黑" pitchFamily="34" charset="-122"/>
              </a:rPr>
              <a:t>特色</a:t>
            </a:r>
            <a:endParaRPr lang="zh-CN" altLang="zh-CN" sz="2600" b="1" dirty="0">
              <a:solidFill>
                <a:srgbClr val="0070C0"/>
              </a:solidFill>
              <a:latin typeface="宋体" pitchFamily="2" charset="-122"/>
              <a:ea typeface="微软雅黑" pitchFamily="34" charset="-122"/>
            </a:endParaRPr>
          </a:p>
        </p:txBody>
      </p:sp>
      <p:sp>
        <p:nvSpPr>
          <p:cNvPr id="7" name="矩形 6">
            <a:hlinkClick r:id="rId3" action="ppaction://hlinksldjump"/>
          </p:cNvPr>
          <p:cNvSpPr/>
          <p:nvPr/>
        </p:nvSpPr>
        <p:spPr>
          <a:xfrm>
            <a:off x="2267744" y="2811764"/>
            <a:ext cx="4187365" cy="552074"/>
          </a:xfrm>
          <a:prstGeom prst="rect">
            <a:avLst/>
          </a:prstGeom>
        </p:spPr>
        <p:txBody>
          <a:bodyPr wrap="none">
            <a:spAutoFit/>
          </a:bodyPr>
          <a:lstStyle/>
          <a:p>
            <a:pPr>
              <a:lnSpc>
                <a:spcPts val="4000"/>
              </a:lnSpc>
            </a:pPr>
            <a:r>
              <a:rPr lang="en-US" altLang="zh-CN" sz="2600" b="1" dirty="0">
                <a:solidFill>
                  <a:srgbClr val="0070C0"/>
                </a:solidFill>
                <a:latin typeface="宋体" pitchFamily="2" charset="-122"/>
                <a:ea typeface="微软雅黑" pitchFamily="34" charset="-122"/>
              </a:rPr>
              <a:t>Ⅱ</a:t>
            </a:r>
            <a:r>
              <a:rPr lang="zh-CN" altLang="zh-CN" sz="2600" b="1" dirty="0">
                <a:solidFill>
                  <a:srgbClr val="0070C0"/>
                </a:solidFill>
                <a:latin typeface="宋体" pitchFamily="2" charset="-122"/>
                <a:ea typeface="微软雅黑" pitchFamily="34" charset="-122"/>
              </a:rPr>
              <a:t>　如何分析文本表达</a:t>
            </a:r>
            <a:r>
              <a:rPr lang="zh-CN" altLang="zh-CN" sz="2600" b="1" dirty="0" smtClean="0">
                <a:solidFill>
                  <a:srgbClr val="0070C0"/>
                </a:solidFill>
                <a:latin typeface="宋体" pitchFamily="2" charset="-122"/>
                <a:ea typeface="微软雅黑" pitchFamily="34" charset="-122"/>
              </a:rPr>
              <a:t>特色</a:t>
            </a:r>
            <a:endParaRPr lang="zh-CN" altLang="zh-CN" sz="2600" b="1" dirty="0">
              <a:solidFill>
                <a:srgbClr val="0070C0"/>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23052"/>
            <a:ext cx="8682466" cy="5215082"/>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考查实用类文本结构，主要采用两种方式：一是如同文学类文本中的句段作用一样，主要选择某一段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或某句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要求分析其在全文结构中的作用；二是针对实用类文本的特殊结构设题，如新闻中的导语，调查报告中的开头段。针对这两类题型，答题时应注意：</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掌握答题角度。作用题一般是从内容和结构两方面作答。另外，特别注意结合不同的结构特点，如新闻与调查报告开头特点不同；注意所给句段写法上的特点</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98564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22015"/>
            <a:ext cx="8682466" cy="4936159"/>
          </a:xfrm>
          <a:prstGeom prst="rect">
            <a:avLst/>
          </a:prstGeom>
          <a:noFill/>
        </p:spPr>
        <p:txBody>
          <a:bodyPr wrap="square" rtlCol="0">
            <a:spAutoFit/>
          </a:bodyPr>
          <a:lstStyle/>
          <a:p>
            <a:pPr algn="just">
              <a:lnSpc>
                <a:spcPts val="48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依据句段位置。文章段落在结构上的作用跟其在文章中的位置有关：如果在开头，一般起总领全文或引出下文的作用；如果在中间，一般起承上启下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过渡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的作用；如果在结尾，一般起归纳全文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点明中心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或照应某处的作用。</a:t>
            </a:r>
            <a:endParaRPr lang="zh-CN" altLang="zh-CN" sz="1050" kern="100" dirty="0">
              <a:latin typeface="宋体"/>
              <a:cs typeface="Courier New"/>
            </a:endParaRPr>
          </a:p>
          <a:p>
            <a:pPr algn="just">
              <a:lnSpc>
                <a:spcPts val="48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实用类文本中的句段作用题虽然与文学类文本中的句段作用题有相通之处，但要注意其自身文本的特殊性。如科普文开头如从某一个故事导入，在答开头作用时则要注意科普文的特殊效果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989699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55650" y="176322"/>
            <a:ext cx="761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如何分析文本表达</a:t>
            </a:r>
            <a:r>
              <a:rPr lang="zh-CN" altLang="zh-CN" sz="2800" dirty="0" smtClean="0">
                <a:solidFill>
                  <a:srgbClr val="FFFF00"/>
                </a:solidFill>
                <a:latin typeface="黑体" pitchFamily="2" charset="-122"/>
                <a:ea typeface="黑体" pitchFamily="2" charset="-122"/>
              </a:rPr>
              <a:t>特色</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323713" y="2211710"/>
            <a:ext cx="8477117" cy="1287725"/>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分析文本表达特色包括两个方面：分析文本的文体基本特征和主要表现手法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2674"/>
            <a:ext cx="8945554" cy="5286062"/>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一、善于分析文本的文体基本特征</a:t>
            </a:r>
            <a:endParaRPr lang="zh-CN" altLang="zh-CN" sz="1050" kern="100" dirty="0">
              <a:solidFill>
                <a:srgbClr val="0000FF"/>
              </a:solidFill>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寿光</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万农民工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不失岗</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崔永刚　王德贞</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本报</a:t>
            </a:r>
            <a:r>
              <a:rPr lang="zh-CN" altLang="zh-CN" sz="2600" kern="100" dirty="0">
                <a:latin typeface="Times New Roman"/>
                <a:ea typeface="华文细黑"/>
                <a:cs typeface="Times New Roman"/>
              </a:rPr>
              <a:t>寿光</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29</a:t>
            </a:r>
            <a:r>
              <a:rPr lang="zh-CN" altLang="zh-CN" sz="2600" kern="100" dirty="0">
                <a:latin typeface="Times New Roman"/>
                <a:ea typeface="华文细黑"/>
                <a:cs typeface="Times New Roman"/>
              </a:rPr>
              <a:t>日讯　今天上午，虽然天寒地冻，但寿光市侯镇项目区内却是春意盎然。山东联盟化工集团在此举行新员工宣誓上岗仪式，</a:t>
            </a: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岁的农民工王发亮和</a:t>
            </a:r>
            <a:r>
              <a:rPr lang="en-US" altLang="zh-CN" sz="2600" kern="100" dirty="0">
                <a:latin typeface="Times New Roman"/>
                <a:ea typeface="华文细黑"/>
                <a:cs typeface="Courier New"/>
              </a:rPr>
              <a:t>46</a:t>
            </a:r>
            <a:r>
              <a:rPr lang="zh-CN" altLang="zh-CN" sz="2600" kern="100" dirty="0">
                <a:latin typeface="Times New Roman"/>
                <a:ea typeface="华文细黑"/>
                <a:cs typeface="Times New Roman"/>
              </a:rPr>
              <a:t>名工友经过</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个月的岗前培训，今天正式上班，从此成为寿光</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万农民工大军中的一员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96" y="-133867"/>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正当</a:t>
            </a:r>
            <a:r>
              <a:rPr lang="zh-CN" altLang="zh-CN" sz="2600" kern="100" dirty="0">
                <a:latin typeface="Times New Roman"/>
                <a:ea typeface="华文细黑"/>
                <a:cs typeface="Times New Roman"/>
              </a:rPr>
              <a:t>一些地方的很多企业受国际金融危机的影响，纷纷裁员应对经济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时，寿光却是另一番景象。寿光市总工会副主席李仁光说，目前全市有大小企业</a:t>
            </a:r>
            <a:r>
              <a:rPr lang="en-US" altLang="zh-CN" sz="2600" kern="100" dirty="0">
                <a:latin typeface="Times New Roman"/>
                <a:ea typeface="华文细黑"/>
                <a:cs typeface="Courier New"/>
              </a:rPr>
              <a:t>4 088</a:t>
            </a:r>
            <a:r>
              <a:rPr lang="zh-CN" altLang="zh-CN" sz="2600" kern="100" dirty="0">
                <a:latin typeface="Times New Roman"/>
                <a:ea typeface="华文细黑"/>
                <a:cs typeface="Times New Roman"/>
              </a:rPr>
              <a:t>家，其中的</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万名农民工，已全部纳入工会组织。为保障农民工权益，寿光市总工会发出了《致厂长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经理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的一封信》，倡议企业理性应对危机，不做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经济性裁员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，这一举措得到了城内企业的集体响应。山东默锐化学有限公司是一家出口型企业，虽然经营遇到暂时困难，但是</a:t>
            </a:r>
            <a:r>
              <a:rPr lang="en-US" altLang="zh-CN" sz="2600" kern="100" dirty="0">
                <a:latin typeface="Times New Roman"/>
                <a:ea typeface="华文细黑"/>
                <a:cs typeface="Courier New"/>
              </a:rPr>
              <a:t>1 000</a:t>
            </a:r>
            <a:r>
              <a:rPr lang="zh-CN" altLang="zh-CN" sz="2600" kern="100" dirty="0">
                <a:latin typeface="Times New Roman"/>
                <a:ea typeface="华文细黑"/>
                <a:cs typeface="Times New Roman"/>
              </a:rPr>
              <a:t>多名职工无一下岗。</a:t>
            </a:r>
            <a:r>
              <a:rPr lang="zh-CN" altLang="zh-CN" sz="2600" kern="100" dirty="0" smtClean="0">
                <a:latin typeface="Times New Roman"/>
                <a:ea typeface="华文细黑"/>
                <a:cs typeface="Times New Roman"/>
              </a:rPr>
              <a:t>公</a:t>
            </a:r>
            <a:endParaRPr lang="zh-CN" altLang="zh-CN" sz="260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447" y="126568"/>
            <a:ext cx="8806138" cy="4965462"/>
          </a:xfrm>
          <a:prstGeom prst="rect">
            <a:avLst/>
          </a:prstGeom>
          <a:noFill/>
        </p:spPr>
        <p:txBody>
          <a:bodyPr wrap="square" rtlCol="0">
            <a:spAutoFit/>
          </a:bodyPr>
          <a:lstStyle/>
          <a:p>
            <a:pPr algn="just">
              <a:lnSpc>
                <a:spcPts val="4500"/>
              </a:lnSpc>
            </a:pPr>
            <a:r>
              <a:rPr lang="zh-CN" altLang="zh-CN" sz="2600" kern="100" dirty="0">
                <a:latin typeface="Times New Roman"/>
                <a:ea typeface="华文细黑"/>
                <a:cs typeface="Times New Roman"/>
              </a:rPr>
              <a:t>司总经理杨树仁认为，让职工有稳定的收入是企业的社会责任，而且熟练工人也是企业的宝贵财富，裁掉容易招回难。杨树仁说：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关键时刻要有担当，企业愿做农民工的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挡风墙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目前</a:t>
            </a:r>
            <a:r>
              <a:rPr lang="zh-CN" altLang="zh-CN" sz="2600" kern="100" dirty="0">
                <a:latin typeface="Times New Roman"/>
                <a:ea typeface="华文细黑"/>
                <a:cs typeface="Times New Roman"/>
              </a:rPr>
              <a:t>在寿光，农民工不仅没有因经济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而失岗，今年全市</a:t>
            </a:r>
            <a:r>
              <a:rPr lang="en-US" altLang="zh-CN" sz="2600" kern="100" dirty="0">
                <a:latin typeface="Times New Roman"/>
                <a:ea typeface="华文细黑"/>
                <a:cs typeface="Courier New"/>
              </a:rPr>
              <a:t>146</a:t>
            </a:r>
            <a:r>
              <a:rPr lang="zh-CN" altLang="zh-CN" sz="2600" kern="100" dirty="0">
                <a:latin typeface="Times New Roman"/>
                <a:ea typeface="华文细黑"/>
                <a:cs typeface="Times New Roman"/>
              </a:rPr>
              <a:t>亿元的工业投入还催生了近万个就业岗位，又吸纳了</a:t>
            </a:r>
            <a:r>
              <a:rPr lang="en-US" altLang="zh-CN" sz="2600" kern="100" dirty="0">
                <a:latin typeface="Times New Roman"/>
                <a:ea typeface="华文细黑"/>
                <a:cs typeface="Courier New"/>
              </a:rPr>
              <a:t>8 622</a:t>
            </a:r>
            <a:r>
              <a:rPr lang="zh-CN" altLang="zh-CN" sz="2600" kern="100" dirty="0">
                <a:latin typeface="Times New Roman"/>
                <a:ea typeface="华文细黑"/>
                <a:cs typeface="Times New Roman"/>
              </a:rPr>
              <a:t>名农民变工人。仅山东联盟化工集团今年就开工了</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个项目，新招进了</a:t>
            </a:r>
            <a:r>
              <a:rPr lang="en-US" altLang="zh-CN" sz="2600" kern="100" dirty="0">
                <a:latin typeface="Times New Roman"/>
                <a:ea typeface="华文细黑"/>
                <a:cs typeface="Courier New"/>
              </a:rPr>
              <a:t>951</a:t>
            </a:r>
            <a:r>
              <a:rPr lang="zh-CN" altLang="zh-CN" sz="2600" kern="100" dirty="0">
                <a:latin typeface="Times New Roman"/>
                <a:ea typeface="华文细黑"/>
                <a:cs typeface="Times New Roman"/>
              </a:rPr>
              <a:t>名农民工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278" y="-44163"/>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寿光企业能从容应对危机，被称为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寿光模式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的银政企合作，功不可没。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山东社科院研究员秦庆武介绍，寿光的银政企合作，就是由政府建立中小企业协会和政策性担保公司，为中小企业提供信贷支持。至今，作为银企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的担保公司，已为寿光</a:t>
            </a: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家中小企业提供了</a:t>
            </a:r>
            <a:r>
              <a:rPr lang="en-US" altLang="zh-CN" sz="2600" kern="100" dirty="0">
                <a:latin typeface="Times New Roman"/>
                <a:ea typeface="华文细黑"/>
                <a:cs typeface="Courier New"/>
              </a:rPr>
              <a:t>4 550</a:t>
            </a:r>
            <a:r>
              <a:rPr lang="zh-CN" altLang="zh-CN" sz="2600" kern="100" dirty="0">
                <a:latin typeface="Times New Roman"/>
                <a:ea typeface="华文细黑"/>
                <a:cs typeface="Times New Roman"/>
              </a:rPr>
              <a:t>万元贷款担保，助其在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风雨飘摇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中站稳脚跟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工业</a:t>
            </a:r>
            <a:r>
              <a:rPr lang="zh-CN" altLang="zh-CN" sz="2600" kern="100" dirty="0">
                <a:latin typeface="Times New Roman"/>
                <a:ea typeface="华文细黑"/>
                <a:cs typeface="Times New Roman"/>
              </a:rPr>
              <a:t>之外，快速发展的服务业也生成了一汪就业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活水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。近日，寿光全福元超市东城店开业，新聘</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多名</a:t>
            </a:r>
            <a:r>
              <a:rPr lang="zh-CN" altLang="zh-CN" sz="2600" kern="100" dirty="0" smtClean="0">
                <a:latin typeface="Times New Roman"/>
                <a:ea typeface="华文细黑"/>
                <a:cs typeface="Times New Roman"/>
              </a:rPr>
              <a:t>农</a:t>
            </a:r>
            <a:endParaRPr lang="zh-CN" altLang="zh-CN" sz="260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8749" y="483518"/>
            <a:ext cx="8511387" cy="3939540"/>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民工；银座商场寿光店临近开张，又推出</a:t>
            </a:r>
            <a:r>
              <a:rPr lang="en-US" altLang="zh-CN" sz="2600" kern="100" dirty="0">
                <a:latin typeface="Times New Roman"/>
                <a:ea typeface="华文细黑"/>
                <a:cs typeface="Courier New"/>
              </a:rPr>
              <a:t>1 600</a:t>
            </a:r>
            <a:r>
              <a:rPr lang="zh-CN" altLang="zh-CN" sz="2600" kern="100" dirty="0">
                <a:latin typeface="Times New Roman"/>
                <a:ea typeface="华文细黑"/>
                <a:cs typeface="Times New Roman"/>
              </a:rPr>
              <a:t>个招聘岗位。据悉，已有</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家大型卖场先后落户寿光。</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今年</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月下旬开始，寿光市职业介绍中心专门设立了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失业农民工登记服务窗口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，该中心主任刘月祯今天告诉记者：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到目前为止，前来登记失业的人数为零。</a:t>
            </a:r>
            <a:r>
              <a:rPr lang="en-US" altLang="zh-CN" sz="2600" kern="100" dirty="0" smtClean="0">
                <a:latin typeface="宋体"/>
                <a:ea typeface="华文细黑"/>
                <a:cs typeface="Times New Roman"/>
              </a:rPr>
              <a:t>”</a:t>
            </a: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309" y="-57904"/>
            <a:ext cx="8856984" cy="5221942"/>
          </a:xfrm>
          <a:prstGeom prst="rect">
            <a:avLst/>
          </a:prstGeom>
          <a:noFill/>
        </p:spPr>
        <p:txBody>
          <a:bodyPr wrap="square" rtlCol="0">
            <a:spAutoFit/>
          </a:bodyPr>
          <a:lstStyle/>
          <a:p>
            <a:pPr algn="just">
              <a:lnSpc>
                <a:spcPts val="4000"/>
              </a:lnSpc>
              <a:spcAft>
                <a:spcPts val="0"/>
              </a:spcAft>
            </a:pPr>
            <a:r>
              <a:rPr lang="en-US" altLang="zh-CN" sz="2500" kern="100" dirty="0">
                <a:latin typeface="Times New Roman"/>
                <a:ea typeface="华文细黑"/>
                <a:cs typeface="Courier New"/>
              </a:rPr>
              <a:t>1</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这则新闻的导语有何特点？好处是什么？试加以评析。</a:t>
            </a:r>
            <a:endParaRPr lang="zh-CN" altLang="zh-CN" sz="2500" kern="100" dirty="0">
              <a:latin typeface="宋体"/>
              <a:cs typeface="Courier New"/>
            </a:endParaRPr>
          </a:p>
          <a:p>
            <a:pPr algn="just">
              <a:lnSpc>
                <a:spcPts val="4000"/>
              </a:lnSpc>
              <a:spcAft>
                <a:spcPts val="0"/>
              </a:spcAft>
            </a:pPr>
            <a:r>
              <a:rPr lang="zh-CN" altLang="zh-CN" sz="2500" kern="100" dirty="0">
                <a:solidFill>
                  <a:srgbClr val="0000FF"/>
                </a:solidFill>
                <a:latin typeface="Times New Roman"/>
                <a:ea typeface="华文细黑"/>
                <a:cs typeface="Times New Roman"/>
              </a:rPr>
              <a:t>解析</a:t>
            </a:r>
            <a:r>
              <a:rPr lang="zh-CN" altLang="zh-CN" sz="2500" kern="100" dirty="0">
                <a:latin typeface="Times New Roman"/>
                <a:ea typeface="华文细黑"/>
                <a:cs typeface="Times New Roman"/>
              </a:rPr>
              <a:t>　这则新闻打破了一般的新闻导语概括新闻内容的特点，采用叙述故事的方式，这种方式更能吸引读者，激发读者的阅读兴趣，同时还保持了新闻的时效性和新鲜感</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0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zh-CN" sz="2500" kern="100" dirty="0">
                <a:solidFill>
                  <a:schemeClr val="accent6">
                    <a:lumMod val="75000"/>
                  </a:schemeClr>
                </a:solidFill>
                <a:latin typeface="Times New Roman"/>
                <a:ea typeface="华文细黑"/>
                <a:cs typeface="Times New Roman"/>
              </a:rPr>
              <a:t>特点：有悬念。好处：以简单而充满吸引力的文字，激发读者的阅读兴趣；将</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旧闻</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转化为</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新闻</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，保持了新闻的时效性和新鲜感</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由于这则新闻中的事件时间跨度相对较大，发稿时新闻已经成了</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旧闻</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，但记者巧借新员工宣誓上岗仪式这一事件，以及具体的普通农民变成工人的事实，把</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旧闻</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变成了</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新闻</a:t>
            </a:r>
            <a:r>
              <a:rPr lang="en-US" altLang="zh-CN" sz="2500" kern="100" dirty="0">
                <a:solidFill>
                  <a:schemeClr val="accent6">
                    <a:lumMod val="75000"/>
                  </a:schemeClr>
                </a:solidFill>
                <a:latin typeface="宋体"/>
                <a:ea typeface="华文细黑"/>
                <a:cs typeface="Times New Roman"/>
              </a:rPr>
              <a:t>”</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；同时也过渡到了新闻的主题</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20538"/>
            <a:ext cx="8769291"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美国著名记者唐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怀特黑特说：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一篇好的报道不是写出来的，而是讲出来的。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本文是一则采写工作经验的新闻，但记者巧妙地采用人物的视角和讲述故事的方式来报道，读来毫不枯燥。请举例分析本文是怎样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新闻的。</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让新闻中的人物现身说法。如让寿光市总工会副主席李仁光说工会是怎样保障农民工权益的，让山东默锐化学有限公司总经理杨树仁说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企业愿做农民工的</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挡风墙</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，这就把新闻人物与读者之间的距离拉到了最近。</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记者</a:t>
            </a:r>
            <a:r>
              <a:rPr lang="zh-CN" altLang="zh-CN" sz="2600" kern="100" dirty="0" smtClean="0">
                <a:solidFill>
                  <a:schemeClr val="accent6">
                    <a:lumMod val="75000"/>
                  </a:schemeClr>
                </a:solidFill>
                <a:latin typeface="Times New Roman"/>
                <a:ea typeface="华文细黑"/>
                <a:cs typeface="Times New Roman"/>
              </a:rPr>
              <a:t>讲述</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36512" y="191711"/>
            <a:ext cx="8208963"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如何分析文本结构</a:t>
            </a:r>
            <a:r>
              <a:rPr lang="zh-CN" altLang="zh-CN" sz="2800" dirty="0" smtClean="0">
                <a:solidFill>
                  <a:srgbClr val="FFFF00"/>
                </a:solidFill>
                <a:latin typeface="黑体" pitchFamily="2" charset="-122"/>
                <a:ea typeface="黑体" pitchFamily="2" charset="-122"/>
              </a:rPr>
              <a:t>特色</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330592" y="1289635"/>
            <a:ext cx="8561888" cy="3298339"/>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一、掌握几种常见常考的实用类文本结构特色</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(2007·</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梦碎雅典</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杨明　马小林</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奥</a:t>
            </a:r>
            <a:r>
              <a:rPr lang="zh-CN" altLang="zh-CN" sz="2600" kern="100" dirty="0">
                <a:latin typeface="Times New Roman"/>
                <a:ea typeface="华文细黑"/>
                <a:cs typeface="Times New Roman"/>
              </a:rPr>
              <a:t>蒂又输了，这次依然输给了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坏运气</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916" y="-42902"/>
            <a:ext cx="8682466" cy="5221942"/>
          </a:xfrm>
          <a:prstGeom prst="rect">
            <a:avLst/>
          </a:prstGeom>
          <a:noFill/>
        </p:spPr>
        <p:txBody>
          <a:bodyPr wrap="square" rtlCol="0">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自己在采访中的所见所感。如导语中</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今天上午，虽然天寒地冻，但寿光市侯镇项目区内却是春意盎然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，这是一种具有强烈个人心理感受的描述，赋予了新闻人情味。</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由记者与被采访者共同讲出新闻事实。如篇末</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从今年</a:t>
            </a:r>
            <a:r>
              <a:rPr lang="en-US" altLang="zh-CN" sz="2600" kern="100" dirty="0">
                <a:solidFill>
                  <a:schemeClr val="accent6">
                    <a:lumMod val="75000"/>
                  </a:schemeClr>
                </a:solidFill>
                <a:latin typeface="Times New Roman"/>
                <a:ea typeface="华文细黑"/>
                <a:cs typeface="Courier New"/>
              </a:rPr>
              <a:t>10</a:t>
            </a:r>
            <a:r>
              <a:rPr lang="zh-CN" altLang="zh-CN" sz="2600" kern="100" dirty="0">
                <a:solidFill>
                  <a:schemeClr val="accent6">
                    <a:lumMod val="75000"/>
                  </a:schemeClr>
                </a:solidFill>
                <a:latin typeface="Times New Roman"/>
                <a:ea typeface="华文细黑"/>
                <a:cs typeface="Times New Roman"/>
              </a:rPr>
              <a:t>月下旬开始，寿光市职业介绍中心专门设立了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失业农民工登记服务窗口</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，该中心主任刘月祯今天告诉记者：</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到目前为止，前来登记失业的人数为零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，使读者易于接受，且能引人深思</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08039"/>
            <a:ext cx="876929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文体基本特征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包含两个层面：一是作为传记、新闻、报告、科普文章区别于其他文体的特征，另一个是具体的文本所具有的富有个性的特征。前者属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特征，后者属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特征。一般而言，这四类文本都具有真实性和文学性的基本特征，也有自己不同的个性特征。</a:t>
            </a:r>
            <a:endParaRPr lang="zh-CN" altLang="zh-CN" sz="2600" kern="100" dirty="0">
              <a:latin typeface="宋体"/>
              <a:cs typeface="Courier New"/>
            </a:endParaRPr>
          </a:p>
          <a:p>
            <a:pPr algn="just">
              <a:lnSpc>
                <a:spcPts val="5000"/>
              </a:lnSpc>
              <a:spcAft>
                <a:spcPts val="0"/>
              </a:spcAft>
            </a:pPr>
            <a:r>
              <a:rPr lang="zh-CN" altLang="zh-CN" sz="2600" kern="100" spc="-100" dirty="0">
                <a:latin typeface="Times New Roman"/>
                <a:ea typeface="华文细黑"/>
                <a:cs typeface="Times New Roman"/>
              </a:rPr>
              <a:t>传记：真实性是其第一特征，另有材料翔实、表达生动等特征。</a:t>
            </a:r>
            <a:endParaRPr lang="zh-CN" altLang="zh-CN" sz="2600" kern="100" spc="-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新闻：真实性、及时性、文学性</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069025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297767"/>
            <a:ext cx="8547151" cy="2570127"/>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报告：社会性、针对性、真实性、典型性。</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科普文章：科学性、趣味性。</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在结合题目具体分析时必须把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的文体特征结合起来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973" y="-122292"/>
            <a:ext cx="8647507" cy="5221942"/>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二、善于分析常考实用类文本的主要表现手法</a:t>
            </a:r>
            <a:endParaRPr lang="zh-CN" altLang="zh-CN" sz="2600" kern="100" dirty="0">
              <a:solidFill>
                <a:srgbClr val="0000FF"/>
              </a:solidFill>
              <a:latin typeface="宋体"/>
              <a:cs typeface="Courier New"/>
            </a:endParaRPr>
          </a:p>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常考实用类文本共用的表现手法</a:t>
            </a:r>
            <a:endParaRPr lang="zh-CN" altLang="zh-CN" sz="260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目前</a:t>
            </a:r>
            <a:r>
              <a:rPr lang="zh-CN" altLang="zh-CN" sz="2600" kern="100" dirty="0">
                <a:latin typeface="Times New Roman"/>
                <a:ea typeface="华文细黑"/>
                <a:cs typeface="Times New Roman"/>
              </a:rPr>
              <a:t>，对于地震云的形成原因众说纷纭，如有的地震工作者们认为，地震即将发生时，因地热聚集于地震带，或因地震带岩石受强烈应力作用发生激烈摩擦而产生大量热量，这些热量从地表面逸出，使空气增温，产生上升气流，这气流于高空形成地震云，云的尾端指向地震发生处</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934" y="-88354"/>
            <a:ext cx="8821322" cy="5215082"/>
          </a:xfrm>
          <a:prstGeom prst="rect">
            <a:avLst/>
          </a:prstGeom>
        </p:spPr>
        <p:txBody>
          <a:bodyPr>
            <a:spAutoFit/>
          </a:bodyPr>
          <a:lstStyle/>
          <a:p>
            <a:pPr algn="just">
              <a:lnSpc>
                <a:spcPts val="4500"/>
              </a:lnSpc>
            </a:pPr>
            <a:r>
              <a:rPr lang="zh-CN" altLang="zh-CN" sz="2600" kern="100" dirty="0">
                <a:latin typeface="Times New Roman"/>
                <a:ea typeface="华文细黑"/>
                <a:cs typeface="Times New Roman"/>
              </a:rPr>
              <a:t>有</a:t>
            </a:r>
            <a:r>
              <a:rPr lang="zh-CN" altLang="zh-CN" sz="2600" kern="100" dirty="0" smtClean="0">
                <a:latin typeface="Times New Roman"/>
                <a:ea typeface="华文细黑"/>
                <a:cs typeface="Times New Roman"/>
              </a:rPr>
              <a:t>的人</a:t>
            </a:r>
            <a:r>
              <a:rPr lang="zh-CN" altLang="zh-CN" sz="2600" kern="100" dirty="0">
                <a:latin typeface="Times New Roman"/>
                <a:ea typeface="华文细黑"/>
                <a:cs typeface="Times New Roman"/>
              </a:rPr>
              <a:t>认为，地震前岩石在地应力作用下出现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压磁效应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而引起地磁场局部发生变化；地应力使岩石被压缩或拉伸，引起电阻率变化，使电磁场有相应的局部变化。由于电磁波影响到高空电离层而出现了电离层电浆浓度锐减的情况，从而使水汽和尘埃非自由地有序排列，形成了地震云。虽然这些说法各有道理，但是都不能完整地解释地震前出现的这种现象，所以有的人认为，地震云的必然性尚缺乏实验数据，也可能是一种巧合。但有一点可以确定，即地震本身是个非常复杂的过程，所以预报地震，最好采用综合法</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429" y="-92546"/>
            <a:ext cx="8909535"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u="heavy" kern="100" dirty="0" smtClean="0">
                <a:latin typeface="Times New Roman"/>
                <a:ea typeface="华文细黑"/>
                <a:cs typeface="Times New Roman"/>
              </a:rPr>
              <a:t>云</a:t>
            </a:r>
            <a:r>
              <a:rPr lang="zh-CN" altLang="zh-CN" sz="2500" u="heavy" kern="100" dirty="0">
                <a:latin typeface="Times New Roman"/>
                <a:ea typeface="华文细黑"/>
                <a:cs typeface="Times New Roman"/>
              </a:rPr>
              <a:t>是大地的脸，它不会撒谎。人们打喷嚏时都会皱眉头，地球打喷嚏时也要皱眉头，这皱眉头就是出现地震云。</a:t>
            </a:r>
            <a:r>
              <a:rPr lang="zh-CN" altLang="zh-CN" sz="2500" kern="100" dirty="0">
                <a:latin typeface="Times New Roman"/>
                <a:ea typeface="华文细黑"/>
                <a:cs typeface="Times New Roman"/>
              </a:rPr>
              <a:t>而地震云至今还是个谜，等待着我们去解开</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r">
              <a:lnSpc>
                <a:spcPts val="4000"/>
              </a:lnSpc>
              <a:spcAft>
                <a:spcPts val="0"/>
              </a:spcAft>
            </a:pPr>
            <a:r>
              <a:rPr lang="en-US" altLang="zh-CN" sz="2500" kern="100" dirty="0" smtClean="0">
                <a:latin typeface="Times New Roman"/>
                <a:ea typeface="华文细黑"/>
                <a:cs typeface="Courier New"/>
              </a:rPr>
              <a:t>(</a:t>
            </a:r>
            <a:r>
              <a:rPr lang="zh-CN" altLang="zh-CN" sz="2500" kern="100" dirty="0">
                <a:latin typeface="Times New Roman"/>
                <a:ea typeface="华文细黑"/>
                <a:cs typeface="Times New Roman"/>
              </a:rPr>
              <a:t>选自《向你介绍地震云》，有删改</a:t>
            </a:r>
            <a:r>
              <a:rPr lang="en-US" altLang="zh-CN" sz="2500" kern="100" dirty="0" smtClean="0">
                <a:latin typeface="Times New Roman"/>
                <a:ea typeface="华文细黑"/>
                <a:cs typeface="Courier New"/>
              </a:rPr>
              <a:t>)</a:t>
            </a:r>
          </a:p>
          <a:p>
            <a:pPr algn="just">
              <a:lnSpc>
                <a:spcPts val="4000"/>
              </a:lnSpc>
              <a:spcAft>
                <a:spcPts val="0"/>
              </a:spcAft>
            </a:pPr>
            <a:r>
              <a:rPr lang="en-US" altLang="zh-CN" sz="2500" kern="100" dirty="0">
                <a:latin typeface="Times New Roman"/>
                <a:ea typeface="华文细黑"/>
                <a:cs typeface="Courier New"/>
              </a:rPr>
              <a:t>3</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请简要分析文中画线语句的主要表现手法。</a:t>
            </a:r>
            <a:endParaRPr lang="zh-CN" altLang="zh-CN" sz="2500" kern="100" dirty="0">
              <a:latin typeface="宋体"/>
              <a:cs typeface="Courier New"/>
            </a:endParaRPr>
          </a:p>
          <a:p>
            <a:pPr algn="just">
              <a:lnSpc>
                <a:spcPts val="40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zh-CN" sz="2500" kern="100" dirty="0">
                <a:solidFill>
                  <a:schemeClr val="accent6">
                    <a:lumMod val="75000"/>
                  </a:schemeClr>
                </a:solidFill>
                <a:latin typeface="Times New Roman"/>
                <a:ea typeface="华文细黑"/>
                <a:cs typeface="Times New Roman"/>
              </a:rPr>
              <a:t>这段文字使用了比喻、拟人的修辞手法。</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云是大地的脸</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这皱眉头就是出现地震云</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运用了比喻的修辞手法，</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它不会撒谎</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地球打喷嚏时也要皱眉头</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使用了拟人的修辞手法，形象生动地写出了地震云与地震的关系，使文章除了准确严谨外，具有了一定的文学色彩</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46" y="223257"/>
            <a:ext cx="882132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《考试说明》中规定的四类实用类文本在最基本的特征之外，都具有文学性，因此，高考中一般考查这些文本中具有的文学性特征。</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对修辞手法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比喻、拟人、排比、夸张、通感等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的分析。分析作品运用的修辞手法首先要辨明其运用了何种修辞手法，其次要根据不同修辞手法表达上的特点并结合作品具体内容，恰如其分地分析其作用。</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对记叙、</a:t>
            </a:r>
            <a:r>
              <a:rPr lang="zh-CN" altLang="zh-CN" sz="2600" kern="100" dirty="0" smtClean="0">
                <a:latin typeface="Times New Roman"/>
                <a:ea typeface="华文细黑"/>
                <a:cs typeface="Times New Roman"/>
              </a:rPr>
              <a:t>描</a:t>
            </a:r>
            <a:endParaRPr lang="zh-CN" altLang="zh-CN" sz="260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310267"/>
            <a:ext cx="8647507" cy="4493731"/>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写、议论、抒情等表达方式在具体语境中的作用的分析。</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对象征、对比、衬托、先抑后扬、托物言志、借景抒情等表现手法的作用的分析。这要在了解这些表现手法的基本特征和作用的基础上结合作品具体内容进行分析。</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在赏析这些表现手法时，答题步骤仍按照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指出表现手法名称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分析该手法如何运用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点明表达效果</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进行</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3166" y="295265"/>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特别注意：在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点明表达效果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特殊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相结合。</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每一种实用类文本都有自己的文本特点和一些独特的表现手法，每一具体文本更有自己独特的表现手法，分析某一种文本独特的表现手法在具体文本中的运用效果时，则要把这种手法在具体文本中的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特殊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作用与它在这种文本中的一般作用结合起来。因此，考生要想准确分析其作用、效果，</a:t>
            </a:r>
            <a:r>
              <a:rPr lang="zh-CN" altLang="zh-CN" sz="2600" kern="100" dirty="0" smtClean="0">
                <a:latin typeface="Times New Roman"/>
                <a:ea typeface="华文细黑"/>
                <a:cs typeface="Times New Roman"/>
              </a:rPr>
              <a:t>首</a:t>
            </a:r>
            <a:endParaRPr lang="zh-CN" altLang="zh-CN" sz="105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339502"/>
            <a:ext cx="8733982" cy="4493731"/>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先要铭记各种实用类文本独特的表现手法的作用，</a:t>
            </a:r>
            <a:r>
              <a:rPr lang="zh-CN" altLang="zh-CN" sz="2600" kern="100">
                <a:latin typeface="Times New Roman"/>
                <a:ea typeface="华文细黑"/>
                <a:cs typeface="Times New Roman"/>
              </a:rPr>
              <a:t>在此</a:t>
            </a:r>
            <a:r>
              <a:rPr lang="zh-CN" altLang="zh-CN" sz="2600" kern="100" smtClean="0">
                <a:latin typeface="Times New Roman"/>
                <a:ea typeface="华文细黑"/>
                <a:cs typeface="Times New Roman"/>
              </a:rPr>
              <a:t>基础上</a:t>
            </a:r>
            <a:r>
              <a:rPr lang="zh-CN" altLang="zh-CN" sz="2600" kern="100" dirty="0">
                <a:latin typeface="Times New Roman"/>
                <a:ea typeface="华文细黑"/>
                <a:cs typeface="Times New Roman"/>
              </a:rPr>
              <a:t>，再重点突破它在文中的特殊作用、效果。如科普文在平实之外具有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文艺性</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采用拟人、比喻等修辞手法；传记从描写手法看有对照、衬托、渲染、场面描写和细节勾勒等，从修辞手法看有引用、比喻等；新闻往往采用记叙、描写，穿插议论；报告一般采用平实的语言，不夸饰，力求准确、客观、简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02041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44" y="-141694"/>
            <a:ext cx="8806138"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位</a:t>
            </a:r>
            <a:r>
              <a:rPr lang="en-US" altLang="zh-CN" sz="2600" kern="100" dirty="0">
                <a:latin typeface="Times New Roman"/>
                <a:ea typeface="华文细黑"/>
                <a:cs typeface="Courier New"/>
              </a:rPr>
              <a:t>37</a:t>
            </a:r>
            <a:r>
              <a:rPr lang="zh-CN" altLang="zh-CN" sz="2600" kern="100" dirty="0">
                <a:latin typeface="Times New Roman"/>
                <a:ea typeface="华文细黑"/>
                <a:cs typeface="Times New Roman"/>
              </a:rPr>
              <a:t>岁的牙买加老将具备夺取世界女子百米冠军的实力已达</a:t>
            </a: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年之久，但好运气却从未降临到她的头上。当奥蒂今晚闪着泪花走出第六届世界田径锦标赛赛场时，她追求了一生的梦想化作了一场噩梦。</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奥</a:t>
            </a:r>
            <a:r>
              <a:rPr lang="zh-CN" altLang="zh-CN" sz="2600" kern="100" dirty="0">
                <a:latin typeface="Times New Roman"/>
                <a:ea typeface="华文细黑"/>
                <a:cs typeface="Times New Roman"/>
              </a:rPr>
              <a:t>蒂已经赢得过</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多枚世界大赛百米的银牌和铜牌，参加过</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次世界锦标赛、</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届奥运会，但还没有赢得过一次百米冠军。可以说，没有任何一个女子田径选手能在</a:t>
            </a:r>
            <a:r>
              <a:rPr lang="en-US" altLang="zh-CN" sz="2600" kern="100" dirty="0">
                <a:latin typeface="Times New Roman"/>
                <a:ea typeface="华文细黑"/>
                <a:cs typeface="Courier New"/>
              </a:rPr>
              <a:t>37</a:t>
            </a:r>
            <a:r>
              <a:rPr lang="zh-CN" altLang="zh-CN" sz="2600" kern="100" dirty="0">
                <a:latin typeface="Times New Roman"/>
                <a:ea typeface="华文细黑"/>
                <a:cs typeface="Times New Roman"/>
              </a:rPr>
              <a:t>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依然在世界赛场上奔跑；也没有任何一个世界名将比奥蒂遭遇到更多的莫名其妙的不幸</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141694"/>
            <a:ext cx="8733982"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常考实用类文本所独有的表现手法</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传记</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读</a:t>
            </a:r>
            <a:r>
              <a:rPr lang="zh-CN" altLang="zh-CN" sz="2600" kern="100" dirty="0">
                <a:latin typeface="Times New Roman"/>
                <a:ea typeface="华文细黑"/>
                <a:cs typeface="Times New Roman"/>
              </a:rPr>
              <a:t>史铁生的文章，和他谈话，都不会越读越狭隘。他很艰难地从生存的窄缝里走出来，带着豁然开朗的喜悦。我常是站到自己之外，有一种嘲弄自己之流的快乐。他不是，他完整地保存自己，依然快乐。经过那道窄缝之后，快乐肯定不再张扬，应该称为喜悦了。他是用喜悦平衡</a:t>
            </a:r>
            <a:r>
              <a:rPr lang="zh-CN" altLang="zh-CN" sz="2600" kern="100" dirty="0" smtClean="0">
                <a:latin typeface="Times New Roman"/>
                <a:ea typeface="华文细黑"/>
                <a:cs typeface="Times New Roman"/>
              </a:rPr>
              <a:t>困</a:t>
            </a:r>
            <a:endParaRPr lang="zh-CN" altLang="zh-CN" sz="1050" kern="100" dirty="0">
              <a:latin typeface="宋体"/>
              <a:cs typeface="Courier New"/>
            </a:endParaRPr>
          </a:p>
        </p:txBody>
      </p:sp>
    </p:spTree>
    <p:extLst>
      <p:ext uri="{BB962C8B-B14F-4D97-AF65-F5344CB8AC3E}">
        <p14:creationId xmlns:p14="http://schemas.microsoft.com/office/powerpoint/2010/main" val="38449045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591428"/>
            <a:ext cx="8733982" cy="393954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苦的人，不容易破灭。许多游戏和他无缘，他不再迷失，可以观赏自己，观赏上帝的手艺。史铁生坦然写他自己，他的一生透明坦荡，读过他作品的人知道他许多往事，也看见他的许多思索。那些困苦，经受血的洗礼后成了他的资源，以此走向内心，走通命定之路，去看他人和世界。他追问，但不控诉，不失态</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710788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34074"/>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这几天</a:t>
            </a:r>
            <a:r>
              <a:rPr lang="zh-CN" altLang="zh-CN" sz="2600" kern="100" dirty="0">
                <a:latin typeface="Times New Roman"/>
                <a:ea typeface="华文细黑"/>
                <a:cs typeface="Times New Roman"/>
              </a:rPr>
              <a:t>重新翻看《病隙碎笔》和他送我的其他书。他将自己拆开，思索许多有关精神的命题。关于上帝和神，关于心魂，关于爱情，关于有无，关于自卑，关于生死。他给世界找到的本质是残疾和爱情：残疾是事物的障碍，爱情是心魂的追求。他将上帝视为同行，窥探上帝作为编剧的手艺。</a:t>
            </a:r>
            <a:r>
              <a:rPr lang="en-US" altLang="zh-CN" sz="2600" kern="100" dirty="0">
                <a:latin typeface="Times New Roman"/>
                <a:ea typeface="华文细黑"/>
                <a:cs typeface="Courier New"/>
              </a:rPr>
              <a:t>1998</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月，我带女儿去看铁生。铁生打开电脑教她玩著名的吃豆子游戏。他说自己有时也玩两盘。这也是他的生存状态，在死神的追逐下，他飞快行走，一路</a:t>
            </a:r>
            <a:r>
              <a:rPr lang="zh-CN" altLang="zh-CN" sz="2600" kern="100" dirty="0" smtClean="0">
                <a:latin typeface="Times New Roman"/>
                <a:ea typeface="华文细黑"/>
                <a:cs typeface="Times New Roman"/>
              </a:rPr>
              <a:t>跳</a:t>
            </a:r>
            <a:endParaRPr lang="zh-CN" altLang="zh-CN" sz="2600" kern="100" dirty="0">
              <a:latin typeface="宋体"/>
              <a:cs typeface="Courier New"/>
            </a:endParaRPr>
          </a:p>
        </p:txBody>
      </p:sp>
    </p:spTree>
    <p:extLst>
      <p:ext uri="{BB962C8B-B14F-4D97-AF65-F5344CB8AC3E}">
        <p14:creationId xmlns:p14="http://schemas.microsoft.com/office/powerpoint/2010/main" val="3641077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84375"/>
            <a:ext cx="8733982" cy="5135765"/>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蹦蹦地吃下许多豆子。这个轮椅上的人是最勇敢的人，面向真实的人生，不退缩到无知和曲解，不麻痹麻醉自己。他对许多事情兴致盎然，关心新旧科学和新旧哲学，关心今天。他的叙述强调逻辑，推理严密，用论据论证那些看似荒谬的人生命题。他一直在思索：人从哪里来，到哪里去。他从身体的不能去，想精神，想灵魂。他的神不是星相或星座，而在自己心中。他是无法站立的人，也是最挺拔正直的人</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节选自陈村《回想铁生》</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4154848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5842" y="267494"/>
            <a:ext cx="8821322"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文中特别写到了史铁生打开电脑教作者的女儿玩吃豆子的游戏，史铁生自己有时也玩两盘的细节。请简要分析作者这样写的作用。</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为了表明史铁生的生存状态。</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表明史铁生在死神的追逐下，以坚强的意志生存、与疾病抗争和乐观积极的人生态度。</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表明史铁生对许多事情兴致盎然，没有退缩到麻木无知的颓唐地步，使传主形象更加丰满，更真实可信</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62206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282764"/>
            <a:ext cx="8733982"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《忆夏志清》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原文见本章专题三考点二</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文中多处直接引用他人的话，这样写有什么作用？</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有助于读者全面了解夏志清治学、性格、人品等方面的情况。</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增强了文章的真实性、趣味性</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767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711" y="-102706"/>
            <a:ext cx="8647507" cy="521508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传记常用的表现手法有：</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细节描写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也适用其他实用类文体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。传记作为写人的艺术，为了渲染人物个性，离不开记叙具有典型意义的事件和最能表达人物个性的细节。细节描写的主要作用有：</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让主要人物、事物形象等更全面完整，更立体化。形象是由多个侧面组成的，只表现其伟大的一面，而不展现其普通的一面，人物就不能立体化，这一点特别适合传记和人物新闻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29172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784" y="295265"/>
            <a:ext cx="8561888" cy="4580741"/>
          </a:xfrm>
          <a:prstGeom prst="rect">
            <a:avLst/>
          </a:prstGeom>
        </p:spPr>
        <p:txBody>
          <a:bodyPr>
            <a:spAutoFit/>
          </a:bodyPr>
          <a:lstStyle/>
          <a:p>
            <a:pPr algn="just">
              <a:lnSpc>
                <a:spcPts val="5000"/>
              </a:lnSpc>
              <a:spcAft>
                <a:spcPts val="0"/>
              </a:spcAft>
            </a:pPr>
            <a:r>
              <a:rPr lang="en-US" altLang="zh-CN" sz="2600" kern="100" spc="-100" dirty="0">
                <a:latin typeface="宋体"/>
                <a:ea typeface="华文细黑"/>
                <a:cs typeface="Times New Roman"/>
              </a:rPr>
              <a:t>②</a:t>
            </a:r>
            <a:r>
              <a:rPr lang="zh-CN" altLang="zh-CN" sz="2600" kern="100" spc="-100" dirty="0">
                <a:latin typeface="Times New Roman"/>
                <a:ea typeface="华文细黑"/>
                <a:cs typeface="Times New Roman"/>
              </a:rPr>
              <a:t>让形象真实可信。要把形象写好，就要写其普通的一面，因为读者是普通的公民，他愿意接受伟人身上普通的一面。这样的人物会让读者觉得真实亲切，易于接受。传记如此，新闻也如此。对于科普文中的说明对象，细节处的说明也是如此。</a:t>
            </a:r>
            <a:endParaRPr lang="zh-CN" altLang="zh-CN" sz="1050" kern="100" spc="-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符合读者心理需要。对于大人物诸如政治家、艺术家、影视明星等，读者已经从媒体中了解了一些他们在本</a:t>
            </a:r>
            <a:r>
              <a:rPr lang="zh-CN" altLang="zh-CN" sz="2600" kern="100" dirty="0" smtClean="0">
                <a:latin typeface="Times New Roman"/>
                <a:ea typeface="华文细黑"/>
                <a:cs typeface="Times New Roman"/>
              </a:rPr>
              <a:t>行业</a:t>
            </a:r>
            <a:endParaRPr lang="zh-CN" altLang="zh-CN" sz="1050" kern="100" dirty="0">
              <a:latin typeface="宋体"/>
              <a:cs typeface="Courier New"/>
            </a:endParaRPr>
          </a:p>
        </p:txBody>
      </p:sp>
    </p:spTree>
    <p:extLst>
      <p:ext uri="{BB962C8B-B14F-4D97-AF65-F5344CB8AC3E}">
        <p14:creationId xmlns:p14="http://schemas.microsoft.com/office/powerpoint/2010/main" val="16848200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24564"/>
            <a:ext cx="87339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内的成就、事迹。对于传记作品、新闻作品，读者更渴望了解一些花絮。因此，一些细节描写正能解决这一问题。对于科普文，大众知道一些常识性的知识，也想在细节处加以了解，细节处的生动说明还能激发读者的阅读兴趣。</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传主之外的人物的对比映衬手法。传记以传主为表现中心，但不可不写其他人物。这些人物既展现了传主生活的真实环境，又从侧面对传主起着对比映衬的作用，还可以点面结合，揭示更深刻的主题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535769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99074"/>
            <a:ext cx="8733982" cy="1752596"/>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rPr>
              <a:t>(3)</a:t>
            </a:r>
            <a:r>
              <a:rPr lang="zh-CN" altLang="zh-CN" sz="2600" kern="100" dirty="0">
                <a:latin typeface="Times New Roman"/>
                <a:ea typeface="华文细黑"/>
                <a:cs typeface="Times New Roman"/>
              </a:rPr>
              <a:t>引用手法。直接引用大量原始材料，可以更好地突出人物的特点，揭示人物的精神面貌，对人物作出客观公正的评价。在传记中，引用主要包括以下几个方面：</a:t>
            </a:r>
            <a:endParaRPr lang="zh-CN" altLang="zh-CN" sz="1050" kern="100" dirty="0">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692687884"/>
              </p:ext>
            </p:extLst>
          </p:nvPr>
        </p:nvGraphicFramePr>
        <p:xfrm>
          <a:off x="395536" y="2064413"/>
          <a:ext cx="8136904" cy="2857500"/>
        </p:xfrm>
        <a:graphic>
          <a:graphicData uri="http://schemas.openxmlformats.org/drawingml/2006/table">
            <a:tbl>
              <a:tblPr/>
              <a:tblGrid>
                <a:gridCol w="1960564"/>
                <a:gridCol w="6176340"/>
              </a:tblGrid>
              <a:tr h="522165">
                <a:tc>
                  <a:txBody>
                    <a:bodyPr/>
                    <a:lstStyle/>
                    <a:p>
                      <a:pPr algn="ctr">
                        <a:lnSpc>
                          <a:spcPts val="4500"/>
                        </a:lnSpc>
                        <a:spcAft>
                          <a:spcPts val="0"/>
                        </a:spcAft>
                      </a:pPr>
                      <a:r>
                        <a:rPr lang="zh-CN" sz="2600" kern="100" baseline="0" dirty="0">
                          <a:effectLst/>
                          <a:latin typeface="Times New Roman"/>
                          <a:ea typeface="华文细黑"/>
                          <a:cs typeface="Times New Roman"/>
                        </a:rPr>
                        <a:t>引用类型</a:t>
                      </a:r>
                      <a:endParaRPr lang="zh-CN" sz="2600" kern="100" baseline="0" dirty="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zh-CN" sz="2600" kern="100" baseline="0">
                          <a:effectLst/>
                          <a:latin typeface="Times New Roman"/>
                          <a:ea typeface="华文细黑"/>
                          <a:cs typeface="Times New Roman"/>
                        </a:rPr>
                        <a:t>作</a:t>
                      </a:r>
                      <a:r>
                        <a:rPr lang="zh-CN" sz="2600" kern="100" baseline="0">
                          <a:effectLst/>
                          <a:latin typeface="宋体"/>
                          <a:ea typeface="Times New Roman"/>
                          <a:cs typeface="Courier New"/>
                        </a:rPr>
                        <a:t> </a:t>
                      </a:r>
                      <a:r>
                        <a:rPr lang="zh-CN" sz="2600" kern="100" baseline="0">
                          <a:effectLst/>
                          <a:latin typeface="Times New Roman"/>
                          <a:ea typeface="华文细黑"/>
                          <a:cs typeface="Times New Roman"/>
                        </a:rPr>
                        <a:t>用</a:t>
                      </a:r>
                      <a:endParaRPr lang="zh-CN" sz="2600" kern="100" baseline="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3248">
                <a:tc>
                  <a:txBody>
                    <a:bodyPr/>
                    <a:lstStyle/>
                    <a:p>
                      <a:pPr algn="ctr">
                        <a:lnSpc>
                          <a:spcPts val="4500"/>
                        </a:lnSpc>
                        <a:spcAft>
                          <a:spcPts val="0"/>
                        </a:spcAft>
                      </a:pPr>
                      <a:r>
                        <a:rPr lang="zh-CN" sz="2600" kern="100" baseline="0">
                          <a:effectLst/>
                          <a:latin typeface="Times New Roman"/>
                          <a:ea typeface="华文细黑"/>
                          <a:cs typeface="Times New Roman"/>
                        </a:rPr>
                        <a:t>引用诗词</a:t>
                      </a:r>
                      <a:endParaRPr lang="zh-CN" sz="2600" kern="100" baseline="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500"/>
                        </a:lnSpc>
                        <a:spcAft>
                          <a:spcPts val="0"/>
                        </a:spcAft>
                      </a:pPr>
                      <a:r>
                        <a:rPr lang="zh-CN" sz="2600" kern="100" baseline="0" dirty="0">
                          <a:effectLst/>
                          <a:latin typeface="Times New Roman"/>
                          <a:ea typeface="华文细黑"/>
                          <a:cs typeface="Times New Roman"/>
                        </a:rPr>
                        <a:t>可以从侧面烘托和丰富传主的思想精神，使传记显现出一种古朴文雅的风格。</a:t>
                      </a:r>
                      <a:endParaRPr lang="zh-CN" sz="2600" kern="100" baseline="0" dirty="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165">
                <a:tc>
                  <a:txBody>
                    <a:bodyPr/>
                    <a:lstStyle/>
                    <a:p>
                      <a:pPr algn="ctr">
                        <a:lnSpc>
                          <a:spcPts val="4500"/>
                        </a:lnSpc>
                        <a:spcAft>
                          <a:spcPts val="0"/>
                        </a:spcAft>
                      </a:pPr>
                      <a:r>
                        <a:rPr lang="zh-CN" sz="2600" kern="100" baseline="0">
                          <a:effectLst/>
                          <a:latin typeface="Times New Roman"/>
                          <a:ea typeface="华文细黑"/>
                          <a:cs typeface="Times New Roman"/>
                        </a:rPr>
                        <a:t>引用故事</a:t>
                      </a:r>
                      <a:endParaRPr lang="zh-CN" sz="2600" kern="100" baseline="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500"/>
                        </a:lnSpc>
                        <a:spcAft>
                          <a:spcPts val="0"/>
                        </a:spcAft>
                      </a:pPr>
                      <a:r>
                        <a:rPr lang="zh-CN" sz="2600" kern="100" baseline="0" dirty="0">
                          <a:effectLst/>
                          <a:latin typeface="Times New Roman"/>
                          <a:ea typeface="华文细黑"/>
                          <a:cs typeface="Times New Roman"/>
                        </a:rPr>
                        <a:t>可以增强文章的活泼度，使文章更具有可读性。</a:t>
                      </a:r>
                      <a:endParaRPr lang="zh-CN" sz="2600" kern="100" baseline="0" dirty="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52045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44163"/>
            <a:ext cx="8784976"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次大赛前，她以</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秒</a:t>
            </a:r>
            <a:r>
              <a:rPr lang="en-US" altLang="zh-CN" sz="2600" kern="100" dirty="0">
                <a:latin typeface="Times New Roman"/>
                <a:ea typeface="华文细黑"/>
                <a:cs typeface="Courier New"/>
              </a:rPr>
              <a:t>96</a:t>
            </a:r>
            <a:r>
              <a:rPr lang="zh-CN" altLang="zh-CN" sz="2600" kern="100" dirty="0">
                <a:latin typeface="Times New Roman"/>
                <a:ea typeface="华文细黑"/>
                <a:cs typeface="Times New Roman"/>
              </a:rPr>
              <a:t>的成绩排名今年世界第三。美国的奥运冠军德弗斯和世界冠军托伦斯因故不能参加本届的百米赛，这给了奥蒂一次绝好、也是最后一次竞争世界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短跑女皇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的机会。</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经过</a:t>
            </a:r>
            <a:r>
              <a:rPr lang="zh-CN" altLang="zh-CN" sz="2600" kern="100" dirty="0">
                <a:latin typeface="Times New Roman"/>
                <a:ea typeface="华文细黑"/>
                <a:cs typeface="Times New Roman"/>
              </a:rPr>
              <a:t>三轮出色的表现，奥蒂最终站到了决赛起跑线前，观众送给她的激励掌声超过了所有其他选手。她太珍惜这次机会了，这将是她人生最关键的一次搏击，就像剑手要毕其功力于一击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33635379"/>
              </p:ext>
            </p:extLst>
          </p:nvPr>
        </p:nvGraphicFramePr>
        <p:xfrm>
          <a:off x="457200" y="1545007"/>
          <a:ext cx="8136904" cy="1905000"/>
        </p:xfrm>
        <a:graphic>
          <a:graphicData uri="http://schemas.openxmlformats.org/drawingml/2006/table">
            <a:tbl>
              <a:tblPr/>
              <a:tblGrid>
                <a:gridCol w="1960564"/>
                <a:gridCol w="6176340"/>
              </a:tblGrid>
              <a:tr h="783248">
                <a:tc>
                  <a:txBody>
                    <a:bodyPr/>
                    <a:lstStyle/>
                    <a:p>
                      <a:pPr marL="0" marR="0" indent="0" algn="ctr" defTabSz="914400" rtl="0" eaLnBrk="1" fontAlgn="auto" latinLnBrk="0" hangingPunct="1">
                        <a:lnSpc>
                          <a:spcPts val="5000"/>
                        </a:lnSpc>
                        <a:spcBef>
                          <a:spcPts val="0"/>
                        </a:spcBef>
                        <a:spcAft>
                          <a:spcPts val="0"/>
                        </a:spcAft>
                        <a:buClrTx/>
                        <a:buSzTx/>
                        <a:buFontTx/>
                        <a:buNone/>
                        <a:tabLst/>
                        <a:defRPr/>
                      </a:pPr>
                      <a:r>
                        <a:rPr lang="zh-CN" altLang="zh-CN" sz="2600" kern="100" baseline="0" dirty="0" smtClean="0">
                          <a:effectLst/>
                          <a:latin typeface="Times New Roman"/>
                          <a:ea typeface="华文细黑"/>
                          <a:cs typeface="Times New Roman"/>
                        </a:rPr>
                        <a:t>引用传主在书信、</a:t>
                      </a:r>
                      <a:r>
                        <a:rPr lang="zh-CN" sz="2600" kern="100" baseline="0" dirty="0" smtClean="0">
                          <a:effectLst/>
                          <a:latin typeface="Times New Roman"/>
                          <a:ea typeface="华文细黑"/>
                          <a:cs typeface="Times New Roman"/>
                        </a:rPr>
                        <a:t>日记</a:t>
                      </a:r>
                      <a:r>
                        <a:rPr lang="zh-CN" sz="2600" kern="100" baseline="0" dirty="0">
                          <a:effectLst/>
                          <a:latin typeface="Times New Roman"/>
                          <a:ea typeface="华文细黑"/>
                          <a:cs typeface="Times New Roman"/>
                        </a:rPr>
                        <a:t>中的表白</a:t>
                      </a:r>
                      <a:endParaRPr lang="zh-CN" sz="2600" kern="100" baseline="0" dirty="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可以印证作者的观点，也可以使传记具有更为真实感人的力量。</a:t>
                      </a:r>
                      <a:endParaRPr lang="zh-CN" sz="2600" kern="100" baseline="0" dirty="0">
                        <a:effectLst/>
                        <a:latin typeface="宋体"/>
                        <a:cs typeface="Courier New"/>
                      </a:endParaRPr>
                    </a:p>
                  </a:txBody>
                  <a:tcPr marL="28197" marR="281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18921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4404"/>
            <a:ext cx="8733982" cy="522194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新闻</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成名：断臂钢琴师感动观众</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        8</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日，《中国达人秀》的节目现场，当两只袖管空空的刘伟走向舞台中央的钢琴时，没有人能想象得到，他接下来要怎样完成弹奏。但是，当他坐上特制的琴凳，</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只脚趾在琴键上灵活地跳跃，优美的旋律缓缓从他的脚下流出时，所有人都震惊了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940284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295265"/>
            <a:ext cx="873398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对于</a:t>
            </a:r>
            <a:r>
              <a:rPr lang="zh-CN" altLang="zh-CN" sz="2600" kern="100" dirty="0">
                <a:latin typeface="Times New Roman"/>
                <a:ea typeface="华文细黑"/>
                <a:cs typeface="Times New Roman"/>
              </a:rPr>
              <a:t>刘伟的表现，评委高晓松用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匪夷所思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来形容</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我们用手弹钢琴都要练习很多年，何况你用脚！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伊能静更是感动到泣不成声，她说自己看到了真正的达人：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真正的达人是用生命展示才华的人。</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面对</a:t>
            </a:r>
            <a:r>
              <a:rPr lang="zh-CN" altLang="zh-CN" sz="2600" kern="100" dirty="0">
                <a:latin typeface="Times New Roman"/>
                <a:ea typeface="华文细黑"/>
                <a:cs typeface="Times New Roman"/>
              </a:rPr>
              <a:t>评委的盛赞和观众如雷的掌声，刘伟只说了一句话：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我的人生只有两条路，要么赶紧死，要么精彩地活着。</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节选自王皓《钢琴上的无臂达人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刘伟》</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0214802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364" y="-122024"/>
            <a:ext cx="8821322" cy="522194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6</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人物通讯常用多种手法表现人物，请具体说说文章节选部分是怎样表现刘伟这一人物的。</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对比。弹钢琴前刘伟袖管空空，观众的无法想象和弹奏时脚趾在琴键上灵活跳跃、观众的震惊形成对比，表现刘伟的惊人成就。</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衬托</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侧面描写</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。评委高晓松和伊能静的语言、神态等突出刘伟成绩取得的艰辛和对他的高度赞扬。</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引用本人的话表达其身残志坚，不屈服于命运，追求精彩人生的顽强精神，字里行间渗透着作者的敬佩之情</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3747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238259"/>
            <a:ext cx="8733982" cy="449373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新闻常从以下几个方面设题考查表现手法：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分析新闻结构的合理性和表达作用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新闻结构具有固定化特点，如消息的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倒金字塔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金字塔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两种结构。在掌握新闻一般性结构的基础上把握所给文本的独特结构，然后分析它们在整体结构中所起的作用，在表现主题及新闻效果等方面的作用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556313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22024"/>
            <a:ext cx="8733982" cy="513493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分析新闻材料的详略性</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从材料角度是否不同的角度思考。</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从材料联系是否层进的角度思考。</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从是否开阔读者的视野的角度思考。</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分析新闻标题的艺术性</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分析新闻标题的表达技巧及其作用。</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分析新闻标题对表达新闻主题的作用。</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分析新闻标题对吸引读者的作用。</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分析新闻标题对表达记者观点和感情的作用。</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分析新闻标题对群众获取信息的作用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280309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6676" y="591428"/>
            <a:ext cx="8821322" cy="385253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评价新闻技巧的巧妙性</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分析表达技巧对表现人物特点的作用。</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分析表达技巧对表现主题的作用。</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分析表达技巧对群众的影响，如：能否让群众如临新闻现场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生动形象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，能否让群众体会出作者的观点态度，能否让群众把握新闻主题，能否突现新闻的社会效应等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92920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92546"/>
            <a:ext cx="8909535" cy="528606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科普文章</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气象能源时代悄然来临</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新能源</a:t>
            </a:r>
            <a:r>
              <a:rPr lang="zh-CN" altLang="zh-CN" sz="2600" kern="100" dirty="0">
                <a:latin typeface="Times New Roman"/>
                <a:ea typeface="华文细黑"/>
                <a:cs typeface="Times New Roman"/>
              </a:rPr>
              <a:t>是指刚开始开发利用或正在积极研究、有待推广的传统能源之外的各种能源形式。它主要包括风能、太阳能、生物质能、核能、地热能、海洋能等。风能、太阳能是风和</a:t>
            </a:r>
            <a:r>
              <a:rPr lang="zh-CN" altLang="zh-CN" sz="2600" kern="100" spc="-100" dirty="0">
                <a:latin typeface="Times New Roman"/>
                <a:ea typeface="华文细黑"/>
                <a:cs typeface="Times New Roman"/>
              </a:rPr>
              <a:t>太阳形成的能源，称为气象能源。水能、生物能、波浪能、浅层地热能也与气象息息相关，属于气象次生能源。因此，气象能源广义上可以分为三大类：风能、太阳能和气象次生能源</a:t>
            </a:r>
            <a:r>
              <a:rPr lang="zh-CN" altLang="zh-CN" sz="26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2775927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38259"/>
            <a:ext cx="8909535" cy="449373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7</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请简要分析该段运用的说明方法及其作用。</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本题考查分析文本的文体基本特征和主要表现手法的能力。解答此题，首先要明确说明文常见的说明方法主要有哪几种及其作用。然后由对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新能源是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之外的各种能源形式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气象能源广义上可以分为三大类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等句的分析可知，它们分别使用了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下定义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分类别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的说明方法。最后要结合文本分析这两种说明方法的作用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8998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280" y="1138748"/>
            <a:ext cx="8733982" cy="2657138"/>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说明方法：下定义，分类别。</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作用：</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下定义</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使读者在阅读时能准确把握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新能源</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这一概念的特征，</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分类别</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使读者对各种新能源的性质和分类一目了然</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236091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223257"/>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奥</a:t>
            </a:r>
            <a:r>
              <a:rPr lang="zh-CN" altLang="zh-CN" sz="2600" kern="100" dirty="0">
                <a:latin typeface="Times New Roman"/>
                <a:ea typeface="华文细黑"/>
                <a:cs typeface="Times New Roman"/>
              </a:rPr>
              <a:t>蒂蹲下了，全场静默着。发令员举起手臂。反常的两声枪响表明有人抢跑。所有人跑出后都停下来，惟独奥蒂没有听出是犯规的枪声。这对于比赛经验最丰富的她来说，真是不可思议。</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起跑</a:t>
            </a:r>
            <a:r>
              <a:rPr lang="zh-CN" altLang="zh-CN" sz="2600" kern="100" dirty="0">
                <a:latin typeface="Times New Roman"/>
                <a:ea typeface="华文细黑"/>
                <a:cs typeface="Times New Roman"/>
              </a:rPr>
              <a:t>通常不好的奥蒂这次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启动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完美之极。她像旋风般掠过跑道，人们惊呆了。夜色中，孤独的奥蒂如黑色的闪电射向终点，转瞬之间，她已经跑过</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米</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280" y="295265"/>
            <a:ext cx="8733982" cy="4580741"/>
          </a:xfrm>
          <a:prstGeom prst="rect">
            <a:avLst/>
          </a:prstGeom>
        </p:spPr>
        <p:txBody>
          <a:bodyPr>
            <a:spAutoFit/>
          </a:bodyPr>
          <a:lstStyle/>
          <a:p>
            <a:pPr algn="just">
              <a:lnSpc>
                <a:spcPts val="50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古怪的重水</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重水</a:t>
            </a:r>
            <a:r>
              <a:rPr lang="zh-CN" altLang="zh-CN" sz="2600" kern="100" dirty="0">
                <a:latin typeface="Times New Roman"/>
                <a:ea typeface="华文细黑"/>
                <a:cs typeface="Times New Roman"/>
              </a:rPr>
              <a:t>看上去跟普通水差不多，也是无色透明的液体。然而，它似水而不是水，跟普通水有着许多不同的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脾气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。重水确实是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水，它比普通水重。</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立方米重水要比</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立方米普通水重</a:t>
            </a:r>
            <a:r>
              <a:rPr lang="en-US" altLang="zh-CN" sz="2600" kern="100" dirty="0">
                <a:latin typeface="Times New Roman"/>
                <a:ea typeface="华文细黑"/>
                <a:cs typeface="Courier New"/>
              </a:rPr>
              <a:t>105.6</a:t>
            </a:r>
            <a:r>
              <a:rPr lang="zh-CN" altLang="zh-CN" sz="2600" kern="100" dirty="0">
                <a:latin typeface="Times New Roman"/>
                <a:ea typeface="华文细黑"/>
                <a:cs typeface="Times New Roman"/>
              </a:rPr>
              <a:t>公斤。重水这名字，便是打这儿来的。普通的水在</a:t>
            </a:r>
            <a:r>
              <a:rPr lang="en-US" altLang="zh-CN" sz="2600" kern="100" dirty="0">
                <a:latin typeface="Times New Roman"/>
                <a:ea typeface="华文细黑"/>
                <a:cs typeface="Courier New"/>
              </a:rPr>
              <a:t>0</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结冰，在</a:t>
            </a:r>
            <a:r>
              <a:rPr lang="en-US" altLang="zh-CN" sz="2600" kern="100" dirty="0">
                <a:latin typeface="Times New Roman"/>
                <a:ea typeface="华文细黑"/>
                <a:cs typeface="Courier New"/>
              </a:rPr>
              <a:t>100</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沸腾。然而，重水</a:t>
            </a:r>
            <a:r>
              <a:rPr lang="zh-CN" altLang="zh-CN" sz="2600" kern="100" dirty="0" smtClean="0">
                <a:latin typeface="Times New Roman"/>
                <a:ea typeface="华文细黑"/>
                <a:cs typeface="Times New Roman"/>
              </a:rPr>
              <a:t>却</a:t>
            </a:r>
            <a:endParaRPr lang="zh-CN" altLang="zh-CN" sz="2600" kern="100" dirty="0">
              <a:latin typeface="宋体"/>
              <a:cs typeface="Courier New"/>
            </a:endParaRPr>
          </a:p>
        </p:txBody>
      </p:sp>
    </p:spTree>
    <p:extLst>
      <p:ext uri="{BB962C8B-B14F-4D97-AF65-F5344CB8AC3E}">
        <p14:creationId xmlns:p14="http://schemas.microsoft.com/office/powerpoint/2010/main" val="14503336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280" y="-57904"/>
            <a:ext cx="8733982" cy="5221942"/>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3.8</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结冰</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101.42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沸腾。普通水的密度在</a:t>
            </a:r>
            <a:r>
              <a:rPr lang="en-US" altLang="zh-CN" sz="2600" kern="100" dirty="0">
                <a:latin typeface="Times New Roman"/>
                <a:ea typeface="华文细黑"/>
                <a:cs typeface="Courier New"/>
              </a:rPr>
              <a:t>4</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时最大，</a:t>
            </a:r>
            <a:r>
              <a:rPr lang="zh-CN" altLang="zh-CN" sz="2600" kern="100" dirty="0" smtClean="0">
                <a:latin typeface="Times New Roman"/>
                <a:ea typeface="华文细黑"/>
                <a:cs typeface="Times New Roman"/>
              </a:rPr>
              <a:t>重水的</a:t>
            </a:r>
            <a:r>
              <a:rPr lang="zh-CN" altLang="zh-CN" sz="2600" kern="100" dirty="0">
                <a:latin typeface="Times New Roman"/>
                <a:ea typeface="华文细黑"/>
                <a:cs typeface="Times New Roman"/>
              </a:rPr>
              <a:t>密度在</a:t>
            </a:r>
            <a:r>
              <a:rPr lang="en-US" altLang="zh-CN" sz="2600" kern="100" dirty="0">
                <a:latin typeface="Times New Roman"/>
                <a:ea typeface="华文细黑"/>
                <a:cs typeface="Courier New"/>
              </a:rPr>
              <a:t>11.6</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时最大。很多物质在重水中的溶解度，比在普通水中小。比如，食盐在重水中的溶解度，比在普通水中减少</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，氯化钡的溶解度则减少</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。许多化学反应在重水中进行，比在普通水中慢。严格地说，重水也是水！普通的水分子是由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个氧原子和</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个氢原子组成的。重水的分子，也是由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个氧原子和</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个氢原子组成的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只不过这氢原子不是普通的氢原子，而是重氢原子</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4690296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280" y="-57904"/>
            <a:ext cx="8733982"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在</a:t>
            </a:r>
            <a:r>
              <a:rPr lang="zh-CN" altLang="zh-CN" sz="2500" kern="100" dirty="0">
                <a:latin typeface="Times New Roman"/>
                <a:ea typeface="华文细黑"/>
                <a:cs typeface="Times New Roman"/>
              </a:rPr>
              <a:t>大自然中，普通水很多，然而重水却很少，在</a:t>
            </a:r>
            <a:r>
              <a:rPr lang="en-US" altLang="zh-CN" sz="2500" kern="100" dirty="0">
                <a:latin typeface="Times New Roman"/>
                <a:ea typeface="华文细黑"/>
                <a:cs typeface="Courier New"/>
              </a:rPr>
              <a:t>50</a:t>
            </a:r>
            <a:r>
              <a:rPr lang="zh-CN" altLang="zh-CN" sz="2500" kern="100" dirty="0">
                <a:latin typeface="Times New Roman"/>
                <a:ea typeface="华文细黑"/>
                <a:cs typeface="Times New Roman"/>
              </a:rPr>
              <a:t>吨水里大约只含有</a:t>
            </a:r>
            <a:r>
              <a:rPr lang="en-US" altLang="zh-CN" sz="2500" kern="100" dirty="0">
                <a:latin typeface="Times New Roman"/>
                <a:ea typeface="华文细黑"/>
                <a:cs typeface="Courier New"/>
              </a:rPr>
              <a:t>7.5</a:t>
            </a:r>
            <a:r>
              <a:rPr lang="zh-CN" altLang="zh-CN" sz="2500" kern="100" dirty="0">
                <a:latin typeface="Times New Roman"/>
                <a:ea typeface="华文细黑"/>
                <a:cs typeface="Times New Roman"/>
              </a:rPr>
              <a:t>公斤重水。重水总是混杂在普通水中，均匀地混合在一起。怎样才能把重水分离出来呢？人们发现，当用电流电解水的时候，普通的水大量被电解成氧气和氢气。而在剩下的液体中，重水的含量越来越多。于是人们便请电流帮忙，来提取重水：把水大批大批地电解，然后把剩下的液体进行蒸馏，利用重水和普通水沸点的不同把它们分开，制得很纯净的重水。从天然水中提取重水，要消耗大量的电能。据统计，提炼</a:t>
            </a:r>
            <a:r>
              <a:rPr lang="en-US" altLang="zh-CN" sz="2500" kern="100" dirty="0">
                <a:latin typeface="Times New Roman"/>
                <a:ea typeface="华文细黑"/>
                <a:cs typeface="Courier New"/>
              </a:rPr>
              <a:t>1</a:t>
            </a:r>
            <a:r>
              <a:rPr lang="zh-CN" altLang="zh-CN" sz="2500" kern="100" dirty="0">
                <a:latin typeface="Times New Roman"/>
                <a:ea typeface="华文细黑"/>
                <a:cs typeface="Times New Roman"/>
              </a:rPr>
              <a:t>公斤重水比熔炼</a:t>
            </a:r>
            <a:r>
              <a:rPr lang="en-US" altLang="zh-CN" sz="2500" kern="100" dirty="0">
                <a:latin typeface="Times New Roman"/>
                <a:ea typeface="华文细黑"/>
                <a:cs typeface="Courier New"/>
              </a:rPr>
              <a:t>1</a:t>
            </a:r>
            <a:r>
              <a:rPr lang="zh-CN" altLang="zh-CN" sz="2500" kern="100" dirty="0">
                <a:latin typeface="Times New Roman"/>
                <a:ea typeface="华文细黑"/>
                <a:cs typeface="Times New Roman"/>
              </a:rPr>
              <a:t>吨铝所需要的电能还多</a:t>
            </a:r>
            <a:r>
              <a:rPr lang="en-US" altLang="zh-CN" sz="2500" kern="100" dirty="0">
                <a:latin typeface="Times New Roman"/>
                <a:ea typeface="华文细黑"/>
                <a:cs typeface="Courier New"/>
              </a:rPr>
              <a:t>3</a:t>
            </a:r>
            <a:r>
              <a:rPr lang="zh-CN" altLang="zh-CN" sz="2500" kern="100" dirty="0">
                <a:latin typeface="Times New Roman"/>
                <a:ea typeface="华文细黑"/>
                <a:cs typeface="Times New Roman"/>
              </a:rPr>
              <a:t>倍</a:t>
            </a:r>
            <a:r>
              <a:rPr lang="zh-CN" altLang="zh-CN" sz="2500" kern="100" dirty="0" smtClean="0">
                <a:latin typeface="Times New Roman"/>
                <a:ea typeface="华文细黑"/>
                <a:cs typeface="Times New Roman"/>
              </a:rPr>
              <a:t>。</a:t>
            </a:r>
            <a:r>
              <a:rPr lang="en-US" altLang="zh-CN" sz="2500" kern="100" dirty="0">
                <a:latin typeface="Times New Roman"/>
                <a:ea typeface="华文细黑"/>
                <a:cs typeface="Times New Roman"/>
              </a:rPr>
              <a:t> </a:t>
            </a: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Courier New"/>
              </a:rPr>
              <a:t>(</a:t>
            </a:r>
            <a:r>
              <a:rPr lang="zh-CN" altLang="zh-CN" sz="2500" kern="100" dirty="0">
                <a:latin typeface="Times New Roman"/>
                <a:ea typeface="华文细黑"/>
                <a:cs typeface="Times New Roman"/>
              </a:rPr>
              <a:t>选自《百年经典科普》，有改动</a:t>
            </a:r>
            <a:r>
              <a:rPr lang="en-US" altLang="zh-CN" sz="2500" kern="100" dirty="0" smtClean="0">
                <a:latin typeface="Times New Roman"/>
                <a:ea typeface="华文细黑"/>
                <a:cs typeface="Courier New"/>
              </a:rPr>
              <a:t>)</a:t>
            </a:r>
            <a:endParaRPr lang="zh-CN" altLang="zh-CN" sz="2500" kern="100" dirty="0">
              <a:latin typeface="宋体"/>
              <a:cs typeface="Courier New"/>
            </a:endParaRPr>
          </a:p>
        </p:txBody>
      </p:sp>
    </p:spTree>
    <p:extLst>
      <p:ext uri="{BB962C8B-B14F-4D97-AF65-F5344CB8AC3E}">
        <p14:creationId xmlns:p14="http://schemas.microsoft.com/office/powerpoint/2010/main" val="39731585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280" y="310267"/>
            <a:ext cx="8733982" cy="449373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8</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这两段的语言有哪些特点？请作简要分析。</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本题考查分析文章语言特色。本文是说明文，说明文语言的准确、简明、平实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朴素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、严谨、生动在文中都有很好的体现。第一段运用了大量的数字，使说明更准确、严谨；第二段运用设问、拟人的手法，将高深的问题说明得生动形象。两段文字都多用短句、口语，语言简洁，通俗易懂</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5131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280" y="-92546"/>
            <a:ext cx="8733982" cy="5221942"/>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严谨。运用作比较、举例子、列数字等说明方法，准确、严谨地说明了重水的特性和功用。</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简明。多使用短句，语言简洁明白。如</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在大自然中，普通水很多，然而重水却很少</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朴素。语言朴素自然，平实客观。如</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重水这名字，便是打这儿来的</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，读起来亲切自然。</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(4)</a:t>
            </a:r>
            <a:r>
              <a:rPr lang="zh-CN" altLang="zh-CN" sz="2600" kern="100" dirty="0">
                <a:solidFill>
                  <a:schemeClr val="accent6">
                    <a:lumMod val="75000"/>
                  </a:schemeClr>
                </a:solidFill>
                <a:latin typeface="Times New Roman"/>
                <a:ea typeface="华文细黑"/>
                <a:cs typeface="Times New Roman"/>
              </a:rPr>
              <a:t>生动。有些句子运用了修辞，如</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跟普通水有着许多不同的</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脾气</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，用了拟人手法，形象生动</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81674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280" y="238259"/>
            <a:ext cx="8733982" cy="449373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科普文章常从以下两个方面设题考查表现手法：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主要说明方法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科普作品所运用的主要表达方式是说明，为此，须讲究一定的说明方法。如：</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举例子，</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打比方，</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列数字，</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引用，</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比较等。分析时要注意这些方法运用的特征，要说明的对象及在文中的表达效果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61457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327" y="871757"/>
            <a:ext cx="8561888" cy="321216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语言特色</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语言特色是考查科普作品表达特点涉及较多的点。分析时要从其一般特色出发，即把握住其准确、严谨的特色，再与所给文本的语言特殊性相结合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如不少作品还有通俗、生动、风趣等特点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，从原文精选典型例句分析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919382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29912"/>
            <a:ext cx="8561888" cy="522194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调查报告</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办学</a:t>
            </a:r>
            <a:r>
              <a:rPr lang="zh-CN" altLang="zh-CN" sz="2600" kern="100" dirty="0">
                <a:latin typeface="Times New Roman"/>
                <a:ea typeface="华文细黑"/>
                <a:cs typeface="Times New Roman"/>
              </a:rPr>
              <a:t>近</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年来，通过培养人才，蒋风教授将儿童文学的火种播撒到全国各地，同时也收获了学员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的喜悦。汤汤，原名汤宏英，小学教师，读了蒋教授的研究班后，试着写童话，一发而不可收。她的童话获得冰心儿童文学奖新作奖、儿童文学奖、《儿童文学》擂台赛铜奖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用蒋教授的话说，几乎所有儿童文学大奖她都拿了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379486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3355" y="195486"/>
            <a:ext cx="8477117" cy="3939540"/>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学员</a:t>
            </a:r>
            <a:r>
              <a:rPr lang="zh-CN" altLang="zh-CN" sz="2600" kern="100" dirty="0" smtClean="0">
                <a:latin typeface="Times New Roman"/>
                <a:ea typeface="华文细黑"/>
                <a:cs typeface="Times New Roman"/>
              </a:rPr>
              <a:t>阿甲</a:t>
            </a:r>
            <a:r>
              <a:rPr lang="zh-CN" altLang="zh-CN" sz="2600" kern="100" dirty="0">
                <a:latin typeface="Times New Roman"/>
                <a:ea typeface="华文细黑"/>
                <a:cs typeface="Times New Roman"/>
              </a:rPr>
              <a:t>，在网上建起一个童话部落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红泥巴网站，成为首家最受孩子们喜爱、家长教师信任、儿童文学专家和出版者关注的儿童阅读网站。正因为教授的严格和学员的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非学历儿童文学研究生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教育具有了较高的含金量</a:t>
            </a:r>
            <a:r>
              <a:rPr lang="zh-CN" altLang="zh-CN" sz="2600" kern="100" dirty="0" smtClean="0">
                <a:latin typeface="Times New Roman"/>
                <a:ea typeface="华文细黑"/>
                <a:cs typeface="Times New Roman"/>
              </a:rPr>
              <a:t>。</a:t>
            </a:r>
            <a:r>
              <a:rPr lang="en-US" altLang="zh-CN" sz="2600" kern="100" dirty="0">
                <a:latin typeface="宋体"/>
                <a:cs typeface="Courier New"/>
              </a:rPr>
              <a:t> </a:t>
            </a:r>
            <a:r>
              <a:rPr lang="en-US" altLang="zh-CN" sz="2600" kern="100" dirty="0" smtClean="0">
                <a:latin typeface="宋体"/>
                <a:cs typeface="Courier New"/>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选自《文汇报》《蒋风：</a:t>
            </a:r>
            <a:r>
              <a:rPr lang="en-US" altLang="zh-CN" sz="2600" kern="100" dirty="0" smtClean="0">
                <a:latin typeface="Times New Roman"/>
                <a:ea typeface="华文细黑"/>
                <a:cs typeface="Courier New"/>
              </a:rPr>
              <a:t>60</a:t>
            </a:r>
          </a:p>
          <a:p>
            <a:pPr algn="just">
              <a:lnSpc>
                <a:spcPts val="5000"/>
              </a:lnSpc>
            </a:pP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载</a:t>
            </a:r>
            <a:r>
              <a:rPr lang="zh-CN" altLang="zh-CN" sz="2600" kern="100" dirty="0">
                <a:latin typeface="Times New Roman"/>
                <a:ea typeface="华文细黑"/>
                <a:cs typeface="Times New Roman"/>
              </a:rPr>
              <a:t>播撒儿童文学火种》，有删改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11832288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857587"/>
            <a:ext cx="8393185"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9</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该段是怎样运用点面结合的方法介绍蒋风近</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年的办学成就的？请作简要分析。</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本题考查分析作品表现手法的能力。要做好本题首先要明确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的区别，其次要在文段中准确找出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4615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684" y="14104"/>
            <a:ext cx="883581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全场的惊呼声中奥蒂停下来，她意识到发生了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的事情。此时，全场再次静默得反常。在这片静默之中，奥蒂转身，面无表情地朝起点慢慢地一步一步走着</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奥蒂</a:t>
            </a:r>
            <a:r>
              <a:rPr lang="zh-CN" altLang="zh-CN" sz="2600" kern="100" dirty="0">
                <a:latin typeface="Times New Roman"/>
                <a:ea typeface="华文细黑"/>
                <a:cs typeface="Times New Roman"/>
              </a:rPr>
              <a:t>，为什么总是不幸的奥蒂！人们想起在</a:t>
            </a:r>
            <a:r>
              <a:rPr lang="en-US" altLang="zh-CN" sz="2600" kern="100" dirty="0">
                <a:latin typeface="Times New Roman"/>
                <a:ea typeface="华文细黑"/>
                <a:cs typeface="Courier New"/>
              </a:rPr>
              <a:t>1993</a:t>
            </a:r>
            <a:r>
              <a:rPr lang="zh-CN" altLang="zh-CN" sz="2600" kern="100" dirty="0">
                <a:latin typeface="Times New Roman"/>
                <a:ea typeface="华文细黑"/>
                <a:cs typeface="Times New Roman"/>
              </a:rPr>
              <a:t>年的世界锦标赛百米决赛中，奥蒂和美国的德弗斯几乎同时撞线，成绩均为</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秒</a:t>
            </a:r>
            <a:r>
              <a:rPr lang="en-US" altLang="zh-CN" sz="2600" kern="100" dirty="0">
                <a:latin typeface="Times New Roman"/>
                <a:ea typeface="华文细黑"/>
                <a:cs typeface="Courier New"/>
              </a:rPr>
              <a:t>82</a:t>
            </a:r>
            <a:r>
              <a:rPr lang="zh-CN" altLang="zh-CN" sz="2600" kern="100" dirty="0">
                <a:latin typeface="Times New Roman"/>
                <a:ea typeface="华文细黑"/>
                <a:cs typeface="Times New Roman"/>
              </a:rPr>
              <a:t>。但是，国际田联通过录像将金牌判给了对手。站在银牌领奖台上，奥蒂的那双泪眼给世界留下了难忘的印象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657730"/>
            <a:ext cx="8393185" cy="3211328"/>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文段先概括地说他</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将儿童文学的火种播撒到全国各地，同时也收获了学员</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成名</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的喜悦</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面</a:t>
            </a:r>
            <a:r>
              <a:rPr lang="en-US" altLang="zh-CN" sz="2600" kern="100" dirty="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上介绍</a:t>
            </a:r>
            <a:r>
              <a:rPr lang="zh-CN" altLang="zh-CN" sz="2600" kern="100" dirty="0">
                <a:solidFill>
                  <a:schemeClr val="accent6">
                    <a:lumMod val="75000"/>
                  </a:schemeClr>
                </a:solidFill>
                <a:latin typeface="Times New Roman"/>
                <a:ea typeface="华文细黑"/>
                <a:cs typeface="Times New Roman"/>
              </a:rPr>
              <a:t>；然后介绍学员汤汤和阿甲的事迹，这是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上特写；最后说其教育具有</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较高的含金量</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面</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上定性</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6044896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803" y="23009"/>
            <a:ext cx="8821322" cy="4936159"/>
          </a:xfrm>
          <a:prstGeom prst="rect">
            <a:avLst/>
          </a:prstGeom>
        </p:spPr>
        <p:txBody>
          <a:bodyPr>
            <a:spAutoFit/>
          </a:bodyPr>
          <a:lstStyle/>
          <a:p>
            <a:pPr algn="just">
              <a:lnSpc>
                <a:spcPts val="48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800"/>
              </a:lnSpc>
              <a:spcAft>
                <a:spcPts val="0"/>
              </a:spcAft>
            </a:pPr>
            <a:r>
              <a:rPr lang="zh-CN" altLang="zh-CN" sz="2600" kern="100" spc="-100" dirty="0">
                <a:latin typeface="Times New Roman"/>
                <a:ea typeface="华文细黑"/>
                <a:cs typeface="Times New Roman"/>
              </a:rPr>
              <a:t>回答有关调查报告表现手法的问题，应注意观点与材料的统一。</a:t>
            </a:r>
            <a:endParaRPr lang="zh-CN" altLang="zh-CN" sz="1050" kern="100" spc="-100" dirty="0">
              <a:latin typeface="宋体"/>
              <a:cs typeface="Courier New"/>
            </a:endParaRPr>
          </a:p>
          <a:p>
            <a:pPr algn="just">
              <a:lnSpc>
                <a:spcPts val="4800"/>
              </a:lnSpc>
              <a:spcAft>
                <a:spcPts val="0"/>
              </a:spcAft>
            </a:pPr>
            <a:r>
              <a:rPr lang="zh-CN" altLang="zh-CN" sz="2600" kern="100" dirty="0">
                <a:latin typeface="Times New Roman"/>
                <a:ea typeface="华文细黑"/>
                <a:cs typeface="Times New Roman"/>
              </a:rPr>
              <a:t>调查报告是在叙述中把观点表达出来的，即在事实材料的基础上得出观点。因此，我们要注意在阅读中把握好文章中的材料与观点的统一问题。</a:t>
            </a:r>
            <a:endParaRPr lang="zh-CN" altLang="zh-CN" sz="1050" kern="100" dirty="0">
              <a:latin typeface="宋体"/>
              <a:cs typeface="Courier New"/>
            </a:endParaRPr>
          </a:p>
          <a:p>
            <a:pPr algn="just">
              <a:lnSpc>
                <a:spcPts val="48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运用一个或几个典型材料说明观点。要注意材料的典型性，同时也要注意材料内部的相互逻辑关系，从不同的角度和侧面说明观点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707325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697" y="-115406"/>
            <a:ext cx="8909535" cy="521976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运用对比的材料来突出观点。这种对比，可以是今昔、新旧、正反和成败等的对比。通过不同事物的不同方面的对比，能够更好地突出事物特点，更好地划清是非界限，突出观点。对比还可以是具体的事实，也可以是统计数字、百分比。</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用精确的数字来直接说明观点。基本统计数字、百分比，都可以反映事物的面貌和实质，增强说服力。在运用统计数字说明观点时，要注意它的精确性，要实事求是，要有明确的目的性，运用时要根据内容的需要，力戒盲目堆砌数字，淹没观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3072622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5856" y="1203598"/>
            <a:ext cx="2236510" cy="768415"/>
          </a:xfrm>
          <a:prstGeom prst="rect">
            <a:avLst/>
          </a:prstGeom>
        </p:spPr>
        <p:txBody>
          <a:bodyPr wrap="none">
            <a:spAutoFit/>
          </a:bodyPr>
          <a:lstStyle/>
          <a:p>
            <a:pPr>
              <a:lnSpc>
                <a:spcPct val="120000"/>
              </a:lnSpc>
              <a:defRPr/>
            </a:pPr>
            <a:r>
              <a:rPr lang="zh-CN" altLang="en-US" sz="4000" b="1" dirty="0" smtClean="0">
                <a:solidFill>
                  <a:srgbClr val="C000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C000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6" name="标题 1"/>
          <p:cNvSpPr txBox="1">
            <a:spLocks/>
          </p:cNvSpPr>
          <p:nvPr/>
        </p:nvSpPr>
        <p:spPr>
          <a:xfrm>
            <a:off x="1763688" y="2060074"/>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7030A0"/>
                </a:solidFill>
                <a:latin typeface="微软雅黑" pitchFamily="34" charset="-122"/>
                <a:ea typeface="微软雅黑" pitchFamily="34" charset="-122"/>
              </a:rPr>
              <a:t>更多精彩内容请登录</a:t>
            </a:r>
            <a:r>
              <a:rPr lang="en-US" altLang="zh-CN" sz="2600" b="1" dirty="0" smtClean="0">
                <a:solidFill>
                  <a:srgbClr val="7030A0"/>
                </a:solidFill>
                <a:latin typeface="微软雅黑" pitchFamily="34" charset="-122"/>
                <a:ea typeface="微软雅黑" pitchFamily="34" charset="-122"/>
                <a:cs typeface="+mn-cs"/>
              </a:rPr>
              <a:t>www.91taoke.com</a:t>
            </a:r>
            <a:endParaRPr lang="zh-CN" altLang="en-US" sz="26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435">
                                          <p:stCondLst>
                                            <p:cond delay="0"/>
                                          </p:stCondLst>
                                        </p:cTn>
                                        <p:tgtEl>
                                          <p:spTgt spid="6"/>
                                        </p:tgtEl>
                                      </p:cBhvr>
                                    </p:animEffect>
                                    <p:anim calcmode="lin" valueType="num">
                                      <p:cBhvr>
                                        <p:cTn id="8" dur="1367"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
                                        </p:tgtEl>
                                        <p:attrNameLst>
                                          <p:attrName>ppt_y</p:attrName>
                                        </p:attrNameLst>
                                      </p:cBhvr>
                                      <p:tavLst>
                                        <p:tav tm="0" fmla="#ppt_y-sin(pi*$)/81">
                                          <p:val>
                                            <p:fltVal val="0"/>
                                          </p:val>
                                        </p:tav>
                                        <p:tav tm="100000">
                                          <p:val>
                                            <p:fltVal val="1"/>
                                          </p:val>
                                        </p:tav>
                                      </p:tavLst>
                                    </p:anim>
                                    <p:animScale>
                                      <p:cBhvr>
                                        <p:cTn id="13" dur="20">
                                          <p:stCondLst>
                                            <p:cond delay="487"/>
                                          </p:stCondLst>
                                        </p:cTn>
                                        <p:tgtEl>
                                          <p:spTgt spid="6"/>
                                        </p:tgtEl>
                                      </p:cBhvr>
                                      <p:to x="100000" y="60000"/>
                                    </p:animScale>
                                    <p:animScale>
                                      <p:cBhvr>
                                        <p:cTn id="14" dur="124" decel="50000">
                                          <p:stCondLst>
                                            <p:cond delay="507"/>
                                          </p:stCondLst>
                                        </p:cTn>
                                        <p:tgtEl>
                                          <p:spTgt spid="6"/>
                                        </p:tgtEl>
                                      </p:cBhvr>
                                      <p:to x="100000" y="100000"/>
                                    </p:animScale>
                                    <p:animScale>
                                      <p:cBhvr>
                                        <p:cTn id="15" dur="20">
                                          <p:stCondLst>
                                            <p:cond delay="984"/>
                                          </p:stCondLst>
                                        </p:cTn>
                                        <p:tgtEl>
                                          <p:spTgt spid="6"/>
                                        </p:tgtEl>
                                      </p:cBhvr>
                                      <p:to x="100000" y="80000"/>
                                    </p:animScale>
                                    <p:animScale>
                                      <p:cBhvr>
                                        <p:cTn id="16" dur="124" decel="50000">
                                          <p:stCondLst>
                                            <p:cond delay="1004"/>
                                          </p:stCondLst>
                                        </p:cTn>
                                        <p:tgtEl>
                                          <p:spTgt spid="6"/>
                                        </p:tgtEl>
                                      </p:cBhvr>
                                      <p:to x="100000" y="100000"/>
                                    </p:animScale>
                                    <p:animScale>
                                      <p:cBhvr>
                                        <p:cTn id="17" dur="20">
                                          <p:stCondLst>
                                            <p:cond delay="1231"/>
                                          </p:stCondLst>
                                        </p:cTn>
                                        <p:tgtEl>
                                          <p:spTgt spid="6"/>
                                        </p:tgtEl>
                                      </p:cBhvr>
                                      <p:to x="100000" y="90000"/>
                                    </p:animScale>
                                    <p:animScale>
                                      <p:cBhvr>
                                        <p:cTn id="18" dur="124" decel="50000">
                                          <p:stCondLst>
                                            <p:cond delay="1251"/>
                                          </p:stCondLst>
                                        </p:cTn>
                                        <p:tgtEl>
                                          <p:spTgt spid="6"/>
                                        </p:tgtEl>
                                      </p:cBhvr>
                                      <p:to x="100000" y="100000"/>
                                    </p:animScale>
                                    <p:animScale>
                                      <p:cBhvr>
                                        <p:cTn id="19" dur="20">
                                          <p:stCondLst>
                                            <p:cond delay="1356"/>
                                          </p:stCondLst>
                                        </p:cTn>
                                        <p:tgtEl>
                                          <p:spTgt spid="6"/>
                                        </p:tgtEl>
                                      </p:cBhvr>
                                      <p:to x="100000" y="95000"/>
                                    </p:animScale>
                                    <p:animScale>
                                      <p:cBhvr>
                                        <p:cTn id="20" dur="124" decel="50000">
                                          <p:stCondLst>
                                            <p:cond delay="1376"/>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976" y="-99164"/>
            <a:ext cx="8945554"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历史</a:t>
            </a:r>
            <a:r>
              <a:rPr lang="zh-CN" altLang="zh-CN" sz="2600" kern="100" dirty="0">
                <a:latin typeface="Times New Roman"/>
                <a:ea typeface="华文细黑"/>
                <a:cs typeface="Times New Roman"/>
              </a:rPr>
              <a:t>居然惊人地再一次重演！</a:t>
            </a:r>
            <a:r>
              <a:rPr lang="en-US" altLang="zh-CN" sz="2600" kern="100" dirty="0">
                <a:latin typeface="Times New Roman"/>
                <a:ea typeface="华文细黑"/>
                <a:cs typeface="Courier New"/>
              </a:rPr>
              <a:t>1996</a:t>
            </a:r>
            <a:r>
              <a:rPr lang="zh-CN" altLang="zh-CN" sz="2600" kern="100" dirty="0">
                <a:latin typeface="Times New Roman"/>
                <a:ea typeface="华文细黑"/>
                <a:cs typeface="Times New Roman"/>
              </a:rPr>
              <a:t>年奥运会百米决赛上，</a:t>
            </a:r>
            <a:r>
              <a:rPr lang="zh-CN" altLang="zh-CN" sz="2600" kern="100" dirty="0" smtClean="0">
                <a:latin typeface="Times New Roman"/>
                <a:ea typeface="华文细黑"/>
                <a:cs typeface="Times New Roman"/>
              </a:rPr>
              <a:t>奥蒂</a:t>
            </a:r>
            <a:r>
              <a:rPr lang="zh-CN" altLang="zh-CN" sz="2600" kern="100" dirty="0">
                <a:latin typeface="Times New Roman"/>
                <a:ea typeface="华文细黑"/>
                <a:cs typeface="Times New Roman"/>
              </a:rPr>
              <a:t>又一次在同样的情形下输给了德弗斯，又一次成为无可奈何的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伴娘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，让世界唏嘘不已。</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去年底</a:t>
            </a:r>
            <a:r>
              <a:rPr lang="zh-CN" altLang="zh-CN" sz="2600" kern="100" dirty="0">
                <a:latin typeface="Times New Roman"/>
                <a:ea typeface="华文细黑"/>
                <a:cs typeface="Times New Roman"/>
              </a:rPr>
              <a:t>，奥蒂曾决定退役。捧着一大堆银牌和铜牌，心怀</a:t>
            </a:r>
            <a:r>
              <a:rPr lang="zh-CN" altLang="zh-CN" sz="2600" kern="100" spc="-100" dirty="0">
                <a:latin typeface="Times New Roman"/>
                <a:ea typeface="华文细黑"/>
                <a:cs typeface="Times New Roman"/>
              </a:rPr>
              <a:t>不甘的她宣布改当时装设计师。当时，世界上所有的体育爱好者都将深深的敬意，献给这位不是世界百米冠军的</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女皇</a:t>
            </a:r>
            <a:r>
              <a:rPr lang="en-US" altLang="zh-CN" sz="2600" kern="100" spc="-100" dirty="0">
                <a:latin typeface="宋体"/>
                <a:ea typeface="华文细黑"/>
                <a:cs typeface="Times New Roman"/>
              </a:rPr>
              <a:t>”</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ts val="4500"/>
              </a:lnSpc>
              <a:spcAft>
                <a:spcPts val="0"/>
              </a:spcAft>
            </a:pPr>
            <a:r>
              <a:rPr lang="en-US" altLang="zh-CN" sz="2600" kern="100" dirty="0" smtClean="0">
                <a:solidFill>
                  <a:prstClr val="black"/>
                </a:solidFill>
                <a:latin typeface="Times New Roman"/>
                <a:ea typeface="华文细黑"/>
                <a:cs typeface="Times New Roman"/>
              </a:rPr>
              <a:t>        </a:t>
            </a:r>
            <a:r>
              <a:rPr lang="zh-CN" altLang="zh-CN" sz="2600" kern="100" spc="-50" dirty="0" smtClean="0">
                <a:solidFill>
                  <a:prstClr val="black"/>
                </a:solidFill>
                <a:latin typeface="Times New Roman"/>
                <a:ea typeface="华文细黑"/>
                <a:cs typeface="Times New Roman"/>
              </a:rPr>
              <a:t>现在</a:t>
            </a:r>
            <a:r>
              <a:rPr lang="zh-CN" altLang="zh-CN" sz="2600" kern="100" spc="-50" dirty="0">
                <a:solidFill>
                  <a:prstClr val="black"/>
                </a:solidFill>
                <a:latin typeface="Times New Roman"/>
                <a:ea typeface="华文细黑"/>
                <a:cs typeface="Times New Roman"/>
              </a:rPr>
              <a:t>，奥蒂那两条修长的腿沉重地走着，分明是一步一个坎坷，一步一个艰辛，那条跑道浓缩了她</a:t>
            </a:r>
            <a:r>
              <a:rPr lang="en-US" altLang="zh-CN" sz="2600" kern="100" spc="-50" dirty="0">
                <a:solidFill>
                  <a:prstClr val="black"/>
                </a:solidFill>
                <a:latin typeface="Times New Roman"/>
                <a:ea typeface="华文细黑"/>
                <a:cs typeface="Courier New"/>
              </a:rPr>
              <a:t>20</a:t>
            </a:r>
            <a:r>
              <a:rPr lang="zh-CN" altLang="zh-CN" sz="2600" kern="100" spc="-50" dirty="0">
                <a:solidFill>
                  <a:prstClr val="black"/>
                </a:solidFill>
                <a:latin typeface="Times New Roman"/>
                <a:ea typeface="华文细黑"/>
                <a:cs typeface="Times New Roman"/>
              </a:rPr>
              <a:t>多年的运动生涯和一个未能如愿的梦。数万观众以静默表示着他们深深的同情</a:t>
            </a:r>
            <a:r>
              <a:rPr lang="zh-CN" altLang="zh-CN" sz="2600" kern="100" spc="-50" dirty="0" smtClean="0">
                <a:solidFill>
                  <a:prstClr val="black"/>
                </a:solidFill>
                <a:latin typeface="Times New Roman"/>
                <a:ea typeface="华文细黑"/>
                <a:cs typeface="Times New Roman"/>
              </a:rPr>
              <a:t>。</a:t>
            </a:r>
            <a:endParaRPr lang="en-US" altLang="zh-CN" sz="2600" kern="100" spc="-5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151249"/>
            <a:ext cx="868246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出乎</a:t>
            </a:r>
            <a:r>
              <a:rPr lang="zh-CN" altLang="zh-CN" sz="2600" kern="100" dirty="0">
                <a:latin typeface="Times New Roman"/>
                <a:ea typeface="华文细黑"/>
                <a:cs typeface="Times New Roman"/>
              </a:rPr>
              <a:t>所有人的意料，奥蒂没有沮丧，没有发脾气。她的脸上是坚毅的神情。</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起点</a:t>
            </a:r>
            <a:r>
              <a:rPr lang="zh-CN" altLang="zh-CN" sz="2600" kern="100" dirty="0">
                <a:latin typeface="Times New Roman"/>
                <a:ea typeface="华文细黑"/>
                <a:cs typeface="Times New Roman"/>
              </a:rPr>
              <a:t>前，奥蒂再一次蹲下，再一次使出毕生的气力去拼搏，但结局是大家可以预料的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仅获第七名</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奥</a:t>
            </a:r>
            <a:r>
              <a:rPr lang="zh-CN" altLang="zh-CN" sz="2600" kern="100" dirty="0" smtClean="0">
                <a:solidFill>
                  <a:prstClr val="black"/>
                </a:solidFill>
                <a:latin typeface="Times New Roman"/>
                <a:ea typeface="华文细黑"/>
                <a:cs typeface="Times New Roman"/>
              </a:rPr>
              <a:t>蒂</a:t>
            </a:r>
            <a:r>
              <a:rPr lang="zh-CN" altLang="zh-CN" sz="2600" kern="100" dirty="0">
                <a:solidFill>
                  <a:prstClr val="black"/>
                </a:solidFill>
                <a:latin typeface="Times New Roman"/>
                <a:ea typeface="华文细黑"/>
                <a:cs typeface="Times New Roman"/>
              </a:rPr>
              <a:t>以永不向厄运低头的勇气证明了什么是奥林匹克精神。她的世界百米冠军梦虽然没有实现，但在世人心中，奥蒂何尝不英雄</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新华社雅典</a:t>
            </a:r>
            <a:r>
              <a:rPr lang="en-US" altLang="zh-CN" sz="2600" kern="100" dirty="0">
                <a:solidFill>
                  <a:prstClr val="black"/>
                </a:solidFill>
                <a:latin typeface="Times New Roman"/>
                <a:ea typeface="华文细黑"/>
                <a:cs typeface="Courier New"/>
              </a:rPr>
              <a:t>1997</a:t>
            </a:r>
            <a:r>
              <a:rPr lang="zh-CN" altLang="zh-CN" sz="2600" kern="100" dirty="0">
                <a:solidFill>
                  <a:prstClr val="black"/>
                </a:solidFill>
                <a:latin typeface="Times New Roman"/>
                <a:ea typeface="华文细黑"/>
                <a:cs typeface="Times New Roman"/>
              </a:rPr>
              <a:t>年</a:t>
            </a:r>
            <a:r>
              <a:rPr lang="en-US" altLang="zh-CN" sz="2600" kern="100" dirty="0">
                <a:solidFill>
                  <a:prstClr val="black"/>
                </a:solidFill>
                <a:latin typeface="Times New Roman"/>
                <a:ea typeface="华文细黑"/>
                <a:cs typeface="Courier New"/>
              </a:rPr>
              <a:t>8</a:t>
            </a:r>
            <a:r>
              <a:rPr lang="zh-CN" altLang="zh-CN" sz="2600" kern="100" dirty="0">
                <a:solidFill>
                  <a:prstClr val="black"/>
                </a:solidFill>
                <a:latin typeface="Times New Roman"/>
                <a:ea typeface="华文细黑"/>
                <a:cs typeface="Times New Roman"/>
              </a:rPr>
              <a:t>月</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日电</a:t>
            </a:r>
            <a:r>
              <a:rPr lang="en-US" altLang="zh-CN" sz="2600" kern="100" dirty="0">
                <a:solidFill>
                  <a:prstClr val="black"/>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2305</TotalTime>
  <Words>6130</Words>
  <Application>Microsoft Office PowerPoint</Application>
  <PresentationFormat>全屏显示(16:9)</PresentationFormat>
  <Paragraphs>188</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184</cp:revision>
  <dcterms:created xsi:type="dcterms:W3CDTF">2014-12-15T01:46:29Z</dcterms:created>
  <dcterms:modified xsi:type="dcterms:W3CDTF">2015-04-11T08:36:32Z</dcterms:modified>
</cp:coreProperties>
</file>