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2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702B-3B5C-41AD-9EDC-254E71728AA9}" type="datetimeFigureOut">
              <a:rPr lang="zh-CN" altLang="en-US" smtClean="0"/>
              <a:t>2016-6-17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94C-77BF-4E27-87A6-DEA533983C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945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702B-3B5C-41AD-9EDC-254E71728AA9}" type="datetimeFigureOut">
              <a:rPr lang="zh-CN" altLang="en-US" smtClean="0"/>
              <a:t>2016-6-17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94C-77BF-4E27-87A6-DEA533983C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368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702B-3B5C-41AD-9EDC-254E71728AA9}" type="datetimeFigureOut">
              <a:rPr lang="zh-CN" altLang="en-US" smtClean="0"/>
              <a:t>2016-6-17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94C-77BF-4E27-87A6-DEA533983C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307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702B-3B5C-41AD-9EDC-254E71728AA9}" type="datetimeFigureOut">
              <a:rPr lang="zh-CN" altLang="en-US" smtClean="0"/>
              <a:t>2016-6-17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94C-77BF-4E27-87A6-DEA533983C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604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702B-3B5C-41AD-9EDC-254E71728AA9}" type="datetimeFigureOut">
              <a:rPr lang="zh-CN" altLang="en-US" smtClean="0"/>
              <a:t>2016-6-17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94C-77BF-4E27-87A6-DEA533983C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671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702B-3B5C-41AD-9EDC-254E71728AA9}" type="datetimeFigureOut">
              <a:rPr lang="zh-CN" altLang="en-US" smtClean="0"/>
              <a:t>2016-6-17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94C-77BF-4E27-87A6-DEA533983C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992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702B-3B5C-41AD-9EDC-254E71728AA9}" type="datetimeFigureOut">
              <a:rPr lang="zh-CN" altLang="en-US" smtClean="0"/>
              <a:t>2016-6-17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94C-77BF-4E27-87A6-DEA533983C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95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702B-3B5C-41AD-9EDC-254E71728AA9}" type="datetimeFigureOut">
              <a:rPr lang="zh-CN" altLang="en-US" smtClean="0"/>
              <a:t>2016-6-17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94C-77BF-4E27-87A6-DEA533983C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29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702B-3B5C-41AD-9EDC-254E71728AA9}" type="datetimeFigureOut">
              <a:rPr lang="zh-CN" altLang="en-US" smtClean="0"/>
              <a:t>2016-6-17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94C-77BF-4E27-87A6-DEA533983C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781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702B-3B5C-41AD-9EDC-254E71728AA9}" type="datetimeFigureOut">
              <a:rPr lang="zh-CN" altLang="en-US" smtClean="0"/>
              <a:t>2016-6-17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94C-77BF-4E27-87A6-DEA533983C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76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702B-3B5C-41AD-9EDC-254E71728AA9}" type="datetimeFigureOut">
              <a:rPr lang="zh-CN" altLang="en-US" smtClean="0"/>
              <a:t>2016-6-17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94C-77BF-4E27-87A6-DEA533983C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320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6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2702B-3B5C-41AD-9EDC-254E71728AA9}" type="datetimeFigureOut">
              <a:rPr lang="zh-CN" altLang="en-US" smtClean="0"/>
              <a:t>2016-6-17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1D94C-77BF-4E27-87A6-DEA533983C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542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323528" y="620688"/>
            <a:ext cx="8604448" cy="5141604"/>
            <a:chOff x="539552" y="620688"/>
            <a:chExt cx="8604448" cy="5141604"/>
          </a:xfrm>
        </p:grpSpPr>
        <p:sp>
          <p:nvSpPr>
            <p:cNvPr id="4" name="TextBox 3"/>
            <p:cNvSpPr txBox="1"/>
            <p:nvPr/>
          </p:nvSpPr>
          <p:spPr>
            <a:xfrm>
              <a:off x="899592" y="620688"/>
              <a:ext cx="6984776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zh-CN" b="1" dirty="0">
                  <a:latin typeface="方正姚体" panose="02010601030101010101" pitchFamily="2" charset="-122"/>
                  <a:ea typeface="方正姚体" panose="02010601030101010101" pitchFamily="2" charset="-122"/>
                </a:rPr>
                <a:t>新材料议论文写作快速上手五字</a:t>
              </a:r>
              <a:r>
                <a:rPr lang="zh-CN" altLang="zh-CN" b="1" dirty="0" smtClean="0">
                  <a:latin typeface="方正姚体" panose="02010601030101010101" pitchFamily="2" charset="-122"/>
                  <a:ea typeface="方正姚体" panose="02010601030101010101" pitchFamily="2" charset="-122"/>
                </a:rPr>
                <a:t>经</a:t>
              </a:r>
              <a:endParaRPr lang="en-US" altLang="zh-CN" b="1" dirty="0" smtClean="0"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  <a:p>
              <a:pPr algn="ctr"/>
              <a:r>
                <a:rPr lang="zh-CN" altLang="zh-CN" sz="4400" dirty="0" smtClean="0">
                  <a:solidFill>
                    <a:srgbClr val="FF0000"/>
                  </a:solidFill>
                  <a:latin typeface="方正超粗黑简体" panose="03000509000000000000" pitchFamily="65" charset="-122"/>
                  <a:ea typeface="方正超粗黑简体" panose="03000509000000000000" pitchFamily="65" charset="-122"/>
                </a:rPr>
                <a:t>引</a:t>
              </a:r>
              <a:r>
                <a:rPr lang="zh-CN" altLang="zh-CN" sz="4400" dirty="0">
                  <a:solidFill>
                    <a:srgbClr val="FF0000"/>
                  </a:solidFill>
                  <a:latin typeface="方正超粗黑简体" panose="03000509000000000000" pitchFamily="65" charset="-122"/>
                  <a:ea typeface="方正超粗黑简体" panose="03000509000000000000" pitchFamily="65" charset="-122"/>
                </a:rPr>
                <a:t>议提联结</a:t>
              </a:r>
              <a:endParaRPr lang="zh-CN" altLang="en-US" sz="4400" dirty="0">
                <a:solidFill>
                  <a:srgbClr val="FF0000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9552" y="1988840"/>
              <a:ext cx="77768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400" b="1" dirty="0" smtClean="0">
                  <a:solidFill>
                    <a:srgbClr val="FF0000"/>
                  </a:solidFill>
                  <a:latin typeface="方正粗宋简体" panose="03000509000000000000" pitchFamily="65" charset="-122"/>
                  <a:ea typeface="方正粗宋简体" panose="03000509000000000000" pitchFamily="65" charset="-122"/>
                </a:rPr>
                <a:t>引</a:t>
              </a:r>
              <a:r>
                <a:rPr lang="zh-CN" altLang="en-US" dirty="0" smtClean="0"/>
                <a:t>：</a:t>
              </a:r>
              <a:r>
                <a:rPr lang="zh-CN" altLang="zh-CN" dirty="0" smtClean="0"/>
                <a:t>引用材料，概述摘要</a:t>
              </a:r>
              <a:r>
                <a:rPr lang="zh-CN" altLang="zh-CN" dirty="0"/>
                <a:t>，取其精要</a:t>
              </a:r>
              <a:r>
                <a:rPr lang="zh-CN" altLang="zh-CN" dirty="0" smtClean="0"/>
                <a:t>。</a:t>
              </a:r>
              <a:r>
                <a:rPr lang="zh-CN" altLang="en-US" dirty="0" smtClean="0"/>
                <a:t>为“</a:t>
              </a:r>
              <a:r>
                <a:rPr lang="zh-CN" altLang="zh-CN" dirty="0" smtClean="0"/>
                <a:t>议提</a:t>
              </a:r>
              <a:r>
                <a:rPr lang="zh-CN" altLang="en-US" dirty="0" smtClean="0"/>
                <a:t>”“</a:t>
              </a:r>
              <a:r>
                <a:rPr lang="zh-CN" altLang="zh-CN" dirty="0" smtClean="0"/>
                <a:t>议提</a:t>
              </a:r>
              <a:r>
                <a:rPr lang="zh-CN" altLang="en-US" dirty="0" smtClean="0"/>
                <a:t>”张本。（</a:t>
              </a:r>
              <a:r>
                <a:rPr lang="zh-CN" altLang="en-US" dirty="0">
                  <a:solidFill>
                    <a:srgbClr val="FF0000"/>
                  </a:solidFill>
                  <a:latin typeface="方正粗宋简体" panose="03000509000000000000" pitchFamily="65" charset="-122"/>
                  <a:ea typeface="方正粗宋简体" panose="03000509000000000000" pitchFamily="65" charset="-122"/>
                </a:rPr>
                <a:t>略</a:t>
              </a:r>
              <a:r>
                <a:rPr lang="zh-CN" altLang="en-US" dirty="0" smtClean="0"/>
                <a:t>）</a:t>
              </a:r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9552" y="2564904"/>
              <a:ext cx="77768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400" b="1" dirty="0">
                  <a:solidFill>
                    <a:srgbClr val="FF0000"/>
                  </a:solidFill>
                  <a:latin typeface="方正粗宋简体" panose="03000509000000000000" pitchFamily="65" charset="-122"/>
                  <a:ea typeface="方正粗宋简体" panose="03000509000000000000" pitchFamily="65" charset="-122"/>
                </a:rPr>
                <a:t>议</a:t>
              </a:r>
              <a:r>
                <a:rPr lang="zh-CN" altLang="zh-CN" sz="2400" b="1" dirty="0" smtClean="0">
                  <a:solidFill>
                    <a:srgbClr val="FF0000"/>
                  </a:solidFill>
                  <a:latin typeface="方正粗宋简体" panose="03000509000000000000" pitchFamily="65" charset="-122"/>
                  <a:ea typeface="方正粗宋简体" panose="03000509000000000000" pitchFamily="65" charset="-122"/>
                </a:rPr>
                <a:t>提</a:t>
              </a:r>
              <a:r>
                <a:rPr lang="zh-CN" altLang="en-US" dirty="0" smtClean="0"/>
                <a:t>：紧扣</a:t>
              </a:r>
              <a:r>
                <a:rPr lang="zh-CN" altLang="zh-CN" dirty="0" smtClean="0"/>
                <a:t>材料分析</a:t>
              </a:r>
              <a:r>
                <a:rPr lang="zh-CN" altLang="zh-CN" dirty="0"/>
                <a:t>议论</a:t>
              </a:r>
              <a:r>
                <a:rPr lang="zh-CN" altLang="zh-CN" dirty="0" smtClean="0"/>
                <a:t>，提出</a:t>
              </a:r>
              <a:r>
                <a:rPr lang="zh-CN" altLang="zh-CN" dirty="0"/>
                <a:t>中心论点</a:t>
              </a:r>
              <a:r>
                <a:rPr lang="zh-CN" altLang="zh-CN" dirty="0" smtClean="0"/>
                <a:t>。</a:t>
              </a:r>
              <a:r>
                <a:rPr lang="zh-CN" altLang="en-US" dirty="0" smtClean="0"/>
                <a:t> （</a:t>
              </a:r>
              <a:r>
                <a:rPr lang="zh-CN" altLang="en-US" dirty="0" smtClean="0">
                  <a:solidFill>
                    <a:srgbClr val="FF0000"/>
                  </a:solidFill>
                  <a:latin typeface="方正粗宋简体" panose="03000509000000000000" pitchFamily="65" charset="-122"/>
                  <a:ea typeface="方正粗宋简体" panose="03000509000000000000" pitchFamily="65" charset="-122"/>
                </a:rPr>
                <a:t>次略</a:t>
              </a:r>
              <a:r>
                <a:rPr lang="zh-CN" altLang="en-US" dirty="0" smtClean="0"/>
                <a:t>）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9552" y="3460358"/>
              <a:ext cx="38884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400" b="1" dirty="0">
                  <a:solidFill>
                    <a:srgbClr val="FF0000"/>
                  </a:solidFill>
                  <a:latin typeface="方正粗宋简体" panose="03000509000000000000" pitchFamily="65" charset="-122"/>
                  <a:ea typeface="方正粗宋简体" panose="03000509000000000000" pitchFamily="65" charset="-122"/>
                </a:rPr>
                <a:t>联</a:t>
              </a:r>
              <a:r>
                <a:rPr lang="zh-CN" altLang="en-US" dirty="0" smtClean="0"/>
                <a:t>： </a:t>
              </a:r>
              <a:r>
                <a:rPr lang="zh-CN" altLang="zh-CN" dirty="0" smtClean="0"/>
                <a:t>从</a:t>
              </a:r>
              <a:r>
                <a:rPr lang="zh-CN" altLang="zh-CN" dirty="0"/>
                <a:t>不同角度分解成三个分</a:t>
              </a:r>
              <a:r>
                <a:rPr lang="zh-CN" altLang="zh-CN" dirty="0" smtClean="0"/>
                <a:t>论点</a:t>
              </a:r>
              <a:endParaRPr lang="zh-CN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9552" y="4335487"/>
              <a:ext cx="86044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400" b="1" dirty="0">
                  <a:solidFill>
                    <a:srgbClr val="FF0000"/>
                  </a:solidFill>
                  <a:latin typeface="方正粗宋简体" panose="03000509000000000000" pitchFamily="65" charset="-122"/>
                  <a:ea typeface="方正粗宋简体" panose="03000509000000000000" pitchFamily="65" charset="-122"/>
                </a:rPr>
                <a:t>结</a:t>
              </a:r>
              <a:r>
                <a:rPr lang="zh-CN" altLang="en-US" dirty="0" smtClean="0"/>
                <a:t>：</a:t>
              </a:r>
              <a:r>
                <a:rPr lang="zh-CN" altLang="zh-CN" dirty="0"/>
                <a:t>总结全文，回应材料，深化主题</a:t>
              </a:r>
              <a:r>
                <a:rPr lang="zh-CN" altLang="zh-CN" dirty="0" smtClean="0"/>
                <a:t>。</a:t>
              </a:r>
              <a:r>
                <a:rPr lang="zh-CN" altLang="en-US" dirty="0" smtClean="0"/>
                <a:t>诗词入文，</a:t>
              </a:r>
              <a:r>
                <a:rPr lang="zh-CN" altLang="zh-CN" dirty="0" smtClean="0"/>
                <a:t>简练有力，反对尾大不掉。</a:t>
              </a:r>
              <a:r>
                <a:rPr lang="zh-CN" altLang="en-US" dirty="0" smtClean="0"/>
                <a:t>（</a:t>
              </a:r>
              <a:r>
                <a:rPr lang="zh-CN" altLang="en-US" dirty="0">
                  <a:solidFill>
                    <a:srgbClr val="FF0000"/>
                  </a:solidFill>
                  <a:latin typeface="方正粗宋简体" panose="03000509000000000000" pitchFamily="65" charset="-122"/>
                  <a:ea typeface="方正粗宋简体" panose="03000509000000000000" pitchFamily="65" charset="-122"/>
                </a:rPr>
                <a:t>略</a:t>
              </a:r>
              <a:r>
                <a:rPr lang="zh-CN" altLang="en-US" dirty="0" smtClean="0"/>
                <a:t>）</a:t>
              </a:r>
              <a:endParaRPr lang="zh-CN" altLang="en-US" dirty="0"/>
            </a:p>
          </p:txBody>
        </p:sp>
        <p:sp>
          <p:nvSpPr>
            <p:cNvPr id="10" name="左大括号 9"/>
            <p:cNvSpPr/>
            <p:nvPr/>
          </p:nvSpPr>
          <p:spPr>
            <a:xfrm>
              <a:off x="4932040" y="3181618"/>
              <a:ext cx="288032" cy="111147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64088" y="2996952"/>
              <a:ext cx="2520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分论点</a:t>
              </a:r>
              <a:r>
                <a:rPr lang="en-US" altLang="zh-CN" dirty="0" smtClean="0"/>
                <a:t>1</a:t>
              </a:r>
              <a:r>
                <a:rPr lang="zh-CN" altLang="en-US" dirty="0" smtClean="0"/>
                <a:t>：</a:t>
              </a:r>
              <a:r>
                <a:rPr lang="en-US" altLang="zh-CN" dirty="0" smtClean="0"/>
                <a:t>……</a:t>
              </a:r>
              <a:r>
                <a:rPr lang="zh-CN" altLang="zh-CN" dirty="0" smtClean="0"/>
                <a:t>联</a:t>
              </a:r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64088" y="3460358"/>
              <a:ext cx="2520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分论点</a:t>
              </a:r>
              <a:r>
                <a:rPr lang="en-US" altLang="zh-CN" dirty="0" smtClean="0"/>
                <a:t>2</a:t>
              </a:r>
              <a:r>
                <a:rPr lang="zh-CN" altLang="en-US" dirty="0" smtClean="0"/>
                <a:t>：</a:t>
              </a:r>
              <a:r>
                <a:rPr lang="en-US" altLang="zh-CN" dirty="0" smtClean="0"/>
                <a:t>……</a:t>
              </a:r>
              <a:r>
                <a:rPr lang="zh-CN" altLang="zh-CN" dirty="0" smtClean="0"/>
                <a:t>联</a:t>
              </a:r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83383" y="3923764"/>
              <a:ext cx="2520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分论点</a:t>
              </a:r>
              <a:r>
                <a:rPr lang="en-US" altLang="zh-CN" dirty="0" smtClean="0"/>
                <a:t>3</a:t>
              </a:r>
              <a:r>
                <a:rPr lang="zh-CN" altLang="en-US" dirty="0" smtClean="0"/>
                <a:t>：</a:t>
              </a:r>
              <a:r>
                <a:rPr lang="en-US" altLang="zh-CN" dirty="0" smtClean="0"/>
                <a:t>……</a:t>
              </a:r>
              <a:r>
                <a:rPr lang="zh-CN" altLang="zh-CN" dirty="0" smtClean="0"/>
                <a:t>联</a:t>
              </a:r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16" name="右大括号 15"/>
            <p:cNvSpPr/>
            <p:nvPr/>
          </p:nvSpPr>
          <p:spPr>
            <a:xfrm>
              <a:off x="7452320" y="3100318"/>
              <a:ext cx="360040" cy="111147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903663" y="3460358"/>
              <a:ext cx="844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方正粗宋简体" panose="03000509000000000000" pitchFamily="65" charset="-122"/>
                  <a:ea typeface="方正粗宋简体" panose="03000509000000000000" pitchFamily="65" charset="-122"/>
                </a:rPr>
                <a:t>重点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11560" y="5085184"/>
              <a:ext cx="792088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/>
                <a:t>      </a:t>
              </a:r>
              <a:r>
                <a:rPr lang="en-US" altLang="zh-CN" sz="2000" b="1" dirty="0" smtClean="0">
                  <a:solidFill>
                    <a:srgbClr val="FF0000"/>
                  </a:solidFill>
                  <a:latin typeface="方正粗圆简体" panose="02010601030101010101" pitchFamily="2" charset="-122"/>
                  <a:ea typeface="方正粗圆简体" panose="02010601030101010101" pitchFamily="2" charset="-122"/>
                </a:rPr>
                <a:t>【</a:t>
              </a:r>
              <a:r>
                <a:rPr lang="zh-CN" altLang="zh-CN" sz="2000" b="1" dirty="0" smtClean="0">
                  <a:solidFill>
                    <a:srgbClr val="FF0000"/>
                  </a:solidFill>
                  <a:latin typeface="方正粗圆简体" panose="02010601030101010101" pitchFamily="2" charset="-122"/>
                  <a:ea typeface="方正粗圆简体" panose="02010601030101010101" pitchFamily="2" charset="-122"/>
                </a:rPr>
                <a:t>行文好处</a:t>
              </a:r>
              <a:r>
                <a:rPr lang="en-US" altLang="zh-CN" sz="2000" b="1" dirty="0" smtClean="0">
                  <a:solidFill>
                    <a:srgbClr val="FF0000"/>
                  </a:solidFill>
                  <a:latin typeface="方正粗圆简体" panose="02010601030101010101" pitchFamily="2" charset="-122"/>
                  <a:ea typeface="方正粗圆简体" panose="02010601030101010101" pitchFamily="2" charset="-122"/>
                </a:rPr>
                <a:t>】</a:t>
              </a:r>
              <a:r>
                <a:rPr lang="zh-CN" altLang="zh-CN" dirty="0" smtClean="0">
                  <a:solidFill>
                    <a:srgbClr val="FF0000"/>
                  </a:solidFill>
                  <a:latin typeface="方正粗圆简体" panose="02010601030101010101" pitchFamily="2" charset="-122"/>
                  <a:ea typeface="方正粗圆简体" panose="02010601030101010101" pitchFamily="2" charset="-122"/>
                </a:rPr>
                <a:t>紧</a:t>
              </a:r>
              <a:r>
                <a:rPr lang="zh-CN" altLang="zh-CN" dirty="0">
                  <a:solidFill>
                    <a:srgbClr val="FF0000"/>
                  </a:solidFill>
                  <a:latin typeface="方正粗圆简体" panose="02010601030101010101" pitchFamily="2" charset="-122"/>
                  <a:ea typeface="方正粗圆简体" panose="02010601030101010101" pitchFamily="2" charset="-122"/>
                </a:rPr>
                <a:t>扣材料，观点鲜明，层次清楚，重点突出，论证丰满；布局规范，行文快捷。</a:t>
              </a:r>
              <a:endParaRPr lang="zh-CN" altLang="en-US" dirty="0">
                <a:solidFill>
                  <a:srgbClr val="FF0000"/>
                </a:solidFill>
                <a:latin typeface="方正粗圆简体" panose="02010601030101010101" pitchFamily="2" charset="-122"/>
                <a:ea typeface="方正粗圆简体" panose="02010601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046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131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4</cp:revision>
  <dcterms:created xsi:type="dcterms:W3CDTF">2016-06-17T00:30:44Z</dcterms:created>
  <dcterms:modified xsi:type="dcterms:W3CDTF">2016-06-17T01:25:00Z</dcterms:modified>
</cp:coreProperties>
</file>