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60" r:id="rId3"/>
    <p:sldId id="457" r:id="rId4"/>
    <p:sldId id="458" r:id="rId5"/>
    <p:sldId id="459" r:id="rId6"/>
    <p:sldId id="456" r:id="rId7"/>
    <p:sldId id="262" r:id="rId8"/>
    <p:sldId id="540" r:id="rId9"/>
    <p:sldId id="461" r:id="rId10"/>
    <p:sldId id="538" r:id="rId11"/>
    <p:sldId id="507" r:id="rId12"/>
    <p:sldId id="539" r:id="rId13"/>
    <p:sldId id="508" r:id="rId14"/>
    <p:sldId id="509" r:id="rId15"/>
    <p:sldId id="466" r:id="rId16"/>
    <p:sldId id="510" r:id="rId17"/>
    <p:sldId id="325" r:id="rId18"/>
    <p:sldId id="467" r:id="rId19"/>
    <p:sldId id="468" r:id="rId20"/>
    <p:sldId id="512" r:id="rId21"/>
    <p:sldId id="513" r:id="rId22"/>
    <p:sldId id="514" r:id="rId23"/>
    <p:sldId id="515" r:id="rId24"/>
    <p:sldId id="517" r:id="rId25"/>
    <p:sldId id="518" r:id="rId26"/>
    <p:sldId id="519" r:id="rId27"/>
    <p:sldId id="520" r:id="rId28"/>
    <p:sldId id="511" r:id="rId29"/>
    <p:sldId id="521" r:id="rId30"/>
    <p:sldId id="522" r:id="rId31"/>
    <p:sldId id="516" r:id="rId32"/>
    <p:sldId id="301" r:id="rId33"/>
    <p:sldId id="523" r:id="rId34"/>
    <p:sldId id="524" r:id="rId35"/>
    <p:sldId id="525" r:id="rId36"/>
    <p:sldId id="526" r:id="rId37"/>
    <p:sldId id="527" r:id="rId38"/>
    <p:sldId id="528" r:id="rId39"/>
    <p:sldId id="529" r:id="rId40"/>
    <p:sldId id="530" r:id="rId41"/>
    <p:sldId id="531" r:id="rId42"/>
    <p:sldId id="532" r:id="rId43"/>
    <p:sldId id="533" r:id="rId44"/>
    <p:sldId id="534" r:id="rId45"/>
    <p:sldId id="535" r:id="rId46"/>
    <p:sldId id="536" r:id="rId47"/>
    <p:sldId id="502" r:id="rId48"/>
    <p:sldId id="503" r:id="rId49"/>
    <p:sldId id="504" r:id="rId50"/>
    <p:sldId id="506" r:id="rId51"/>
    <p:sldId id="258"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p:scale>
          <a:sx n="75" d="100"/>
          <a:sy n="75" d="100"/>
        </p:scale>
        <p:origin x="-1914" y="-960"/>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第三单元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5"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kern="1200" spc="5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映日荷花</a:t>
            </a:r>
            <a:r>
              <a:rPr lang="zh-CN" altLang="en-US" sz="7000" b="1" kern="1200" spc="5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别样红</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6*min(max(#ppt_w*#ppt_h,.3),1)-7.4)/-.7*#ppt_w"/>
                                          </p:val>
                                        </p:tav>
                                        <p:tav tm="100000">
                                          <p:val>
                                            <p:strVal val="#ppt_w"/>
                                          </p:val>
                                        </p:tav>
                                      </p:tavLst>
                                    </p:anim>
                                    <p:anim calcmode="lin" valueType="num">
                                      <p:cBhvr>
                                        <p:cTn id="13" dur="500" fill="hold"/>
                                        <p:tgtEl>
                                          <p:spTgt spid="5"/>
                                        </p:tgtEl>
                                        <p:attrNameLst>
                                          <p:attrName>ppt_h</p:attrName>
                                        </p:attrNameLst>
                                      </p:cBhvr>
                                      <p:tavLst>
                                        <p:tav tm="0">
                                          <p:val>
                                            <p:strVal val="(6*min(max(#ppt_w*#ppt_h,.3),1)-7.4)/-.7*#ppt_h"/>
                                          </p:val>
                                        </p:tav>
                                        <p:tav tm="100000">
                                          <p:val>
                                            <p:strVal val="#ppt_h"/>
                                          </p:val>
                                        </p:tav>
                                      </p:tavLst>
                                    </p:anim>
                                    <p:anim calcmode="lin" valueType="num">
                                      <p:cBhvr>
                                        <p:cTn id="14" dur="500" fill="hold"/>
                                        <p:tgtEl>
                                          <p:spTgt spid="5"/>
                                        </p:tgtEl>
                                        <p:attrNameLst>
                                          <p:attrName>ppt_x</p:attrName>
                                        </p:attrNameLst>
                                      </p:cBhvr>
                                      <p:tavLst>
                                        <p:tav tm="0">
                                          <p:val>
                                            <p:fltVal val="0.5"/>
                                          </p:val>
                                        </p:tav>
                                        <p:tav tm="100000">
                                          <p:val>
                                            <p:strVal val="#ppt_x"/>
                                          </p:val>
                                        </p:tav>
                                      </p:tavLst>
                                    </p:anim>
                                    <p:anim calcmode="lin" valueType="num">
                                      <p:cBhvr>
                                        <p:cTn id="15"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9"/>
          <p:cNvSpPr txBox="1"/>
          <p:nvPr userDrawn="1"/>
        </p:nvSpPr>
        <p:spPr>
          <a:xfrm>
            <a:off x="977900" y="6410204"/>
            <a:ext cx="4965700" cy="400110"/>
          </a:xfrm>
          <a:prstGeom prst="rect">
            <a:avLst/>
          </a:prstGeom>
          <a:noFill/>
        </p:spPr>
        <p:txBody>
          <a:bodyPr wrap="square" rtlCol="0" anchor="ctr">
            <a:spAutoFit/>
          </a:bodyPr>
          <a:lstStyle/>
          <a:p>
            <a:r>
              <a:rPr lang="zh-CN" altLang="en-US" sz="2000" smtClean="0">
                <a:solidFill>
                  <a:schemeClr val="bg1"/>
                </a:solidFill>
                <a:latin typeface="微软雅黑" pitchFamily="34" charset="-122"/>
                <a:ea typeface="微软雅黑" pitchFamily="34" charset="-122"/>
              </a:rPr>
              <a:t>第三单元</a:t>
            </a:r>
            <a:r>
              <a:rPr lang="zh-CN" altLang="en-US" sz="2000" baseline="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7"/>
          <p:cNvSpPr txBox="1"/>
          <p:nvPr userDrawn="1"/>
        </p:nvSpPr>
        <p:spPr>
          <a:xfrm>
            <a:off x="977900" y="6410204"/>
            <a:ext cx="4965700" cy="400110"/>
          </a:xfrm>
          <a:prstGeom prst="rect">
            <a:avLst/>
          </a:prstGeom>
          <a:noFill/>
        </p:spPr>
        <p:txBody>
          <a:bodyPr wrap="square" rtlCol="0" anchor="ctr">
            <a:spAutoFit/>
          </a:bodyPr>
          <a:lstStyle/>
          <a:p>
            <a:r>
              <a:rPr lang="zh-CN" altLang="en-US" sz="2000" smtClean="0">
                <a:solidFill>
                  <a:schemeClr val="bg1"/>
                </a:solidFill>
                <a:latin typeface="微软雅黑" pitchFamily="34" charset="-122"/>
                <a:ea typeface="微软雅黑" pitchFamily="34" charset="-122"/>
              </a:rPr>
              <a:t>第三单元</a:t>
            </a:r>
            <a:r>
              <a:rPr lang="zh-CN" altLang="en-US" sz="2000" baseline="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82152561"/>
      </p:ext>
    </p:extLst>
  </p:cSld>
  <p:clrMapOvr>
    <a:masterClrMapping/>
  </p:clrMapOvr>
  <p:transition>
    <p:newsfla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7900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977900" y="6410204"/>
            <a:ext cx="496570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二、单元写作训练定向</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4">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63" r:id="rId3"/>
    <p:sldLayoutId id="2147483650" r:id="rId4"/>
    <p:sldLayoutId id="2147483651" r:id="rId5"/>
    <p:sldLayoutId id="2147483652" r:id="rId6"/>
    <p:sldLayoutId id="2147483660" r:id="rId7"/>
    <p:sldLayoutId id="2147483662" r:id="rId8"/>
    <p:sldLayoutId id="2147483653" r:id="rId9"/>
    <p:sldLayoutId id="2147483654" r:id="rId10"/>
    <p:sldLayoutId id="2147483655" r:id="rId11"/>
    <p:sldLayoutId id="214748365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309571"/>
            <a:ext cx="11660202" cy="5693866"/>
          </a:xfrm>
          <a:prstGeom prst="rect">
            <a:avLst/>
          </a:prstGeom>
        </p:spPr>
        <p:txBody>
          <a:bodyPr wrap="square">
            <a:spAutoFit/>
          </a:bodyPr>
          <a:lstStyle/>
          <a:p>
            <a:pPr>
              <a:lnSpc>
                <a:spcPct val="200000"/>
              </a:lnSpc>
              <a:spcAft>
                <a:spcPts val="0"/>
              </a:spcAft>
            </a:pPr>
            <a:endParaRPr lang="zh-CN" altLang="en-US" sz="2600" kern="100" dirty="0">
              <a:solidFill>
                <a:schemeClr val="accent6">
                  <a:lumMod val="75000"/>
                </a:schemeClr>
              </a:solidFill>
              <a:latin typeface="微软雅黑" pitchFamily="34" charset="-122"/>
              <a:ea typeface="微软雅黑" pitchFamily="34" charset="-122"/>
              <a:cs typeface="Times New Roman"/>
            </a:endParaRPr>
          </a:p>
          <a:p>
            <a:pPr>
              <a:lnSpc>
                <a:spcPct val="200000"/>
              </a:lnSpc>
              <a:spcAft>
                <a:spcPts val="0"/>
              </a:spcAft>
            </a:pPr>
            <a:r>
              <a:rPr lang="zh-CN" altLang="en-US" sz="2600" kern="100" dirty="0">
                <a:solidFill>
                  <a:schemeClr val="accent6">
                    <a:lumMod val="75000"/>
                  </a:schemeClr>
                </a:solidFill>
                <a:latin typeface="微软雅黑" pitchFamily="34" charset="-122"/>
                <a:ea typeface="微软雅黑" pitchFamily="34" charset="-122"/>
                <a:cs typeface="Times New Roman"/>
              </a:rPr>
              <a:t>⇨</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少时</a:t>
            </a:r>
            <a:r>
              <a:rPr lang="en-US" altLang="zh-CN"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之句的引用，显示出厚实的积累和功底。</a:t>
            </a:r>
          </a:p>
          <a:p>
            <a:pPr>
              <a:lnSpc>
                <a:spcPct val="200000"/>
              </a:lnSpc>
              <a:spcAft>
                <a:spcPts val="0"/>
              </a:spcAft>
            </a:pPr>
            <a:r>
              <a:rPr lang="zh-CN" altLang="en-US" sz="2600" kern="100" dirty="0">
                <a:solidFill>
                  <a:schemeClr val="accent6">
                    <a:lumMod val="75000"/>
                  </a:schemeClr>
                </a:solidFill>
                <a:latin typeface="微软雅黑" pitchFamily="34" charset="-122"/>
                <a:ea typeface="微软雅黑" pitchFamily="34" charset="-122"/>
                <a:cs typeface="Times New Roman"/>
              </a:rPr>
              <a:t>⇨品格及贡献与</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细雨</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那滋润万物的作用类比。三个动词，简述人物功绩。最后一句富有意蕴</a:t>
            </a:r>
            <a:r>
              <a:rPr lang="zh-CN" altLang="en-US" sz="2600" kern="100" dirty="0" smtClean="0">
                <a:solidFill>
                  <a:schemeClr val="accent6">
                    <a:lumMod val="75000"/>
                  </a:schemeClr>
                </a:solidFill>
                <a:latin typeface="微软雅黑" pitchFamily="34" charset="-122"/>
                <a:ea typeface="微软雅黑" pitchFamily="34" charset="-122"/>
                <a:cs typeface="Times New Roman"/>
              </a:rPr>
              <a:t>。</a:t>
            </a:r>
            <a:endParaRPr lang="en-US" altLang="zh-CN" sz="2600" kern="100" dirty="0" smtClean="0">
              <a:solidFill>
                <a:schemeClr val="accent6">
                  <a:lumMod val="75000"/>
                </a:schemeClr>
              </a:solidFill>
              <a:latin typeface="微软雅黑" pitchFamily="34" charset="-122"/>
              <a:ea typeface="微软雅黑" pitchFamily="34" charset="-122"/>
              <a:cs typeface="Times New Roman"/>
            </a:endParaRPr>
          </a:p>
          <a:p>
            <a:pPr>
              <a:lnSpc>
                <a:spcPct val="200000"/>
              </a:lnSpc>
            </a:pPr>
            <a:r>
              <a:rPr lang="zh-CN" altLang="en-US" sz="2600" kern="100" dirty="0">
                <a:solidFill>
                  <a:schemeClr val="accent6">
                    <a:lumMod val="75000"/>
                  </a:schemeClr>
                </a:solidFill>
                <a:latin typeface="微软雅黑" pitchFamily="34" charset="-122"/>
                <a:ea typeface="微软雅黑" pitchFamily="34" charset="-122"/>
                <a:cs typeface="Times New Roman"/>
              </a:rPr>
              <a:t>⇨</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戴罪</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化为</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滋润</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等文辞，既有凄婉，更有赞叹。</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细雨</a:t>
            </a:r>
            <a:r>
              <a:rPr lang="en-US" altLang="zh-CN"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浸润</a:t>
            </a:r>
            <a:r>
              <a:rPr lang="en-US" altLang="zh-CN"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诗一样的语句，升华文意。</a:t>
            </a:r>
          </a:p>
          <a:p>
            <a:pPr>
              <a:lnSpc>
                <a:spcPct val="200000"/>
              </a:lnSpc>
              <a:spcAft>
                <a:spcPts val="0"/>
              </a:spcAft>
            </a:pPr>
            <a:endParaRPr lang="zh-CN" altLang="en-US" sz="2600" kern="100" dirty="0">
              <a:solidFill>
                <a:schemeClr val="accent6">
                  <a:lumMod val="7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1137737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436571"/>
            <a:ext cx="11660202" cy="5262979"/>
          </a:xfrm>
          <a:prstGeom prst="rect">
            <a:avLst/>
          </a:prstGeom>
        </p:spPr>
        <p:txBody>
          <a:bodyPr wrap="square">
            <a:spAutoFit/>
          </a:bodyPr>
          <a:lstStyle/>
          <a:p>
            <a:pPr algn="just">
              <a:lnSpc>
                <a:spcPct val="150000"/>
              </a:lnSpc>
              <a:spcAft>
                <a:spcPts val="0"/>
              </a:spcAft>
            </a:pPr>
            <a:r>
              <a:rPr lang="en-US" altLang="zh-CN" sz="2800" kern="100" dirty="0" smtClean="0">
                <a:solidFill>
                  <a:schemeClr val="tx1">
                    <a:lumMod val="75000"/>
                    <a:lumOff val="25000"/>
                  </a:schemeClr>
                </a:solidFill>
                <a:latin typeface="宋体"/>
                <a:ea typeface="微软雅黑"/>
                <a:cs typeface="Times New Roman"/>
              </a:rPr>
              <a:t>    “</a:t>
            </a:r>
            <a:r>
              <a:rPr lang="zh-CN" altLang="zh-CN" sz="2800" kern="100" dirty="0">
                <a:solidFill>
                  <a:schemeClr val="tx1">
                    <a:lumMod val="75000"/>
                    <a:lumOff val="25000"/>
                  </a:schemeClr>
                </a:solidFill>
                <a:latin typeface="Times New Roman"/>
                <a:ea typeface="微软雅黑"/>
                <a:cs typeface="Times New Roman"/>
              </a:rPr>
              <a:t>一纸诏书，汉匈和亲</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，令多少后宫佳丽听此凋朱颜，只有你</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柔弱而美丽的昭君，毅然担起了保家卫国的重担。</a:t>
            </a:r>
            <a:endParaRPr lang="zh-CN" altLang="zh-CN" sz="280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别</a:t>
            </a:r>
            <a:r>
              <a:rPr lang="zh-CN" altLang="zh-CN" sz="2800" kern="100" dirty="0">
                <a:solidFill>
                  <a:schemeClr val="tx1">
                    <a:lumMod val="75000"/>
                    <a:lumOff val="25000"/>
                  </a:schemeClr>
                </a:solidFill>
                <a:latin typeface="Times New Roman"/>
                <a:ea typeface="微软雅黑"/>
                <a:cs typeface="Times New Roman"/>
              </a:rPr>
              <a:t>长安，出潼关，江南再难见。站在明月初升的祁连山上，你无怨无悔地将抱着琵琶的如花身影投向大漠，许下誓言：愿保汉匈百年好，直至</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独留青冢向黄昏</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a:t>
            </a:r>
            <a:endParaRPr lang="zh-CN" altLang="zh-CN" sz="2800" kern="100" dirty="0">
              <a:solidFill>
                <a:schemeClr val="tx1">
                  <a:lumMod val="75000"/>
                  <a:lumOff val="25000"/>
                </a:schemeClr>
              </a:solidFill>
              <a:latin typeface="宋体"/>
              <a:cs typeface="Courier New"/>
            </a:endParaRPr>
          </a:p>
          <a:p>
            <a:pPr>
              <a:lnSpc>
                <a:spcPct val="15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你</a:t>
            </a:r>
            <a:r>
              <a:rPr lang="zh-CN" altLang="zh-CN" sz="2800" kern="100" dirty="0">
                <a:solidFill>
                  <a:schemeClr val="tx1">
                    <a:lumMod val="75000"/>
                    <a:lumOff val="25000"/>
                  </a:schemeClr>
                </a:solidFill>
                <a:latin typeface="Times New Roman"/>
                <a:ea typeface="微软雅黑"/>
                <a:cs typeface="Times New Roman"/>
              </a:rPr>
              <a:t>将韶华容颜，化身为飘零的花瓣，散落于大漠沙尘中，以宽容的大爱庇护着天下苍生，在你身后是一片手足和睦、国泰民安，是大漠中一曲旷远的胡笳音，</a:t>
            </a:r>
            <a:r>
              <a:rPr lang="zh-CN" altLang="zh-CN" sz="2800" u="sng" kern="100" dirty="0">
                <a:solidFill>
                  <a:schemeClr val="tx1">
                    <a:lumMod val="75000"/>
                    <a:lumOff val="25000"/>
                  </a:schemeClr>
                </a:solidFill>
                <a:latin typeface="Times New Roman"/>
                <a:ea typeface="微软雅黑"/>
                <a:cs typeface="Times New Roman"/>
              </a:rPr>
              <a:t>闲花落地听无声，化作春泥更护花。</a:t>
            </a:r>
            <a:endParaRPr lang="zh-CN" altLang="en-US"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4224462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522" y="1579571"/>
            <a:ext cx="11544754" cy="3093154"/>
          </a:xfrm>
          <a:prstGeom prst="rect">
            <a:avLst/>
          </a:prstGeom>
        </p:spPr>
        <p:txBody>
          <a:bodyPr wrap="square">
            <a:spAutoFit/>
          </a:bodyPr>
          <a:lstStyle/>
          <a:p>
            <a:pPr>
              <a:lnSpc>
                <a:spcPct val="15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此三小节引述历史事件、古人诗句，以简洁之描述生动再现勇于牺牲自我、</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保卫国家</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的昭君那撼古动今的壮丽之举，</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闲花落地</a:t>
            </a:r>
            <a:r>
              <a:rPr lang="en-US" altLang="zh-CN"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更护花</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这一赞颂之辞与上述</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细雨</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人物柳子厚的</a:t>
            </a:r>
            <a:r>
              <a:rPr lang="zh-CN" altLang="en-US" sz="2600" kern="100" dirty="0" smtClean="0">
                <a:solidFill>
                  <a:schemeClr val="accent6">
                    <a:lumMod val="75000"/>
                  </a:schemeClr>
                </a:solidFill>
                <a:latin typeface="微软雅黑" pitchFamily="34" charset="-122"/>
                <a:ea typeface="微软雅黑" pitchFamily="34" charset="-122"/>
                <a:cs typeface="Times New Roman"/>
              </a:rPr>
              <a:t>赞语</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smtClean="0">
                <a:solidFill>
                  <a:schemeClr val="accent6">
                    <a:lumMod val="75000"/>
                  </a:schemeClr>
                </a:solidFill>
                <a:latin typeface="微软雅黑" pitchFamily="34" charset="-122"/>
                <a:ea typeface="微软雅黑" pitchFamily="34" charset="-122"/>
                <a:cs typeface="Times New Roman"/>
              </a:rPr>
              <a:t>细雨</a:t>
            </a:r>
            <a:r>
              <a:rPr lang="zh-CN" altLang="en-US" sz="2600" kern="100" dirty="0">
                <a:solidFill>
                  <a:schemeClr val="accent6">
                    <a:lumMod val="75000"/>
                  </a:schemeClr>
                </a:solidFill>
                <a:latin typeface="微软雅黑" pitchFamily="34" charset="-122"/>
                <a:ea typeface="微软雅黑" pitchFamily="34" charset="-122"/>
                <a:cs typeface="Times New Roman"/>
              </a:rPr>
              <a:t>湿衣</a:t>
            </a:r>
            <a:r>
              <a:rPr lang="en-US" altLang="zh-CN"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显芳华</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相呼应，既是对材料中原诗句的巧妙化用，又是作者情动于衷的抒写，感人肺腑。</a:t>
            </a:r>
          </a:p>
          <a:p>
            <a:pPr>
              <a:lnSpc>
                <a:spcPct val="150000"/>
              </a:lnSpc>
              <a:spcAft>
                <a:spcPts val="0"/>
              </a:spcAft>
            </a:pPr>
            <a:endParaRPr lang="zh-CN" altLang="en-US" sz="2600" kern="100" dirty="0">
              <a:solidFill>
                <a:schemeClr val="accent6">
                  <a:lumMod val="7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309271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690571"/>
            <a:ext cx="11660202" cy="4401205"/>
          </a:xfrm>
          <a:prstGeom prst="rect">
            <a:avLst/>
          </a:prstGeom>
        </p:spPr>
        <p:txBody>
          <a:bodyPr wrap="square">
            <a:spAutoFit/>
          </a:bodyPr>
          <a:lstStyle/>
          <a:p>
            <a:pPr algn="just">
              <a:lnSpc>
                <a:spcPct val="20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世间</a:t>
            </a:r>
            <a:r>
              <a:rPr lang="zh-CN" altLang="zh-CN" sz="2800" kern="100" dirty="0">
                <a:solidFill>
                  <a:schemeClr val="tx1">
                    <a:lumMod val="75000"/>
                    <a:lumOff val="25000"/>
                  </a:schemeClr>
                </a:solidFill>
                <a:latin typeface="Times New Roman"/>
                <a:ea typeface="微软雅黑"/>
                <a:cs typeface="Times New Roman"/>
              </a:rPr>
              <a:t>万物便是在这种循环往复中生生不息，繁衍万代。片言居要，百意烛照。</a:t>
            </a:r>
            <a:r>
              <a:rPr lang="zh-CN" altLang="zh-CN" sz="2800" u="sng" kern="100" dirty="0">
                <a:solidFill>
                  <a:schemeClr val="tx1">
                    <a:lumMod val="75000"/>
                    <a:lumOff val="25000"/>
                  </a:schemeClr>
                </a:solidFill>
                <a:latin typeface="Times New Roman"/>
                <a:ea typeface="微软雅黑"/>
                <a:cs typeface="Times New Roman"/>
              </a:rPr>
              <a:t>细雨虽然渺小而无形，但它在滋润万物的过程中被吸引，得到了永生；闲花在落地之后虽淡去了雍容华贵，但却在化作春泥更护花的奉献中得到了重生。</a:t>
            </a:r>
            <a:endParaRPr lang="zh-CN" altLang="zh-CN" sz="2800" kern="100" dirty="0">
              <a:solidFill>
                <a:schemeClr val="tx1">
                  <a:lumMod val="75000"/>
                  <a:lumOff val="25000"/>
                </a:schemeClr>
              </a:solidFill>
              <a:latin typeface="宋体"/>
              <a:cs typeface="Courier New"/>
            </a:endParaRPr>
          </a:p>
          <a:p>
            <a:pPr>
              <a:lnSpc>
                <a:spcPct val="20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u="sng" kern="100" dirty="0" smtClean="0">
                <a:solidFill>
                  <a:schemeClr val="tx1">
                    <a:lumMod val="75000"/>
                    <a:lumOff val="25000"/>
                  </a:schemeClr>
                </a:solidFill>
                <a:latin typeface="Times New Roman"/>
                <a:ea typeface="微软雅黑"/>
                <a:cs typeface="Times New Roman"/>
              </a:rPr>
              <a:t>愿</a:t>
            </a:r>
            <a:r>
              <a:rPr lang="zh-CN" altLang="zh-CN" sz="2800" u="sng" kern="100" dirty="0">
                <a:solidFill>
                  <a:schemeClr val="tx1">
                    <a:lumMod val="75000"/>
                    <a:lumOff val="25000"/>
                  </a:schemeClr>
                </a:solidFill>
                <a:latin typeface="Times New Roman"/>
                <a:ea typeface="微软雅黑"/>
                <a:cs typeface="Times New Roman"/>
              </a:rPr>
              <a:t>生命的大河生生不息，愿人生的鲜花长开不败。</a:t>
            </a:r>
            <a:r>
              <a:rPr lang="en-US" altLang="zh-CN" sz="2800" kern="100" dirty="0">
                <a:solidFill>
                  <a:schemeClr val="tx1">
                    <a:lumMod val="75000"/>
                    <a:lumOff val="25000"/>
                  </a:schemeClr>
                </a:solidFill>
                <a:latin typeface="Times New Roman"/>
                <a:ea typeface="微软雅黑"/>
              </a:rPr>
              <a:t>,</a:t>
            </a:r>
            <a:endParaRPr lang="zh-CN" altLang="en-US"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644252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37122" y="1389071"/>
            <a:ext cx="11544754" cy="2492990"/>
          </a:xfrm>
          <a:prstGeom prst="rect">
            <a:avLst/>
          </a:prstGeom>
        </p:spPr>
        <p:txBody>
          <a:bodyPr wrap="square">
            <a:spAutoFit/>
          </a:bodyPr>
          <a:lstStyle/>
          <a:p>
            <a:pPr>
              <a:lnSpc>
                <a:spcPct val="15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此段文辞简练，顺理成章，揭示哲理，意蕴无穷。排比句式构成一唱三叹的韵味。</a:t>
            </a:r>
          </a:p>
          <a:p>
            <a:pPr>
              <a:lnSpc>
                <a:spcPct val="150000"/>
              </a:lnSpc>
              <a:spcAft>
                <a:spcPts val="0"/>
              </a:spcAft>
            </a:pPr>
            <a:r>
              <a:rPr lang="zh-CN" altLang="en-US" sz="2600" kern="100" dirty="0">
                <a:solidFill>
                  <a:schemeClr val="accent6">
                    <a:lumMod val="75000"/>
                  </a:schemeClr>
                </a:solidFill>
                <a:latin typeface="微软雅黑" pitchFamily="34" charset="-122"/>
                <a:ea typeface="微软雅黑" pitchFamily="34" charset="-122"/>
                <a:cs typeface="Times New Roman"/>
              </a:rPr>
              <a:t>⇨将两个</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愿</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字并举，以对偶式的整饬文辞来收束全文，既有</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水到渠成</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之妙，又有</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余音绕梁</a:t>
            </a:r>
            <a:r>
              <a:rPr lang="zh-CN" altLang="en-US" sz="2600" kern="100" dirty="0">
                <a:solidFill>
                  <a:schemeClr val="accent6">
                    <a:lumMod val="75000"/>
                  </a:schemeClr>
                </a:solidFill>
                <a:latin typeface="宋体" pitchFamily="2" charset="-122"/>
                <a:ea typeface="宋体" pitchFamily="2" charset="-122"/>
                <a:cs typeface="Times New Roman"/>
              </a:rPr>
              <a:t>”</a:t>
            </a:r>
            <a:r>
              <a:rPr lang="zh-CN" altLang="en-US" sz="2600" kern="100" dirty="0">
                <a:solidFill>
                  <a:schemeClr val="accent6">
                    <a:lumMod val="75000"/>
                  </a:schemeClr>
                </a:solidFill>
                <a:latin typeface="微软雅黑" pitchFamily="34" charset="-122"/>
                <a:ea typeface="微软雅黑" pitchFamily="34" charset="-122"/>
                <a:cs typeface="Times New Roman"/>
              </a:rPr>
              <a:t>之奇。</a:t>
            </a:r>
          </a:p>
        </p:txBody>
      </p:sp>
    </p:spTree>
    <p:extLst>
      <p:ext uri="{BB962C8B-B14F-4D97-AF65-F5344CB8AC3E}">
        <p14:creationId xmlns:p14="http://schemas.microsoft.com/office/powerpoint/2010/main" val="2731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58729"/>
            <a:ext cx="11660202" cy="6494085"/>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名师评点</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　这篇考场作文，至少有这样一些优点：</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题目鲜亮，吸引读者的眼光，冲击读者的视觉。一个</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润</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字巧连</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雨</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和</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万物</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，将二者间的生命关系动态地揭示出来；一个</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香</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字，妙接</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馨</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和</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满天</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，让人顿时嗅到了浓郁的芬芳。</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描写、议论、抒情等表达方式自然融合。时而精当地描述</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如开头</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，时而恰当议论、抒情</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如第一段的两个</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君不见</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句</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，时而简洁叙述</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如</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别长安，出潼关</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句</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细雨</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闲花</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那</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浸润万物显芳华</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和</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化作春泥更护花</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的崇高品格展露于笔端，令读者不得不为之赞叹。</a:t>
            </a:r>
          </a:p>
        </p:txBody>
      </p:sp>
    </p:spTree>
    <p:extLst>
      <p:ext uri="{BB962C8B-B14F-4D97-AF65-F5344CB8AC3E}">
        <p14:creationId xmlns:p14="http://schemas.microsoft.com/office/powerpoint/2010/main" val="531665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1719271"/>
            <a:ext cx="11660202" cy="2492990"/>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(3)</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文辞优雅，语句感人。仅是</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细雨虽然渺小而无形，但它在滋润万物的过程中被吸引，得到了永生；闲花在落地之后虽淡去了雍容华贵，但却在化作春泥更护花的奉献中得到了重生</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一句，就将全文主旨提升到了一个较高的境界。</a:t>
            </a:r>
          </a:p>
        </p:txBody>
      </p:sp>
    </p:spTree>
    <p:extLst>
      <p:ext uri="{BB962C8B-B14F-4D97-AF65-F5344CB8AC3E}">
        <p14:creationId xmlns:p14="http://schemas.microsoft.com/office/powerpoint/2010/main" val="202770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664698"/>
            <a:ext cx="11681441" cy="5493812"/>
          </a:xfrm>
          <a:prstGeom prst="rect">
            <a:avLst/>
          </a:prstGeom>
          <a:noFill/>
        </p:spPr>
        <p:txBody>
          <a:bodyPr wrap="square" rtlCol="0">
            <a:spAutoFit/>
          </a:bodyPr>
          <a:lstStyle/>
          <a:p>
            <a:pPr lvl="0" algn="just">
              <a:lnSpc>
                <a:spcPct val="150000"/>
              </a:lnSpc>
            </a:pP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文本借鉴</a:t>
            </a:r>
            <a:r>
              <a:rPr lang="en-US" altLang="zh-CN" sz="2600" kern="100" dirty="0">
                <a:latin typeface="微软雅黑" pitchFamily="34" charset="-122"/>
                <a:ea typeface="微软雅黑" pitchFamily="34" charset="-122"/>
                <a:cs typeface="Courier New"/>
              </a:rPr>
              <a:t>】</a:t>
            </a:r>
          </a:p>
          <a:p>
            <a:pPr lvl="0" algn="just">
              <a:lnSpc>
                <a:spcPct val="150000"/>
              </a:lnSpc>
            </a:pP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考试说明</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中有关</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有文采</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的解释为：高考考试大纲在发展等级中对作文</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有文采</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的具体要求：</a:t>
            </a:r>
            <a:r>
              <a:rPr lang="en-US" altLang="zh-CN" sz="2600" kern="100" dirty="0">
                <a:latin typeface="微软雅黑" pitchFamily="34" charset="-122"/>
                <a:ea typeface="微软雅黑" pitchFamily="34" charset="-122"/>
                <a:cs typeface="Courier New"/>
              </a:rPr>
              <a:t>(1)</a:t>
            </a:r>
            <a:r>
              <a:rPr lang="zh-CN" altLang="en-US" sz="2600" kern="100" dirty="0">
                <a:latin typeface="微软雅黑" pitchFamily="34" charset="-122"/>
                <a:ea typeface="微软雅黑" pitchFamily="34" charset="-122"/>
                <a:cs typeface="Courier New"/>
              </a:rPr>
              <a:t>词语生动，句式灵活；</a:t>
            </a:r>
            <a:r>
              <a:rPr lang="en-US" altLang="zh-CN" sz="2600" kern="100" dirty="0">
                <a:latin typeface="微软雅黑" pitchFamily="34" charset="-122"/>
                <a:ea typeface="微软雅黑" pitchFamily="34" charset="-122"/>
                <a:cs typeface="Courier New"/>
              </a:rPr>
              <a:t>(2)</a:t>
            </a:r>
            <a:r>
              <a:rPr lang="zh-CN" altLang="en-US" sz="2600" kern="100" dirty="0">
                <a:latin typeface="微软雅黑" pitchFamily="34" charset="-122"/>
                <a:ea typeface="微软雅黑" pitchFamily="34" charset="-122"/>
                <a:cs typeface="Courier New"/>
              </a:rPr>
              <a:t>善于运用修辞手法；</a:t>
            </a:r>
            <a:r>
              <a:rPr lang="en-US" altLang="zh-CN" sz="2600" kern="100" dirty="0">
                <a:latin typeface="微软雅黑" pitchFamily="34" charset="-122"/>
                <a:ea typeface="微软雅黑" pitchFamily="34" charset="-122"/>
                <a:cs typeface="Courier New"/>
              </a:rPr>
              <a:t>(3)</a:t>
            </a:r>
            <a:r>
              <a:rPr lang="zh-CN" altLang="en-US" sz="2600" kern="100" dirty="0">
                <a:latin typeface="微软雅黑" pitchFamily="34" charset="-122"/>
                <a:ea typeface="微软雅黑" pitchFamily="34" charset="-122"/>
                <a:cs typeface="Courier New"/>
              </a:rPr>
              <a:t>文句有意蕴。</a:t>
            </a:r>
          </a:p>
          <a:p>
            <a:pPr lvl="0" algn="just">
              <a:lnSpc>
                <a:spcPct val="150000"/>
              </a:lnSpc>
            </a:pPr>
            <a:r>
              <a:rPr lang="zh-CN" altLang="en-US" sz="2600" kern="100" dirty="0">
                <a:latin typeface="微软雅黑" pitchFamily="34" charset="-122"/>
                <a:ea typeface="微软雅黑" pitchFamily="34" charset="-122"/>
                <a:cs typeface="Courier New"/>
              </a:rPr>
              <a:t>词语生动：即要求文章用词恰当、精彩、形象。</a:t>
            </a:r>
          </a:p>
          <a:p>
            <a:pPr lvl="0" algn="just">
              <a:lnSpc>
                <a:spcPct val="150000"/>
              </a:lnSpc>
            </a:pPr>
            <a:r>
              <a:rPr lang="zh-CN" altLang="en-US" sz="2600" kern="100" dirty="0">
                <a:latin typeface="微软雅黑" pitchFamily="34" charset="-122"/>
                <a:ea typeface="微软雅黑" pitchFamily="34" charset="-122"/>
                <a:cs typeface="Courier New"/>
              </a:rPr>
              <a:t>句式灵活：即句式要有变化，或长短结合、整散并举，或常式变式交相辉映。</a:t>
            </a:r>
          </a:p>
          <a:p>
            <a:pPr lvl="0" algn="just">
              <a:lnSpc>
                <a:spcPct val="150000"/>
              </a:lnSpc>
            </a:pPr>
            <a:r>
              <a:rPr lang="zh-CN" altLang="en-US" sz="2600" kern="100" dirty="0">
                <a:latin typeface="微软雅黑" pitchFamily="34" charset="-122"/>
                <a:ea typeface="微软雅黑" pitchFamily="34" charset="-122"/>
                <a:cs typeface="Courier New"/>
              </a:rPr>
              <a:t>善于运用修辞手法：即善于运用比喻、排比、比拟、对偶、设问、反问、夸张等常见的修辞手法。</a:t>
            </a:r>
          </a:p>
          <a:p>
            <a:pPr lvl="0" algn="just">
              <a:lnSpc>
                <a:spcPct val="150000"/>
              </a:lnSpc>
            </a:pPr>
            <a:r>
              <a:rPr lang="zh-CN" altLang="en-US" sz="2600" kern="100" dirty="0">
                <a:latin typeface="微软雅黑" pitchFamily="34" charset="-122"/>
                <a:ea typeface="微软雅黑" pitchFamily="34" charset="-122"/>
                <a:cs typeface="Courier New"/>
              </a:rPr>
              <a:t>文句有意蕴：即文句要讲究含意深刻，有韵味。</a:t>
            </a:r>
          </a:p>
        </p:txBody>
      </p:sp>
      <p:sp>
        <p:nvSpPr>
          <p:cNvPr id="4"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技法指</a:t>
            </a:r>
            <a:r>
              <a:rPr lang="zh-CN" altLang="en-US" sz="2200" dirty="0">
                <a:solidFill>
                  <a:schemeClr val="bg1">
                    <a:lumMod val="50000"/>
                  </a:schemeClr>
                </a:solidFill>
                <a:latin typeface="微软雅黑" pitchFamily="34" charset="-122"/>
                <a:ea typeface="微软雅黑" pitchFamily="34" charset="-122"/>
              </a:rPr>
              <a:t>要</a:t>
            </a:r>
            <a:endParaRPr lang="en-US" altLang="zh-CN" sz="2200" dirty="0" smtClean="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61576" y="270998"/>
            <a:ext cx="11451270" cy="5909310"/>
          </a:xfrm>
          <a:prstGeom prst="rect">
            <a:avLst/>
          </a:prstGeom>
          <a:noFill/>
        </p:spPr>
        <p:txBody>
          <a:bodyPr wrap="square" rtlCol="0">
            <a:spAutoFit/>
          </a:bodyPr>
          <a:lstStyle/>
          <a:p>
            <a:pPr lvl="0" algn="just">
              <a:lnSpc>
                <a:spcPct val="150000"/>
              </a:lnSpc>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．在灵活多变中，让词语新颖生动</a:t>
            </a:r>
          </a:p>
          <a:p>
            <a:pPr lvl="0" algn="just">
              <a:lnSpc>
                <a:spcPct val="150000"/>
              </a:lnSpc>
            </a:pPr>
            <a:r>
              <a:rPr lang="zh-CN" altLang="en-US" sz="2800" kern="100" dirty="0">
                <a:latin typeface="微软雅黑" pitchFamily="34" charset="-122"/>
                <a:ea typeface="微软雅黑" pitchFamily="34" charset="-122"/>
                <a:cs typeface="Courier New"/>
              </a:rPr>
              <a:t>在使用词语时，要注意尽量选用新鲜活泼的词语，避免人云亦云的</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学生腔</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；尽量选用含义丰富并富有形象感的词语，避免陈词滥调的空话、套话。</a:t>
            </a:r>
          </a:p>
          <a:p>
            <a:pPr lvl="0" algn="just">
              <a:lnSpc>
                <a:spcPct val="150000"/>
              </a:lnSpc>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要使语言生动，我们可以在动词的使用上下些功夫。如毛泽东在</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沁园春</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长沙</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中有</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鹰击长空，鱼翔浅底</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之语，</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击</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和</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翔</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二字可让读者想象到鹰在空中翱翔的矫健姿态和鱼在水中优游的自由自在；孔乙己</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排</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出九文大钱，可让读者想象当时他那种志得意满、骄傲自负的神态。</a:t>
            </a:r>
          </a:p>
        </p:txBody>
      </p:sp>
    </p:spTree>
    <p:extLst>
      <p:ext uri="{BB962C8B-B14F-4D97-AF65-F5344CB8AC3E}">
        <p14:creationId xmlns:p14="http://schemas.microsoft.com/office/powerpoint/2010/main" val="338734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42398"/>
            <a:ext cx="11681441" cy="4401205"/>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问题①：在下面句子的横线上填写恰当的词语，并揣摩其表达效果。</a:t>
            </a:r>
          </a:p>
          <a:p>
            <a:pPr lvl="0" algn="just">
              <a:lnSpc>
                <a:spcPct val="200000"/>
              </a:lnSpc>
            </a:pPr>
            <a:r>
              <a:rPr lang="zh-CN" altLang="en-US" sz="2800" kern="100" dirty="0" smtClean="0">
                <a:latin typeface="微软雅黑" pitchFamily="34" charset="-122"/>
                <a:ea typeface="微软雅黑" pitchFamily="34" charset="-122"/>
                <a:cs typeface="Courier New"/>
              </a:rPr>
              <a:t>        天</a:t>
            </a:r>
            <a:r>
              <a:rPr lang="zh-CN" altLang="en-US" sz="2800" kern="100" dirty="0">
                <a:latin typeface="微软雅黑" pitchFamily="34" charset="-122"/>
                <a:ea typeface="微软雅黑" pitchFamily="34" charset="-122"/>
                <a:cs typeface="Courier New"/>
              </a:rPr>
              <a:t>哪，要迟到了！我</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开被子，从床上</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下来，慌慌张张地</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过衣服，</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上鞋子，几步</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进卫生间，急急忙忙</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出牙刷，</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上牙膏，在嘴里胡乱地</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了几下，然后</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下毛巾，在脸上</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了两把，飞快地</a:t>
            </a:r>
            <a:r>
              <a:rPr lang="en-US" altLang="zh-CN" sz="2800" kern="100" dirty="0">
                <a:latin typeface="微软雅黑" pitchFamily="34" charset="-122"/>
                <a:ea typeface="微软雅黑" pitchFamily="34" charset="-122"/>
                <a:cs typeface="Courier New"/>
              </a:rPr>
              <a:t>____</a:t>
            </a:r>
            <a:r>
              <a:rPr lang="zh-CN" altLang="en-US" sz="2800" kern="100" dirty="0">
                <a:latin typeface="微软雅黑" pitchFamily="34" charset="-122"/>
                <a:ea typeface="微软雅黑" pitchFamily="34" charset="-122"/>
                <a:cs typeface="Courier New"/>
              </a:rPr>
              <a:t>出了屋子</a:t>
            </a:r>
            <a:r>
              <a:rPr lang="en-US" altLang="zh-CN" sz="2600" kern="100" dirty="0">
                <a:solidFill>
                  <a:schemeClr val="tx1">
                    <a:lumMod val="75000"/>
                    <a:lumOff val="25000"/>
                  </a:schemeClr>
                </a:solidFill>
                <a:latin typeface="宋体" pitchFamily="2" charset="-122"/>
                <a:ea typeface="宋体" pitchFamily="2" charset="-122"/>
                <a:cs typeface="Times New Roman"/>
              </a:rPr>
              <a:t>……</a:t>
            </a:r>
          </a:p>
        </p:txBody>
      </p:sp>
      <p:sp>
        <p:nvSpPr>
          <p:cNvPr id="3" name="TextBox 2"/>
          <p:cNvSpPr txBox="1"/>
          <p:nvPr/>
        </p:nvSpPr>
        <p:spPr>
          <a:xfrm>
            <a:off x="218900" y="4296485"/>
            <a:ext cx="11571762" cy="1815882"/>
          </a:xfrm>
          <a:prstGeom prst="rect">
            <a:avLst/>
          </a:prstGeom>
          <a:noFill/>
        </p:spPr>
        <p:txBody>
          <a:bodyPr wrap="square" rtlCol="0">
            <a:spAutoFit/>
          </a:bodyPr>
          <a:lstStyle/>
          <a:p>
            <a:pPr algn="just">
              <a:lnSpc>
                <a:spcPct val="20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踢</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跳</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拽</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套</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蹿</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抽</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涂</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戳</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扯</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抹</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冲</a:t>
            </a:r>
          </a:p>
          <a:p>
            <a:pPr algn="just">
              <a:lnSpc>
                <a:spcPct val="200000"/>
              </a:lnSpc>
              <a:spcAft>
                <a:spcPts val="0"/>
              </a:spcAft>
            </a:pPr>
            <a:r>
              <a:rPr lang="zh-CN" altLang="en-US" sz="2800" kern="100" dirty="0">
                <a:latin typeface="Times New Roman"/>
                <a:ea typeface="微软雅黑" pitchFamily="34" charset="-122"/>
                <a:cs typeface="Times New Roman"/>
              </a:rPr>
              <a:t>效果：一系列动词的运用，充分体现出</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的紧张、慌乱、着急的心态。</a:t>
            </a:r>
          </a:p>
        </p:txBody>
      </p:sp>
    </p:spTree>
    <p:extLst>
      <p:ext uri="{BB962C8B-B14F-4D97-AF65-F5344CB8AC3E}">
        <p14:creationId xmlns:p14="http://schemas.microsoft.com/office/powerpoint/2010/main" val="2175778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p:cNvSpPr txBox="1">
            <a:spLocks/>
          </p:cNvSpPr>
          <p:nvPr/>
        </p:nvSpPr>
        <p:spPr>
          <a:xfrm>
            <a:off x="2810990" y="464938"/>
            <a:ext cx="64092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smtClean="0">
                <a:solidFill>
                  <a:srgbClr val="FC6204"/>
                </a:solidFill>
                <a:ea typeface="微软雅黑" pitchFamily="34" charset="-122"/>
              </a:rPr>
              <a:t>一、单元文本素材运用</a:t>
            </a:r>
            <a:endParaRPr lang="zh-CN" altLang="en-US" sz="4500" dirty="0">
              <a:solidFill>
                <a:srgbClr val="FC6204"/>
              </a:solidFill>
              <a:ea typeface="微软雅黑" pitchFamily="34" charset="-122"/>
            </a:endParaRPr>
          </a:p>
        </p:txBody>
      </p:sp>
      <p:sp>
        <p:nvSpPr>
          <p:cNvPr id="6" name="矩形 5"/>
          <p:cNvSpPr/>
          <p:nvPr/>
        </p:nvSpPr>
        <p:spPr>
          <a:xfrm>
            <a:off x="138098" y="1223971"/>
            <a:ext cx="11660202" cy="4893647"/>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咬文嚼字</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希望读者从这粗枝大叶的讨论中，可以领略运用文字所应有的谨严精神。本着这个精神，你随处留心玩索，无论是阅读或写作，就会逐渐养成创作和欣赏都必需的好习惯。你不能懒，不能粗心，不能受一时兴会所生的幻觉迷惑而轻易自满。文学是艰苦的事，只有刻苦自励，推陈翻新，时时求思想情感和语言的精练与吻合，你才会逐渐达到艺术的完美。</a:t>
            </a:r>
            <a:r>
              <a:rPr lang="zh-CN" altLang="en-US" sz="2600" kern="100" dirty="0">
                <a:solidFill>
                  <a:schemeClr val="tx1">
                    <a:lumMod val="75000"/>
                    <a:lumOff val="25000"/>
                  </a:schemeClr>
                </a:solidFill>
                <a:latin typeface="宋体" pitchFamily="2" charset="-122"/>
                <a:ea typeface="宋体" pitchFamily="2" charset="-122"/>
                <a:cs typeface="Times New Roman"/>
              </a:rPr>
              <a:t>”</a:t>
            </a:r>
          </a:p>
          <a:p>
            <a:pPr>
              <a:lnSpc>
                <a:spcPct val="15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感悟：美学大师朱光潜的这段评论，深入浅出地表达了运用语言文字应有的谨严态度。可应用于</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治学</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为人</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等</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zh-CN" altLang="en-US"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591" y="42398"/>
            <a:ext cx="12020109" cy="3539430"/>
          </a:xfrm>
          <a:prstGeom prst="rect">
            <a:avLst/>
          </a:prstGeom>
          <a:noFill/>
        </p:spPr>
        <p:txBody>
          <a:bodyPr wrap="square" rtlCol="0">
            <a:spAutoFit/>
          </a:bodyPr>
          <a:lstStyle/>
          <a:p>
            <a:pPr lvl="0" algn="just">
              <a:lnSpc>
                <a:spcPct val="200000"/>
              </a:lnSpc>
            </a:pPr>
            <a:r>
              <a:rPr lang="en-US" altLang="zh-CN" sz="2800" kern="100" dirty="0">
                <a:latin typeface="微软雅黑" pitchFamily="34" charset="-122"/>
                <a:ea typeface="微软雅黑" pitchFamily="34" charset="-122"/>
                <a:cs typeface="Courier New"/>
              </a:rPr>
              <a:t>(2)</a:t>
            </a:r>
            <a:r>
              <a:rPr lang="zh-CN" altLang="en-US" sz="2800" kern="100" dirty="0">
                <a:latin typeface="微软雅黑" pitchFamily="34" charset="-122"/>
                <a:ea typeface="微软雅黑" pitchFamily="34" charset="-122"/>
                <a:cs typeface="Courier New"/>
              </a:rPr>
              <a:t>我们还应该注意句子中的修饰语，注意添加合适的修饰成分，让语句更丰满更形象。如：</a:t>
            </a:r>
            <a:r>
              <a:rPr lang="zh-CN" altLang="en-US" sz="2800" u="sng" kern="100" dirty="0">
                <a:latin typeface="微软雅黑" pitchFamily="34" charset="-122"/>
                <a:ea typeface="微软雅黑" pitchFamily="34" charset="-122"/>
                <a:cs typeface="Courier New"/>
              </a:rPr>
              <a:t>每个夜幕深垂的</a:t>
            </a:r>
            <a:r>
              <a:rPr lang="zh-CN" altLang="en-US" sz="2800" kern="100" dirty="0">
                <a:latin typeface="微软雅黑" pitchFamily="34" charset="-122"/>
                <a:ea typeface="微软雅黑" pitchFamily="34" charset="-122"/>
                <a:cs typeface="Courier New"/>
              </a:rPr>
              <a:t>晚上，山下亮起</a:t>
            </a:r>
            <a:r>
              <a:rPr lang="zh-CN" altLang="en-US" sz="2800" u="sng" kern="100" dirty="0">
                <a:latin typeface="微软雅黑" pitchFamily="34" charset="-122"/>
                <a:ea typeface="微软雅黑" pitchFamily="34" charset="-122"/>
                <a:cs typeface="Courier New"/>
              </a:rPr>
              <a:t>灿烂的</a:t>
            </a:r>
            <a:r>
              <a:rPr lang="zh-CN" altLang="en-US" sz="2800" kern="100" dirty="0">
                <a:latin typeface="微软雅黑" pitchFamily="34" charset="-122"/>
                <a:ea typeface="微软雅黑" pitchFamily="34" charset="-122"/>
                <a:cs typeface="Courier New"/>
              </a:rPr>
              <a:t>万家灯火，山上闪出疏落的灯光。</a:t>
            </a:r>
          </a:p>
          <a:p>
            <a:pPr lvl="0" algn="just">
              <a:lnSpc>
                <a:spcPct val="200000"/>
              </a:lnSpc>
            </a:pPr>
            <a:r>
              <a:rPr lang="zh-CN" altLang="en-US" sz="2800" kern="100" dirty="0">
                <a:latin typeface="微软雅黑" pitchFamily="34" charset="-122"/>
                <a:ea typeface="微软雅黑" pitchFamily="34" charset="-122"/>
                <a:cs typeface="Courier New"/>
              </a:rPr>
              <a:t>问题②：为</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梅花开放了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一句添加合适的修饰成分，使语句更丰满更形象。</a:t>
            </a:r>
          </a:p>
        </p:txBody>
      </p:sp>
      <p:sp>
        <p:nvSpPr>
          <p:cNvPr id="3" name="TextBox 2"/>
          <p:cNvSpPr txBox="1"/>
          <p:nvPr/>
        </p:nvSpPr>
        <p:spPr>
          <a:xfrm>
            <a:off x="68982" y="3572585"/>
            <a:ext cx="11922399" cy="1685654"/>
          </a:xfrm>
          <a:prstGeom prst="rect">
            <a:avLst/>
          </a:prstGeom>
          <a:noFill/>
        </p:spPr>
        <p:txBody>
          <a:bodyPr wrap="square" rtlCol="0">
            <a:spAutoFit/>
          </a:bodyPr>
          <a:lstStyle/>
          <a:p>
            <a:pPr algn="just">
              <a:lnSpc>
                <a:spcPct val="20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当积雪压满枝头的时候，当冰凌高挂悬崖的时候，当百花纷纷凋谢的时候，墙角的那株梅花迎着风雪带着微笑悄悄地开放了。</a:t>
            </a:r>
          </a:p>
        </p:txBody>
      </p:sp>
    </p:spTree>
    <p:extLst>
      <p:ext uri="{BB962C8B-B14F-4D97-AF65-F5344CB8AC3E}">
        <p14:creationId xmlns:p14="http://schemas.microsoft.com/office/powerpoint/2010/main" val="118921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591" y="-33802"/>
            <a:ext cx="12020109" cy="4616648"/>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在描述、记叙时使用成语、俗语、叠词等来增加文章的形象性。如朱自清先生的《荷塘月色》中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曲曲折折的荷塘上面，弥望的是田田的叶子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一段，便使用了大量的叠词，使文句异常地生动形象，让人似乎可以触摸到那荷塘上的月色，感触到那月下的荷塘。</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微软雅黑"/>
                <a:cs typeface="Times New Roman"/>
              </a:rPr>
              <a:t>问题</a:t>
            </a: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：请修改下面的文字，在画线处换上成语、俗语，以增加文段的文采。</a:t>
            </a:r>
            <a:endParaRPr lang="zh-CN" altLang="zh-CN" sz="2800" kern="100" dirty="0">
              <a:latin typeface="宋体"/>
              <a:cs typeface="Courier New"/>
            </a:endParaRPr>
          </a:p>
          <a:p>
            <a:pPr>
              <a:lnSpc>
                <a:spcPct val="150000"/>
              </a:lnSpc>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我们</a:t>
            </a:r>
            <a:r>
              <a:rPr lang="zh-CN" altLang="zh-CN" sz="2800" kern="100" dirty="0">
                <a:latin typeface="Times New Roman"/>
                <a:ea typeface="微软雅黑"/>
                <a:cs typeface="Times New Roman"/>
              </a:rPr>
              <a:t>做任何事情，都要有</a:t>
            </a:r>
            <a:r>
              <a:rPr lang="zh-CN" altLang="zh-CN" sz="2800" u="sng" kern="100" dirty="0">
                <a:latin typeface="Times New Roman"/>
                <a:ea typeface="微软雅黑"/>
                <a:cs typeface="Times New Roman"/>
              </a:rPr>
              <a:t>毅力</a:t>
            </a:r>
            <a:r>
              <a:rPr lang="zh-CN" altLang="zh-CN" sz="2800" kern="100" dirty="0">
                <a:latin typeface="Times New Roman"/>
                <a:ea typeface="微软雅黑"/>
                <a:cs typeface="Times New Roman"/>
              </a:rPr>
              <a:t>。因为人总有困难，在挫折面前，只有</a:t>
            </a:r>
            <a:r>
              <a:rPr lang="zh-CN" altLang="zh-CN" sz="2800" u="sng" kern="100" dirty="0">
                <a:latin typeface="Times New Roman"/>
                <a:ea typeface="微软雅黑"/>
                <a:cs typeface="Times New Roman"/>
              </a:rPr>
              <a:t>具有毅力</a:t>
            </a:r>
            <a:r>
              <a:rPr lang="zh-CN" altLang="zh-CN" sz="2800" kern="100" dirty="0">
                <a:latin typeface="Times New Roman"/>
                <a:ea typeface="微软雅黑"/>
                <a:cs typeface="Times New Roman"/>
              </a:rPr>
              <a:t>，才能</a:t>
            </a:r>
            <a:r>
              <a:rPr lang="zh-CN" altLang="zh-CN" sz="2800" u="sng" kern="100" dirty="0">
                <a:latin typeface="Times New Roman"/>
                <a:ea typeface="微软雅黑"/>
                <a:cs typeface="Times New Roman"/>
              </a:rPr>
              <a:t>成功</a:t>
            </a:r>
            <a:r>
              <a:rPr lang="zh-CN" altLang="zh-CN" sz="2800" kern="100" dirty="0">
                <a:latin typeface="Times New Roman"/>
                <a:ea typeface="微软雅黑"/>
                <a:cs typeface="Times New Roman"/>
              </a:rPr>
              <a:t>；如果</a:t>
            </a:r>
            <a:r>
              <a:rPr lang="zh-CN" altLang="zh-CN" sz="2800" u="sng" kern="100" dirty="0">
                <a:latin typeface="Times New Roman"/>
                <a:ea typeface="微软雅黑"/>
                <a:cs typeface="Times New Roman"/>
              </a:rPr>
              <a:t>没有毅力</a:t>
            </a:r>
            <a:r>
              <a:rPr lang="zh-CN" altLang="zh-CN" sz="2800" kern="100" dirty="0">
                <a:latin typeface="Times New Roman"/>
                <a:ea typeface="微软雅黑"/>
                <a:cs typeface="Times New Roman"/>
              </a:rPr>
              <a:t>，那就</a:t>
            </a:r>
            <a:r>
              <a:rPr lang="zh-CN" altLang="zh-CN" sz="2800" u="sng" kern="100" dirty="0">
                <a:latin typeface="Times New Roman"/>
                <a:ea typeface="微软雅黑"/>
                <a:cs typeface="Times New Roman"/>
              </a:rPr>
              <a:t>只能失败</a:t>
            </a:r>
            <a:r>
              <a:rPr lang="zh-CN" altLang="zh-CN" sz="2800" kern="100" dirty="0">
                <a:latin typeface="Times New Roman"/>
                <a:ea typeface="微软雅黑"/>
                <a:cs typeface="Times New Roman"/>
              </a:rPr>
              <a:t>。</a:t>
            </a:r>
            <a:endParaRPr lang="zh-CN" altLang="en-US" sz="2800" kern="100" dirty="0">
              <a:latin typeface="微软雅黑" pitchFamily="34" charset="-122"/>
              <a:ea typeface="微软雅黑" pitchFamily="34" charset="-122"/>
              <a:cs typeface="Courier New"/>
            </a:endParaRPr>
          </a:p>
        </p:txBody>
      </p:sp>
      <p:sp>
        <p:nvSpPr>
          <p:cNvPr id="3" name="TextBox 2"/>
          <p:cNvSpPr txBox="1"/>
          <p:nvPr/>
        </p:nvSpPr>
        <p:spPr>
          <a:xfrm>
            <a:off x="68982" y="4321885"/>
            <a:ext cx="11922399" cy="1954959"/>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我们做任何事情，都要有愚公移山那种锲而不舍的精神。因为人总有困难，在挫折面前，只有锲而不舍、持之以恒才能达到胜利的彼岸；如果三天打鱼，两天晒网，那就只能徒有羡鱼情，望鱼而兴叹了。</a:t>
            </a:r>
          </a:p>
        </p:txBody>
      </p:sp>
    </p:spTree>
    <p:extLst>
      <p:ext uri="{BB962C8B-B14F-4D97-AF65-F5344CB8AC3E}">
        <p14:creationId xmlns:p14="http://schemas.microsoft.com/office/powerpoint/2010/main" val="3382036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591" y="-84602"/>
            <a:ext cx="12020109" cy="6555641"/>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．在错落有致中，让句式灵动自然</a:t>
            </a:r>
          </a:p>
          <a:p>
            <a:pPr algn="just">
              <a:lnSpc>
                <a:spcPct val="150000"/>
              </a:lnSpc>
              <a:spcAft>
                <a:spcPts val="0"/>
              </a:spcAft>
            </a:pPr>
            <a:r>
              <a:rPr lang="zh-CN" altLang="en-US" sz="2800" kern="100" dirty="0">
                <a:latin typeface="Times New Roman"/>
                <a:ea typeface="微软雅黑"/>
                <a:cs typeface="Courier New"/>
              </a:rPr>
              <a:t>有文采，有时表现为一种变化之美。这种变化集中体现在句式的选用上，即通过整句和散句、长句和短句、肯定句与否定句、主动句与被动句、单句与复句等灵活搭配，交替使用，使行文活泼、自由，变化多姿，产生一种特殊的美感。</a:t>
            </a:r>
          </a:p>
          <a:p>
            <a:pPr algn="just">
              <a:lnSpc>
                <a:spcPct val="150000"/>
              </a:lnSpc>
              <a:spcAft>
                <a:spcPts val="0"/>
              </a:spcAft>
            </a:pPr>
            <a:r>
              <a:rPr lang="zh-CN" altLang="en-US" sz="2800" kern="100" dirty="0">
                <a:latin typeface="Times New Roman"/>
                <a:ea typeface="微软雅黑"/>
                <a:cs typeface="Courier New"/>
              </a:rPr>
              <a:t>问题④：下面一段话在句式运用上有何特点？并体会其表达效果。</a:t>
            </a:r>
          </a:p>
          <a:p>
            <a:pPr algn="just">
              <a:lnSpc>
                <a:spcPct val="150000"/>
              </a:lnSpc>
              <a:spcAft>
                <a:spcPts val="0"/>
              </a:spcAft>
            </a:pPr>
            <a:r>
              <a:rPr lang="zh-CN" altLang="en-US" sz="2800" kern="100" dirty="0" smtClean="0">
                <a:latin typeface="Times New Roman"/>
                <a:ea typeface="微软雅黑"/>
                <a:cs typeface="Courier New"/>
              </a:rPr>
              <a:t>        月光</a:t>
            </a:r>
            <a:r>
              <a:rPr lang="zh-CN" altLang="en-US" sz="2800" kern="100" dirty="0">
                <a:latin typeface="Times New Roman"/>
                <a:ea typeface="微软雅黑"/>
                <a:cs typeface="Courier New"/>
              </a:rPr>
              <a:t>盈盈，我要掬一杯最清的；红叶灼灼，我要拾一片最暖的；风儿轻轻，我要吹一阵最轻的；春光融融，我要提一篮最灿烂的</a:t>
            </a:r>
            <a:r>
              <a:rPr lang="en-US" altLang="zh-CN" sz="2800" kern="100" dirty="0">
                <a:latin typeface="Times New Roman"/>
                <a:ea typeface="微软雅黑"/>
                <a:cs typeface="Courier New"/>
              </a:rPr>
              <a:t>——</a:t>
            </a:r>
            <a:r>
              <a:rPr lang="zh-CN" altLang="en-US" sz="2800" kern="100" dirty="0">
                <a:latin typeface="Times New Roman"/>
                <a:ea typeface="微软雅黑"/>
                <a:cs typeface="Courier New"/>
              </a:rPr>
              <a:t>献给你，我敬爱的妈妈。怀着一颗诚挚的心，踏着幸福的歌声，穿过温暖的阳光，满载一篮春光</a:t>
            </a:r>
            <a:r>
              <a:rPr lang="en-US" altLang="zh-CN" sz="2800" kern="100" dirty="0">
                <a:latin typeface="Times New Roman"/>
                <a:ea typeface="微软雅黑"/>
                <a:cs typeface="Courier New"/>
              </a:rPr>
              <a:t>——</a:t>
            </a:r>
            <a:r>
              <a:rPr lang="zh-CN" altLang="en-US" sz="2800" kern="100" dirty="0">
                <a:latin typeface="Times New Roman"/>
                <a:ea typeface="微软雅黑"/>
                <a:cs typeface="Courier New"/>
              </a:rPr>
              <a:t>看望你，我永远的妈妈。</a:t>
            </a:r>
          </a:p>
        </p:txBody>
      </p:sp>
    </p:spTree>
    <p:extLst>
      <p:ext uri="{BB962C8B-B14F-4D97-AF65-F5344CB8AC3E}">
        <p14:creationId xmlns:p14="http://schemas.microsoft.com/office/powerpoint/2010/main" val="103842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300" y="1604085"/>
            <a:ext cx="11571762" cy="2677656"/>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这段话长短句交错，极尽变化之能事。比喻中彰显题意，尽显</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感恩</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情怀，有力地表现了文章主题。同时，整句和散句灵活搭配，以整句为主，使语言变化多姿，产生一种特殊的美感。</a:t>
            </a:r>
          </a:p>
        </p:txBody>
      </p:sp>
    </p:spTree>
    <p:extLst>
      <p:ext uri="{BB962C8B-B14F-4D97-AF65-F5344CB8AC3E}">
        <p14:creationId xmlns:p14="http://schemas.microsoft.com/office/powerpoint/2010/main" val="52321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300" y="1286585"/>
            <a:ext cx="11571762" cy="3409203"/>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．在修辞手法运用上，让语言绽放异彩</a:t>
            </a:r>
          </a:p>
          <a:p>
            <a:pPr algn="just">
              <a:lnSpc>
                <a:spcPct val="200000"/>
              </a:lnSpc>
              <a:spcAft>
                <a:spcPts val="0"/>
              </a:spcAft>
            </a:pPr>
            <a:r>
              <a:rPr lang="zh-CN" altLang="en-US" sz="2800" kern="100" dirty="0">
                <a:latin typeface="Times New Roman"/>
                <a:ea typeface="微软雅黑" pitchFamily="34" charset="-122"/>
                <a:cs typeface="Times New Roman"/>
              </a:rPr>
              <a:t>在作文中可恰当地运用多种修辞手法，写人状物，多用比喻、比拟、借代、对偶和夸张；析事论理则多用排比、设问和反问。这样就能增强文章的审美价值和文化内涵。</a:t>
            </a:r>
          </a:p>
        </p:txBody>
      </p:sp>
    </p:spTree>
    <p:extLst>
      <p:ext uri="{BB962C8B-B14F-4D97-AF65-F5344CB8AC3E}">
        <p14:creationId xmlns:p14="http://schemas.microsoft.com/office/powerpoint/2010/main" val="2449701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700" y="359485"/>
            <a:ext cx="11571762" cy="5832943"/>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善用排比，增强文章气势。</a:t>
            </a:r>
          </a:p>
          <a:p>
            <a:pPr algn="just">
              <a:lnSpc>
                <a:spcPct val="150000"/>
              </a:lnSpc>
              <a:spcAft>
                <a:spcPts val="0"/>
              </a:spcAft>
            </a:pPr>
            <a:r>
              <a:rPr lang="zh-CN" altLang="en-US" sz="2800" kern="100" dirty="0">
                <a:latin typeface="Times New Roman"/>
                <a:ea typeface="微软雅黑" pitchFamily="34" charset="-122"/>
                <a:cs typeface="Times New Roman"/>
              </a:rPr>
              <a:t>问题⑤：下列三段文字，在排比运用上有何特点？其表达效果如何？</a:t>
            </a:r>
          </a:p>
          <a:p>
            <a:pPr algn="just">
              <a:lnSpc>
                <a:spcPct val="150000"/>
              </a:lnSpc>
              <a:spcAft>
                <a:spcPts val="0"/>
              </a:spcAft>
            </a:pPr>
            <a:r>
              <a:rPr lang="zh-CN" altLang="en-US" sz="2800" kern="100" dirty="0" smtClean="0">
                <a:latin typeface="Times New Roman"/>
                <a:ea typeface="微软雅黑" pitchFamily="34" charset="-122"/>
                <a:cs typeface="Times New Roman"/>
              </a:rPr>
              <a:t>        ①</a:t>
            </a:r>
            <a:r>
              <a:rPr lang="zh-CN" altLang="en-US" sz="2800" kern="100" dirty="0">
                <a:latin typeface="Times New Roman"/>
                <a:ea typeface="微软雅黑" pitchFamily="34" charset="-122"/>
                <a:cs typeface="Times New Roman"/>
              </a:rPr>
              <a:t>如果是小草，就不要羡慕大树的伟岸参天，你依然可以长成一片翠绿；如果是麻雀，就不要羡慕雄鹰的搏击飞翔，你依然可以在枝丫间寻找快乐；如果是小溪，就不要羡慕大海的惊涛拍岸，你依然可以在山间自由流淌。</a:t>
            </a:r>
          </a:p>
          <a:p>
            <a:pPr algn="just">
              <a:lnSpc>
                <a:spcPct val="150000"/>
              </a:lnSpc>
              <a:spcAft>
                <a:spcPts val="0"/>
              </a:spcAft>
            </a:pPr>
            <a:r>
              <a:rPr lang="zh-CN" altLang="en-US" sz="2800" kern="100" dirty="0" smtClean="0">
                <a:latin typeface="Times New Roman"/>
                <a:ea typeface="微软雅黑" pitchFamily="34" charset="-122"/>
                <a:cs typeface="Times New Roman"/>
              </a:rPr>
              <a:t>        ②</a:t>
            </a:r>
            <a:r>
              <a:rPr lang="zh-CN" altLang="en-US" sz="2800" kern="100" dirty="0">
                <a:latin typeface="Times New Roman"/>
                <a:ea typeface="微软雅黑" pitchFamily="34" charset="-122"/>
                <a:cs typeface="Times New Roman"/>
              </a:rPr>
              <a:t>你的真诚，是那么地感人；你的善意，是那么地清纯；你的美德，是那么地高尚；你的一个悄悄的提醒，是那么地神奇、那么地能够扭转乾坤。</a:t>
            </a:r>
          </a:p>
        </p:txBody>
      </p:sp>
    </p:spTree>
    <p:extLst>
      <p:ext uri="{BB962C8B-B14F-4D97-AF65-F5344CB8AC3E}">
        <p14:creationId xmlns:p14="http://schemas.microsoft.com/office/powerpoint/2010/main" val="2205839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300" y="829385"/>
            <a:ext cx="11571762" cy="4266553"/>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《重建诚信》中的每段开头：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诚信没有重量，却可以让人有鸿毛之轻，可以让人有泰山之重</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诚信没有标价，却可以让人的灵魂贬值，可以让人的心灵高贵</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诚信没有体积，却可以让人的心胸狭隘，目光短浅，也可以让人的胸怀宽广，高瞻远瞩</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诚信没有色彩，却可以让人的心情灰暗、苍白，也可以让人的情绪高昂、愉悦</a:t>
            </a:r>
            <a:r>
              <a:rPr lang="en-US" altLang="zh-CN" sz="2800" kern="100" dirty="0">
                <a:latin typeface="宋体"/>
                <a:ea typeface="微软雅黑"/>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300568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300" y="245185"/>
            <a:ext cx="11571762" cy="5909310"/>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①运用了假设式排比，由自然界写起，由物及人，增加了论述的针对性。②采用铺排陈述，令文章顿时生色，也将</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你</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美好的情感展示得极为充分。③运用了四个结构基本相同的中心句摆在每段开头，形成排比段落，气势磅礴，文情并茂，使文章条理清晰，同时在鲜明的对比中，凸显了诚信对于人生的价值。</a:t>
            </a:r>
          </a:p>
          <a:p>
            <a:pPr algn="just">
              <a:lnSpc>
                <a:spcPct val="150000"/>
              </a:lnSpc>
              <a:spcAft>
                <a:spcPts val="0"/>
              </a:spcAft>
            </a:pPr>
            <a:r>
              <a:rPr lang="en-US" altLang="zh-CN" sz="2800" kern="100" dirty="0">
                <a:latin typeface="Times New Roman"/>
                <a:ea typeface="微软雅黑" pitchFamily="34" charset="-122"/>
                <a:cs typeface="Times New Roman"/>
              </a:rPr>
              <a:t>(2)</a:t>
            </a:r>
            <a:r>
              <a:rPr lang="zh-CN" altLang="en-US" sz="2800" kern="100" dirty="0">
                <a:latin typeface="Times New Roman"/>
                <a:ea typeface="微软雅黑" pitchFamily="34" charset="-122"/>
                <a:cs typeface="Times New Roman"/>
              </a:rPr>
              <a:t>巧妙引用，提升文化底蕴。诗词歌赋、名人名言具有表达凝练、含意深刻之特点，若在行文中恰当地引用，能有力地论证自己的观点，提升文章的文化底蕴。</a:t>
            </a:r>
          </a:p>
          <a:p>
            <a:pPr algn="just">
              <a:lnSpc>
                <a:spcPct val="150000"/>
              </a:lnSpc>
              <a:spcAft>
                <a:spcPts val="0"/>
              </a:spcAft>
            </a:pP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运用比喻，增添作品情趣。</a:t>
            </a:r>
          </a:p>
        </p:txBody>
      </p:sp>
    </p:spTree>
    <p:extLst>
      <p:ext uri="{BB962C8B-B14F-4D97-AF65-F5344CB8AC3E}">
        <p14:creationId xmlns:p14="http://schemas.microsoft.com/office/powerpoint/2010/main" val="114041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1" y="334498"/>
            <a:ext cx="11681441" cy="3970318"/>
          </a:xfrm>
          <a:prstGeom prst="rect">
            <a:avLst/>
          </a:prstGeom>
          <a:noFill/>
        </p:spPr>
        <p:txBody>
          <a:bodyPr wrap="square" rtlCol="0">
            <a:spAutoFit/>
          </a:bodyPr>
          <a:lstStyle/>
          <a:p>
            <a:pPr lvl="0" algn="just">
              <a:lnSpc>
                <a:spcPct val="150000"/>
              </a:lnSpc>
            </a:pPr>
            <a:r>
              <a:rPr lang="zh-CN" altLang="en-US" sz="2800" kern="100" dirty="0">
                <a:latin typeface="微软雅黑" pitchFamily="34" charset="-122"/>
                <a:ea typeface="微软雅黑" pitchFamily="34" charset="-122"/>
                <a:cs typeface="Courier New"/>
              </a:rPr>
              <a:t>问题⑥：体会下面一段话中比喻运用的表达效果。</a:t>
            </a:r>
          </a:p>
          <a:p>
            <a:pPr lvl="0" algn="just">
              <a:lnSpc>
                <a:spcPct val="150000"/>
              </a:lnSpc>
            </a:pPr>
            <a:r>
              <a:rPr lang="zh-CN" altLang="en-US" sz="2800" kern="100" dirty="0" smtClean="0">
                <a:latin typeface="微软雅黑" pitchFamily="34" charset="-122"/>
                <a:ea typeface="微软雅黑" pitchFamily="34" charset="-122"/>
                <a:cs typeface="Courier New"/>
              </a:rPr>
              <a:t>       尝试</a:t>
            </a:r>
            <a:r>
              <a:rPr lang="zh-CN" altLang="en-US" sz="2800" kern="100" dirty="0">
                <a:latin typeface="微软雅黑" pitchFamily="34" charset="-122"/>
                <a:ea typeface="微软雅黑" pitchFamily="34" charset="-122"/>
                <a:cs typeface="Courier New"/>
              </a:rPr>
              <a:t>是什么？尝试是乌云蔽日时直上云霄的那只最勇敢的鸟；尝试是大浪迭起的海面上勇往直前的一叶扁舟。对于勇敢者，尝试是一条崭新的生活之路；对于弱者，那迫不得已的尝试是一座高筑的墙。十八个春秋，风风雨雨。回顾往事，我无悔无憾；展望未来，我信心百倍。我勇敢地面对生活，因为生活教会了我勇于尝试。</a:t>
            </a:r>
          </a:p>
        </p:txBody>
      </p:sp>
      <p:sp>
        <p:nvSpPr>
          <p:cNvPr id="5" name="TextBox 4"/>
          <p:cNvSpPr txBox="1"/>
          <p:nvPr/>
        </p:nvSpPr>
        <p:spPr>
          <a:xfrm>
            <a:off x="218900" y="4436185"/>
            <a:ext cx="11571762" cy="1384995"/>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作者开始连用四个比喻，化抽象为具体，让</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尝试</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的道理显得浅显易懂。</a:t>
            </a:r>
          </a:p>
        </p:txBody>
      </p:sp>
    </p:spTree>
    <p:extLst>
      <p:ext uri="{BB962C8B-B14F-4D97-AF65-F5344CB8AC3E}">
        <p14:creationId xmlns:p14="http://schemas.microsoft.com/office/powerpoint/2010/main" val="1007969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1" y="232898"/>
            <a:ext cx="11681441" cy="5909310"/>
          </a:xfrm>
          <a:prstGeom prst="rect">
            <a:avLst/>
          </a:prstGeom>
          <a:noFill/>
        </p:spPr>
        <p:txBody>
          <a:bodyPr wrap="square" rtlCol="0">
            <a:spAutoFit/>
          </a:bodyPr>
          <a:lstStyle/>
          <a:p>
            <a:pPr lvl="0" algn="just">
              <a:lnSpc>
                <a:spcPct val="150000"/>
              </a:lnSpc>
            </a:pPr>
            <a:r>
              <a:rPr lang="en-US" altLang="zh-CN" sz="2800" kern="100" dirty="0">
                <a:latin typeface="微软雅黑" pitchFamily="34" charset="-122"/>
                <a:ea typeface="微软雅黑" pitchFamily="34" charset="-122"/>
                <a:cs typeface="Courier New"/>
              </a:rPr>
              <a:t>4</a:t>
            </a:r>
            <a:r>
              <a:rPr lang="zh-CN" altLang="en-US" sz="2800" kern="100" dirty="0">
                <a:latin typeface="微软雅黑" pitchFamily="34" charset="-122"/>
                <a:ea typeface="微软雅黑" pitchFamily="34" charset="-122"/>
                <a:cs typeface="Courier New"/>
              </a:rPr>
              <a:t>．文句有意蕴，文章有高格</a:t>
            </a:r>
          </a:p>
          <a:p>
            <a:pPr lvl="0" algn="just">
              <a:lnSpc>
                <a:spcPct val="150000"/>
              </a:lnSpc>
            </a:pPr>
            <a:r>
              <a:rPr lang="zh-CN" altLang="en-US" sz="2800" kern="100" dirty="0">
                <a:latin typeface="微软雅黑" pitchFamily="34" charset="-122"/>
                <a:ea typeface="微软雅黑" pitchFamily="34" charset="-122"/>
                <a:cs typeface="Courier New"/>
              </a:rPr>
              <a:t>所谓文句有意蕴，即</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句中有余味，篇中有余意</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言有尽而意无穷</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。让文句有意蕴的方法主要有以下几种：</a:t>
            </a:r>
          </a:p>
          <a:p>
            <a:pPr lvl="0" algn="just">
              <a:lnSpc>
                <a:spcPct val="150000"/>
              </a:lnSpc>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化情为物。就是力求做到情物交融、情景交融、情事交融、情人交融。如</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骑骆驼的小姑娘</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中的一段文字：</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有一个骑骆驼的小姑娘：绿的袍子，红的头巾，黄的腰带。她在骆驼的双峰上，顶天而立；天，蓝蓝的；地，白白的。她唱着歌儿，骑着骆驼，向东方走去。</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通过那幅造型优美、色彩明丽的人物剪影，读者能清楚地聆听到作者深情讴歌大草原和新生命的</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弦外之音</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a:t>
            </a:r>
          </a:p>
        </p:txBody>
      </p:sp>
    </p:spTree>
    <p:extLst>
      <p:ext uri="{BB962C8B-B14F-4D97-AF65-F5344CB8AC3E}">
        <p14:creationId xmlns:p14="http://schemas.microsoft.com/office/powerpoint/2010/main" val="3144186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1598" y="182571"/>
            <a:ext cx="11660202" cy="5693866"/>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运用示例</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在学习、工作中，我们要具有谨严的精神，养成勤奋求思的好习惯。正如朱光潜所言：</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不能懒，不能粗心，不能受一时兴会所生的幻觉迷惑而轻易自满。</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牢记</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差之毫厘，失之千里</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的古训，潜心做学问，用心做事情，慎思谨严，一丝不苟，踏踏实实地做好分内的工作</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 </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高考作文</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干好自己的事情</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说</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木叶</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袅袅兮秋风，洞庭波兮木叶下。</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九歌</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1178104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1" y="16998"/>
            <a:ext cx="11681441" cy="6324808"/>
          </a:xfrm>
          <a:prstGeom prst="rect">
            <a:avLst/>
          </a:prstGeom>
          <a:noFill/>
        </p:spPr>
        <p:txBody>
          <a:bodyPr wrap="square" rtlCol="0">
            <a:spAutoFit/>
          </a:bodyPr>
          <a:lstStyle/>
          <a:p>
            <a:pPr lvl="0" algn="just">
              <a:lnSpc>
                <a:spcPct val="150000"/>
              </a:lnSpc>
            </a:pPr>
            <a:r>
              <a:rPr lang="en-US" altLang="zh-CN" sz="2600" kern="100" dirty="0">
                <a:latin typeface="微软雅黑" pitchFamily="34" charset="-122"/>
                <a:ea typeface="微软雅黑" pitchFamily="34" charset="-122"/>
                <a:cs typeface="Courier New"/>
              </a:rPr>
              <a:t>(2)</a:t>
            </a:r>
            <a:r>
              <a:rPr lang="zh-CN" altLang="en-US" sz="2600" kern="100" dirty="0">
                <a:latin typeface="微软雅黑" pitchFamily="34" charset="-122"/>
                <a:ea typeface="微软雅黑" pitchFamily="34" charset="-122"/>
                <a:cs typeface="Courier New"/>
              </a:rPr>
              <a:t>化平实为幽默。幽默的语言具有奇妙的力量，它能舒缓阅卷老师紧张的情绪。如：</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眼前这位女孩</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全副武装</a:t>
            </a:r>
            <a:r>
              <a:rPr lang="zh-CN" altLang="en-US" sz="2800" kern="100" dirty="0">
                <a:latin typeface="宋体" pitchFamily="2" charset="-122"/>
                <a:ea typeface="宋体" pitchFamily="2" charset="-122"/>
                <a:cs typeface="Times New Roman"/>
              </a:rPr>
              <a:t>’</a:t>
            </a:r>
            <a:r>
              <a:rPr lang="en-US" altLang="zh-CN" sz="2600" kern="100" dirty="0">
                <a:latin typeface="黑体" pitchFamily="49" charset="-122"/>
                <a:ea typeface="黑体" pitchFamily="49" charset="-122"/>
                <a:cs typeface="Courier New"/>
              </a:rPr>
              <a:t>——</a:t>
            </a:r>
            <a:r>
              <a:rPr lang="zh-CN" altLang="en-US" sz="2600" kern="100" dirty="0">
                <a:latin typeface="微软雅黑" pitchFamily="34" charset="-122"/>
                <a:ea typeface="微软雅黑" pitchFamily="34" charset="-122"/>
                <a:cs typeface="Courier New"/>
              </a:rPr>
              <a:t>从脚趾头</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脚后跟</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手指</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手腕</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脖子</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嘴巴，一直武装到牙齿，让人看了心里发怵。这难道就是我孩提时的好友？</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基因突变</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太快了吧？</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这个片段描写生动，机智幽默，表现了儿时好友外在装束的变化。</a:t>
            </a:r>
          </a:p>
          <a:p>
            <a:pPr lvl="0" algn="just">
              <a:lnSpc>
                <a:spcPct val="150000"/>
              </a:lnSpc>
            </a:pPr>
            <a:r>
              <a:rPr lang="en-US" altLang="zh-CN" sz="2600" kern="100" dirty="0">
                <a:latin typeface="微软雅黑" pitchFamily="34" charset="-122"/>
                <a:ea typeface="微软雅黑" pitchFamily="34" charset="-122"/>
                <a:cs typeface="Courier New"/>
              </a:rPr>
              <a:t>(3)</a:t>
            </a:r>
            <a:r>
              <a:rPr lang="zh-CN" altLang="en-US" sz="2600" kern="100" dirty="0">
                <a:latin typeface="微软雅黑" pitchFamily="34" charset="-122"/>
                <a:ea typeface="微软雅黑" pitchFamily="34" charset="-122"/>
                <a:cs typeface="Courier New"/>
              </a:rPr>
              <a:t>化抽象为形象。如高三生活的苦与乐是抽象、模糊的，而通过“回望走过的路，是</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也有风雨也有晴</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的具体意象，化抽象为形象：高三的生活不仅有遭受挫折的痛苦，更有饱尝成功的喜悦</a:t>
            </a:r>
            <a:r>
              <a:rPr lang="zh-CN" altLang="en-US" sz="2600" kern="100" dirty="0" smtClean="0">
                <a:latin typeface="微软雅黑" pitchFamily="34" charset="-122"/>
                <a:ea typeface="微软雅黑" pitchFamily="34" charset="-122"/>
                <a:cs typeface="Courier New"/>
              </a:rPr>
              <a:t>。</a:t>
            </a:r>
            <a:endParaRPr lang="en-US" altLang="zh-CN" sz="2600" kern="100" dirty="0" smtClean="0">
              <a:latin typeface="微软雅黑" pitchFamily="34" charset="-122"/>
              <a:ea typeface="微软雅黑" pitchFamily="34" charset="-122"/>
              <a:cs typeface="Courier New"/>
            </a:endParaRPr>
          </a:p>
          <a:p>
            <a:pPr lvl="0" algn="just">
              <a:lnSpc>
                <a:spcPct val="150000"/>
              </a:lnSpc>
            </a:pPr>
            <a:r>
              <a:rPr lang="en-US" altLang="zh-CN" sz="2600" kern="100" dirty="0">
                <a:latin typeface="微软雅黑" pitchFamily="34" charset="-122"/>
                <a:ea typeface="微软雅黑" pitchFamily="34" charset="-122"/>
                <a:cs typeface="Courier New"/>
              </a:rPr>
              <a:t>(4)</a:t>
            </a:r>
            <a:r>
              <a:rPr lang="zh-CN" altLang="en-US" sz="2600" kern="100" dirty="0">
                <a:latin typeface="微软雅黑" pitchFamily="34" charset="-122"/>
                <a:ea typeface="微软雅黑" pitchFamily="34" charset="-122"/>
                <a:cs typeface="Courier New"/>
              </a:rPr>
              <a:t>化平俗为哲思。富有哲理意味的语言是提高作文档次的一个秘诀。如：</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把自己看淡，让时间成就你的浓，让他人成就你的荣！</a:t>
            </a:r>
            <a:r>
              <a:rPr lang="zh-CN" altLang="en-US" sz="2800" kern="100" dirty="0">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言简意赅，充满哲思。</a:t>
            </a:r>
          </a:p>
        </p:txBody>
      </p:sp>
    </p:spTree>
    <p:extLst>
      <p:ext uri="{BB962C8B-B14F-4D97-AF65-F5344CB8AC3E}">
        <p14:creationId xmlns:p14="http://schemas.microsoft.com/office/powerpoint/2010/main" val="130896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891" y="1083798"/>
            <a:ext cx="11681441" cy="3970318"/>
          </a:xfrm>
          <a:prstGeom prst="rect">
            <a:avLst/>
          </a:prstGeom>
          <a:noFill/>
        </p:spPr>
        <p:txBody>
          <a:bodyPr wrap="square" rtlCol="0">
            <a:spAutoFit/>
          </a:bodyPr>
          <a:lstStyle/>
          <a:p>
            <a:pPr lvl="0" algn="just">
              <a:lnSpc>
                <a:spcPct val="150000"/>
              </a:lnSpc>
            </a:pP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技法总结</a:t>
            </a:r>
            <a:r>
              <a:rPr lang="en-US" altLang="zh-CN" sz="2800" kern="100" dirty="0">
                <a:latin typeface="微软雅黑" pitchFamily="34" charset="-122"/>
                <a:ea typeface="微软雅黑" pitchFamily="34" charset="-122"/>
                <a:cs typeface="Courier New"/>
              </a:rPr>
              <a:t>】</a:t>
            </a:r>
          </a:p>
          <a:p>
            <a:pPr lvl="0" algn="just">
              <a:lnSpc>
                <a:spcPct val="150000"/>
              </a:lnSpc>
            </a:pPr>
            <a:r>
              <a:rPr lang="en-US" altLang="zh-CN" sz="28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锤炼思想，写得有文采</a:t>
            </a:r>
            <a:r>
              <a:rPr lang="zh-CN" altLang="en-US" sz="28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可从以下几个方面入手：</a:t>
            </a:r>
          </a:p>
          <a:p>
            <a:pPr lvl="0" algn="just">
              <a:lnSpc>
                <a:spcPct val="150000"/>
              </a:lnSpc>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．在灵活多变中，让词语新颖生动。</a:t>
            </a:r>
          </a:p>
          <a:p>
            <a:pPr lvl="0" algn="just">
              <a:lnSpc>
                <a:spcPct val="150000"/>
              </a:lnSpc>
            </a:pPr>
            <a:r>
              <a:rPr lang="en-US" altLang="zh-CN" sz="2800" kern="100" dirty="0">
                <a:latin typeface="微软雅黑" pitchFamily="34" charset="-122"/>
                <a:ea typeface="微软雅黑" pitchFamily="34" charset="-122"/>
                <a:cs typeface="Courier New"/>
              </a:rPr>
              <a:t>2</a:t>
            </a:r>
            <a:r>
              <a:rPr lang="zh-CN" altLang="en-US" sz="2800" kern="100" dirty="0">
                <a:latin typeface="微软雅黑" pitchFamily="34" charset="-122"/>
                <a:ea typeface="微软雅黑" pitchFamily="34" charset="-122"/>
                <a:cs typeface="Courier New"/>
              </a:rPr>
              <a:t>．在错落有致中，让句式灵动自然。</a:t>
            </a:r>
          </a:p>
          <a:p>
            <a:pPr lvl="0" algn="just">
              <a:lnSpc>
                <a:spcPct val="150000"/>
              </a:lnSpc>
            </a:pPr>
            <a:r>
              <a:rPr lang="en-US" altLang="zh-CN" sz="2800" kern="100" dirty="0">
                <a:latin typeface="微软雅黑" pitchFamily="34" charset="-122"/>
                <a:ea typeface="微软雅黑" pitchFamily="34" charset="-122"/>
                <a:cs typeface="Courier New"/>
              </a:rPr>
              <a:t>3</a:t>
            </a:r>
            <a:r>
              <a:rPr lang="zh-CN" altLang="en-US" sz="2800" kern="100" dirty="0">
                <a:latin typeface="微软雅黑" pitchFamily="34" charset="-122"/>
                <a:ea typeface="微软雅黑" pitchFamily="34" charset="-122"/>
                <a:cs typeface="Courier New"/>
              </a:rPr>
              <a:t>．在修辞手法运用上，让语言绽放异彩。</a:t>
            </a:r>
          </a:p>
          <a:p>
            <a:pPr lvl="0" algn="just">
              <a:lnSpc>
                <a:spcPct val="150000"/>
              </a:lnSpc>
            </a:pPr>
            <a:r>
              <a:rPr lang="en-US" altLang="zh-CN" sz="2800" kern="100" dirty="0">
                <a:latin typeface="微软雅黑" pitchFamily="34" charset="-122"/>
                <a:ea typeface="微软雅黑" pitchFamily="34" charset="-122"/>
                <a:cs typeface="Courier New"/>
              </a:rPr>
              <a:t>4</a:t>
            </a:r>
            <a:r>
              <a:rPr lang="zh-CN" altLang="en-US" sz="2800" kern="100" dirty="0">
                <a:latin typeface="微软雅黑" pitchFamily="34" charset="-122"/>
                <a:ea typeface="微软雅黑" pitchFamily="34" charset="-122"/>
                <a:cs typeface="Courier New"/>
              </a:rPr>
              <a:t>．文句有意蕴，文章有高格。</a:t>
            </a:r>
          </a:p>
        </p:txBody>
      </p:sp>
    </p:spTree>
    <p:extLst>
      <p:ext uri="{BB962C8B-B14F-4D97-AF65-F5344CB8AC3E}">
        <p14:creationId xmlns:p14="http://schemas.microsoft.com/office/powerpoint/2010/main" val="64333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即学即练</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19" name="TextBox 18"/>
          <p:cNvSpPr txBox="1"/>
          <p:nvPr/>
        </p:nvSpPr>
        <p:spPr>
          <a:xfrm>
            <a:off x="179512" y="662386"/>
            <a:ext cx="11560932" cy="5262979"/>
          </a:xfrm>
          <a:prstGeom prst="rect">
            <a:avLst/>
          </a:prstGeom>
        </p:spPr>
        <p:txBody>
          <a:bodyPr wrap="square" rtlCol="0">
            <a:spAutoFit/>
          </a:bodyPr>
          <a:lstStyle/>
          <a:p>
            <a:pPr algn="just">
              <a:lnSpc>
                <a:spcPct val="200000"/>
              </a:lnSpc>
              <a:spcAft>
                <a:spcPts val="0"/>
              </a:spcAft>
            </a:pPr>
            <a:r>
              <a:rPr lang="zh-CN" altLang="en-US" sz="2800" kern="100" dirty="0">
                <a:latin typeface="Cambria Math"/>
                <a:ea typeface="微软雅黑"/>
                <a:cs typeface="Cambria Math"/>
              </a:rPr>
              <a:t>一、片段练习</a:t>
            </a:r>
          </a:p>
          <a:p>
            <a:pPr algn="just">
              <a:lnSpc>
                <a:spcPct val="200000"/>
              </a:lnSpc>
              <a:spcAft>
                <a:spcPts val="0"/>
              </a:spcAft>
            </a:pPr>
            <a:r>
              <a:rPr lang="zh-CN" altLang="en-US" sz="2800" kern="100" dirty="0">
                <a:latin typeface="Cambria Math"/>
                <a:ea typeface="微软雅黑"/>
                <a:cs typeface="Cambria Math"/>
              </a:rPr>
              <a:t>以</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真诚</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为话题，写一段</a:t>
            </a:r>
            <a:r>
              <a:rPr lang="en-US" altLang="zh-CN" sz="2800" kern="100" dirty="0">
                <a:latin typeface="Cambria Math"/>
                <a:ea typeface="微软雅黑"/>
                <a:cs typeface="Cambria Math"/>
              </a:rPr>
              <a:t>150</a:t>
            </a:r>
            <a:r>
              <a:rPr lang="zh-CN" altLang="en-US" sz="2800" kern="100" dirty="0">
                <a:latin typeface="Cambria Math"/>
                <a:ea typeface="微软雅黑"/>
                <a:cs typeface="Cambria Math"/>
              </a:rPr>
              <a:t>字左右的富有文采的文字。</a:t>
            </a:r>
          </a:p>
          <a:p>
            <a:pPr algn="just">
              <a:lnSpc>
                <a:spcPct val="200000"/>
              </a:lnSpc>
              <a:spcAft>
                <a:spcPts val="0"/>
              </a:spcAft>
            </a:pPr>
            <a:r>
              <a:rPr lang="zh-CN" altLang="en-US" sz="2800" kern="100" dirty="0" smtClean="0">
                <a:solidFill>
                  <a:schemeClr val="accent6">
                    <a:lumMod val="75000"/>
                  </a:schemeClr>
                </a:solidFill>
                <a:latin typeface="Cambria Math"/>
                <a:ea typeface="微软雅黑"/>
                <a:cs typeface="Cambria Math"/>
              </a:rPr>
              <a:t>提示</a:t>
            </a:r>
            <a:r>
              <a:rPr lang="zh-CN" altLang="en-US" sz="2800" kern="100" dirty="0">
                <a:latin typeface="Cambria Math"/>
                <a:ea typeface="微软雅黑"/>
                <a:cs typeface="Cambria Math"/>
              </a:rPr>
              <a:t>　冰雪覆盖的时候，我们需要一团火来取暖；暗夜无边的时候，我们需要点点星光来取暖；前途茫茫时，我们需要一盏航灯来取暖</a:t>
            </a:r>
            <a:r>
              <a:rPr lang="en-US" altLang="zh-CN"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四季轮回，心里滤不去的是烦恼和忧愁，脚下略不去的是艰辛和伤痛。寒天冷日，让我们用什么来温暖迎风而立的自己？留些真诚给自己取暖吧！</a:t>
            </a: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86914"/>
            <a:ext cx="11560932" cy="6555641"/>
          </a:xfrm>
          <a:prstGeom prst="rect">
            <a:avLst/>
          </a:prstGeom>
        </p:spPr>
        <p:txBody>
          <a:bodyPr wrap="square" rtlCol="0">
            <a:spAutoFit/>
          </a:bodyPr>
          <a:lstStyle/>
          <a:p>
            <a:pPr algn="just">
              <a:lnSpc>
                <a:spcPct val="150000"/>
              </a:lnSpc>
              <a:spcAft>
                <a:spcPts val="0"/>
              </a:spcAft>
            </a:pPr>
            <a:r>
              <a:rPr lang="zh-CN" altLang="en-US" sz="2800" kern="100" dirty="0">
                <a:latin typeface="Cambria Math"/>
                <a:ea typeface="微软雅黑"/>
                <a:cs typeface="Cambria Math"/>
              </a:rPr>
              <a:t>二、整篇作文</a:t>
            </a:r>
          </a:p>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命题呈现</a:t>
            </a:r>
            <a:r>
              <a:rPr lang="en-US" altLang="zh-CN" sz="2800" kern="100" dirty="0">
                <a:latin typeface="Cambria Math"/>
                <a:ea typeface="微软雅黑"/>
                <a:cs typeface="Cambria Math"/>
              </a:rPr>
              <a:t>】</a:t>
            </a:r>
          </a:p>
          <a:p>
            <a:pPr algn="just">
              <a:lnSpc>
                <a:spcPct val="150000"/>
              </a:lnSpc>
              <a:spcAft>
                <a:spcPts val="0"/>
              </a:spcAft>
            </a:pPr>
            <a:r>
              <a:rPr lang="zh-CN" altLang="en-US" sz="2800" kern="100" dirty="0">
                <a:latin typeface="Cambria Math"/>
                <a:ea typeface="微软雅黑"/>
                <a:cs typeface="Cambria Math"/>
              </a:rPr>
              <a:t>阅读下面的材料，按要求作文。</a:t>
            </a:r>
          </a:p>
          <a:p>
            <a:pPr algn="just">
              <a:lnSpc>
                <a:spcPct val="150000"/>
              </a:lnSpc>
              <a:spcAft>
                <a:spcPts val="0"/>
              </a:spcAft>
            </a:pPr>
            <a:r>
              <a:rPr lang="zh-CN" altLang="en-US" sz="2800" kern="100" dirty="0" smtClean="0">
                <a:latin typeface="Cambria Math"/>
                <a:ea typeface="微软雅黑"/>
                <a:cs typeface="Cambria Math"/>
              </a:rPr>
              <a:t>        人们</a:t>
            </a:r>
            <a:r>
              <a:rPr lang="zh-CN" altLang="en-US" sz="2800" kern="100" dirty="0">
                <a:latin typeface="Cambria Math"/>
                <a:ea typeface="微软雅黑"/>
                <a:cs typeface="Cambria Math"/>
              </a:rPr>
              <a:t>总想到远方去旅行，远方似乎有身边找不到的东西，不仅仅是自然风光、人文胜地</a:t>
            </a:r>
            <a:r>
              <a:rPr lang="en-US" altLang="zh-CN"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更多的是一种梦想，一种精神归宿，一种灵魂里涌动的向往。生活中近的是现实，远的才是诗。所以远方总像一簇圣火，在人们心中燃烧。于是，我们总是期盼远方，充满放飞心灵的渴望</a:t>
            </a:r>
            <a:r>
              <a:rPr lang="zh-CN" altLang="en-US" sz="2800" kern="100" dirty="0" smtClean="0">
                <a:latin typeface="Cambria Math"/>
                <a:ea typeface="微软雅黑"/>
                <a:cs typeface="Cambria Math"/>
              </a:rPr>
              <a:t>。</a:t>
            </a:r>
            <a:endParaRPr lang="en-US" altLang="zh-CN" sz="2800" kern="100" dirty="0" smtClean="0">
              <a:latin typeface="Cambria Math"/>
              <a:ea typeface="微软雅黑"/>
              <a:cs typeface="Cambria Math"/>
            </a:endParaRPr>
          </a:p>
          <a:p>
            <a:pPr algn="just">
              <a:lnSpc>
                <a:spcPct val="150000"/>
              </a:lnSpc>
              <a:spcAft>
                <a:spcPts val="0"/>
              </a:spcAft>
            </a:pPr>
            <a:r>
              <a:rPr lang="zh-CN" altLang="en-US" sz="2800" kern="100" dirty="0">
                <a:latin typeface="Cambria Math"/>
                <a:ea typeface="微软雅黑"/>
                <a:cs typeface="Cambria Math"/>
              </a:rPr>
              <a:t>要求：选择一个角度构思作文，自主确定立意，确定文体</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诗歌除外</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，拟定标题；不要脱离材料内容或超出材料含意范围作文，不要套作，不得抄袭。</a:t>
            </a:r>
          </a:p>
        </p:txBody>
      </p:sp>
    </p:spTree>
    <p:extLst>
      <p:ext uri="{BB962C8B-B14F-4D97-AF65-F5344CB8AC3E}">
        <p14:creationId xmlns:p14="http://schemas.microsoft.com/office/powerpoint/2010/main" val="423191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763986"/>
            <a:ext cx="11560932" cy="4535857"/>
          </a:xfrm>
          <a:prstGeom prst="rect">
            <a:avLst/>
          </a:prstGeom>
        </p:spPr>
        <p:txBody>
          <a:bodyPr wrap="square" rtlCol="0">
            <a:spAutoFit/>
          </a:bodyPr>
          <a:lstStyle/>
          <a:p>
            <a:pPr algn="just">
              <a:lnSpc>
                <a:spcPct val="150000"/>
              </a:lnSpc>
              <a:spcAft>
                <a:spcPts val="0"/>
              </a:spcAft>
            </a:pPr>
            <a:r>
              <a:rPr lang="zh-CN" altLang="zh-CN" sz="2800" kern="100" dirty="0">
                <a:latin typeface="Times New Roman"/>
                <a:ea typeface="微软雅黑"/>
                <a:cs typeface="Times New Roman"/>
              </a:rPr>
              <a:t>【审题导引】　这是一道新材料作文试题，给出的材料是富有文采、富含哲理的一段话。认真阅读这段材料，整体把握其思想态度，特别要抓住</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远方、梦想、归宿、放飞心灵</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等关键词语，仔细揣摩其内涵，并加以归纳整合。作文立意可以是为理想而奋斗，永不言弃；可以是摒弃一切世俗杂念，淡泊名利，让心灵永远恬淡宁静；可以是为了实现自己的人生目标，敢于冲破一切传统观念，放飞心灵，开拓创新，铸就人生新辉煌</a:t>
            </a:r>
            <a:r>
              <a:rPr lang="en-US" altLang="zh-CN" sz="2800" kern="100" dirty="0">
                <a:latin typeface="宋体"/>
                <a:ea typeface="微软雅黑"/>
                <a:cs typeface="Times New Roman"/>
              </a:rPr>
              <a:t>……</a:t>
            </a:r>
            <a:endParaRPr lang="zh-CN" altLang="en-US" sz="2800" kern="100" dirty="0">
              <a:latin typeface="Cambria Math"/>
              <a:ea typeface="微软雅黑"/>
              <a:cs typeface="Cambria Math"/>
            </a:endParaRPr>
          </a:p>
        </p:txBody>
      </p:sp>
    </p:spTree>
    <p:extLst>
      <p:ext uri="{BB962C8B-B14F-4D97-AF65-F5344CB8AC3E}">
        <p14:creationId xmlns:p14="http://schemas.microsoft.com/office/powerpoint/2010/main" val="262199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1924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素材超市</a:t>
            </a:r>
            <a:r>
              <a:rPr lang="en-US" altLang="zh-CN" sz="2800" kern="100" dirty="0">
                <a:latin typeface="Times New Roman"/>
                <a:ea typeface="微软雅黑"/>
                <a:cs typeface="Times New Roman"/>
              </a:rPr>
              <a:t>】</a:t>
            </a:r>
          </a:p>
          <a:p>
            <a:pPr algn="just">
              <a:lnSpc>
                <a:spcPct val="15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．名人名言</a:t>
            </a:r>
          </a:p>
          <a:p>
            <a:pPr algn="just">
              <a:lnSpc>
                <a:spcPct val="15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世界上最宽阔的东西是海洋，比海洋更宽阔的是天空，比天空更宽阔的是人的心灵</a:t>
            </a:r>
            <a:r>
              <a:rPr lang="zh-CN" altLang="en-US" sz="2800" kern="100" dirty="0" smtClean="0">
                <a:latin typeface="Times New Roman"/>
                <a:ea typeface="微软雅黑"/>
                <a:cs typeface="Times New Roman"/>
              </a:rPr>
              <a:t>。</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雨果</a:t>
            </a:r>
          </a:p>
          <a:p>
            <a:pPr algn="just">
              <a:lnSpc>
                <a:spcPct val="15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能充实心灵的东西，乃是闪烁着星星的苍穹，以及我内心的道德律</a:t>
            </a:r>
            <a:r>
              <a:rPr lang="zh-CN" altLang="en-US" sz="2800" kern="100" dirty="0" smtClean="0">
                <a:latin typeface="Times New Roman"/>
                <a:ea typeface="微软雅黑"/>
                <a:cs typeface="Times New Roman"/>
              </a:rPr>
              <a:t>。</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康德</a:t>
            </a:r>
          </a:p>
          <a:p>
            <a:pPr algn="just">
              <a:lnSpc>
                <a:spcPct val="15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心灵应该习惯于从自身中吸取快乐</a:t>
            </a:r>
            <a:r>
              <a:rPr lang="zh-CN" altLang="en-US" sz="2800" kern="100" dirty="0" smtClean="0">
                <a:latin typeface="Times New Roman"/>
                <a:ea typeface="微软雅黑"/>
                <a:cs typeface="Times New Roman"/>
              </a:rPr>
              <a:t>。</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德谟克利特</a:t>
            </a:r>
          </a:p>
          <a:p>
            <a:pPr algn="just">
              <a:lnSpc>
                <a:spcPct val="150000"/>
              </a:lnSpc>
              <a:spcAft>
                <a:spcPts val="0"/>
              </a:spcAft>
            </a:pPr>
            <a:r>
              <a:rPr lang="en-US" altLang="zh-CN" sz="2800" kern="100" dirty="0">
                <a:latin typeface="Times New Roman"/>
                <a:ea typeface="微软雅黑"/>
                <a:cs typeface="Times New Roman"/>
              </a:rPr>
              <a:t>(4)</a:t>
            </a:r>
            <a:r>
              <a:rPr lang="zh-CN" altLang="en-US" sz="2800" kern="100" dirty="0">
                <a:latin typeface="Times New Roman"/>
                <a:ea typeface="微软雅黑"/>
                <a:cs typeface="Times New Roman"/>
              </a:rPr>
              <a:t>心灵有时应该得到消遣，这样才能更好地回到思想与其本身</a:t>
            </a:r>
            <a:r>
              <a:rPr lang="zh-CN" altLang="en-US"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50000"/>
              </a:lnSpc>
              <a:spcAft>
                <a:spcPts val="0"/>
              </a:spcAft>
            </a:pPr>
            <a:r>
              <a:rPr lang="en-US"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费德鲁斯</a:t>
            </a:r>
          </a:p>
        </p:txBody>
      </p:sp>
    </p:spTree>
    <p:extLst>
      <p:ext uri="{BB962C8B-B14F-4D97-AF65-F5344CB8AC3E}">
        <p14:creationId xmlns:p14="http://schemas.microsoft.com/office/powerpoint/2010/main" val="190148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192486"/>
            <a:ext cx="11560932" cy="5262979"/>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(5)</a:t>
            </a:r>
            <a:r>
              <a:rPr lang="zh-CN" altLang="en-US" sz="2800" kern="100" dirty="0">
                <a:latin typeface="Times New Roman"/>
                <a:ea typeface="微软雅黑"/>
                <a:cs typeface="Times New Roman"/>
              </a:rPr>
              <a:t>经得起各种诱惑和烦恼的考验，才算达到了最完美的心灵健康</a:t>
            </a:r>
            <a:r>
              <a:rPr lang="zh-CN" altLang="en-US"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r">
              <a:lnSpc>
                <a:spcPct val="200000"/>
              </a:lnSpc>
              <a:spcAft>
                <a:spcPts val="0"/>
              </a:spcAft>
            </a:pPr>
            <a:r>
              <a:rPr lang="en-US"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弗</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培根</a:t>
            </a:r>
          </a:p>
          <a:p>
            <a:pPr algn="just">
              <a:lnSpc>
                <a:spcPct val="200000"/>
              </a:lnSpc>
              <a:spcAft>
                <a:spcPts val="0"/>
              </a:spcAft>
            </a:pPr>
            <a:r>
              <a:rPr lang="en-US" altLang="zh-CN" sz="2800" kern="100" dirty="0">
                <a:latin typeface="Times New Roman"/>
                <a:ea typeface="微软雅黑"/>
                <a:cs typeface="Times New Roman"/>
              </a:rPr>
              <a:t>(6)</a:t>
            </a:r>
            <a:r>
              <a:rPr lang="zh-CN" altLang="en-US" sz="2800" kern="100" dirty="0">
                <a:latin typeface="Times New Roman"/>
                <a:ea typeface="微软雅黑"/>
                <a:cs typeface="Times New Roman"/>
              </a:rPr>
              <a:t>心灵开朗的人，面孔也是开朗的</a:t>
            </a:r>
            <a:r>
              <a:rPr lang="zh-CN" altLang="en-US" sz="2800" kern="100" dirty="0" smtClean="0">
                <a:latin typeface="Times New Roman"/>
                <a:ea typeface="微软雅黑"/>
                <a:cs typeface="Times New Roman"/>
              </a:rPr>
              <a:t>。</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席勒</a:t>
            </a:r>
          </a:p>
          <a:p>
            <a:pPr algn="just">
              <a:lnSpc>
                <a:spcPct val="200000"/>
              </a:lnSpc>
              <a:spcAft>
                <a:spcPts val="0"/>
              </a:spcAft>
            </a:pPr>
            <a:r>
              <a:rPr lang="en-US" altLang="zh-CN" sz="2800" kern="100" dirty="0">
                <a:latin typeface="Times New Roman"/>
                <a:ea typeface="微软雅黑"/>
                <a:cs typeface="Times New Roman"/>
              </a:rPr>
              <a:t>(7)</a:t>
            </a:r>
            <a:r>
              <a:rPr lang="zh-CN" altLang="en-US" sz="2800" kern="100" dirty="0">
                <a:latin typeface="Times New Roman"/>
                <a:ea typeface="微软雅黑"/>
                <a:cs typeface="Times New Roman"/>
              </a:rPr>
              <a:t>心灵纯洁的人，生活充满甜蜜和喜悦</a:t>
            </a:r>
            <a:r>
              <a:rPr lang="zh-CN" altLang="en-US" sz="2800" kern="100" dirty="0" smtClean="0">
                <a:latin typeface="Times New Roman"/>
                <a:ea typeface="微软雅黑"/>
                <a:cs typeface="Times New Roman"/>
              </a:rPr>
              <a:t>。</a:t>
            </a:r>
            <a:r>
              <a:rPr lang="en-US" altLang="zh-CN" sz="2800" kern="100" dirty="0" smtClean="0">
                <a:latin typeface="Times New Roman"/>
                <a:ea typeface="微软雅黑"/>
                <a:cs typeface="Times New Roman"/>
              </a:rPr>
              <a:t>		  ——</a:t>
            </a:r>
            <a:r>
              <a:rPr lang="zh-CN" altLang="en-US" sz="2800" kern="100" dirty="0">
                <a:latin typeface="Times New Roman"/>
                <a:ea typeface="微软雅黑"/>
                <a:cs typeface="Times New Roman"/>
              </a:rPr>
              <a:t>列夫</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托尔斯泰</a:t>
            </a:r>
          </a:p>
          <a:p>
            <a:pPr algn="just">
              <a:lnSpc>
                <a:spcPct val="200000"/>
              </a:lnSpc>
              <a:spcAft>
                <a:spcPts val="0"/>
              </a:spcAft>
            </a:pPr>
            <a:r>
              <a:rPr lang="en-US" altLang="zh-CN" sz="2800" kern="100" dirty="0">
                <a:latin typeface="Times New Roman"/>
                <a:ea typeface="微软雅黑"/>
                <a:cs typeface="Times New Roman"/>
              </a:rPr>
              <a:t>(8)</a:t>
            </a:r>
            <a:r>
              <a:rPr lang="zh-CN" altLang="en-US" sz="2800" kern="100" dirty="0">
                <a:latin typeface="Times New Roman"/>
                <a:ea typeface="微软雅黑"/>
                <a:cs typeface="Times New Roman"/>
              </a:rPr>
              <a:t>一个人只要他有纯洁的心灵，无愁无恨，他的青春时期，定可因此而延长</a:t>
            </a:r>
            <a:r>
              <a:rPr lang="zh-CN" altLang="en-US" sz="2800" kern="100" dirty="0" smtClean="0">
                <a:latin typeface="Times New Roman"/>
                <a:ea typeface="微软雅黑"/>
                <a:cs typeface="Times New Roman"/>
              </a:rPr>
              <a:t>。</a:t>
            </a:r>
            <a:r>
              <a:rPr lang="en-US" altLang="zh-CN" sz="2800" kern="100" dirty="0" smtClean="0">
                <a:latin typeface="Times New Roman"/>
                <a:ea typeface="微软雅黑"/>
                <a:cs typeface="Times New Roman"/>
              </a:rPr>
              <a:t>							</a:t>
            </a:r>
            <a:r>
              <a:rPr lang="en-US" altLang="zh-CN" sz="2800" kern="100" smtClean="0">
                <a:latin typeface="Times New Roman"/>
                <a:ea typeface="微软雅黑"/>
                <a:cs typeface="Times New Roman"/>
              </a:rPr>
              <a:t>	               ——</a:t>
            </a:r>
            <a:r>
              <a:rPr lang="zh-CN" altLang="en-US" sz="2800" kern="100" dirty="0">
                <a:latin typeface="Times New Roman"/>
                <a:ea typeface="微软雅黑"/>
                <a:cs typeface="Times New Roman"/>
              </a:rPr>
              <a:t>司汤达</a:t>
            </a:r>
          </a:p>
        </p:txBody>
      </p:sp>
    </p:spTree>
    <p:extLst>
      <p:ext uri="{BB962C8B-B14F-4D97-AF65-F5344CB8AC3E}">
        <p14:creationId xmlns:p14="http://schemas.microsoft.com/office/powerpoint/2010/main" val="372746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4845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．典型事例</a:t>
            </a:r>
          </a:p>
          <a:p>
            <a:pPr algn="just">
              <a:lnSpc>
                <a:spcPct val="15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在活到最狂妄的时候，命运之神将史铁生整个地抛向谷底</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在风华正茂之年失去双腿。但这并没有让史铁生倒下，在经过一段时间的痛苦抉择后，他终于放飞心灵，将自己所有的精力放在文学创作上</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先后获全国优秀短篇小说奖、鲁迅文学奖、华语文学传媒大奖年度杰出作家奖、首届</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老舍散文奖</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一等奖。一些作品被译成英、法、日等文字，单篇或结集在海外出版。在很多读者眼里，史铁生已不仅仅是一个文学家，他还是一个用灵魂体验生命的思想家。</a:t>
            </a:r>
          </a:p>
        </p:txBody>
      </p:sp>
    </p:spTree>
    <p:extLst>
      <p:ext uri="{BB962C8B-B14F-4D97-AF65-F5344CB8AC3E}">
        <p14:creationId xmlns:p14="http://schemas.microsoft.com/office/powerpoint/2010/main" val="218527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4845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(2)1994</a:t>
            </a:r>
            <a:r>
              <a:rPr lang="zh-CN" altLang="en-US" sz="2800" kern="100" dirty="0">
                <a:latin typeface="Times New Roman"/>
                <a:ea typeface="微软雅黑"/>
                <a:cs typeface="Times New Roman"/>
              </a:rPr>
              <a:t>年</a:t>
            </a:r>
            <a:r>
              <a:rPr lang="en-US" altLang="zh-CN" sz="2800" kern="100" dirty="0">
                <a:latin typeface="Times New Roman"/>
                <a:ea typeface="微软雅黑"/>
                <a:cs typeface="Times New Roman"/>
              </a:rPr>
              <a:t>5</a:t>
            </a:r>
            <a:r>
              <a:rPr lang="zh-CN" altLang="en-US" sz="2800" kern="100" dirty="0">
                <a:latin typeface="Times New Roman"/>
                <a:ea typeface="微软雅黑"/>
                <a:cs typeface="Times New Roman"/>
              </a:rPr>
              <a:t>月</a:t>
            </a:r>
            <a:r>
              <a:rPr lang="en-US" altLang="zh-CN" sz="2800" kern="100" dirty="0">
                <a:latin typeface="Times New Roman"/>
                <a:ea typeface="微软雅黑"/>
                <a:cs typeface="Times New Roman"/>
              </a:rPr>
              <a:t>10</a:t>
            </a:r>
            <a:r>
              <a:rPr lang="zh-CN" altLang="en-US" sz="2800" kern="100" dirty="0">
                <a:latin typeface="Times New Roman"/>
                <a:ea typeface="微软雅黑"/>
                <a:cs typeface="Times New Roman"/>
              </a:rPr>
              <a:t>日，曾遭受长达</a:t>
            </a:r>
            <a:r>
              <a:rPr lang="en-US" altLang="zh-CN" sz="2800" kern="100" dirty="0">
                <a:latin typeface="Times New Roman"/>
                <a:ea typeface="微软雅黑"/>
                <a:cs typeface="Times New Roman"/>
              </a:rPr>
              <a:t>27</a:t>
            </a:r>
            <a:r>
              <a:rPr lang="zh-CN" altLang="en-US" sz="2800" kern="100" dirty="0">
                <a:latin typeface="Times New Roman"/>
                <a:ea typeface="微软雅黑"/>
                <a:cs typeface="Times New Roman"/>
              </a:rPr>
              <a:t>年牢狱之苦的南非黑人领袖约尔逊</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曼德拉，在南非首度不分种族的大选中获胜，成为南非第一位黑人总统。美国前总统克林顿的夫人希拉里，当时作为美国特使团成员，参加了曼德拉总统的就职典礼。就职典礼后，曼德拉设宴招待各国特使、来宾时，希拉里问曼德拉，如何在激流险壑、风云变幻的政治斗争中保持一颗博大、宽容的心？曼德拉是这样回答希拉里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当我走出囚室、迈向通往自由的监狱大门时，我已经清楚，自己若不能把悲痛与怨恨留在身后，那么我其实仍在狱中</a:t>
            </a:r>
            <a:r>
              <a:rPr lang="zh-CN" altLang="en-US" sz="2800" kern="100" dirty="0" smtClean="0">
                <a:latin typeface="Times New Roman"/>
                <a:ea typeface="微软雅黑"/>
                <a:cs typeface="Times New Roman"/>
              </a:rPr>
              <a:t>。</a:t>
            </a:r>
            <a:r>
              <a:rPr lang="en-US" altLang="zh-CN" sz="2800" kern="100" dirty="0">
                <a:latin typeface="宋体" pitchFamily="2" charset="-122"/>
                <a:ea typeface="宋体" pitchFamily="2" charset="-122"/>
                <a:cs typeface="Courier New"/>
              </a:rPr>
              <a:t>”</a:t>
            </a:r>
          </a:p>
        </p:txBody>
      </p:sp>
    </p:spTree>
    <p:extLst>
      <p:ext uri="{BB962C8B-B14F-4D97-AF65-F5344CB8AC3E}">
        <p14:creationId xmlns:p14="http://schemas.microsoft.com/office/powerpoint/2010/main" val="1063203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484586"/>
            <a:ext cx="11560932" cy="3893951"/>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寒风凛冽，衰草丛生，万物垂暮的田野里，小草亲吻着大地，枯黄何惧，酷寒何惧，只因心中珍藏一缕春风。十八年的艰辛历程和那怅然的孤寂并没有磨灭苏武的爱国意志和民族意识，当苏武心中的郁结已然打开，心中的一切孤苦、愁闷都已随一阵阵寒风飘然逝去，而一颗志于大汉的忠心早已越过长城，飞向中原。所以他的名字背后是历史的伤疤，他的名字的正面是民族的勋章。</a:t>
            </a:r>
          </a:p>
        </p:txBody>
      </p:sp>
    </p:spTree>
    <p:extLst>
      <p:ext uri="{BB962C8B-B14F-4D97-AF65-F5344CB8AC3E}">
        <p14:creationId xmlns:p14="http://schemas.microsoft.com/office/powerpoint/2010/main" val="3414651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373071"/>
            <a:ext cx="11660202" cy="5493812"/>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运用示例</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袅袅兮秋风，洞庭波兮木叶下</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是屈原游览洞庭后留下的佳句，</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洞庭两望楚江分，水尽南天不见云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是李太白邂逅了洞庭湖题写的诗词，</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气蒸云梦泽，波撼岳阳城</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是孟浩然一览洞庭胜景抒发的感慨。洞庭湖，为我国第二大淡水湖，位于湖南省北部，长江荆江河段以南，面积</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2 820</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平方千米。南纳湘、资、沅、澧四水汇入，北由东面的岳阳城陵矶注入长江，号称</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八百里洞庭</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。洞庭湖浩瀚迂回，山峦突兀，最大的特点便是湖外有湖，湖中有山，渔帆点点，芦叶青青，水天一色。春秋四时之景不同，一日之中变化万千</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	</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我的家乡洞庭美</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p:txBody>
      </p:sp>
    </p:spTree>
    <p:extLst>
      <p:ext uri="{BB962C8B-B14F-4D97-AF65-F5344CB8AC3E}">
        <p14:creationId xmlns:p14="http://schemas.microsoft.com/office/powerpoint/2010/main" val="81781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484586"/>
            <a:ext cx="11560932" cy="4401205"/>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(4)</a:t>
            </a:r>
            <a:r>
              <a:rPr lang="zh-CN" altLang="en-US" sz="2800" kern="100" dirty="0">
                <a:latin typeface="Times New Roman"/>
                <a:ea typeface="微软雅黑"/>
                <a:cs typeface="Times New Roman"/>
              </a:rPr>
              <a:t>俞敏洪连续两年参加高考都名落孙山，但他仍不放弃，最终考上北京大学。毕业后很想出国，他努力了四次，一次也没成功。而后他凭借自己不懈的努力，建立起属于自己且享誉中外的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新东方</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民办教育机构</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专门培训出国人员。他的办学事迹被中外众多报刊报道，从此成为中国颇有名气的英语教学与管理专家，被誉为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留学教父</a:t>
            </a:r>
            <a:r>
              <a:rPr lang="zh-CN" altLang="en-US" sz="2800" kern="100" dirty="0">
                <a:latin typeface="宋体" pitchFamily="2" charset="-122"/>
                <a:ea typeface="宋体" pitchFamily="2" charset="-122"/>
                <a:cs typeface="Courier New"/>
              </a:rPr>
              <a:t>”</a:t>
            </a:r>
            <a:r>
              <a:rPr lang="zh-CN" altLang="en-US" sz="2800" kern="100" dirty="0" smtClean="0">
                <a:latin typeface="Times New Roman"/>
                <a:ea typeface="微软雅黑"/>
                <a:cs typeface="Times New Roman"/>
              </a:rPr>
              <a:t>。</a:t>
            </a:r>
            <a:endParaRPr lang="zh-CN" altLang="en-US" sz="2800" kern="100" dirty="0">
              <a:latin typeface="Times New Roman"/>
              <a:ea typeface="微软雅黑"/>
              <a:cs typeface="Times New Roman"/>
            </a:endParaRPr>
          </a:p>
        </p:txBody>
      </p:sp>
    </p:spTree>
    <p:extLst>
      <p:ext uri="{BB962C8B-B14F-4D97-AF65-F5344CB8AC3E}">
        <p14:creationId xmlns:p14="http://schemas.microsoft.com/office/powerpoint/2010/main" val="17326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484586"/>
            <a:ext cx="11560932" cy="5262979"/>
          </a:xfrm>
          <a:prstGeom prst="rect">
            <a:avLst/>
          </a:prstGeom>
        </p:spPr>
        <p:txBody>
          <a:bodyPr wrap="square" rtlCol="0">
            <a:spAutoFit/>
          </a:bodyPr>
          <a:lstStyle/>
          <a:p>
            <a:pPr algn="just">
              <a:lnSpc>
                <a:spcPct val="200000"/>
              </a:lnSpc>
              <a:spcAft>
                <a:spcPts val="0"/>
              </a:spcAft>
            </a:pPr>
            <a:r>
              <a:rPr lang="en-US" altLang="zh-CN" sz="2800" kern="100" dirty="0" smtClean="0">
                <a:latin typeface="Times New Roman"/>
                <a:ea typeface="微软雅黑"/>
                <a:cs typeface="Times New Roman"/>
              </a:rPr>
              <a:t>(</a:t>
            </a:r>
            <a:r>
              <a:rPr lang="en-US" altLang="zh-CN" sz="2800" kern="100" dirty="0">
                <a:latin typeface="Times New Roman"/>
                <a:ea typeface="微软雅黑"/>
                <a:cs typeface="Times New Roman"/>
              </a:rPr>
              <a:t>5)</a:t>
            </a:r>
            <a:r>
              <a:rPr lang="zh-CN" altLang="en-US" sz="2800" kern="100" dirty="0">
                <a:latin typeface="Times New Roman"/>
                <a:ea typeface="微软雅黑"/>
                <a:cs typeface="Times New Roman"/>
              </a:rPr>
              <a:t>俄罗斯撑杆跳女皇伊辛巴耶娃，家乡偏远且出身贫寒，父母都是默默无闻的工人，但伊辛巴耶娃不因此自卑，不被此胁迫，她勇敢地放飞心灵，用实际行动证明自己，丑小鸭总有一天会变成白天鹅。她适时地进行了成功的转型，由练体操改为练撑杆跳，并进行了蚕蛹化蝶的蜕变，靠着自己的艰苦努力，她让对手胆寒，在这项</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独孤求败</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的运动中一次又一次地刷新记录。</a:t>
            </a:r>
          </a:p>
        </p:txBody>
      </p:sp>
    </p:spTree>
    <p:extLst>
      <p:ext uri="{BB962C8B-B14F-4D97-AF65-F5344CB8AC3E}">
        <p14:creationId xmlns:p14="http://schemas.microsoft.com/office/powerpoint/2010/main" val="30355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1183086"/>
            <a:ext cx="11560932" cy="3539430"/>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(6)</a:t>
            </a:r>
            <a:r>
              <a:rPr lang="zh-CN" altLang="en-US" sz="2800" kern="100" dirty="0">
                <a:latin typeface="Times New Roman"/>
                <a:ea typeface="微软雅黑"/>
                <a:cs typeface="Times New Roman"/>
              </a:rPr>
              <a:t>司马迁不被</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宫刑之耻</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胁迫，放飞心灵，书写了</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史家之绝唱，无韵之离骚</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的</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史记</a:t>
            </a:r>
            <a:r>
              <a:rPr lang="en-US" altLang="zh-CN" sz="2800" kern="100" dirty="0">
                <a:latin typeface="Times New Roman"/>
                <a:ea typeface="微软雅黑"/>
                <a:cs typeface="Times New Roman"/>
              </a:rPr>
              <a:t>》</a:t>
            </a:r>
            <a:r>
              <a:rPr lang="zh-CN" altLang="en-US" sz="2800" kern="100" dirty="0">
                <a:latin typeface="Times New Roman"/>
                <a:ea typeface="微软雅黑"/>
                <a:cs typeface="Times New Roman"/>
              </a:rPr>
              <a:t>；霍金不被</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残疾之身</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胁迫，放飞心灵，创建了</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黑洞理论之说</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；史玉柱不被</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挫折遭遇</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胁迫，放飞心灵，再次创业成为身家数百亿的企业家。</a:t>
            </a:r>
          </a:p>
        </p:txBody>
      </p:sp>
    </p:spTree>
    <p:extLst>
      <p:ext uri="{BB962C8B-B14F-4D97-AF65-F5344CB8AC3E}">
        <p14:creationId xmlns:p14="http://schemas.microsoft.com/office/powerpoint/2010/main" val="913448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3448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．优美语段</a:t>
            </a:r>
          </a:p>
          <a:p>
            <a:pPr algn="just">
              <a:lnSpc>
                <a:spcPct val="150000"/>
              </a:lnSpc>
              <a:spcAft>
                <a:spcPts val="0"/>
              </a:spcAft>
            </a:pPr>
            <a:r>
              <a:rPr lang="en-US" altLang="zh-CN" sz="2800" kern="100" dirty="0">
                <a:latin typeface="Times New Roman"/>
                <a:ea typeface="微软雅黑"/>
                <a:cs typeface="Times New Roman"/>
              </a:rPr>
              <a:t>(1)</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我终于翱翔，用心凝望不害怕，哪里会有梦就飞多远吧</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曾几何时，被歌中的话语深深感动；曾几何时，浮躁的心被它安抚平静；曾几何时，受伤的心灵与那双翅膀一起飞向天空。当一颗心刻下的只是失望的伤痕，当一朵朵怒放的鲜花渐渐萎缩，当一个个美好的回忆转眼间苍老了轮廓，当身心在机械的生活中感到疲惫，当</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这时的我们不妨给自己找一片自由的天空，一份宁静的怡然，让我们的心灵自由翱翔在属于自己的那片晴空。这时，你会发现沉闷的生活其实到处洋溢着生机，灰暗的人生其实铺撒着美丽。</a:t>
            </a:r>
          </a:p>
        </p:txBody>
      </p:sp>
    </p:spTree>
    <p:extLst>
      <p:ext uri="{BB962C8B-B14F-4D97-AF65-F5344CB8AC3E}">
        <p14:creationId xmlns:p14="http://schemas.microsoft.com/office/powerpoint/2010/main" val="3829056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97908" y="370286"/>
            <a:ext cx="11676541" cy="5832943"/>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泉水勇于排除山涧的阻隔，最终百川入海；种子勇于排除头顶的石块，最终看见蓝天；蝴蝶勇于排除茧的束缚，最终振翅飞翔。而作为万物灵长的人类，只有学会搬走心灵的石块，才能排除成功路上的阻碍，解除心灵的枷锁。</a:t>
            </a:r>
          </a:p>
          <a:p>
            <a:pPr algn="just">
              <a:lnSpc>
                <a:spcPct val="15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人之一世，殊为不易，看似平坦的旅途中充满了种种荆棘，往往使人痛不欲生。人生的痛苦如同盐，既不会多也不会少，总有一定数量，我们承受容积的大小决定痛苦程度。所以当你感到痛苦，就把你的心灵放宽些，放大些，不是一杯水而是一个湖，相反把心灵囚禁，只会更加痛苦。</a:t>
            </a:r>
          </a:p>
        </p:txBody>
      </p:sp>
    </p:spTree>
    <p:extLst>
      <p:ext uri="{BB962C8B-B14F-4D97-AF65-F5344CB8AC3E}">
        <p14:creationId xmlns:p14="http://schemas.microsoft.com/office/powerpoint/2010/main" val="546489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97908" y="370286"/>
            <a:ext cx="11676541" cy="5262979"/>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(4)</a:t>
            </a:r>
            <a:r>
              <a:rPr lang="zh-CN" altLang="en-US" sz="2800" kern="100" dirty="0">
                <a:latin typeface="Times New Roman"/>
                <a:ea typeface="微软雅黑"/>
                <a:cs typeface="Times New Roman"/>
              </a:rPr>
              <a:t>人要知足常乐，什么事情都不能想繁杂，心灵的负荷重了，就会怨天尤人。如果你简单，这个世界就对你简单。简单生活才能幸福。要定期地对记忆进行一次删除，把不愉快的人和事从记忆中摈弃。格式化自己，就是为了删除你。张爱玲说：因为爱过，所以慈悲；因为懂得，所以宽容。</a:t>
            </a:r>
          </a:p>
          <a:p>
            <a:pPr algn="just">
              <a:lnSpc>
                <a:spcPct val="150000"/>
              </a:lnSpc>
              <a:spcAft>
                <a:spcPts val="0"/>
              </a:spcAft>
            </a:pPr>
            <a:r>
              <a:rPr lang="en-US" altLang="zh-CN" sz="2800" kern="100" dirty="0">
                <a:latin typeface="Times New Roman"/>
                <a:ea typeface="微软雅黑"/>
                <a:cs typeface="Times New Roman"/>
              </a:rPr>
              <a:t>(5)</a:t>
            </a:r>
            <a:r>
              <a:rPr lang="zh-CN" altLang="en-US" sz="2800" kern="100" dirty="0">
                <a:latin typeface="Times New Roman"/>
                <a:ea typeface="微软雅黑"/>
                <a:cs typeface="Times New Roman"/>
              </a:rPr>
              <a:t>放飞心灵，你会觉得自己如闲云野鹤般自在，眼前一切都变得云淡风轻。放飞心灵，你会真正读懂</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淡泊以明志，宁静以致远</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a:cs typeface="Times New Roman"/>
              </a:rPr>
              <a:t>的深刻涵义。放飞心灵，你会静观庭前花开花落，笑看是非得失，成败荣辱，永远拥有一个冷静从容、淡定自如的美好心态。</a:t>
            </a:r>
          </a:p>
        </p:txBody>
      </p:sp>
    </p:spTree>
    <p:extLst>
      <p:ext uri="{BB962C8B-B14F-4D97-AF65-F5344CB8AC3E}">
        <p14:creationId xmlns:p14="http://schemas.microsoft.com/office/powerpoint/2010/main" val="2175915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97908" y="1157686"/>
            <a:ext cx="11676541" cy="2601290"/>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(6)</a:t>
            </a:r>
            <a:r>
              <a:rPr lang="zh-CN" altLang="en-US" sz="2800" kern="100" dirty="0">
                <a:latin typeface="Times New Roman"/>
                <a:ea typeface="微软雅黑"/>
                <a:cs typeface="Times New Roman"/>
              </a:rPr>
              <a:t>黄沙漫漫，驼铃声声，满目萧瑟的荒原上，沙驼追逐着夕阳，沙海何惧，朔风何惧，再大的沙尘也阻挡不住昭君的脚步，因为她的心早已没有任何惧怕和负担，心也早已迎向大漠。因为卸下了心里的包袱，历史成就了昭君的忠浩刚烈，她的心灵也飞上了人性的制高点。</a:t>
            </a:r>
          </a:p>
        </p:txBody>
      </p:sp>
    </p:spTree>
    <p:extLst>
      <p:ext uri="{BB962C8B-B14F-4D97-AF65-F5344CB8AC3E}">
        <p14:creationId xmlns:p14="http://schemas.microsoft.com/office/powerpoint/2010/main" val="28389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3194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佳作展台</a:t>
            </a:r>
            <a:r>
              <a:rPr lang="en-US" altLang="zh-CN" sz="2800" kern="100" dirty="0">
                <a:latin typeface="Cambria Math"/>
                <a:ea typeface="微软雅黑"/>
                <a:cs typeface="Cambria Math"/>
              </a:rPr>
              <a:t>】</a:t>
            </a:r>
          </a:p>
          <a:p>
            <a:pPr algn="ctr">
              <a:lnSpc>
                <a:spcPct val="150000"/>
              </a:lnSpc>
              <a:spcAft>
                <a:spcPts val="0"/>
              </a:spcAft>
            </a:pPr>
            <a:r>
              <a:rPr lang="zh-CN" altLang="en-US" sz="2800" kern="100" dirty="0">
                <a:latin typeface="Cambria Math"/>
                <a:ea typeface="微软雅黑"/>
                <a:cs typeface="Cambria Math"/>
              </a:rPr>
              <a:t>放飞心灵</a:t>
            </a:r>
          </a:p>
          <a:p>
            <a:pPr>
              <a:lnSpc>
                <a:spcPct val="150000"/>
              </a:lnSpc>
              <a:spcAft>
                <a:spcPts val="0"/>
              </a:spcAft>
            </a:pPr>
            <a:r>
              <a:rPr lang="zh-CN" altLang="en-US" sz="2800" kern="100" dirty="0" smtClean="0">
                <a:latin typeface="Cambria Math"/>
                <a:ea typeface="微软雅黑"/>
                <a:cs typeface="Cambria Math"/>
              </a:rPr>
              <a:t>        </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我终于翱翔，用心凝望不害怕，哪里会有风就飞多远吧</a:t>
            </a:r>
            <a:r>
              <a:rPr lang="en-US" altLang="zh-CN"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曾经被歌中所传达的信念深深感动，浮躁的心被它安抚平静，受伤的心灵与那双翅膀一起飞向天空。当一颗心刻下的只是失望的伤痕，当一朵朵怒放的鲜花渐渐萎缩，当一个个美好的瞬间转眼苍老了轮廓，当身心在忙碌的生活中感到疲惫</a:t>
            </a:r>
            <a:r>
              <a:rPr lang="en-US" altLang="zh-CN"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这时我们不妨给自己找一片自由的天空，一个宁静的港湾，让我们的心灵自由翱翔、自由呼吸。这时，你会发现沉闷的生活其实到处洋溢着生机，灰暗的人生其实暗含着美丽。</a:t>
            </a:r>
          </a:p>
        </p:txBody>
      </p:sp>
    </p:spTree>
    <p:extLst>
      <p:ext uri="{BB962C8B-B14F-4D97-AF65-F5344CB8AC3E}">
        <p14:creationId xmlns:p14="http://schemas.microsoft.com/office/powerpoint/2010/main" val="270861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99614"/>
            <a:ext cx="11560932" cy="6555641"/>
          </a:xfrm>
          <a:prstGeom prst="rect">
            <a:avLst/>
          </a:prstGeom>
        </p:spPr>
        <p:txBody>
          <a:bodyPr wrap="square" rtlCol="0">
            <a:spAutoFit/>
          </a:bodyPr>
          <a:lstStyle/>
          <a:p>
            <a:pPr algn="just">
              <a:lnSpc>
                <a:spcPct val="150000"/>
              </a:lnSpc>
              <a:spcAft>
                <a:spcPts val="0"/>
              </a:spcAft>
            </a:pPr>
            <a:r>
              <a:rPr lang="zh-CN" altLang="en-US" sz="2800" kern="100" dirty="0" smtClean="0">
                <a:latin typeface="Cambria Math"/>
                <a:ea typeface="微软雅黑"/>
                <a:cs typeface="Cambria Math"/>
              </a:rPr>
              <a:t>        放飞</a:t>
            </a:r>
            <a:r>
              <a:rPr lang="zh-CN" altLang="en-US" sz="2800" kern="100" dirty="0">
                <a:latin typeface="Cambria Math"/>
                <a:ea typeface="微软雅黑"/>
                <a:cs typeface="Cambria Math"/>
              </a:rPr>
              <a:t>心灵，是陶渊明那</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采菊东篱下，悠然见南山</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的恬静；是李白那</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五岳寻仙不辞远，一生好入名山游</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的洒脱；是陆游那</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楼船夜雪瓜洲渡，铁马秋风大散关</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的大气；更是岳飞那</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壮志饥餐胡虏肉，笑谈渴饮匈奴血</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的豪迈。也许你没有陶渊明的淡泊，也没有李白的洒脱，但你可以拥有名利之外的另一个世界，让心翱翔在自由的天空，驰骋于梦想的草原，你将拥有一片心灵的净土。</a:t>
            </a:r>
          </a:p>
          <a:p>
            <a:pPr algn="just">
              <a:lnSpc>
                <a:spcPct val="150000"/>
              </a:lnSpc>
              <a:spcAft>
                <a:spcPts val="0"/>
              </a:spcAft>
            </a:pPr>
            <a:r>
              <a:rPr lang="zh-CN" altLang="en-US" sz="2800" kern="100" dirty="0" smtClean="0">
                <a:latin typeface="Cambria Math"/>
                <a:ea typeface="微软雅黑"/>
                <a:cs typeface="Cambria Math"/>
              </a:rPr>
              <a:t>        放飞</a:t>
            </a:r>
            <a:r>
              <a:rPr lang="zh-CN" altLang="en-US" sz="2800" kern="100" dirty="0">
                <a:latin typeface="Cambria Math"/>
                <a:ea typeface="微软雅黑"/>
                <a:cs typeface="Cambria Math"/>
              </a:rPr>
              <a:t>心灵，你可以沿着曲曲弯弯的山路，一路收藏露珠的点点滴滴；你可以散步在柔软的沙滩上，一路捡起海贝的零零星星；你亦可以在万籁俱寂的夜空下看那流星划过，许愿的瞬间便是永恒</a:t>
            </a:r>
            <a:r>
              <a:rPr lang="en-US" altLang="zh-CN"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太多太多的事可以做，太多太多的路可以走，太多太多的方式可以选择。</a:t>
            </a:r>
          </a:p>
        </p:txBody>
      </p:sp>
    </p:spTree>
    <p:extLst>
      <p:ext uri="{BB962C8B-B14F-4D97-AF65-F5344CB8AC3E}">
        <p14:creationId xmlns:p14="http://schemas.microsoft.com/office/powerpoint/2010/main" val="3928161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97286"/>
            <a:ext cx="11560932" cy="5132239"/>
          </a:xfrm>
          <a:prstGeom prst="rect">
            <a:avLst/>
          </a:prstGeom>
        </p:spPr>
        <p:txBody>
          <a:bodyPr wrap="square" rtlCol="0">
            <a:spAutoFit/>
          </a:bodyPr>
          <a:lstStyle/>
          <a:p>
            <a:pPr algn="just">
              <a:lnSpc>
                <a:spcPct val="200000"/>
              </a:lnSpc>
              <a:spcAft>
                <a:spcPts val="0"/>
              </a:spcAft>
            </a:pPr>
            <a:r>
              <a:rPr lang="zh-CN" altLang="en-US" sz="2800" kern="100" dirty="0" smtClean="0">
                <a:latin typeface="Cambria Math"/>
                <a:ea typeface="微软雅黑"/>
                <a:cs typeface="Cambria Math"/>
              </a:rPr>
              <a:t>        放飞</a:t>
            </a:r>
            <a:r>
              <a:rPr lang="zh-CN" altLang="en-US" sz="2800" kern="100" dirty="0">
                <a:latin typeface="Cambria Math"/>
                <a:ea typeface="微软雅黑"/>
                <a:cs typeface="Cambria Math"/>
              </a:rPr>
              <a:t>心灵，不需要大把大把的钞票，不需要一年半载的时间，也不需要冥思苦想。你只需独倚窗边，尽情聆听雨点敲窗的美妙韵律，品味人生意义的永恒。这时的你没有世俗的纷扰，不必为琐事所累，这一刻你的心灵早已展翅飞翔在那梦的天空！</a:t>
            </a:r>
          </a:p>
          <a:p>
            <a:pPr algn="just">
              <a:lnSpc>
                <a:spcPct val="200000"/>
              </a:lnSpc>
              <a:spcAft>
                <a:spcPts val="0"/>
              </a:spcAft>
            </a:pPr>
            <a:r>
              <a:rPr lang="zh-CN" altLang="en-US" sz="2800" kern="100" dirty="0" smtClean="0">
                <a:latin typeface="Cambria Math"/>
                <a:ea typeface="微软雅黑"/>
                <a:cs typeface="Cambria Math"/>
              </a:rPr>
              <a:t>        黄沙</a:t>
            </a:r>
            <a:r>
              <a:rPr lang="zh-CN" altLang="en-US" sz="2800" kern="100" dirty="0">
                <a:latin typeface="Cambria Math"/>
                <a:ea typeface="微软雅黑"/>
                <a:cs typeface="Cambria Math"/>
              </a:rPr>
              <a:t>吹落了岁月的沧桑，驼铃依旧响在游子的心头。但吹落的是泪的苦涩，是心的犹豫，而驼铃荡出的是涤净的心灵！</a:t>
            </a:r>
          </a:p>
        </p:txBody>
      </p:sp>
    </p:spTree>
    <p:extLst>
      <p:ext uri="{BB962C8B-B14F-4D97-AF65-F5344CB8AC3E}">
        <p14:creationId xmlns:p14="http://schemas.microsoft.com/office/powerpoint/2010/main" val="975042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347671"/>
            <a:ext cx="11660202" cy="5493812"/>
          </a:xfrm>
          <a:prstGeom prst="rect">
            <a:avLst/>
          </a:prstGeom>
        </p:spPr>
        <p:txBody>
          <a:bodyPr wrap="square">
            <a:spAutoFit/>
          </a:bodyPr>
          <a:lstStyle/>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3</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谈中国诗</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可是，假如鞋子形成了脚，脚也形成了鞋子</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15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感悟：环境影响人，人也造就环境。</a:t>
            </a:r>
          </a:p>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口吻情景和陶渊明、李太白相似得令人惊讶。中西诗不但内容常相同，并且作风也往往暗合。</a:t>
            </a:r>
            <a:r>
              <a:rPr lang="zh-CN" altLang="en-US" sz="2600" kern="100" dirty="0">
                <a:solidFill>
                  <a:schemeClr val="tx1">
                    <a:lumMod val="75000"/>
                    <a:lumOff val="25000"/>
                  </a:schemeClr>
                </a:solidFill>
                <a:latin typeface="宋体" pitchFamily="2" charset="-122"/>
                <a:ea typeface="宋体" pitchFamily="2" charset="-122"/>
                <a:cs typeface="Times New Roman"/>
              </a:rPr>
              <a:t>”</a:t>
            </a:r>
          </a:p>
          <a:p>
            <a:pPr>
              <a:lnSpc>
                <a:spcPct val="15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感悟：以今观古，中外互看，其实都有这种现象。</a:t>
            </a:r>
          </a:p>
          <a:p>
            <a:pPr>
              <a:lnSpc>
                <a:spcPct val="15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(3)</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所以，你们讲，中国诗并没有特别</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中国</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的地方。中国诗只是诗，它该是诗，比它是</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中国的</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更重要。</a:t>
            </a:r>
            <a:r>
              <a:rPr lang="zh-CN" altLang="en-US" sz="2600" kern="100" dirty="0">
                <a:solidFill>
                  <a:schemeClr val="tx1">
                    <a:lumMod val="75000"/>
                    <a:lumOff val="25000"/>
                  </a:schemeClr>
                </a:solidFill>
                <a:latin typeface="宋体" pitchFamily="2" charset="-122"/>
                <a:ea typeface="宋体" pitchFamily="2" charset="-122"/>
                <a:cs typeface="Times New Roman"/>
              </a:rPr>
              <a:t>”</a:t>
            </a:r>
          </a:p>
          <a:p>
            <a:pPr>
              <a:lnSpc>
                <a:spcPct val="15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感悟：科学属于全世界，文化也是。</a:t>
            </a:r>
          </a:p>
        </p:txBody>
      </p:sp>
    </p:spTree>
    <p:extLst>
      <p:ext uri="{BB962C8B-B14F-4D97-AF65-F5344CB8AC3E}">
        <p14:creationId xmlns:p14="http://schemas.microsoft.com/office/powerpoint/2010/main" val="3475116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221186"/>
            <a:ext cx="11560932" cy="2677656"/>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赏析</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　本文主旨鲜明，文采斐然，字里行间激情洋溢。从行文的艺术性来说，本文开头很好地运用了</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以诗歌美句入题</a:t>
            </a:r>
            <a:r>
              <a:rPr lang="zh-CN" altLang="en-US" sz="28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的开篇法，结尾的议论抒怀毫不空洞浮泛，富有诗意，意味隽永，令人心潮激荡。</a:t>
            </a:r>
          </a:p>
        </p:txBody>
      </p:sp>
    </p:spTree>
    <p:extLst>
      <p:ext uri="{BB962C8B-B14F-4D97-AF65-F5344CB8AC3E}">
        <p14:creationId xmlns:p14="http://schemas.microsoft.com/office/powerpoint/2010/main" val="2913716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p:cNvSpPr txBox="1">
            <a:spLocks/>
          </p:cNvSpPr>
          <p:nvPr/>
        </p:nvSpPr>
        <p:spPr>
          <a:xfrm>
            <a:off x="2810990" y="1887338"/>
            <a:ext cx="64092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zh-CN" sz="4500" dirty="0">
                <a:solidFill>
                  <a:srgbClr val="FC6204"/>
                </a:solidFill>
                <a:ea typeface="微软雅黑" pitchFamily="34" charset="-122"/>
              </a:rPr>
              <a:t>二、单元写作训练定向</a:t>
            </a:r>
            <a:endParaRPr lang="zh-CN" altLang="en-US" sz="4500" dirty="0">
              <a:solidFill>
                <a:srgbClr val="FC6204"/>
              </a:solidFill>
              <a:ea typeface="微软雅黑" pitchFamily="34" charset="-122"/>
            </a:endParaRPr>
          </a:p>
        </p:txBody>
      </p:sp>
      <p:sp>
        <p:nvSpPr>
          <p:cNvPr id="3" name="矩形 2"/>
          <p:cNvSpPr/>
          <p:nvPr/>
        </p:nvSpPr>
        <p:spPr>
          <a:xfrm>
            <a:off x="138098" y="2709871"/>
            <a:ext cx="11660202" cy="1572033"/>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．在遣词造句、修辞、意蕴等方面培养讲究文采的习惯。</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．运用技法，写一篇具有文采的文章。</a:t>
            </a:r>
          </a:p>
        </p:txBody>
      </p:sp>
    </p:spTree>
    <p:extLst>
      <p:ext uri="{BB962C8B-B14F-4D97-AF65-F5344CB8AC3E}">
        <p14:creationId xmlns:p14="http://schemas.microsoft.com/office/powerpoint/2010/main" val="1404150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佳作赏读</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88898" y="449271"/>
            <a:ext cx="11660202" cy="5216813"/>
          </a:xfrm>
          <a:prstGeom prst="rect">
            <a:avLst/>
          </a:prstGeom>
        </p:spPr>
        <p:txBody>
          <a:bodyPr wrap="square">
            <a:spAutoFit/>
          </a:bodyPr>
          <a:lstStyle/>
          <a:p>
            <a:pPr algn="ctr">
              <a:lnSpc>
                <a:spcPct val="150000"/>
              </a:lnSpc>
              <a:spcAft>
                <a:spcPts val="0"/>
              </a:spcAft>
            </a:pPr>
            <a:r>
              <a:rPr lang="zh-CN" altLang="en-US" sz="2600" b="1" kern="100" dirty="0">
                <a:solidFill>
                  <a:srgbClr val="00B050"/>
                </a:solidFill>
                <a:latin typeface="微软雅黑" pitchFamily="34" charset="-122"/>
                <a:ea typeface="微软雅黑" pitchFamily="34" charset="-122"/>
                <a:cs typeface="Courier New"/>
              </a:rPr>
              <a:t>雨润万物，馨香满天</a:t>
            </a: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初春</a:t>
            </a:r>
            <a:r>
              <a:rPr lang="zh-CN" altLang="zh-CN" sz="2800" kern="100" dirty="0">
                <a:solidFill>
                  <a:schemeClr val="tx1">
                    <a:lumMod val="75000"/>
                    <a:lumOff val="25000"/>
                  </a:schemeClr>
                </a:solidFill>
                <a:latin typeface="Times New Roman"/>
                <a:ea typeface="微软雅黑"/>
                <a:cs typeface="Times New Roman"/>
              </a:rPr>
              <a:t>时节，</a:t>
            </a:r>
            <a:r>
              <a:rPr lang="zh-CN" altLang="zh-CN" sz="2800" u="sng" kern="100" dirty="0">
                <a:solidFill>
                  <a:schemeClr val="tx1">
                    <a:lumMod val="75000"/>
                    <a:lumOff val="25000"/>
                  </a:schemeClr>
                </a:solidFill>
                <a:latin typeface="Times New Roman"/>
                <a:ea typeface="微软雅黑"/>
                <a:cs typeface="Times New Roman"/>
              </a:rPr>
              <a:t>绵绵</a:t>
            </a:r>
            <a:r>
              <a:rPr lang="zh-CN" altLang="zh-CN" sz="2800" kern="100" dirty="0">
                <a:solidFill>
                  <a:schemeClr val="tx1">
                    <a:lumMod val="75000"/>
                    <a:lumOff val="25000"/>
                  </a:schemeClr>
                </a:solidFill>
                <a:latin typeface="Times New Roman"/>
                <a:ea typeface="微软雅黑"/>
                <a:cs typeface="Times New Roman"/>
              </a:rPr>
              <a:t>的细雨</a:t>
            </a:r>
            <a:r>
              <a:rPr lang="zh-CN" altLang="zh-CN" sz="2800" u="sng" kern="100" dirty="0">
                <a:solidFill>
                  <a:schemeClr val="tx1">
                    <a:lumMod val="75000"/>
                    <a:lumOff val="25000"/>
                  </a:schemeClr>
                </a:solidFill>
                <a:latin typeface="Times New Roman"/>
                <a:ea typeface="微软雅黑"/>
                <a:cs typeface="Times New Roman"/>
              </a:rPr>
              <a:t>纷纷扬扬</a:t>
            </a:r>
            <a:r>
              <a:rPr lang="zh-CN" altLang="zh-CN" sz="2800" kern="100" dirty="0">
                <a:solidFill>
                  <a:schemeClr val="tx1">
                    <a:lumMod val="75000"/>
                    <a:lumOff val="25000"/>
                  </a:schemeClr>
                </a:solidFill>
                <a:latin typeface="Times New Roman"/>
                <a:ea typeface="微软雅黑"/>
                <a:cs typeface="Times New Roman"/>
              </a:rPr>
              <a:t>地</a:t>
            </a:r>
            <a:r>
              <a:rPr lang="zh-CN" altLang="zh-CN" sz="2800" u="sng" kern="100" dirty="0">
                <a:solidFill>
                  <a:schemeClr val="tx1">
                    <a:lumMod val="75000"/>
                    <a:lumOff val="25000"/>
                  </a:schemeClr>
                </a:solidFill>
                <a:latin typeface="Times New Roman"/>
                <a:ea typeface="微软雅黑"/>
                <a:cs typeface="Times New Roman"/>
              </a:rPr>
              <a:t>散落</a:t>
            </a:r>
            <a:r>
              <a:rPr lang="zh-CN" altLang="zh-CN" sz="2800" kern="100" dirty="0">
                <a:solidFill>
                  <a:schemeClr val="tx1">
                    <a:lumMod val="75000"/>
                    <a:lumOff val="25000"/>
                  </a:schemeClr>
                </a:solidFill>
                <a:latin typeface="Times New Roman"/>
                <a:ea typeface="微软雅黑"/>
                <a:cs typeface="Times New Roman"/>
              </a:rPr>
              <a:t>人间，飘零的花瓣也</a:t>
            </a:r>
            <a:r>
              <a:rPr lang="zh-CN" altLang="zh-CN" sz="2800" u="sng" kern="100" dirty="0">
                <a:solidFill>
                  <a:schemeClr val="tx1">
                    <a:lumMod val="75000"/>
                    <a:lumOff val="25000"/>
                  </a:schemeClr>
                </a:solidFill>
                <a:latin typeface="Times New Roman"/>
                <a:ea typeface="微软雅黑"/>
                <a:cs typeface="Times New Roman"/>
              </a:rPr>
              <a:t>悄然</a:t>
            </a:r>
            <a:r>
              <a:rPr lang="zh-CN" altLang="zh-CN" sz="2800" kern="100" dirty="0">
                <a:solidFill>
                  <a:schemeClr val="tx1">
                    <a:lumMod val="75000"/>
                    <a:lumOff val="25000"/>
                  </a:schemeClr>
                </a:solidFill>
                <a:latin typeface="Times New Roman"/>
                <a:ea typeface="微软雅黑"/>
                <a:cs typeface="Times New Roman"/>
              </a:rPr>
              <a:t>地</a:t>
            </a:r>
            <a:r>
              <a:rPr lang="zh-CN" altLang="zh-CN" sz="2800" u="sng" kern="100" dirty="0">
                <a:solidFill>
                  <a:schemeClr val="tx1">
                    <a:lumMod val="75000"/>
                    <a:lumOff val="25000"/>
                  </a:schemeClr>
                </a:solidFill>
                <a:latin typeface="Times New Roman"/>
                <a:ea typeface="微软雅黑"/>
                <a:cs typeface="Times New Roman"/>
              </a:rPr>
              <a:t>零落</a:t>
            </a:r>
            <a:r>
              <a:rPr lang="zh-CN" altLang="zh-CN" sz="2800" kern="100" dirty="0">
                <a:solidFill>
                  <a:schemeClr val="tx1">
                    <a:lumMod val="75000"/>
                    <a:lumOff val="25000"/>
                  </a:schemeClr>
                </a:solidFill>
                <a:latin typeface="Times New Roman"/>
                <a:ea typeface="微软雅黑"/>
                <a:cs typeface="Times New Roman"/>
              </a:rPr>
              <a:t>成泥。</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细雨湿衣看不见，闲花落地听无声。</a:t>
            </a:r>
            <a:r>
              <a:rPr lang="en-US" altLang="zh-CN" sz="2800" kern="100" dirty="0">
                <a:solidFill>
                  <a:schemeClr val="tx1">
                    <a:lumMod val="75000"/>
                    <a:lumOff val="25000"/>
                  </a:schemeClr>
                </a:solidFill>
                <a:latin typeface="宋体"/>
                <a:ea typeface="微软雅黑"/>
                <a:cs typeface="Times New Roman"/>
              </a:rPr>
              <a:t>”</a:t>
            </a:r>
            <a:r>
              <a:rPr lang="zh-CN" altLang="zh-CN" sz="2800" u="sng" kern="100" dirty="0">
                <a:solidFill>
                  <a:schemeClr val="tx1">
                    <a:lumMod val="75000"/>
                    <a:lumOff val="25000"/>
                  </a:schemeClr>
                </a:solidFill>
                <a:latin typeface="Times New Roman"/>
                <a:ea typeface="微软雅黑"/>
                <a:cs typeface="Times New Roman"/>
              </a:rPr>
              <a:t>这一切真的归于沉寂了吗？君不见细雨过后滋润万物，一片生机盎然；君不见闲花飘零馨香满天，化作春泥更护花。</a:t>
            </a:r>
            <a:endParaRPr lang="zh-CN" altLang="zh-CN" sz="2800" kern="100" dirty="0">
              <a:solidFill>
                <a:schemeClr val="tx1">
                  <a:lumMod val="75000"/>
                  <a:lumOff val="25000"/>
                </a:schemeClr>
              </a:solidFill>
              <a:latin typeface="宋体"/>
              <a:cs typeface="Courier New"/>
            </a:endParaRPr>
          </a:p>
          <a:p>
            <a:pPr>
              <a:lnSpc>
                <a:spcPct val="15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u="sng" kern="100" dirty="0" smtClean="0">
                <a:solidFill>
                  <a:schemeClr val="tx1">
                    <a:lumMod val="75000"/>
                    <a:lumOff val="25000"/>
                  </a:schemeClr>
                </a:solidFill>
                <a:latin typeface="Times New Roman"/>
                <a:ea typeface="微软雅黑"/>
                <a:cs typeface="Times New Roman"/>
              </a:rPr>
              <a:t>时间的巨轮隆隆碾过，在历史的厚重中留下了一行行车辙。</a:t>
            </a:r>
            <a:r>
              <a:rPr lang="zh-CN" altLang="zh-CN" sz="2800" kern="100" dirty="0" smtClean="0">
                <a:solidFill>
                  <a:schemeClr val="tx1">
                    <a:lumMod val="75000"/>
                    <a:lumOff val="25000"/>
                  </a:schemeClr>
                </a:solidFill>
                <a:latin typeface="Times New Roman"/>
                <a:ea typeface="微软雅黑"/>
                <a:cs typeface="Times New Roman"/>
              </a:rPr>
              <a:t>我于那泥土微湿的痕迹中看到了那泥水化成的细雨，滋润万物；又于那浸润清香的泥土上看到一行娇小的脚印，记录有人穿着秀美的花鞋从这里走过。</a:t>
            </a:r>
            <a:endParaRPr lang="zh-CN" altLang="en-US"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20698" y="711200"/>
            <a:ext cx="11660202" cy="4893647"/>
          </a:xfrm>
          <a:prstGeom prst="rect">
            <a:avLst/>
          </a:prstGeom>
        </p:spPr>
        <p:txBody>
          <a:bodyPr wrap="square">
            <a:spAutoFit/>
          </a:bodyPr>
          <a:lstStyle/>
          <a:p>
            <a:pPr>
              <a:lnSpc>
                <a:spcPct val="200000"/>
              </a:lnSpc>
              <a:spcAft>
                <a:spcPts val="0"/>
              </a:spcAft>
            </a:pPr>
            <a:endParaRPr lang="zh-CN" altLang="en-US" sz="2600" kern="100" dirty="0">
              <a:solidFill>
                <a:schemeClr val="accent6">
                  <a:lumMod val="75000"/>
                </a:schemeClr>
              </a:solidFill>
              <a:latin typeface="微软雅黑" pitchFamily="34" charset="-122"/>
              <a:ea typeface="微软雅黑" pitchFamily="34" charset="-122"/>
              <a:cs typeface="Times New Roman"/>
            </a:endParaRPr>
          </a:p>
          <a:p>
            <a:pPr lvl="0">
              <a:lnSpc>
                <a:spcPct val="200000"/>
              </a:lnSpc>
            </a:pPr>
            <a:r>
              <a:rPr lang="zh-CN" altLang="en-US" sz="2600" kern="100" dirty="0" smtClean="0">
                <a:solidFill>
                  <a:srgbClr val="F79646">
                    <a:lumMod val="75000"/>
                  </a:srgbClr>
                </a:solidFill>
                <a:latin typeface="微软雅黑" pitchFamily="34" charset="-122"/>
                <a:ea typeface="微软雅黑" pitchFamily="34" charset="-122"/>
                <a:cs typeface="Times New Roman"/>
              </a:rPr>
              <a:t>⇨</a:t>
            </a:r>
            <a:r>
              <a:rPr lang="zh-CN" altLang="en-US" sz="2600" kern="100" dirty="0">
                <a:solidFill>
                  <a:srgbClr val="F79646">
                    <a:lumMod val="75000"/>
                  </a:srgbClr>
                </a:solidFill>
                <a:latin typeface="微软雅黑" pitchFamily="34" charset="-122"/>
                <a:ea typeface="微软雅黑" pitchFamily="34" charset="-122"/>
                <a:cs typeface="Times New Roman"/>
              </a:rPr>
              <a:t>词语细腻而动态地刻画出了</a:t>
            </a:r>
            <a:r>
              <a:rPr lang="zh-CN" altLang="en-US" sz="2600" kern="100" dirty="0">
                <a:solidFill>
                  <a:srgbClr val="F79646">
                    <a:lumMod val="75000"/>
                  </a:srgbClr>
                </a:solidFill>
                <a:latin typeface="宋体" pitchFamily="2" charset="-122"/>
                <a:ea typeface="宋体" pitchFamily="2" charset="-122"/>
                <a:cs typeface="Times New Roman"/>
              </a:rPr>
              <a:t>“</a:t>
            </a:r>
            <a:r>
              <a:rPr lang="zh-CN" altLang="en-US" sz="2600" kern="100" dirty="0">
                <a:solidFill>
                  <a:srgbClr val="F79646">
                    <a:lumMod val="75000"/>
                  </a:srgbClr>
                </a:solidFill>
                <a:latin typeface="微软雅黑" pitchFamily="34" charset="-122"/>
                <a:ea typeface="微软雅黑" pitchFamily="34" charset="-122"/>
                <a:cs typeface="Times New Roman"/>
              </a:rPr>
              <a:t>雨</a:t>
            </a:r>
            <a:r>
              <a:rPr lang="zh-CN" altLang="en-US" sz="2600" kern="100" dirty="0">
                <a:solidFill>
                  <a:srgbClr val="F79646">
                    <a:lumMod val="75000"/>
                  </a:srgbClr>
                </a:solidFill>
                <a:latin typeface="宋体" pitchFamily="2" charset="-122"/>
                <a:ea typeface="宋体" pitchFamily="2" charset="-122"/>
                <a:cs typeface="Times New Roman"/>
              </a:rPr>
              <a:t>”“</a:t>
            </a:r>
            <a:r>
              <a:rPr lang="zh-CN" altLang="en-US" sz="2600" kern="100" dirty="0">
                <a:solidFill>
                  <a:srgbClr val="F79646">
                    <a:lumMod val="75000"/>
                  </a:srgbClr>
                </a:solidFill>
                <a:latin typeface="微软雅黑" pitchFamily="34" charset="-122"/>
                <a:ea typeface="微软雅黑" pitchFamily="34" charset="-122"/>
                <a:cs typeface="Times New Roman"/>
              </a:rPr>
              <a:t>花</a:t>
            </a:r>
            <a:r>
              <a:rPr lang="zh-CN" altLang="en-US" sz="2600" kern="100" dirty="0">
                <a:solidFill>
                  <a:srgbClr val="F79646">
                    <a:lumMod val="75000"/>
                  </a:srgbClr>
                </a:solidFill>
                <a:latin typeface="宋体" pitchFamily="2" charset="-122"/>
                <a:ea typeface="宋体" pitchFamily="2" charset="-122"/>
                <a:cs typeface="Times New Roman"/>
              </a:rPr>
              <a:t>”</a:t>
            </a:r>
            <a:r>
              <a:rPr lang="zh-CN" altLang="en-US" sz="2600" kern="100" dirty="0">
                <a:solidFill>
                  <a:srgbClr val="F79646">
                    <a:lumMod val="75000"/>
                  </a:srgbClr>
                </a:solidFill>
                <a:latin typeface="微软雅黑" pitchFamily="34" charset="-122"/>
                <a:ea typeface="微软雅黑" pitchFamily="34" charset="-122"/>
                <a:cs typeface="Times New Roman"/>
              </a:rPr>
              <a:t>的情态，很有生活情味。</a:t>
            </a:r>
          </a:p>
          <a:p>
            <a:pPr lvl="0">
              <a:lnSpc>
                <a:spcPct val="200000"/>
              </a:lnSpc>
            </a:pPr>
            <a:r>
              <a:rPr lang="zh-CN" altLang="en-US" sz="2600" kern="100" dirty="0">
                <a:solidFill>
                  <a:srgbClr val="F79646">
                    <a:lumMod val="75000"/>
                  </a:srgbClr>
                </a:solidFill>
                <a:latin typeface="微软雅黑" pitchFamily="34" charset="-122"/>
                <a:ea typeface="微软雅黑" pitchFamily="34" charset="-122"/>
                <a:cs typeface="Times New Roman"/>
              </a:rPr>
              <a:t>⇨设问、对偶、化用诗句，读来朗朗上口。</a:t>
            </a:r>
          </a:p>
          <a:p>
            <a:pPr lvl="0">
              <a:lnSpc>
                <a:spcPct val="200000"/>
              </a:lnSpc>
            </a:pPr>
            <a:r>
              <a:rPr lang="zh-CN" altLang="en-US" sz="2600" kern="100" dirty="0">
                <a:solidFill>
                  <a:srgbClr val="F79646">
                    <a:lumMod val="75000"/>
                  </a:srgbClr>
                </a:solidFill>
                <a:latin typeface="微软雅黑" pitchFamily="34" charset="-122"/>
                <a:ea typeface="微软雅黑" pitchFamily="34" charset="-122"/>
                <a:cs typeface="Times New Roman"/>
              </a:rPr>
              <a:t>⇨用</a:t>
            </a:r>
            <a:r>
              <a:rPr lang="zh-CN" altLang="en-US" sz="2600" kern="100" dirty="0">
                <a:solidFill>
                  <a:srgbClr val="F79646">
                    <a:lumMod val="75000"/>
                  </a:srgbClr>
                </a:solidFill>
                <a:latin typeface="宋体" pitchFamily="2" charset="-122"/>
                <a:ea typeface="宋体" pitchFamily="2" charset="-122"/>
                <a:cs typeface="Times New Roman"/>
              </a:rPr>
              <a:t>“</a:t>
            </a:r>
            <a:r>
              <a:rPr lang="zh-CN" altLang="en-US" sz="2600" kern="100" dirty="0">
                <a:solidFill>
                  <a:srgbClr val="F79646">
                    <a:lumMod val="75000"/>
                  </a:srgbClr>
                </a:solidFill>
                <a:latin typeface="微软雅黑" pitchFamily="34" charset="-122"/>
                <a:ea typeface="微软雅黑" pitchFamily="34" charset="-122"/>
                <a:cs typeface="Times New Roman"/>
              </a:rPr>
              <a:t>隆隆碾过</a:t>
            </a:r>
            <a:r>
              <a:rPr lang="zh-CN" altLang="en-US" sz="2600" kern="100" dirty="0">
                <a:solidFill>
                  <a:srgbClr val="F79646">
                    <a:lumMod val="75000"/>
                  </a:srgbClr>
                </a:solidFill>
                <a:latin typeface="宋体" pitchFamily="2" charset="-122"/>
                <a:ea typeface="宋体" pitchFamily="2" charset="-122"/>
                <a:cs typeface="Times New Roman"/>
              </a:rPr>
              <a:t>”</a:t>
            </a:r>
            <a:r>
              <a:rPr lang="zh-CN" altLang="en-US" sz="2600" kern="100" dirty="0">
                <a:solidFill>
                  <a:srgbClr val="F79646">
                    <a:lumMod val="75000"/>
                  </a:srgbClr>
                </a:solidFill>
                <a:latin typeface="微软雅黑" pitchFamily="34" charset="-122"/>
                <a:ea typeface="微软雅黑" pitchFamily="34" charset="-122"/>
                <a:cs typeface="Times New Roman"/>
              </a:rPr>
              <a:t>来形容无声时间的消逝，很有新意。</a:t>
            </a:r>
          </a:p>
          <a:p>
            <a:pPr lvl="0">
              <a:lnSpc>
                <a:spcPct val="200000"/>
              </a:lnSpc>
            </a:pPr>
            <a:r>
              <a:rPr lang="zh-CN" altLang="en-US" sz="2600" kern="100" dirty="0">
                <a:solidFill>
                  <a:srgbClr val="F79646">
                    <a:lumMod val="75000"/>
                  </a:srgbClr>
                </a:solidFill>
                <a:latin typeface="微软雅黑" pitchFamily="34" charset="-122"/>
                <a:ea typeface="微软雅黑" pitchFamily="34" charset="-122"/>
                <a:cs typeface="Times New Roman"/>
              </a:rPr>
              <a:t>⇨大量比喻的运用，使抽象的说理富于形象、生动。</a:t>
            </a:r>
            <a:endParaRPr lang="zh-CN" altLang="en-US" sz="2600" dirty="0">
              <a:solidFill>
                <a:prstClr val="black"/>
              </a:solidFill>
            </a:endParaRPr>
          </a:p>
          <a:p>
            <a:pPr>
              <a:lnSpc>
                <a:spcPct val="200000"/>
              </a:lnSpc>
              <a:spcAft>
                <a:spcPts val="0"/>
              </a:spcAft>
            </a:pPr>
            <a:endParaRPr lang="zh-CN" altLang="en-US" sz="2600" kern="100" dirty="0">
              <a:solidFill>
                <a:schemeClr val="accent6">
                  <a:lumMod val="7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398523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436571"/>
            <a:ext cx="11660202" cy="5262979"/>
          </a:xfrm>
          <a:prstGeom prst="rect">
            <a:avLst/>
          </a:prstGeom>
        </p:spPr>
        <p:txBody>
          <a:bodyPr wrap="square">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你</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少时陈力希公侯，许国不复为身谋</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，然而</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永贞革新</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的失败使你身败名裂，辘辘南行的车轮碾碎了你峨冠博带的梦。</a:t>
            </a:r>
            <a:endParaRPr lang="zh-CN" altLang="zh-CN" sz="280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然而</a:t>
            </a:r>
            <a:r>
              <a:rPr lang="zh-CN" altLang="zh-CN" sz="2800" kern="100" dirty="0">
                <a:solidFill>
                  <a:schemeClr val="tx1">
                    <a:lumMod val="75000"/>
                    <a:lumOff val="25000"/>
                  </a:schemeClr>
                </a:solidFill>
                <a:latin typeface="Times New Roman"/>
                <a:ea typeface="微软雅黑"/>
                <a:cs typeface="Times New Roman"/>
              </a:rPr>
              <a:t>，岭南的瘴疫并不能将你击倒，你</a:t>
            </a:r>
            <a:r>
              <a:rPr lang="zh-CN" altLang="zh-CN" sz="2800" u="sng" kern="100" dirty="0">
                <a:solidFill>
                  <a:schemeClr val="tx1">
                    <a:lumMod val="75000"/>
                    <a:lumOff val="25000"/>
                  </a:schemeClr>
                </a:solidFill>
                <a:latin typeface="Times New Roman"/>
                <a:ea typeface="微软雅黑"/>
                <a:cs typeface="Times New Roman"/>
              </a:rPr>
              <a:t>化身那绵绵的细雨</a:t>
            </a:r>
            <a:r>
              <a:rPr lang="zh-CN" altLang="zh-CN" sz="2800" kern="100" dirty="0">
                <a:solidFill>
                  <a:schemeClr val="tx1">
                    <a:lumMod val="75000"/>
                    <a:lumOff val="25000"/>
                  </a:schemeClr>
                </a:solidFill>
                <a:latin typeface="Times New Roman"/>
                <a:ea typeface="微软雅黑"/>
                <a:cs typeface="Times New Roman"/>
              </a:rPr>
              <a:t>，尽自己微薄之力造福永州百姓。你</a:t>
            </a:r>
            <a:r>
              <a:rPr lang="zh-CN" altLang="zh-CN" sz="2800" u="sng" kern="100" dirty="0">
                <a:solidFill>
                  <a:schemeClr val="tx1">
                    <a:lumMod val="75000"/>
                    <a:lumOff val="25000"/>
                  </a:schemeClr>
                </a:solidFill>
                <a:latin typeface="Times New Roman"/>
                <a:ea typeface="微软雅黑"/>
                <a:cs typeface="Times New Roman"/>
              </a:rPr>
              <a:t>打了井，办了学，放走了奴婢，在这片蛮荒之地营造出一片绮丽的风景。</a:t>
            </a:r>
            <a:endParaRPr lang="zh-CN" altLang="zh-CN" sz="2800" kern="100" dirty="0">
              <a:solidFill>
                <a:schemeClr val="tx1">
                  <a:lumMod val="75000"/>
                  <a:lumOff val="25000"/>
                </a:schemeClr>
              </a:solidFill>
              <a:latin typeface="宋体"/>
              <a:cs typeface="Courier New"/>
            </a:endParaRPr>
          </a:p>
          <a:p>
            <a:pPr>
              <a:lnSpc>
                <a:spcPct val="15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你</a:t>
            </a:r>
            <a:r>
              <a:rPr lang="zh-CN" altLang="zh-CN" sz="2800" kern="100" dirty="0">
                <a:solidFill>
                  <a:schemeClr val="tx1">
                    <a:lumMod val="75000"/>
                    <a:lumOff val="25000"/>
                  </a:schemeClr>
                </a:solidFill>
                <a:latin typeface="Times New Roman"/>
                <a:ea typeface="微软雅黑"/>
                <a:cs typeface="Times New Roman"/>
              </a:rPr>
              <a:t>以戴罪之身，</a:t>
            </a:r>
            <a:r>
              <a:rPr lang="zh-CN" altLang="zh-CN" sz="2800" u="sng" kern="100" dirty="0">
                <a:solidFill>
                  <a:schemeClr val="tx1">
                    <a:lumMod val="75000"/>
                    <a:lumOff val="25000"/>
                  </a:schemeClr>
                </a:solidFill>
                <a:latin typeface="Times New Roman"/>
                <a:ea typeface="微软雅黑"/>
                <a:cs typeface="Times New Roman"/>
              </a:rPr>
              <a:t>化身为</a:t>
            </a:r>
            <a:r>
              <a:rPr lang="zh-CN" altLang="zh-CN" sz="2800" kern="100" dirty="0">
                <a:solidFill>
                  <a:schemeClr val="tx1">
                    <a:lumMod val="75000"/>
                    <a:lumOff val="25000"/>
                  </a:schemeClr>
                </a:solidFill>
                <a:latin typeface="Times New Roman"/>
                <a:ea typeface="微软雅黑"/>
                <a:cs typeface="Times New Roman"/>
              </a:rPr>
              <a:t>绵绵细雨，无声无息地</a:t>
            </a:r>
            <a:r>
              <a:rPr lang="zh-CN" altLang="zh-CN" sz="2800" u="sng" kern="100" dirty="0">
                <a:solidFill>
                  <a:schemeClr val="tx1">
                    <a:lumMod val="75000"/>
                    <a:lumOff val="25000"/>
                  </a:schemeClr>
                </a:solidFill>
                <a:latin typeface="Times New Roman"/>
                <a:ea typeface="微软雅黑"/>
                <a:cs typeface="Times New Roman"/>
              </a:rPr>
              <a:t>滋润着</a:t>
            </a:r>
            <a:r>
              <a:rPr lang="zh-CN" altLang="zh-CN" sz="2800" kern="100" dirty="0">
                <a:solidFill>
                  <a:schemeClr val="tx1">
                    <a:lumMod val="75000"/>
                    <a:lumOff val="25000"/>
                  </a:schemeClr>
                </a:solidFill>
                <a:latin typeface="Times New Roman"/>
                <a:ea typeface="微软雅黑"/>
                <a:cs typeface="Times New Roman"/>
              </a:rPr>
              <a:t>岭南万物。在你身后是一个但求无愧于心的灵魂，是祖国边陲的一抹绿意，</a:t>
            </a:r>
            <a:r>
              <a:rPr lang="zh-CN" altLang="zh-CN" sz="2800" u="sng" kern="100" dirty="0">
                <a:solidFill>
                  <a:schemeClr val="tx1">
                    <a:lumMod val="75000"/>
                    <a:lumOff val="25000"/>
                  </a:schemeClr>
                </a:solidFill>
                <a:latin typeface="Times New Roman"/>
                <a:ea typeface="微软雅黑"/>
                <a:cs typeface="Times New Roman"/>
              </a:rPr>
              <a:t>细雨湿衣看不见，浸润万物显芳华。</a:t>
            </a:r>
            <a:endParaRPr lang="zh-CN" altLang="en-US" sz="2600" kern="100" dirty="0">
              <a:solidFill>
                <a:schemeClr val="tx1">
                  <a:lumMod val="75000"/>
                  <a:lumOff val="2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397821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4146</TotalTime>
  <Words>4996</Words>
  <Application>Microsoft Office PowerPoint</Application>
  <PresentationFormat>自定义</PresentationFormat>
  <Paragraphs>144</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577</cp:revision>
  <dcterms:created xsi:type="dcterms:W3CDTF">2013-09-20T02:31:37Z</dcterms:created>
  <dcterms:modified xsi:type="dcterms:W3CDTF">2015-03-27T09:00:56Z</dcterms:modified>
</cp:coreProperties>
</file>