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256" r:id="rId2"/>
    <p:sldId id="260" r:id="rId3"/>
    <p:sldId id="295" r:id="rId4"/>
    <p:sldId id="262" r:id="rId5"/>
    <p:sldId id="376" r:id="rId6"/>
    <p:sldId id="429" r:id="rId7"/>
    <p:sldId id="299" r:id="rId8"/>
    <p:sldId id="300" r:id="rId9"/>
    <p:sldId id="430" r:id="rId10"/>
    <p:sldId id="325" r:id="rId11"/>
    <p:sldId id="301" r:id="rId12"/>
    <p:sldId id="378" r:id="rId13"/>
    <p:sldId id="417" r:id="rId14"/>
    <p:sldId id="354" r:id="rId15"/>
    <p:sldId id="418" r:id="rId16"/>
    <p:sldId id="431" r:id="rId17"/>
    <p:sldId id="420" r:id="rId18"/>
    <p:sldId id="421" r:id="rId19"/>
    <p:sldId id="303" r:id="rId20"/>
    <p:sldId id="343" r:id="rId21"/>
    <p:sldId id="384" r:id="rId22"/>
    <p:sldId id="432" r:id="rId23"/>
    <p:sldId id="359" r:id="rId24"/>
    <p:sldId id="433" r:id="rId25"/>
    <p:sldId id="427" r:id="rId26"/>
    <p:sldId id="434" r:id="rId27"/>
    <p:sldId id="347" r:id="rId28"/>
    <p:sldId id="335" r:id="rId29"/>
    <p:sldId id="435" r:id="rId30"/>
    <p:sldId id="436" r:id="rId31"/>
    <p:sldId id="437" r:id="rId32"/>
    <p:sldId id="438" r:id="rId33"/>
    <p:sldId id="428" r:id="rId34"/>
    <p:sldId id="319" r:id="rId35"/>
    <p:sldId id="320" r:id="rId36"/>
    <p:sldId id="425" r:id="rId37"/>
    <p:sldId id="439" r:id="rId38"/>
    <p:sldId id="440" r:id="rId39"/>
    <p:sldId id="393" r:id="rId40"/>
    <p:sldId id="342" r:id="rId41"/>
    <p:sldId id="258"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6204"/>
    <a:srgbClr val="0066FF"/>
    <a:srgbClr val="FFFFFF"/>
    <a:srgbClr val="FF9600"/>
    <a:srgbClr val="9B9B9B"/>
    <a:srgbClr val="8585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914" y="-804"/>
      </p:cViewPr>
      <p:guideLst>
        <p:guide orient="horz" pos="2160"/>
        <p:guide pos="3840"/>
      </p:guideLst>
    </p:cSldViewPr>
  </p:slideViewPr>
  <p:notesTextViewPr>
    <p:cViewPr>
      <p:scale>
        <a:sx n="1" d="1"/>
        <a:sy n="1" d="1"/>
      </p:scale>
      <p:origin x="0" y="0"/>
    </p:cViewPr>
  </p:notesTextViewPr>
  <p:notesViewPr>
    <p:cSldViewPr snapToGrid="0">
      <p:cViewPr varScale="1">
        <p:scale>
          <a:sx n="68" d="100"/>
          <a:sy n="68" d="100"/>
        </p:scale>
        <p:origin x="-285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46C9AA-A432-45C0-8822-E346F6B48C67}" type="datetimeFigureOut">
              <a:rPr lang="zh-CN" altLang="en-US" smtClean="0"/>
              <a:t>2015/3/28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FC287DC-4620-473C-B045-C49B9298BEDF}" type="slidenum">
              <a:rPr lang="zh-CN" altLang="en-US" smtClean="0"/>
              <a:t>‹#›</a:t>
            </a:fld>
            <a:endParaRPr lang="zh-CN" altLang="en-US"/>
          </a:p>
        </p:txBody>
      </p:sp>
    </p:spTree>
    <p:extLst>
      <p:ext uri="{BB962C8B-B14F-4D97-AF65-F5344CB8AC3E}">
        <p14:creationId xmlns:p14="http://schemas.microsoft.com/office/powerpoint/2010/main" val="41955707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C8D2FC-B7E4-4F22-829A-1951A70536BA}" type="datetimeFigureOut">
              <a:rPr lang="zh-CN" altLang="en-US" smtClean="0"/>
              <a:t>2015/3/28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A06D26-EB15-4881-94CD-B86EEBA9904A}" type="slidenum">
              <a:rPr lang="zh-CN" altLang="en-US" smtClean="0"/>
              <a:t>‹#›</a:t>
            </a:fld>
            <a:endParaRPr lang="zh-CN" altLang="en-US"/>
          </a:p>
        </p:txBody>
      </p:sp>
    </p:spTree>
    <p:extLst>
      <p:ext uri="{BB962C8B-B14F-4D97-AF65-F5344CB8AC3E}">
        <p14:creationId xmlns:p14="http://schemas.microsoft.com/office/powerpoint/2010/main" val="2110545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首页">
    <p:spTree>
      <p:nvGrpSpPr>
        <p:cNvPr id="1" name=""/>
        <p:cNvGrpSpPr/>
        <p:nvPr/>
      </p:nvGrpSpPr>
      <p:grpSpPr>
        <a:xfrm>
          <a:off x="0" y="0"/>
          <a:ext cx="0" cy="0"/>
          <a:chOff x="0" y="0"/>
          <a:chExt cx="0" cy="0"/>
        </a:xfrm>
      </p:grpSpPr>
      <p:pic>
        <p:nvPicPr>
          <p:cNvPr id="1027" name="Picture 3" descr="C:\Documents and Settings\t11318\桌面\揭开0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343651" y="0"/>
            <a:ext cx="8839970" cy="6858000"/>
          </a:xfrm>
          <a:prstGeom prst="rect">
            <a:avLst/>
          </a:prstGeom>
          <a:noFill/>
          <a:extLst>
            <a:ext uri="{909E8E84-426E-40DD-AFC4-6F175D3DCCD1}">
              <a14:hiddenFill xmlns:a14="http://schemas.microsoft.com/office/drawing/2010/main">
                <a:solidFill>
                  <a:srgbClr val="FFFFFF"/>
                </a:solidFill>
              </a14:hiddenFill>
            </a:ext>
          </a:extLst>
        </p:spPr>
      </p:pic>
      <p:sp>
        <p:nvSpPr>
          <p:cNvPr id="28" name="矩形 27"/>
          <p:cNvSpPr/>
          <p:nvPr userDrawn="1"/>
        </p:nvSpPr>
        <p:spPr>
          <a:xfrm>
            <a:off x="1299395" y="2329472"/>
            <a:ext cx="4102319" cy="523220"/>
          </a:xfrm>
          <a:prstGeom prst="rect">
            <a:avLst/>
          </a:prstGeom>
        </p:spPr>
        <p:txBody>
          <a:bodyPr wrap="square" anchor="ctr">
            <a:spAutoFit/>
          </a:bodyPr>
          <a:lstStyle/>
          <a:p>
            <a:pPr algn="l"/>
            <a:r>
              <a:rPr lang="zh-CN" altLang="en-US" sz="2800" b="0" dirty="0" smtClean="0">
                <a:solidFill>
                  <a:schemeClr val="bg1">
                    <a:lumMod val="50000"/>
                  </a:schemeClr>
                </a:solidFill>
                <a:effectLst/>
                <a:latin typeface="微软雅黑" pitchFamily="34" charset="-122"/>
                <a:ea typeface="微软雅黑" pitchFamily="34" charset="-122"/>
                <a:cs typeface="经典繁仿黑" pitchFamily="49" charset="-122"/>
              </a:rPr>
              <a:t>第三单元</a:t>
            </a:r>
            <a:r>
              <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rPr>
              <a:t>——</a:t>
            </a:r>
            <a:endParaRPr lang="zh-CN" altLang="en-US" sz="2800" b="0" dirty="0">
              <a:solidFill>
                <a:schemeClr val="bg1">
                  <a:lumMod val="50000"/>
                </a:schemeClr>
              </a:solidFill>
              <a:effectLst/>
              <a:latin typeface="微软雅黑" pitchFamily="34" charset="-122"/>
              <a:ea typeface="微软雅黑" pitchFamily="34" charset="-122"/>
              <a:cs typeface="经典繁仿黑" pitchFamily="49" charset="-122"/>
            </a:endParaRPr>
          </a:p>
        </p:txBody>
      </p:sp>
      <p:sp>
        <p:nvSpPr>
          <p:cNvPr id="29" name="TextBox 3"/>
          <p:cNvSpPr txBox="1"/>
          <p:nvPr userDrawn="1"/>
        </p:nvSpPr>
        <p:spPr>
          <a:xfrm>
            <a:off x="1243293" y="3382752"/>
            <a:ext cx="10481982" cy="1275414"/>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sz="7200" spc="5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lnSpc>
                <a:spcPct val="120000"/>
              </a:lnSpc>
            </a:pPr>
            <a:r>
              <a:rPr lang="zh-CN" altLang="en-US" sz="7000" b="1" kern="1200" spc="50" smtClean="0">
                <a:ln w="11430"/>
                <a:solidFill>
                  <a:srgbClr val="00B050"/>
                </a:solidFill>
                <a:effectLst>
                  <a:outerShdw blurRad="38100" dist="38100" dir="2700000" algn="tl">
                    <a:srgbClr val="000000">
                      <a:alpha val="43137"/>
                    </a:srgbClr>
                  </a:outerShdw>
                </a:effectLst>
                <a:latin typeface="微软雅黑" pitchFamily="34" charset="-122"/>
                <a:ea typeface="微软雅黑" pitchFamily="34" charset="-122"/>
                <a:cs typeface="经典繁仿黑" pitchFamily="49" charset="-122"/>
              </a:rPr>
              <a:t>映日荷花</a:t>
            </a:r>
            <a:r>
              <a:rPr lang="zh-CN" altLang="en-US" sz="7000" b="1" kern="1200" spc="50" smtClean="0">
                <a:ln w="11430"/>
                <a:solidFill>
                  <a:srgbClr val="FF0000"/>
                </a:solidFill>
                <a:effectLst>
                  <a:outerShdw blurRad="38100" dist="38100" dir="2700000" algn="tl">
                    <a:srgbClr val="000000">
                      <a:alpha val="43137"/>
                    </a:srgbClr>
                  </a:outerShdw>
                </a:effectLst>
                <a:latin typeface="微软雅黑" pitchFamily="34" charset="-122"/>
                <a:ea typeface="微软雅黑" pitchFamily="34" charset="-122"/>
                <a:cs typeface="经典繁仿黑" pitchFamily="49" charset="-122"/>
              </a:rPr>
              <a:t>别样红</a:t>
            </a:r>
            <a:endParaRPr lang="zh-CN" altLang="en-US" sz="7000" b="1" kern="1200" spc="50" dirty="0">
              <a:ln w="11430"/>
              <a:solidFill>
                <a:srgbClr val="FF0000"/>
              </a:solidFill>
              <a:effectLst>
                <a:outerShdw blurRad="38100" dist="38100" dir="2700000" algn="tl">
                  <a:srgbClr val="000000">
                    <a:alpha val="43137"/>
                  </a:srgbClr>
                </a:outerShdw>
              </a:effectLst>
              <a:latin typeface="微软雅黑" pitchFamily="34" charset="-122"/>
              <a:ea typeface="微软雅黑" pitchFamily="34" charset="-122"/>
              <a:cs typeface="经典繁仿黑" pitchFamily="49" charset="-122"/>
            </a:endParaRPr>
          </a:p>
        </p:txBody>
      </p:sp>
    </p:spTree>
    <p:extLst>
      <p:ext uri="{BB962C8B-B14F-4D97-AF65-F5344CB8AC3E}">
        <p14:creationId xmlns:p14="http://schemas.microsoft.com/office/powerpoint/2010/main" val="1718218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lt">
                                    <p:tmPct val="10000"/>
                                  </p:iterate>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3" presetClass="entr" presetSubtype="36" fill="hold" grpId="0" nodeType="afterEffect">
                                  <p:stCondLst>
                                    <p:cond delay="0"/>
                                  </p:stCondLst>
                                  <p:iterate type="lt">
                                    <p:tmPct val="18000"/>
                                  </p:iterate>
                                  <p:childTnLst>
                                    <p:set>
                                      <p:cBhvr>
                                        <p:cTn id="11" dur="1" fill="hold">
                                          <p:stCondLst>
                                            <p:cond delay="0"/>
                                          </p:stCondLst>
                                        </p:cTn>
                                        <p:tgtEl>
                                          <p:spTgt spid="29"/>
                                        </p:tgtEl>
                                        <p:attrNameLst>
                                          <p:attrName>style.visibility</p:attrName>
                                        </p:attrNameLst>
                                      </p:cBhvr>
                                      <p:to>
                                        <p:strVal val="visible"/>
                                      </p:to>
                                    </p:set>
                                    <p:anim calcmode="lin" valueType="num">
                                      <p:cBhvr>
                                        <p:cTn id="12" dur="500" fill="hold"/>
                                        <p:tgtEl>
                                          <p:spTgt spid="29"/>
                                        </p:tgtEl>
                                        <p:attrNameLst>
                                          <p:attrName>ppt_w</p:attrName>
                                        </p:attrNameLst>
                                      </p:cBhvr>
                                      <p:tavLst>
                                        <p:tav tm="0">
                                          <p:val>
                                            <p:strVal val="(6*min(max(#ppt_w*#ppt_h,.3),1)-7.4)/-.7*#ppt_w"/>
                                          </p:val>
                                        </p:tav>
                                        <p:tav tm="100000">
                                          <p:val>
                                            <p:strVal val="#ppt_w"/>
                                          </p:val>
                                        </p:tav>
                                      </p:tavLst>
                                    </p:anim>
                                    <p:anim calcmode="lin" valueType="num">
                                      <p:cBhvr>
                                        <p:cTn id="13" dur="500" fill="hold"/>
                                        <p:tgtEl>
                                          <p:spTgt spid="29"/>
                                        </p:tgtEl>
                                        <p:attrNameLst>
                                          <p:attrName>ppt_h</p:attrName>
                                        </p:attrNameLst>
                                      </p:cBhvr>
                                      <p:tavLst>
                                        <p:tav tm="0">
                                          <p:val>
                                            <p:strVal val="(6*min(max(#ppt_w*#ppt_h,.3),1)-7.4)/-.7*#ppt_h"/>
                                          </p:val>
                                        </p:tav>
                                        <p:tav tm="100000">
                                          <p:val>
                                            <p:strVal val="#ppt_h"/>
                                          </p:val>
                                        </p:tav>
                                      </p:tavLst>
                                    </p:anim>
                                    <p:anim calcmode="lin" valueType="num">
                                      <p:cBhvr>
                                        <p:cTn id="14" dur="500" fill="hold"/>
                                        <p:tgtEl>
                                          <p:spTgt spid="29"/>
                                        </p:tgtEl>
                                        <p:attrNameLst>
                                          <p:attrName>ppt_x</p:attrName>
                                        </p:attrNameLst>
                                      </p:cBhvr>
                                      <p:tavLst>
                                        <p:tav tm="0">
                                          <p:val>
                                            <p:fltVal val="0.5"/>
                                          </p:val>
                                        </p:tav>
                                        <p:tav tm="100000">
                                          <p:val>
                                            <p:strVal val="#ppt_x"/>
                                          </p:val>
                                        </p:tav>
                                      </p:tavLst>
                                    </p:anim>
                                    <p:anim calcmode="lin" valueType="num">
                                      <p:cBhvr>
                                        <p:cTn id="15" dur="500" fill="hold"/>
                                        <p:tgtEl>
                                          <p:spTgt spid="29"/>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8" name="TextBox 8"/>
          <p:cNvSpPr txBox="1"/>
          <p:nvPr userDrawn="1"/>
        </p:nvSpPr>
        <p:spPr>
          <a:xfrm>
            <a:off x="977900" y="6410204"/>
            <a:ext cx="4965700" cy="400110"/>
          </a:xfrm>
          <a:prstGeom prst="rect">
            <a:avLst/>
          </a:prstGeom>
          <a:noFill/>
        </p:spPr>
        <p:txBody>
          <a:bodyPr wrap="square" rtlCol="0" anchor="ctr">
            <a:spAutoFit/>
          </a:bodyPr>
          <a:lstStyle/>
          <a:p>
            <a:r>
              <a:rPr lang="zh-CN" altLang="en-US" sz="1400" dirty="0" smtClean="0">
                <a:solidFill>
                  <a:schemeClr val="bg1"/>
                </a:solidFill>
                <a:latin typeface="微软雅黑" pitchFamily="34" charset="-122"/>
                <a:ea typeface="微软雅黑" pitchFamily="34" charset="-122"/>
              </a:rPr>
              <a:t>第四章</a:t>
            </a:r>
            <a:r>
              <a:rPr lang="en-US" altLang="zh-CN" sz="1600" dirty="0" smtClean="0">
                <a:solidFill>
                  <a:schemeClr val="bg1"/>
                </a:solidFill>
                <a:latin typeface="微软雅黑" pitchFamily="34" charset="-122"/>
                <a:ea typeface="微软雅黑" pitchFamily="34" charset="-122"/>
              </a:rPr>
              <a:t> </a:t>
            </a:r>
            <a:r>
              <a:rPr lang="zh-CN" altLang="en-US" sz="2000" baseline="0" dirty="0" smtClean="0">
                <a:solidFill>
                  <a:schemeClr val="bg1"/>
                </a:solidFill>
                <a:latin typeface="微软雅黑" pitchFamily="34" charset="-122"/>
                <a:ea typeface="微软雅黑" pitchFamily="34" charset="-122"/>
              </a:rPr>
              <a:t> </a:t>
            </a:r>
            <a:r>
              <a:rPr lang="zh-CN" altLang="en-US" sz="2000" dirty="0" smtClean="0">
                <a:solidFill>
                  <a:schemeClr val="bg1"/>
                </a:solidFill>
                <a:latin typeface="微软雅黑" pitchFamily="34" charset="-122"/>
                <a:ea typeface="微软雅黑" pitchFamily="34" charset="-122"/>
              </a:rPr>
              <a:t>情商知识概述</a:t>
            </a:r>
            <a:endParaRPr lang="zh-CN" altLang="en-US" sz="2000" dirty="0">
              <a:solidFill>
                <a:schemeClr val="bg1"/>
              </a:solidFill>
              <a:latin typeface="微软雅黑" pitchFamily="34" charset="-122"/>
              <a:ea typeface="微软雅黑" pitchFamily="34" charset="-122"/>
            </a:endParaRPr>
          </a:p>
        </p:txBody>
      </p:sp>
      <p:sp>
        <p:nvSpPr>
          <p:cNvPr id="3" name="矩形 2"/>
          <p:cNvSpPr/>
          <p:nvPr userDrawn="1"/>
        </p:nvSpPr>
        <p:spPr>
          <a:xfrm>
            <a:off x="641178" y="0"/>
            <a:ext cx="673443" cy="997807"/>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0329678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4" name="Rectangle 6"/>
          <p:cNvSpPr/>
          <p:nvPr userDrawn="1"/>
        </p:nvSpPr>
        <p:spPr>
          <a:xfrm>
            <a:off x="0" y="6400800"/>
            <a:ext cx="12192000" cy="457200"/>
          </a:xfrm>
          <a:prstGeom prst="rect">
            <a:avLst/>
          </a:prstGeom>
          <a:blipFill rotWithShape="1">
            <a:blip r:embed="rId2">
              <a:duotone>
                <a:srgbClr val="000000">
                  <a:shade val="12000"/>
                  <a:satMod val="240000"/>
                </a:srgbClr>
                <a:srgbClr val="000000">
                  <a:tint val="98000"/>
                </a:srgbClr>
              </a:duotone>
            </a:blip>
            <a:tile tx="0" ty="0" sx="100000" sy="100000" flip="none" algn="ctr"/>
          </a:blip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5" name="Rectangle 7"/>
          <p:cNvSpPr/>
          <p:nvPr userDrawn="1"/>
        </p:nvSpPr>
        <p:spPr>
          <a:xfrm>
            <a:off x="1279" y="6309360"/>
            <a:ext cx="12188952" cy="97215"/>
          </a:xfrm>
          <a:prstGeom prst="rect">
            <a:avLst/>
          </a:prstGeom>
          <a:solidFill>
            <a:srgbClr val="000000"/>
          </a:solid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6" name="椭圆 5"/>
          <p:cNvSpPr/>
          <p:nvPr userDrawn="1"/>
        </p:nvSpPr>
        <p:spPr>
          <a:xfrm>
            <a:off x="11356958" y="6439663"/>
            <a:ext cx="360000" cy="360000"/>
          </a:xfrm>
          <a:prstGeom prst="ellipse">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7" name="TextBox 15"/>
          <p:cNvSpPr txBox="1"/>
          <p:nvPr userDrawn="1"/>
        </p:nvSpPr>
        <p:spPr>
          <a:xfrm>
            <a:off x="11211743" y="6450386"/>
            <a:ext cx="650430" cy="338554"/>
          </a:xfrm>
          <a:prstGeom prst="rect">
            <a:avLst/>
          </a:prstGeom>
          <a:noFill/>
        </p:spPr>
        <p:txBody>
          <a:bodyPr wrap="square" rtlCol="0">
            <a:spAutoFit/>
          </a:bodyPr>
          <a:lstStyle/>
          <a:p>
            <a:pPr algn="ctr"/>
            <a:fld id="{2EEF1883-7A0E-4F66-9932-E581691AD397}" type="slidenum">
              <a:rPr lang="zh-CN" altLang="en-US" sz="16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8" name="圆角矩形 7"/>
          <p:cNvSpPr/>
          <p:nvPr userDrawn="1"/>
        </p:nvSpPr>
        <p:spPr>
          <a:xfrm>
            <a:off x="889000" y="6405466"/>
            <a:ext cx="5054600" cy="409586"/>
          </a:xfrm>
          <a:prstGeom prst="roundRect">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9" name="TextBox 8"/>
          <p:cNvSpPr txBox="1"/>
          <p:nvPr userDrawn="1"/>
        </p:nvSpPr>
        <p:spPr>
          <a:xfrm>
            <a:off x="977900" y="6410204"/>
            <a:ext cx="4965700" cy="400110"/>
          </a:xfrm>
          <a:prstGeom prst="rect">
            <a:avLst/>
          </a:prstGeom>
          <a:noFill/>
        </p:spPr>
        <p:txBody>
          <a:bodyPr wrap="square" rtlCol="0" anchor="ctr">
            <a:spAutoFit/>
          </a:bodyPr>
          <a:lstStyle/>
          <a:p>
            <a:r>
              <a:rPr lang="en-US" altLang="zh-CN" sz="2000" dirty="0" smtClean="0">
                <a:solidFill>
                  <a:schemeClr val="bg1"/>
                </a:solidFill>
                <a:latin typeface="微软雅黑" pitchFamily="34" charset="-122"/>
                <a:ea typeface="微软雅黑" pitchFamily="34" charset="-122"/>
              </a:rPr>
              <a:t>10 </a:t>
            </a:r>
            <a:r>
              <a:rPr lang="zh-CN" altLang="en-US" sz="2000" baseline="0" dirty="0" smtClean="0">
                <a:solidFill>
                  <a:schemeClr val="bg1"/>
                </a:solidFill>
                <a:latin typeface="微软雅黑" pitchFamily="34" charset="-122"/>
                <a:ea typeface="微软雅黑" pitchFamily="34" charset="-122"/>
              </a:rPr>
              <a:t>   谈中国诗</a:t>
            </a:r>
            <a:endParaRPr lang="zh-CN" altLang="en-US" sz="20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477863246"/>
      </p:ext>
    </p:extLst>
  </p:cSld>
  <p:clrMapOvr>
    <a:masterClrMapping/>
  </p:clrMapOvr>
  <p:transition>
    <p:newsflash/>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bg>
      <p:bgRef idx="1002">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651035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8" name="Picture 3" descr="C:\Documents and Settings\t11318\桌面\揭开0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339582" y="0"/>
            <a:ext cx="883997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3"/>
          <p:cNvSpPr txBox="1"/>
          <p:nvPr userDrawn="1"/>
        </p:nvSpPr>
        <p:spPr>
          <a:xfrm>
            <a:off x="1644232" y="1886146"/>
            <a:ext cx="5337134" cy="1446550"/>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sz="7200" spc="5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r>
              <a:rPr lang="zh-CN" altLang="en-US" sz="8800" b="1" dirty="0" smtClean="0">
                <a:solidFill>
                  <a:srgbClr val="CD1F06"/>
                </a:solidFill>
                <a:latin typeface="微软雅黑" pitchFamily="34" charset="-122"/>
                <a:ea typeface="微软雅黑" pitchFamily="34" charset="-122"/>
              </a:rPr>
              <a:t>谢谢</a:t>
            </a:r>
            <a:r>
              <a:rPr lang="zh-CN" altLang="en-US" sz="8800" b="1" dirty="0" smtClean="0">
                <a:solidFill>
                  <a:srgbClr val="00B050"/>
                </a:solidFill>
                <a:latin typeface="微软雅黑" pitchFamily="34" charset="-122"/>
                <a:ea typeface="微软雅黑" pitchFamily="34" charset="-122"/>
              </a:rPr>
              <a:t>观看</a:t>
            </a:r>
            <a:endParaRPr lang="zh-CN" altLang="en-US" sz="8800" b="1" dirty="0">
              <a:solidFill>
                <a:srgbClr val="00B050"/>
              </a:solidFill>
              <a:latin typeface="微软雅黑" pitchFamily="34" charset="-122"/>
              <a:ea typeface="微软雅黑" pitchFamily="34" charset="-122"/>
            </a:endParaRPr>
          </a:p>
        </p:txBody>
      </p:sp>
      <p:sp>
        <p:nvSpPr>
          <p:cNvPr id="10" name="矩形 9"/>
          <p:cNvSpPr/>
          <p:nvPr userDrawn="1"/>
        </p:nvSpPr>
        <p:spPr>
          <a:xfrm>
            <a:off x="1782886" y="3657925"/>
            <a:ext cx="5619384" cy="954107"/>
          </a:xfrm>
          <a:prstGeom prst="rect">
            <a:avLst/>
          </a:prstGeom>
        </p:spPr>
        <p:txBody>
          <a:bodyPr wrap="square" anchor="ctr">
            <a:spAutoFit/>
          </a:bodyPr>
          <a:lstStyle/>
          <a:p>
            <a:pPr algn="l"/>
            <a:r>
              <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rPr>
              <a:t>——</a:t>
            </a:r>
            <a:r>
              <a:rPr lang="zh-CN" altLang="en-US" sz="2800" b="0" dirty="0" smtClean="0">
                <a:solidFill>
                  <a:schemeClr val="bg1">
                    <a:lumMod val="50000"/>
                  </a:schemeClr>
                </a:solidFill>
                <a:effectLst/>
                <a:latin typeface="微软雅黑" pitchFamily="34" charset="-122"/>
                <a:ea typeface="微软雅黑" pitchFamily="34" charset="-122"/>
                <a:cs typeface="经典繁仿黑" pitchFamily="49" charset="-122"/>
              </a:rPr>
              <a:t>更多精彩内容请登录 </a:t>
            </a:r>
            <a:endPar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endParaRPr>
          </a:p>
          <a:p>
            <a:pPr algn="l"/>
            <a:r>
              <a:rPr lang="en-US" altLang="zh-CN" sz="2800" b="0" baseline="0" dirty="0" smtClean="0">
                <a:solidFill>
                  <a:schemeClr val="bg1">
                    <a:lumMod val="50000"/>
                  </a:schemeClr>
                </a:solidFill>
                <a:effectLst/>
                <a:latin typeface="微软雅黑" pitchFamily="34" charset="-122"/>
                <a:ea typeface="微软雅黑" pitchFamily="34" charset="-122"/>
                <a:cs typeface="经典繁仿黑" pitchFamily="49" charset="-122"/>
              </a:rPr>
              <a:t>        </a:t>
            </a:r>
            <a:r>
              <a:rPr lang="en-US" altLang="zh-CN" sz="2800" b="0" dirty="0" smtClean="0">
                <a:solidFill>
                  <a:srgbClr val="FF0000"/>
                </a:solidFill>
                <a:effectLst/>
                <a:latin typeface="微软雅黑" pitchFamily="34" charset="-122"/>
                <a:ea typeface="微软雅黑" pitchFamily="34" charset="-122"/>
                <a:cs typeface="经典繁仿黑" pitchFamily="49" charset="-122"/>
              </a:rPr>
              <a:t>www.91taoke.com</a:t>
            </a:r>
            <a:endParaRPr lang="zh-CN" altLang="en-US" sz="2800" b="0" dirty="0">
              <a:solidFill>
                <a:srgbClr val="FF0000"/>
              </a:solidFill>
              <a:effectLst/>
              <a:latin typeface="微软雅黑" pitchFamily="34" charset="-122"/>
              <a:ea typeface="微软雅黑" pitchFamily="34" charset="-122"/>
              <a:cs typeface="经典繁仿黑" pitchFamily="49" charset="-122"/>
            </a:endParaRPr>
          </a:p>
        </p:txBody>
      </p:sp>
    </p:spTree>
    <p:extLst>
      <p:ext uri="{BB962C8B-B14F-4D97-AF65-F5344CB8AC3E}">
        <p14:creationId xmlns:p14="http://schemas.microsoft.com/office/powerpoint/2010/main" val="244359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iterate type="lt">
                                    <p:tmPct val="18000"/>
                                  </p:iterate>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6*min(max(#ppt_w*#ppt_h,.3),1)-7.4)/-.7*#ppt_w"/>
                                          </p:val>
                                        </p:tav>
                                        <p:tav tm="100000">
                                          <p:val>
                                            <p:strVal val="#ppt_w"/>
                                          </p:val>
                                        </p:tav>
                                      </p:tavLst>
                                    </p:anim>
                                    <p:anim calcmode="lin" valueType="num">
                                      <p:cBhvr>
                                        <p:cTn id="8" dur="500" fill="hold"/>
                                        <p:tgtEl>
                                          <p:spTgt spid="9"/>
                                        </p:tgtEl>
                                        <p:attrNameLst>
                                          <p:attrName>ppt_h</p:attrName>
                                        </p:attrNameLst>
                                      </p:cBhvr>
                                      <p:tavLst>
                                        <p:tav tm="0">
                                          <p:val>
                                            <p:strVal val="(6*min(max(#ppt_w*#ppt_h,.3),1)-7.4)/-.7*#ppt_h"/>
                                          </p:val>
                                        </p:tav>
                                        <p:tav tm="100000">
                                          <p:val>
                                            <p:strVal val="#ppt_h"/>
                                          </p:val>
                                        </p:tav>
                                      </p:tavLst>
                                    </p:anim>
                                    <p:anim calcmode="lin" valueType="num">
                                      <p:cBhvr>
                                        <p:cTn id="9" dur="500" fill="hold"/>
                                        <p:tgtEl>
                                          <p:spTgt spid="9"/>
                                        </p:tgtEl>
                                        <p:attrNameLst>
                                          <p:attrName>ppt_x</p:attrName>
                                        </p:attrNameLst>
                                      </p:cBhvr>
                                      <p:tavLst>
                                        <p:tav tm="0">
                                          <p:val>
                                            <p:fltVal val="0.5"/>
                                          </p:val>
                                        </p:tav>
                                        <p:tav tm="100000">
                                          <p:val>
                                            <p:strVal val="#ppt_x"/>
                                          </p:val>
                                        </p:tav>
                                      </p:tavLst>
                                    </p:anim>
                                    <p:anim calcmode="lin" valueType="num">
                                      <p:cBhvr>
                                        <p:cTn id="10" dur="500" fill="hold"/>
                                        <p:tgtEl>
                                          <p:spTgt spid="9"/>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770"/>
                            </p:stCondLst>
                            <p:childTnLst>
                              <p:par>
                                <p:cTn id="12" presetID="2" presetClass="entr" presetSubtype="2" decel="100000" fill="hold" grpId="0" nodeType="afterEffect">
                                  <p:stCondLst>
                                    <p:cond delay="0"/>
                                  </p:stCondLst>
                                  <p:iterate type="lt">
                                    <p:tmPct val="10000"/>
                                  </p:iterate>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fill="hold"/>
                                        <p:tgtEl>
                                          <p:spTgt spid="10"/>
                                        </p:tgtEl>
                                        <p:attrNameLst>
                                          <p:attrName>ppt_x</p:attrName>
                                        </p:attrNameLst>
                                      </p:cBhvr>
                                      <p:tavLst>
                                        <p:tav tm="0">
                                          <p:val>
                                            <p:strVal val="1+#ppt_w/2"/>
                                          </p:val>
                                        </p:tav>
                                        <p:tav tm="100000">
                                          <p:val>
                                            <p:strVal val="#ppt_x"/>
                                          </p:val>
                                        </p:tav>
                                      </p:tavLst>
                                    </p:anim>
                                    <p:anim calcmode="lin" valueType="num">
                                      <p:cBhvr additive="base">
                                        <p:cTn id="15"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两栏内容">
    <p:spTree>
      <p:nvGrpSpPr>
        <p:cNvPr id="1" name=""/>
        <p:cNvGrpSpPr/>
        <p:nvPr/>
      </p:nvGrpSpPr>
      <p:grpSpPr>
        <a:xfrm>
          <a:off x="0" y="0"/>
          <a:ext cx="0" cy="0"/>
          <a:chOff x="0" y="0"/>
          <a:chExt cx="0" cy="0"/>
        </a:xfrm>
      </p:grpSpPr>
      <p:sp>
        <p:nvSpPr>
          <p:cNvPr id="12" name="任意多边形 11"/>
          <p:cNvSpPr/>
          <p:nvPr userDrawn="1"/>
        </p:nvSpPr>
        <p:spPr>
          <a:xfrm>
            <a:off x="4540250" y="0"/>
            <a:ext cx="3111500" cy="1168400"/>
          </a:xfrm>
          <a:custGeom>
            <a:avLst/>
            <a:gdLst>
              <a:gd name="connsiteX0" fmla="*/ 0 w 3111500"/>
              <a:gd name="connsiteY0" fmla="*/ 0 h 1168400"/>
              <a:gd name="connsiteX1" fmla="*/ 3111500 w 3111500"/>
              <a:gd name="connsiteY1" fmla="*/ 0 h 1168400"/>
              <a:gd name="connsiteX2" fmla="*/ 3111500 w 3111500"/>
              <a:gd name="connsiteY2" fmla="*/ 495300 h 1168400"/>
              <a:gd name="connsiteX3" fmla="*/ 3111500 w 3111500"/>
              <a:gd name="connsiteY3" fmla="*/ 831850 h 1168400"/>
              <a:gd name="connsiteX4" fmla="*/ 1555750 w 3111500"/>
              <a:gd name="connsiteY4" fmla="*/ 1168400 h 1168400"/>
              <a:gd name="connsiteX5" fmla="*/ 0 w 3111500"/>
              <a:gd name="connsiteY5" fmla="*/ 831850 h 1168400"/>
              <a:gd name="connsiteX6" fmla="*/ 0 w 3111500"/>
              <a:gd name="connsiteY6" fmla="*/ 495300 h 116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1500" h="1168400">
                <a:moveTo>
                  <a:pt x="0" y="0"/>
                </a:moveTo>
                <a:lnTo>
                  <a:pt x="3111500" y="0"/>
                </a:lnTo>
                <a:lnTo>
                  <a:pt x="3111500" y="495300"/>
                </a:lnTo>
                <a:lnTo>
                  <a:pt x="3111500" y="831850"/>
                </a:lnTo>
                <a:lnTo>
                  <a:pt x="1555750" y="1168400"/>
                </a:lnTo>
                <a:lnTo>
                  <a:pt x="0" y="831850"/>
                </a:lnTo>
                <a:lnTo>
                  <a:pt x="0" y="495300"/>
                </a:lnTo>
                <a:close/>
              </a:path>
            </a:pathLst>
          </a:custGeom>
          <a:solidFill>
            <a:srgbClr val="FC62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0" y="5982854"/>
            <a:ext cx="12192000" cy="406400"/>
          </a:xfrm>
          <a:prstGeom prst="rect">
            <a:avLst/>
          </a:prstGeom>
          <a:pattFill prst="wdUpDiag">
            <a:fgClr>
              <a:schemeClr val="tx1">
                <a:lumMod val="50000"/>
                <a:lumOff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4540250" y="89500"/>
            <a:ext cx="3111500" cy="850682"/>
          </a:xfrm>
          <a:prstGeom prst="rect">
            <a:avLst/>
          </a:prstGeom>
        </p:spPr>
        <p:txBody>
          <a:bodyPr wrap="square">
            <a:spAutoFit/>
          </a:bodyPr>
          <a:lstStyle/>
          <a:p>
            <a:pPr marL="0" marR="0" lvl="0" indent="0" algn="ctr" defTabSz="914400" eaLnBrk="1" fontAlgn="auto" latinLnBrk="0" hangingPunct="1">
              <a:lnSpc>
                <a:spcPct val="112000"/>
              </a:lnSpc>
              <a:spcBef>
                <a:spcPts val="0"/>
              </a:spcBef>
              <a:spcAft>
                <a:spcPts val="0"/>
              </a:spcAft>
              <a:buClrTx/>
              <a:buSzTx/>
              <a:buFontTx/>
              <a:buNone/>
              <a:tabLst/>
              <a:defRPr/>
            </a:pPr>
            <a:r>
              <a:rPr kumimoji="0" lang="zh-CN" altLang="en-US" sz="2800" b="1" i="0" u="none" strike="noStrike" kern="1200" cap="none" spc="0" normalizeH="0" baseline="0" noProof="0" dirty="0" smtClean="0">
                <a:ln>
                  <a:noFill/>
                </a:ln>
                <a:solidFill>
                  <a:prstClr val="white"/>
                </a:solidFill>
                <a:effectLst/>
                <a:uLnTx/>
                <a:uFillTx/>
                <a:latin typeface="微软雅黑" pitchFamily="34" charset="-122"/>
                <a:ea typeface="微软雅黑" pitchFamily="34" charset="-122"/>
              </a:rPr>
              <a:t>栏目索引 </a:t>
            </a:r>
            <a:r>
              <a:rPr kumimoji="0" lang="en-US" altLang="zh-CN" sz="2800" b="1" i="0" u="none" strike="noStrike" kern="1200" cap="none" spc="0" normalizeH="0" baseline="0" noProof="0" dirty="0" smtClean="0">
                <a:ln>
                  <a:noFill/>
                </a:ln>
                <a:solidFill>
                  <a:prstClr val="white"/>
                </a:solidFill>
                <a:effectLst/>
                <a:uLnTx/>
                <a:uFillTx/>
                <a:latin typeface="微软雅黑" pitchFamily="34" charset="-122"/>
                <a:ea typeface="微软雅黑" pitchFamily="34" charset="-122"/>
              </a:rPr>
              <a:t> </a:t>
            </a:r>
          </a:p>
          <a:p>
            <a:pPr marL="0" marR="0" lvl="0" indent="0" algn="ctr" defTabSz="914400" eaLnBrk="1" fontAlgn="auto" latinLnBrk="0" hangingPunct="1">
              <a:lnSpc>
                <a:spcPct val="112000"/>
              </a:lnSpc>
              <a:spcBef>
                <a:spcPts val="0"/>
              </a:spcBef>
              <a:spcAft>
                <a:spcPts val="0"/>
              </a:spcAft>
              <a:buClrTx/>
              <a:buSzTx/>
              <a:buFontTx/>
              <a:buNone/>
              <a:tabLst/>
              <a:defRPr/>
            </a:pPr>
            <a:r>
              <a:rPr kumimoji="0" lang="en-US" altLang="zh-CN" sz="1600" b="0" i="0" u="none" strike="noStrike" kern="1200" cap="none" spc="0" normalizeH="0" baseline="0" noProof="0" dirty="0" smtClean="0">
                <a:ln>
                  <a:noFill/>
                </a:ln>
                <a:solidFill>
                  <a:prstClr val="white"/>
                </a:solidFill>
                <a:effectLst/>
                <a:uLnTx/>
                <a:uFillTx/>
                <a:latin typeface="Calibri"/>
                <a:ea typeface="宋体" panose="02010600030101010101" pitchFamily="2" charset="-122"/>
              </a:rPr>
              <a:t>CONTENTS PAGE </a:t>
            </a:r>
            <a:endParaRPr kumimoji="0" lang="zh-CN" altLang="en-US" sz="1800" b="0"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315148028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两栏内容">
    <p:spTree>
      <p:nvGrpSpPr>
        <p:cNvPr id="1" name=""/>
        <p:cNvGrpSpPr/>
        <p:nvPr/>
      </p:nvGrpSpPr>
      <p:grpSpPr>
        <a:xfrm>
          <a:off x="0" y="0"/>
          <a:ext cx="0" cy="0"/>
          <a:chOff x="0" y="0"/>
          <a:chExt cx="0" cy="0"/>
        </a:xfrm>
      </p:grpSpPr>
      <p:sp>
        <p:nvSpPr>
          <p:cNvPr id="14" name="矩形 13"/>
          <p:cNvSpPr/>
          <p:nvPr userDrawn="1"/>
        </p:nvSpPr>
        <p:spPr>
          <a:xfrm>
            <a:off x="0" y="1110853"/>
            <a:ext cx="12192000" cy="11957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4620467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矩形 2"/>
          <p:cNvSpPr/>
          <p:nvPr userDrawn="1"/>
        </p:nvSpPr>
        <p:spPr>
          <a:xfrm>
            <a:off x="0" y="4173"/>
            <a:ext cx="8527312"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userDrawn="1"/>
        </p:nvSpPr>
        <p:spPr>
          <a:xfrm>
            <a:off x="977900" y="6410204"/>
            <a:ext cx="4965700" cy="400110"/>
          </a:xfrm>
          <a:prstGeom prst="rect">
            <a:avLst/>
          </a:prstGeom>
          <a:noFill/>
        </p:spPr>
        <p:txBody>
          <a:bodyPr wrap="square" rtlCol="0" anchor="ctr">
            <a:spAutoFit/>
          </a:bodyPr>
          <a:lstStyle/>
          <a:p>
            <a:r>
              <a:rPr lang="en-US" altLang="zh-CN" sz="2000" dirty="0" smtClean="0">
                <a:solidFill>
                  <a:schemeClr val="bg1"/>
                </a:solidFill>
                <a:latin typeface="微软雅黑" pitchFamily="34" charset="-122"/>
                <a:ea typeface="微软雅黑" pitchFamily="34" charset="-122"/>
              </a:rPr>
              <a:t>10 </a:t>
            </a:r>
            <a:r>
              <a:rPr lang="zh-CN" altLang="en-US" sz="2000" baseline="0" dirty="0" smtClean="0">
                <a:solidFill>
                  <a:schemeClr val="bg1"/>
                </a:solidFill>
                <a:latin typeface="微软雅黑" pitchFamily="34" charset="-122"/>
                <a:ea typeface="微软雅黑" pitchFamily="34" charset="-122"/>
              </a:rPr>
              <a:t>   谈中国诗</a:t>
            </a:r>
            <a:endParaRPr lang="zh-CN" altLang="en-US" sz="20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99422059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TextBox 8"/>
          <p:cNvSpPr txBox="1"/>
          <p:nvPr userDrawn="1"/>
        </p:nvSpPr>
        <p:spPr>
          <a:xfrm>
            <a:off x="977900" y="6410204"/>
            <a:ext cx="4965700" cy="400110"/>
          </a:xfrm>
          <a:prstGeom prst="rect">
            <a:avLst/>
          </a:prstGeom>
          <a:noFill/>
        </p:spPr>
        <p:txBody>
          <a:bodyPr wrap="square" rtlCol="0" anchor="ctr">
            <a:spAutoFit/>
          </a:bodyPr>
          <a:lstStyle/>
          <a:p>
            <a:r>
              <a:rPr lang="zh-CN" altLang="en-US" sz="1400" dirty="0" smtClean="0">
                <a:solidFill>
                  <a:schemeClr val="bg1"/>
                </a:solidFill>
                <a:latin typeface="微软雅黑" pitchFamily="34" charset="-122"/>
                <a:ea typeface="微软雅黑" pitchFamily="34" charset="-122"/>
              </a:rPr>
              <a:t>第二章</a:t>
            </a:r>
            <a:r>
              <a:rPr lang="en-US" altLang="zh-CN" sz="1600" dirty="0" smtClean="0">
                <a:solidFill>
                  <a:schemeClr val="bg1"/>
                </a:solidFill>
                <a:latin typeface="微软雅黑" pitchFamily="34" charset="-122"/>
                <a:ea typeface="微软雅黑" pitchFamily="34" charset="-122"/>
              </a:rPr>
              <a:t> </a:t>
            </a:r>
            <a:r>
              <a:rPr lang="zh-CN" altLang="en-US" sz="2000" baseline="0" dirty="0" smtClean="0">
                <a:solidFill>
                  <a:schemeClr val="bg1"/>
                </a:solidFill>
                <a:latin typeface="微软雅黑" pitchFamily="34" charset="-122"/>
                <a:ea typeface="微软雅黑" pitchFamily="34" charset="-122"/>
              </a:rPr>
              <a:t> </a:t>
            </a:r>
            <a:r>
              <a:rPr lang="zh-CN" altLang="en-US" sz="2000" dirty="0" smtClean="0">
                <a:solidFill>
                  <a:schemeClr val="bg1"/>
                </a:solidFill>
                <a:latin typeface="微软雅黑" pitchFamily="34" charset="-122"/>
                <a:ea typeface="微软雅黑" pitchFamily="34" charset="-122"/>
              </a:rPr>
              <a:t>情绪与情绪管理概述</a:t>
            </a:r>
            <a:endParaRPr lang="zh-CN" altLang="en-US" sz="2000" dirty="0">
              <a:solidFill>
                <a:schemeClr val="bg1"/>
              </a:solidFill>
              <a:latin typeface="微软雅黑" pitchFamily="34" charset="-122"/>
              <a:ea typeface="微软雅黑" pitchFamily="34" charset="-122"/>
            </a:endParaRPr>
          </a:p>
        </p:txBody>
      </p:sp>
      <p:sp>
        <p:nvSpPr>
          <p:cNvPr id="4" name="矩形 3"/>
          <p:cNvSpPr/>
          <p:nvPr userDrawn="1"/>
        </p:nvSpPr>
        <p:spPr>
          <a:xfrm>
            <a:off x="641178" y="0"/>
            <a:ext cx="673443" cy="997807"/>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3398447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TextBox 8"/>
          <p:cNvSpPr txBox="1"/>
          <p:nvPr userDrawn="1"/>
        </p:nvSpPr>
        <p:spPr>
          <a:xfrm>
            <a:off x="977900" y="6410204"/>
            <a:ext cx="4965700" cy="400110"/>
          </a:xfrm>
          <a:prstGeom prst="rect">
            <a:avLst/>
          </a:prstGeom>
          <a:noFill/>
        </p:spPr>
        <p:txBody>
          <a:bodyPr wrap="square" rtlCol="0" anchor="ctr">
            <a:spAutoFit/>
          </a:bodyPr>
          <a:lstStyle/>
          <a:p>
            <a:r>
              <a:rPr lang="zh-CN" altLang="en-US" sz="1400" dirty="0" smtClean="0">
                <a:solidFill>
                  <a:schemeClr val="bg1"/>
                </a:solidFill>
                <a:latin typeface="微软雅黑" pitchFamily="34" charset="-122"/>
                <a:ea typeface="微软雅黑" pitchFamily="34" charset="-122"/>
              </a:rPr>
              <a:t>第三章</a:t>
            </a:r>
            <a:r>
              <a:rPr lang="en-US" altLang="zh-CN" sz="1600" dirty="0" smtClean="0">
                <a:solidFill>
                  <a:schemeClr val="bg1"/>
                </a:solidFill>
                <a:latin typeface="微软雅黑" pitchFamily="34" charset="-122"/>
                <a:ea typeface="微软雅黑" pitchFamily="34" charset="-122"/>
              </a:rPr>
              <a:t> </a:t>
            </a:r>
            <a:r>
              <a:rPr lang="zh-CN" altLang="en-US" sz="2000" baseline="0" dirty="0" smtClean="0">
                <a:solidFill>
                  <a:schemeClr val="bg1"/>
                </a:solidFill>
                <a:latin typeface="微软雅黑" pitchFamily="34" charset="-122"/>
                <a:ea typeface="微软雅黑" pitchFamily="34" charset="-122"/>
              </a:rPr>
              <a:t> </a:t>
            </a:r>
            <a:r>
              <a:rPr lang="zh-CN" altLang="en-US" sz="2000" dirty="0" smtClean="0">
                <a:solidFill>
                  <a:schemeClr val="bg1"/>
                </a:solidFill>
                <a:latin typeface="微软雅黑" pitchFamily="34" charset="-122"/>
                <a:ea typeface="微软雅黑" pitchFamily="34" charset="-122"/>
              </a:rPr>
              <a:t>如何进行情绪管理</a:t>
            </a:r>
            <a:endParaRPr lang="zh-CN" altLang="en-US" sz="2000" dirty="0">
              <a:solidFill>
                <a:schemeClr val="bg1"/>
              </a:solidFill>
              <a:latin typeface="微软雅黑" pitchFamily="34" charset="-122"/>
              <a:ea typeface="微软雅黑" pitchFamily="34" charset="-122"/>
            </a:endParaRPr>
          </a:p>
        </p:txBody>
      </p:sp>
      <p:sp>
        <p:nvSpPr>
          <p:cNvPr id="6" name="矩形 5"/>
          <p:cNvSpPr/>
          <p:nvPr userDrawn="1"/>
        </p:nvSpPr>
        <p:spPr>
          <a:xfrm>
            <a:off x="641178" y="0"/>
            <a:ext cx="673443" cy="997807"/>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976804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 name="Rectangle 6"/>
          <p:cNvSpPr/>
          <p:nvPr userDrawn="1"/>
        </p:nvSpPr>
        <p:spPr>
          <a:xfrm>
            <a:off x="0" y="6400800"/>
            <a:ext cx="12192000" cy="457200"/>
          </a:xfrm>
          <a:prstGeom prst="rect">
            <a:avLst/>
          </a:prstGeom>
          <a:blipFill rotWithShape="1">
            <a:blip r:embed="rId12">
              <a:duotone>
                <a:srgbClr val="000000">
                  <a:shade val="12000"/>
                  <a:satMod val="240000"/>
                </a:srgbClr>
                <a:srgbClr val="000000">
                  <a:tint val="98000"/>
                </a:srgbClr>
              </a:duotone>
            </a:blip>
            <a:tile tx="0" ty="0" sx="100000" sy="100000" flip="none" algn="ctr"/>
          </a:blip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5" name="Rectangle 7"/>
          <p:cNvSpPr/>
          <p:nvPr userDrawn="1"/>
        </p:nvSpPr>
        <p:spPr>
          <a:xfrm>
            <a:off x="1279" y="6309360"/>
            <a:ext cx="12188952" cy="97215"/>
          </a:xfrm>
          <a:prstGeom prst="rect">
            <a:avLst/>
          </a:prstGeom>
          <a:solidFill>
            <a:srgbClr val="000000"/>
          </a:solid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12" name="椭圆 11"/>
          <p:cNvSpPr/>
          <p:nvPr userDrawn="1"/>
        </p:nvSpPr>
        <p:spPr>
          <a:xfrm>
            <a:off x="11356958" y="6439663"/>
            <a:ext cx="360000" cy="360000"/>
          </a:xfrm>
          <a:prstGeom prst="ellipse">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13" name="TextBox 15"/>
          <p:cNvSpPr txBox="1"/>
          <p:nvPr userDrawn="1"/>
        </p:nvSpPr>
        <p:spPr>
          <a:xfrm>
            <a:off x="11211743" y="6450386"/>
            <a:ext cx="650430" cy="338554"/>
          </a:xfrm>
          <a:prstGeom prst="rect">
            <a:avLst/>
          </a:prstGeom>
          <a:noFill/>
        </p:spPr>
        <p:txBody>
          <a:bodyPr wrap="square" rtlCol="0">
            <a:spAutoFit/>
          </a:bodyPr>
          <a:lstStyle/>
          <a:p>
            <a:pPr algn="ctr"/>
            <a:fld id="{2EEF1883-7A0E-4F66-9932-E581691AD397}" type="slidenum">
              <a:rPr lang="zh-CN" altLang="en-US" sz="16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4" name="圆角矩形 13"/>
          <p:cNvSpPr/>
          <p:nvPr userDrawn="1"/>
        </p:nvSpPr>
        <p:spPr>
          <a:xfrm>
            <a:off x="889000" y="6405466"/>
            <a:ext cx="5054600" cy="409586"/>
          </a:xfrm>
          <a:prstGeom prst="roundRect">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1579047866"/>
      </p:ext>
    </p:extLst>
  </p:cSld>
  <p:clrMap bg1="lt1" tx1="dk1" bg2="lt2" tx2="dk2" accent1="accent1" accent2="accent2" accent3="accent3" accent4="accent4" accent5="accent5" accent6="accent6" hlink="hlink" folHlink="folHlink"/>
  <p:sldLayoutIdLst>
    <p:sldLayoutId id="2147483661" r:id="rId1"/>
    <p:sldLayoutId id="2147483649" r:id="rId2"/>
    <p:sldLayoutId id="2147483650" r:id="rId3"/>
    <p:sldLayoutId id="2147483651" r:id="rId4"/>
    <p:sldLayoutId id="2147483652" r:id="rId5"/>
    <p:sldLayoutId id="2147483660" r:id="rId6"/>
    <p:sldLayoutId id="2147483653" r:id="rId7"/>
    <p:sldLayoutId id="2147483654" r:id="rId8"/>
    <p:sldLayoutId id="2147483655" r:id="rId9"/>
    <p:sldLayoutId id="2147483656" r:id="rId10"/>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Microsoft_Word_97_-_2003___1.doc"/></Relationships>
</file>

<file path=ppt/slides/_rels/slide13.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oleObject" Target="../embeddings/oleObject2.bin"/><Relationship Id="rId7" Type="http://schemas.openxmlformats.org/officeDocument/2006/relationships/oleObject" Target="../embeddings/Microsoft_Word_97_-_2003___3.doc"/><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6.emf"/><Relationship Id="rId4" Type="http://schemas.openxmlformats.org/officeDocument/2006/relationships/oleObject" Target="../embeddings/Microsoft_Word_97_-_2003___2.doc"/></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4.xml"/><Relationship Id="rId1" Type="http://schemas.openxmlformats.org/officeDocument/2006/relationships/slideLayout" Target="../slideLayouts/slideLayout5.xml"/><Relationship Id="rId5" Type="http://schemas.openxmlformats.org/officeDocument/2006/relationships/slide" Target="slide34.xml"/><Relationship Id="rId4" Type="http://schemas.openxmlformats.org/officeDocument/2006/relationships/slide" Target="slide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63810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5"/>
          <p:cNvSpPr txBox="1"/>
          <p:nvPr/>
        </p:nvSpPr>
        <p:spPr>
          <a:xfrm>
            <a:off x="113923" y="365436"/>
            <a:ext cx="2358344" cy="532453"/>
          </a:xfrm>
          <a:prstGeom prst="rect">
            <a:avLst/>
          </a:prstGeom>
          <a:noFill/>
        </p:spPr>
        <p:txBody>
          <a:bodyPr wrap="square" rtlCol="0">
            <a:spAutoFit/>
          </a:bodyPr>
          <a:lstStyle/>
          <a:p>
            <a:pPr>
              <a:lnSpc>
                <a:spcPct val="130000"/>
              </a:lnSpc>
              <a:spcBef>
                <a:spcPts val="600"/>
              </a:spcBef>
            </a:pPr>
            <a:r>
              <a:rPr lang="zh-CN" altLang="en-US" sz="2200" b="1" dirty="0" smtClean="0">
                <a:solidFill>
                  <a:schemeClr val="bg1">
                    <a:lumMod val="50000"/>
                  </a:schemeClr>
                </a:solidFill>
                <a:latin typeface="微软雅黑" pitchFamily="34" charset="-122"/>
                <a:ea typeface="微软雅黑" pitchFamily="34" charset="-122"/>
              </a:rPr>
              <a:t>二、写作背景</a:t>
            </a:r>
            <a:endParaRPr lang="en-US" altLang="zh-CN" sz="2200" dirty="0" smtClean="0">
              <a:solidFill>
                <a:schemeClr val="bg1">
                  <a:lumMod val="50000"/>
                </a:schemeClr>
              </a:solidFill>
              <a:latin typeface="微软雅黑" pitchFamily="34" charset="-122"/>
              <a:ea typeface="微软雅黑" pitchFamily="34" charset="-122"/>
            </a:endParaRPr>
          </a:p>
        </p:txBody>
      </p:sp>
      <p:sp>
        <p:nvSpPr>
          <p:cNvPr id="8" name="TextBox 7"/>
          <p:cNvSpPr txBox="1"/>
          <p:nvPr/>
        </p:nvSpPr>
        <p:spPr>
          <a:xfrm>
            <a:off x="171891" y="829798"/>
            <a:ext cx="11681441" cy="4093428"/>
          </a:xfrm>
          <a:prstGeom prst="rect">
            <a:avLst/>
          </a:prstGeom>
          <a:noFill/>
        </p:spPr>
        <p:txBody>
          <a:bodyPr wrap="square" rtlCol="0">
            <a:spAutoFit/>
          </a:bodyPr>
          <a:lstStyle/>
          <a:p>
            <a:pPr lvl="0" algn="just">
              <a:lnSpc>
                <a:spcPct val="200000"/>
              </a:lnSpc>
            </a:pPr>
            <a:r>
              <a:rPr lang="zh-CN" altLang="en-US" sz="2600" kern="100" dirty="0">
                <a:latin typeface="微软雅黑" pitchFamily="34" charset="-122"/>
                <a:ea typeface="微软雅黑" pitchFamily="34" charset="-122"/>
                <a:cs typeface="Courier New"/>
              </a:rPr>
              <a:t>本文发表于</a:t>
            </a:r>
            <a:r>
              <a:rPr lang="en-US" altLang="zh-CN" sz="2600" kern="100" dirty="0">
                <a:latin typeface="微软雅黑" pitchFamily="34" charset="-122"/>
                <a:ea typeface="微软雅黑" pitchFamily="34" charset="-122"/>
                <a:cs typeface="Courier New"/>
              </a:rPr>
              <a:t>1945</a:t>
            </a:r>
            <a:r>
              <a:rPr lang="zh-CN" altLang="en-US" sz="2600" kern="100" dirty="0">
                <a:latin typeface="微软雅黑" pitchFamily="34" charset="-122"/>
                <a:ea typeface="微软雅黑" pitchFamily="34" charset="-122"/>
                <a:cs typeface="Courier New"/>
              </a:rPr>
              <a:t>年</a:t>
            </a:r>
            <a:r>
              <a:rPr lang="en-US" altLang="zh-CN" sz="2600" kern="100" dirty="0">
                <a:latin typeface="微软雅黑" pitchFamily="34" charset="-122"/>
                <a:ea typeface="微软雅黑" pitchFamily="34" charset="-122"/>
                <a:cs typeface="Courier New"/>
              </a:rPr>
              <a:t>12</a:t>
            </a:r>
            <a:r>
              <a:rPr lang="zh-CN" altLang="en-US" sz="2600" kern="100" dirty="0">
                <a:latin typeface="微软雅黑" pitchFamily="34" charset="-122"/>
                <a:ea typeface="微软雅黑" pitchFamily="34" charset="-122"/>
                <a:cs typeface="Courier New"/>
              </a:rPr>
              <a:t>月，收入</a:t>
            </a:r>
            <a:r>
              <a:rPr lang="en-US" altLang="zh-CN" sz="2600" kern="100" dirty="0">
                <a:latin typeface="微软雅黑" pitchFamily="34" charset="-122"/>
                <a:ea typeface="微软雅黑" pitchFamily="34" charset="-122"/>
                <a:cs typeface="Courier New"/>
              </a:rPr>
              <a:t>《</a:t>
            </a:r>
            <a:r>
              <a:rPr lang="zh-CN" altLang="en-US" sz="2600" kern="100" dirty="0">
                <a:latin typeface="微软雅黑" pitchFamily="34" charset="-122"/>
                <a:ea typeface="微软雅黑" pitchFamily="34" charset="-122"/>
                <a:cs typeface="Courier New"/>
              </a:rPr>
              <a:t>钱钟书散文</a:t>
            </a:r>
            <a:r>
              <a:rPr lang="en-US" altLang="zh-CN" sz="2600" kern="100" dirty="0">
                <a:latin typeface="微软雅黑" pitchFamily="34" charset="-122"/>
                <a:ea typeface="微软雅黑" pitchFamily="34" charset="-122"/>
                <a:cs typeface="Courier New"/>
              </a:rPr>
              <a:t>》(</a:t>
            </a:r>
            <a:r>
              <a:rPr lang="zh-CN" altLang="en-US" sz="2600" kern="100" dirty="0">
                <a:latin typeface="微软雅黑" pitchFamily="34" charset="-122"/>
                <a:ea typeface="微软雅黑" pitchFamily="34" charset="-122"/>
                <a:cs typeface="Courier New"/>
              </a:rPr>
              <a:t>浙江文艺出版社</a:t>
            </a:r>
            <a:r>
              <a:rPr lang="en-US" altLang="zh-CN" sz="2600" kern="100" dirty="0">
                <a:latin typeface="微软雅黑" pitchFamily="34" charset="-122"/>
                <a:ea typeface="微软雅黑" pitchFamily="34" charset="-122"/>
                <a:cs typeface="Courier New"/>
              </a:rPr>
              <a:t>1997</a:t>
            </a:r>
            <a:r>
              <a:rPr lang="zh-CN" altLang="en-US" sz="2600" kern="100" dirty="0">
                <a:latin typeface="微软雅黑" pitchFamily="34" charset="-122"/>
                <a:ea typeface="微软雅黑" pitchFamily="34" charset="-122"/>
                <a:cs typeface="Courier New"/>
              </a:rPr>
              <a:t>年版</a:t>
            </a:r>
            <a:r>
              <a:rPr lang="en-US" altLang="zh-CN" sz="2600" kern="100" dirty="0">
                <a:latin typeface="微软雅黑" pitchFamily="34" charset="-122"/>
                <a:ea typeface="微软雅黑" pitchFamily="34" charset="-122"/>
                <a:cs typeface="Courier New"/>
              </a:rPr>
              <a:t>)</a:t>
            </a:r>
            <a:r>
              <a:rPr lang="zh-CN" altLang="en-US" sz="2600" kern="100" dirty="0">
                <a:latin typeface="微软雅黑" pitchFamily="34" charset="-122"/>
                <a:ea typeface="微软雅黑" pitchFamily="34" charset="-122"/>
                <a:cs typeface="Courier New"/>
              </a:rPr>
              <a:t>。原稿为英文，是他</a:t>
            </a:r>
            <a:r>
              <a:rPr lang="en-US" altLang="zh-CN" sz="2600" kern="100" dirty="0">
                <a:latin typeface="微软雅黑" pitchFamily="34" charset="-122"/>
                <a:ea typeface="微软雅黑" pitchFamily="34" charset="-122"/>
                <a:cs typeface="Courier New"/>
              </a:rPr>
              <a:t>1945</a:t>
            </a:r>
            <a:r>
              <a:rPr lang="zh-CN" altLang="en-US" sz="2600" kern="100" dirty="0">
                <a:latin typeface="微软雅黑" pitchFamily="34" charset="-122"/>
                <a:ea typeface="微软雅黑" pitchFamily="34" charset="-122"/>
                <a:cs typeface="Courier New"/>
              </a:rPr>
              <a:t>年</a:t>
            </a:r>
            <a:r>
              <a:rPr lang="en-US" altLang="zh-CN" sz="2600" kern="100" dirty="0">
                <a:latin typeface="微软雅黑" pitchFamily="34" charset="-122"/>
                <a:ea typeface="微软雅黑" pitchFamily="34" charset="-122"/>
                <a:cs typeface="Courier New"/>
              </a:rPr>
              <a:t>12</a:t>
            </a:r>
            <a:r>
              <a:rPr lang="zh-CN" altLang="en-US" sz="2600" kern="100" dirty="0">
                <a:latin typeface="微软雅黑" pitchFamily="34" charset="-122"/>
                <a:ea typeface="微软雅黑" pitchFamily="34" charset="-122"/>
                <a:cs typeface="Courier New"/>
              </a:rPr>
              <a:t>月</a:t>
            </a:r>
            <a:r>
              <a:rPr lang="en-US" altLang="zh-CN" sz="2600" kern="100" dirty="0">
                <a:latin typeface="微软雅黑" pitchFamily="34" charset="-122"/>
                <a:ea typeface="微软雅黑" pitchFamily="34" charset="-122"/>
                <a:cs typeface="Courier New"/>
              </a:rPr>
              <a:t>6</a:t>
            </a:r>
            <a:r>
              <a:rPr lang="zh-CN" altLang="en-US" sz="2600" kern="100" dirty="0">
                <a:latin typeface="微软雅黑" pitchFamily="34" charset="-122"/>
                <a:ea typeface="微软雅黑" pitchFamily="34" charset="-122"/>
                <a:cs typeface="Courier New"/>
              </a:rPr>
              <a:t>日在上海对美国人的演讲，后译为中文。本文主要讲解了中国诗与西方诗在形式方面的不同，以及对待中国诗歌和研究中国诗歌的正确态度。既批评了中国人由于某些幻觉而对本土文化的妄自尊大，又毫不留情地横扫了西方人由于无知而以欧美文化为中心的偏见</a:t>
            </a:r>
            <a:r>
              <a:rPr lang="zh-CN" altLang="en-US" sz="2600" kern="100" dirty="0" smtClean="0">
                <a:latin typeface="微软雅黑" pitchFamily="34" charset="-122"/>
                <a:ea typeface="微软雅黑" pitchFamily="34" charset="-122"/>
                <a:cs typeface="Courier New"/>
              </a:rPr>
              <a:t>。</a:t>
            </a:r>
            <a:endParaRPr lang="zh-CN" altLang="en-US" sz="2600" kern="100" dirty="0">
              <a:latin typeface="微软雅黑" pitchFamily="34" charset="-122"/>
              <a:ea typeface="微软雅黑" pitchFamily="34" charset="-122"/>
              <a:cs typeface="Courier New"/>
            </a:endParaRPr>
          </a:p>
        </p:txBody>
      </p:sp>
    </p:spTree>
    <p:extLst>
      <p:ext uri="{BB962C8B-B14F-4D97-AF65-F5344CB8AC3E}">
        <p14:creationId xmlns:p14="http://schemas.microsoft.com/office/powerpoint/2010/main" val="24593698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179512" y="992586"/>
            <a:ext cx="11560932" cy="4401205"/>
          </a:xfrm>
          <a:prstGeom prst="rect">
            <a:avLst/>
          </a:prstGeom>
          <a:noFill/>
        </p:spPr>
        <p:txBody>
          <a:bodyPr wrap="square" rtlCol="0">
            <a:spAutoFit/>
          </a:bodyPr>
          <a:lstStyle/>
          <a:p>
            <a:pPr algn="just">
              <a:lnSpc>
                <a:spcPct val="200000"/>
              </a:lnSpc>
              <a:spcAft>
                <a:spcPts val="0"/>
              </a:spcAft>
            </a:pPr>
            <a:r>
              <a:rPr lang="en-US" altLang="zh-CN" sz="2800" kern="100" dirty="0">
                <a:latin typeface="微软雅黑" pitchFamily="34" charset="-122"/>
                <a:ea typeface="微软雅黑" pitchFamily="34" charset="-122"/>
                <a:cs typeface="Courier New"/>
              </a:rPr>
              <a:t>1</a:t>
            </a:r>
            <a:r>
              <a:rPr lang="zh-CN" altLang="en-US" sz="2800" kern="100" dirty="0">
                <a:latin typeface="微软雅黑" pitchFamily="34" charset="-122"/>
                <a:ea typeface="微软雅黑" pitchFamily="34" charset="-122"/>
                <a:cs typeface="Courier New"/>
              </a:rPr>
              <a:t>．给加点的字注音</a:t>
            </a:r>
          </a:p>
          <a:p>
            <a:pPr algn="just">
              <a:lnSpc>
                <a:spcPct val="200000"/>
              </a:lnSpc>
              <a:spcAft>
                <a:spcPts val="0"/>
              </a:spcAft>
            </a:pPr>
            <a:r>
              <a:rPr lang="en-US" altLang="zh-CN" sz="2800" kern="100" dirty="0">
                <a:latin typeface="微软雅黑" pitchFamily="34" charset="-122"/>
                <a:ea typeface="微软雅黑" pitchFamily="34" charset="-122"/>
                <a:cs typeface="Courier New"/>
              </a:rPr>
              <a:t>(1)</a:t>
            </a:r>
            <a:r>
              <a:rPr lang="zh-CN" altLang="en-US" sz="2800" kern="100" dirty="0">
                <a:latin typeface="微软雅黑" pitchFamily="34" charset="-122"/>
                <a:ea typeface="微软雅黑" pitchFamily="34" charset="-122"/>
                <a:cs typeface="Courier New"/>
              </a:rPr>
              <a:t>单音字</a:t>
            </a:r>
          </a:p>
          <a:p>
            <a:pPr algn="just">
              <a:lnSpc>
                <a:spcPct val="200000"/>
              </a:lnSpc>
              <a:spcAft>
                <a:spcPts val="0"/>
              </a:spcAft>
            </a:pPr>
            <a:r>
              <a:rPr lang="zh-CN" altLang="en-US" sz="2800" kern="100" dirty="0">
                <a:latin typeface="微软雅黑" pitchFamily="34" charset="-122"/>
                <a:ea typeface="微软雅黑" pitchFamily="34" charset="-122"/>
                <a:cs typeface="Courier New"/>
              </a:rPr>
              <a:t>①精</a:t>
            </a:r>
            <a:r>
              <a:rPr lang="zh-CN" altLang="en-US" sz="2800" kern="100" dirty="0">
                <a:solidFill>
                  <a:srgbClr val="00B0F0"/>
                </a:solidFill>
                <a:latin typeface="微软雅黑" pitchFamily="34" charset="-122"/>
                <a:ea typeface="微软雅黑" pitchFamily="34" charset="-122"/>
                <a:cs typeface="Courier New"/>
              </a:rPr>
              <a:t>髓</a:t>
            </a:r>
            <a:r>
              <a:rPr lang="en-US" altLang="zh-CN" sz="2800" kern="100" dirty="0" smtClean="0">
                <a:latin typeface="微软雅黑" pitchFamily="34" charset="-122"/>
                <a:ea typeface="微软雅黑" pitchFamily="34" charset="-122"/>
                <a:cs typeface="Courier New"/>
              </a:rPr>
              <a:t>(	 )</a:t>
            </a:r>
            <a:r>
              <a:rPr lang="zh-CN" altLang="en-US" sz="2800" kern="100" dirty="0">
                <a:latin typeface="微软雅黑" pitchFamily="34" charset="-122"/>
                <a:ea typeface="微软雅黑" pitchFamily="34" charset="-122"/>
                <a:cs typeface="Courier New"/>
              </a:rPr>
              <a:t>　　	</a:t>
            </a:r>
            <a:r>
              <a:rPr lang="zh-CN" altLang="en-US" sz="2800" kern="100" dirty="0" smtClean="0">
                <a:latin typeface="微软雅黑" pitchFamily="34" charset="-122"/>
                <a:ea typeface="微软雅黑" pitchFamily="34" charset="-122"/>
                <a:cs typeface="Courier New"/>
              </a:rPr>
              <a:t>②</a:t>
            </a:r>
            <a:r>
              <a:rPr lang="zh-CN" altLang="en-US" sz="2800" kern="100" dirty="0">
                <a:latin typeface="微软雅黑" pitchFamily="34" charset="-122"/>
                <a:ea typeface="微软雅黑" pitchFamily="34" charset="-122"/>
                <a:cs typeface="Courier New"/>
              </a:rPr>
              <a:t>一</a:t>
            </a:r>
            <a:r>
              <a:rPr lang="zh-CN" altLang="en-US" sz="2800" kern="100" dirty="0">
                <a:solidFill>
                  <a:srgbClr val="00B0F0"/>
                </a:solidFill>
                <a:latin typeface="微软雅黑" pitchFamily="34" charset="-122"/>
                <a:ea typeface="微软雅黑" pitchFamily="34" charset="-122"/>
                <a:cs typeface="Courier New"/>
              </a:rPr>
              <a:t>蹴</a:t>
            </a:r>
            <a:r>
              <a:rPr lang="zh-CN" altLang="en-US" sz="2800" kern="100" dirty="0">
                <a:latin typeface="微软雅黑" pitchFamily="34" charset="-122"/>
                <a:ea typeface="微软雅黑" pitchFamily="34" charset="-122"/>
                <a:cs typeface="Courier New"/>
              </a:rPr>
              <a:t>而至</a:t>
            </a:r>
            <a:r>
              <a:rPr lang="en-US" altLang="zh-CN" sz="2800" kern="100" dirty="0" smtClean="0">
                <a:latin typeface="微软雅黑" pitchFamily="34" charset="-122"/>
                <a:ea typeface="微软雅黑" pitchFamily="34" charset="-122"/>
                <a:cs typeface="Courier New"/>
              </a:rPr>
              <a:t>(	)</a:t>
            </a:r>
            <a:r>
              <a:rPr lang="zh-CN" altLang="en-US" sz="2800" kern="100" dirty="0">
                <a:latin typeface="微软雅黑" pitchFamily="34" charset="-122"/>
                <a:ea typeface="微软雅黑" pitchFamily="34" charset="-122"/>
                <a:cs typeface="Courier New"/>
              </a:rPr>
              <a:t>　　	</a:t>
            </a:r>
            <a:r>
              <a:rPr lang="en-US" altLang="zh-CN" sz="2800" kern="100" dirty="0" smtClean="0">
                <a:latin typeface="微软雅黑" pitchFamily="34" charset="-122"/>
                <a:ea typeface="微软雅黑" pitchFamily="34" charset="-122"/>
                <a:cs typeface="Courier New"/>
              </a:rPr>
              <a:t>	</a:t>
            </a:r>
            <a:r>
              <a:rPr lang="zh-CN" altLang="en-US" sz="2800" kern="100" dirty="0" smtClean="0">
                <a:latin typeface="微软雅黑" pitchFamily="34" charset="-122"/>
                <a:ea typeface="微软雅黑" pitchFamily="34" charset="-122"/>
                <a:cs typeface="Courier New"/>
              </a:rPr>
              <a:t>③</a:t>
            </a:r>
            <a:r>
              <a:rPr lang="zh-CN" altLang="en-US" sz="2800" kern="100" dirty="0">
                <a:solidFill>
                  <a:srgbClr val="00B0F0"/>
                </a:solidFill>
                <a:latin typeface="微软雅黑" pitchFamily="34" charset="-122"/>
                <a:ea typeface="微软雅黑" pitchFamily="34" charset="-122"/>
                <a:cs typeface="Courier New"/>
              </a:rPr>
              <a:t>譬</a:t>
            </a:r>
            <a:r>
              <a:rPr lang="zh-CN" altLang="en-US" sz="2800" kern="100" dirty="0">
                <a:latin typeface="微软雅黑" pitchFamily="34" charset="-122"/>
                <a:ea typeface="微软雅黑" pitchFamily="34" charset="-122"/>
                <a:cs typeface="Courier New"/>
              </a:rPr>
              <a:t>如</a:t>
            </a:r>
            <a:r>
              <a:rPr lang="en-US" altLang="zh-CN" sz="2800" kern="100" dirty="0" smtClean="0">
                <a:latin typeface="微软雅黑" pitchFamily="34" charset="-122"/>
                <a:ea typeface="微软雅黑" pitchFamily="34" charset="-122"/>
                <a:cs typeface="Courier New"/>
              </a:rPr>
              <a:t>(	)</a:t>
            </a:r>
            <a:endParaRPr lang="en-US" altLang="zh-CN" sz="2800" kern="100" dirty="0">
              <a:latin typeface="微软雅黑" pitchFamily="34" charset="-122"/>
              <a:ea typeface="微软雅黑" pitchFamily="34" charset="-122"/>
              <a:cs typeface="Courier New"/>
            </a:endParaRPr>
          </a:p>
          <a:p>
            <a:pPr algn="just">
              <a:lnSpc>
                <a:spcPct val="200000"/>
              </a:lnSpc>
              <a:spcAft>
                <a:spcPts val="0"/>
              </a:spcAft>
            </a:pPr>
            <a:r>
              <a:rPr lang="en-US" altLang="zh-CN" sz="2800" kern="100" dirty="0">
                <a:latin typeface="微软雅黑" pitchFamily="34" charset="-122"/>
                <a:ea typeface="微软雅黑" pitchFamily="34" charset="-122"/>
                <a:cs typeface="Courier New"/>
              </a:rPr>
              <a:t>④</a:t>
            </a:r>
            <a:r>
              <a:rPr lang="zh-CN" altLang="en-US" sz="2800" kern="100" dirty="0">
                <a:solidFill>
                  <a:srgbClr val="00B0F0"/>
                </a:solidFill>
                <a:latin typeface="微软雅黑" pitchFamily="34" charset="-122"/>
                <a:ea typeface="微软雅黑" pitchFamily="34" charset="-122"/>
                <a:cs typeface="Courier New"/>
              </a:rPr>
              <a:t>梵</a:t>
            </a:r>
            <a:r>
              <a:rPr lang="zh-CN" altLang="en-US" sz="2800" kern="100" dirty="0">
                <a:latin typeface="微软雅黑" pitchFamily="34" charset="-122"/>
                <a:ea typeface="微软雅黑" pitchFamily="34" charset="-122"/>
                <a:cs typeface="Courier New"/>
              </a:rPr>
              <a:t>文</a:t>
            </a:r>
            <a:r>
              <a:rPr lang="en-US" altLang="zh-CN" sz="2800" kern="100" dirty="0" smtClean="0">
                <a:latin typeface="微软雅黑" pitchFamily="34" charset="-122"/>
                <a:ea typeface="微软雅黑" pitchFamily="34" charset="-122"/>
                <a:cs typeface="Courier New"/>
              </a:rPr>
              <a:t>(	 )  </a:t>
            </a:r>
            <a:r>
              <a:rPr lang="en-US" altLang="zh-CN" sz="2800" kern="100" dirty="0">
                <a:latin typeface="微软雅黑" pitchFamily="34" charset="-122"/>
                <a:ea typeface="微软雅黑" pitchFamily="34" charset="-122"/>
                <a:cs typeface="Courier New"/>
              </a:rPr>
              <a:t>		⑤</a:t>
            </a:r>
            <a:r>
              <a:rPr lang="zh-CN" altLang="en-US" sz="2800" kern="100" dirty="0">
                <a:solidFill>
                  <a:srgbClr val="00B0F0"/>
                </a:solidFill>
                <a:latin typeface="微软雅黑" pitchFamily="34" charset="-122"/>
                <a:ea typeface="微软雅黑" pitchFamily="34" charset="-122"/>
                <a:cs typeface="Courier New"/>
              </a:rPr>
              <a:t>颦蹙</a:t>
            </a:r>
            <a:r>
              <a:rPr lang="en-US" altLang="zh-CN" sz="2800" kern="100" dirty="0" smtClean="0">
                <a:latin typeface="微软雅黑" pitchFamily="34" charset="-122"/>
                <a:ea typeface="微软雅黑" pitchFamily="34" charset="-122"/>
                <a:cs typeface="Courier New"/>
              </a:rPr>
              <a:t>(		)  </a:t>
            </a:r>
            <a:r>
              <a:rPr lang="en-US" altLang="zh-CN" sz="2800" kern="100" dirty="0">
                <a:latin typeface="微软雅黑" pitchFamily="34" charset="-122"/>
                <a:ea typeface="微软雅黑" pitchFamily="34" charset="-122"/>
                <a:cs typeface="Courier New"/>
              </a:rPr>
              <a:t>		</a:t>
            </a:r>
            <a:r>
              <a:rPr lang="en-US" altLang="zh-CN" sz="2800" kern="100" dirty="0" smtClean="0">
                <a:latin typeface="微软雅黑" pitchFamily="34" charset="-122"/>
                <a:ea typeface="微软雅黑" pitchFamily="34" charset="-122"/>
                <a:cs typeface="Courier New"/>
              </a:rPr>
              <a:t>⑥</a:t>
            </a:r>
            <a:r>
              <a:rPr lang="zh-CN" altLang="en-US" sz="2800" kern="100" dirty="0">
                <a:latin typeface="微软雅黑" pitchFamily="34" charset="-122"/>
                <a:ea typeface="微软雅黑" pitchFamily="34" charset="-122"/>
                <a:cs typeface="Courier New"/>
              </a:rPr>
              <a:t>轻</a:t>
            </a:r>
            <a:r>
              <a:rPr lang="zh-CN" altLang="en-US" sz="2800" kern="100" dirty="0">
                <a:solidFill>
                  <a:srgbClr val="00B0F0"/>
                </a:solidFill>
                <a:latin typeface="微软雅黑" pitchFamily="34" charset="-122"/>
                <a:ea typeface="微软雅黑" pitchFamily="34" charset="-122"/>
                <a:cs typeface="Courier New"/>
              </a:rPr>
              <a:t>鸢</a:t>
            </a:r>
            <a:r>
              <a:rPr lang="en-US" altLang="zh-CN" sz="2800" kern="100" dirty="0" smtClean="0">
                <a:latin typeface="微软雅黑" pitchFamily="34" charset="-122"/>
                <a:ea typeface="微软雅黑" pitchFamily="34" charset="-122"/>
                <a:cs typeface="Courier New"/>
              </a:rPr>
              <a:t>(	    )</a:t>
            </a:r>
            <a:endParaRPr lang="en-US" altLang="zh-CN" sz="2800" kern="100" dirty="0">
              <a:latin typeface="微软雅黑" pitchFamily="34" charset="-122"/>
              <a:ea typeface="微软雅黑" pitchFamily="34" charset="-122"/>
              <a:cs typeface="Courier New"/>
            </a:endParaRPr>
          </a:p>
          <a:p>
            <a:pPr algn="just">
              <a:lnSpc>
                <a:spcPct val="200000"/>
              </a:lnSpc>
              <a:spcAft>
                <a:spcPts val="0"/>
              </a:spcAft>
            </a:pPr>
            <a:r>
              <a:rPr lang="en-US" altLang="zh-CN" sz="2800" kern="100" dirty="0">
                <a:latin typeface="微软雅黑" pitchFamily="34" charset="-122"/>
                <a:ea typeface="微软雅黑" pitchFamily="34" charset="-122"/>
                <a:cs typeface="Courier New"/>
              </a:rPr>
              <a:t>⑦</a:t>
            </a:r>
            <a:r>
              <a:rPr lang="zh-CN" altLang="en-US" sz="2800" kern="100" dirty="0">
                <a:latin typeface="微软雅黑" pitchFamily="34" charset="-122"/>
                <a:ea typeface="微软雅黑" pitchFamily="34" charset="-122"/>
                <a:cs typeface="Courier New"/>
              </a:rPr>
              <a:t>犬</a:t>
            </a:r>
            <a:r>
              <a:rPr lang="zh-CN" altLang="en-US" sz="2800" kern="100" dirty="0">
                <a:solidFill>
                  <a:srgbClr val="00B0F0"/>
                </a:solidFill>
                <a:latin typeface="微软雅黑" pitchFamily="34" charset="-122"/>
                <a:ea typeface="微软雅黑" pitchFamily="34" charset="-122"/>
                <a:cs typeface="Courier New"/>
              </a:rPr>
              <a:t>吠</a:t>
            </a:r>
            <a:r>
              <a:rPr lang="en-US" altLang="zh-CN" sz="2800" kern="100" dirty="0" smtClean="0">
                <a:latin typeface="微软雅黑" pitchFamily="34" charset="-122"/>
                <a:ea typeface="微软雅黑" pitchFamily="34" charset="-122"/>
                <a:cs typeface="Courier New"/>
              </a:rPr>
              <a:t>(	 )  </a:t>
            </a:r>
            <a:r>
              <a:rPr lang="en-US" altLang="zh-CN" sz="2800" kern="100" dirty="0">
                <a:latin typeface="微软雅黑" pitchFamily="34" charset="-122"/>
                <a:ea typeface="微软雅黑" pitchFamily="34" charset="-122"/>
                <a:cs typeface="Courier New"/>
              </a:rPr>
              <a:t>		⑧</a:t>
            </a:r>
            <a:r>
              <a:rPr lang="zh-CN" altLang="en-US" sz="2800" kern="100" dirty="0">
                <a:latin typeface="微软雅黑" pitchFamily="34" charset="-122"/>
                <a:ea typeface="微软雅黑" pitchFamily="34" charset="-122"/>
                <a:cs typeface="Courier New"/>
              </a:rPr>
              <a:t>狡</a:t>
            </a:r>
            <a:r>
              <a:rPr lang="zh-CN" altLang="en-US" sz="2800" kern="100" dirty="0">
                <a:solidFill>
                  <a:srgbClr val="00B0F0"/>
                </a:solidFill>
                <a:latin typeface="微软雅黑" pitchFamily="34" charset="-122"/>
                <a:ea typeface="微软雅黑" pitchFamily="34" charset="-122"/>
                <a:cs typeface="Courier New"/>
              </a:rPr>
              <a:t>黠</a:t>
            </a:r>
            <a:r>
              <a:rPr lang="en-US" altLang="zh-CN" sz="2800" kern="100" dirty="0" smtClean="0">
                <a:latin typeface="微软雅黑" pitchFamily="34" charset="-122"/>
                <a:ea typeface="微软雅黑" pitchFamily="34" charset="-122"/>
                <a:cs typeface="Courier New"/>
              </a:rPr>
              <a:t>(	 )  </a:t>
            </a:r>
            <a:r>
              <a:rPr lang="en-US" altLang="zh-CN" sz="2800" kern="100" dirty="0">
                <a:latin typeface="微软雅黑" pitchFamily="34" charset="-122"/>
                <a:ea typeface="微软雅黑" pitchFamily="34" charset="-122"/>
                <a:cs typeface="Courier New"/>
              </a:rPr>
              <a:t>			⑨</a:t>
            </a:r>
            <a:r>
              <a:rPr lang="zh-CN" altLang="en-US" sz="2800" kern="100" dirty="0">
                <a:latin typeface="微软雅黑" pitchFamily="34" charset="-122"/>
                <a:ea typeface="微软雅黑" pitchFamily="34" charset="-122"/>
                <a:cs typeface="Courier New"/>
              </a:rPr>
              <a:t>无</a:t>
            </a:r>
            <a:r>
              <a:rPr lang="zh-CN" altLang="en-US" sz="2800" kern="100" dirty="0">
                <a:solidFill>
                  <a:srgbClr val="00B0F0"/>
                </a:solidFill>
                <a:latin typeface="微软雅黑" pitchFamily="34" charset="-122"/>
                <a:ea typeface="微软雅黑" pitchFamily="34" charset="-122"/>
                <a:cs typeface="Courier New"/>
              </a:rPr>
              <a:t>垠</a:t>
            </a:r>
            <a:r>
              <a:rPr lang="en-US" altLang="zh-CN" sz="2800" kern="100" dirty="0" smtClean="0">
                <a:latin typeface="微软雅黑" pitchFamily="34" charset="-122"/>
                <a:ea typeface="微软雅黑" pitchFamily="34" charset="-122"/>
                <a:cs typeface="Courier New"/>
              </a:rPr>
              <a:t>(	 )</a:t>
            </a:r>
            <a:endParaRPr lang="en-US" altLang="zh-CN" sz="2800" kern="100" dirty="0">
              <a:latin typeface="微软雅黑" pitchFamily="34" charset="-122"/>
              <a:ea typeface="微软雅黑" pitchFamily="34" charset="-122"/>
              <a:cs typeface="Courier New"/>
            </a:endParaRPr>
          </a:p>
        </p:txBody>
      </p:sp>
      <p:sp>
        <p:nvSpPr>
          <p:cNvPr id="5" name="文本框 5"/>
          <p:cNvSpPr txBox="1"/>
          <p:nvPr/>
        </p:nvSpPr>
        <p:spPr>
          <a:xfrm>
            <a:off x="215523" y="286061"/>
            <a:ext cx="2358344" cy="532453"/>
          </a:xfrm>
          <a:prstGeom prst="rect">
            <a:avLst/>
          </a:prstGeom>
          <a:noFill/>
        </p:spPr>
        <p:txBody>
          <a:bodyPr wrap="square" rtlCol="0">
            <a:spAutoFit/>
          </a:bodyPr>
          <a:lstStyle/>
          <a:p>
            <a:pPr>
              <a:lnSpc>
                <a:spcPct val="130000"/>
              </a:lnSpc>
              <a:spcBef>
                <a:spcPts val="600"/>
              </a:spcBef>
            </a:pPr>
            <a:r>
              <a:rPr lang="zh-CN" altLang="en-US" sz="2200" b="1" dirty="0" smtClean="0">
                <a:solidFill>
                  <a:schemeClr val="bg1">
                    <a:lumMod val="50000"/>
                  </a:schemeClr>
                </a:solidFill>
                <a:latin typeface="微软雅黑" pitchFamily="34" charset="-122"/>
                <a:ea typeface="微软雅黑" pitchFamily="34" charset="-122"/>
              </a:rPr>
              <a:t>三、基础梳理</a:t>
            </a:r>
            <a:endParaRPr lang="en-US" altLang="zh-CN" sz="2200" dirty="0" smtClean="0">
              <a:solidFill>
                <a:schemeClr val="bg1">
                  <a:lumMod val="50000"/>
                </a:schemeClr>
              </a:solidFill>
              <a:latin typeface="微软雅黑" pitchFamily="34" charset="-122"/>
              <a:ea typeface="微软雅黑" pitchFamily="34" charset="-122"/>
            </a:endParaRPr>
          </a:p>
        </p:txBody>
      </p:sp>
      <p:sp>
        <p:nvSpPr>
          <p:cNvPr id="3" name="矩形 2"/>
          <p:cNvSpPr/>
          <p:nvPr/>
        </p:nvSpPr>
        <p:spPr>
          <a:xfrm>
            <a:off x="1471360" y="3008124"/>
            <a:ext cx="668773"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suǐ</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37" name="矩形 36"/>
          <p:cNvSpPr/>
          <p:nvPr/>
        </p:nvSpPr>
        <p:spPr>
          <a:xfrm>
            <a:off x="1484060" y="3859024"/>
            <a:ext cx="729687"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fàn</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38" name="矩形 37"/>
          <p:cNvSpPr/>
          <p:nvPr/>
        </p:nvSpPr>
        <p:spPr>
          <a:xfrm>
            <a:off x="1484060" y="4722624"/>
            <a:ext cx="609462"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fèi</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40" name="矩形 39"/>
          <p:cNvSpPr/>
          <p:nvPr/>
        </p:nvSpPr>
        <p:spPr>
          <a:xfrm>
            <a:off x="5865560" y="3008124"/>
            <a:ext cx="585417"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cù</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41" name="矩形 40"/>
          <p:cNvSpPr/>
          <p:nvPr/>
        </p:nvSpPr>
        <p:spPr>
          <a:xfrm>
            <a:off x="5217860" y="3859024"/>
            <a:ext cx="1237839"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pín</a:t>
            </a:r>
            <a:r>
              <a:rPr lang="en-US" altLang="zh-CN" sz="2800" kern="100" dirty="0">
                <a:solidFill>
                  <a:schemeClr val="accent6">
                    <a:lumMod val="75000"/>
                  </a:schemeClr>
                </a:solidFill>
                <a:latin typeface="微软雅黑" pitchFamily="34" charset="-122"/>
                <a:ea typeface="微软雅黑" pitchFamily="34" charset="-122"/>
                <a:cs typeface="Courier New"/>
              </a:rPr>
              <a:t> </a:t>
            </a:r>
            <a:r>
              <a:rPr lang="en-US" altLang="zh-CN" sz="2800" kern="100" dirty="0" err="1">
                <a:solidFill>
                  <a:schemeClr val="accent6">
                    <a:lumMod val="75000"/>
                  </a:schemeClr>
                </a:solidFill>
                <a:latin typeface="微软雅黑" pitchFamily="34" charset="-122"/>
                <a:ea typeface="微软雅黑" pitchFamily="34" charset="-122"/>
                <a:cs typeface="Courier New"/>
              </a:rPr>
              <a:t>cù</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42" name="矩形 41"/>
          <p:cNvSpPr/>
          <p:nvPr/>
        </p:nvSpPr>
        <p:spPr>
          <a:xfrm>
            <a:off x="5174418" y="4722624"/>
            <a:ext cx="662361"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xiá</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43" name="矩形 42"/>
          <p:cNvSpPr/>
          <p:nvPr/>
        </p:nvSpPr>
        <p:spPr>
          <a:xfrm>
            <a:off x="9739060" y="3008124"/>
            <a:ext cx="510076"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pì</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44" name="矩形 43"/>
          <p:cNvSpPr/>
          <p:nvPr/>
        </p:nvSpPr>
        <p:spPr>
          <a:xfrm>
            <a:off x="9713660" y="3859024"/>
            <a:ext cx="1016625"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yuān</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45" name="矩形 44"/>
          <p:cNvSpPr/>
          <p:nvPr/>
        </p:nvSpPr>
        <p:spPr>
          <a:xfrm>
            <a:off x="9713660" y="4722624"/>
            <a:ext cx="692818"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yín</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Tree>
    <p:extLst>
      <p:ext uri="{BB962C8B-B14F-4D97-AF65-F5344CB8AC3E}">
        <p14:creationId xmlns:p14="http://schemas.microsoft.com/office/powerpoint/2010/main" val="2254297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blinds(horizontal)">
                                      <p:cBhvr>
                                        <p:cTn id="10" dur="500"/>
                                        <p:tgtEl>
                                          <p:spTgt spid="3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blinds(horizontal)">
                                      <p:cBhvr>
                                        <p:cTn id="13" dur="500"/>
                                        <p:tgtEl>
                                          <p:spTgt spid="3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blinds(horizontal)">
                                      <p:cBhvr>
                                        <p:cTn id="16" dur="500"/>
                                        <p:tgtEl>
                                          <p:spTgt spid="40"/>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blinds(horizontal)">
                                      <p:cBhvr>
                                        <p:cTn id="19" dur="500"/>
                                        <p:tgtEl>
                                          <p:spTgt spid="41"/>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blinds(horizontal)">
                                      <p:cBhvr>
                                        <p:cTn id="22" dur="500"/>
                                        <p:tgtEl>
                                          <p:spTgt spid="42"/>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blinds(horizontal)">
                                      <p:cBhvr>
                                        <p:cTn id="25" dur="500"/>
                                        <p:tgtEl>
                                          <p:spTgt spid="43"/>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blinds(horizontal)">
                                      <p:cBhvr>
                                        <p:cTn id="28" dur="500"/>
                                        <p:tgtEl>
                                          <p:spTgt spid="44"/>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blinds(horizontal)">
                                      <p:cBhvr>
                                        <p:cTn id="31"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7" grpId="0"/>
      <p:bldP spid="38" grpId="0"/>
      <p:bldP spid="40" grpId="0"/>
      <p:bldP spid="41" grpId="0"/>
      <p:bldP spid="42" grpId="0"/>
      <p:bldP spid="43" grpId="0"/>
      <p:bldP spid="44" grpId="0"/>
      <p:bldP spid="4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166812" y="395686"/>
            <a:ext cx="11560932" cy="823367"/>
          </a:xfrm>
          <a:prstGeom prst="rect">
            <a:avLst/>
          </a:prstGeom>
        </p:spPr>
        <p:txBody>
          <a:bodyPr wrap="square" rtlCol="0">
            <a:spAutoFit/>
          </a:bodyPr>
          <a:lstStyle/>
          <a:p>
            <a:pPr algn="just">
              <a:lnSpc>
                <a:spcPct val="200000"/>
              </a:lnSpc>
              <a:spcAft>
                <a:spcPts val="0"/>
              </a:spcAft>
            </a:pPr>
            <a:r>
              <a:rPr lang="en-US" altLang="zh-CN" sz="2800" kern="100" dirty="0">
                <a:latin typeface="Cambria Math"/>
                <a:ea typeface="微软雅黑"/>
                <a:cs typeface="Cambria Math"/>
              </a:rPr>
              <a:t>(2)</a:t>
            </a:r>
            <a:r>
              <a:rPr lang="zh-CN" altLang="en-US" sz="2800" kern="100" dirty="0" smtClean="0">
                <a:latin typeface="Cambria Math"/>
                <a:ea typeface="微软雅黑"/>
                <a:cs typeface="Cambria Math"/>
              </a:rPr>
              <a:t>多音字</a:t>
            </a:r>
            <a:endParaRPr lang="zh-CN" altLang="en-US" sz="2800" kern="100" dirty="0">
              <a:latin typeface="Cambria Math"/>
              <a:ea typeface="微软雅黑"/>
              <a:cs typeface="Cambria Math"/>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683281719"/>
              </p:ext>
            </p:extLst>
          </p:nvPr>
        </p:nvGraphicFramePr>
        <p:xfrm>
          <a:off x="317500" y="1498600"/>
          <a:ext cx="11785600" cy="4584700"/>
        </p:xfrm>
        <a:graphic>
          <a:graphicData uri="http://schemas.openxmlformats.org/presentationml/2006/ole">
            <mc:AlternateContent xmlns:mc="http://schemas.openxmlformats.org/markup-compatibility/2006">
              <mc:Choice xmlns:v="urn:schemas-microsoft-com:vml" Requires="v">
                <p:oleObj spid="_x0000_s5161" name="Document" r:id="rId4" imgW="11786209" imgH="4585367" progId="Word.Document.8">
                  <p:embed/>
                </p:oleObj>
              </mc:Choice>
              <mc:Fallback>
                <p:oleObj name="Document" r:id="rId4" imgW="11786209" imgH="4585367" progId="Word.Document.8">
                  <p:embed/>
                  <p:pic>
                    <p:nvPicPr>
                      <p:cNvPr id="0" name="对象 2"/>
                      <p:cNvPicPr>
                        <a:picLocks noChangeAspect="1" noChangeArrowheads="1"/>
                      </p:cNvPicPr>
                      <p:nvPr/>
                    </p:nvPicPr>
                    <p:blipFill>
                      <a:blip r:embed="rId5"/>
                      <a:srcRect/>
                      <a:stretch>
                        <a:fillRect/>
                      </a:stretch>
                    </p:blipFill>
                    <p:spPr bwMode="auto">
                      <a:xfrm>
                        <a:off x="317500" y="1498600"/>
                        <a:ext cx="11785600" cy="458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矩形 2"/>
          <p:cNvSpPr/>
          <p:nvPr/>
        </p:nvSpPr>
        <p:spPr>
          <a:xfrm>
            <a:off x="2058089" y="1618734"/>
            <a:ext cx="800219"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kǎn</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5" name="矩形 4"/>
          <p:cNvSpPr/>
          <p:nvPr/>
        </p:nvSpPr>
        <p:spPr>
          <a:xfrm>
            <a:off x="2052105" y="2304534"/>
            <a:ext cx="797013"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jiàn</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17" name="矩形 16"/>
          <p:cNvSpPr/>
          <p:nvPr/>
        </p:nvSpPr>
        <p:spPr>
          <a:xfrm>
            <a:off x="2096253" y="3701534"/>
            <a:ext cx="793807"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shù</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18" name="矩形 17"/>
          <p:cNvSpPr/>
          <p:nvPr/>
        </p:nvSpPr>
        <p:spPr>
          <a:xfrm>
            <a:off x="2966569" y="4387334"/>
            <a:ext cx="793807"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shǔ</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19" name="矩形 18"/>
          <p:cNvSpPr/>
          <p:nvPr/>
        </p:nvSpPr>
        <p:spPr>
          <a:xfrm>
            <a:off x="8230289" y="1631434"/>
            <a:ext cx="803425"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liáo</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20" name="矩形 19"/>
          <p:cNvSpPr/>
          <p:nvPr/>
        </p:nvSpPr>
        <p:spPr>
          <a:xfrm>
            <a:off x="8376705" y="2291834"/>
            <a:ext cx="803425"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liāo</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21" name="矩形 20"/>
          <p:cNvSpPr/>
          <p:nvPr/>
        </p:nvSpPr>
        <p:spPr>
          <a:xfrm>
            <a:off x="8179553" y="3701534"/>
            <a:ext cx="795411"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yān</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22" name="矩形 21"/>
          <p:cNvSpPr/>
          <p:nvPr/>
        </p:nvSpPr>
        <p:spPr>
          <a:xfrm>
            <a:off x="8935569" y="4336534"/>
            <a:ext cx="795411"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yàn</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12" name="矩形 11"/>
          <p:cNvSpPr/>
          <p:nvPr/>
        </p:nvSpPr>
        <p:spPr>
          <a:xfrm>
            <a:off x="2979269" y="5047734"/>
            <a:ext cx="1021433"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shuò</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13" name="矩形 12"/>
          <p:cNvSpPr/>
          <p:nvPr/>
        </p:nvSpPr>
        <p:spPr>
          <a:xfrm>
            <a:off x="8351369" y="5009634"/>
            <a:ext cx="577081"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yè</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Tree>
    <p:extLst>
      <p:ext uri="{BB962C8B-B14F-4D97-AF65-F5344CB8AC3E}">
        <p14:creationId xmlns:p14="http://schemas.microsoft.com/office/powerpoint/2010/main" val="16229111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blinds(horizontal)">
                                      <p:cBhvr>
                                        <p:cTn id="13" dur="500"/>
                                        <p:tgtEl>
                                          <p:spTgt spid="1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blinds(horizontal)">
                                      <p:cBhvr>
                                        <p:cTn id="16" dur="500"/>
                                        <p:tgtEl>
                                          <p:spTgt spid="18"/>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blinds(horizontal)">
                                      <p:cBhvr>
                                        <p:cTn id="19" dur="500"/>
                                        <p:tgtEl>
                                          <p:spTgt spid="19"/>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linds(horizontal)">
                                      <p:cBhvr>
                                        <p:cTn id="22" dur="500"/>
                                        <p:tgtEl>
                                          <p:spTgt spid="20"/>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blinds(horizontal)">
                                      <p:cBhvr>
                                        <p:cTn id="25" dur="500"/>
                                        <p:tgtEl>
                                          <p:spTgt spid="21"/>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linds(horizontal)">
                                      <p:cBhvr>
                                        <p:cTn id="28" dur="500"/>
                                        <p:tgtEl>
                                          <p:spTgt spid="2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linds(horizontal)">
                                      <p:cBhvr>
                                        <p:cTn id="31" dur="500"/>
                                        <p:tgtEl>
                                          <p:spTgt spid="12"/>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blinds(horizontal)">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17" grpId="0"/>
      <p:bldP spid="18" grpId="0"/>
      <p:bldP spid="19" grpId="0"/>
      <p:bldP spid="20" grpId="0"/>
      <p:bldP spid="21" grpId="0"/>
      <p:bldP spid="22" grpId="0"/>
      <p:bldP spid="1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65212" y="-163114"/>
            <a:ext cx="11560932" cy="823367"/>
          </a:xfrm>
          <a:prstGeom prst="rect">
            <a:avLst/>
          </a:prstGeom>
        </p:spPr>
        <p:txBody>
          <a:bodyPr wrap="square" rtlCol="0">
            <a:spAutoFit/>
          </a:bodyPr>
          <a:lstStyle/>
          <a:p>
            <a:pPr algn="just">
              <a:lnSpc>
                <a:spcPct val="200000"/>
              </a:lnSpc>
              <a:spcAft>
                <a:spcPts val="0"/>
              </a:spcAft>
            </a:pPr>
            <a:r>
              <a:rPr lang="en-US" altLang="zh-CN" sz="2800" kern="100" dirty="0">
                <a:latin typeface="Cambria Math"/>
                <a:ea typeface="微软雅黑"/>
                <a:cs typeface="Cambria Math"/>
              </a:rPr>
              <a:t>2</a:t>
            </a:r>
            <a:r>
              <a:rPr lang="zh-CN" altLang="en-US" sz="2800" kern="100" dirty="0">
                <a:latin typeface="Cambria Math"/>
                <a:ea typeface="微软雅黑"/>
                <a:cs typeface="Cambria Math"/>
              </a:rPr>
              <a:t>．辨形组词</a:t>
            </a:r>
          </a:p>
        </p:txBody>
      </p:sp>
      <p:graphicFrame>
        <p:nvGraphicFramePr>
          <p:cNvPr id="2" name="对象 1"/>
          <p:cNvGraphicFramePr>
            <a:graphicFrameLocks noChangeAspect="1"/>
          </p:cNvGraphicFramePr>
          <p:nvPr>
            <p:extLst>
              <p:ext uri="{D42A27DB-BD31-4B8C-83A1-F6EECF244321}">
                <p14:modId xmlns:p14="http://schemas.microsoft.com/office/powerpoint/2010/main" val="526139609"/>
              </p:ext>
            </p:extLst>
          </p:nvPr>
        </p:nvGraphicFramePr>
        <p:xfrm>
          <a:off x="279400" y="515269"/>
          <a:ext cx="12890500" cy="3683000"/>
        </p:xfrm>
        <a:graphic>
          <a:graphicData uri="http://schemas.openxmlformats.org/presentationml/2006/ole">
            <mc:AlternateContent xmlns:mc="http://schemas.openxmlformats.org/markup-compatibility/2006">
              <mc:Choice xmlns:v="urn:schemas-microsoft-com:vml" Requires="v">
                <p:oleObj spid="_x0000_s6212" name="Document" r:id="rId4" imgW="11743161" imgH="3372989" progId="Word.Document.8">
                  <p:embed/>
                </p:oleObj>
              </mc:Choice>
              <mc:Fallback>
                <p:oleObj name="Document" r:id="rId4" imgW="11743161" imgH="3372989" progId="Word.Document.8">
                  <p:embed/>
                  <p:pic>
                    <p:nvPicPr>
                      <p:cNvPr id="0" name=""/>
                      <p:cNvPicPr>
                        <a:picLocks noChangeAspect="1" noChangeArrowheads="1"/>
                      </p:cNvPicPr>
                      <p:nvPr/>
                    </p:nvPicPr>
                    <p:blipFill>
                      <a:blip r:embed="rId5"/>
                      <a:srcRect/>
                      <a:stretch>
                        <a:fillRect/>
                      </a:stretch>
                    </p:blipFill>
                    <p:spPr bwMode="auto">
                      <a:xfrm>
                        <a:off x="279400" y="515269"/>
                        <a:ext cx="12890500"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898044757"/>
              </p:ext>
            </p:extLst>
          </p:nvPr>
        </p:nvGraphicFramePr>
        <p:xfrm>
          <a:off x="283078" y="3378200"/>
          <a:ext cx="11252200" cy="3797300"/>
        </p:xfrm>
        <a:graphic>
          <a:graphicData uri="http://schemas.openxmlformats.org/presentationml/2006/ole">
            <mc:AlternateContent xmlns:mc="http://schemas.openxmlformats.org/markup-compatibility/2006">
              <mc:Choice xmlns:v="urn:schemas-microsoft-com:vml" Requires="v">
                <p:oleObj spid="_x0000_s6213" name="Document" r:id="rId7" imgW="10251292" imgH="3477899" progId="Word.Document.8">
                  <p:embed/>
                </p:oleObj>
              </mc:Choice>
              <mc:Fallback>
                <p:oleObj name="Document" r:id="rId7" imgW="10251292" imgH="3477899" progId="Word.Document.8">
                  <p:embed/>
                  <p:pic>
                    <p:nvPicPr>
                      <p:cNvPr id="0" name="对象 1"/>
                      <p:cNvPicPr>
                        <a:picLocks noChangeAspect="1" noChangeArrowheads="1"/>
                      </p:cNvPicPr>
                      <p:nvPr/>
                    </p:nvPicPr>
                    <p:blipFill>
                      <a:blip r:embed="rId8"/>
                      <a:srcRect/>
                      <a:stretch>
                        <a:fillRect/>
                      </a:stretch>
                    </p:blipFill>
                    <p:spPr bwMode="auto">
                      <a:xfrm>
                        <a:off x="283078" y="3378200"/>
                        <a:ext cx="11252200" cy="379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矩形 4"/>
          <p:cNvSpPr/>
          <p:nvPr/>
        </p:nvSpPr>
        <p:spPr>
          <a:xfrm>
            <a:off x="1708834" y="698353"/>
            <a:ext cx="902811"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淬火</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22" name="矩形 21"/>
          <p:cNvSpPr/>
          <p:nvPr/>
        </p:nvSpPr>
        <p:spPr>
          <a:xfrm>
            <a:off x="1708834" y="1422253"/>
            <a:ext cx="902811"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憔悴</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23" name="矩形 22"/>
          <p:cNvSpPr/>
          <p:nvPr/>
        </p:nvSpPr>
        <p:spPr>
          <a:xfrm>
            <a:off x="1708834" y="2120753"/>
            <a:ext cx="1620957"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鞠躬尽瘁</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24" name="矩形 23"/>
          <p:cNvSpPr/>
          <p:nvPr/>
        </p:nvSpPr>
        <p:spPr>
          <a:xfrm>
            <a:off x="1696134" y="2831953"/>
            <a:ext cx="902811"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荟萃</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25" name="矩形 24"/>
          <p:cNvSpPr/>
          <p:nvPr/>
        </p:nvSpPr>
        <p:spPr>
          <a:xfrm>
            <a:off x="6992034" y="660106"/>
            <a:ext cx="902811"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绰约</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26" name="矩形 25"/>
          <p:cNvSpPr/>
          <p:nvPr/>
        </p:nvSpPr>
        <p:spPr>
          <a:xfrm>
            <a:off x="6992034" y="1384006"/>
            <a:ext cx="902811"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泥淖</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27" name="矩形 26"/>
          <p:cNvSpPr/>
          <p:nvPr/>
        </p:nvSpPr>
        <p:spPr>
          <a:xfrm>
            <a:off x="6992034" y="2082506"/>
            <a:ext cx="902811"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船棹</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28" name="矩形 27"/>
          <p:cNvSpPr/>
          <p:nvPr/>
        </p:nvSpPr>
        <p:spPr>
          <a:xfrm>
            <a:off x="6979334" y="2793706"/>
            <a:ext cx="902811"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悼念</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29" name="矩形 28"/>
          <p:cNvSpPr/>
          <p:nvPr/>
        </p:nvSpPr>
        <p:spPr>
          <a:xfrm>
            <a:off x="1691579" y="3886053"/>
            <a:ext cx="902811"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气概</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30" name="矩形 29"/>
          <p:cNvSpPr/>
          <p:nvPr/>
        </p:nvSpPr>
        <p:spPr>
          <a:xfrm>
            <a:off x="1691579" y="4609953"/>
            <a:ext cx="902811"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慷慨</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31" name="矩形 30"/>
          <p:cNvSpPr/>
          <p:nvPr/>
        </p:nvSpPr>
        <p:spPr>
          <a:xfrm>
            <a:off x="1691579" y="5308453"/>
            <a:ext cx="902811"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灌溉</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32" name="矩形 31"/>
          <p:cNvSpPr/>
          <p:nvPr/>
        </p:nvSpPr>
        <p:spPr>
          <a:xfrm>
            <a:off x="6979333" y="3515233"/>
            <a:ext cx="902811"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瞭望</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34" name="矩形 33"/>
          <p:cNvSpPr/>
          <p:nvPr/>
        </p:nvSpPr>
        <p:spPr>
          <a:xfrm>
            <a:off x="6979333" y="4239133"/>
            <a:ext cx="902811"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缭绕</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37" name="矩形 36"/>
          <p:cNvSpPr/>
          <p:nvPr/>
        </p:nvSpPr>
        <p:spPr>
          <a:xfrm>
            <a:off x="6979333" y="4937633"/>
            <a:ext cx="902811"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潦草</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45" name="矩形 44"/>
          <p:cNvSpPr/>
          <p:nvPr/>
        </p:nvSpPr>
        <p:spPr>
          <a:xfrm>
            <a:off x="6979333" y="5686933"/>
            <a:ext cx="902811"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嘹亮</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Tree>
    <p:extLst>
      <p:ext uri="{BB962C8B-B14F-4D97-AF65-F5344CB8AC3E}">
        <p14:creationId xmlns:p14="http://schemas.microsoft.com/office/powerpoint/2010/main" val="22026214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blinds(horizontal)">
                                      <p:cBhvr>
                                        <p:cTn id="10" dur="500"/>
                                        <p:tgtEl>
                                          <p:spTgt spid="2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linds(horizontal)">
                                      <p:cBhvr>
                                        <p:cTn id="13" dur="500"/>
                                        <p:tgtEl>
                                          <p:spTgt spid="2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blinds(horizontal)">
                                      <p:cBhvr>
                                        <p:cTn id="16" dur="500"/>
                                        <p:tgtEl>
                                          <p:spTgt spid="24"/>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blinds(horizontal)">
                                      <p:cBhvr>
                                        <p:cTn id="19" dur="500"/>
                                        <p:tgtEl>
                                          <p:spTgt spid="25"/>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blinds(horizontal)">
                                      <p:cBhvr>
                                        <p:cTn id="22" dur="500"/>
                                        <p:tgtEl>
                                          <p:spTgt spid="26"/>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linds(horizontal)">
                                      <p:cBhvr>
                                        <p:cTn id="25" dur="500"/>
                                        <p:tgtEl>
                                          <p:spTgt spid="27"/>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linds(horizontal)">
                                      <p:cBhvr>
                                        <p:cTn id="28" dur="500"/>
                                        <p:tgtEl>
                                          <p:spTgt spid="28"/>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blinds(horizontal)">
                                      <p:cBhvr>
                                        <p:cTn id="31" dur="500"/>
                                        <p:tgtEl>
                                          <p:spTgt spid="29"/>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blinds(horizontal)">
                                      <p:cBhvr>
                                        <p:cTn id="34" dur="500"/>
                                        <p:tgtEl>
                                          <p:spTgt spid="30"/>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blinds(horizontal)">
                                      <p:cBhvr>
                                        <p:cTn id="37" dur="500"/>
                                        <p:tgtEl>
                                          <p:spTgt spid="31"/>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blinds(horizontal)">
                                      <p:cBhvr>
                                        <p:cTn id="40" dur="500"/>
                                        <p:tgtEl>
                                          <p:spTgt spid="32"/>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blinds(horizontal)">
                                      <p:cBhvr>
                                        <p:cTn id="43" dur="500"/>
                                        <p:tgtEl>
                                          <p:spTgt spid="34"/>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blinds(horizontal)">
                                      <p:cBhvr>
                                        <p:cTn id="46" dur="500"/>
                                        <p:tgtEl>
                                          <p:spTgt spid="37"/>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45"/>
                                        </p:tgtEl>
                                        <p:attrNameLst>
                                          <p:attrName>style.visibility</p:attrName>
                                        </p:attrNameLst>
                                      </p:cBhvr>
                                      <p:to>
                                        <p:strVal val="visible"/>
                                      </p:to>
                                    </p:set>
                                    <p:animEffect transition="in" filter="blinds(horizontal)">
                                      <p:cBhvr>
                                        <p:cTn id="4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2" grpId="0"/>
      <p:bldP spid="23" grpId="0"/>
      <p:bldP spid="24" grpId="0"/>
      <p:bldP spid="25" grpId="0"/>
      <p:bldP spid="26" grpId="0"/>
      <p:bldP spid="27" grpId="0"/>
      <p:bldP spid="28" grpId="0"/>
      <p:bldP spid="29" grpId="0"/>
      <p:bldP spid="30" grpId="0"/>
      <p:bldP spid="31" grpId="0"/>
      <p:bldP spid="32" grpId="0"/>
      <p:bldP spid="34" grpId="0"/>
      <p:bldP spid="37" grpId="0"/>
      <p:bldP spid="4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31359" y="154386"/>
            <a:ext cx="11911239" cy="6018955"/>
          </a:xfrm>
          <a:prstGeom prst="rect">
            <a:avLst/>
          </a:prstGeom>
          <a:noFill/>
        </p:spPr>
        <p:txBody>
          <a:bodyPr wrap="square" rtlCol="0">
            <a:spAutoFit/>
          </a:bodyPr>
          <a:lstStyle/>
          <a:p>
            <a:pPr algn="just">
              <a:lnSpc>
                <a:spcPct val="150000"/>
              </a:lnSpc>
              <a:spcAft>
                <a:spcPts val="0"/>
              </a:spcAft>
            </a:pPr>
            <a:r>
              <a:rPr lang="en-US" altLang="zh-CN" sz="2600" kern="100" dirty="0">
                <a:latin typeface="宋体"/>
                <a:ea typeface="微软雅黑"/>
                <a:cs typeface="Times New Roman"/>
              </a:rPr>
              <a:t>3</a:t>
            </a:r>
            <a:r>
              <a:rPr lang="zh-CN" altLang="en-US" sz="2600" kern="100" dirty="0">
                <a:latin typeface="宋体"/>
                <a:ea typeface="微软雅黑"/>
                <a:cs typeface="Times New Roman"/>
              </a:rPr>
              <a:t>．成语积累</a:t>
            </a:r>
          </a:p>
          <a:p>
            <a:pPr algn="just">
              <a:lnSpc>
                <a:spcPct val="150000"/>
              </a:lnSpc>
              <a:spcAft>
                <a:spcPts val="0"/>
              </a:spcAft>
            </a:pPr>
            <a:r>
              <a:rPr lang="en-US" altLang="zh-CN" sz="2600" kern="100" dirty="0">
                <a:latin typeface="宋体"/>
                <a:ea typeface="微软雅黑"/>
                <a:cs typeface="Times New Roman"/>
              </a:rPr>
              <a:t>【</a:t>
            </a:r>
            <a:r>
              <a:rPr lang="zh-CN" altLang="en-US" sz="2600" kern="100" dirty="0">
                <a:latin typeface="宋体"/>
                <a:ea typeface="微软雅黑"/>
                <a:cs typeface="Times New Roman"/>
              </a:rPr>
              <a:t>识记</a:t>
            </a:r>
            <a:r>
              <a:rPr lang="en-US" altLang="zh-CN" sz="2600" kern="100" dirty="0">
                <a:latin typeface="宋体"/>
                <a:ea typeface="微软雅黑"/>
                <a:cs typeface="Times New Roman"/>
              </a:rPr>
              <a:t>】</a:t>
            </a:r>
          </a:p>
          <a:p>
            <a:pPr algn="just">
              <a:lnSpc>
                <a:spcPct val="150000"/>
              </a:lnSpc>
              <a:spcAft>
                <a:spcPts val="0"/>
              </a:spcAft>
            </a:pPr>
            <a:r>
              <a:rPr lang="en-US" altLang="zh-CN" sz="2600" kern="100" dirty="0">
                <a:latin typeface="宋体"/>
                <a:ea typeface="微软雅黑"/>
                <a:cs typeface="Times New Roman"/>
              </a:rPr>
              <a:t>(1)</a:t>
            </a:r>
            <a:r>
              <a:rPr lang="zh-CN" altLang="en-US" sz="2600" kern="100" dirty="0">
                <a:latin typeface="宋体"/>
                <a:ea typeface="微软雅黑"/>
                <a:cs typeface="Times New Roman"/>
              </a:rPr>
              <a:t>一蹴而至：踏一步就成功，形容事情轻而易举，一下子就能完成。</a:t>
            </a:r>
          </a:p>
          <a:p>
            <a:pPr algn="just">
              <a:lnSpc>
                <a:spcPct val="150000"/>
              </a:lnSpc>
              <a:spcAft>
                <a:spcPts val="0"/>
              </a:spcAft>
            </a:pPr>
            <a:r>
              <a:rPr lang="en-US" altLang="zh-CN" sz="2600" kern="100" dirty="0">
                <a:latin typeface="宋体"/>
                <a:ea typeface="微软雅黑"/>
                <a:cs typeface="Times New Roman"/>
              </a:rPr>
              <a:t>(2)</a:t>
            </a:r>
            <a:r>
              <a:rPr lang="zh-CN" altLang="en-US" sz="2600" kern="100" dirty="0">
                <a:latin typeface="宋体"/>
                <a:ea typeface="微软雅黑"/>
                <a:cs typeface="Times New Roman"/>
              </a:rPr>
              <a:t>数见不鲜：经常看见，并不新奇，也说屡见不鲜。</a:t>
            </a:r>
          </a:p>
          <a:p>
            <a:pPr algn="just">
              <a:lnSpc>
                <a:spcPct val="150000"/>
              </a:lnSpc>
              <a:spcAft>
                <a:spcPts val="0"/>
              </a:spcAft>
            </a:pPr>
            <a:r>
              <a:rPr lang="en-US" altLang="zh-CN" sz="2600" kern="100" dirty="0">
                <a:latin typeface="宋体"/>
                <a:ea typeface="微软雅黑"/>
                <a:cs typeface="Times New Roman"/>
              </a:rPr>
              <a:t>(3)</a:t>
            </a:r>
            <a:r>
              <a:rPr lang="zh-CN" altLang="en-US" sz="2600" kern="100" dirty="0">
                <a:latin typeface="宋体"/>
                <a:ea typeface="微软雅黑"/>
                <a:cs typeface="Times New Roman"/>
              </a:rPr>
              <a:t>自相矛盾：比喻一个人说话、行动前后抵触，不一致。</a:t>
            </a:r>
          </a:p>
          <a:p>
            <a:pPr algn="just">
              <a:lnSpc>
                <a:spcPct val="150000"/>
              </a:lnSpc>
              <a:spcAft>
                <a:spcPts val="0"/>
              </a:spcAft>
            </a:pPr>
            <a:r>
              <a:rPr lang="en-US" altLang="zh-CN" sz="2600" kern="100" dirty="0">
                <a:latin typeface="宋体"/>
                <a:ea typeface="微软雅黑"/>
                <a:cs typeface="Times New Roman"/>
              </a:rPr>
              <a:t>(4)</a:t>
            </a:r>
            <a:r>
              <a:rPr lang="zh-CN" altLang="en-US" sz="2600" kern="100" dirty="0">
                <a:latin typeface="宋体"/>
                <a:ea typeface="微软雅黑"/>
                <a:cs typeface="Times New Roman"/>
              </a:rPr>
              <a:t>轻鸢剪掠：原意是指像轻盈的老鹰掠过天空。比喻简短轻灵。</a:t>
            </a:r>
          </a:p>
          <a:p>
            <a:pPr algn="just">
              <a:lnSpc>
                <a:spcPct val="150000"/>
              </a:lnSpc>
              <a:spcAft>
                <a:spcPts val="0"/>
              </a:spcAft>
            </a:pPr>
            <a:r>
              <a:rPr lang="en-US" altLang="zh-CN" sz="2600" kern="100" dirty="0">
                <a:latin typeface="宋体"/>
                <a:ea typeface="微软雅黑"/>
                <a:cs typeface="Times New Roman"/>
              </a:rPr>
              <a:t>(5)</a:t>
            </a:r>
            <a:r>
              <a:rPr lang="zh-CN" altLang="en-US" sz="2600" kern="100" dirty="0">
                <a:latin typeface="宋体"/>
                <a:ea typeface="微软雅黑"/>
                <a:cs typeface="Times New Roman"/>
              </a:rPr>
              <a:t>回肠荡气：形容文章、乐曲等十分动人。</a:t>
            </a:r>
          </a:p>
          <a:p>
            <a:pPr algn="just">
              <a:lnSpc>
                <a:spcPct val="150000"/>
              </a:lnSpc>
              <a:spcAft>
                <a:spcPts val="0"/>
              </a:spcAft>
            </a:pPr>
            <a:r>
              <a:rPr lang="en-US" altLang="zh-CN" sz="2600" kern="100" dirty="0">
                <a:latin typeface="宋体"/>
                <a:ea typeface="微软雅黑"/>
                <a:cs typeface="Times New Roman"/>
              </a:rPr>
              <a:t>(6)</a:t>
            </a:r>
            <a:r>
              <a:rPr lang="zh-CN" altLang="en-US" sz="2600" kern="100" dirty="0">
                <a:latin typeface="宋体"/>
                <a:ea typeface="微软雅黑"/>
                <a:cs typeface="Times New Roman"/>
              </a:rPr>
              <a:t>凌风出尘：指品行高洁，超出一般人。</a:t>
            </a:r>
          </a:p>
          <a:p>
            <a:pPr algn="just">
              <a:lnSpc>
                <a:spcPct val="150000"/>
              </a:lnSpc>
              <a:spcAft>
                <a:spcPts val="0"/>
              </a:spcAft>
            </a:pPr>
            <a:r>
              <a:rPr lang="en-US" altLang="zh-CN" sz="2600" kern="100" dirty="0">
                <a:latin typeface="宋体"/>
                <a:ea typeface="微软雅黑"/>
                <a:cs typeface="Times New Roman"/>
              </a:rPr>
              <a:t>(7)</a:t>
            </a:r>
            <a:r>
              <a:rPr lang="zh-CN" altLang="en-US" sz="2600" kern="100" dirty="0">
                <a:latin typeface="宋体"/>
                <a:ea typeface="微软雅黑"/>
                <a:cs typeface="Times New Roman"/>
              </a:rPr>
              <a:t>拔木转石：拔下大树，转动巨石。形容力气极大。</a:t>
            </a:r>
          </a:p>
          <a:p>
            <a:pPr algn="just">
              <a:lnSpc>
                <a:spcPct val="150000"/>
              </a:lnSpc>
              <a:spcAft>
                <a:spcPts val="0"/>
              </a:spcAft>
            </a:pPr>
            <a:r>
              <a:rPr lang="en-US" altLang="zh-CN" sz="2600" kern="100" dirty="0">
                <a:latin typeface="宋体"/>
                <a:ea typeface="微软雅黑"/>
                <a:cs typeface="Times New Roman"/>
              </a:rPr>
              <a:t>(8)</a:t>
            </a:r>
            <a:r>
              <a:rPr lang="zh-CN" altLang="en-US" sz="2600" kern="100" dirty="0">
                <a:latin typeface="宋体"/>
                <a:ea typeface="微软雅黑"/>
                <a:cs typeface="Times New Roman"/>
              </a:rPr>
              <a:t>空中楼阁：指海市蜃楼，多用来比喻虚幻的事物或脱离实际的理论、计划等。</a:t>
            </a:r>
          </a:p>
        </p:txBody>
      </p:sp>
    </p:spTree>
    <p:extLst>
      <p:ext uri="{BB962C8B-B14F-4D97-AF65-F5344CB8AC3E}">
        <p14:creationId xmlns:p14="http://schemas.microsoft.com/office/powerpoint/2010/main" val="11939225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81112" y="459186"/>
            <a:ext cx="11560932" cy="5262979"/>
          </a:xfrm>
          <a:prstGeom prst="rect">
            <a:avLst/>
          </a:prstGeom>
          <a:noFill/>
        </p:spPr>
        <p:txBody>
          <a:bodyPr wrap="square" rtlCol="0">
            <a:spAutoFit/>
          </a:bodyPr>
          <a:lstStyle/>
          <a:p>
            <a:pPr algn="just">
              <a:lnSpc>
                <a:spcPct val="150000"/>
              </a:lnSpc>
              <a:spcAft>
                <a:spcPts val="0"/>
              </a:spcAft>
            </a:pPr>
            <a:r>
              <a:rPr lang="en-US" altLang="zh-CN" sz="2800" kern="100" dirty="0">
                <a:latin typeface="宋体"/>
                <a:ea typeface="微软雅黑"/>
                <a:cs typeface="Times New Roman"/>
              </a:rPr>
              <a:t>【</a:t>
            </a:r>
            <a:r>
              <a:rPr lang="zh-CN" altLang="en-US" sz="2800" kern="100" dirty="0">
                <a:latin typeface="宋体"/>
                <a:ea typeface="微软雅黑"/>
                <a:cs typeface="Times New Roman"/>
              </a:rPr>
              <a:t>运用</a:t>
            </a:r>
            <a:r>
              <a:rPr lang="en-US" altLang="zh-CN" sz="2800" kern="100" dirty="0">
                <a:latin typeface="宋体"/>
                <a:ea typeface="微软雅黑"/>
                <a:cs typeface="Times New Roman"/>
              </a:rPr>
              <a:t>】</a:t>
            </a:r>
          </a:p>
          <a:p>
            <a:pPr algn="just">
              <a:lnSpc>
                <a:spcPct val="150000"/>
              </a:lnSpc>
              <a:spcAft>
                <a:spcPts val="0"/>
              </a:spcAft>
            </a:pPr>
            <a:r>
              <a:rPr lang="zh-CN" altLang="en-US" sz="2800" kern="100" dirty="0">
                <a:latin typeface="宋体"/>
                <a:ea typeface="微软雅黑"/>
                <a:cs typeface="Times New Roman"/>
              </a:rPr>
              <a:t>下列加点的成语运用是否正确</a:t>
            </a:r>
          </a:p>
          <a:p>
            <a:pPr algn="just">
              <a:lnSpc>
                <a:spcPct val="150000"/>
              </a:lnSpc>
              <a:spcAft>
                <a:spcPts val="0"/>
              </a:spcAft>
            </a:pPr>
            <a:r>
              <a:rPr lang="en-US" altLang="zh-CN" sz="2800" kern="100" dirty="0">
                <a:latin typeface="宋体"/>
                <a:ea typeface="微软雅黑"/>
                <a:cs typeface="Times New Roman"/>
              </a:rPr>
              <a:t>(1)</a:t>
            </a:r>
            <a:r>
              <a:rPr lang="zh-CN" altLang="en-US" sz="2800" kern="100" dirty="0">
                <a:latin typeface="宋体"/>
                <a:ea typeface="微软雅黑"/>
                <a:cs typeface="Times New Roman"/>
              </a:rPr>
              <a:t>正在美国接受康复治疗的飞人刘翔伤口虽已愈合，但腿部肌肉出现萎缩情况，想出战今年的辽宁全运会，几乎不可能，四连冠更成</a:t>
            </a:r>
            <a:r>
              <a:rPr lang="zh-CN" altLang="en-US" sz="2800" kern="100" dirty="0">
                <a:solidFill>
                  <a:srgbClr val="00B0F0"/>
                </a:solidFill>
                <a:latin typeface="宋体"/>
                <a:ea typeface="微软雅黑"/>
                <a:cs typeface="Times New Roman"/>
              </a:rPr>
              <a:t>空中楼阁</a:t>
            </a:r>
            <a:r>
              <a:rPr lang="zh-CN" altLang="en-US" sz="2800" kern="100" dirty="0">
                <a:latin typeface="宋体"/>
                <a:ea typeface="微软雅黑"/>
                <a:cs typeface="Times New Roman"/>
              </a:rPr>
              <a:t>。</a:t>
            </a:r>
            <a:r>
              <a:rPr lang="en-US" altLang="zh-CN" sz="2800" kern="100" dirty="0">
                <a:latin typeface="宋体"/>
                <a:ea typeface="微软雅黑"/>
                <a:cs typeface="Times New Roman"/>
              </a:rPr>
              <a:t>(</a:t>
            </a:r>
            <a:r>
              <a:rPr lang="zh-CN" altLang="en-US" sz="2800" kern="100" dirty="0">
                <a:latin typeface="宋体"/>
                <a:ea typeface="微软雅黑"/>
                <a:cs typeface="Times New Roman"/>
              </a:rPr>
              <a:t>　</a:t>
            </a:r>
            <a:r>
              <a:rPr lang="en-US" altLang="zh-CN" sz="2800" kern="100" dirty="0" smtClean="0">
                <a:latin typeface="宋体"/>
                <a:ea typeface="微软雅黑"/>
                <a:cs typeface="Times New Roman"/>
              </a:rPr>
              <a:t>		</a:t>
            </a:r>
            <a:r>
              <a:rPr lang="zh-CN" altLang="en-US" sz="2800" kern="100" dirty="0">
                <a:latin typeface="宋体"/>
                <a:ea typeface="微软雅黑"/>
                <a:cs typeface="Times New Roman"/>
              </a:rPr>
              <a:t>　</a:t>
            </a:r>
            <a:r>
              <a:rPr lang="en-US" altLang="zh-CN" sz="2800" kern="100" dirty="0">
                <a:latin typeface="宋体"/>
                <a:ea typeface="微软雅黑"/>
                <a:cs typeface="Times New Roman"/>
              </a:rPr>
              <a:t>)</a:t>
            </a:r>
          </a:p>
          <a:p>
            <a:pPr algn="just">
              <a:lnSpc>
                <a:spcPct val="150000"/>
              </a:lnSpc>
              <a:spcAft>
                <a:spcPts val="0"/>
              </a:spcAft>
            </a:pPr>
            <a:r>
              <a:rPr lang="en-US" altLang="zh-CN" sz="2800" kern="100" dirty="0">
                <a:latin typeface="宋体"/>
                <a:ea typeface="微软雅黑"/>
                <a:cs typeface="Times New Roman"/>
              </a:rPr>
              <a:t>(2)</a:t>
            </a:r>
            <a:r>
              <a:rPr lang="zh-CN" altLang="en-US" sz="2800" kern="100" dirty="0">
                <a:latin typeface="宋体"/>
                <a:ea typeface="微软雅黑"/>
                <a:cs typeface="Times New Roman"/>
              </a:rPr>
              <a:t>近年来，银行信用卡遭盗刷现象</a:t>
            </a:r>
            <a:r>
              <a:rPr lang="zh-CN" altLang="en-US" sz="2800" kern="100" dirty="0">
                <a:solidFill>
                  <a:srgbClr val="00B0F0"/>
                </a:solidFill>
                <a:latin typeface="宋体"/>
                <a:ea typeface="微软雅黑"/>
                <a:cs typeface="Times New Roman"/>
              </a:rPr>
              <a:t>数见不鲜</a:t>
            </a:r>
            <a:r>
              <a:rPr lang="zh-CN" altLang="en-US" sz="2800" kern="100" dirty="0">
                <a:latin typeface="宋体"/>
                <a:ea typeface="微软雅黑"/>
                <a:cs typeface="Times New Roman"/>
              </a:rPr>
              <a:t>。通过网络等手段盗取持卡人信息以及刷卡消费时录取信用卡信息，成为目前常见的犯罪手段</a:t>
            </a:r>
            <a:r>
              <a:rPr lang="zh-CN" altLang="en-US" sz="2800" kern="100" dirty="0" smtClean="0">
                <a:latin typeface="宋体"/>
                <a:ea typeface="微软雅黑"/>
                <a:cs typeface="Times New Roman"/>
              </a:rPr>
              <a:t>。</a:t>
            </a:r>
            <a:endParaRPr lang="en-US" altLang="zh-CN" sz="2800" kern="100" dirty="0" smtClean="0">
              <a:latin typeface="宋体"/>
              <a:ea typeface="微软雅黑"/>
              <a:cs typeface="Times New Roman"/>
            </a:endParaRPr>
          </a:p>
          <a:p>
            <a:pPr algn="just">
              <a:lnSpc>
                <a:spcPct val="150000"/>
              </a:lnSpc>
              <a:spcAft>
                <a:spcPts val="0"/>
              </a:spcAft>
            </a:pPr>
            <a:r>
              <a:rPr lang="en-US" altLang="zh-CN" sz="2800" kern="100" dirty="0" smtClean="0">
                <a:latin typeface="宋体"/>
                <a:ea typeface="微软雅黑"/>
                <a:cs typeface="Times New Roman"/>
              </a:rPr>
              <a:t>(</a:t>
            </a:r>
            <a:r>
              <a:rPr lang="zh-CN" altLang="en-US" sz="2800" kern="100" dirty="0">
                <a:latin typeface="宋体"/>
                <a:ea typeface="微软雅黑"/>
                <a:cs typeface="Times New Roman"/>
              </a:rPr>
              <a:t>　</a:t>
            </a:r>
            <a:r>
              <a:rPr lang="en-US" altLang="zh-CN" sz="2800" kern="100" dirty="0" smtClean="0">
                <a:latin typeface="宋体"/>
                <a:ea typeface="微软雅黑"/>
                <a:cs typeface="Times New Roman"/>
              </a:rPr>
              <a:t>		</a:t>
            </a:r>
            <a:r>
              <a:rPr lang="zh-CN" altLang="en-US" sz="2800" kern="100" dirty="0">
                <a:latin typeface="宋体"/>
                <a:ea typeface="微软雅黑"/>
                <a:cs typeface="Times New Roman"/>
              </a:rPr>
              <a:t>　</a:t>
            </a:r>
            <a:r>
              <a:rPr lang="en-US" altLang="zh-CN" sz="2800" kern="100" dirty="0" smtClean="0">
                <a:latin typeface="宋体"/>
                <a:ea typeface="微软雅黑"/>
                <a:cs typeface="Times New Roman"/>
              </a:rPr>
              <a:t>)</a:t>
            </a:r>
            <a:endParaRPr lang="en-US" altLang="zh-CN" sz="2800" kern="100" dirty="0">
              <a:latin typeface="宋体"/>
              <a:ea typeface="微软雅黑"/>
              <a:cs typeface="Times New Roman"/>
            </a:endParaRPr>
          </a:p>
        </p:txBody>
      </p:sp>
      <p:sp>
        <p:nvSpPr>
          <p:cNvPr id="2" name="矩形 1"/>
          <p:cNvSpPr/>
          <p:nvPr/>
        </p:nvSpPr>
        <p:spPr>
          <a:xfrm>
            <a:off x="958418" y="3166875"/>
            <a:ext cx="1261884" cy="523220"/>
          </a:xfrm>
          <a:prstGeom prst="rect">
            <a:avLst/>
          </a:prstGeom>
        </p:spPr>
        <p:txBody>
          <a:bodyPr wrap="none">
            <a:spAutoFit/>
          </a:bodyPr>
          <a:lstStyle/>
          <a:p>
            <a:r>
              <a:rPr lang="zh-CN" altLang="zh-CN" sz="2800" kern="100" dirty="0">
                <a:solidFill>
                  <a:schemeClr val="accent6">
                    <a:lumMod val="75000"/>
                  </a:schemeClr>
                </a:solidFill>
                <a:latin typeface="宋体"/>
                <a:ea typeface="微软雅黑"/>
                <a:cs typeface="Times New Roman"/>
              </a:rPr>
              <a:t>正确。</a:t>
            </a:r>
            <a:endParaRPr lang="zh-CN" altLang="en-US" sz="2800" kern="100" dirty="0">
              <a:solidFill>
                <a:schemeClr val="accent6">
                  <a:lumMod val="75000"/>
                </a:schemeClr>
              </a:solidFill>
              <a:latin typeface="宋体"/>
              <a:ea typeface="微软雅黑"/>
              <a:cs typeface="Times New Roman"/>
            </a:endParaRPr>
          </a:p>
        </p:txBody>
      </p:sp>
      <p:sp>
        <p:nvSpPr>
          <p:cNvPr id="9" name="矩形 8"/>
          <p:cNvSpPr/>
          <p:nvPr/>
        </p:nvSpPr>
        <p:spPr>
          <a:xfrm>
            <a:off x="971118" y="5098534"/>
            <a:ext cx="1261884" cy="523220"/>
          </a:xfrm>
          <a:prstGeom prst="rect">
            <a:avLst/>
          </a:prstGeom>
        </p:spPr>
        <p:txBody>
          <a:bodyPr wrap="none">
            <a:spAutoFit/>
          </a:bodyPr>
          <a:lstStyle/>
          <a:p>
            <a:r>
              <a:rPr lang="zh-CN" altLang="zh-CN" sz="2800" kern="100" dirty="0">
                <a:solidFill>
                  <a:schemeClr val="accent6">
                    <a:lumMod val="75000"/>
                  </a:schemeClr>
                </a:solidFill>
                <a:latin typeface="宋体"/>
                <a:ea typeface="微软雅黑"/>
                <a:cs typeface="Times New Roman"/>
              </a:rPr>
              <a:t>正确。</a:t>
            </a:r>
            <a:endParaRPr lang="zh-CN" altLang="en-US" sz="2800" kern="100" dirty="0">
              <a:solidFill>
                <a:schemeClr val="accent6">
                  <a:lumMod val="75000"/>
                </a:schemeClr>
              </a:solidFill>
              <a:latin typeface="宋体"/>
              <a:ea typeface="微软雅黑"/>
              <a:cs typeface="Times New Roman"/>
            </a:endParaRPr>
          </a:p>
        </p:txBody>
      </p:sp>
    </p:spTree>
    <p:extLst>
      <p:ext uri="{BB962C8B-B14F-4D97-AF65-F5344CB8AC3E}">
        <p14:creationId xmlns:p14="http://schemas.microsoft.com/office/powerpoint/2010/main" val="5157603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81112" y="306786"/>
            <a:ext cx="11560932" cy="5262979"/>
          </a:xfrm>
          <a:prstGeom prst="rect">
            <a:avLst/>
          </a:prstGeom>
          <a:noFill/>
        </p:spPr>
        <p:txBody>
          <a:bodyPr wrap="square" rtlCol="0">
            <a:spAutoFit/>
          </a:bodyPr>
          <a:lstStyle/>
          <a:p>
            <a:pPr algn="just">
              <a:lnSpc>
                <a:spcPct val="200000"/>
              </a:lnSpc>
              <a:spcAft>
                <a:spcPts val="0"/>
              </a:spcAft>
            </a:pPr>
            <a:r>
              <a:rPr lang="en-US" altLang="zh-CN" sz="2800" kern="100" dirty="0" smtClean="0">
                <a:latin typeface="宋体"/>
                <a:ea typeface="微软雅黑"/>
                <a:cs typeface="Times New Roman"/>
              </a:rPr>
              <a:t>(</a:t>
            </a:r>
            <a:r>
              <a:rPr lang="en-US" altLang="zh-CN" sz="2800" kern="100" dirty="0">
                <a:latin typeface="宋体"/>
                <a:ea typeface="微软雅黑"/>
                <a:cs typeface="Times New Roman"/>
              </a:rPr>
              <a:t>3)2013</a:t>
            </a:r>
            <a:r>
              <a:rPr lang="zh-CN" altLang="en-US" sz="2800" kern="100" dirty="0">
                <a:latin typeface="宋体"/>
                <a:ea typeface="微软雅黑"/>
                <a:cs typeface="Times New Roman"/>
              </a:rPr>
              <a:t>年</a:t>
            </a:r>
            <a:r>
              <a:rPr lang="en-US" altLang="zh-CN" sz="2800" kern="100" dirty="0">
                <a:latin typeface="宋体"/>
                <a:ea typeface="微软雅黑"/>
                <a:cs typeface="Times New Roman"/>
              </a:rPr>
              <a:t>1</a:t>
            </a:r>
            <a:r>
              <a:rPr lang="zh-CN" altLang="en-US" sz="2800" kern="100" dirty="0">
                <a:latin typeface="宋体"/>
                <a:ea typeface="微软雅黑"/>
                <a:cs typeface="Times New Roman"/>
              </a:rPr>
              <a:t>月</a:t>
            </a:r>
            <a:r>
              <a:rPr lang="en-US" altLang="zh-CN" sz="2800" kern="100" dirty="0">
                <a:latin typeface="宋体"/>
                <a:ea typeface="微软雅黑"/>
                <a:cs typeface="Times New Roman"/>
              </a:rPr>
              <a:t>4</a:t>
            </a:r>
            <a:r>
              <a:rPr lang="zh-CN" altLang="en-US" sz="2800" kern="100" dirty="0">
                <a:latin typeface="宋体"/>
                <a:ea typeface="微软雅黑"/>
                <a:cs typeface="Times New Roman"/>
              </a:rPr>
              <a:t>日下午，记者来到中国康复研究中心采访了张丽莉老师，她的回答</a:t>
            </a:r>
            <a:r>
              <a:rPr lang="zh-CN" altLang="en-US" sz="2800" kern="100" dirty="0">
                <a:solidFill>
                  <a:srgbClr val="00B0F0"/>
                </a:solidFill>
                <a:latin typeface="宋体"/>
                <a:ea typeface="微软雅黑"/>
                <a:cs typeface="Times New Roman"/>
              </a:rPr>
              <a:t>回肠荡气</a:t>
            </a:r>
            <a:r>
              <a:rPr lang="zh-CN" altLang="en-US" sz="2800" kern="100" dirty="0">
                <a:latin typeface="宋体"/>
                <a:ea typeface="微软雅黑"/>
                <a:cs typeface="Times New Roman"/>
              </a:rPr>
              <a:t>，</a:t>
            </a:r>
            <a:r>
              <a:rPr lang="zh-CN" altLang="en-US" sz="2800" kern="100" dirty="0">
                <a:latin typeface="宋体" pitchFamily="2" charset="-122"/>
                <a:ea typeface="宋体" pitchFamily="2" charset="-122"/>
                <a:cs typeface="Times New Roman"/>
              </a:rPr>
              <a:t>“</a:t>
            </a:r>
            <a:r>
              <a:rPr lang="zh-CN" altLang="en-US" sz="2800" kern="100" dirty="0">
                <a:latin typeface="宋体"/>
                <a:ea typeface="微软雅黑"/>
                <a:cs typeface="Times New Roman"/>
              </a:rPr>
              <a:t>希望我们</a:t>
            </a:r>
            <a:r>
              <a:rPr lang="zh-CN" altLang="en-US" sz="2500" dirty="0">
                <a:latin typeface="宋体" pitchFamily="2" charset="-122"/>
                <a:ea typeface="宋体" pitchFamily="2" charset="-122"/>
              </a:rPr>
              <a:t>‘</a:t>
            </a:r>
            <a:r>
              <a:rPr lang="zh-CN" altLang="en-US" sz="2800" kern="100" dirty="0">
                <a:latin typeface="宋体"/>
                <a:ea typeface="微软雅黑"/>
                <a:cs typeface="Times New Roman"/>
              </a:rPr>
              <a:t>教育强国</a:t>
            </a:r>
            <a:r>
              <a:rPr lang="zh-CN" altLang="en-US" sz="2500" dirty="0">
                <a:latin typeface="宋体" pitchFamily="2" charset="-122"/>
                <a:ea typeface="宋体" pitchFamily="2" charset="-122"/>
              </a:rPr>
              <a:t>’</a:t>
            </a:r>
            <a:r>
              <a:rPr lang="zh-CN" altLang="en-US" sz="2800" kern="100" dirty="0">
                <a:latin typeface="宋体"/>
                <a:ea typeface="微软雅黑"/>
                <a:cs typeface="Times New Roman"/>
              </a:rPr>
              <a:t>的理念能够真正得以实现</a:t>
            </a:r>
            <a:r>
              <a:rPr lang="zh-CN" altLang="en-US" sz="2800" kern="100" dirty="0">
                <a:latin typeface="宋体" pitchFamily="2" charset="-122"/>
                <a:ea typeface="宋体" pitchFamily="2" charset="-122"/>
                <a:cs typeface="Times New Roman"/>
              </a:rPr>
              <a:t>”</a:t>
            </a:r>
            <a:r>
              <a:rPr lang="zh-CN" altLang="en-US" sz="2800" kern="100" dirty="0">
                <a:latin typeface="宋体"/>
                <a:ea typeface="微软雅黑"/>
                <a:cs typeface="Times New Roman"/>
              </a:rPr>
              <a:t>。</a:t>
            </a:r>
            <a:r>
              <a:rPr lang="en-US" altLang="zh-CN" sz="2800" kern="100" dirty="0">
                <a:latin typeface="宋体"/>
                <a:ea typeface="微软雅黑"/>
                <a:cs typeface="Times New Roman"/>
              </a:rPr>
              <a:t>(</a:t>
            </a:r>
            <a:r>
              <a:rPr lang="zh-CN" altLang="en-US" sz="2800" kern="100" dirty="0">
                <a:latin typeface="宋体"/>
                <a:ea typeface="微软雅黑"/>
                <a:cs typeface="Times New Roman"/>
              </a:rPr>
              <a:t>　　</a:t>
            </a:r>
            <a:r>
              <a:rPr lang="en-US" altLang="zh-CN" sz="2800" kern="100" dirty="0" smtClean="0">
                <a:latin typeface="宋体"/>
                <a:ea typeface="微软雅黑"/>
                <a:cs typeface="Times New Roman"/>
              </a:rPr>
              <a:t>				)</a:t>
            </a:r>
            <a:endParaRPr lang="en-US" altLang="zh-CN" sz="2800" kern="100" dirty="0">
              <a:latin typeface="宋体"/>
              <a:ea typeface="微软雅黑"/>
              <a:cs typeface="Times New Roman"/>
            </a:endParaRPr>
          </a:p>
          <a:p>
            <a:pPr algn="just">
              <a:lnSpc>
                <a:spcPct val="200000"/>
              </a:lnSpc>
              <a:spcAft>
                <a:spcPts val="0"/>
              </a:spcAft>
            </a:pPr>
            <a:r>
              <a:rPr lang="en-US" altLang="zh-CN" sz="2800" kern="100" dirty="0">
                <a:latin typeface="宋体"/>
                <a:ea typeface="微软雅黑"/>
                <a:cs typeface="Times New Roman"/>
              </a:rPr>
              <a:t>(4)</a:t>
            </a:r>
            <a:r>
              <a:rPr lang="zh-CN" altLang="en-US" sz="2800" kern="100" dirty="0">
                <a:latin typeface="宋体"/>
                <a:ea typeface="微软雅黑"/>
                <a:cs typeface="Times New Roman"/>
              </a:rPr>
              <a:t>杨伟带领研发团队，克服了许多难以想象的困难，终于</a:t>
            </a:r>
            <a:r>
              <a:rPr lang="zh-CN" altLang="en-US" sz="2800" kern="100" dirty="0">
                <a:solidFill>
                  <a:srgbClr val="00B0F0"/>
                </a:solidFill>
                <a:latin typeface="宋体"/>
                <a:ea typeface="微软雅黑"/>
                <a:cs typeface="Times New Roman"/>
              </a:rPr>
              <a:t>一蹴而就</a:t>
            </a:r>
            <a:r>
              <a:rPr lang="zh-CN" altLang="en-US" sz="2800" kern="100" dirty="0">
                <a:latin typeface="宋体"/>
                <a:ea typeface="微软雅黑"/>
                <a:cs typeface="Times New Roman"/>
              </a:rPr>
              <a:t>，让我国的第一款隐身战机歼－</a:t>
            </a:r>
            <a:r>
              <a:rPr lang="en-US" altLang="zh-CN" sz="2800" kern="100" dirty="0">
                <a:latin typeface="宋体"/>
                <a:ea typeface="微软雅黑"/>
                <a:cs typeface="Times New Roman"/>
              </a:rPr>
              <a:t>20</a:t>
            </a:r>
            <a:r>
              <a:rPr lang="zh-CN" altLang="en-US" sz="2800" kern="100" dirty="0">
                <a:latin typeface="宋体"/>
                <a:ea typeface="微软雅黑"/>
                <a:cs typeface="Times New Roman"/>
              </a:rPr>
              <a:t>飞上蓝天</a:t>
            </a:r>
            <a:r>
              <a:rPr lang="zh-CN" altLang="en-US" sz="2800" kern="100" dirty="0" smtClean="0">
                <a:latin typeface="宋体"/>
                <a:ea typeface="微软雅黑"/>
                <a:cs typeface="Times New Roman"/>
              </a:rPr>
              <a:t>。</a:t>
            </a:r>
            <a:endParaRPr lang="en-US" altLang="zh-CN" sz="2800" kern="100" dirty="0" smtClean="0">
              <a:latin typeface="宋体"/>
              <a:ea typeface="微软雅黑"/>
              <a:cs typeface="Times New Roman"/>
            </a:endParaRPr>
          </a:p>
          <a:p>
            <a:pPr algn="just">
              <a:lnSpc>
                <a:spcPct val="200000"/>
              </a:lnSpc>
              <a:spcAft>
                <a:spcPts val="0"/>
              </a:spcAft>
            </a:pPr>
            <a:r>
              <a:rPr lang="en-US" altLang="zh-CN" sz="2800" kern="100" dirty="0" smtClean="0">
                <a:latin typeface="宋体"/>
                <a:ea typeface="微软雅黑"/>
                <a:cs typeface="Times New Roman"/>
              </a:rPr>
              <a:t>(</a:t>
            </a:r>
            <a:r>
              <a:rPr lang="zh-CN" altLang="en-US" sz="2800" kern="100" dirty="0">
                <a:latin typeface="宋体"/>
                <a:ea typeface="微软雅黑"/>
                <a:cs typeface="Times New Roman"/>
              </a:rPr>
              <a:t>　　</a:t>
            </a:r>
            <a:r>
              <a:rPr lang="en-US" altLang="zh-CN" sz="2800" kern="100" dirty="0" smtClean="0">
                <a:latin typeface="宋体"/>
                <a:ea typeface="微软雅黑"/>
                <a:cs typeface="Times New Roman"/>
              </a:rPr>
              <a:t>									)</a:t>
            </a:r>
            <a:endParaRPr lang="en-US" altLang="zh-CN" sz="2800" kern="100" dirty="0">
              <a:latin typeface="宋体"/>
              <a:ea typeface="微软雅黑"/>
              <a:cs typeface="Times New Roman"/>
            </a:endParaRPr>
          </a:p>
        </p:txBody>
      </p:sp>
      <p:sp>
        <p:nvSpPr>
          <p:cNvPr id="2" name="矩形 1"/>
          <p:cNvSpPr/>
          <p:nvPr/>
        </p:nvSpPr>
        <p:spPr>
          <a:xfrm>
            <a:off x="748521" y="2279134"/>
            <a:ext cx="3416320" cy="523220"/>
          </a:xfrm>
          <a:prstGeom prst="rect">
            <a:avLst/>
          </a:prstGeom>
        </p:spPr>
        <p:txBody>
          <a:bodyPr wrap="none">
            <a:spAutoFit/>
          </a:bodyPr>
          <a:lstStyle/>
          <a:p>
            <a:r>
              <a:rPr lang="zh-CN" altLang="zh-CN" sz="2800" kern="100" dirty="0">
                <a:solidFill>
                  <a:schemeClr val="accent6">
                    <a:lumMod val="75000"/>
                  </a:schemeClr>
                </a:solidFill>
                <a:latin typeface="宋体"/>
                <a:ea typeface="微软雅黑"/>
                <a:cs typeface="Times New Roman"/>
              </a:rPr>
              <a:t>错误。与语意不符。</a:t>
            </a:r>
            <a:endParaRPr lang="zh-CN" altLang="en-US" sz="2800" kern="100" dirty="0">
              <a:solidFill>
                <a:schemeClr val="accent6">
                  <a:lumMod val="75000"/>
                </a:schemeClr>
              </a:solidFill>
              <a:latin typeface="宋体"/>
              <a:ea typeface="微软雅黑"/>
              <a:cs typeface="Times New Roman"/>
            </a:endParaRPr>
          </a:p>
        </p:txBody>
      </p:sp>
      <p:sp>
        <p:nvSpPr>
          <p:cNvPr id="3" name="矩形 2"/>
          <p:cNvSpPr/>
          <p:nvPr/>
        </p:nvSpPr>
        <p:spPr>
          <a:xfrm>
            <a:off x="628479" y="4857234"/>
            <a:ext cx="7725192" cy="523220"/>
          </a:xfrm>
          <a:prstGeom prst="rect">
            <a:avLst/>
          </a:prstGeom>
        </p:spPr>
        <p:txBody>
          <a:bodyPr wrap="none">
            <a:spAutoFit/>
          </a:bodyPr>
          <a:lstStyle/>
          <a:p>
            <a:r>
              <a:rPr lang="zh-CN" altLang="zh-CN" sz="2800" kern="100" dirty="0">
                <a:solidFill>
                  <a:schemeClr val="accent6">
                    <a:lumMod val="75000"/>
                  </a:schemeClr>
                </a:solidFill>
                <a:latin typeface="宋体"/>
                <a:ea typeface="微软雅黑"/>
                <a:cs typeface="Times New Roman"/>
              </a:rPr>
              <a:t>错误。与</a:t>
            </a:r>
            <a:r>
              <a:rPr lang="en-US" altLang="zh-CN" sz="2800" kern="100" dirty="0">
                <a:solidFill>
                  <a:schemeClr val="accent6">
                    <a:lumMod val="75000"/>
                  </a:schemeClr>
                </a:solidFill>
                <a:latin typeface="宋体"/>
                <a:ea typeface="微软雅黑"/>
                <a:cs typeface="Times New Roman"/>
              </a:rPr>
              <a:t>“</a:t>
            </a:r>
            <a:r>
              <a:rPr lang="zh-CN" altLang="zh-CN" sz="2800" kern="100" dirty="0">
                <a:solidFill>
                  <a:schemeClr val="accent6">
                    <a:lumMod val="75000"/>
                  </a:schemeClr>
                </a:solidFill>
                <a:latin typeface="宋体"/>
                <a:ea typeface="微软雅黑"/>
                <a:cs typeface="Times New Roman"/>
              </a:rPr>
              <a:t>克服了许多难以想象的困难</a:t>
            </a:r>
            <a:r>
              <a:rPr lang="en-US" altLang="zh-CN" sz="2800" kern="100" dirty="0">
                <a:solidFill>
                  <a:schemeClr val="accent6">
                    <a:lumMod val="75000"/>
                  </a:schemeClr>
                </a:solidFill>
                <a:latin typeface="宋体"/>
                <a:ea typeface="微软雅黑"/>
                <a:cs typeface="Times New Roman"/>
              </a:rPr>
              <a:t>”</a:t>
            </a:r>
            <a:r>
              <a:rPr lang="zh-CN" altLang="zh-CN" sz="2800" kern="100" dirty="0">
                <a:solidFill>
                  <a:schemeClr val="accent6">
                    <a:lumMod val="75000"/>
                  </a:schemeClr>
                </a:solidFill>
                <a:latin typeface="宋体"/>
                <a:ea typeface="微软雅黑"/>
                <a:cs typeface="Times New Roman"/>
              </a:rPr>
              <a:t>矛盾。</a:t>
            </a:r>
            <a:endParaRPr lang="zh-CN" altLang="en-US" sz="2800" kern="100" dirty="0">
              <a:solidFill>
                <a:schemeClr val="accent6">
                  <a:lumMod val="75000"/>
                </a:schemeClr>
              </a:solidFill>
              <a:latin typeface="宋体"/>
              <a:ea typeface="微软雅黑"/>
              <a:cs typeface="Times New Roman"/>
            </a:endParaRPr>
          </a:p>
        </p:txBody>
      </p:sp>
    </p:spTree>
    <p:extLst>
      <p:ext uri="{BB962C8B-B14F-4D97-AF65-F5344CB8AC3E}">
        <p14:creationId xmlns:p14="http://schemas.microsoft.com/office/powerpoint/2010/main" val="38342570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81112" y="78186"/>
            <a:ext cx="11560932" cy="6124754"/>
          </a:xfrm>
          <a:prstGeom prst="rect">
            <a:avLst/>
          </a:prstGeom>
          <a:noFill/>
        </p:spPr>
        <p:txBody>
          <a:bodyPr wrap="square" rtlCol="0">
            <a:spAutoFit/>
          </a:bodyPr>
          <a:lstStyle/>
          <a:p>
            <a:pPr algn="just">
              <a:lnSpc>
                <a:spcPct val="200000"/>
              </a:lnSpc>
              <a:spcAft>
                <a:spcPts val="0"/>
              </a:spcAft>
            </a:pPr>
            <a:r>
              <a:rPr lang="en-US" altLang="zh-CN" sz="2800" kern="100" dirty="0">
                <a:latin typeface="宋体"/>
                <a:ea typeface="微软雅黑"/>
                <a:cs typeface="Times New Roman"/>
              </a:rPr>
              <a:t>4</a:t>
            </a:r>
            <a:r>
              <a:rPr lang="zh-CN" altLang="en-US" sz="2800" kern="100" dirty="0">
                <a:latin typeface="宋体"/>
                <a:ea typeface="微软雅黑"/>
                <a:cs typeface="Times New Roman"/>
              </a:rPr>
              <a:t>．近义词辨析</a:t>
            </a:r>
          </a:p>
          <a:p>
            <a:pPr algn="just">
              <a:lnSpc>
                <a:spcPct val="200000"/>
              </a:lnSpc>
              <a:spcAft>
                <a:spcPts val="0"/>
              </a:spcAft>
            </a:pPr>
            <a:r>
              <a:rPr lang="en-US" altLang="zh-CN" sz="2800" kern="100" dirty="0">
                <a:latin typeface="宋体"/>
                <a:ea typeface="微软雅黑"/>
                <a:cs typeface="Times New Roman"/>
              </a:rPr>
              <a:t>(1)</a:t>
            </a:r>
            <a:r>
              <a:rPr lang="zh-CN" altLang="en-US" sz="2800" kern="100" dirty="0">
                <a:latin typeface="宋体"/>
                <a:ea typeface="微软雅黑"/>
                <a:cs typeface="Times New Roman"/>
              </a:rPr>
              <a:t>情调</a:t>
            </a:r>
            <a:r>
              <a:rPr lang="en-US" altLang="zh-CN" sz="2800" kern="100" dirty="0">
                <a:latin typeface="宋体"/>
                <a:ea typeface="微软雅黑"/>
                <a:cs typeface="Times New Roman"/>
              </a:rPr>
              <a:t>•</a:t>
            </a:r>
            <a:r>
              <a:rPr lang="zh-CN" altLang="en-US" sz="2800" kern="100" dirty="0">
                <a:latin typeface="宋体"/>
                <a:ea typeface="微软雅黑"/>
                <a:cs typeface="Times New Roman"/>
              </a:rPr>
              <a:t>情趣</a:t>
            </a:r>
          </a:p>
          <a:p>
            <a:pPr algn="just">
              <a:lnSpc>
                <a:spcPct val="200000"/>
              </a:lnSpc>
              <a:spcAft>
                <a:spcPts val="0"/>
              </a:spcAft>
            </a:pPr>
            <a:r>
              <a:rPr lang="zh-CN" altLang="en-US" sz="2800" kern="100" dirty="0">
                <a:latin typeface="宋体"/>
                <a:ea typeface="微软雅黑"/>
                <a:cs typeface="Times New Roman"/>
              </a:rPr>
              <a:t>辨析：</a:t>
            </a:r>
            <a:r>
              <a:rPr lang="zh-CN" altLang="en-US" sz="2800" kern="100" dirty="0">
                <a:latin typeface="宋体" pitchFamily="2" charset="-122"/>
                <a:ea typeface="宋体" pitchFamily="2" charset="-122"/>
                <a:cs typeface="Times New Roman"/>
              </a:rPr>
              <a:t>“</a:t>
            </a:r>
            <a:r>
              <a:rPr lang="zh-CN" altLang="en-US" sz="2800" kern="100" dirty="0">
                <a:latin typeface="宋体"/>
                <a:ea typeface="微软雅黑"/>
                <a:cs typeface="Times New Roman"/>
              </a:rPr>
              <a:t>情调</a:t>
            </a:r>
            <a:r>
              <a:rPr lang="zh-CN" altLang="en-US" sz="2800" kern="100" dirty="0">
                <a:latin typeface="宋体" pitchFamily="2" charset="-122"/>
                <a:ea typeface="宋体" pitchFamily="2" charset="-122"/>
                <a:cs typeface="Times New Roman"/>
              </a:rPr>
              <a:t>”</a:t>
            </a:r>
            <a:r>
              <a:rPr lang="zh-CN" altLang="en-US" sz="2800" kern="100" dirty="0">
                <a:latin typeface="宋体"/>
                <a:ea typeface="微软雅黑"/>
                <a:cs typeface="Times New Roman"/>
              </a:rPr>
              <a:t>指情趣格调；</a:t>
            </a:r>
            <a:r>
              <a:rPr lang="zh-CN" altLang="en-US" sz="2800" kern="100" dirty="0">
                <a:latin typeface="宋体" pitchFamily="2" charset="-122"/>
                <a:ea typeface="宋体" pitchFamily="2" charset="-122"/>
                <a:cs typeface="Times New Roman"/>
              </a:rPr>
              <a:t>“</a:t>
            </a:r>
            <a:r>
              <a:rPr lang="zh-CN" altLang="en-US" sz="2800" kern="100" dirty="0">
                <a:latin typeface="宋体"/>
                <a:ea typeface="微软雅黑"/>
                <a:cs typeface="Times New Roman"/>
              </a:rPr>
              <a:t>情趣</a:t>
            </a:r>
            <a:r>
              <a:rPr lang="zh-CN" altLang="en-US" sz="2800" kern="100" dirty="0">
                <a:latin typeface="宋体" pitchFamily="2" charset="-122"/>
                <a:ea typeface="宋体" pitchFamily="2" charset="-122"/>
                <a:cs typeface="Times New Roman"/>
              </a:rPr>
              <a:t>”</a:t>
            </a:r>
            <a:r>
              <a:rPr lang="zh-CN" altLang="en-US" sz="2800" kern="100" dirty="0">
                <a:latin typeface="宋体"/>
                <a:ea typeface="微软雅黑"/>
                <a:cs typeface="Times New Roman"/>
              </a:rPr>
              <a:t>指性情志趣或情调趣味。</a:t>
            </a:r>
          </a:p>
          <a:p>
            <a:pPr algn="just">
              <a:lnSpc>
                <a:spcPct val="200000"/>
              </a:lnSpc>
              <a:spcAft>
                <a:spcPts val="0"/>
              </a:spcAft>
            </a:pPr>
            <a:r>
              <a:rPr lang="zh-CN" altLang="en-US" sz="2800" kern="100" dirty="0">
                <a:latin typeface="宋体"/>
                <a:ea typeface="微软雅黑"/>
                <a:cs typeface="Times New Roman"/>
              </a:rPr>
              <a:t>运用：①白色的服装加上阳光的温暖色调和环境为寒冷的冬季增添了一份别样的</a:t>
            </a:r>
            <a:r>
              <a:rPr lang="en-US" altLang="zh-CN" sz="2800" kern="100" dirty="0">
                <a:latin typeface="宋体"/>
                <a:ea typeface="微软雅黑"/>
                <a:cs typeface="Times New Roman"/>
              </a:rPr>
              <a:t>________</a:t>
            </a:r>
            <a:r>
              <a:rPr lang="zh-CN" altLang="en-US" sz="2800" kern="100" dirty="0">
                <a:latin typeface="宋体"/>
                <a:ea typeface="微软雅黑"/>
                <a:cs typeface="Times New Roman"/>
              </a:rPr>
              <a:t>。</a:t>
            </a:r>
          </a:p>
          <a:p>
            <a:pPr algn="just">
              <a:lnSpc>
                <a:spcPct val="200000"/>
              </a:lnSpc>
              <a:spcAft>
                <a:spcPts val="0"/>
              </a:spcAft>
            </a:pPr>
            <a:r>
              <a:rPr lang="zh-CN" altLang="en-US" sz="2800" kern="100" dirty="0">
                <a:latin typeface="宋体"/>
                <a:ea typeface="微软雅黑"/>
                <a:cs typeface="Times New Roman"/>
              </a:rPr>
              <a:t>②尽管当日细雨蒙蒙，但前来赏杏的游客依旧络绎不绝，细雨中的银杏别有一番独到</a:t>
            </a:r>
            <a:r>
              <a:rPr lang="en-US" altLang="zh-CN" sz="2800" kern="100" dirty="0">
                <a:latin typeface="宋体"/>
                <a:ea typeface="微软雅黑"/>
                <a:cs typeface="Times New Roman"/>
              </a:rPr>
              <a:t>________</a:t>
            </a:r>
            <a:r>
              <a:rPr lang="zh-CN" altLang="en-US" sz="2800" kern="100" dirty="0">
                <a:latin typeface="宋体"/>
                <a:ea typeface="微软雅黑"/>
                <a:cs typeface="Times New Roman"/>
              </a:rPr>
              <a:t>，令人流连忘返。</a:t>
            </a:r>
          </a:p>
        </p:txBody>
      </p:sp>
      <p:sp>
        <p:nvSpPr>
          <p:cNvPr id="6" name="矩形 5"/>
          <p:cNvSpPr/>
          <p:nvPr/>
        </p:nvSpPr>
        <p:spPr>
          <a:xfrm>
            <a:off x="1950134" y="3617724"/>
            <a:ext cx="902811"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情调</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9" name="矩形 8"/>
          <p:cNvSpPr/>
          <p:nvPr/>
        </p:nvSpPr>
        <p:spPr>
          <a:xfrm>
            <a:off x="2654428" y="5391378"/>
            <a:ext cx="902811"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情趣</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Tree>
    <p:extLst>
      <p:ext uri="{BB962C8B-B14F-4D97-AF65-F5344CB8AC3E}">
        <p14:creationId xmlns:p14="http://schemas.microsoft.com/office/powerpoint/2010/main" val="23865629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81112" y="700486"/>
            <a:ext cx="11560932" cy="4401205"/>
          </a:xfrm>
          <a:prstGeom prst="rect">
            <a:avLst/>
          </a:prstGeom>
          <a:noFill/>
        </p:spPr>
        <p:txBody>
          <a:bodyPr wrap="square" rtlCol="0">
            <a:spAutoFit/>
          </a:bodyPr>
          <a:lstStyle/>
          <a:p>
            <a:pPr algn="just">
              <a:lnSpc>
                <a:spcPct val="200000"/>
              </a:lnSpc>
              <a:spcAft>
                <a:spcPts val="0"/>
              </a:spcAft>
            </a:pPr>
            <a:r>
              <a:rPr lang="en-US" altLang="zh-CN" sz="2800" kern="100" dirty="0">
                <a:latin typeface="宋体"/>
                <a:ea typeface="微软雅黑"/>
                <a:cs typeface="Times New Roman"/>
              </a:rPr>
              <a:t>(2)</a:t>
            </a:r>
            <a:r>
              <a:rPr lang="zh-CN" altLang="en-US" sz="2800" kern="100" dirty="0">
                <a:latin typeface="宋体"/>
                <a:ea typeface="微软雅黑"/>
                <a:cs typeface="Times New Roman"/>
              </a:rPr>
              <a:t>熟悉</a:t>
            </a:r>
            <a:r>
              <a:rPr lang="en-US" altLang="zh-CN" sz="2800" kern="100" dirty="0">
                <a:latin typeface="宋体"/>
                <a:ea typeface="微软雅黑"/>
                <a:cs typeface="Times New Roman"/>
              </a:rPr>
              <a:t>•</a:t>
            </a:r>
            <a:r>
              <a:rPr lang="zh-CN" altLang="en-US" sz="2800" kern="100" dirty="0">
                <a:latin typeface="宋体"/>
                <a:ea typeface="微软雅黑"/>
                <a:cs typeface="Times New Roman"/>
              </a:rPr>
              <a:t>熟习</a:t>
            </a:r>
          </a:p>
          <a:p>
            <a:pPr algn="just">
              <a:lnSpc>
                <a:spcPct val="200000"/>
              </a:lnSpc>
              <a:spcAft>
                <a:spcPts val="0"/>
              </a:spcAft>
            </a:pPr>
            <a:r>
              <a:rPr lang="zh-CN" altLang="en-US" sz="2800" kern="100" dirty="0">
                <a:latin typeface="宋体"/>
                <a:ea typeface="微软雅黑"/>
                <a:cs typeface="Times New Roman"/>
              </a:rPr>
              <a:t>辨析：</a:t>
            </a:r>
            <a:r>
              <a:rPr lang="zh-CN" altLang="en-US" sz="2800" kern="100" dirty="0">
                <a:latin typeface="宋体" pitchFamily="2" charset="-122"/>
                <a:ea typeface="宋体" pitchFamily="2" charset="-122"/>
                <a:cs typeface="Times New Roman"/>
              </a:rPr>
              <a:t>“</a:t>
            </a:r>
            <a:r>
              <a:rPr lang="zh-CN" altLang="en-US" sz="2800" kern="100" dirty="0">
                <a:latin typeface="宋体"/>
                <a:ea typeface="微软雅黑"/>
                <a:cs typeface="Times New Roman"/>
              </a:rPr>
              <a:t>熟悉</a:t>
            </a:r>
            <a:r>
              <a:rPr lang="zh-CN" altLang="en-US" sz="2800" kern="100" dirty="0">
                <a:latin typeface="宋体" pitchFamily="2" charset="-122"/>
                <a:ea typeface="宋体" pitchFamily="2" charset="-122"/>
                <a:cs typeface="Times New Roman"/>
              </a:rPr>
              <a:t>”</a:t>
            </a:r>
            <a:r>
              <a:rPr lang="zh-CN" altLang="en-US" sz="2800" kern="100" dirty="0">
                <a:latin typeface="宋体"/>
                <a:ea typeface="微软雅黑"/>
                <a:cs typeface="Times New Roman"/>
              </a:rPr>
              <a:t>指知道得清楚、详细；</a:t>
            </a:r>
            <a:r>
              <a:rPr lang="zh-CN" altLang="en-US" sz="2800" kern="100" dirty="0">
                <a:latin typeface="宋体" pitchFamily="2" charset="-122"/>
                <a:ea typeface="宋体" pitchFamily="2" charset="-122"/>
                <a:cs typeface="Times New Roman"/>
              </a:rPr>
              <a:t>“</a:t>
            </a:r>
            <a:r>
              <a:rPr lang="zh-CN" altLang="en-US" sz="2800" kern="100" dirty="0">
                <a:latin typeface="宋体"/>
                <a:ea typeface="微软雅黑"/>
                <a:cs typeface="Times New Roman"/>
              </a:rPr>
              <a:t>熟习</a:t>
            </a:r>
            <a:r>
              <a:rPr lang="zh-CN" altLang="en-US" sz="2800" kern="100" dirty="0">
                <a:latin typeface="宋体" pitchFamily="2" charset="-122"/>
                <a:ea typeface="宋体" pitchFamily="2" charset="-122"/>
                <a:cs typeface="Times New Roman"/>
              </a:rPr>
              <a:t>”</a:t>
            </a:r>
            <a:r>
              <a:rPr lang="zh-CN" altLang="en-US" sz="2800" kern="100" dirty="0">
                <a:latin typeface="宋体"/>
                <a:ea typeface="微软雅黑"/>
                <a:cs typeface="Times New Roman"/>
              </a:rPr>
              <a:t>指</a:t>
            </a:r>
            <a:r>
              <a:rPr lang="en-US" altLang="zh-CN" sz="2800" kern="100" dirty="0">
                <a:latin typeface="宋体"/>
                <a:ea typeface="微软雅黑"/>
                <a:cs typeface="Times New Roman"/>
              </a:rPr>
              <a:t>(</a:t>
            </a:r>
            <a:r>
              <a:rPr lang="zh-CN" altLang="en-US" sz="2800" kern="100" dirty="0">
                <a:latin typeface="宋体"/>
                <a:ea typeface="微软雅黑"/>
                <a:cs typeface="Times New Roman"/>
              </a:rPr>
              <a:t>对某种技术或学问</a:t>
            </a:r>
            <a:r>
              <a:rPr lang="en-US" altLang="zh-CN" sz="2800" kern="100" dirty="0">
                <a:latin typeface="宋体"/>
                <a:ea typeface="微软雅黑"/>
                <a:cs typeface="Times New Roman"/>
              </a:rPr>
              <a:t>)</a:t>
            </a:r>
            <a:r>
              <a:rPr lang="zh-CN" altLang="en-US" sz="2800" kern="100" dirty="0">
                <a:latin typeface="宋体"/>
                <a:ea typeface="微软雅黑"/>
                <a:cs typeface="Times New Roman"/>
              </a:rPr>
              <a:t>学习得很熟练或了解得很深刻。</a:t>
            </a:r>
          </a:p>
          <a:p>
            <a:pPr algn="just">
              <a:lnSpc>
                <a:spcPct val="200000"/>
              </a:lnSpc>
              <a:spcAft>
                <a:spcPts val="0"/>
              </a:spcAft>
            </a:pPr>
            <a:r>
              <a:rPr lang="zh-CN" altLang="en-US" sz="2800" kern="100" dirty="0">
                <a:latin typeface="宋体"/>
                <a:ea typeface="微软雅黑"/>
                <a:cs typeface="Times New Roman"/>
              </a:rPr>
              <a:t>运用：我对张立很</a:t>
            </a:r>
            <a:r>
              <a:rPr lang="en-US" altLang="zh-CN" sz="2800" kern="100" dirty="0">
                <a:latin typeface="宋体"/>
                <a:ea typeface="微软雅黑"/>
                <a:cs typeface="Times New Roman"/>
              </a:rPr>
              <a:t>________</a:t>
            </a:r>
            <a:r>
              <a:rPr lang="zh-CN" altLang="en-US" sz="2800" kern="100" dirty="0">
                <a:latin typeface="宋体"/>
                <a:ea typeface="微软雅黑"/>
                <a:cs typeface="Times New Roman"/>
              </a:rPr>
              <a:t>，不但因为他对电脑操作技术很</a:t>
            </a:r>
            <a:r>
              <a:rPr lang="en-US" altLang="zh-CN" sz="2800" kern="100" dirty="0">
                <a:latin typeface="宋体"/>
                <a:ea typeface="微软雅黑"/>
                <a:cs typeface="Times New Roman"/>
              </a:rPr>
              <a:t>________</a:t>
            </a:r>
            <a:r>
              <a:rPr lang="zh-CN" altLang="en-US" sz="2800" kern="100" dirty="0">
                <a:latin typeface="宋体"/>
                <a:ea typeface="微软雅黑"/>
                <a:cs typeface="Times New Roman"/>
              </a:rPr>
              <a:t>，而且乐于助人。</a:t>
            </a:r>
          </a:p>
        </p:txBody>
      </p:sp>
      <p:sp>
        <p:nvSpPr>
          <p:cNvPr id="2" name="矩形 1"/>
          <p:cNvSpPr/>
          <p:nvPr/>
        </p:nvSpPr>
        <p:spPr>
          <a:xfrm>
            <a:off x="3588434" y="3498334"/>
            <a:ext cx="902811"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熟悉</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3" name="矩形 2"/>
          <p:cNvSpPr/>
          <p:nvPr/>
        </p:nvSpPr>
        <p:spPr>
          <a:xfrm>
            <a:off x="10179734" y="3491468"/>
            <a:ext cx="902811"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熟习</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grpSp>
        <p:nvGrpSpPr>
          <p:cNvPr id="7" name="组合 6"/>
          <p:cNvGrpSpPr/>
          <p:nvPr/>
        </p:nvGrpSpPr>
        <p:grpSpPr>
          <a:xfrm rot="5400000">
            <a:off x="11465834" y="5699666"/>
            <a:ext cx="549128" cy="549414"/>
            <a:chOff x="11226607" y="6533712"/>
            <a:chExt cx="360000" cy="360000"/>
          </a:xfrm>
        </p:grpSpPr>
        <p:sp>
          <p:nvSpPr>
            <p:cNvPr id="8" name="椭圆 7">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0" name="燕尾形 9">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30697375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18" y="1095648"/>
            <a:ext cx="11673782" cy="4893647"/>
          </a:xfrm>
          <a:prstGeom prst="rect">
            <a:avLst/>
          </a:prstGeom>
          <a:noFill/>
        </p:spPr>
        <p:txBody>
          <a:bodyPr wrap="square" rtlCol="0">
            <a:spAutoFit/>
          </a:bodyPr>
          <a:lstStyle/>
          <a:p>
            <a:pPr algn="just">
              <a:lnSpc>
                <a:spcPct val="200000"/>
              </a:lnSpc>
              <a:spcAft>
                <a:spcPts val="0"/>
              </a:spcAft>
            </a:pPr>
            <a:r>
              <a:rPr lang="zh-CN" altLang="zh-CN" sz="2200" b="1" kern="100" dirty="0">
                <a:solidFill>
                  <a:schemeClr val="bg1">
                    <a:lumMod val="50000"/>
                  </a:schemeClr>
                </a:solidFill>
                <a:latin typeface="Times New Roman"/>
                <a:ea typeface="微软雅黑" pitchFamily="34" charset="-122"/>
                <a:cs typeface="Times New Roman"/>
              </a:rPr>
              <a:t>一、文本助读</a:t>
            </a:r>
            <a:endParaRPr lang="zh-CN" altLang="zh-CN" sz="2200" b="1" kern="100" dirty="0">
              <a:solidFill>
                <a:schemeClr val="bg1">
                  <a:lumMod val="50000"/>
                </a:schemeClr>
              </a:solidFill>
              <a:latin typeface="宋体"/>
              <a:ea typeface="微软雅黑" pitchFamily="34" charset="-122"/>
              <a:cs typeface="Courier New"/>
            </a:endParaRPr>
          </a:p>
          <a:p>
            <a:pPr algn="just">
              <a:lnSpc>
                <a:spcPct val="200000"/>
              </a:lnSpc>
              <a:spcAft>
                <a:spcPts val="0"/>
              </a:spcAft>
            </a:pPr>
            <a:r>
              <a:rPr lang="zh-CN" altLang="en-US" sz="2600" kern="100" dirty="0" smtClean="0">
                <a:latin typeface="Times New Roman"/>
                <a:ea typeface="微软雅黑" pitchFamily="34" charset="-122"/>
                <a:cs typeface="Times New Roman"/>
              </a:rPr>
              <a:t>        </a:t>
            </a:r>
            <a:r>
              <a:rPr lang="en-US" altLang="zh-CN" sz="2600" kern="100" dirty="0">
                <a:latin typeface="Times New Roman"/>
                <a:ea typeface="微软雅黑" pitchFamily="34" charset="-122"/>
                <a:cs typeface="Times New Roman"/>
              </a:rPr>
              <a:t>《</a:t>
            </a:r>
            <a:r>
              <a:rPr lang="zh-CN" altLang="en-US" sz="2600" kern="100" dirty="0">
                <a:latin typeface="Times New Roman"/>
                <a:ea typeface="微软雅黑" pitchFamily="34" charset="-122"/>
                <a:cs typeface="Times New Roman"/>
              </a:rPr>
              <a:t>谈中国诗</a:t>
            </a:r>
            <a:r>
              <a:rPr lang="en-US" altLang="zh-CN" sz="2600" kern="100" dirty="0">
                <a:latin typeface="Times New Roman"/>
                <a:ea typeface="微软雅黑" pitchFamily="34" charset="-122"/>
                <a:cs typeface="Times New Roman"/>
              </a:rPr>
              <a:t>》</a:t>
            </a:r>
            <a:r>
              <a:rPr lang="zh-CN" altLang="en-US" sz="2600" kern="100" dirty="0">
                <a:latin typeface="Times New Roman"/>
                <a:ea typeface="微软雅黑" pitchFamily="34" charset="-122"/>
                <a:cs typeface="Times New Roman"/>
              </a:rPr>
              <a:t>以幽默睿智的语言，通过中西</a:t>
            </a:r>
            <a:r>
              <a:rPr lang="zh-CN" altLang="en-US" sz="2600" kern="100" dirty="0" smtClean="0">
                <a:latin typeface="Times New Roman"/>
                <a:ea typeface="微软雅黑" pitchFamily="34" charset="-122"/>
                <a:cs typeface="Times New Roman"/>
              </a:rPr>
              <a:t>诗歌</a:t>
            </a:r>
            <a:endParaRPr lang="en-US" altLang="zh-CN" sz="2600" kern="100" dirty="0" smtClean="0">
              <a:latin typeface="Times New Roman"/>
              <a:ea typeface="微软雅黑" pitchFamily="34" charset="-122"/>
              <a:cs typeface="Times New Roman"/>
            </a:endParaRPr>
          </a:p>
          <a:p>
            <a:pPr algn="just">
              <a:lnSpc>
                <a:spcPct val="200000"/>
              </a:lnSpc>
              <a:spcAft>
                <a:spcPts val="0"/>
              </a:spcAft>
            </a:pPr>
            <a:r>
              <a:rPr lang="zh-CN" altLang="en-US" sz="2600" kern="100" dirty="0" smtClean="0">
                <a:latin typeface="Times New Roman"/>
                <a:ea typeface="微软雅黑" pitchFamily="34" charset="-122"/>
                <a:cs typeface="Times New Roman"/>
              </a:rPr>
              <a:t>的</a:t>
            </a:r>
            <a:r>
              <a:rPr lang="zh-CN" altLang="en-US" sz="2600" kern="100" dirty="0">
                <a:latin typeface="Times New Roman"/>
                <a:ea typeface="微软雅黑" pitchFamily="34" charset="-122"/>
                <a:cs typeface="Times New Roman"/>
              </a:rPr>
              <a:t>对比，形象地阐述了中国诗歌的特征</a:t>
            </a:r>
            <a:r>
              <a:rPr lang="en-US" altLang="zh-CN" sz="2600" kern="100" dirty="0">
                <a:latin typeface="Times New Roman"/>
                <a:ea typeface="微软雅黑" pitchFamily="34" charset="-122"/>
                <a:cs typeface="Times New Roman"/>
              </a:rPr>
              <a:t>——</a:t>
            </a:r>
            <a:r>
              <a:rPr lang="zh-CN" altLang="en-US" sz="2600" kern="100" dirty="0">
                <a:latin typeface="Times New Roman"/>
                <a:ea typeface="微软雅黑" pitchFamily="34" charset="-122"/>
                <a:cs typeface="Times New Roman"/>
              </a:rPr>
              <a:t>含蓄蕴藉，富于暗示。同时谈了</a:t>
            </a:r>
            <a:r>
              <a:rPr lang="zh-CN" altLang="en-US" sz="2800" kern="100" dirty="0">
                <a:latin typeface="宋体" pitchFamily="2" charset="-122"/>
                <a:ea typeface="宋体" pitchFamily="2" charset="-122"/>
                <a:cs typeface="Times New Roman"/>
              </a:rPr>
              <a:t>“</a:t>
            </a:r>
            <a:r>
              <a:rPr lang="zh-CN" altLang="en-US" sz="2600" kern="100" dirty="0">
                <a:latin typeface="Times New Roman"/>
                <a:ea typeface="微软雅黑" pitchFamily="34" charset="-122"/>
                <a:cs typeface="Times New Roman"/>
              </a:rPr>
              <a:t>中西诗不但内容常相同，并且作风也往往暗合</a:t>
            </a:r>
            <a:r>
              <a:rPr lang="zh-CN" altLang="en-US" sz="2800" kern="100" dirty="0">
                <a:latin typeface="宋体" pitchFamily="2" charset="-122"/>
                <a:ea typeface="宋体" pitchFamily="2" charset="-122"/>
                <a:cs typeface="Times New Roman"/>
              </a:rPr>
              <a:t>”</a:t>
            </a:r>
            <a:r>
              <a:rPr lang="zh-CN" altLang="en-US" sz="2600" kern="100" dirty="0">
                <a:latin typeface="Times New Roman"/>
                <a:ea typeface="微软雅黑" pitchFamily="34" charset="-122"/>
                <a:cs typeface="Times New Roman"/>
              </a:rPr>
              <a:t>，对</a:t>
            </a:r>
            <a:r>
              <a:rPr lang="zh-CN" altLang="en-US" sz="2800" kern="100" dirty="0">
                <a:latin typeface="宋体" pitchFamily="2" charset="-122"/>
                <a:ea typeface="宋体" pitchFamily="2" charset="-122"/>
                <a:cs typeface="Times New Roman"/>
              </a:rPr>
              <a:t>“</a:t>
            </a:r>
            <a:r>
              <a:rPr lang="zh-CN" altLang="en-US" sz="2600" kern="100" dirty="0">
                <a:latin typeface="Times New Roman"/>
                <a:ea typeface="微软雅黑" pitchFamily="34" charset="-122"/>
                <a:cs typeface="Times New Roman"/>
              </a:rPr>
              <a:t>那些谈中西本位文化的人</a:t>
            </a:r>
            <a:r>
              <a:rPr lang="zh-CN" altLang="en-US" sz="2800" kern="100" dirty="0">
                <a:latin typeface="宋体" pitchFamily="2" charset="-122"/>
                <a:ea typeface="宋体" pitchFamily="2" charset="-122"/>
                <a:cs typeface="Times New Roman"/>
              </a:rPr>
              <a:t>”</a:t>
            </a:r>
            <a:r>
              <a:rPr lang="zh-CN" altLang="en-US" sz="2600" kern="100" dirty="0">
                <a:latin typeface="Times New Roman"/>
                <a:ea typeface="微软雅黑" pitchFamily="34" charset="-122"/>
                <a:cs typeface="Times New Roman"/>
              </a:rPr>
              <a:t>进行了有力的批评。文中渗透着作者深刻的文化心理和强烈的理性精神，也表达了作者对中国诗歌文化的热爱和崇尚之情。</a:t>
            </a:r>
            <a:endParaRPr lang="zh-CN" altLang="zh-CN" sz="2800" kern="100" dirty="0">
              <a:effectLst/>
              <a:latin typeface="宋体"/>
              <a:ea typeface="微软雅黑" pitchFamily="34" charset="-122"/>
              <a:cs typeface="Courier New"/>
            </a:endParaRPr>
          </a:p>
        </p:txBody>
      </p:sp>
      <p:sp>
        <p:nvSpPr>
          <p:cNvPr id="6" name="TextBox 37"/>
          <p:cNvSpPr txBox="1"/>
          <p:nvPr/>
        </p:nvSpPr>
        <p:spPr>
          <a:xfrm>
            <a:off x="56444" y="76145"/>
            <a:ext cx="7710311"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合作探究       </a:t>
            </a:r>
            <a:r>
              <a:rPr kumimoji="0" lang="zh-CN" altLang="en-US" sz="2400" b="1" i="0" u="none" strike="noStrike" kern="0" cap="none" spc="0" normalizeH="0" noProof="0" dirty="0" smtClean="0">
                <a:ln>
                  <a:noFill/>
                </a:ln>
                <a:solidFill>
                  <a:schemeClr val="bg1"/>
                </a:solidFill>
                <a:effectLst/>
                <a:uLnTx/>
                <a:uFillTx/>
                <a:latin typeface="微软雅黑" pitchFamily="34" charset="-122"/>
                <a:ea typeface="微软雅黑" pitchFamily="34" charset="-122"/>
              </a:rPr>
              <a:t>            </a:t>
            </a: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a:t>
            </a:r>
            <a:r>
              <a:rPr kumimoji="0" lang="zh-CN" altLang="en-US" sz="2200" b="0" i="0" u="none" strike="noStrike" kern="0" cap="none" spc="0" normalizeH="0" baseline="0" noProof="0" dirty="0" smtClean="0">
                <a:ln>
                  <a:noFill/>
                </a:ln>
                <a:solidFill>
                  <a:schemeClr val="accent6">
                    <a:lumMod val="60000"/>
                    <a:lumOff val="40000"/>
                  </a:schemeClr>
                </a:solidFill>
                <a:effectLst/>
                <a:uLnTx/>
                <a:uFillTx/>
                <a:latin typeface="微软雅黑" pitchFamily="34" charset="-122"/>
                <a:ea typeface="微软雅黑" pitchFamily="34" charset="-122"/>
              </a:rPr>
              <a:t>奇文共欣赏，疑义相与析</a:t>
            </a:r>
            <a:endParaRPr kumimoji="0" lang="zh-CN" altLang="en-US" sz="2200" b="0" i="0" u="none" strike="noStrike" kern="0" cap="none" spc="0" normalizeH="0" baseline="0" noProof="0" dirty="0">
              <a:ln>
                <a:noFill/>
              </a:ln>
              <a:solidFill>
                <a:schemeClr val="accent6">
                  <a:lumMod val="60000"/>
                  <a:lumOff val="40000"/>
                </a:schemeClr>
              </a:solidFill>
              <a:effectLst/>
              <a:uLnTx/>
              <a:uFillTx/>
              <a:latin typeface="微软雅黑" pitchFamily="34" charset="-122"/>
              <a:ea typeface="微软雅黑" pitchFamily="34" charset="-122"/>
            </a:endParaRP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52072" y="0"/>
            <a:ext cx="3727228" cy="2385060"/>
          </a:xfrm>
          <a:prstGeom prst="rect">
            <a:avLst/>
          </a:prstGeom>
        </p:spPr>
      </p:pic>
    </p:spTree>
    <p:extLst>
      <p:ext uri="{BB962C8B-B14F-4D97-AF65-F5344CB8AC3E}">
        <p14:creationId xmlns:p14="http://schemas.microsoft.com/office/powerpoint/2010/main" val="23970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248286" y="1214887"/>
            <a:ext cx="7318114" cy="1015663"/>
            <a:chOff x="3573126" y="2514877"/>
            <a:chExt cx="7318114" cy="1015663"/>
          </a:xfrm>
        </p:grpSpPr>
        <p:sp>
          <p:nvSpPr>
            <p:cNvPr id="3" name="文本占位符 3"/>
            <p:cNvSpPr txBox="1">
              <a:spLocks/>
            </p:cNvSpPr>
            <p:nvPr userDrawn="1"/>
          </p:nvSpPr>
          <p:spPr>
            <a:xfrm>
              <a:off x="5510730" y="2780928"/>
              <a:ext cx="5380510" cy="432047"/>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Font typeface="Arial"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zh-CN" altLang="en-US" sz="4500" dirty="0" smtClean="0">
                  <a:solidFill>
                    <a:srgbClr val="FC6204"/>
                  </a:solidFill>
                  <a:ea typeface="微软雅黑" pitchFamily="34" charset="-122"/>
                </a:rPr>
                <a:t>谈中国诗</a:t>
              </a:r>
              <a:endParaRPr lang="zh-CN" altLang="en-US" sz="4500" dirty="0">
                <a:solidFill>
                  <a:srgbClr val="FC6204"/>
                </a:solidFill>
                <a:ea typeface="微软雅黑" pitchFamily="34" charset="-122"/>
              </a:endParaRPr>
            </a:p>
          </p:txBody>
        </p:sp>
        <p:sp>
          <p:nvSpPr>
            <p:cNvPr id="4" name="TextBox 8"/>
            <p:cNvSpPr txBox="1"/>
            <p:nvPr userDrawn="1"/>
          </p:nvSpPr>
          <p:spPr>
            <a:xfrm>
              <a:off x="3573126" y="2514877"/>
              <a:ext cx="1995045" cy="1015663"/>
            </a:xfrm>
            <a:prstGeom prst="rect">
              <a:avLst/>
            </a:prstGeom>
            <a:noFill/>
          </p:spPr>
          <p:txBody>
            <a:bodyPr wrap="square" rtlCol="0">
              <a:spAutoFit/>
            </a:bodyPr>
            <a:lstStyle/>
            <a:p>
              <a:pPr algn="ctr"/>
              <a:r>
                <a:rPr lang="en-US" altLang="zh-CN" sz="6000" b="1" dirty="0" smtClean="0">
                  <a:solidFill>
                    <a:schemeClr val="tx1">
                      <a:lumMod val="65000"/>
                      <a:lumOff val="35000"/>
                    </a:schemeClr>
                  </a:solidFill>
                  <a:latin typeface="Stencil" pitchFamily="82" charset="0"/>
                  <a:ea typeface="微软雅黑" pitchFamily="34" charset="-122"/>
                </a:rPr>
                <a:t>10</a:t>
              </a:r>
              <a:endParaRPr lang="zh-CN" altLang="en-US" sz="6000" b="1" dirty="0">
                <a:solidFill>
                  <a:schemeClr val="tx1">
                    <a:lumMod val="65000"/>
                    <a:lumOff val="35000"/>
                  </a:schemeClr>
                </a:solidFill>
                <a:latin typeface="Stencil" pitchFamily="82" charset="0"/>
                <a:ea typeface="微软雅黑" pitchFamily="34" charset="-122"/>
              </a:endParaRPr>
            </a:p>
          </p:txBody>
        </p:sp>
      </p:grpSp>
      <p:sp>
        <p:nvSpPr>
          <p:cNvPr id="8" name="矩形 7"/>
          <p:cNvSpPr/>
          <p:nvPr/>
        </p:nvSpPr>
        <p:spPr>
          <a:xfrm>
            <a:off x="225778" y="2481567"/>
            <a:ext cx="11706578" cy="4131900"/>
          </a:xfrm>
          <a:prstGeom prst="rect">
            <a:avLst/>
          </a:prstGeom>
        </p:spPr>
        <p:txBody>
          <a:bodyPr wrap="square">
            <a:spAutoFit/>
          </a:bodyPr>
          <a:lstStyle/>
          <a:p>
            <a:pPr>
              <a:lnSpc>
                <a:spcPct val="150000"/>
              </a:lnSpc>
            </a:pPr>
            <a:r>
              <a:rPr lang="zh-CN" altLang="en-US" sz="2500" dirty="0" smtClean="0">
                <a:latin typeface="微软雅黑" pitchFamily="34" charset="-122"/>
                <a:ea typeface="微软雅黑" pitchFamily="34" charset="-122"/>
              </a:rPr>
              <a:t>       在</a:t>
            </a:r>
            <a:r>
              <a:rPr lang="zh-CN" altLang="en-US" sz="2500" dirty="0">
                <a:latin typeface="微软雅黑" pitchFamily="34" charset="-122"/>
                <a:ea typeface="微软雅黑" pitchFamily="34" charset="-122"/>
              </a:rPr>
              <a:t>中国诗美丽的园圃中，怒放着长开不谢、芳香四溢的许多优秀之花，这些优秀之花被人们习惯称为名言佳句或清词丽句，它们常常是中国诗的传神之笔，点睛之处，往往成为</a:t>
            </a:r>
            <a:r>
              <a:rPr lang="zh-CN" altLang="en-US" sz="2500" dirty="0">
                <a:latin typeface="宋体" pitchFamily="2" charset="-122"/>
                <a:ea typeface="宋体" pitchFamily="2" charset="-122"/>
              </a:rPr>
              <a:t>“</a:t>
            </a:r>
            <a:r>
              <a:rPr lang="zh-CN" altLang="en-US" sz="2500" dirty="0">
                <a:latin typeface="微软雅黑" pitchFamily="34" charset="-122"/>
                <a:ea typeface="微软雅黑" pitchFamily="34" charset="-122"/>
              </a:rPr>
              <a:t>诗眼</a:t>
            </a:r>
            <a:r>
              <a:rPr lang="zh-CN" altLang="en-US" sz="2500" dirty="0">
                <a:latin typeface="宋体" pitchFamily="2" charset="-122"/>
                <a:ea typeface="宋体" pitchFamily="2" charset="-122"/>
              </a:rPr>
              <a:t>”“</a:t>
            </a:r>
            <a:r>
              <a:rPr lang="zh-CN" altLang="en-US" sz="2500" dirty="0">
                <a:latin typeface="微软雅黑" pitchFamily="34" charset="-122"/>
                <a:ea typeface="微软雅黑" pitchFamily="34" charset="-122"/>
              </a:rPr>
              <a:t>词眼</a:t>
            </a:r>
            <a:r>
              <a:rPr lang="zh-CN" altLang="en-US" sz="2500" dirty="0">
                <a:latin typeface="宋体" pitchFamily="2" charset="-122"/>
                <a:ea typeface="宋体" pitchFamily="2" charset="-122"/>
              </a:rPr>
              <a:t>”</a:t>
            </a:r>
            <a:r>
              <a:rPr lang="zh-CN" altLang="en-US" sz="2500" dirty="0">
                <a:latin typeface="微软雅黑" pitchFamily="34" charset="-122"/>
                <a:ea typeface="微软雅黑" pitchFamily="34" charset="-122"/>
              </a:rPr>
              <a:t>。这些佳句，寓丰富于单纯，寄深意于一瞬，以一概万，高度集中，一言胜千万语，一句传千万年。它们像黑夜中的星月，似沙漠里的绿洲，如旷原中的清流，若大海上的白帆，是诗篇彩缎上点缀着的明珠；它们闪耀着智慧的火花，放射出哲理的光芒，句凝情浓，字炼理深，使人百读不厌，令人过目不忘，而且引人无限遐想，给人生活启迪。这就是中国诗之美。</a:t>
            </a:r>
          </a:p>
        </p:txBody>
      </p:sp>
    </p:spTree>
    <p:extLst>
      <p:ext uri="{BB962C8B-B14F-4D97-AF65-F5344CB8AC3E}">
        <p14:creationId xmlns:p14="http://schemas.microsoft.com/office/powerpoint/2010/main" val="12211736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4506913" y="28400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 name="TextBox 4"/>
          <p:cNvSpPr txBox="1"/>
          <p:nvPr/>
        </p:nvSpPr>
        <p:spPr>
          <a:xfrm>
            <a:off x="251518" y="270148"/>
            <a:ext cx="11673782" cy="663643"/>
          </a:xfrm>
          <a:prstGeom prst="rect">
            <a:avLst/>
          </a:prstGeom>
          <a:noFill/>
        </p:spPr>
        <p:txBody>
          <a:bodyPr wrap="square" rtlCol="0">
            <a:spAutoFit/>
          </a:bodyPr>
          <a:lstStyle/>
          <a:p>
            <a:pPr algn="just">
              <a:lnSpc>
                <a:spcPct val="200000"/>
              </a:lnSpc>
              <a:spcAft>
                <a:spcPts val="0"/>
              </a:spcAft>
            </a:pPr>
            <a:r>
              <a:rPr lang="zh-CN" altLang="en-US" sz="2200" b="1" kern="100" dirty="0">
                <a:solidFill>
                  <a:schemeClr val="bg1">
                    <a:lumMod val="50000"/>
                  </a:schemeClr>
                </a:solidFill>
                <a:latin typeface="Times New Roman"/>
                <a:ea typeface="微软雅黑" pitchFamily="34" charset="-122"/>
                <a:cs typeface="Times New Roman"/>
              </a:rPr>
              <a:t>结构</a:t>
            </a:r>
            <a:r>
              <a:rPr lang="zh-CN" altLang="en-US" sz="2200" b="1" kern="100" dirty="0" smtClean="0">
                <a:solidFill>
                  <a:schemeClr val="bg1">
                    <a:lumMod val="50000"/>
                  </a:schemeClr>
                </a:solidFill>
                <a:latin typeface="Times New Roman"/>
                <a:ea typeface="微软雅黑" pitchFamily="34" charset="-122"/>
                <a:cs typeface="Times New Roman"/>
              </a:rPr>
              <a:t>图示</a:t>
            </a:r>
            <a:endParaRPr lang="zh-CN" altLang="zh-CN" sz="2200" b="1" kern="100" dirty="0">
              <a:solidFill>
                <a:schemeClr val="bg1">
                  <a:lumMod val="50000"/>
                </a:schemeClr>
              </a:solidFill>
              <a:latin typeface="宋体"/>
              <a:ea typeface="微软雅黑" pitchFamily="34" charset="-122"/>
              <a:cs typeface="Courier New"/>
            </a:endParaRPr>
          </a:p>
        </p:txBody>
      </p:sp>
      <p:pic>
        <p:nvPicPr>
          <p:cNvPr id="2" name="Picture 2" descr="R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6199" y="270148"/>
            <a:ext cx="8274621" cy="5467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01963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2536" y="61620"/>
            <a:ext cx="11710863" cy="1631216"/>
          </a:xfrm>
          <a:prstGeom prst="rect">
            <a:avLst/>
          </a:prstGeom>
          <a:noFill/>
        </p:spPr>
        <p:txBody>
          <a:bodyPr wrap="square" rtlCol="0">
            <a:spAutoFit/>
          </a:bodyPr>
          <a:lstStyle/>
          <a:p>
            <a:pPr algn="just">
              <a:lnSpc>
                <a:spcPct val="200000"/>
              </a:lnSpc>
              <a:spcAft>
                <a:spcPts val="0"/>
              </a:spcAft>
            </a:pPr>
            <a:r>
              <a:rPr lang="zh-CN" altLang="zh-CN" sz="2200" b="1" kern="100" dirty="0">
                <a:solidFill>
                  <a:schemeClr val="bg1">
                    <a:lumMod val="50000"/>
                  </a:schemeClr>
                </a:solidFill>
                <a:latin typeface="Times New Roman"/>
                <a:ea typeface="微软雅黑" pitchFamily="34" charset="-122"/>
                <a:cs typeface="Times New Roman"/>
              </a:rPr>
              <a:t>二、小组合作</a:t>
            </a:r>
          </a:p>
          <a:p>
            <a:pPr algn="just">
              <a:lnSpc>
                <a:spcPct val="200000"/>
              </a:lnSpc>
              <a:spcAft>
                <a:spcPts val="0"/>
              </a:spcAft>
            </a:pPr>
            <a:r>
              <a:rPr lang="en-US" altLang="zh-CN" sz="2800" kern="100" dirty="0">
                <a:latin typeface="Times New Roman"/>
                <a:ea typeface="微软雅黑"/>
                <a:cs typeface="Times New Roman"/>
              </a:rPr>
              <a:t>1</a:t>
            </a:r>
            <a:r>
              <a:rPr lang="zh-CN" altLang="en-US" sz="2800" kern="100" dirty="0">
                <a:latin typeface="Times New Roman"/>
                <a:ea typeface="微软雅黑"/>
                <a:cs typeface="Times New Roman"/>
              </a:rPr>
              <a:t>．与西方诗歌相比，中国诗具有什么样的特点？</a:t>
            </a:r>
            <a:endParaRPr lang="zh-CN" altLang="en-US" sz="2800" kern="100" dirty="0">
              <a:latin typeface="Times New Roman"/>
              <a:ea typeface="微软雅黑"/>
              <a:cs typeface="Courier New"/>
            </a:endParaRPr>
          </a:p>
        </p:txBody>
      </p:sp>
      <p:sp>
        <p:nvSpPr>
          <p:cNvPr id="5" name="TextBox 4"/>
          <p:cNvSpPr txBox="1"/>
          <p:nvPr/>
        </p:nvSpPr>
        <p:spPr>
          <a:xfrm>
            <a:off x="269700" y="1680285"/>
            <a:ext cx="11571762" cy="3539430"/>
          </a:xfrm>
          <a:prstGeom prst="rect">
            <a:avLst/>
          </a:prstGeom>
          <a:noFill/>
        </p:spPr>
        <p:txBody>
          <a:bodyPr wrap="square" rtlCol="0">
            <a:spAutoFit/>
          </a:bodyPr>
          <a:lstStyle/>
          <a:p>
            <a:pPr algn="just">
              <a:lnSpc>
                <a:spcPct val="200000"/>
              </a:lnSpc>
              <a:spcAft>
                <a:spcPts val="0"/>
              </a:spcAft>
            </a:pPr>
            <a:r>
              <a:rPr lang="zh-CN" altLang="zh-CN" sz="2800" b="1" kern="100" dirty="0" smtClean="0">
                <a:solidFill>
                  <a:srgbClr val="E36C0A"/>
                </a:solidFill>
                <a:latin typeface="Times New Roman"/>
                <a:ea typeface="微软雅黑" pitchFamily="34" charset="-122"/>
              </a:rPr>
              <a:t>答案</a:t>
            </a:r>
            <a:r>
              <a:rPr lang="zh-CN" altLang="zh-CN" sz="2800" kern="100" dirty="0" smtClean="0">
                <a:latin typeface="Times New Roman"/>
                <a:ea typeface="微软雅黑" pitchFamily="34" charset="-122"/>
                <a:cs typeface="Times New Roman"/>
              </a:rPr>
              <a:t>　</a:t>
            </a:r>
            <a:r>
              <a:rPr lang="zh-CN" altLang="en-US" sz="2800" kern="100" dirty="0">
                <a:latin typeface="Times New Roman"/>
                <a:ea typeface="微软雅黑" pitchFamily="34" charset="-122"/>
                <a:cs typeface="Times New Roman"/>
              </a:rPr>
              <a:t>第一，中国先有抒情诗，并</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一蹴而至崇高的境界，以后就缺乏变化，而且逐渐腐化</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。西方诗歌的发展是先有史诗，然后有戏剧诗，最后才有抒情诗。纯粹的抒情诗的精髓和峰极，在中国诗里出现得异常之早，这种</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早熟</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的代价是</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早衰</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，以至于影响了中国诗歌的健康发展。</a:t>
            </a:r>
          </a:p>
        </p:txBody>
      </p:sp>
    </p:spTree>
    <p:extLst>
      <p:ext uri="{BB962C8B-B14F-4D97-AF65-F5344CB8AC3E}">
        <p14:creationId xmlns:p14="http://schemas.microsoft.com/office/powerpoint/2010/main" val="740716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9700" y="-110415"/>
            <a:ext cx="11571762" cy="6555641"/>
          </a:xfrm>
          <a:prstGeom prst="rect">
            <a:avLst/>
          </a:prstGeom>
          <a:noFill/>
        </p:spPr>
        <p:txBody>
          <a:bodyPr wrap="square" rtlCol="0">
            <a:spAutoFit/>
          </a:bodyPr>
          <a:lstStyle/>
          <a:p>
            <a:pPr algn="just">
              <a:lnSpc>
                <a:spcPct val="150000"/>
              </a:lnSpc>
              <a:spcAft>
                <a:spcPts val="0"/>
              </a:spcAft>
            </a:pPr>
            <a:r>
              <a:rPr lang="zh-CN" altLang="en-US" sz="2800" kern="100" dirty="0">
                <a:latin typeface="Times New Roman"/>
                <a:ea typeface="微软雅黑" pitchFamily="34" charset="-122"/>
                <a:cs typeface="Times New Roman"/>
              </a:rPr>
              <a:t>第二，中国诗讲究篇幅短小，</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诗体</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适配</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诗心</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的需要。西方也有人主张诗的篇幅越短越好，但他们所谓的</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短</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的标准比我们所说的“短”要长得多。中国诗追求在简短的篇幅中包含深远的意味。</a:t>
            </a:r>
          </a:p>
          <a:p>
            <a:pPr algn="just">
              <a:lnSpc>
                <a:spcPct val="150000"/>
              </a:lnSpc>
              <a:spcAft>
                <a:spcPts val="0"/>
              </a:spcAft>
            </a:pPr>
            <a:r>
              <a:rPr lang="zh-CN" altLang="en-US" sz="2800" kern="100" dirty="0">
                <a:latin typeface="Times New Roman"/>
                <a:ea typeface="微软雅黑" pitchFamily="34" charset="-122"/>
                <a:cs typeface="Times New Roman"/>
              </a:rPr>
              <a:t>第三，中国诗富于暗示性，西方读者最看重中国诗的这一特征。中国诗的旨趣往往在字面以外，字面不过起诱发和影射作用，诗句的可涵咏价值是很高的。</a:t>
            </a:r>
          </a:p>
          <a:p>
            <a:pPr algn="just">
              <a:lnSpc>
                <a:spcPct val="150000"/>
              </a:lnSpc>
              <a:spcAft>
                <a:spcPts val="0"/>
              </a:spcAft>
            </a:pPr>
            <a:r>
              <a:rPr lang="zh-CN" altLang="en-US" sz="2800" kern="100" dirty="0">
                <a:latin typeface="Times New Roman"/>
                <a:ea typeface="微软雅黑" pitchFamily="34" charset="-122"/>
                <a:cs typeface="Times New Roman"/>
              </a:rPr>
              <a:t>第四，中国诗</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笔力轻淡，词气安和</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。中国也有</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厚重的诗</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，但比起西方诗来，还是轻柔得多。作者强调，中国诗并没有特别</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中国的</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地方，中国诗里有所谓</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西洋的</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品质，西洋诗里也有所谓</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中国的</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成分。总之，诗歌的本质特征在不同国别的诗歌作品中是共同的</a:t>
            </a:r>
            <a:r>
              <a:rPr lang="zh-CN" altLang="en-US" sz="2800" kern="100" dirty="0" smtClean="0">
                <a:latin typeface="Times New Roman"/>
                <a:ea typeface="微软雅黑" pitchFamily="34" charset="-122"/>
                <a:cs typeface="Times New Roman"/>
              </a:rPr>
              <a:t>。</a:t>
            </a:r>
            <a:endParaRPr lang="zh-CN" altLang="en-US" sz="2800" kern="100" dirty="0">
              <a:latin typeface="Times New Roman"/>
              <a:ea typeface="微软雅黑" pitchFamily="34" charset="-122"/>
              <a:cs typeface="Times New Roman"/>
            </a:endParaRPr>
          </a:p>
        </p:txBody>
      </p:sp>
    </p:spTree>
    <p:extLst>
      <p:ext uri="{BB962C8B-B14F-4D97-AF65-F5344CB8AC3E}">
        <p14:creationId xmlns:p14="http://schemas.microsoft.com/office/powerpoint/2010/main" val="35920243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9337" y="23520"/>
            <a:ext cx="11231438" cy="2677656"/>
          </a:xfrm>
          <a:prstGeom prst="rect">
            <a:avLst/>
          </a:prstGeom>
          <a:noFill/>
        </p:spPr>
        <p:txBody>
          <a:bodyPr wrap="square" rtlCol="0">
            <a:spAutoFit/>
          </a:bodyPr>
          <a:lstStyle/>
          <a:p>
            <a:pPr algn="just">
              <a:lnSpc>
                <a:spcPct val="200000"/>
              </a:lnSpc>
              <a:spcAft>
                <a:spcPts val="0"/>
              </a:spcAft>
            </a:pPr>
            <a:r>
              <a:rPr lang="en-US" altLang="zh-CN" sz="2800" kern="100" dirty="0">
                <a:latin typeface="Times New Roman"/>
                <a:ea typeface="微软雅黑"/>
                <a:cs typeface="Times New Roman"/>
              </a:rPr>
              <a:t>2</a:t>
            </a:r>
            <a:r>
              <a:rPr lang="zh-CN" altLang="en-US" sz="2800" kern="100" dirty="0">
                <a:latin typeface="Times New Roman"/>
                <a:ea typeface="微软雅黑"/>
                <a:cs typeface="Times New Roman"/>
              </a:rPr>
              <a:t>．第</a:t>
            </a:r>
            <a:r>
              <a:rPr lang="en-US" altLang="zh-CN" sz="2800" kern="100" dirty="0">
                <a:latin typeface="Times New Roman"/>
                <a:ea typeface="微软雅黑"/>
                <a:cs typeface="Times New Roman"/>
              </a:rPr>
              <a:t>2</a:t>
            </a:r>
            <a:r>
              <a:rPr lang="zh-CN" altLang="en-US" sz="2800" kern="100" dirty="0">
                <a:latin typeface="Times New Roman"/>
                <a:ea typeface="微软雅黑"/>
                <a:cs typeface="Times New Roman"/>
              </a:rPr>
              <a:t>段中，</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a:cs typeface="Times New Roman"/>
              </a:rPr>
              <a:t>中国诗是早熟的。早熟的代价是早衰</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a:cs typeface="Times New Roman"/>
              </a:rPr>
              <a:t>。其中</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a:cs typeface="Times New Roman"/>
              </a:rPr>
              <a:t>早熟</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a:cs typeface="Times New Roman"/>
              </a:rPr>
              <a:t>和</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a:cs typeface="Times New Roman"/>
              </a:rPr>
              <a:t>早衰</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a:cs typeface="Times New Roman"/>
              </a:rPr>
              <a:t>分别指什么？分析作者说这一句话的理由。为证明这一观点作者采用了什么论证方法？</a:t>
            </a:r>
            <a:endParaRPr lang="zh-CN" altLang="en-US" sz="2800" kern="100" dirty="0">
              <a:latin typeface="Times New Roman"/>
              <a:ea typeface="微软雅黑"/>
              <a:cs typeface="Courier New"/>
            </a:endParaRPr>
          </a:p>
        </p:txBody>
      </p:sp>
      <p:sp>
        <p:nvSpPr>
          <p:cNvPr id="5" name="TextBox 4"/>
          <p:cNvSpPr txBox="1"/>
          <p:nvPr/>
        </p:nvSpPr>
        <p:spPr>
          <a:xfrm>
            <a:off x="72870" y="2569285"/>
            <a:ext cx="12041623" cy="2677656"/>
          </a:xfrm>
          <a:prstGeom prst="rect">
            <a:avLst/>
          </a:prstGeom>
          <a:noFill/>
        </p:spPr>
        <p:txBody>
          <a:bodyPr wrap="square" rtlCol="0">
            <a:spAutoFit/>
          </a:bodyPr>
          <a:lstStyle/>
          <a:p>
            <a:pPr algn="just">
              <a:lnSpc>
                <a:spcPct val="200000"/>
              </a:lnSpc>
              <a:spcAft>
                <a:spcPts val="0"/>
              </a:spcAft>
            </a:pPr>
            <a:r>
              <a:rPr lang="zh-CN" altLang="zh-CN" sz="2700" b="1" kern="100" dirty="0" smtClean="0">
                <a:solidFill>
                  <a:srgbClr val="E36C0A"/>
                </a:solidFill>
                <a:latin typeface="Times New Roman"/>
                <a:ea typeface="微软雅黑" pitchFamily="34" charset="-122"/>
              </a:rPr>
              <a:t>答案</a:t>
            </a:r>
            <a:r>
              <a:rPr lang="zh-CN" altLang="zh-CN" sz="2700" kern="100" dirty="0" smtClean="0">
                <a:latin typeface="Times New Roman"/>
                <a:ea typeface="微软雅黑" pitchFamily="34" charset="-122"/>
                <a:cs typeface="Times New Roman"/>
              </a:rPr>
              <a:t>　</a:t>
            </a:r>
            <a:r>
              <a:rPr lang="en-US" altLang="zh-CN" sz="2700" kern="100" dirty="0">
                <a:latin typeface="Times New Roman"/>
                <a:ea typeface="微软雅黑" pitchFamily="34" charset="-122"/>
                <a:cs typeface="Times New Roman"/>
              </a:rPr>
              <a:t>(1)</a:t>
            </a:r>
            <a:r>
              <a:rPr lang="en-US" altLang="zh-CN" sz="28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早熟</a:t>
            </a:r>
            <a:r>
              <a:rPr lang="zh-CN" altLang="en-US" sz="28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是指</a:t>
            </a:r>
            <a:r>
              <a:rPr lang="zh-CN" altLang="en-US" sz="28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纯粹的抒情诗的精髓和峰极，在中国诗里出现得异常之早</a:t>
            </a:r>
            <a:r>
              <a:rPr lang="zh-CN" altLang="en-US" sz="28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a:cs typeface="Times New Roman"/>
              </a:rPr>
              <a:t>早衰</a:t>
            </a:r>
            <a:r>
              <a:rPr lang="zh-CN" altLang="en-US" sz="28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是指</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a:cs typeface="Times New Roman"/>
              </a:rPr>
              <a:t>中国</a:t>
            </a:r>
            <a:r>
              <a:rPr lang="zh-CN" altLang="en-US" sz="2700" kern="100" dirty="0">
                <a:latin typeface="Times New Roman"/>
                <a:ea typeface="微软雅黑" pitchFamily="34" charset="-122"/>
                <a:cs typeface="Times New Roman"/>
              </a:rPr>
              <a:t>诗一蹴而至崇高的境界，以后就缺乏变化，而且逐渐腐化</a:t>
            </a:r>
            <a:r>
              <a:rPr lang="zh-CN" altLang="en-US" sz="2800" kern="100" dirty="0">
                <a:latin typeface="宋体" pitchFamily="2" charset="-122"/>
                <a:ea typeface="宋体" pitchFamily="2" charset="-122"/>
                <a:cs typeface="Times New Roman"/>
              </a:rPr>
              <a:t>”</a:t>
            </a:r>
            <a:r>
              <a:rPr lang="zh-CN" altLang="en-US" sz="2700" kern="100" dirty="0" smtClean="0">
                <a:latin typeface="Times New Roman"/>
                <a:ea typeface="微软雅黑" pitchFamily="34" charset="-122"/>
                <a:cs typeface="Times New Roman"/>
              </a:rPr>
              <a:t>。</a:t>
            </a:r>
            <a:endParaRPr lang="zh-CN" altLang="en-US" sz="2700" kern="100" dirty="0">
              <a:latin typeface="Times New Roman"/>
              <a:ea typeface="微软雅黑" pitchFamily="34" charset="-122"/>
              <a:cs typeface="Times New Roman"/>
            </a:endParaRPr>
          </a:p>
        </p:txBody>
      </p:sp>
    </p:spTree>
    <p:extLst>
      <p:ext uri="{BB962C8B-B14F-4D97-AF65-F5344CB8AC3E}">
        <p14:creationId xmlns:p14="http://schemas.microsoft.com/office/powerpoint/2010/main" val="18764892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6370" y="219785"/>
            <a:ext cx="12041623" cy="5940088"/>
          </a:xfrm>
          <a:prstGeom prst="rect">
            <a:avLst/>
          </a:prstGeom>
          <a:noFill/>
        </p:spPr>
        <p:txBody>
          <a:bodyPr wrap="square" rtlCol="0">
            <a:spAutoFit/>
          </a:bodyPr>
          <a:lstStyle/>
          <a:p>
            <a:pPr algn="just">
              <a:lnSpc>
                <a:spcPct val="200000"/>
              </a:lnSpc>
              <a:spcAft>
                <a:spcPts val="0"/>
              </a:spcAft>
            </a:pPr>
            <a:r>
              <a:rPr lang="en-US" altLang="zh-CN" sz="2700" kern="100" dirty="0" smtClean="0">
                <a:latin typeface="Times New Roman"/>
                <a:ea typeface="微软雅黑" pitchFamily="34" charset="-122"/>
                <a:cs typeface="Times New Roman"/>
              </a:rPr>
              <a:t>(</a:t>
            </a:r>
            <a:r>
              <a:rPr lang="en-US" altLang="zh-CN" sz="2700" kern="100" dirty="0">
                <a:latin typeface="Times New Roman"/>
                <a:ea typeface="微软雅黑" pitchFamily="34" charset="-122"/>
                <a:cs typeface="Times New Roman"/>
              </a:rPr>
              <a:t>2)</a:t>
            </a:r>
            <a:r>
              <a:rPr lang="zh-CN" altLang="en-US" sz="2700" kern="100" dirty="0">
                <a:latin typeface="Times New Roman"/>
                <a:ea typeface="微软雅黑" pitchFamily="34" charset="-122"/>
                <a:cs typeface="Times New Roman"/>
              </a:rPr>
              <a:t>理由</a:t>
            </a:r>
          </a:p>
          <a:p>
            <a:pPr algn="just">
              <a:lnSpc>
                <a:spcPct val="200000"/>
              </a:lnSpc>
              <a:spcAft>
                <a:spcPts val="0"/>
              </a:spcAft>
            </a:pPr>
            <a:r>
              <a:rPr lang="zh-CN" altLang="en-US" sz="2700" kern="100" dirty="0">
                <a:latin typeface="Times New Roman"/>
                <a:ea typeface="微软雅黑" pitchFamily="34" charset="-122"/>
                <a:cs typeface="Times New Roman"/>
              </a:rPr>
              <a:t>外国诗：史诗</a:t>
            </a:r>
            <a:r>
              <a:rPr lang="en-US" altLang="zh-CN" sz="2700" kern="100" dirty="0">
                <a:latin typeface="Times New Roman"/>
                <a:ea typeface="微软雅黑" pitchFamily="34" charset="-122"/>
                <a:cs typeface="Times New Roman"/>
              </a:rPr>
              <a:t>—</a:t>
            </a:r>
            <a:r>
              <a:rPr lang="zh-CN" altLang="en-US" sz="2700" kern="100" dirty="0">
                <a:latin typeface="Times New Roman"/>
                <a:ea typeface="微软雅黑" pitchFamily="34" charset="-122"/>
                <a:cs typeface="Times New Roman"/>
              </a:rPr>
              <a:t>戏剧诗</a:t>
            </a:r>
            <a:r>
              <a:rPr lang="en-US" altLang="zh-CN" sz="2700" kern="100" dirty="0">
                <a:latin typeface="Times New Roman"/>
                <a:ea typeface="微软雅黑" pitchFamily="34" charset="-122"/>
                <a:cs typeface="Times New Roman"/>
              </a:rPr>
              <a:t>—</a:t>
            </a:r>
            <a:r>
              <a:rPr lang="zh-CN" altLang="en-US" sz="2700" kern="100" dirty="0">
                <a:latin typeface="Times New Roman"/>
                <a:ea typeface="微软雅黑" pitchFamily="34" charset="-122"/>
                <a:cs typeface="Times New Roman"/>
              </a:rPr>
              <a:t>抒情诗</a:t>
            </a:r>
          </a:p>
          <a:p>
            <a:pPr algn="just">
              <a:lnSpc>
                <a:spcPct val="200000"/>
              </a:lnSpc>
              <a:spcAft>
                <a:spcPts val="0"/>
              </a:spcAft>
            </a:pPr>
            <a:r>
              <a:rPr lang="zh-CN" altLang="en-US" sz="2700" kern="100" dirty="0">
                <a:latin typeface="Times New Roman"/>
                <a:ea typeface="微软雅黑" pitchFamily="34" charset="-122"/>
                <a:cs typeface="Times New Roman"/>
              </a:rPr>
              <a:t>中国诗：抒情诗</a:t>
            </a:r>
            <a:r>
              <a:rPr lang="en-US" altLang="zh-CN" sz="2700" kern="100" dirty="0">
                <a:latin typeface="Times New Roman"/>
                <a:ea typeface="微软雅黑" pitchFamily="34" charset="-122"/>
                <a:cs typeface="Times New Roman"/>
              </a:rPr>
              <a:t>—</a:t>
            </a:r>
            <a:r>
              <a:rPr lang="zh-CN" altLang="en-US" sz="2700" kern="100" dirty="0">
                <a:latin typeface="Times New Roman"/>
                <a:ea typeface="微软雅黑" pitchFamily="34" charset="-122"/>
                <a:cs typeface="Times New Roman"/>
              </a:rPr>
              <a:t>戏剧诗</a:t>
            </a:r>
          </a:p>
          <a:p>
            <a:pPr algn="just">
              <a:lnSpc>
                <a:spcPct val="200000"/>
              </a:lnSpc>
              <a:spcAft>
                <a:spcPts val="0"/>
              </a:spcAft>
            </a:pPr>
            <a:r>
              <a:rPr lang="en-US" altLang="zh-CN" sz="2700" kern="100" dirty="0">
                <a:latin typeface="Times New Roman"/>
                <a:ea typeface="微软雅黑" pitchFamily="34" charset="-122"/>
                <a:cs typeface="Times New Roman"/>
              </a:rPr>
              <a:t>(3)</a:t>
            </a:r>
            <a:r>
              <a:rPr lang="zh-CN" altLang="en-US" sz="2700" kern="100" dirty="0">
                <a:latin typeface="Times New Roman"/>
                <a:ea typeface="微软雅黑" pitchFamily="34" charset="-122"/>
                <a:cs typeface="Times New Roman"/>
              </a:rPr>
              <a:t>论证方法</a:t>
            </a:r>
          </a:p>
          <a:p>
            <a:pPr algn="just">
              <a:lnSpc>
                <a:spcPct val="200000"/>
              </a:lnSpc>
              <a:spcAft>
                <a:spcPts val="0"/>
              </a:spcAft>
            </a:pPr>
            <a:r>
              <a:rPr lang="zh-CN" altLang="en-US" sz="2700" kern="100" dirty="0">
                <a:latin typeface="Times New Roman"/>
                <a:ea typeface="微软雅黑" pitchFamily="34" charset="-122"/>
                <a:cs typeface="Times New Roman"/>
              </a:rPr>
              <a:t>①类比论证：绘画、逻辑。</a:t>
            </a:r>
          </a:p>
          <a:p>
            <a:pPr algn="just">
              <a:lnSpc>
                <a:spcPct val="200000"/>
              </a:lnSpc>
              <a:spcAft>
                <a:spcPts val="0"/>
              </a:spcAft>
            </a:pPr>
            <a:r>
              <a:rPr lang="zh-CN" altLang="en-US" sz="2700" kern="100" dirty="0">
                <a:latin typeface="Times New Roman"/>
                <a:ea typeface="微软雅黑" pitchFamily="34" charset="-122"/>
                <a:cs typeface="Times New Roman"/>
              </a:rPr>
              <a:t>②举例论证：中国</a:t>
            </a:r>
            <a:r>
              <a:rPr lang="en-US" altLang="zh-CN" sz="2700" kern="100" dirty="0">
                <a:latin typeface="Times New Roman"/>
                <a:ea typeface="微软雅黑" pitchFamily="34" charset="-122"/>
                <a:cs typeface="Times New Roman"/>
              </a:rPr>
              <a:t>(</a:t>
            </a:r>
            <a:r>
              <a:rPr lang="zh-CN" altLang="en-US" sz="2700" kern="100" dirty="0">
                <a:latin typeface="Times New Roman"/>
                <a:ea typeface="微软雅黑" pitchFamily="34" charset="-122"/>
                <a:cs typeface="Times New Roman"/>
              </a:rPr>
              <a:t>唐代</a:t>
            </a:r>
            <a:r>
              <a:rPr lang="en-US" altLang="zh-CN" sz="2700" kern="100" dirty="0">
                <a:latin typeface="Times New Roman"/>
                <a:ea typeface="微软雅黑" pitchFamily="34" charset="-122"/>
                <a:cs typeface="Times New Roman"/>
              </a:rPr>
              <a:t>)</a:t>
            </a:r>
            <a:r>
              <a:rPr lang="zh-CN" altLang="en-US" sz="2700" kern="100" dirty="0">
                <a:latin typeface="Times New Roman"/>
                <a:ea typeface="微软雅黑" pitchFamily="34" charset="-122"/>
                <a:cs typeface="Times New Roman"/>
              </a:rPr>
              <a:t>诗歌</a:t>
            </a:r>
            <a:r>
              <a:rPr lang="zh-CN" altLang="en-US" sz="28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一蹴而至崇高的境界</a:t>
            </a:r>
            <a:r>
              <a:rPr lang="en-US" altLang="zh-CN" sz="28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腐化</a:t>
            </a:r>
            <a:r>
              <a:rPr lang="zh-CN" altLang="en-US" sz="28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a:t>
            </a:r>
          </a:p>
          <a:p>
            <a:pPr algn="just">
              <a:lnSpc>
                <a:spcPct val="200000"/>
              </a:lnSpc>
              <a:spcAft>
                <a:spcPts val="0"/>
              </a:spcAft>
            </a:pPr>
            <a:r>
              <a:rPr lang="zh-CN" altLang="en-US" sz="2700" kern="100" dirty="0">
                <a:latin typeface="Times New Roman"/>
                <a:ea typeface="微软雅黑" pitchFamily="34" charset="-122"/>
                <a:cs typeface="Times New Roman"/>
              </a:rPr>
              <a:t>③比喻论证：</a:t>
            </a:r>
            <a:r>
              <a:rPr lang="zh-CN" altLang="en-US" sz="28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中国的艺术和思想体构，往往是飘飘凌云的空中楼阁。</a:t>
            </a:r>
            <a:r>
              <a:rPr lang="zh-CN" altLang="en-US" sz="2800" kern="100" dirty="0">
                <a:latin typeface="宋体" pitchFamily="2" charset="-122"/>
                <a:ea typeface="宋体" pitchFamily="2" charset="-122"/>
                <a:cs typeface="Times New Roman"/>
              </a:rPr>
              <a:t>”</a:t>
            </a:r>
          </a:p>
        </p:txBody>
      </p:sp>
    </p:spTree>
    <p:extLst>
      <p:ext uri="{BB962C8B-B14F-4D97-AF65-F5344CB8AC3E}">
        <p14:creationId xmlns:p14="http://schemas.microsoft.com/office/powerpoint/2010/main" val="1014062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linds(horizontal)">
                                      <p:cBhvr>
                                        <p:cTn id="7" dur="500"/>
                                        <p:tgtEl>
                                          <p:spTgt spid="5">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4" end="4"/>
                                            </p:txEl>
                                          </p:spTgt>
                                        </p:tgtEl>
                                        <p:attrNameLst>
                                          <p:attrName>style.visibility</p:attrName>
                                        </p:attrNameLst>
                                      </p:cBhvr>
                                      <p:to>
                                        <p:strVal val="visible"/>
                                      </p:to>
                                    </p:set>
                                    <p:animEffect transition="in" filter="blinds(horizontal)">
                                      <p:cBhvr>
                                        <p:cTn id="10" dur="500"/>
                                        <p:tgtEl>
                                          <p:spTgt spid="5">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animEffect transition="in" filter="blinds(horizontal)">
                                      <p:cBhvr>
                                        <p:cTn id="13" dur="500"/>
                                        <p:tgtEl>
                                          <p:spTgt spid="5">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
                                            <p:txEl>
                                              <p:pRg st="6" end="6"/>
                                            </p:txEl>
                                          </p:spTgt>
                                        </p:tgtEl>
                                        <p:attrNameLst>
                                          <p:attrName>style.visibility</p:attrName>
                                        </p:attrNameLst>
                                      </p:cBhvr>
                                      <p:to>
                                        <p:strVal val="visible"/>
                                      </p:to>
                                    </p:set>
                                    <p:animEffect transition="in" filter="blinds(horizontal)">
                                      <p:cBhvr>
                                        <p:cTn id="16"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25537" y="-1880"/>
            <a:ext cx="11231438" cy="1308628"/>
          </a:xfrm>
          <a:prstGeom prst="rect">
            <a:avLst/>
          </a:prstGeom>
        </p:spPr>
        <p:txBody>
          <a:bodyPr wrap="square" rtlCol="0">
            <a:spAutoFit/>
          </a:bodyPr>
          <a:lstStyle/>
          <a:p>
            <a:pPr algn="just">
              <a:lnSpc>
                <a:spcPct val="150000"/>
              </a:lnSpc>
              <a:spcAft>
                <a:spcPts val="0"/>
              </a:spcAft>
            </a:pPr>
            <a:r>
              <a:rPr lang="en-US" altLang="zh-CN" sz="2800" kern="100" dirty="0">
                <a:latin typeface="Times New Roman"/>
                <a:ea typeface="微软雅黑"/>
                <a:cs typeface="Times New Roman"/>
              </a:rPr>
              <a:t>3</a:t>
            </a:r>
            <a:r>
              <a:rPr lang="zh-CN" altLang="en-US" sz="2800" kern="100" dirty="0">
                <a:latin typeface="Times New Roman"/>
                <a:ea typeface="微软雅黑"/>
                <a:cs typeface="Times New Roman"/>
              </a:rPr>
              <a:t>．第</a:t>
            </a:r>
            <a:r>
              <a:rPr lang="en-US" altLang="zh-CN" sz="2800" kern="100" dirty="0">
                <a:latin typeface="Times New Roman"/>
                <a:ea typeface="微软雅黑"/>
                <a:cs typeface="Times New Roman"/>
              </a:rPr>
              <a:t>8</a:t>
            </a:r>
            <a:r>
              <a:rPr lang="zh-CN" altLang="en-US" sz="2800" kern="100" dirty="0">
                <a:latin typeface="Times New Roman"/>
                <a:ea typeface="微软雅黑"/>
                <a:cs typeface="Times New Roman"/>
              </a:rPr>
              <a:t>段运用了许多精妙的比喻显示出作者特有的幽默和睿智，请说说它们的含意和作用。</a:t>
            </a:r>
            <a:endParaRPr lang="zh-CN" altLang="en-US" sz="2800" kern="100" dirty="0">
              <a:latin typeface="Times New Roman"/>
              <a:ea typeface="微软雅黑"/>
              <a:cs typeface="Courier New"/>
            </a:endParaRPr>
          </a:p>
        </p:txBody>
      </p:sp>
      <p:graphicFrame>
        <p:nvGraphicFramePr>
          <p:cNvPr id="3" name="表格 2"/>
          <p:cNvGraphicFramePr>
            <a:graphicFrameLocks noGrp="1"/>
          </p:cNvGraphicFramePr>
          <p:nvPr>
            <p:extLst>
              <p:ext uri="{D42A27DB-BD31-4B8C-83A1-F6EECF244321}">
                <p14:modId xmlns:p14="http://schemas.microsoft.com/office/powerpoint/2010/main" val="3919571011"/>
              </p:ext>
            </p:extLst>
          </p:nvPr>
        </p:nvGraphicFramePr>
        <p:xfrm>
          <a:off x="297718" y="1484547"/>
          <a:ext cx="11500582" cy="4331499"/>
        </p:xfrm>
        <a:graphic>
          <a:graphicData uri="http://schemas.openxmlformats.org/drawingml/2006/table">
            <a:tbl>
              <a:tblPr/>
              <a:tblGrid>
                <a:gridCol w="9798782"/>
                <a:gridCol w="892916"/>
                <a:gridCol w="808884"/>
              </a:tblGrid>
              <a:tr h="953853">
                <a:tc>
                  <a:txBody>
                    <a:bodyPr/>
                    <a:lstStyle/>
                    <a:p>
                      <a:pPr marL="0" algn="ctr" defTabSz="914400" rtl="0" eaLnBrk="1" latinLnBrk="0" hangingPunct="1">
                        <a:lnSpc>
                          <a:spcPct val="150000"/>
                        </a:lnSpc>
                        <a:spcAft>
                          <a:spcPts val="0"/>
                        </a:spcAft>
                      </a:pPr>
                      <a:r>
                        <a:rPr lang="zh-CN" sz="2400" kern="100" dirty="0">
                          <a:solidFill>
                            <a:schemeClr val="tx1"/>
                          </a:solidFill>
                          <a:latin typeface="Times New Roman"/>
                          <a:ea typeface="微软雅黑"/>
                          <a:cs typeface="Times New Roman"/>
                        </a:rPr>
                        <a:t>文本句的含意</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50000"/>
                        </a:lnSpc>
                        <a:spcAft>
                          <a:spcPts val="0"/>
                        </a:spcAft>
                      </a:pPr>
                      <a:r>
                        <a:rPr lang="zh-CN" sz="2400" kern="100">
                          <a:solidFill>
                            <a:schemeClr val="tx1"/>
                          </a:solidFill>
                          <a:latin typeface="Times New Roman"/>
                          <a:ea typeface="微软雅黑"/>
                          <a:cs typeface="Times New Roman"/>
                        </a:rPr>
                        <a:t>比喻句</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50000"/>
                        </a:lnSpc>
                        <a:spcAft>
                          <a:spcPts val="0"/>
                        </a:spcAft>
                      </a:pPr>
                      <a:r>
                        <a:rPr lang="zh-CN" sz="2400" kern="100">
                          <a:solidFill>
                            <a:schemeClr val="tx1"/>
                          </a:solidFill>
                          <a:latin typeface="Times New Roman"/>
                          <a:ea typeface="微软雅黑"/>
                          <a:cs typeface="Times New Roman"/>
                        </a:rPr>
                        <a:t>作用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3376">
                <a:tc>
                  <a:txBody>
                    <a:bodyPr/>
                    <a:lstStyle/>
                    <a:p>
                      <a:pPr marL="0" algn="ctr" defTabSz="914400" rtl="0" eaLnBrk="1" latinLnBrk="0" hangingPunct="1">
                        <a:lnSpc>
                          <a:spcPct val="150000"/>
                        </a:lnSpc>
                        <a:spcAft>
                          <a:spcPts val="0"/>
                        </a:spcAft>
                      </a:pPr>
                      <a:r>
                        <a:rPr lang="zh-CN" sz="2400" kern="100" dirty="0">
                          <a:solidFill>
                            <a:schemeClr val="tx1"/>
                          </a:solidFill>
                          <a:latin typeface="Times New Roman"/>
                          <a:ea typeface="微软雅黑"/>
                          <a:cs typeface="Times New Roman"/>
                        </a:rPr>
                        <a:t>我们不可轻信，好比我们不上</a:t>
                      </a:r>
                      <a:r>
                        <a:rPr lang="en-US" sz="2800" kern="100" dirty="0">
                          <a:solidFill>
                            <a:schemeClr val="tx1"/>
                          </a:solidFill>
                          <a:latin typeface="宋体" pitchFamily="2" charset="-122"/>
                          <a:ea typeface="宋体" pitchFamily="2" charset="-122"/>
                          <a:cs typeface="Times New Roman"/>
                        </a:rPr>
                        <a:t>“</a:t>
                      </a:r>
                      <a:r>
                        <a:rPr lang="zh-CN" sz="2400" kern="100" dirty="0">
                          <a:solidFill>
                            <a:schemeClr val="tx1"/>
                          </a:solidFill>
                          <a:latin typeface="Times New Roman"/>
                          <a:ea typeface="微软雅黑"/>
                          <a:cs typeface="Times New Roman"/>
                        </a:rPr>
                        <a:t>本店十大特色</a:t>
                      </a:r>
                      <a:r>
                        <a:rPr lang="en-US" sz="2800" kern="100" dirty="0">
                          <a:solidFill>
                            <a:schemeClr val="tx1"/>
                          </a:solidFill>
                          <a:latin typeface="宋体" pitchFamily="2" charset="-122"/>
                          <a:ea typeface="宋体" pitchFamily="2" charset="-122"/>
                          <a:cs typeface="Times New Roman"/>
                        </a:rPr>
                        <a:t>”</a:t>
                      </a:r>
                      <a:r>
                        <a:rPr lang="zh-CN" sz="2400" kern="100" dirty="0">
                          <a:solidFill>
                            <a:schemeClr val="tx1"/>
                          </a:solidFill>
                          <a:latin typeface="Times New Roman"/>
                          <a:ea typeface="微软雅黑"/>
                          <a:cs typeface="Times New Roman"/>
                        </a:rPr>
                        <a:t>那种商业广告的当一样。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50000"/>
                        </a:lnSpc>
                        <a:spcAft>
                          <a:spcPts val="0"/>
                        </a:spcAft>
                      </a:pPr>
                      <a:r>
                        <a:rPr lang="en-US" sz="2400" kern="100" dirty="0">
                          <a:solidFill>
                            <a:schemeClr val="tx1"/>
                          </a:solidFill>
                          <a:latin typeface="Times New Roman"/>
                          <a:ea typeface="微软雅黑"/>
                          <a:cs typeface="Times New Roman"/>
                        </a:rPr>
                        <a:t>①</a:t>
                      </a:r>
                      <a:endParaRPr lang="zh-CN" sz="2400" kern="100" dirty="0">
                        <a:solidFill>
                          <a:schemeClr val="tx1"/>
                        </a:solidFill>
                        <a:latin typeface="Times New Roman"/>
                        <a:ea typeface="微软雅黑"/>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algn="ctr" defTabSz="914400" rtl="0" eaLnBrk="1" latinLnBrk="0" hangingPunct="1">
                        <a:lnSpc>
                          <a:spcPct val="150000"/>
                        </a:lnSpc>
                        <a:spcAft>
                          <a:spcPts val="0"/>
                        </a:spcAft>
                      </a:pPr>
                      <a:r>
                        <a:rPr lang="en-US" sz="2400" kern="100">
                          <a:solidFill>
                            <a:schemeClr val="tx1"/>
                          </a:solidFill>
                          <a:latin typeface="Times New Roman"/>
                          <a:ea typeface="微软雅黑"/>
                          <a:cs typeface="Times New Roman"/>
                        </a:rPr>
                        <a:t>④</a:t>
                      </a:r>
                      <a:endParaRPr lang="zh-CN" sz="2400" kern="100">
                        <a:solidFill>
                          <a:schemeClr val="tx1"/>
                        </a:solidFill>
                        <a:latin typeface="Times New Roman"/>
                        <a:ea typeface="微软雅黑"/>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88924">
                <a:tc>
                  <a:txBody>
                    <a:bodyPr/>
                    <a:lstStyle/>
                    <a:p>
                      <a:pPr marL="0" algn="l" defTabSz="914400" rtl="0" eaLnBrk="1" latinLnBrk="0" hangingPunct="1">
                        <a:lnSpc>
                          <a:spcPct val="150000"/>
                        </a:lnSpc>
                        <a:spcAft>
                          <a:spcPts val="0"/>
                        </a:spcAft>
                      </a:pPr>
                      <a:r>
                        <a:rPr lang="zh-CN" sz="2400" kern="100" dirty="0">
                          <a:solidFill>
                            <a:schemeClr val="tx1"/>
                          </a:solidFill>
                          <a:latin typeface="Times New Roman"/>
                          <a:ea typeface="微软雅黑"/>
                          <a:cs typeface="Times New Roman"/>
                        </a:rPr>
                        <a:t>我们一切情感、理智</a:t>
                      </a:r>
                      <a:r>
                        <a:rPr lang="en-US" sz="2800" kern="100" dirty="0">
                          <a:solidFill>
                            <a:schemeClr val="tx1"/>
                          </a:solidFill>
                          <a:latin typeface="宋体" pitchFamily="2" charset="-122"/>
                          <a:ea typeface="宋体" pitchFamily="2" charset="-122"/>
                          <a:cs typeface="Times New Roman"/>
                        </a:rPr>
                        <a:t>……</a:t>
                      </a:r>
                      <a:r>
                        <a:rPr lang="zh-CN" sz="2400" kern="100" dirty="0">
                          <a:solidFill>
                            <a:schemeClr val="tx1"/>
                          </a:solidFill>
                          <a:latin typeface="Times New Roman"/>
                          <a:ea typeface="微软雅黑"/>
                          <a:cs typeface="Times New Roman"/>
                        </a:rPr>
                        <a:t>仿佛病人上了床，浪荡子回到家。出门旅行，目的还是要回家，否则不必牢记着旅途的印象。</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50000"/>
                        </a:lnSpc>
                        <a:spcAft>
                          <a:spcPts val="0"/>
                        </a:spcAft>
                      </a:pPr>
                      <a:r>
                        <a:rPr lang="en-US" sz="2800" kern="100" dirty="0">
                          <a:solidFill>
                            <a:schemeClr val="tx1"/>
                          </a:solidFill>
                          <a:latin typeface="宋体" pitchFamily="2" charset="-122"/>
                          <a:ea typeface="宋体" pitchFamily="2" charset="-122"/>
                          <a:cs typeface="Times New Roman"/>
                        </a:rPr>
                        <a:t>②</a:t>
                      </a:r>
                      <a:endParaRPr lang="zh-CN" sz="2800" kern="100" dirty="0">
                        <a:solidFill>
                          <a:schemeClr val="tx1"/>
                        </a:solidFill>
                        <a:latin typeface="宋体" pitchFamily="2" charset="-122"/>
                        <a:ea typeface="宋体"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r h="1406752">
                <a:tc>
                  <a:txBody>
                    <a:bodyPr/>
                    <a:lstStyle/>
                    <a:p>
                      <a:pPr marL="0" algn="ctr" defTabSz="914400" rtl="0" eaLnBrk="1" latinLnBrk="0" hangingPunct="1">
                        <a:lnSpc>
                          <a:spcPct val="150000"/>
                        </a:lnSpc>
                        <a:spcAft>
                          <a:spcPts val="0"/>
                        </a:spcAft>
                      </a:pPr>
                      <a:r>
                        <a:rPr lang="zh-CN" sz="2400" kern="100" dirty="0" smtClean="0">
                          <a:solidFill>
                            <a:schemeClr val="tx1"/>
                          </a:solidFill>
                          <a:latin typeface="Times New Roman"/>
                          <a:ea typeface="微软雅黑"/>
                          <a:cs typeface="Times New Roman"/>
                        </a:rPr>
                        <a:t>研究我们的诗准使诸位对本国的诗有更深的领会，正像诸位在中国的小住能增加诸位对本国的爱恋，觉得甜蜜的家乡因远征增添了甜蜜。</a:t>
                      </a:r>
                      <a:endParaRPr lang="zh-CN" sz="2400" kern="100" dirty="0">
                        <a:solidFill>
                          <a:schemeClr val="tx1"/>
                        </a:solidFill>
                        <a:latin typeface="Times New Roman"/>
                        <a:ea typeface="微软雅黑"/>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50000"/>
                        </a:lnSpc>
                        <a:spcAft>
                          <a:spcPts val="0"/>
                        </a:spcAft>
                      </a:pPr>
                      <a:r>
                        <a:rPr lang="en-US" sz="2400" kern="100" dirty="0">
                          <a:solidFill>
                            <a:schemeClr val="tx1"/>
                          </a:solidFill>
                          <a:latin typeface="Times New Roman"/>
                          <a:ea typeface="微软雅黑"/>
                          <a:cs typeface="Times New Roman"/>
                        </a:rPr>
                        <a:t>③</a:t>
                      </a:r>
                      <a:endParaRPr lang="zh-CN" sz="2400" kern="100" dirty="0">
                        <a:solidFill>
                          <a:schemeClr val="tx1"/>
                        </a:solidFill>
                        <a:latin typeface="Times New Roman"/>
                        <a:ea typeface="微软雅黑"/>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r>
            </a:tbl>
          </a:graphicData>
        </a:graphic>
      </p:graphicFrame>
    </p:spTree>
    <p:extLst>
      <p:ext uri="{BB962C8B-B14F-4D97-AF65-F5344CB8AC3E}">
        <p14:creationId xmlns:p14="http://schemas.microsoft.com/office/powerpoint/2010/main" val="32504777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0377" y="1438985"/>
            <a:ext cx="11825723" cy="3416320"/>
          </a:xfrm>
          <a:prstGeom prst="rect">
            <a:avLst/>
          </a:prstGeom>
          <a:noFill/>
        </p:spPr>
        <p:txBody>
          <a:bodyPr wrap="square" rtlCol="0">
            <a:spAutoFit/>
          </a:bodyPr>
          <a:lstStyle/>
          <a:p>
            <a:pPr algn="just">
              <a:lnSpc>
                <a:spcPct val="200000"/>
              </a:lnSpc>
              <a:spcAft>
                <a:spcPts val="0"/>
              </a:spcAft>
            </a:pPr>
            <a:r>
              <a:rPr lang="zh-CN" altLang="zh-CN" sz="2700" b="1" kern="100" dirty="0" smtClean="0">
                <a:solidFill>
                  <a:srgbClr val="E36C0A"/>
                </a:solidFill>
                <a:latin typeface="Times New Roman"/>
                <a:ea typeface="微软雅黑" pitchFamily="34" charset="-122"/>
              </a:rPr>
              <a:t>答案</a:t>
            </a:r>
            <a:r>
              <a:rPr lang="zh-CN" altLang="zh-CN" sz="2700" kern="100" dirty="0" smtClean="0">
                <a:latin typeface="Times New Roman"/>
                <a:ea typeface="微软雅黑" pitchFamily="34" charset="-122"/>
                <a:cs typeface="Times New Roman"/>
              </a:rPr>
              <a:t>　</a:t>
            </a:r>
            <a:r>
              <a:rPr lang="zh-CN" altLang="en-US" sz="2700" kern="100" dirty="0">
                <a:latin typeface="Times New Roman"/>
                <a:ea typeface="微软雅黑" pitchFamily="34" charset="-122"/>
                <a:cs typeface="Times New Roman"/>
              </a:rPr>
              <a:t>①每逢这类人讲到中国文艺或思想的特色等等，我们不可轻信。②我们一切情感、理智和意志上的追求或企图不过是灵魂上对本国文化的依恋。③研究我们的诗准使诸位对本国的诗有更深的体会。④这些比喻来自生活，通俗易懂，用来解释抽象的道理，让人读后有豁然开朗之感！</a:t>
            </a:r>
          </a:p>
        </p:txBody>
      </p:sp>
    </p:spTree>
    <p:extLst>
      <p:ext uri="{BB962C8B-B14F-4D97-AF65-F5344CB8AC3E}">
        <p14:creationId xmlns:p14="http://schemas.microsoft.com/office/powerpoint/2010/main" val="32348935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0405" y="194974"/>
            <a:ext cx="11530596" cy="1246495"/>
          </a:xfrm>
          <a:prstGeom prst="rect">
            <a:avLst/>
          </a:prstGeom>
          <a:noFill/>
        </p:spPr>
        <p:txBody>
          <a:bodyPr wrap="square" rtlCol="0">
            <a:spAutoFit/>
          </a:bodyPr>
          <a:lstStyle/>
          <a:p>
            <a:pPr algn="just">
              <a:lnSpc>
                <a:spcPct val="150000"/>
              </a:lnSpc>
              <a:spcAft>
                <a:spcPts val="0"/>
              </a:spcAft>
            </a:pPr>
            <a:r>
              <a:rPr lang="zh-CN" altLang="en-US" sz="2200" b="1" kern="100" dirty="0">
                <a:solidFill>
                  <a:schemeClr val="bg1">
                    <a:lumMod val="50000"/>
                  </a:schemeClr>
                </a:solidFill>
                <a:latin typeface="Times New Roman"/>
                <a:ea typeface="微软雅黑" pitchFamily="34" charset="-122"/>
                <a:cs typeface="Times New Roman"/>
              </a:rPr>
              <a:t>三、师生探究</a:t>
            </a:r>
            <a:endParaRPr lang="zh-CN" altLang="zh-CN" sz="2200" b="1" kern="100" dirty="0">
              <a:solidFill>
                <a:schemeClr val="bg1">
                  <a:lumMod val="50000"/>
                </a:schemeClr>
              </a:solidFill>
              <a:latin typeface="Times New Roman"/>
              <a:ea typeface="微软雅黑" pitchFamily="34" charset="-122"/>
              <a:cs typeface="Times New Roman"/>
            </a:endParaRPr>
          </a:p>
          <a:p>
            <a:pPr algn="just">
              <a:lnSpc>
                <a:spcPct val="150000"/>
              </a:lnSpc>
              <a:spcAft>
                <a:spcPts val="0"/>
              </a:spcAft>
            </a:pPr>
            <a:r>
              <a:rPr lang="en-US" altLang="zh-CN" sz="2800" kern="100" dirty="0">
                <a:solidFill>
                  <a:schemeClr val="tx1">
                    <a:lumMod val="75000"/>
                    <a:lumOff val="25000"/>
                  </a:schemeClr>
                </a:solidFill>
                <a:latin typeface="Times New Roman"/>
                <a:ea typeface="微软雅黑" pitchFamily="34" charset="-122"/>
                <a:cs typeface="Courier New"/>
              </a:rPr>
              <a:t>1</a:t>
            </a:r>
            <a:r>
              <a:rPr lang="zh-CN" altLang="en-US" sz="2800" kern="100" dirty="0">
                <a:solidFill>
                  <a:schemeClr val="tx1">
                    <a:lumMod val="75000"/>
                    <a:lumOff val="25000"/>
                  </a:schemeClr>
                </a:solidFill>
                <a:latin typeface="Times New Roman"/>
                <a:ea typeface="微软雅黑" pitchFamily="34" charset="-122"/>
                <a:cs typeface="Courier New"/>
              </a:rPr>
              <a:t>．在论述中国诗的特点时，作者把哪一个特点说得最为详细？为什么？</a:t>
            </a:r>
          </a:p>
        </p:txBody>
      </p:sp>
      <p:sp>
        <p:nvSpPr>
          <p:cNvPr id="4" name="TextBox 3"/>
          <p:cNvSpPr txBox="1"/>
          <p:nvPr/>
        </p:nvSpPr>
        <p:spPr>
          <a:xfrm>
            <a:off x="235558" y="1447180"/>
            <a:ext cx="11778727" cy="4401205"/>
          </a:xfrm>
          <a:prstGeom prst="rect">
            <a:avLst/>
          </a:prstGeom>
          <a:noFill/>
        </p:spPr>
        <p:txBody>
          <a:bodyPr wrap="square" rtlCol="0">
            <a:spAutoFit/>
          </a:bodyPr>
          <a:lstStyle/>
          <a:p>
            <a:pPr algn="just">
              <a:lnSpc>
                <a:spcPct val="200000"/>
              </a:lnSpc>
              <a:spcAft>
                <a:spcPts val="0"/>
              </a:spcAft>
            </a:pPr>
            <a:r>
              <a:rPr lang="zh-CN" altLang="zh-CN" sz="2800" b="1" kern="100" dirty="0" smtClean="0">
                <a:solidFill>
                  <a:srgbClr val="E36C0A"/>
                </a:solidFill>
                <a:latin typeface="Times New Roman"/>
                <a:ea typeface="微软雅黑" pitchFamily="34" charset="-122"/>
              </a:rPr>
              <a:t>答案</a:t>
            </a:r>
            <a:r>
              <a:rPr lang="zh-CN" altLang="zh-CN" sz="2800" kern="100" dirty="0" smtClean="0">
                <a:latin typeface="Times New Roman"/>
                <a:ea typeface="微软雅黑" pitchFamily="34" charset="-122"/>
                <a:cs typeface="Times New Roman"/>
              </a:rPr>
              <a:t>　</a:t>
            </a:r>
            <a:r>
              <a:rPr lang="en-US" altLang="zh-CN" sz="2800" kern="100" dirty="0">
                <a:latin typeface="Times New Roman"/>
                <a:ea typeface="微软雅黑" pitchFamily="34" charset="-122"/>
                <a:cs typeface="Courier New"/>
              </a:rPr>
              <a:t>(1)</a:t>
            </a:r>
            <a:r>
              <a:rPr lang="zh-CN" altLang="en-US" sz="2800" kern="100" dirty="0">
                <a:latin typeface="Times New Roman"/>
                <a:ea typeface="微软雅黑" pitchFamily="34" charset="-122"/>
                <a:cs typeface="Courier New"/>
              </a:rPr>
              <a:t>作者把中国诗具有含蓄蕴藉，富于暗示的特点说得最详细。作者首先说中国诗</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言有尽而意无穷</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，言在意外，耐人寻味。接着说中国诗往往在无言中蕴含神秘；中国诗喜用疑问句发问引思，令人荡气回肠。</a:t>
            </a:r>
          </a:p>
          <a:p>
            <a:pPr algn="just">
              <a:lnSpc>
                <a:spcPct val="200000"/>
              </a:lnSpc>
              <a:spcAft>
                <a:spcPts val="0"/>
              </a:spcAft>
            </a:pPr>
            <a:r>
              <a:rPr lang="en-US" altLang="zh-CN" sz="2800" kern="100" dirty="0">
                <a:latin typeface="Times New Roman"/>
                <a:ea typeface="微软雅黑" pitchFamily="34" charset="-122"/>
                <a:cs typeface="Courier New"/>
              </a:rPr>
              <a:t>(2)</a:t>
            </a:r>
            <a:r>
              <a:rPr lang="zh-CN" altLang="en-US" sz="2800" kern="100" dirty="0">
                <a:latin typeface="Times New Roman"/>
                <a:ea typeface="微软雅黑" pitchFamily="34" charset="-122"/>
                <a:cs typeface="Courier New"/>
              </a:rPr>
              <a:t>之所以说得最详细，就是要给人一个整体的印象，因为中国诗含蓄凝练、晦涩难懂的特点是最出名的。</a:t>
            </a:r>
          </a:p>
        </p:txBody>
      </p:sp>
    </p:spTree>
    <p:extLst>
      <p:ext uri="{BB962C8B-B14F-4D97-AF65-F5344CB8AC3E}">
        <p14:creationId xmlns:p14="http://schemas.microsoft.com/office/powerpoint/2010/main" val="22074012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5005" y="1347499"/>
            <a:ext cx="11403596" cy="2677656"/>
          </a:xfrm>
          <a:prstGeom prst="rect">
            <a:avLst/>
          </a:prstGeom>
          <a:noFill/>
        </p:spPr>
        <p:txBody>
          <a:bodyPr wrap="square" rtlCol="0">
            <a:spAutoFit/>
          </a:bodyPr>
          <a:lstStyle/>
          <a:p>
            <a:pPr algn="just">
              <a:lnSpc>
                <a:spcPct val="200000"/>
              </a:lnSpc>
              <a:spcAft>
                <a:spcPts val="0"/>
              </a:spcAft>
            </a:pPr>
            <a:r>
              <a:rPr lang="en-US" altLang="zh-CN" sz="2800" kern="100" dirty="0">
                <a:solidFill>
                  <a:schemeClr val="tx1">
                    <a:lumMod val="75000"/>
                    <a:lumOff val="25000"/>
                  </a:schemeClr>
                </a:solidFill>
                <a:latin typeface="Times New Roman"/>
                <a:ea typeface="微软雅黑" pitchFamily="34" charset="-122"/>
                <a:cs typeface="Courier New"/>
              </a:rPr>
              <a:t>2</a:t>
            </a:r>
            <a:r>
              <a:rPr lang="zh-CN" altLang="en-US" sz="2800" kern="100" dirty="0">
                <a:solidFill>
                  <a:schemeClr val="tx1">
                    <a:lumMod val="75000"/>
                    <a:lumOff val="25000"/>
                  </a:schemeClr>
                </a:solidFill>
                <a:latin typeface="Times New Roman"/>
                <a:ea typeface="微软雅黑" pitchFamily="34" charset="-122"/>
                <a:cs typeface="Courier New"/>
              </a:rPr>
              <a:t>．中国诗是一个深奥的问题，然而作者运用具体的例子和大量丰富生动的比喻，使文章</a:t>
            </a:r>
            <a:r>
              <a:rPr lang="zh-CN" altLang="en-US" sz="2800" kern="100" dirty="0">
                <a:latin typeface="宋体" pitchFamily="2" charset="-122"/>
                <a:ea typeface="宋体" pitchFamily="2" charset="-122"/>
                <a:cs typeface="Courier New"/>
              </a:rPr>
              <a:t>“</a:t>
            </a:r>
            <a:r>
              <a:rPr lang="zh-CN" altLang="en-US" sz="2800" kern="100" dirty="0">
                <a:solidFill>
                  <a:schemeClr val="tx1">
                    <a:lumMod val="75000"/>
                    <a:lumOff val="25000"/>
                  </a:schemeClr>
                </a:solidFill>
                <a:latin typeface="Times New Roman"/>
                <a:ea typeface="微软雅黑" pitchFamily="34" charset="-122"/>
                <a:cs typeface="Courier New"/>
              </a:rPr>
              <a:t>雅而不奥，俗而不庸</a:t>
            </a:r>
            <a:r>
              <a:rPr lang="zh-CN" altLang="en-US" sz="2800" kern="100" dirty="0">
                <a:latin typeface="宋体" pitchFamily="2" charset="-122"/>
                <a:ea typeface="宋体" pitchFamily="2" charset="-122"/>
                <a:cs typeface="Courier New"/>
              </a:rPr>
              <a:t>”</a:t>
            </a:r>
            <a:r>
              <a:rPr lang="zh-CN" altLang="en-US" sz="2800" kern="100" dirty="0">
                <a:solidFill>
                  <a:schemeClr val="tx1">
                    <a:lumMod val="75000"/>
                    <a:lumOff val="25000"/>
                  </a:schemeClr>
                </a:solidFill>
                <a:latin typeface="Times New Roman"/>
                <a:ea typeface="微软雅黑" pitchFamily="34" charset="-122"/>
                <a:cs typeface="Courier New"/>
              </a:rPr>
              <a:t>。揣摩下列句子，说说它们的含意和表达作用</a:t>
            </a:r>
            <a:r>
              <a:rPr lang="zh-CN" altLang="en-US" sz="2800" kern="100" dirty="0" smtClean="0">
                <a:solidFill>
                  <a:schemeClr val="tx1">
                    <a:lumMod val="75000"/>
                    <a:lumOff val="25000"/>
                  </a:schemeClr>
                </a:solidFill>
                <a:latin typeface="Times New Roman"/>
                <a:ea typeface="微软雅黑" pitchFamily="34" charset="-122"/>
                <a:cs typeface="Courier New"/>
              </a:rPr>
              <a:t>。</a:t>
            </a:r>
            <a:endParaRPr lang="zh-CN" altLang="en-US" sz="2800" kern="100" dirty="0">
              <a:solidFill>
                <a:schemeClr val="tx1">
                  <a:lumMod val="75000"/>
                  <a:lumOff val="25000"/>
                </a:schemeClr>
              </a:solidFill>
              <a:latin typeface="Times New Roman"/>
              <a:ea typeface="微软雅黑" pitchFamily="34" charset="-122"/>
              <a:cs typeface="Courier New"/>
            </a:endParaRPr>
          </a:p>
        </p:txBody>
      </p:sp>
    </p:spTree>
    <p:extLst>
      <p:ext uri="{BB962C8B-B14F-4D97-AF65-F5344CB8AC3E}">
        <p14:creationId xmlns:p14="http://schemas.microsoft.com/office/powerpoint/2010/main" val="7244844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6105" y="64799"/>
            <a:ext cx="11403596" cy="1308628"/>
          </a:xfrm>
          <a:prstGeom prst="rect">
            <a:avLst/>
          </a:prstGeom>
          <a:noFill/>
        </p:spPr>
        <p:txBody>
          <a:bodyPr wrap="square" rtlCol="0">
            <a:spAutoFit/>
          </a:bodyPr>
          <a:lstStyle/>
          <a:p>
            <a:pPr algn="just">
              <a:lnSpc>
                <a:spcPct val="150000"/>
              </a:lnSpc>
              <a:spcAft>
                <a:spcPts val="0"/>
              </a:spcAft>
            </a:pPr>
            <a:r>
              <a:rPr lang="en-US" altLang="zh-CN" sz="2800" kern="100" dirty="0" smtClean="0">
                <a:solidFill>
                  <a:schemeClr val="tx1">
                    <a:lumMod val="75000"/>
                    <a:lumOff val="25000"/>
                  </a:schemeClr>
                </a:solidFill>
                <a:latin typeface="Times New Roman"/>
                <a:ea typeface="微软雅黑" pitchFamily="34" charset="-122"/>
                <a:cs typeface="Courier New"/>
              </a:rPr>
              <a:t>(</a:t>
            </a:r>
            <a:r>
              <a:rPr lang="en-US" altLang="zh-CN" sz="2800" kern="100" dirty="0">
                <a:solidFill>
                  <a:schemeClr val="tx1">
                    <a:lumMod val="75000"/>
                    <a:lumOff val="25000"/>
                  </a:schemeClr>
                </a:solidFill>
                <a:latin typeface="Times New Roman"/>
                <a:ea typeface="微软雅黑" pitchFamily="34" charset="-122"/>
                <a:cs typeface="Courier New"/>
              </a:rPr>
              <a:t>1)</a:t>
            </a:r>
            <a:r>
              <a:rPr lang="zh-CN" altLang="en-US" sz="2800" kern="100" dirty="0">
                <a:solidFill>
                  <a:schemeClr val="tx1">
                    <a:lumMod val="75000"/>
                    <a:lumOff val="25000"/>
                  </a:schemeClr>
                </a:solidFill>
                <a:latin typeface="Times New Roman"/>
                <a:ea typeface="微软雅黑" pitchFamily="34" charset="-122"/>
                <a:cs typeface="Courier New"/>
              </a:rPr>
              <a:t>所以，中国诗是早熟的。早熟的代价是早衰。中国诗一蹴而至崇高的境界，以后就缺乏变化，而且逐渐腐化。</a:t>
            </a:r>
          </a:p>
        </p:txBody>
      </p:sp>
      <p:sp>
        <p:nvSpPr>
          <p:cNvPr id="5" name="TextBox 4"/>
          <p:cNvSpPr txBox="1"/>
          <p:nvPr/>
        </p:nvSpPr>
        <p:spPr>
          <a:xfrm>
            <a:off x="197458" y="1485280"/>
            <a:ext cx="11778727" cy="4616648"/>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pitchFamily="34" charset="-122"/>
              </a:rPr>
              <a:t>答案</a:t>
            </a:r>
            <a:r>
              <a:rPr lang="zh-CN" altLang="zh-CN" sz="2800" kern="100" dirty="0" smtClean="0">
                <a:latin typeface="Times New Roman"/>
                <a:ea typeface="微软雅黑" pitchFamily="34" charset="-122"/>
                <a:cs typeface="Times New Roman"/>
              </a:rPr>
              <a:t>　</a:t>
            </a:r>
            <a:r>
              <a:rPr lang="zh-CN" altLang="en-US" sz="2800" kern="100" dirty="0">
                <a:latin typeface="Times New Roman"/>
                <a:ea typeface="微软雅黑" pitchFamily="34" charset="-122"/>
                <a:cs typeface="Courier New"/>
              </a:rPr>
              <a:t>这几句话的本体不是一般意义上的</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中国诗</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，即不是指中国诗歌中的某一类作品或某位诗人的作品，而是指中国诗的发展特点。早熟，是指</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纯粹的抒情诗的精髓和峰极，在中国诗里出现得异常之早</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；早衰，是指</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中国诗一蹴而至崇高的境界，以后就缺乏变化，而且逐渐腐化</a:t>
            </a:r>
            <a:r>
              <a:rPr lang="zh-CN" altLang="en-US" sz="2800" kern="100" dirty="0">
                <a:latin typeface="宋体" pitchFamily="2" charset="-122"/>
                <a:ea typeface="宋体" pitchFamily="2" charset="-122"/>
                <a:cs typeface="Courier New"/>
              </a:rPr>
              <a:t>”</a:t>
            </a:r>
            <a:r>
              <a:rPr lang="en-US" altLang="zh-CN" sz="2800" kern="100" dirty="0">
                <a:latin typeface="Times New Roman"/>
                <a:ea typeface="微软雅黑" pitchFamily="34" charset="-122"/>
                <a:cs typeface="Courier New"/>
              </a:rPr>
              <a:t>(</a:t>
            </a:r>
            <a:r>
              <a:rPr lang="zh-CN" altLang="en-US" sz="2800" kern="100" dirty="0">
                <a:latin typeface="Times New Roman"/>
                <a:ea typeface="微软雅黑" pitchFamily="34" charset="-122"/>
                <a:cs typeface="Courier New"/>
              </a:rPr>
              <a:t>腐化，是对诗的思想内容和艺术价值而言的</a:t>
            </a:r>
            <a:r>
              <a:rPr lang="en-US" altLang="zh-CN" sz="2800" kern="100" dirty="0">
                <a:latin typeface="Times New Roman"/>
                <a:ea typeface="微软雅黑" pitchFamily="34" charset="-122"/>
                <a:cs typeface="Courier New"/>
              </a:rPr>
              <a:t>)</a:t>
            </a:r>
            <a:r>
              <a:rPr lang="zh-CN" altLang="en-US" sz="2800" kern="100" dirty="0">
                <a:latin typeface="Times New Roman"/>
                <a:ea typeface="微软雅黑" pitchFamily="34" charset="-122"/>
                <a:cs typeface="Courier New"/>
              </a:rPr>
              <a:t>。这几句话，借助比喻和比喻中的对比</a:t>
            </a:r>
            <a:r>
              <a:rPr lang="en-US" altLang="zh-CN" sz="2800" kern="100" dirty="0">
                <a:latin typeface="Times New Roman"/>
                <a:ea typeface="微软雅黑" pitchFamily="34" charset="-122"/>
                <a:cs typeface="Courier New"/>
              </a:rPr>
              <a:t>(</a:t>
            </a:r>
            <a:r>
              <a:rPr lang="en-US" altLang="zh-CN"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早熟</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与</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早衰</a:t>
            </a:r>
            <a:r>
              <a:rPr lang="zh-CN" altLang="en-US" sz="2800" kern="100" dirty="0">
                <a:latin typeface="宋体" pitchFamily="2" charset="-122"/>
                <a:ea typeface="宋体" pitchFamily="2" charset="-122"/>
                <a:cs typeface="Courier New"/>
              </a:rPr>
              <a:t>”</a:t>
            </a:r>
            <a:r>
              <a:rPr lang="en-US" altLang="zh-CN"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，从诗歌发展的角度，简要地说明了中国诗的艺术特征和由此产生的负面影响。</a:t>
            </a:r>
          </a:p>
        </p:txBody>
      </p:sp>
    </p:spTree>
    <p:extLst>
      <p:ext uri="{BB962C8B-B14F-4D97-AF65-F5344CB8AC3E}">
        <p14:creationId xmlns:p14="http://schemas.microsoft.com/office/powerpoint/2010/main" val="42066379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8"/>
          <p:cNvSpPr/>
          <p:nvPr/>
        </p:nvSpPr>
        <p:spPr>
          <a:xfrm>
            <a:off x="1279" y="6379143"/>
            <a:ext cx="12188952" cy="27432"/>
          </a:xfrm>
          <a:prstGeom prst="rect">
            <a:avLst/>
          </a:prstGeom>
          <a:solidFill>
            <a:sysClr val="window" lastClr="FFFFFF"/>
          </a:solid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grpSp>
        <p:nvGrpSpPr>
          <p:cNvPr id="20" name="组合 19"/>
          <p:cNvGrpSpPr/>
          <p:nvPr/>
        </p:nvGrpSpPr>
        <p:grpSpPr>
          <a:xfrm>
            <a:off x="3319949" y="1870611"/>
            <a:ext cx="6366976" cy="523221"/>
            <a:chOff x="3779912" y="1732305"/>
            <a:chExt cx="7510491" cy="540049"/>
          </a:xfrm>
        </p:grpSpPr>
        <p:sp>
          <p:nvSpPr>
            <p:cNvPr id="21" name="矩形 20"/>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22" name="矩形 21">
              <a:hlinkClick r:id="rId2" action="ppaction://hlinksldjump"/>
            </p:cNvPr>
            <p:cNvSpPr/>
            <p:nvPr/>
          </p:nvSpPr>
          <p:spPr>
            <a:xfrm>
              <a:off x="3779912" y="1732305"/>
              <a:ext cx="432048" cy="477122"/>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FFFFFF"/>
                  </a:solidFill>
                  <a:effectLst/>
                  <a:uLnTx/>
                  <a:uFillTx/>
                  <a:latin typeface="Broadway" pitchFamily="82" charset="0"/>
                  <a:ea typeface="微软雅黑"/>
                </a:rPr>
                <a:t>1</a:t>
              </a:r>
              <a:endParaRPr kumimoji="0" lang="zh-CN" altLang="en-US" sz="2800" b="0" i="0" u="none" strike="noStrike" kern="0" cap="none" spc="0" normalizeH="0" baseline="0" noProof="0" dirty="0">
                <a:ln>
                  <a:noFill/>
                </a:ln>
                <a:solidFill>
                  <a:sysClr val="window" lastClr="FFFFFF"/>
                </a:solidFill>
                <a:effectLst/>
                <a:uLnTx/>
                <a:uFillTx/>
                <a:latin typeface="Broadway" pitchFamily="82" charset="0"/>
                <a:ea typeface="微软雅黑"/>
              </a:endParaRPr>
            </a:p>
          </p:txBody>
        </p:sp>
        <p:sp>
          <p:nvSpPr>
            <p:cNvPr id="23" name="TextBox 37">
              <a:hlinkClick r:id="rId2" action="ppaction://hlinksldjump"/>
            </p:cNvPr>
            <p:cNvSpPr txBox="1"/>
            <p:nvPr/>
          </p:nvSpPr>
          <p:spPr>
            <a:xfrm>
              <a:off x="4231470" y="1732305"/>
              <a:ext cx="7058933" cy="540049"/>
            </a:xfrm>
            <a:prstGeom prst="rect">
              <a:avLst/>
            </a:prstGeom>
            <a:solidFill>
              <a:schemeClr val="bg1">
                <a:lumMod val="85000"/>
              </a:schemeClr>
            </a:solid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温馨晨读        </a:t>
              </a:r>
              <a:r>
                <a:rPr kumimoji="0" lang="zh-CN" altLang="en-US" sz="2400" b="0" i="0" u="none" strike="noStrike" kern="0" cap="none" spc="0" normalizeH="0" baseline="0" noProof="0" dirty="0" smtClean="0">
                  <a:ln>
                    <a:noFill/>
                  </a:ln>
                  <a:solidFill>
                    <a:schemeClr val="bg1">
                      <a:lumMod val="65000"/>
                    </a:schemeClr>
                  </a:solidFill>
                  <a:effectLst/>
                  <a:uLnTx/>
                  <a:uFillTx/>
                  <a:latin typeface="微软雅黑" pitchFamily="34" charset="-122"/>
                  <a:ea typeface="微软雅黑" pitchFamily="34" charset="-122"/>
                </a:rPr>
                <a:t>鸡声茅店月，人迹板桥霜</a:t>
              </a:r>
              <a:endParaRPr kumimoji="0" lang="zh-CN" altLang="en-US" sz="2400" b="0" i="0" u="none" strike="noStrike" kern="0" cap="none" spc="0" normalizeH="0" baseline="0" noProof="0" dirty="0">
                <a:ln>
                  <a:noFill/>
                </a:ln>
                <a:solidFill>
                  <a:schemeClr val="bg1">
                    <a:lumMod val="65000"/>
                  </a:schemeClr>
                </a:solidFill>
                <a:effectLst/>
                <a:uLnTx/>
                <a:uFillTx/>
                <a:latin typeface="微软雅黑" pitchFamily="34" charset="-122"/>
                <a:ea typeface="微软雅黑" pitchFamily="34" charset="-122"/>
              </a:endParaRPr>
            </a:p>
          </p:txBody>
        </p:sp>
      </p:grpSp>
      <p:grpSp>
        <p:nvGrpSpPr>
          <p:cNvPr id="24" name="组合 23"/>
          <p:cNvGrpSpPr/>
          <p:nvPr/>
        </p:nvGrpSpPr>
        <p:grpSpPr>
          <a:xfrm>
            <a:off x="3327368" y="2747266"/>
            <a:ext cx="6359557" cy="523220"/>
            <a:chOff x="3779912" y="1734172"/>
            <a:chExt cx="7495432" cy="523220"/>
          </a:xfrm>
        </p:grpSpPr>
        <p:sp>
          <p:nvSpPr>
            <p:cNvPr id="25" name="矩形 24"/>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26" name="矩形 25">
              <a:hlinkClick r:id="rId3" action="ppaction://hlinksldjump"/>
            </p:cNvPr>
            <p:cNvSpPr/>
            <p:nvPr/>
          </p:nvSpPr>
          <p:spPr>
            <a:xfrm>
              <a:off x="3779912" y="1734172"/>
              <a:ext cx="432048" cy="475256"/>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FFFFFF"/>
                  </a:solidFill>
                  <a:effectLst/>
                  <a:uLnTx/>
                  <a:uFillTx/>
                  <a:latin typeface="Broadway" pitchFamily="82" charset="0"/>
                  <a:ea typeface="微软雅黑"/>
                </a:rPr>
                <a:t>2</a:t>
              </a:r>
              <a:endParaRPr kumimoji="0" lang="zh-CN" altLang="en-US" sz="2800" b="0" i="0" u="none" strike="noStrike" kern="0" cap="none" spc="0" normalizeH="0" baseline="0" noProof="0" dirty="0">
                <a:ln>
                  <a:noFill/>
                </a:ln>
                <a:solidFill>
                  <a:sysClr val="window" lastClr="FFFFFF"/>
                </a:solidFill>
                <a:effectLst/>
                <a:uLnTx/>
                <a:uFillTx/>
                <a:latin typeface="Broadway" pitchFamily="82" charset="0"/>
                <a:ea typeface="微软雅黑"/>
              </a:endParaRPr>
            </a:p>
          </p:txBody>
        </p:sp>
        <p:sp>
          <p:nvSpPr>
            <p:cNvPr id="27" name="TextBox 37">
              <a:hlinkClick r:id="rId3" action="ppaction://hlinksldjump"/>
            </p:cNvPr>
            <p:cNvSpPr txBox="1"/>
            <p:nvPr/>
          </p:nvSpPr>
          <p:spPr>
            <a:xfrm>
              <a:off x="4216411" y="1734172"/>
              <a:ext cx="7058933" cy="523220"/>
            </a:xfrm>
            <a:prstGeom prst="rect">
              <a:avLst/>
            </a:prstGeom>
            <a:solidFill>
              <a:schemeClr val="bg1">
                <a:lumMod val="85000"/>
              </a:schemeClr>
            </a:solid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自主积累        </a:t>
              </a:r>
              <a:r>
                <a:rPr kumimoji="0" lang="zh-CN" altLang="en-US" sz="2400" b="0" i="0" u="none" strike="noStrike" kern="0" cap="none" spc="0" normalizeH="0" baseline="0" noProof="0" dirty="0" smtClean="0">
                  <a:ln>
                    <a:noFill/>
                  </a:ln>
                  <a:solidFill>
                    <a:schemeClr val="bg1">
                      <a:lumMod val="65000"/>
                    </a:schemeClr>
                  </a:solidFill>
                  <a:effectLst/>
                  <a:uLnTx/>
                  <a:uFillTx/>
                  <a:latin typeface="微软雅黑" pitchFamily="34" charset="-122"/>
                  <a:ea typeface="微软雅黑" pitchFamily="34" charset="-122"/>
                </a:rPr>
                <a:t>博观而约取，厚积而薄发</a:t>
              </a:r>
              <a:endParaRPr kumimoji="0" lang="zh-CN" altLang="en-US" sz="2400" b="0" i="0" u="none" strike="noStrike" kern="0" cap="none" spc="0" normalizeH="0" baseline="0" noProof="0" dirty="0">
                <a:ln>
                  <a:noFill/>
                </a:ln>
                <a:solidFill>
                  <a:schemeClr val="bg1">
                    <a:lumMod val="65000"/>
                  </a:schemeClr>
                </a:solidFill>
                <a:effectLst/>
                <a:uLnTx/>
                <a:uFillTx/>
                <a:latin typeface="微软雅黑" pitchFamily="34" charset="-122"/>
                <a:ea typeface="微软雅黑" pitchFamily="34" charset="-122"/>
              </a:endParaRPr>
            </a:p>
          </p:txBody>
        </p:sp>
      </p:grpSp>
      <p:grpSp>
        <p:nvGrpSpPr>
          <p:cNvPr id="28" name="组合 27"/>
          <p:cNvGrpSpPr/>
          <p:nvPr/>
        </p:nvGrpSpPr>
        <p:grpSpPr>
          <a:xfrm>
            <a:off x="3334788" y="3706072"/>
            <a:ext cx="6352138" cy="523220"/>
            <a:chOff x="3779912" y="1734172"/>
            <a:chExt cx="7495432" cy="523220"/>
          </a:xfrm>
        </p:grpSpPr>
        <p:sp>
          <p:nvSpPr>
            <p:cNvPr id="29" name="矩形 28"/>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30" name="矩形 29">
              <a:hlinkClick r:id="rId4" action="ppaction://hlinksldjump"/>
            </p:cNvPr>
            <p:cNvSpPr/>
            <p:nvPr/>
          </p:nvSpPr>
          <p:spPr>
            <a:xfrm>
              <a:off x="3779912" y="1734172"/>
              <a:ext cx="432048" cy="475256"/>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FFFFFF"/>
                  </a:solidFill>
                  <a:effectLst/>
                  <a:uLnTx/>
                  <a:uFillTx/>
                  <a:latin typeface="Broadway" pitchFamily="82" charset="0"/>
                  <a:ea typeface="微软雅黑"/>
                </a:rPr>
                <a:t>3</a:t>
              </a:r>
              <a:endParaRPr kumimoji="0" lang="zh-CN" altLang="en-US" sz="2800" b="0" i="0" u="none" strike="noStrike" kern="0" cap="none" spc="0" normalizeH="0" baseline="0" noProof="0" dirty="0">
                <a:ln>
                  <a:noFill/>
                </a:ln>
                <a:solidFill>
                  <a:sysClr val="window" lastClr="FFFFFF"/>
                </a:solidFill>
                <a:effectLst/>
                <a:uLnTx/>
                <a:uFillTx/>
                <a:latin typeface="Broadway" pitchFamily="82" charset="0"/>
                <a:ea typeface="微软雅黑"/>
              </a:endParaRPr>
            </a:p>
          </p:txBody>
        </p:sp>
        <p:sp>
          <p:nvSpPr>
            <p:cNvPr id="31" name="TextBox 37">
              <a:hlinkClick r:id="rId4" action="ppaction://hlinksldjump"/>
            </p:cNvPr>
            <p:cNvSpPr txBox="1"/>
            <p:nvPr/>
          </p:nvSpPr>
          <p:spPr>
            <a:xfrm>
              <a:off x="4216411" y="1734172"/>
              <a:ext cx="7058933" cy="523220"/>
            </a:xfrm>
            <a:prstGeom prst="rect">
              <a:avLst/>
            </a:prstGeom>
            <a:solidFill>
              <a:schemeClr val="bg1">
                <a:lumMod val="85000"/>
              </a:schemeClr>
            </a:solid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合作探究        </a:t>
              </a:r>
              <a:r>
                <a:rPr kumimoji="0" lang="zh-CN" altLang="en-US" sz="2400" b="0" i="0" u="none" strike="noStrike" kern="0" cap="none" spc="0" normalizeH="0" baseline="0" noProof="0" dirty="0" smtClean="0">
                  <a:ln>
                    <a:noFill/>
                  </a:ln>
                  <a:solidFill>
                    <a:schemeClr val="bg1">
                      <a:lumMod val="65000"/>
                    </a:schemeClr>
                  </a:solidFill>
                  <a:effectLst/>
                  <a:uLnTx/>
                  <a:uFillTx/>
                  <a:latin typeface="微软雅黑" pitchFamily="34" charset="-122"/>
                  <a:ea typeface="微软雅黑" pitchFamily="34" charset="-122"/>
                </a:rPr>
                <a:t>奇文共欣赏，疑义相与析</a:t>
              </a:r>
              <a:endParaRPr kumimoji="0" lang="zh-CN" altLang="en-US" sz="2400" b="0" i="0" u="none" strike="noStrike" kern="0" cap="none" spc="0" normalizeH="0" baseline="0" noProof="0" dirty="0">
                <a:ln>
                  <a:noFill/>
                </a:ln>
                <a:solidFill>
                  <a:schemeClr val="bg1">
                    <a:lumMod val="65000"/>
                  </a:schemeClr>
                </a:solidFill>
                <a:effectLst/>
                <a:uLnTx/>
                <a:uFillTx/>
                <a:latin typeface="微软雅黑" pitchFamily="34" charset="-122"/>
                <a:ea typeface="微软雅黑" pitchFamily="34" charset="-122"/>
              </a:endParaRPr>
            </a:p>
          </p:txBody>
        </p:sp>
      </p:grpSp>
      <p:grpSp>
        <p:nvGrpSpPr>
          <p:cNvPr id="32" name="组合 31"/>
          <p:cNvGrpSpPr/>
          <p:nvPr/>
        </p:nvGrpSpPr>
        <p:grpSpPr>
          <a:xfrm>
            <a:off x="3348958" y="4635850"/>
            <a:ext cx="6337967" cy="523220"/>
            <a:chOff x="3779912" y="1719658"/>
            <a:chExt cx="7510491" cy="523220"/>
          </a:xfrm>
        </p:grpSpPr>
        <p:sp>
          <p:nvSpPr>
            <p:cNvPr id="33" name="矩形 32"/>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34" name="矩形 33">
              <a:hlinkClick r:id="rId5" action="ppaction://hlinksldjump"/>
            </p:cNvPr>
            <p:cNvSpPr/>
            <p:nvPr/>
          </p:nvSpPr>
          <p:spPr>
            <a:xfrm>
              <a:off x="3779912" y="1719658"/>
              <a:ext cx="432048" cy="489770"/>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FFFFFF"/>
                  </a:solidFill>
                  <a:effectLst/>
                  <a:uLnTx/>
                  <a:uFillTx/>
                  <a:latin typeface="Broadway" pitchFamily="82" charset="0"/>
                  <a:ea typeface="微软雅黑"/>
                </a:rPr>
                <a:t>4</a:t>
              </a:r>
              <a:endParaRPr kumimoji="0" lang="zh-CN" altLang="en-US" sz="2800" b="0" i="0" u="none" strike="noStrike" kern="0" cap="none" spc="0" normalizeH="0" baseline="0" noProof="0" dirty="0">
                <a:ln>
                  <a:noFill/>
                </a:ln>
                <a:solidFill>
                  <a:sysClr val="window" lastClr="FFFFFF"/>
                </a:solidFill>
                <a:effectLst/>
                <a:uLnTx/>
                <a:uFillTx/>
                <a:latin typeface="Broadway" pitchFamily="82" charset="0"/>
                <a:ea typeface="微软雅黑"/>
              </a:endParaRPr>
            </a:p>
          </p:txBody>
        </p:sp>
        <p:sp>
          <p:nvSpPr>
            <p:cNvPr id="35" name="TextBox 37">
              <a:hlinkClick r:id="rId5" action="ppaction://hlinksldjump"/>
            </p:cNvPr>
            <p:cNvSpPr txBox="1"/>
            <p:nvPr/>
          </p:nvSpPr>
          <p:spPr>
            <a:xfrm>
              <a:off x="4231470" y="1719658"/>
              <a:ext cx="7058933" cy="523220"/>
            </a:xfrm>
            <a:prstGeom prst="rect">
              <a:avLst/>
            </a:prstGeom>
            <a:solidFill>
              <a:schemeClr val="bg1">
                <a:lumMod val="85000"/>
              </a:schemeClr>
            </a:solid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文本拓展        </a:t>
              </a:r>
              <a:r>
                <a:rPr kumimoji="0" lang="zh-CN" altLang="en-US" sz="2400" b="0" i="0" u="none" strike="noStrike" kern="0" cap="none" spc="0" normalizeH="0" baseline="0" noProof="0" dirty="0" smtClean="0">
                  <a:ln>
                    <a:noFill/>
                  </a:ln>
                  <a:solidFill>
                    <a:schemeClr val="bg1">
                      <a:lumMod val="65000"/>
                    </a:schemeClr>
                  </a:solidFill>
                  <a:effectLst/>
                  <a:uLnTx/>
                  <a:uFillTx/>
                  <a:latin typeface="微软雅黑" pitchFamily="34" charset="-122"/>
                  <a:ea typeface="微软雅黑" pitchFamily="34" charset="-122"/>
                </a:rPr>
                <a:t>掬水月在手，弄花香满衣</a:t>
              </a:r>
              <a:endParaRPr kumimoji="0" lang="zh-CN" altLang="en-US" sz="2400" b="0" i="0" u="none" strike="noStrike" kern="0" cap="none" spc="0" normalizeH="0" baseline="0" noProof="0" dirty="0">
                <a:ln>
                  <a:noFill/>
                </a:ln>
                <a:solidFill>
                  <a:schemeClr val="bg1">
                    <a:lumMod val="65000"/>
                  </a:schemeClr>
                </a:solidFill>
                <a:effectLst/>
                <a:uLnTx/>
                <a:uFillTx/>
                <a:latin typeface="微软雅黑" pitchFamily="34" charset="-122"/>
                <a:ea typeface="微软雅黑" pitchFamily="34" charset="-122"/>
              </a:endParaRPr>
            </a:p>
          </p:txBody>
        </p:sp>
      </p:grpSp>
    </p:spTree>
    <p:extLst>
      <p:ext uri="{BB962C8B-B14F-4D97-AF65-F5344CB8AC3E}">
        <p14:creationId xmlns:p14="http://schemas.microsoft.com/office/powerpoint/2010/main" val="15611123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6105" y="394999"/>
            <a:ext cx="11403596" cy="1815882"/>
          </a:xfrm>
          <a:prstGeom prst="rect">
            <a:avLst/>
          </a:prstGeom>
          <a:noFill/>
        </p:spPr>
        <p:txBody>
          <a:bodyPr wrap="square" rtlCol="0">
            <a:spAutoFit/>
          </a:bodyPr>
          <a:lstStyle/>
          <a:p>
            <a:pPr algn="just">
              <a:lnSpc>
                <a:spcPct val="200000"/>
              </a:lnSpc>
              <a:spcAft>
                <a:spcPts val="0"/>
              </a:spcAft>
            </a:pPr>
            <a:r>
              <a:rPr lang="en-US" altLang="zh-CN" sz="2800" kern="100" dirty="0">
                <a:solidFill>
                  <a:schemeClr val="tx1">
                    <a:lumMod val="75000"/>
                    <a:lumOff val="25000"/>
                  </a:schemeClr>
                </a:solidFill>
                <a:latin typeface="Times New Roman"/>
                <a:ea typeface="微软雅黑" pitchFamily="34" charset="-122"/>
                <a:cs typeface="Courier New"/>
              </a:rPr>
              <a:t>(2)</a:t>
            </a:r>
            <a:r>
              <a:rPr lang="zh-CN" altLang="en-US" sz="2800" kern="100" dirty="0">
                <a:solidFill>
                  <a:schemeClr val="tx1">
                    <a:lumMod val="75000"/>
                    <a:lumOff val="25000"/>
                  </a:schemeClr>
                </a:solidFill>
                <a:latin typeface="Times New Roman"/>
                <a:ea typeface="微软雅黑" pitchFamily="34" charset="-122"/>
                <a:cs typeface="Courier New"/>
              </a:rPr>
              <a:t>中国的艺术和思想体构，往往是飘飘凌云的空中楼阁，这因为中国人聪明，流毒无穷的聪明。</a:t>
            </a:r>
          </a:p>
        </p:txBody>
      </p:sp>
      <p:sp>
        <p:nvSpPr>
          <p:cNvPr id="5" name="TextBox 4"/>
          <p:cNvSpPr txBox="1"/>
          <p:nvPr/>
        </p:nvSpPr>
        <p:spPr>
          <a:xfrm>
            <a:off x="172058" y="2386980"/>
            <a:ext cx="11778727" cy="1815882"/>
          </a:xfrm>
          <a:prstGeom prst="rect">
            <a:avLst/>
          </a:prstGeom>
          <a:noFill/>
        </p:spPr>
        <p:txBody>
          <a:bodyPr wrap="square" rtlCol="0">
            <a:spAutoFit/>
          </a:bodyPr>
          <a:lstStyle/>
          <a:p>
            <a:pPr algn="just">
              <a:lnSpc>
                <a:spcPct val="200000"/>
              </a:lnSpc>
              <a:spcAft>
                <a:spcPts val="0"/>
              </a:spcAft>
            </a:pPr>
            <a:r>
              <a:rPr lang="zh-CN" altLang="zh-CN" sz="2800" b="1" kern="100" dirty="0" smtClean="0">
                <a:solidFill>
                  <a:srgbClr val="E36C0A"/>
                </a:solidFill>
                <a:latin typeface="Times New Roman"/>
                <a:ea typeface="微软雅黑" pitchFamily="34" charset="-122"/>
              </a:rPr>
              <a:t>答案</a:t>
            </a:r>
            <a:r>
              <a:rPr lang="zh-CN" altLang="zh-CN" sz="2800" kern="100" dirty="0" smtClean="0">
                <a:latin typeface="Times New Roman"/>
                <a:ea typeface="微软雅黑" pitchFamily="34" charset="-122"/>
                <a:cs typeface="Times New Roman"/>
              </a:rPr>
              <a:t>　</a:t>
            </a:r>
            <a:r>
              <a:rPr lang="zh-CN" altLang="en-US" sz="2800" kern="100" dirty="0">
                <a:latin typeface="Times New Roman"/>
                <a:ea typeface="微软雅黑" pitchFamily="34" charset="-122"/>
                <a:cs typeface="Courier New"/>
              </a:rPr>
              <a:t>这个句子用</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飘飘凌云的空中楼阁</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巧妙地比喻了中国艺术和思想体构的</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高</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，也写出了它没有什么根基。</a:t>
            </a:r>
          </a:p>
        </p:txBody>
      </p:sp>
    </p:spTree>
    <p:extLst>
      <p:ext uri="{BB962C8B-B14F-4D97-AF65-F5344CB8AC3E}">
        <p14:creationId xmlns:p14="http://schemas.microsoft.com/office/powerpoint/2010/main" val="16029284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6105" y="661699"/>
            <a:ext cx="11403596" cy="1685654"/>
          </a:xfrm>
          <a:prstGeom prst="rect">
            <a:avLst/>
          </a:prstGeom>
          <a:noFill/>
        </p:spPr>
        <p:txBody>
          <a:bodyPr wrap="square" rtlCol="0">
            <a:spAutoFit/>
          </a:bodyPr>
          <a:lstStyle/>
          <a:p>
            <a:pPr algn="just">
              <a:lnSpc>
                <a:spcPct val="200000"/>
              </a:lnSpc>
              <a:spcAft>
                <a:spcPts val="0"/>
              </a:spcAft>
            </a:pPr>
            <a:r>
              <a:rPr lang="en-US" altLang="zh-CN" sz="2800" kern="100" dirty="0">
                <a:solidFill>
                  <a:schemeClr val="tx1">
                    <a:lumMod val="75000"/>
                    <a:lumOff val="25000"/>
                  </a:schemeClr>
                </a:solidFill>
                <a:latin typeface="Times New Roman"/>
                <a:ea typeface="微软雅黑" pitchFamily="34" charset="-122"/>
                <a:cs typeface="Courier New"/>
              </a:rPr>
              <a:t>(3)</a:t>
            </a:r>
            <a:r>
              <a:rPr lang="zh-CN" altLang="en-US" sz="2800" kern="100" dirty="0">
                <a:solidFill>
                  <a:schemeClr val="tx1">
                    <a:lumMod val="75000"/>
                    <a:lumOff val="25000"/>
                  </a:schemeClr>
                </a:solidFill>
                <a:latin typeface="Times New Roman"/>
                <a:ea typeface="微软雅黑" pitchFamily="34" charset="-122"/>
                <a:cs typeface="Courier New"/>
              </a:rPr>
              <a:t>中国诗是文艺欣赏里的闪电战，平均不过两三分钟。比了西洋的中篇诗，中国长诗也只是声韵里面的轻鸢剪掠。</a:t>
            </a:r>
          </a:p>
        </p:txBody>
      </p:sp>
      <p:sp>
        <p:nvSpPr>
          <p:cNvPr id="5" name="TextBox 4"/>
          <p:cNvSpPr txBox="1"/>
          <p:nvPr/>
        </p:nvSpPr>
        <p:spPr>
          <a:xfrm>
            <a:off x="172058" y="2653680"/>
            <a:ext cx="11778727" cy="1815882"/>
          </a:xfrm>
          <a:prstGeom prst="rect">
            <a:avLst/>
          </a:prstGeom>
          <a:noFill/>
        </p:spPr>
        <p:txBody>
          <a:bodyPr wrap="square" rtlCol="0">
            <a:spAutoFit/>
          </a:bodyPr>
          <a:lstStyle/>
          <a:p>
            <a:pPr algn="just">
              <a:lnSpc>
                <a:spcPct val="200000"/>
              </a:lnSpc>
              <a:spcAft>
                <a:spcPts val="0"/>
              </a:spcAft>
            </a:pPr>
            <a:r>
              <a:rPr lang="zh-CN" altLang="zh-CN" sz="2800" b="1" kern="100" dirty="0" smtClean="0">
                <a:solidFill>
                  <a:srgbClr val="E36C0A"/>
                </a:solidFill>
                <a:latin typeface="Times New Roman"/>
                <a:ea typeface="微软雅黑" pitchFamily="34" charset="-122"/>
              </a:rPr>
              <a:t>答案</a:t>
            </a:r>
            <a:r>
              <a:rPr lang="zh-CN" altLang="zh-CN" sz="2800" kern="100" dirty="0" smtClean="0">
                <a:latin typeface="Times New Roman"/>
                <a:ea typeface="微软雅黑" pitchFamily="34" charset="-122"/>
                <a:cs typeface="Times New Roman"/>
              </a:rPr>
              <a:t>　</a:t>
            </a:r>
            <a:r>
              <a:rPr lang="zh-CN" altLang="en-US" sz="2800" kern="100" dirty="0">
                <a:latin typeface="Times New Roman"/>
                <a:ea typeface="微软雅黑" pitchFamily="34" charset="-122"/>
                <a:cs typeface="Courier New"/>
              </a:rPr>
              <a:t>这两句话里，作者用</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闪电战</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轻鸢剪掠</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形象地写出了阅读中国诗的</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快</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和中国诗的</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短</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a:t>
            </a:r>
          </a:p>
        </p:txBody>
      </p:sp>
    </p:spTree>
    <p:extLst>
      <p:ext uri="{BB962C8B-B14F-4D97-AF65-F5344CB8AC3E}">
        <p14:creationId xmlns:p14="http://schemas.microsoft.com/office/powerpoint/2010/main" val="24395099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3899" y="191799"/>
            <a:ext cx="11632808" cy="3970318"/>
          </a:xfrm>
          <a:prstGeom prst="rect">
            <a:avLst/>
          </a:prstGeom>
          <a:noFill/>
        </p:spPr>
        <p:txBody>
          <a:bodyPr wrap="square" rtlCol="0">
            <a:spAutoFit/>
          </a:bodyPr>
          <a:lstStyle/>
          <a:p>
            <a:pPr algn="just">
              <a:lnSpc>
                <a:spcPct val="150000"/>
              </a:lnSpc>
              <a:spcAft>
                <a:spcPts val="0"/>
              </a:spcAft>
            </a:pPr>
            <a:r>
              <a:rPr lang="en-US" altLang="zh-CN" sz="2800" kern="100" dirty="0">
                <a:solidFill>
                  <a:schemeClr val="tx1">
                    <a:lumMod val="75000"/>
                    <a:lumOff val="25000"/>
                  </a:schemeClr>
                </a:solidFill>
                <a:latin typeface="Times New Roman"/>
                <a:ea typeface="微软雅黑" pitchFamily="34" charset="-122"/>
                <a:cs typeface="Courier New"/>
              </a:rPr>
              <a:t>(4)</a:t>
            </a:r>
            <a:r>
              <a:rPr lang="zh-CN" altLang="en-US" sz="2800" kern="100" dirty="0">
                <a:solidFill>
                  <a:schemeClr val="tx1">
                    <a:lumMod val="75000"/>
                    <a:lumOff val="25000"/>
                  </a:schemeClr>
                </a:solidFill>
                <a:latin typeface="Times New Roman"/>
                <a:ea typeface="微软雅黑" pitchFamily="34" charset="-122"/>
                <a:cs typeface="Courier New"/>
              </a:rPr>
              <a:t>可是中国诗的</a:t>
            </a:r>
            <a:r>
              <a:rPr lang="zh-CN" altLang="en-US" sz="2800" kern="100" dirty="0">
                <a:latin typeface="宋体" pitchFamily="2" charset="-122"/>
                <a:ea typeface="宋体" pitchFamily="2" charset="-122"/>
                <a:cs typeface="Courier New"/>
              </a:rPr>
              <a:t>“</a:t>
            </a:r>
            <a:r>
              <a:rPr lang="zh-CN" altLang="en-US" sz="2800" kern="100" dirty="0">
                <a:solidFill>
                  <a:schemeClr val="tx1">
                    <a:lumMod val="75000"/>
                    <a:lumOff val="25000"/>
                  </a:schemeClr>
                </a:solidFill>
                <a:latin typeface="Times New Roman"/>
                <a:ea typeface="微软雅黑" pitchFamily="34" charset="-122"/>
                <a:cs typeface="Courier New"/>
              </a:rPr>
              <a:t>比重</a:t>
            </a:r>
            <a:r>
              <a:rPr lang="zh-CN" altLang="en-US" sz="2800" kern="100" dirty="0">
                <a:latin typeface="宋体" pitchFamily="2" charset="-122"/>
                <a:ea typeface="宋体" pitchFamily="2" charset="-122"/>
                <a:cs typeface="Courier New"/>
              </a:rPr>
              <a:t>”</a:t>
            </a:r>
            <a:r>
              <a:rPr lang="zh-CN" altLang="en-US" sz="2800" kern="100" dirty="0">
                <a:solidFill>
                  <a:schemeClr val="tx1">
                    <a:lumMod val="75000"/>
                    <a:lumOff val="25000"/>
                  </a:schemeClr>
                </a:solidFill>
                <a:latin typeface="Times New Roman"/>
                <a:ea typeface="微软雅黑" pitchFamily="34" charset="-122"/>
                <a:cs typeface="Courier New"/>
              </a:rPr>
              <a:t>确低于西洋诗；好比蛛丝网之于钢丝网。西洋诗的音调像乐队合奏，而中国诗的音调比较单薄，只像吹着芦管。</a:t>
            </a:r>
          </a:p>
          <a:p>
            <a:pPr algn="just">
              <a:lnSpc>
                <a:spcPct val="150000"/>
              </a:lnSpc>
              <a:spcAft>
                <a:spcPts val="0"/>
              </a:spcAft>
            </a:pPr>
            <a:r>
              <a:rPr lang="zh-CN" altLang="en-US" sz="2800" kern="100" dirty="0" smtClean="0">
                <a:solidFill>
                  <a:schemeClr val="tx1">
                    <a:lumMod val="75000"/>
                    <a:lumOff val="25000"/>
                  </a:schemeClr>
                </a:solidFill>
                <a:latin typeface="Times New Roman"/>
                <a:ea typeface="微软雅黑" pitchFamily="34" charset="-122"/>
                <a:cs typeface="Courier New"/>
              </a:rPr>
              <a:t>探究</a:t>
            </a:r>
            <a:r>
              <a:rPr lang="zh-CN" altLang="en-US" sz="2800" kern="100" dirty="0">
                <a:solidFill>
                  <a:schemeClr val="tx1">
                    <a:lumMod val="75000"/>
                    <a:lumOff val="25000"/>
                  </a:schemeClr>
                </a:solidFill>
                <a:latin typeface="Times New Roman"/>
                <a:ea typeface="微软雅黑" pitchFamily="34" charset="-122"/>
                <a:cs typeface="Courier New"/>
              </a:rPr>
              <a:t>提示：比喻句，往往生动形象，内涵丰富。所以深受命题者青睐，是学习修辞的重点。怎样解读这类句子呢？</a:t>
            </a:r>
          </a:p>
          <a:p>
            <a:pPr algn="just">
              <a:lnSpc>
                <a:spcPct val="150000"/>
              </a:lnSpc>
              <a:spcAft>
                <a:spcPts val="0"/>
              </a:spcAft>
            </a:pPr>
            <a:r>
              <a:rPr lang="zh-CN" altLang="en-US" sz="2800" kern="100" dirty="0">
                <a:solidFill>
                  <a:schemeClr val="tx1">
                    <a:lumMod val="75000"/>
                    <a:lumOff val="25000"/>
                  </a:schemeClr>
                </a:solidFill>
                <a:latin typeface="Times New Roman"/>
                <a:ea typeface="微软雅黑" pitchFamily="34" charset="-122"/>
                <a:cs typeface="Courier New"/>
              </a:rPr>
              <a:t>①寻找本体，解释比喻义。②联系语境，概括比喻义。③紧扣主旨，理解比喻义。④体会情感，感悟比喻义。</a:t>
            </a:r>
          </a:p>
        </p:txBody>
      </p:sp>
      <p:sp>
        <p:nvSpPr>
          <p:cNvPr id="5" name="TextBox 4"/>
          <p:cNvSpPr txBox="1"/>
          <p:nvPr/>
        </p:nvSpPr>
        <p:spPr>
          <a:xfrm>
            <a:off x="184758" y="4203080"/>
            <a:ext cx="11778727" cy="1384995"/>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pitchFamily="34" charset="-122"/>
              </a:rPr>
              <a:t>答案</a:t>
            </a:r>
            <a:r>
              <a:rPr lang="zh-CN" altLang="zh-CN" sz="2800" kern="100" dirty="0" smtClean="0">
                <a:latin typeface="Times New Roman"/>
                <a:ea typeface="微软雅黑" pitchFamily="34" charset="-122"/>
                <a:cs typeface="Times New Roman"/>
              </a:rPr>
              <a:t>　</a:t>
            </a:r>
            <a:r>
              <a:rPr lang="zh-CN" altLang="en-US" sz="2800" kern="100" dirty="0">
                <a:latin typeface="Times New Roman"/>
                <a:ea typeface="微软雅黑" pitchFamily="34" charset="-122"/>
                <a:cs typeface="Courier New"/>
              </a:rPr>
              <a:t>这一连串的比喻，使人很直观地了解作者要阐明的</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中国诗笔力轻淡</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这一观点。</a:t>
            </a:r>
          </a:p>
        </p:txBody>
      </p:sp>
    </p:spTree>
    <p:extLst>
      <p:ext uri="{BB962C8B-B14F-4D97-AF65-F5344CB8AC3E}">
        <p14:creationId xmlns:p14="http://schemas.microsoft.com/office/powerpoint/2010/main" val="23916324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6105" y="712499"/>
            <a:ext cx="11403596" cy="662297"/>
          </a:xfrm>
          <a:prstGeom prst="rect">
            <a:avLst/>
          </a:prstGeom>
          <a:noFill/>
        </p:spPr>
        <p:txBody>
          <a:bodyPr wrap="square" rtlCol="0">
            <a:spAutoFit/>
          </a:bodyPr>
          <a:lstStyle/>
          <a:p>
            <a:pPr algn="just">
              <a:lnSpc>
                <a:spcPct val="150000"/>
              </a:lnSpc>
              <a:spcAft>
                <a:spcPts val="0"/>
              </a:spcAft>
            </a:pPr>
            <a:r>
              <a:rPr lang="en-US" altLang="zh-CN" sz="2800" kern="100" dirty="0">
                <a:solidFill>
                  <a:schemeClr val="tx1">
                    <a:lumMod val="75000"/>
                    <a:lumOff val="25000"/>
                  </a:schemeClr>
                </a:solidFill>
                <a:latin typeface="Times New Roman"/>
                <a:ea typeface="微软雅黑" pitchFamily="34" charset="-122"/>
                <a:cs typeface="Courier New"/>
              </a:rPr>
              <a:t>3</a:t>
            </a:r>
            <a:r>
              <a:rPr lang="zh-CN" altLang="en-US" sz="2800" kern="100" dirty="0">
                <a:solidFill>
                  <a:schemeClr val="tx1">
                    <a:lumMod val="75000"/>
                    <a:lumOff val="25000"/>
                  </a:schemeClr>
                </a:solidFill>
                <a:latin typeface="Times New Roman"/>
                <a:ea typeface="微软雅黑" pitchFamily="34" charset="-122"/>
                <a:cs typeface="Courier New"/>
              </a:rPr>
              <a:t>．有人认为课文最后一段是赘笔，你是怎么认为的？请简要说明理由。</a:t>
            </a:r>
          </a:p>
        </p:txBody>
      </p:sp>
      <p:sp>
        <p:nvSpPr>
          <p:cNvPr id="5" name="TextBox 4"/>
          <p:cNvSpPr txBox="1"/>
          <p:nvPr/>
        </p:nvSpPr>
        <p:spPr>
          <a:xfrm>
            <a:off x="197458" y="1383680"/>
            <a:ext cx="11778727" cy="4401205"/>
          </a:xfrm>
          <a:prstGeom prst="rect">
            <a:avLst/>
          </a:prstGeom>
          <a:noFill/>
        </p:spPr>
        <p:txBody>
          <a:bodyPr wrap="square" rtlCol="0">
            <a:spAutoFit/>
          </a:bodyPr>
          <a:lstStyle/>
          <a:p>
            <a:pPr algn="just">
              <a:lnSpc>
                <a:spcPct val="200000"/>
              </a:lnSpc>
              <a:spcAft>
                <a:spcPts val="0"/>
              </a:spcAft>
            </a:pPr>
            <a:r>
              <a:rPr lang="zh-CN" altLang="zh-CN" sz="2800" b="1" kern="100" dirty="0" smtClean="0">
                <a:solidFill>
                  <a:srgbClr val="E36C0A"/>
                </a:solidFill>
                <a:latin typeface="Times New Roman"/>
                <a:ea typeface="微软雅黑" pitchFamily="34" charset="-122"/>
              </a:rPr>
              <a:t>答案</a:t>
            </a:r>
            <a:r>
              <a:rPr lang="zh-CN" altLang="zh-CN" sz="2800" kern="100" dirty="0" smtClean="0">
                <a:latin typeface="Times New Roman"/>
                <a:ea typeface="微软雅黑" pitchFamily="34" charset="-122"/>
                <a:cs typeface="Times New Roman"/>
              </a:rPr>
              <a:t>　</a:t>
            </a:r>
            <a:r>
              <a:rPr lang="zh-CN" altLang="en-US" sz="2800" kern="100" dirty="0">
                <a:latin typeface="Times New Roman"/>
                <a:ea typeface="微软雅黑" pitchFamily="34" charset="-122"/>
                <a:cs typeface="Courier New"/>
              </a:rPr>
              <a:t>这一段是不可或缺的。它是在做总结，得出文章的结论：</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中国诗只是诗，它该是诗，比它是</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中国的</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更重要</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中国诗里有所谓‘西洋的</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品质，西洋诗里也有所谓</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中国的</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成分</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。指出中国诗与外国诗虽有具体特征的差别，但没有本质的不同，反对中西本位文化论。建议读者从比较文学的角度研究中国诗，从而深刻理解本国诗歌。</a:t>
            </a:r>
          </a:p>
        </p:txBody>
      </p:sp>
      <p:grpSp>
        <p:nvGrpSpPr>
          <p:cNvPr id="6" name="组合 5"/>
          <p:cNvGrpSpPr/>
          <p:nvPr/>
        </p:nvGrpSpPr>
        <p:grpSpPr>
          <a:xfrm rot="5400000">
            <a:off x="11465834" y="5699666"/>
            <a:ext cx="549128" cy="549414"/>
            <a:chOff x="11226607" y="6533712"/>
            <a:chExt cx="360000" cy="360000"/>
          </a:xfrm>
        </p:grpSpPr>
        <p:sp>
          <p:nvSpPr>
            <p:cNvPr id="7" name="椭圆 6">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 name="燕尾形 7">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21589553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7"/>
          <p:cNvSpPr txBox="1"/>
          <p:nvPr/>
        </p:nvSpPr>
        <p:spPr>
          <a:xfrm>
            <a:off x="56444" y="76145"/>
            <a:ext cx="7710311"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文本拓展       </a:t>
            </a:r>
            <a:r>
              <a:rPr kumimoji="0" lang="zh-CN" altLang="en-US" sz="2400" b="1" i="0" u="none" strike="noStrike" kern="0" cap="none" spc="0" normalizeH="0" noProof="0" dirty="0" smtClean="0">
                <a:ln>
                  <a:noFill/>
                </a:ln>
                <a:solidFill>
                  <a:schemeClr val="bg1"/>
                </a:solidFill>
                <a:effectLst/>
                <a:uLnTx/>
                <a:uFillTx/>
                <a:latin typeface="微软雅黑" pitchFamily="34" charset="-122"/>
                <a:ea typeface="微软雅黑" pitchFamily="34" charset="-122"/>
              </a:rPr>
              <a:t>            </a:t>
            </a: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a:t>
            </a:r>
            <a:r>
              <a:rPr kumimoji="0" lang="zh-CN" altLang="en-US" sz="2200" b="0" i="0" u="none" strike="noStrike" kern="0" cap="none" spc="0" normalizeH="0" baseline="0" noProof="0" dirty="0" smtClean="0">
                <a:ln>
                  <a:noFill/>
                </a:ln>
                <a:solidFill>
                  <a:schemeClr val="accent6">
                    <a:lumMod val="60000"/>
                    <a:lumOff val="40000"/>
                  </a:schemeClr>
                </a:solidFill>
                <a:effectLst/>
                <a:uLnTx/>
                <a:uFillTx/>
                <a:latin typeface="微软雅黑" pitchFamily="34" charset="-122"/>
                <a:ea typeface="微软雅黑" pitchFamily="34" charset="-122"/>
              </a:rPr>
              <a:t>掬水月在手，弄花香满衣</a:t>
            </a:r>
            <a:endParaRPr kumimoji="0" lang="zh-CN" altLang="en-US" sz="2200" b="0" i="0" u="none" strike="noStrike" kern="0" cap="none" spc="0" normalizeH="0" baseline="0" noProof="0" dirty="0">
              <a:ln>
                <a:noFill/>
              </a:ln>
              <a:solidFill>
                <a:schemeClr val="accent6">
                  <a:lumMod val="60000"/>
                  <a:lumOff val="40000"/>
                </a:schemeClr>
              </a:solidFill>
              <a:effectLst/>
              <a:uLnTx/>
              <a:uFillTx/>
              <a:latin typeface="微软雅黑" pitchFamily="34" charset="-122"/>
              <a:ea typeface="微软雅黑" pitchFamily="34" charset="-122"/>
            </a:endParaRPr>
          </a:p>
        </p:txBody>
      </p:sp>
      <p:sp>
        <p:nvSpPr>
          <p:cNvPr id="4" name="TextBox 3"/>
          <p:cNvSpPr txBox="1"/>
          <p:nvPr/>
        </p:nvSpPr>
        <p:spPr>
          <a:xfrm>
            <a:off x="132268" y="592647"/>
            <a:ext cx="11856532" cy="6407908"/>
          </a:xfrm>
          <a:prstGeom prst="rect">
            <a:avLst/>
          </a:prstGeom>
          <a:noFill/>
        </p:spPr>
        <p:txBody>
          <a:bodyPr wrap="square" rtlCol="0">
            <a:spAutoFit/>
          </a:bodyPr>
          <a:lstStyle/>
          <a:p>
            <a:pPr>
              <a:lnSpc>
                <a:spcPct val="135000"/>
              </a:lnSpc>
              <a:spcAft>
                <a:spcPts val="0"/>
              </a:spcAft>
            </a:pPr>
            <a:r>
              <a:rPr lang="zh-CN" altLang="en-US" sz="2200" b="1" dirty="0" smtClean="0">
                <a:solidFill>
                  <a:schemeClr val="bg1">
                    <a:lumMod val="50000"/>
                  </a:schemeClr>
                </a:solidFill>
                <a:latin typeface="微软雅黑" pitchFamily="34" charset="-122"/>
                <a:ea typeface="微软雅黑" pitchFamily="34" charset="-122"/>
              </a:rPr>
              <a:t>一</a:t>
            </a:r>
            <a:r>
              <a:rPr lang="zh-CN" altLang="en-US" sz="2200" b="1" dirty="0">
                <a:solidFill>
                  <a:schemeClr val="bg1">
                    <a:lumMod val="50000"/>
                  </a:schemeClr>
                </a:solidFill>
                <a:latin typeface="微软雅黑" pitchFamily="34" charset="-122"/>
                <a:ea typeface="微软雅黑" pitchFamily="34" charset="-122"/>
              </a:rPr>
              <a:t>、阅读</a:t>
            </a:r>
            <a:r>
              <a:rPr lang="zh-CN" altLang="en-US" sz="2200" b="1" dirty="0" smtClean="0">
                <a:solidFill>
                  <a:schemeClr val="bg1">
                    <a:lumMod val="50000"/>
                  </a:schemeClr>
                </a:solidFill>
                <a:latin typeface="微软雅黑" pitchFamily="34" charset="-122"/>
                <a:ea typeface="微软雅黑" pitchFamily="34" charset="-122"/>
              </a:rPr>
              <a:t>延伸</a:t>
            </a:r>
            <a:endParaRPr lang="en-US" altLang="zh-CN" sz="3000" b="1" kern="100" dirty="0">
              <a:solidFill>
                <a:srgbClr val="00B050"/>
              </a:solidFill>
              <a:latin typeface="Times New Roman"/>
              <a:ea typeface="微软雅黑" pitchFamily="34" charset="-122"/>
              <a:cs typeface="Courier New"/>
            </a:endParaRPr>
          </a:p>
          <a:p>
            <a:pPr algn="ctr">
              <a:lnSpc>
                <a:spcPct val="135000"/>
              </a:lnSpc>
              <a:spcAft>
                <a:spcPts val="0"/>
              </a:spcAft>
            </a:pPr>
            <a:r>
              <a:rPr lang="zh-CN" altLang="en-US" sz="3000" b="1" kern="100" dirty="0">
                <a:solidFill>
                  <a:srgbClr val="00B050"/>
                </a:solidFill>
                <a:latin typeface="Times New Roman"/>
                <a:ea typeface="微软雅黑" pitchFamily="34" charset="-122"/>
                <a:cs typeface="Courier New"/>
              </a:rPr>
              <a:t>唐诗如酒</a:t>
            </a:r>
            <a:endParaRPr lang="en-US" altLang="zh-CN" sz="3000" b="1" kern="100" dirty="0" smtClean="0">
              <a:solidFill>
                <a:srgbClr val="00B050"/>
              </a:solidFill>
              <a:latin typeface="Times New Roman"/>
              <a:ea typeface="微软雅黑" pitchFamily="34" charset="-122"/>
              <a:cs typeface="Courier New"/>
            </a:endParaRPr>
          </a:p>
          <a:p>
            <a:pPr>
              <a:lnSpc>
                <a:spcPct val="135000"/>
              </a:lnSpc>
              <a:spcAft>
                <a:spcPts val="0"/>
              </a:spcAft>
            </a:pPr>
            <a:r>
              <a:rPr lang="zh-CN" altLang="en-US" sz="2800" kern="100" dirty="0" smtClean="0">
                <a:latin typeface="Times New Roman"/>
                <a:ea typeface="微软雅黑" pitchFamily="34" charset="-122"/>
                <a:cs typeface="Courier New"/>
              </a:rPr>
              <a:t>        有人</a:t>
            </a:r>
            <a:r>
              <a:rPr lang="zh-CN" altLang="en-US" sz="2800" kern="100" dirty="0">
                <a:latin typeface="Times New Roman"/>
                <a:ea typeface="微软雅黑" pitchFamily="34" charset="-122"/>
                <a:cs typeface="Courier New"/>
              </a:rPr>
              <a:t>说，唐诗是一幅工笔的花鸟，写意的山水</a:t>
            </a:r>
            <a:r>
              <a:rPr lang="zh-CN" altLang="en-US" sz="2800" kern="100" dirty="0" smtClean="0">
                <a:latin typeface="Times New Roman"/>
                <a:ea typeface="微软雅黑" pitchFamily="34" charset="-122"/>
                <a:cs typeface="Courier New"/>
              </a:rPr>
              <a:t>，</a:t>
            </a:r>
            <a:endParaRPr lang="en-US" altLang="zh-CN" sz="2800" kern="100" dirty="0" smtClean="0">
              <a:latin typeface="Times New Roman"/>
              <a:ea typeface="微软雅黑" pitchFamily="34" charset="-122"/>
              <a:cs typeface="Courier New"/>
            </a:endParaRPr>
          </a:p>
          <a:p>
            <a:pPr>
              <a:lnSpc>
                <a:spcPct val="135000"/>
              </a:lnSpc>
              <a:spcAft>
                <a:spcPts val="0"/>
              </a:spcAft>
            </a:pPr>
            <a:r>
              <a:rPr lang="zh-CN" altLang="en-US" sz="2800" kern="100" dirty="0" smtClean="0">
                <a:latin typeface="Times New Roman"/>
                <a:ea typeface="微软雅黑" pitchFamily="34" charset="-122"/>
                <a:cs typeface="Courier New"/>
              </a:rPr>
              <a:t>散</a:t>
            </a:r>
            <a:r>
              <a:rPr lang="zh-CN" altLang="en-US" sz="2800" kern="100" dirty="0">
                <a:latin typeface="Times New Roman"/>
                <a:ea typeface="微软雅黑" pitchFamily="34" charset="-122"/>
                <a:cs typeface="Courier New"/>
              </a:rPr>
              <a:t>透的人物画卷，灵气而耐看，将气质的华丽隐于朴素的文字之后，简约的表达，勾勒着耐人寻味的意境。</a:t>
            </a:r>
          </a:p>
          <a:p>
            <a:pPr>
              <a:lnSpc>
                <a:spcPct val="135000"/>
              </a:lnSpc>
              <a:spcAft>
                <a:spcPts val="0"/>
              </a:spcAft>
            </a:pPr>
            <a:r>
              <a:rPr lang="zh-CN" altLang="en-US" sz="2800" kern="100" dirty="0" smtClean="0">
                <a:latin typeface="Times New Roman"/>
                <a:ea typeface="微软雅黑" pitchFamily="34" charset="-122"/>
                <a:cs typeface="Courier New"/>
              </a:rPr>
              <a:t>        但</a:t>
            </a:r>
            <a:r>
              <a:rPr lang="zh-CN" altLang="en-US" sz="2800" kern="100" dirty="0">
                <a:latin typeface="Times New Roman"/>
                <a:ea typeface="微软雅黑" pitchFamily="34" charset="-122"/>
                <a:cs typeface="Courier New"/>
              </a:rPr>
              <a:t>我要说，唐诗是一罐酒，引天上来的黄河水，采楚国的香花美草，吸日月江河之精华，贯天山云海之气势，蘸几滴边塞征人的离泪，切几片少妇回首时眼波的忧愁，让贵妃素雅的纤手封装，包裹上宫廷的霓裳羽衣，然后洒上千树万树的梨花，埋在时间的尘土之下，千年后的今天，诗香熏得饮诗的人，酣睡不起。</a:t>
            </a:r>
          </a:p>
          <a:p>
            <a:pPr algn="ctr">
              <a:lnSpc>
                <a:spcPct val="135000"/>
              </a:lnSpc>
              <a:spcAft>
                <a:spcPts val="0"/>
              </a:spcAft>
            </a:pPr>
            <a:endParaRPr lang="zh-CN" altLang="en-US" sz="2800" kern="100" dirty="0">
              <a:latin typeface="Times New Roman"/>
              <a:ea typeface="微软雅黑" pitchFamily="34" charset="-122"/>
              <a:cs typeface="Courier New"/>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1700" y="0"/>
            <a:ext cx="3670300" cy="2247900"/>
          </a:xfrm>
          <a:prstGeom prst="rect">
            <a:avLst/>
          </a:prstGeom>
        </p:spPr>
      </p:pic>
    </p:spTree>
    <p:extLst>
      <p:ext uri="{BB962C8B-B14F-4D97-AF65-F5344CB8AC3E}">
        <p14:creationId xmlns:p14="http://schemas.microsoft.com/office/powerpoint/2010/main" val="1920504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4599" y="109503"/>
            <a:ext cx="11826415" cy="6117059"/>
          </a:xfrm>
          <a:prstGeom prst="rect">
            <a:avLst/>
          </a:prstGeom>
          <a:noFill/>
        </p:spPr>
        <p:txBody>
          <a:bodyPr wrap="square" rtlCol="0">
            <a:spAutoFit/>
          </a:bodyPr>
          <a:lstStyle/>
          <a:p>
            <a:pPr algn="just">
              <a:lnSpc>
                <a:spcPct val="145000"/>
              </a:lnSpc>
            </a:pPr>
            <a:r>
              <a:rPr lang="zh-CN" altLang="en-US" sz="2700" kern="100" dirty="0" smtClean="0">
                <a:latin typeface="Times New Roman"/>
                <a:ea typeface="微软雅黑" pitchFamily="34" charset="-122"/>
                <a:cs typeface="Courier New"/>
              </a:rPr>
              <a:t>        历史</a:t>
            </a:r>
            <a:r>
              <a:rPr lang="zh-CN" altLang="en-US" sz="2700" kern="100" dirty="0">
                <a:latin typeface="Times New Roman"/>
                <a:ea typeface="微软雅黑" pitchFamily="34" charset="-122"/>
                <a:cs typeface="Courier New"/>
              </a:rPr>
              <a:t>远去了刀光剑影，时间销蚀着一切繁华，盛唐气象渐渐成为隐在人们心底的梦想，华美的诗句闪烁着大唐的光芒。卷帙浩繁的唐诗成为一个时代的缩影，诉说兴衰哀乐。在紧张的尘世生活中，选一个古典的黄昏或浪漫的春夜，独处僻静之隅，捧一本古籍，在清茗的氤氲烟气和书香之中，倾听那自远古而来却清晰的声音，让心也随同它飞越时间的沟壑。我们可以看到唐诗在马嵬坡下的长恨歌中哀悼，在成都草堂的茅草上飘扬，在长安酒家的杯盏中出售豪情，在浔阳江头琵琶女伤感的眼睛中停留，在霓裳羽衣舞的奢华中掠过，在哀鸿遍野的战场上空徘徊，在势拔五岳掩赤城的天姥山中漫步，在床前的明月光中结成细细的霜</a:t>
            </a:r>
            <a:r>
              <a:rPr lang="en-US" altLang="zh-CN" sz="2600" kern="100" dirty="0">
                <a:solidFill>
                  <a:schemeClr val="tx1">
                    <a:lumMod val="75000"/>
                    <a:lumOff val="25000"/>
                  </a:schemeClr>
                </a:solidFill>
                <a:latin typeface="宋体" pitchFamily="2" charset="-122"/>
                <a:ea typeface="宋体" pitchFamily="2" charset="-122"/>
                <a:cs typeface="Times New Roman"/>
              </a:rPr>
              <a:t>……</a:t>
            </a:r>
            <a:r>
              <a:rPr lang="zh-CN" altLang="en-US" sz="2700" kern="100" dirty="0">
                <a:latin typeface="Times New Roman"/>
                <a:ea typeface="微软雅黑" pitchFamily="34" charset="-122"/>
                <a:cs typeface="Courier New"/>
              </a:rPr>
              <a:t>唐诗是历史火化后珍贵的舍利子，闪着那一时代的强光。没有唐诗就没有盛唐，就没有中华诗词最亮丽的瑰宝。</a:t>
            </a:r>
          </a:p>
        </p:txBody>
      </p:sp>
    </p:spTree>
    <p:extLst>
      <p:ext uri="{BB962C8B-B14F-4D97-AF65-F5344CB8AC3E}">
        <p14:creationId xmlns:p14="http://schemas.microsoft.com/office/powerpoint/2010/main" val="744092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3145" y="236503"/>
            <a:ext cx="11709322" cy="5909310"/>
          </a:xfrm>
          <a:prstGeom prst="rect">
            <a:avLst/>
          </a:prstGeom>
          <a:noFill/>
        </p:spPr>
        <p:txBody>
          <a:bodyPr wrap="square" rtlCol="0">
            <a:spAutoFit/>
          </a:bodyPr>
          <a:lstStyle/>
          <a:p>
            <a:pPr algn="just">
              <a:lnSpc>
                <a:spcPct val="150000"/>
              </a:lnSpc>
            </a:pPr>
            <a:r>
              <a:rPr lang="zh-CN" altLang="en-US" sz="2800" kern="100" dirty="0" smtClean="0">
                <a:latin typeface="Times New Roman"/>
                <a:ea typeface="微软雅黑" pitchFamily="34" charset="-122"/>
                <a:cs typeface="Courier New"/>
              </a:rPr>
              <a:t>        可以</a:t>
            </a:r>
            <a:r>
              <a:rPr lang="zh-CN" altLang="en-US" sz="2800" kern="100" dirty="0">
                <a:latin typeface="Times New Roman"/>
                <a:ea typeface="微软雅黑" pitchFamily="34" charset="-122"/>
                <a:cs typeface="Courier New"/>
              </a:rPr>
              <a:t>想象，如果没有了张继</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姑苏城外寒山寺，夜半钟声到客船</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的意境，今天的寒山寺钟声将淡泊索然；如果没有了杜牧</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烟笼寒水月笼纱，夜泊秦淮近酒家</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那痛彻心扉的忧郁，今日的秦淮河可能就少了一份醉人的伤感；没有了</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举杯邀明月，对影成三人</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的浪漫，今夜的月光将失去动人的想象；同样，若没有</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会须一饮三百杯</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的豪放和</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肯与邻翁相对饮，隔篱呼取尽余杯</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的欣喜，今朝的美酒就只是酒精与水的混合；若没有了杜甫颠沛流离中</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安得广厦千万间</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的呐喊，草堂就失去了广阔的胸襟和沉郁顿挫的风韵。唐诗是诗化的中国，读唐诗恰似与古人的一次情感对话，一次穿越时空的绿色交流，在诗句垒起的世界里寻找生命的真谛。</a:t>
            </a:r>
          </a:p>
        </p:txBody>
      </p:sp>
    </p:spTree>
    <p:extLst>
      <p:ext uri="{BB962C8B-B14F-4D97-AF65-F5344CB8AC3E}">
        <p14:creationId xmlns:p14="http://schemas.microsoft.com/office/powerpoint/2010/main" val="1574527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3145" y="-80997"/>
            <a:ext cx="11709322" cy="6555641"/>
          </a:xfrm>
          <a:prstGeom prst="rect">
            <a:avLst/>
          </a:prstGeom>
          <a:noFill/>
        </p:spPr>
        <p:txBody>
          <a:bodyPr wrap="square" rtlCol="0">
            <a:spAutoFit/>
          </a:bodyPr>
          <a:lstStyle/>
          <a:p>
            <a:pPr algn="just">
              <a:lnSpc>
                <a:spcPct val="150000"/>
              </a:lnSpc>
            </a:pPr>
            <a:r>
              <a:rPr lang="zh-CN" altLang="en-US" sz="2800" kern="100" dirty="0" smtClean="0">
                <a:latin typeface="Times New Roman"/>
                <a:ea typeface="微软雅黑" pitchFamily="34" charset="-122"/>
                <a:cs typeface="Courier New"/>
              </a:rPr>
              <a:t>        世事</a:t>
            </a:r>
            <a:r>
              <a:rPr lang="zh-CN" altLang="en-US" sz="2800" kern="100" dirty="0">
                <a:latin typeface="Times New Roman"/>
                <a:ea typeface="微软雅黑" pitchFamily="34" charset="-122"/>
                <a:cs typeface="Courier New"/>
              </a:rPr>
              <a:t>沧桑，时间的距离阻隔不了诗香的漫延。张继的寒山寺虽然寄托着他个人科举挫败和羁旅生活的凄凉，但今天的人们依然在寒山寺的钟声里，感受到忧伤在空气中平平仄仄地飞翔；秦淮河在诗人笔下是繁华掩盖不住的苍老，是歌舞升平中掩盖不住的时事哀怨，是一个时代留给知识分子心灵的伤痛，但今天的人们在流光溢彩、游人如织的秦淮河里，依然承继着关于繁华与衰亡的忧患与思考，耳畔依然有千年不散的后庭花在缠绵；走进草堂，就走进了唐朝最伟大而贫寒的殿堂，一个瘦弱的身躯撑起了唐诗的半壁江山，一种伟大的胸襟，一声震撼千年的</a:t>
            </a:r>
            <a:r>
              <a:rPr lang="zh-CN" altLang="en-US"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呜呼</a:t>
            </a:r>
            <a:r>
              <a:rPr lang="en-US" altLang="zh-CN"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，在今天依然哺育着文化的成长。诗是不变的，唐诗的明月光依然寒彻着中华游子的心灵，让整整一个民族不敢把目光露在夜里太久。</a:t>
            </a:r>
          </a:p>
        </p:txBody>
      </p:sp>
    </p:spTree>
    <p:extLst>
      <p:ext uri="{BB962C8B-B14F-4D97-AF65-F5344CB8AC3E}">
        <p14:creationId xmlns:p14="http://schemas.microsoft.com/office/powerpoint/2010/main" val="14801889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067" y="81423"/>
            <a:ext cx="11944679" cy="6262484"/>
          </a:xfrm>
          <a:prstGeom prst="rect">
            <a:avLst/>
          </a:prstGeom>
          <a:noFill/>
        </p:spPr>
        <p:txBody>
          <a:bodyPr wrap="square" rtlCol="0">
            <a:spAutoFit/>
          </a:bodyPr>
          <a:lstStyle/>
          <a:p>
            <a:pPr algn="just">
              <a:lnSpc>
                <a:spcPct val="135000"/>
              </a:lnSpc>
            </a:pPr>
            <a:r>
              <a:rPr lang="zh-CN" altLang="en-US" sz="2700" kern="100" dirty="0" smtClean="0">
                <a:latin typeface="Times New Roman"/>
                <a:ea typeface="微软雅黑" pitchFamily="34" charset="-122"/>
                <a:cs typeface="Courier New"/>
              </a:rPr>
              <a:t>        王</a:t>
            </a:r>
            <a:r>
              <a:rPr lang="zh-CN" altLang="en-US" sz="2700" kern="100" dirty="0">
                <a:latin typeface="Times New Roman"/>
                <a:ea typeface="微软雅黑" pitchFamily="34" charset="-122"/>
                <a:cs typeface="Courier New"/>
              </a:rPr>
              <a:t>维的清泉，岑参的早雪，杜甫的伤别，李白的青崖白鹿，王昌龄的秦汉明月</a:t>
            </a:r>
            <a:r>
              <a:rPr lang="en-US" altLang="zh-CN" sz="2600" kern="100" dirty="0">
                <a:solidFill>
                  <a:schemeClr val="tx1">
                    <a:lumMod val="75000"/>
                    <a:lumOff val="25000"/>
                  </a:schemeClr>
                </a:solidFill>
                <a:latin typeface="宋体" pitchFamily="2" charset="-122"/>
                <a:ea typeface="宋体" pitchFamily="2" charset="-122"/>
                <a:cs typeface="Times New Roman"/>
              </a:rPr>
              <a:t>……</a:t>
            </a:r>
            <a:r>
              <a:rPr lang="zh-CN" altLang="en-US" sz="2700" kern="100" dirty="0">
                <a:latin typeface="Times New Roman"/>
                <a:ea typeface="微软雅黑" pitchFamily="34" charset="-122"/>
                <a:cs typeface="Courier New"/>
              </a:rPr>
              <a:t>依然在文化里发酵，在民族的血液里奔流。</a:t>
            </a:r>
          </a:p>
          <a:p>
            <a:pPr algn="just">
              <a:lnSpc>
                <a:spcPct val="135000"/>
              </a:lnSpc>
            </a:pPr>
            <a:r>
              <a:rPr lang="zh-CN" altLang="en-US" sz="2700" kern="100" dirty="0" smtClean="0">
                <a:latin typeface="Times New Roman"/>
                <a:ea typeface="微软雅黑" pitchFamily="34" charset="-122"/>
                <a:cs typeface="Courier New"/>
              </a:rPr>
              <a:t>        唐诗</a:t>
            </a:r>
            <a:r>
              <a:rPr lang="zh-CN" altLang="en-US" sz="2700" kern="100" dirty="0">
                <a:latin typeface="Times New Roman"/>
                <a:ea typeface="微软雅黑" pitchFamily="34" charset="-122"/>
                <a:cs typeface="Courier New"/>
              </a:rPr>
              <a:t>是酒。边塞诗是白酒，田园诗是米酒，爱情诗是香槟，婉约诗是茅台，豪放诗是六十度的老白干，送别诗是五粮液，写景诗是啤酒，咏史诗是二锅头，咏物诗是鸡尾酒</a:t>
            </a:r>
            <a:r>
              <a:rPr lang="en-US" altLang="zh-CN" sz="2600" kern="100" dirty="0">
                <a:solidFill>
                  <a:schemeClr val="tx1">
                    <a:lumMod val="75000"/>
                    <a:lumOff val="25000"/>
                  </a:schemeClr>
                </a:solidFill>
                <a:latin typeface="宋体" pitchFamily="2" charset="-122"/>
                <a:ea typeface="宋体" pitchFamily="2" charset="-122"/>
                <a:cs typeface="Times New Roman"/>
              </a:rPr>
              <a:t>……</a:t>
            </a:r>
          </a:p>
          <a:p>
            <a:pPr algn="just">
              <a:lnSpc>
                <a:spcPct val="135000"/>
              </a:lnSpc>
            </a:pPr>
            <a:r>
              <a:rPr lang="zh-CN" altLang="en-US" sz="2700" kern="100" dirty="0" smtClean="0">
                <a:latin typeface="Times New Roman"/>
                <a:ea typeface="微软雅黑" pitchFamily="34" charset="-122"/>
                <a:cs typeface="Courier New"/>
              </a:rPr>
              <a:t>        饮</a:t>
            </a:r>
            <a:r>
              <a:rPr lang="zh-CN" altLang="en-US" sz="2700" kern="100" dirty="0">
                <a:latin typeface="Times New Roman"/>
                <a:ea typeface="微软雅黑" pitchFamily="34" charset="-122"/>
                <a:cs typeface="Courier New"/>
              </a:rPr>
              <a:t>诗之后，就踏上了与古人沟通的文化高速路，唐诗丰富的内涵和深远的意境是重要的文化驿站，温柔地啜，或是细细地品，或是豪爽地饮</a:t>
            </a:r>
            <a:r>
              <a:rPr lang="en-US" altLang="zh-CN" sz="2600" kern="100" dirty="0">
                <a:solidFill>
                  <a:schemeClr val="tx1">
                    <a:lumMod val="75000"/>
                    <a:lumOff val="25000"/>
                  </a:schemeClr>
                </a:solidFill>
                <a:latin typeface="宋体" pitchFamily="2" charset="-122"/>
                <a:ea typeface="宋体" pitchFamily="2" charset="-122"/>
                <a:cs typeface="Times New Roman"/>
              </a:rPr>
              <a:t>……</a:t>
            </a:r>
            <a:r>
              <a:rPr lang="zh-CN" altLang="en-US" sz="2700" kern="100" dirty="0">
                <a:latin typeface="Times New Roman"/>
                <a:ea typeface="微软雅黑" pitchFamily="34" charset="-122"/>
                <a:cs typeface="Courier New"/>
              </a:rPr>
              <a:t>醉了，就让心灵在李白的山水边或是王维孟浩然的田园中，感受着远古而浪漫的宁静与安详，自由地呼吸、睡觉、做梦。</a:t>
            </a:r>
          </a:p>
          <a:p>
            <a:pPr algn="just">
              <a:lnSpc>
                <a:spcPct val="135000"/>
              </a:lnSpc>
            </a:pPr>
            <a:r>
              <a:rPr lang="zh-CN" altLang="en-US" sz="2700" kern="100" dirty="0" smtClean="0">
                <a:latin typeface="宋体" pitchFamily="2" charset="-122"/>
                <a:ea typeface="宋体" pitchFamily="2" charset="-122"/>
                <a:cs typeface="Courier New"/>
              </a:rPr>
              <a:t>    “</a:t>
            </a:r>
            <a:r>
              <a:rPr lang="zh-CN" altLang="en-US" sz="2700" kern="100" dirty="0">
                <a:latin typeface="Times New Roman"/>
                <a:ea typeface="微软雅黑" pitchFamily="34" charset="-122"/>
                <a:cs typeface="Courier New"/>
              </a:rPr>
              <a:t>惟有饮者留其名</a:t>
            </a:r>
            <a:r>
              <a:rPr lang="zh-CN" altLang="en-US" sz="2700" kern="100" dirty="0">
                <a:latin typeface="宋体" pitchFamily="2" charset="-122"/>
                <a:ea typeface="宋体" pitchFamily="2" charset="-122"/>
                <a:cs typeface="Courier New"/>
              </a:rPr>
              <a:t>”</a:t>
            </a:r>
            <a:r>
              <a:rPr lang="zh-CN" altLang="en-US" sz="2700" kern="100" dirty="0">
                <a:latin typeface="Times New Roman"/>
                <a:ea typeface="微软雅黑" pitchFamily="34" charset="-122"/>
                <a:cs typeface="Courier New"/>
              </a:rPr>
              <a:t>，</a:t>
            </a:r>
            <a:r>
              <a:rPr lang="zh-CN" altLang="en-US" sz="2700" kern="100" dirty="0">
                <a:latin typeface="宋体" pitchFamily="2" charset="-122"/>
                <a:ea typeface="宋体" pitchFamily="2" charset="-122"/>
                <a:cs typeface="Courier New"/>
              </a:rPr>
              <a:t>“</a:t>
            </a:r>
            <a:r>
              <a:rPr lang="zh-CN" altLang="en-US" sz="2700" kern="100" dirty="0">
                <a:latin typeface="Times New Roman"/>
                <a:ea typeface="微软雅黑" pitchFamily="34" charset="-122"/>
                <a:cs typeface="Courier New"/>
              </a:rPr>
              <a:t>五花马，千金裘，呼儿将出换美酒</a:t>
            </a:r>
            <a:r>
              <a:rPr lang="zh-CN" altLang="en-US" sz="2700" kern="100" dirty="0">
                <a:latin typeface="宋体" pitchFamily="2" charset="-122"/>
                <a:ea typeface="宋体" pitchFamily="2" charset="-122"/>
                <a:cs typeface="Courier New"/>
              </a:rPr>
              <a:t>”</a:t>
            </a:r>
            <a:r>
              <a:rPr lang="zh-CN" altLang="en-US" sz="2700" kern="100" dirty="0">
                <a:latin typeface="Times New Roman"/>
                <a:ea typeface="微软雅黑" pitchFamily="34" charset="-122"/>
                <a:cs typeface="Courier New"/>
              </a:rPr>
              <a:t>。多饮些唐诗，多储蓄些醉人的意境，在平平仄仄的命运中，会多一些洒脱，多一些情致。</a:t>
            </a:r>
          </a:p>
        </p:txBody>
      </p:sp>
    </p:spTree>
    <p:extLst>
      <p:ext uri="{BB962C8B-B14F-4D97-AF65-F5344CB8AC3E}">
        <p14:creationId xmlns:p14="http://schemas.microsoft.com/office/powerpoint/2010/main" val="4746174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3961" y="-46636"/>
            <a:ext cx="11675939" cy="6717223"/>
          </a:xfrm>
          <a:prstGeom prst="rect">
            <a:avLst/>
          </a:prstGeom>
          <a:noFill/>
        </p:spPr>
        <p:txBody>
          <a:bodyPr wrap="square" rtlCol="0">
            <a:spAutoFit/>
          </a:bodyPr>
          <a:lstStyle/>
          <a:p>
            <a:pPr>
              <a:lnSpc>
                <a:spcPct val="175000"/>
              </a:lnSpc>
              <a:spcAft>
                <a:spcPts val="0"/>
              </a:spcAft>
            </a:pPr>
            <a:r>
              <a:rPr lang="zh-CN" altLang="zh-CN" sz="2200" b="1" dirty="0">
                <a:solidFill>
                  <a:schemeClr val="bg1">
                    <a:lumMod val="50000"/>
                  </a:schemeClr>
                </a:solidFill>
                <a:latin typeface="微软雅黑" pitchFamily="34" charset="-122"/>
                <a:ea typeface="微软雅黑" pitchFamily="34" charset="-122"/>
              </a:rPr>
              <a:t>二、写法迁移</a:t>
            </a:r>
          </a:p>
          <a:p>
            <a:pPr algn="just">
              <a:lnSpc>
                <a:spcPct val="175000"/>
              </a:lnSpc>
              <a:spcAft>
                <a:spcPts val="0"/>
              </a:spcAft>
            </a:pPr>
            <a:r>
              <a:rPr lang="en-US" altLang="zh-CN" sz="2700" kern="100" dirty="0" smtClean="0">
                <a:latin typeface="Times New Roman"/>
                <a:ea typeface="微软雅黑" pitchFamily="34" charset="-122"/>
                <a:cs typeface="Times New Roman"/>
              </a:rPr>
              <a:t>        《</a:t>
            </a:r>
            <a:r>
              <a:rPr lang="zh-CN" altLang="en-US" sz="2700" kern="100" dirty="0">
                <a:latin typeface="Times New Roman"/>
                <a:ea typeface="微软雅黑" pitchFamily="34" charset="-122"/>
                <a:cs typeface="Times New Roman"/>
              </a:rPr>
              <a:t>谈中国诗</a:t>
            </a:r>
            <a:r>
              <a:rPr lang="en-US" altLang="zh-CN" sz="2700" kern="100" dirty="0">
                <a:latin typeface="Times New Roman"/>
                <a:ea typeface="微软雅黑" pitchFamily="34" charset="-122"/>
                <a:cs typeface="Times New Roman"/>
              </a:rPr>
              <a:t>》</a:t>
            </a:r>
            <a:r>
              <a:rPr lang="zh-CN" altLang="en-US" sz="2700" kern="100" dirty="0">
                <a:latin typeface="Times New Roman"/>
                <a:ea typeface="微软雅黑" pitchFamily="34" charset="-122"/>
                <a:cs typeface="Times New Roman"/>
              </a:rPr>
              <a:t>善于用类比的方法。为了证明</a:t>
            </a:r>
            <a:r>
              <a:rPr lang="zh-CN" altLang="en-US" sz="2700" kern="100" dirty="0">
                <a:latin typeface="宋体" pitchFamily="2" charset="-122"/>
                <a:ea typeface="宋体" pitchFamily="2" charset="-122"/>
                <a:cs typeface="Courier New"/>
              </a:rPr>
              <a:t>“</a:t>
            </a:r>
            <a:r>
              <a:rPr lang="zh-CN" altLang="en-US" sz="2700" kern="100" dirty="0">
                <a:latin typeface="Times New Roman"/>
                <a:ea typeface="微软雅黑" pitchFamily="34" charset="-122"/>
                <a:cs typeface="Times New Roman"/>
              </a:rPr>
              <a:t>中国诗是早熟的</a:t>
            </a:r>
            <a:r>
              <a:rPr lang="zh-CN" altLang="en-US" sz="2700" kern="100" dirty="0">
                <a:latin typeface="宋体" pitchFamily="2" charset="-122"/>
                <a:ea typeface="宋体" pitchFamily="2" charset="-122"/>
                <a:cs typeface="Courier New"/>
              </a:rPr>
              <a:t>”</a:t>
            </a:r>
            <a:r>
              <a:rPr lang="zh-CN" altLang="en-US" sz="2700" kern="100" dirty="0">
                <a:latin typeface="Times New Roman"/>
                <a:ea typeface="微软雅黑" pitchFamily="34" charset="-122"/>
                <a:cs typeface="Times New Roman"/>
              </a:rPr>
              <a:t>，</a:t>
            </a:r>
            <a:r>
              <a:rPr lang="zh-CN" altLang="en-US" sz="2700" kern="100" dirty="0">
                <a:latin typeface="宋体" pitchFamily="2" charset="-122"/>
                <a:ea typeface="宋体" pitchFamily="2" charset="-122"/>
                <a:cs typeface="Courier New"/>
              </a:rPr>
              <a:t>“</a:t>
            </a:r>
            <a:r>
              <a:rPr lang="zh-CN" altLang="en-US" sz="2700" kern="100" dirty="0">
                <a:latin typeface="Times New Roman"/>
                <a:ea typeface="微软雅黑" pitchFamily="34" charset="-122"/>
                <a:cs typeface="Times New Roman"/>
              </a:rPr>
              <a:t>中国诗一蹴而至崇高的境界</a:t>
            </a:r>
            <a:r>
              <a:rPr lang="zh-CN" altLang="en-US" sz="2700" kern="100" dirty="0">
                <a:latin typeface="宋体" pitchFamily="2" charset="-122"/>
                <a:ea typeface="宋体" pitchFamily="2" charset="-122"/>
                <a:cs typeface="Courier New"/>
              </a:rPr>
              <a:t>”</a:t>
            </a:r>
            <a:r>
              <a:rPr lang="zh-CN" altLang="en-US" sz="2700" kern="100" dirty="0">
                <a:latin typeface="Times New Roman"/>
                <a:ea typeface="微软雅黑" pitchFamily="34" charset="-122"/>
                <a:cs typeface="Times New Roman"/>
              </a:rPr>
              <a:t>，作者用了中国绘画里早已有了</a:t>
            </a:r>
            <a:r>
              <a:rPr lang="zh-CN" altLang="en-US" sz="2700" kern="100" dirty="0">
                <a:latin typeface="宋体" pitchFamily="2" charset="-122"/>
                <a:ea typeface="宋体" pitchFamily="2" charset="-122"/>
                <a:cs typeface="Courier New"/>
              </a:rPr>
              <a:t>“</a:t>
            </a:r>
            <a:r>
              <a:rPr lang="zh-CN" altLang="en-US" sz="2700" kern="100" dirty="0">
                <a:latin typeface="Times New Roman"/>
                <a:ea typeface="微软雅黑" pitchFamily="34" charset="-122"/>
                <a:cs typeface="Times New Roman"/>
              </a:rPr>
              <a:t>印象派</a:t>
            </a:r>
            <a:r>
              <a:rPr lang="zh-CN" altLang="en-US" sz="2700" kern="100" dirty="0">
                <a:latin typeface="宋体" pitchFamily="2" charset="-122"/>
                <a:ea typeface="宋体" pitchFamily="2" charset="-122"/>
                <a:cs typeface="Courier New"/>
              </a:rPr>
              <a:t>”“</a:t>
            </a:r>
            <a:r>
              <a:rPr lang="zh-CN" altLang="en-US" sz="2700" kern="100" dirty="0">
                <a:latin typeface="Times New Roman"/>
                <a:ea typeface="微软雅黑" pitchFamily="34" charset="-122"/>
                <a:cs typeface="Times New Roman"/>
              </a:rPr>
              <a:t>后印象派</a:t>
            </a:r>
            <a:r>
              <a:rPr lang="zh-CN" altLang="en-US" sz="2700" kern="100" dirty="0">
                <a:latin typeface="宋体" pitchFamily="2" charset="-122"/>
                <a:ea typeface="宋体" pitchFamily="2" charset="-122"/>
                <a:cs typeface="Courier New"/>
              </a:rPr>
              <a:t>”</a:t>
            </a:r>
            <a:r>
              <a:rPr lang="zh-CN" altLang="en-US" sz="2700" kern="100" dirty="0">
                <a:latin typeface="Times New Roman"/>
                <a:ea typeface="微软雅黑" pitchFamily="34" charset="-122"/>
                <a:cs typeface="Times New Roman"/>
              </a:rPr>
              <a:t>那种</a:t>
            </a:r>
            <a:r>
              <a:rPr lang="zh-CN" altLang="en-US" sz="2700" kern="100" dirty="0">
                <a:latin typeface="宋体" pitchFamily="2" charset="-122"/>
                <a:ea typeface="宋体" pitchFamily="2" charset="-122"/>
                <a:cs typeface="Courier New"/>
              </a:rPr>
              <a:t>“</a:t>
            </a:r>
            <a:r>
              <a:rPr lang="zh-CN" altLang="en-US" sz="2700" kern="100" dirty="0">
                <a:latin typeface="Times New Roman"/>
                <a:ea typeface="微软雅黑" pitchFamily="34" charset="-122"/>
                <a:cs typeface="Times New Roman"/>
              </a:rPr>
              <a:t>纯粹</a:t>
            </a:r>
            <a:r>
              <a:rPr lang="zh-CN" altLang="en-US" sz="2700" kern="100" dirty="0">
                <a:latin typeface="宋体" pitchFamily="2" charset="-122"/>
                <a:ea typeface="宋体" pitchFamily="2" charset="-122"/>
                <a:cs typeface="Courier New"/>
              </a:rPr>
              <a:t>”</a:t>
            </a:r>
            <a:r>
              <a:rPr lang="zh-CN" altLang="en-US" sz="2700" kern="100" dirty="0">
                <a:latin typeface="Times New Roman"/>
                <a:ea typeface="微软雅黑" pitchFamily="34" charset="-122"/>
                <a:cs typeface="Times New Roman"/>
              </a:rPr>
              <a:t>画的作风进行类比，既使读者清楚地认识到中国诗发展的迅速，又拓深了文章内容。</a:t>
            </a:r>
          </a:p>
          <a:p>
            <a:pPr algn="just">
              <a:lnSpc>
                <a:spcPct val="175000"/>
              </a:lnSpc>
              <a:spcAft>
                <a:spcPts val="0"/>
              </a:spcAft>
            </a:pPr>
            <a:r>
              <a:rPr lang="zh-CN" altLang="en-US" sz="2700" kern="100" dirty="0" smtClean="0">
                <a:latin typeface="Times New Roman"/>
                <a:ea typeface="微软雅黑" pitchFamily="34" charset="-122"/>
                <a:cs typeface="Times New Roman"/>
              </a:rPr>
              <a:t>        所谓</a:t>
            </a:r>
            <a:r>
              <a:rPr lang="zh-CN" altLang="en-US" sz="2700" kern="100" dirty="0">
                <a:latin typeface="Times New Roman"/>
                <a:ea typeface="微软雅黑" pitchFamily="34" charset="-122"/>
                <a:cs typeface="Times New Roman"/>
              </a:rPr>
              <a:t>类比，就是借助读者熟悉的材料进行由此及彼的推理来论证文章的观点。类比论证的好处在于，这些材料的本身的生动有趣及其哲理性，会使文章的观点鲜明深刻。在运用类比论证时，要注意：①引用材料要完整简洁；②分析材料要善于揭示，一语破的，一针见血</a:t>
            </a:r>
            <a:r>
              <a:rPr lang="zh-CN" altLang="en-US" sz="2700" kern="100" dirty="0" smtClean="0">
                <a:latin typeface="Times New Roman"/>
                <a:ea typeface="微软雅黑" pitchFamily="34" charset="-122"/>
                <a:cs typeface="Times New Roman"/>
              </a:rPr>
              <a:t>。</a:t>
            </a:r>
            <a:endParaRPr lang="zh-CN" altLang="en-US" sz="2700" kern="100" dirty="0">
              <a:latin typeface="Times New Roman"/>
              <a:ea typeface="微软雅黑" pitchFamily="34" charset="-122"/>
              <a:cs typeface="Times New Roman"/>
            </a:endParaRPr>
          </a:p>
        </p:txBody>
      </p:sp>
    </p:spTree>
    <p:extLst>
      <p:ext uri="{BB962C8B-B14F-4D97-AF65-F5344CB8AC3E}">
        <p14:creationId xmlns:p14="http://schemas.microsoft.com/office/powerpoint/2010/main" val="30150033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3923" y="589455"/>
            <a:ext cx="1793896" cy="489558"/>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l"/>
            </a:pPr>
            <a:r>
              <a:rPr lang="zh-CN" altLang="en-US" sz="2200" b="1" dirty="0" smtClean="0">
                <a:solidFill>
                  <a:schemeClr val="bg1">
                    <a:lumMod val="50000"/>
                  </a:schemeClr>
                </a:solidFill>
                <a:latin typeface="微软雅黑" pitchFamily="34" charset="-122"/>
                <a:ea typeface="微软雅黑" pitchFamily="34" charset="-122"/>
              </a:rPr>
              <a:t>哲思品悟</a:t>
            </a:r>
            <a:endParaRPr lang="en-US" altLang="zh-CN" sz="2200" dirty="0" smtClean="0">
              <a:solidFill>
                <a:schemeClr val="bg1">
                  <a:lumMod val="50000"/>
                </a:schemeClr>
              </a:solidFill>
              <a:latin typeface="微软雅黑" pitchFamily="34" charset="-122"/>
              <a:ea typeface="微软雅黑" pitchFamily="34" charset="-122"/>
            </a:endParaRPr>
          </a:p>
        </p:txBody>
      </p:sp>
      <p:sp>
        <p:nvSpPr>
          <p:cNvPr id="5" name="矩形 4"/>
          <p:cNvSpPr/>
          <p:nvPr/>
        </p:nvSpPr>
        <p:spPr>
          <a:xfrm>
            <a:off x="138098" y="1173171"/>
            <a:ext cx="11660202" cy="4893647"/>
          </a:xfrm>
          <a:prstGeom prst="rect">
            <a:avLst/>
          </a:prstGeom>
        </p:spPr>
        <p:txBody>
          <a:bodyPr wrap="square">
            <a:spAutoFit/>
          </a:bodyPr>
          <a:lstStyle/>
          <a:p>
            <a:pPr algn="ctr">
              <a:lnSpc>
                <a:spcPct val="150000"/>
              </a:lnSpc>
              <a:spcAft>
                <a:spcPts val="0"/>
              </a:spcAft>
            </a:pPr>
            <a:r>
              <a:rPr lang="zh-CN" altLang="en-US" sz="2600" b="1" kern="100" dirty="0">
                <a:solidFill>
                  <a:srgbClr val="00B050"/>
                </a:solidFill>
                <a:latin typeface="微软雅黑" pitchFamily="34" charset="-122"/>
                <a:ea typeface="微软雅黑" pitchFamily="34" charset="-122"/>
                <a:cs typeface="Courier New"/>
              </a:rPr>
              <a:t>对　诗</a:t>
            </a:r>
          </a:p>
          <a:p>
            <a:pPr algn="just">
              <a:lnSpc>
                <a:spcPct val="150000"/>
              </a:lnSpc>
              <a:spcAft>
                <a:spcPts val="0"/>
              </a:spcAft>
            </a:pPr>
            <a:r>
              <a:rPr lang="zh-CN" altLang="en-US" sz="2600" kern="100" dirty="0" smtClean="0">
                <a:solidFill>
                  <a:schemeClr val="tx1">
                    <a:lumMod val="75000"/>
                    <a:lumOff val="25000"/>
                  </a:schemeClr>
                </a:solidFill>
                <a:latin typeface="微软雅黑" pitchFamily="34" charset="-122"/>
                <a:ea typeface="微软雅黑" pitchFamily="34" charset="-122"/>
                <a:cs typeface="Times New Roman"/>
              </a:rPr>
              <a:t>      一</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位著名的诗作家在台上讲话，台下突然有人</a:t>
            </a:r>
            <a:r>
              <a:rPr lang="zh-CN" altLang="en-US" sz="2600" kern="100" dirty="0" smtClean="0">
                <a:solidFill>
                  <a:schemeClr val="tx1">
                    <a:lumMod val="75000"/>
                    <a:lumOff val="25000"/>
                  </a:schemeClr>
                </a:solidFill>
                <a:latin typeface="微软雅黑" pitchFamily="34" charset="-122"/>
                <a:ea typeface="微软雅黑" pitchFamily="34" charset="-122"/>
                <a:cs typeface="Times New Roman"/>
              </a:rPr>
              <a:t>冷笑</a:t>
            </a:r>
            <a:endParaRPr lang="en-US" altLang="zh-CN" sz="2600" kern="100" dirty="0" smtClean="0">
              <a:solidFill>
                <a:schemeClr val="tx1">
                  <a:lumMod val="75000"/>
                  <a:lumOff val="25000"/>
                </a:schemeClr>
              </a:solidFill>
              <a:latin typeface="微软雅黑" pitchFamily="34" charset="-122"/>
              <a:ea typeface="微软雅黑" pitchFamily="34" charset="-122"/>
              <a:cs typeface="Times New Roman"/>
            </a:endParaRPr>
          </a:p>
          <a:p>
            <a:pPr algn="just">
              <a:lnSpc>
                <a:spcPct val="150000"/>
              </a:lnSpc>
              <a:spcAft>
                <a:spcPts val="0"/>
              </a:spcAft>
            </a:pPr>
            <a:r>
              <a:rPr lang="zh-CN" altLang="en-US" sz="2600" kern="100" dirty="0" smtClean="0">
                <a:solidFill>
                  <a:schemeClr val="tx1">
                    <a:lumMod val="75000"/>
                    <a:lumOff val="25000"/>
                  </a:schemeClr>
                </a:solidFill>
                <a:latin typeface="微软雅黑" pitchFamily="34" charset="-122"/>
                <a:ea typeface="微软雅黑" pitchFamily="34" charset="-122"/>
                <a:cs typeface="Times New Roman"/>
              </a:rPr>
              <a:t>道</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a:t>
            </a:r>
            <a:r>
              <a:rPr lang="zh-CN" altLang="en-US" sz="2500" dirty="0">
                <a:latin typeface="宋体" pitchFamily="2" charset="-122"/>
                <a:ea typeface="宋体" pitchFamily="2" charset="-122"/>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什么著名诗作家？哼！我看作品都是抄袭、找枪手写的。</a:t>
            </a:r>
            <a:r>
              <a:rPr lang="zh-CN" altLang="en-US" sz="2500" dirty="0">
                <a:latin typeface="宋体" pitchFamily="2" charset="-122"/>
                <a:ea typeface="宋体" pitchFamily="2" charset="-122"/>
              </a:rPr>
              <a:t>”</a:t>
            </a:r>
          </a:p>
          <a:p>
            <a:pPr algn="just">
              <a:lnSpc>
                <a:spcPct val="150000"/>
              </a:lnSpc>
              <a:spcAft>
                <a:spcPts val="0"/>
              </a:spcAft>
            </a:pPr>
            <a:r>
              <a:rPr lang="zh-CN" altLang="en-US" sz="2600" kern="100" dirty="0" smtClean="0">
                <a:solidFill>
                  <a:schemeClr val="tx1">
                    <a:lumMod val="75000"/>
                    <a:lumOff val="25000"/>
                  </a:schemeClr>
                </a:solidFill>
                <a:latin typeface="微软雅黑" pitchFamily="34" charset="-122"/>
                <a:ea typeface="微软雅黑" pitchFamily="34" charset="-122"/>
                <a:cs typeface="Times New Roman"/>
              </a:rPr>
              <a:t>      众人</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惊讶，问他有何根据？</a:t>
            </a:r>
          </a:p>
          <a:p>
            <a:pPr algn="just">
              <a:lnSpc>
                <a:spcPct val="150000"/>
              </a:lnSpc>
              <a:spcAft>
                <a:spcPts val="0"/>
              </a:spcAft>
            </a:pPr>
            <a:r>
              <a:rPr lang="zh-CN" altLang="en-US" sz="2600" kern="100" dirty="0" smtClean="0">
                <a:solidFill>
                  <a:schemeClr val="tx1">
                    <a:lumMod val="75000"/>
                    <a:lumOff val="25000"/>
                  </a:schemeClr>
                </a:solidFill>
                <a:latin typeface="微软雅黑" pitchFamily="34" charset="-122"/>
                <a:ea typeface="微软雅黑" pitchFamily="34" charset="-122"/>
                <a:cs typeface="Times New Roman"/>
              </a:rPr>
              <a:t>      他</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一脸得意地说：</a:t>
            </a:r>
            <a:r>
              <a:rPr lang="zh-CN" altLang="en-US" sz="2500" dirty="0">
                <a:latin typeface="宋体" pitchFamily="2" charset="-122"/>
                <a:ea typeface="宋体" pitchFamily="2" charset="-122"/>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这个容易，让他现场和我即兴对诗一首，如果他对不上来，那就不用我说了，哈哈</a:t>
            </a:r>
            <a:r>
              <a:rPr lang="en-US" altLang="zh-CN" sz="2600" kern="100" dirty="0">
                <a:solidFill>
                  <a:schemeClr val="tx1">
                    <a:lumMod val="75000"/>
                    <a:lumOff val="25000"/>
                  </a:schemeClr>
                </a:solidFill>
                <a:latin typeface="宋体" pitchFamily="2" charset="-122"/>
                <a:ea typeface="宋体" pitchFamily="2" charset="-122"/>
                <a:cs typeface="Times New Roman"/>
              </a:rPr>
              <a:t>……</a:t>
            </a:r>
            <a:r>
              <a:rPr lang="en-US" altLang="zh-CN" sz="2500" dirty="0">
                <a:latin typeface="宋体" pitchFamily="2" charset="-122"/>
                <a:ea typeface="宋体" pitchFamily="2" charset="-122"/>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说完他故意仰首大笑。</a:t>
            </a:r>
          </a:p>
          <a:p>
            <a:pPr algn="just">
              <a:lnSpc>
                <a:spcPct val="150000"/>
              </a:lnSpc>
              <a:spcAft>
                <a:spcPts val="0"/>
              </a:spcAft>
            </a:pPr>
            <a:r>
              <a:rPr lang="zh-CN" altLang="en-US" sz="2600" kern="100" dirty="0" smtClean="0">
                <a:solidFill>
                  <a:schemeClr val="tx1">
                    <a:lumMod val="75000"/>
                    <a:lumOff val="25000"/>
                  </a:schemeClr>
                </a:solidFill>
                <a:latin typeface="微软雅黑" pitchFamily="34" charset="-122"/>
                <a:ea typeface="微软雅黑" pitchFamily="34" charset="-122"/>
                <a:cs typeface="Times New Roman"/>
              </a:rPr>
              <a:t>      众人</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的目光都转向诗作家，只见他从容地微笑道：</a:t>
            </a:r>
            <a:r>
              <a:rPr lang="zh-CN" altLang="en-US" sz="2500" dirty="0">
                <a:latin typeface="宋体" pitchFamily="2" charset="-122"/>
                <a:ea typeface="宋体" pitchFamily="2" charset="-122"/>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我不和你比。</a:t>
            </a:r>
            <a:r>
              <a:rPr lang="zh-CN" altLang="en-US" sz="2500" dirty="0">
                <a:latin typeface="宋体" pitchFamily="2" charset="-122"/>
                <a:ea typeface="宋体" pitchFamily="2" charset="-122"/>
              </a:rPr>
              <a:t>”</a:t>
            </a:r>
          </a:p>
          <a:p>
            <a:pPr algn="just">
              <a:lnSpc>
                <a:spcPct val="150000"/>
              </a:lnSpc>
              <a:spcAft>
                <a:spcPts val="0"/>
              </a:spcAft>
            </a:pPr>
            <a:r>
              <a:rPr lang="zh-CN" altLang="en-US" sz="2600" kern="100" dirty="0" smtClean="0">
                <a:solidFill>
                  <a:schemeClr val="tx1">
                    <a:lumMod val="75000"/>
                    <a:lumOff val="25000"/>
                  </a:schemeClr>
                </a:solidFill>
                <a:latin typeface="微软雅黑" pitchFamily="34" charset="-122"/>
                <a:ea typeface="微软雅黑" pitchFamily="34" charset="-122"/>
                <a:cs typeface="Times New Roman"/>
              </a:rPr>
              <a:t>      这</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人立刻讥笑道：</a:t>
            </a:r>
            <a:r>
              <a:rPr lang="zh-CN" altLang="en-US" sz="2500" dirty="0">
                <a:latin typeface="宋体" pitchFamily="2" charset="-122"/>
                <a:ea typeface="宋体" pitchFamily="2" charset="-122"/>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哼！你怕了吧！</a:t>
            </a:r>
            <a:r>
              <a:rPr lang="zh-CN" altLang="en-US" sz="2500" dirty="0">
                <a:latin typeface="宋体" pitchFamily="2" charset="-122"/>
                <a:ea typeface="宋体" pitchFamily="2" charset="-122"/>
              </a:rPr>
              <a:t>”</a:t>
            </a:r>
          </a:p>
        </p:txBody>
      </p:sp>
      <p:sp>
        <p:nvSpPr>
          <p:cNvPr id="12" name="TextBox 37"/>
          <p:cNvSpPr txBox="1"/>
          <p:nvPr/>
        </p:nvSpPr>
        <p:spPr>
          <a:xfrm>
            <a:off x="56444" y="76145"/>
            <a:ext cx="8015112"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 </a:t>
            </a: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温馨晨读        </a:t>
            </a:r>
            <a:r>
              <a:rPr kumimoji="0" lang="zh-CN" altLang="en-US" sz="2400" b="1" i="0" u="none" strike="noStrike" kern="0" cap="none" spc="0" normalizeH="0" noProof="0" dirty="0" smtClean="0">
                <a:ln>
                  <a:noFill/>
                </a:ln>
                <a:solidFill>
                  <a:schemeClr val="bg1"/>
                </a:solidFill>
                <a:effectLst/>
                <a:uLnTx/>
                <a:uFillTx/>
                <a:latin typeface="微软雅黑" pitchFamily="34" charset="-122"/>
                <a:ea typeface="微软雅黑" pitchFamily="34" charset="-122"/>
              </a:rPr>
              <a:t>            </a:t>
            </a: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a:t>
            </a:r>
            <a:r>
              <a:rPr kumimoji="0" lang="zh-CN" altLang="en-US" sz="2200" b="0" i="0" u="none" strike="noStrike" kern="0" cap="none" spc="0" normalizeH="0" baseline="0" noProof="0" dirty="0" smtClean="0">
                <a:ln>
                  <a:noFill/>
                </a:ln>
                <a:solidFill>
                  <a:schemeClr val="accent6">
                    <a:lumMod val="60000"/>
                    <a:lumOff val="40000"/>
                  </a:schemeClr>
                </a:solidFill>
                <a:effectLst/>
                <a:uLnTx/>
                <a:uFillTx/>
                <a:latin typeface="微软雅黑" pitchFamily="34" charset="-122"/>
                <a:ea typeface="微软雅黑" pitchFamily="34" charset="-122"/>
              </a:rPr>
              <a:t>鸡声茅店月，人迹板桥霜</a:t>
            </a:r>
            <a:endParaRPr kumimoji="0" lang="zh-CN" altLang="en-US" sz="2200" b="0" i="0" u="none" strike="noStrike" kern="0" cap="none" spc="0" normalizeH="0" baseline="0" noProof="0" dirty="0">
              <a:ln>
                <a:noFill/>
              </a:ln>
              <a:solidFill>
                <a:schemeClr val="accent6">
                  <a:lumMod val="60000"/>
                  <a:lumOff val="40000"/>
                </a:schemeClr>
              </a:solidFill>
              <a:effectLst/>
              <a:uLnTx/>
              <a:uFillTx/>
              <a:latin typeface="微软雅黑" pitchFamily="34" charset="-122"/>
              <a:ea typeface="微软雅黑"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3600" y="0"/>
            <a:ext cx="3708400" cy="2447134"/>
          </a:xfrm>
          <a:prstGeom prst="rect">
            <a:avLst/>
          </a:prstGeom>
        </p:spPr>
      </p:pic>
    </p:spTree>
    <p:extLst>
      <p:ext uri="{BB962C8B-B14F-4D97-AF65-F5344CB8AC3E}">
        <p14:creationId xmlns:p14="http://schemas.microsoft.com/office/powerpoint/2010/main" val="712110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9303" y="105764"/>
            <a:ext cx="11581754" cy="1246495"/>
          </a:xfrm>
          <a:prstGeom prst="rect">
            <a:avLst/>
          </a:prstGeom>
          <a:noFill/>
        </p:spPr>
        <p:txBody>
          <a:bodyPr wrap="square" rtlCol="0">
            <a:spAutoFit/>
          </a:bodyPr>
          <a:lstStyle/>
          <a:p>
            <a:pPr>
              <a:lnSpc>
                <a:spcPct val="150000"/>
              </a:lnSpc>
              <a:spcAft>
                <a:spcPts val="0"/>
              </a:spcAft>
            </a:pPr>
            <a:r>
              <a:rPr lang="zh-CN" altLang="en-US" sz="2200" b="1" dirty="0" smtClean="0">
                <a:solidFill>
                  <a:schemeClr val="bg1">
                    <a:lumMod val="50000"/>
                  </a:schemeClr>
                </a:solidFill>
                <a:latin typeface="微软雅黑" pitchFamily="34" charset="-122"/>
                <a:ea typeface="微软雅黑" pitchFamily="34" charset="-122"/>
              </a:rPr>
              <a:t>我</a:t>
            </a:r>
            <a:r>
              <a:rPr lang="zh-CN" altLang="en-US" sz="2200" b="1" dirty="0">
                <a:solidFill>
                  <a:schemeClr val="bg1">
                    <a:lumMod val="50000"/>
                  </a:schemeClr>
                </a:solidFill>
                <a:latin typeface="微软雅黑" pitchFamily="34" charset="-122"/>
                <a:ea typeface="微软雅黑" pitchFamily="34" charset="-122"/>
              </a:rPr>
              <a:t>来练笔</a:t>
            </a:r>
            <a:endParaRPr lang="zh-CN" altLang="zh-CN" sz="2200" b="1" dirty="0">
              <a:solidFill>
                <a:schemeClr val="bg1">
                  <a:lumMod val="50000"/>
                </a:schemeClr>
              </a:solidFill>
              <a:latin typeface="微软雅黑" pitchFamily="34" charset="-122"/>
              <a:ea typeface="微软雅黑" pitchFamily="34" charset="-122"/>
            </a:endParaRPr>
          </a:p>
          <a:p>
            <a:pPr algn="just">
              <a:lnSpc>
                <a:spcPct val="150000"/>
              </a:lnSpc>
              <a:spcAft>
                <a:spcPts val="0"/>
              </a:spcAft>
            </a:pPr>
            <a:r>
              <a:rPr lang="zh-CN" altLang="en-US" sz="2800" kern="100" dirty="0">
                <a:latin typeface="Times New Roman"/>
                <a:ea typeface="微软雅黑" pitchFamily="34" charset="-122"/>
                <a:cs typeface="Times New Roman"/>
              </a:rPr>
              <a:t>请以</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逆境成才</a:t>
            </a:r>
            <a:r>
              <a:rPr lang="zh-CN" altLang="en-US" sz="28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Times New Roman"/>
              </a:rPr>
              <a:t>为话题，运用类比论证法写一段</a:t>
            </a:r>
            <a:r>
              <a:rPr lang="en-US" altLang="zh-CN" sz="2800" kern="100" dirty="0">
                <a:latin typeface="Times New Roman"/>
                <a:ea typeface="微软雅黑" pitchFamily="34" charset="-122"/>
                <a:cs typeface="Times New Roman"/>
              </a:rPr>
              <a:t>200</a:t>
            </a:r>
            <a:r>
              <a:rPr lang="zh-CN" altLang="en-US" sz="2800" kern="100" dirty="0">
                <a:latin typeface="Times New Roman"/>
                <a:ea typeface="微软雅黑" pitchFamily="34" charset="-122"/>
                <a:cs typeface="Times New Roman"/>
              </a:rPr>
              <a:t>字左右的短文。</a:t>
            </a:r>
            <a:endParaRPr lang="zh-CN" altLang="zh-CN" sz="2400" kern="100" dirty="0">
              <a:effectLst/>
              <a:latin typeface="宋体"/>
              <a:ea typeface="微软雅黑" pitchFamily="34" charset="-122"/>
              <a:cs typeface="Courier New"/>
            </a:endParaRPr>
          </a:p>
        </p:txBody>
      </p:sp>
      <p:sp>
        <p:nvSpPr>
          <p:cNvPr id="3" name="TextBox 2"/>
          <p:cNvSpPr txBox="1"/>
          <p:nvPr/>
        </p:nvSpPr>
        <p:spPr>
          <a:xfrm>
            <a:off x="241959" y="1272863"/>
            <a:ext cx="11588758" cy="4953664"/>
          </a:xfrm>
          <a:prstGeom prst="rect">
            <a:avLst/>
          </a:prstGeom>
          <a:noFill/>
        </p:spPr>
        <p:txBody>
          <a:bodyPr wrap="square" rtlCol="0">
            <a:spAutoFit/>
          </a:bodyPr>
          <a:lstStyle/>
          <a:p>
            <a:pPr>
              <a:lnSpc>
                <a:spcPct val="135000"/>
              </a:lnSpc>
              <a:spcAft>
                <a:spcPts val="0"/>
              </a:spcAft>
            </a:pPr>
            <a:r>
              <a:rPr lang="zh-CN" altLang="zh-CN" sz="2600" kern="100" dirty="0" smtClean="0">
                <a:solidFill>
                  <a:srgbClr val="E36C0A"/>
                </a:solidFill>
                <a:latin typeface="Times New Roman"/>
                <a:ea typeface="微软雅黑" pitchFamily="34" charset="-122"/>
                <a:cs typeface="Times New Roman"/>
              </a:rPr>
              <a:t>答案示例</a:t>
            </a:r>
            <a:r>
              <a:rPr lang="en-US" altLang="zh-CN" sz="2600" kern="100" dirty="0" smtClean="0">
                <a:solidFill>
                  <a:srgbClr val="E36C0A"/>
                </a:solidFill>
                <a:latin typeface="Times New Roman"/>
                <a:ea typeface="微软雅黑" pitchFamily="34" charset="-122"/>
                <a:cs typeface="Courier New"/>
              </a:rPr>
              <a:t> </a:t>
            </a:r>
            <a:endParaRPr lang="zh-CN" altLang="zh-CN" sz="2600" kern="100" dirty="0" smtClean="0">
              <a:latin typeface="宋体"/>
              <a:ea typeface="微软雅黑" pitchFamily="34" charset="-122"/>
              <a:cs typeface="Courier New"/>
            </a:endParaRPr>
          </a:p>
          <a:p>
            <a:pPr indent="713740">
              <a:lnSpc>
                <a:spcPct val="135000"/>
              </a:lnSpc>
              <a:spcAft>
                <a:spcPts val="0"/>
              </a:spcAft>
            </a:pPr>
            <a:r>
              <a:rPr lang="zh-CN" altLang="en-US" sz="2600" kern="100" dirty="0">
                <a:latin typeface="Times New Roman"/>
                <a:ea typeface="微软雅黑" pitchFamily="34" charset="-122"/>
                <a:cs typeface="Times New Roman"/>
              </a:rPr>
              <a:t>逆境成才，风雨的洗礼可以让心更加坚韧。胡杨树在缺水、缺肥的环境下，不得不把自己的根一直扎到地底下的泉源中去，有这么深的根，怎能轻易被风刮倒？中国著名作家吴敬梓在家徒四壁、三餐难继的情况下坚持创作，最后便有了享誉文坛的</a:t>
            </a:r>
            <a:r>
              <a:rPr lang="en-US" altLang="zh-CN" sz="2600" kern="100" dirty="0">
                <a:latin typeface="Times New Roman"/>
                <a:ea typeface="微软雅黑" pitchFamily="34" charset="-122"/>
                <a:cs typeface="Times New Roman"/>
              </a:rPr>
              <a:t>《</a:t>
            </a:r>
            <a:r>
              <a:rPr lang="zh-CN" altLang="en-US" sz="2600" kern="100" dirty="0">
                <a:latin typeface="Times New Roman"/>
                <a:ea typeface="微软雅黑" pitchFamily="34" charset="-122"/>
                <a:cs typeface="Times New Roman"/>
              </a:rPr>
              <a:t>儒林外史</a:t>
            </a:r>
            <a:r>
              <a:rPr lang="en-US" altLang="zh-CN" sz="2600" kern="100" dirty="0">
                <a:latin typeface="Times New Roman"/>
                <a:ea typeface="微软雅黑" pitchFamily="34" charset="-122"/>
                <a:cs typeface="Times New Roman"/>
              </a:rPr>
              <a:t>》</a:t>
            </a:r>
            <a:r>
              <a:rPr lang="zh-CN" altLang="en-US" sz="2600" kern="100" dirty="0">
                <a:latin typeface="Times New Roman"/>
                <a:ea typeface="微软雅黑" pitchFamily="34" charset="-122"/>
                <a:cs typeface="Times New Roman"/>
              </a:rPr>
              <a:t>；贝多芬耳聋后坚持创作，才有了</a:t>
            </a:r>
            <a:r>
              <a:rPr lang="en-US" altLang="zh-CN" sz="2600" kern="100" dirty="0">
                <a:latin typeface="Times New Roman"/>
                <a:ea typeface="微软雅黑" pitchFamily="34" charset="-122"/>
                <a:cs typeface="Times New Roman"/>
              </a:rPr>
              <a:t>《</a:t>
            </a:r>
            <a:r>
              <a:rPr lang="zh-CN" altLang="en-US" sz="2600" kern="100" dirty="0">
                <a:latin typeface="Times New Roman"/>
                <a:ea typeface="微软雅黑" pitchFamily="34" charset="-122"/>
                <a:cs typeface="Times New Roman"/>
              </a:rPr>
              <a:t>命运交响曲</a:t>
            </a:r>
            <a:r>
              <a:rPr lang="en-US" altLang="zh-CN" sz="2600" kern="100" dirty="0">
                <a:latin typeface="Times New Roman"/>
                <a:ea typeface="微软雅黑" pitchFamily="34" charset="-122"/>
                <a:cs typeface="Times New Roman"/>
              </a:rPr>
              <a:t>》</a:t>
            </a:r>
            <a:r>
              <a:rPr lang="zh-CN" altLang="en-US" sz="2600" kern="100" dirty="0">
                <a:latin typeface="Times New Roman"/>
                <a:ea typeface="微软雅黑" pitchFamily="34" charset="-122"/>
                <a:cs typeface="Times New Roman"/>
              </a:rPr>
              <a:t>；黑泽明在跌入人生低谷后，不停创作反思，终在七十岁时于戛纳电影节中获得大奖。</a:t>
            </a:r>
          </a:p>
          <a:p>
            <a:pPr indent="713740">
              <a:lnSpc>
                <a:spcPct val="135000"/>
              </a:lnSpc>
              <a:spcAft>
                <a:spcPts val="0"/>
              </a:spcAft>
            </a:pPr>
            <a:r>
              <a:rPr lang="zh-CN" altLang="en-US" sz="2600" kern="100" dirty="0">
                <a:latin typeface="Times New Roman"/>
                <a:ea typeface="微软雅黑" pitchFamily="34" charset="-122"/>
                <a:cs typeface="Times New Roman"/>
              </a:rPr>
              <a:t>如果说成功后的花环最艳，那我说成功前的风雨最美，因为是它激发了</a:t>
            </a:r>
            <a:r>
              <a:rPr lang="zh-CN" altLang="en-US" sz="2800" kern="100" dirty="0">
                <a:latin typeface="宋体" pitchFamily="2" charset="-122"/>
                <a:ea typeface="宋体" pitchFamily="2" charset="-122"/>
                <a:cs typeface="Times New Roman"/>
              </a:rPr>
              <a:t>“</a:t>
            </a:r>
            <a:r>
              <a:rPr lang="zh-CN" altLang="en-US" sz="2600" kern="100" dirty="0">
                <a:latin typeface="Times New Roman"/>
                <a:ea typeface="微软雅黑" pitchFamily="34" charset="-122"/>
                <a:cs typeface="Times New Roman"/>
              </a:rPr>
              <a:t>胡杨树</a:t>
            </a:r>
            <a:r>
              <a:rPr lang="zh-CN" altLang="en-US" sz="2800" kern="100" dirty="0">
                <a:latin typeface="宋体" pitchFamily="2" charset="-122"/>
                <a:ea typeface="宋体" pitchFamily="2" charset="-122"/>
                <a:cs typeface="Times New Roman"/>
              </a:rPr>
              <a:t>”</a:t>
            </a:r>
            <a:r>
              <a:rPr lang="zh-CN" altLang="en-US" sz="2600" kern="100" dirty="0">
                <a:latin typeface="Times New Roman"/>
                <a:ea typeface="微软雅黑" pitchFamily="34" charset="-122"/>
                <a:cs typeface="Times New Roman"/>
              </a:rPr>
              <a:t>萎靡的心，给了</a:t>
            </a:r>
            <a:r>
              <a:rPr lang="zh-CN" altLang="en-US" sz="2800" kern="100" dirty="0">
                <a:latin typeface="宋体" pitchFamily="2" charset="-122"/>
                <a:ea typeface="宋体" pitchFamily="2" charset="-122"/>
                <a:cs typeface="Times New Roman"/>
              </a:rPr>
              <a:t>“</a:t>
            </a:r>
            <a:r>
              <a:rPr lang="zh-CN" altLang="en-US" sz="2600" kern="100" dirty="0">
                <a:latin typeface="Times New Roman"/>
                <a:ea typeface="微软雅黑" pitchFamily="34" charset="-122"/>
                <a:cs typeface="Times New Roman"/>
              </a:rPr>
              <a:t>胡杨树</a:t>
            </a:r>
            <a:r>
              <a:rPr lang="zh-CN" altLang="en-US" sz="2800" kern="100" dirty="0">
                <a:latin typeface="宋体" pitchFamily="2" charset="-122"/>
                <a:ea typeface="宋体" pitchFamily="2" charset="-122"/>
                <a:cs typeface="Times New Roman"/>
              </a:rPr>
              <a:t>”</a:t>
            </a:r>
            <a:r>
              <a:rPr lang="zh-CN" altLang="en-US" sz="2600" kern="100" dirty="0">
                <a:latin typeface="Times New Roman"/>
                <a:ea typeface="微软雅黑" pitchFamily="34" charset="-122"/>
                <a:cs typeface="Times New Roman"/>
              </a:rPr>
              <a:t>扎根深处的勇气。</a:t>
            </a:r>
          </a:p>
        </p:txBody>
      </p:sp>
      <p:grpSp>
        <p:nvGrpSpPr>
          <p:cNvPr id="4" name="组合 3"/>
          <p:cNvGrpSpPr/>
          <p:nvPr/>
        </p:nvGrpSpPr>
        <p:grpSpPr>
          <a:xfrm rot="5400000">
            <a:off x="11422179" y="5699666"/>
            <a:ext cx="549128" cy="549414"/>
            <a:chOff x="11226607" y="6533712"/>
            <a:chExt cx="360000" cy="360000"/>
          </a:xfrm>
        </p:grpSpPr>
        <p:sp>
          <p:nvSpPr>
            <p:cNvPr id="5" name="椭圆 4">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燕尾形 5">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1658642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67178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26998" y="957271"/>
            <a:ext cx="11660202" cy="4093428"/>
          </a:xfrm>
          <a:prstGeom prst="rect">
            <a:avLst/>
          </a:prstGeom>
        </p:spPr>
        <p:txBody>
          <a:bodyPr wrap="square">
            <a:spAutoFit/>
          </a:bodyPr>
          <a:lstStyle/>
          <a:p>
            <a:pPr>
              <a:lnSpc>
                <a:spcPct val="200000"/>
              </a:lnSpc>
              <a:spcAft>
                <a:spcPts val="0"/>
              </a:spcAft>
            </a:pPr>
            <a:r>
              <a:rPr lang="zh-CN" altLang="en-US" sz="2600" kern="100" dirty="0" smtClean="0">
                <a:solidFill>
                  <a:schemeClr val="tx1">
                    <a:lumMod val="75000"/>
                    <a:lumOff val="25000"/>
                  </a:schemeClr>
                </a:solidFill>
                <a:latin typeface="微软雅黑" pitchFamily="34" charset="-122"/>
                <a:ea typeface="微软雅黑" pitchFamily="34" charset="-122"/>
                <a:cs typeface="Times New Roman"/>
              </a:rPr>
              <a:t>      </a:t>
            </a:r>
            <a:r>
              <a:rPr lang="zh-CN" altLang="en-US" sz="2500" dirty="0">
                <a:latin typeface="宋体" pitchFamily="2" charset="-122"/>
                <a:ea typeface="宋体" pitchFamily="2" charset="-122"/>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是的！我非常害怕！</a:t>
            </a:r>
            <a:r>
              <a:rPr lang="zh-CN" altLang="en-US" sz="2500" dirty="0">
                <a:latin typeface="宋体" pitchFamily="2" charset="-122"/>
                <a:ea typeface="宋体" pitchFamily="2" charset="-122"/>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诗作家说，</a:t>
            </a:r>
            <a:r>
              <a:rPr lang="zh-CN" altLang="en-US" sz="2500" dirty="0">
                <a:latin typeface="宋体" pitchFamily="2" charset="-122"/>
                <a:ea typeface="宋体" pitchFamily="2" charset="-122"/>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因为如果我和你对诗，不管你作没作出诗来，你都会因此成名，而我却会被人耻笑和小人一般见识。而且我在这里还要奉劝你几句，要成名拿出真本事来，借着别人的名想走捷径，只能离成功越来越远！</a:t>
            </a:r>
            <a:r>
              <a:rPr lang="zh-CN" altLang="en-US" sz="2500" dirty="0">
                <a:latin typeface="宋体" pitchFamily="2" charset="-122"/>
                <a:ea typeface="宋体" pitchFamily="2" charset="-122"/>
              </a:rPr>
              <a:t>”</a:t>
            </a:r>
          </a:p>
          <a:p>
            <a:pPr>
              <a:lnSpc>
                <a:spcPct val="200000"/>
              </a:lnSpc>
              <a:spcAft>
                <a:spcPts val="0"/>
              </a:spcAft>
            </a:pPr>
            <a:r>
              <a:rPr lang="zh-CN" altLang="en-US" sz="2600" kern="100" dirty="0" smtClean="0">
                <a:solidFill>
                  <a:schemeClr val="tx1">
                    <a:lumMod val="75000"/>
                    <a:lumOff val="25000"/>
                  </a:schemeClr>
                </a:solidFill>
                <a:latin typeface="微软雅黑" pitchFamily="34" charset="-122"/>
                <a:ea typeface="微软雅黑" pitchFamily="34" charset="-122"/>
                <a:cs typeface="Times New Roman"/>
              </a:rPr>
              <a:t>      一番话</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说得这人的脸一阵青一阵白，在众人的嘲笑中灰溜溜地走了。</a:t>
            </a:r>
          </a:p>
        </p:txBody>
      </p:sp>
    </p:spTree>
    <p:extLst>
      <p:ext uri="{BB962C8B-B14F-4D97-AF65-F5344CB8AC3E}">
        <p14:creationId xmlns:p14="http://schemas.microsoft.com/office/powerpoint/2010/main" val="16760728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5"/>
          <p:cNvSpPr txBox="1"/>
          <p:nvPr/>
        </p:nvSpPr>
        <p:spPr>
          <a:xfrm>
            <a:off x="113923" y="336861"/>
            <a:ext cx="1793896" cy="532453"/>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l"/>
            </a:pPr>
            <a:r>
              <a:rPr lang="zh-CN" altLang="en-US" sz="2200" b="1" dirty="0" smtClean="0">
                <a:solidFill>
                  <a:schemeClr val="bg1">
                    <a:lumMod val="50000"/>
                  </a:schemeClr>
                </a:solidFill>
                <a:latin typeface="微软雅黑" pitchFamily="34" charset="-122"/>
                <a:ea typeface="微软雅黑" pitchFamily="34" charset="-122"/>
              </a:rPr>
              <a:t>佳句咀华</a:t>
            </a:r>
            <a:endParaRPr lang="en-US" altLang="zh-CN" sz="2200" dirty="0" smtClean="0">
              <a:solidFill>
                <a:schemeClr val="bg1">
                  <a:lumMod val="50000"/>
                </a:schemeClr>
              </a:solidFill>
              <a:latin typeface="微软雅黑" pitchFamily="34" charset="-122"/>
              <a:ea typeface="微软雅黑" pitchFamily="34" charset="-122"/>
            </a:endParaRPr>
          </a:p>
        </p:txBody>
      </p:sp>
      <p:sp>
        <p:nvSpPr>
          <p:cNvPr id="8" name="TextBox 7"/>
          <p:cNvSpPr txBox="1"/>
          <p:nvPr/>
        </p:nvSpPr>
        <p:spPr>
          <a:xfrm>
            <a:off x="196696" y="701679"/>
            <a:ext cx="11818409" cy="5493812"/>
          </a:xfrm>
          <a:prstGeom prst="rect">
            <a:avLst/>
          </a:prstGeom>
          <a:noFill/>
        </p:spPr>
        <p:txBody>
          <a:bodyPr wrap="square" rtlCol="0">
            <a:spAutoFit/>
          </a:bodyPr>
          <a:lstStyle/>
          <a:p>
            <a:pPr algn="ctr">
              <a:lnSpc>
                <a:spcPct val="150000"/>
              </a:lnSpc>
              <a:spcAft>
                <a:spcPts val="0"/>
              </a:spcAft>
            </a:pPr>
            <a:r>
              <a:rPr lang="zh-CN" altLang="en-US" sz="2600" b="1" kern="100" dirty="0">
                <a:solidFill>
                  <a:srgbClr val="00B050"/>
                </a:solidFill>
                <a:latin typeface="微软雅黑" pitchFamily="34" charset="-122"/>
                <a:ea typeface="微软雅黑" pitchFamily="34" charset="-122"/>
                <a:cs typeface="Courier New"/>
              </a:rPr>
              <a:t>钱钟书格言</a:t>
            </a:r>
          </a:p>
          <a:p>
            <a:pPr algn="just">
              <a:lnSpc>
                <a:spcPct val="150000"/>
              </a:lnSpc>
              <a:spcAft>
                <a:spcPts val="0"/>
              </a:spcAft>
            </a:pPr>
            <a:r>
              <a:rPr lang="en-US" altLang="zh-CN" sz="2600" b="1" kern="100" dirty="0">
                <a:solidFill>
                  <a:srgbClr val="00B050"/>
                </a:solidFill>
                <a:latin typeface="微软雅黑" pitchFamily="34" charset="-122"/>
                <a:ea typeface="微软雅黑" pitchFamily="34" charset="-122"/>
                <a:cs typeface="Courier New"/>
              </a:rPr>
              <a:t>1</a:t>
            </a:r>
            <a:r>
              <a:rPr lang="zh-CN" altLang="en-US" sz="2600" b="1" kern="100" dirty="0">
                <a:solidFill>
                  <a:srgbClr val="00B050"/>
                </a:solidFill>
                <a:latin typeface="微软雅黑" pitchFamily="34" charset="-122"/>
                <a:ea typeface="微软雅黑" pitchFamily="34" charset="-122"/>
                <a:cs typeface="Courier New"/>
              </a:rPr>
              <a:t>．人生的刺，就在这里，留恋着不肯快走的，偏是你所不留恋的东西。</a:t>
            </a:r>
          </a:p>
          <a:p>
            <a:pPr algn="just">
              <a:lnSpc>
                <a:spcPct val="150000"/>
              </a:lnSpc>
              <a:spcAft>
                <a:spcPts val="0"/>
              </a:spcAft>
            </a:pPr>
            <a:r>
              <a:rPr lang="en-US" altLang="zh-CN" sz="2600" b="1" kern="100" dirty="0">
                <a:solidFill>
                  <a:srgbClr val="00B050"/>
                </a:solidFill>
                <a:latin typeface="微软雅黑" pitchFamily="34" charset="-122"/>
                <a:ea typeface="微软雅黑" pitchFamily="34" charset="-122"/>
                <a:cs typeface="Courier New"/>
              </a:rPr>
              <a:t>2</a:t>
            </a:r>
            <a:r>
              <a:rPr lang="zh-CN" altLang="en-US" sz="2600" b="1" kern="100" dirty="0">
                <a:solidFill>
                  <a:srgbClr val="00B050"/>
                </a:solidFill>
                <a:latin typeface="微软雅黑" pitchFamily="34" charset="-122"/>
                <a:ea typeface="微软雅黑" pitchFamily="34" charset="-122"/>
                <a:cs typeface="Courier New"/>
              </a:rPr>
              <a:t>．据说每个人需要一面镜子，可以常常自照，知道自己是个什么东西。不过</a:t>
            </a:r>
            <a:r>
              <a:rPr lang="zh-CN" altLang="en-US" sz="2600" b="1" kern="100" dirty="0" smtClean="0">
                <a:solidFill>
                  <a:srgbClr val="00B050"/>
                </a:solidFill>
                <a:latin typeface="微软雅黑" pitchFamily="34" charset="-122"/>
                <a:ea typeface="微软雅黑" pitchFamily="34" charset="-122"/>
                <a:cs typeface="Courier New"/>
              </a:rPr>
              <a:t>，</a:t>
            </a:r>
            <a:endParaRPr lang="en-US" altLang="zh-CN" sz="2600" b="1" kern="100" dirty="0" smtClean="0">
              <a:solidFill>
                <a:srgbClr val="00B050"/>
              </a:solidFill>
              <a:latin typeface="微软雅黑" pitchFamily="34" charset="-122"/>
              <a:ea typeface="微软雅黑" pitchFamily="34" charset="-122"/>
              <a:cs typeface="Courier New"/>
            </a:endParaRPr>
          </a:p>
          <a:p>
            <a:pPr algn="just">
              <a:lnSpc>
                <a:spcPct val="150000"/>
              </a:lnSpc>
              <a:spcAft>
                <a:spcPts val="0"/>
              </a:spcAft>
            </a:pPr>
            <a:r>
              <a:rPr lang="en-US" altLang="zh-CN" sz="2600" b="1" kern="100" dirty="0">
                <a:solidFill>
                  <a:srgbClr val="00B050"/>
                </a:solidFill>
                <a:latin typeface="微软雅黑" pitchFamily="34" charset="-122"/>
                <a:ea typeface="微软雅黑" pitchFamily="34" charset="-122"/>
                <a:cs typeface="Courier New"/>
              </a:rPr>
              <a:t> </a:t>
            </a:r>
            <a:r>
              <a:rPr lang="en-US" altLang="zh-CN" sz="2600" b="1" kern="100" dirty="0" smtClean="0">
                <a:solidFill>
                  <a:srgbClr val="00B050"/>
                </a:solidFill>
                <a:latin typeface="微软雅黑" pitchFamily="34" charset="-122"/>
                <a:ea typeface="微软雅黑" pitchFamily="34" charset="-122"/>
                <a:cs typeface="Courier New"/>
              </a:rPr>
              <a:t>   </a:t>
            </a:r>
            <a:r>
              <a:rPr lang="zh-CN" altLang="en-US" sz="2600" b="1" kern="100" dirty="0" smtClean="0">
                <a:solidFill>
                  <a:srgbClr val="00B050"/>
                </a:solidFill>
                <a:latin typeface="微软雅黑" pitchFamily="34" charset="-122"/>
                <a:ea typeface="微软雅黑" pitchFamily="34" charset="-122"/>
                <a:cs typeface="Courier New"/>
              </a:rPr>
              <a:t> 能</a:t>
            </a:r>
            <a:r>
              <a:rPr lang="zh-CN" altLang="en-US" sz="2600" b="1" kern="100" dirty="0">
                <a:solidFill>
                  <a:srgbClr val="00B050"/>
                </a:solidFill>
                <a:latin typeface="微软雅黑" pitchFamily="34" charset="-122"/>
                <a:ea typeface="微软雅黑" pitchFamily="34" charset="-122"/>
                <a:cs typeface="Courier New"/>
              </a:rPr>
              <a:t>自知的人根本不用照镜子；不自知的东西，照了镜子也没有用。</a:t>
            </a:r>
          </a:p>
          <a:p>
            <a:pPr algn="just">
              <a:lnSpc>
                <a:spcPct val="150000"/>
              </a:lnSpc>
              <a:spcAft>
                <a:spcPts val="0"/>
              </a:spcAft>
            </a:pPr>
            <a:r>
              <a:rPr lang="en-US" altLang="zh-CN" sz="2600" b="1" kern="100" dirty="0">
                <a:solidFill>
                  <a:srgbClr val="00B050"/>
                </a:solidFill>
                <a:latin typeface="微软雅黑" pitchFamily="34" charset="-122"/>
                <a:ea typeface="微软雅黑" pitchFamily="34" charset="-122"/>
                <a:cs typeface="Courier New"/>
              </a:rPr>
              <a:t>3</a:t>
            </a:r>
            <a:r>
              <a:rPr lang="zh-CN" altLang="en-US" sz="2600" b="1" kern="100" dirty="0">
                <a:solidFill>
                  <a:srgbClr val="00B050"/>
                </a:solidFill>
                <a:latin typeface="微软雅黑" pitchFamily="34" charset="-122"/>
                <a:ea typeface="微软雅黑" pitchFamily="34" charset="-122"/>
                <a:cs typeface="Courier New"/>
              </a:rPr>
              <a:t>．人生据说是一部大书。假使人生真是这样，那么，我们一大半作者只能</a:t>
            </a:r>
            <a:r>
              <a:rPr lang="zh-CN" altLang="en-US" sz="2600" b="1" kern="100" dirty="0" smtClean="0">
                <a:solidFill>
                  <a:srgbClr val="00B050"/>
                </a:solidFill>
                <a:latin typeface="微软雅黑" pitchFamily="34" charset="-122"/>
                <a:ea typeface="微软雅黑" pitchFamily="34" charset="-122"/>
                <a:cs typeface="Courier New"/>
              </a:rPr>
              <a:t>算是</a:t>
            </a:r>
            <a:endParaRPr lang="en-US" altLang="zh-CN" sz="2600" b="1" kern="100" dirty="0" smtClean="0">
              <a:solidFill>
                <a:srgbClr val="00B050"/>
              </a:solidFill>
              <a:latin typeface="微软雅黑" pitchFamily="34" charset="-122"/>
              <a:ea typeface="微软雅黑" pitchFamily="34" charset="-122"/>
              <a:cs typeface="Courier New"/>
            </a:endParaRPr>
          </a:p>
          <a:p>
            <a:pPr algn="just">
              <a:lnSpc>
                <a:spcPct val="150000"/>
              </a:lnSpc>
              <a:spcAft>
                <a:spcPts val="0"/>
              </a:spcAft>
            </a:pPr>
            <a:r>
              <a:rPr lang="en-US" altLang="zh-CN" sz="2600" b="1" kern="100" dirty="0">
                <a:solidFill>
                  <a:srgbClr val="00B050"/>
                </a:solidFill>
                <a:latin typeface="微软雅黑" pitchFamily="34" charset="-122"/>
                <a:ea typeface="微软雅黑" pitchFamily="34" charset="-122"/>
                <a:cs typeface="Courier New"/>
              </a:rPr>
              <a:t> </a:t>
            </a:r>
            <a:r>
              <a:rPr lang="en-US" altLang="zh-CN" sz="2600" b="1" kern="100" dirty="0" smtClean="0">
                <a:solidFill>
                  <a:srgbClr val="00B050"/>
                </a:solidFill>
                <a:latin typeface="微软雅黑" pitchFamily="34" charset="-122"/>
                <a:ea typeface="微软雅黑" pitchFamily="34" charset="-122"/>
                <a:cs typeface="Courier New"/>
              </a:rPr>
              <a:t>   </a:t>
            </a:r>
            <a:r>
              <a:rPr lang="zh-CN" altLang="en-US" sz="2600" b="1" kern="100" dirty="0" smtClean="0">
                <a:solidFill>
                  <a:srgbClr val="00B050"/>
                </a:solidFill>
                <a:latin typeface="微软雅黑" pitchFamily="34" charset="-122"/>
                <a:ea typeface="微软雅黑" pitchFamily="34" charset="-122"/>
                <a:cs typeface="Courier New"/>
              </a:rPr>
              <a:t>书评</a:t>
            </a:r>
            <a:r>
              <a:rPr lang="zh-CN" altLang="en-US" sz="2600" b="1" kern="100" dirty="0">
                <a:solidFill>
                  <a:srgbClr val="00B050"/>
                </a:solidFill>
                <a:latin typeface="微软雅黑" pitchFamily="34" charset="-122"/>
                <a:ea typeface="微软雅黑" pitchFamily="34" charset="-122"/>
                <a:cs typeface="Courier New"/>
              </a:rPr>
              <a:t>家，具有书评家的本领，无须看得几页书，议论早已发了一大堆，书评</a:t>
            </a:r>
            <a:r>
              <a:rPr lang="zh-CN" altLang="en-US" sz="2600" b="1" kern="100" dirty="0" smtClean="0">
                <a:solidFill>
                  <a:srgbClr val="00B050"/>
                </a:solidFill>
                <a:latin typeface="微软雅黑" pitchFamily="34" charset="-122"/>
                <a:ea typeface="微软雅黑" pitchFamily="34" charset="-122"/>
                <a:cs typeface="Courier New"/>
              </a:rPr>
              <a:t>一</a:t>
            </a:r>
            <a:endParaRPr lang="en-US" altLang="zh-CN" sz="2600" b="1" kern="100" dirty="0" smtClean="0">
              <a:solidFill>
                <a:srgbClr val="00B050"/>
              </a:solidFill>
              <a:latin typeface="微软雅黑" pitchFamily="34" charset="-122"/>
              <a:ea typeface="微软雅黑" pitchFamily="34" charset="-122"/>
              <a:cs typeface="Courier New"/>
            </a:endParaRPr>
          </a:p>
          <a:p>
            <a:pPr algn="just">
              <a:lnSpc>
                <a:spcPct val="150000"/>
              </a:lnSpc>
              <a:spcAft>
                <a:spcPts val="0"/>
              </a:spcAft>
            </a:pPr>
            <a:r>
              <a:rPr lang="en-US" altLang="zh-CN" sz="2600" b="1" kern="100" dirty="0">
                <a:solidFill>
                  <a:srgbClr val="00B050"/>
                </a:solidFill>
                <a:latin typeface="微软雅黑" pitchFamily="34" charset="-122"/>
                <a:ea typeface="微软雅黑" pitchFamily="34" charset="-122"/>
                <a:cs typeface="Courier New"/>
              </a:rPr>
              <a:t> </a:t>
            </a:r>
            <a:r>
              <a:rPr lang="en-US" altLang="zh-CN" sz="2600" b="1" kern="100" dirty="0" smtClean="0">
                <a:solidFill>
                  <a:srgbClr val="00B050"/>
                </a:solidFill>
                <a:latin typeface="微软雅黑" pitchFamily="34" charset="-122"/>
                <a:ea typeface="微软雅黑" pitchFamily="34" charset="-122"/>
                <a:cs typeface="Courier New"/>
              </a:rPr>
              <a:t>    </a:t>
            </a:r>
            <a:r>
              <a:rPr lang="zh-CN" altLang="en-US" sz="2600" b="1" kern="100" dirty="0" smtClean="0">
                <a:solidFill>
                  <a:srgbClr val="00B050"/>
                </a:solidFill>
                <a:latin typeface="微软雅黑" pitchFamily="34" charset="-122"/>
                <a:ea typeface="微软雅黑" pitchFamily="34" charset="-122"/>
                <a:cs typeface="Courier New"/>
              </a:rPr>
              <a:t>篇</a:t>
            </a:r>
            <a:r>
              <a:rPr lang="zh-CN" altLang="en-US" sz="2600" b="1" kern="100" dirty="0">
                <a:solidFill>
                  <a:srgbClr val="00B050"/>
                </a:solidFill>
                <a:latin typeface="微软雅黑" pitchFamily="34" charset="-122"/>
                <a:ea typeface="微软雅黑" pitchFamily="34" charset="-122"/>
                <a:cs typeface="Courier New"/>
              </a:rPr>
              <a:t>写完交卷。</a:t>
            </a:r>
          </a:p>
          <a:p>
            <a:pPr algn="just">
              <a:lnSpc>
                <a:spcPct val="150000"/>
              </a:lnSpc>
              <a:spcAft>
                <a:spcPts val="0"/>
              </a:spcAft>
            </a:pPr>
            <a:r>
              <a:rPr lang="en-US" altLang="zh-CN" sz="2600" b="1" kern="100" dirty="0">
                <a:solidFill>
                  <a:srgbClr val="00B050"/>
                </a:solidFill>
                <a:latin typeface="微软雅黑" pitchFamily="34" charset="-122"/>
                <a:ea typeface="微软雅黑" pitchFamily="34" charset="-122"/>
                <a:cs typeface="Courier New"/>
              </a:rPr>
              <a:t>4</a:t>
            </a:r>
            <a:r>
              <a:rPr lang="zh-CN" altLang="en-US" sz="2600" b="1" kern="100" dirty="0">
                <a:solidFill>
                  <a:srgbClr val="00B050"/>
                </a:solidFill>
                <a:latin typeface="微软雅黑" pitchFamily="34" charset="-122"/>
                <a:ea typeface="微软雅黑" pitchFamily="34" charset="-122"/>
                <a:cs typeface="Courier New"/>
              </a:rPr>
              <a:t>．忠厚老实人的恶毒，像饭里的砂砾或者出骨鱼片里未净的刺，会给人一种</a:t>
            </a:r>
            <a:r>
              <a:rPr lang="zh-CN" altLang="en-US" sz="2600" b="1" kern="100" dirty="0" smtClean="0">
                <a:solidFill>
                  <a:srgbClr val="00B050"/>
                </a:solidFill>
                <a:latin typeface="微软雅黑" pitchFamily="34" charset="-122"/>
                <a:ea typeface="微软雅黑" pitchFamily="34" charset="-122"/>
                <a:cs typeface="Courier New"/>
              </a:rPr>
              <a:t>不</a:t>
            </a:r>
            <a:endParaRPr lang="en-US" altLang="zh-CN" sz="2600" b="1" kern="100" dirty="0" smtClean="0">
              <a:solidFill>
                <a:srgbClr val="00B050"/>
              </a:solidFill>
              <a:latin typeface="微软雅黑" pitchFamily="34" charset="-122"/>
              <a:ea typeface="微软雅黑" pitchFamily="34" charset="-122"/>
              <a:cs typeface="Courier New"/>
            </a:endParaRPr>
          </a:p>
          <a:p>
            <a:pPr algn="just">
              <a:lnSpc>
                <a:spcPct val="150000"/>
              </a:lnSpc>
              <a:spcAft>
                <a:spcPts val="0"/>
              </a:spcAft>
            </a:pPr>
            <a:r>
              <a:rPr lang="en-US" altLang="zh-CN" sz="2600" b="1" kern="100" dirty="0">
                <a:solidFill>
                  <a:srgbClr val="00B050"/>
                </a:solidFill>
                <a:latin typeface="微软雅黑" pitchFamily="34" charset="-122"/>
                <a:ea typeface="微软雅黑" pitchFamily="34" charset="-122"/>
                <a:cs typeface="Courier New"/>
              </a:rPr>
              <a:t> </a:t>
            </a:r>
            <a:r>
              <a:rPr lang="en-US" altLang="zh-CN" sz="2600" b="1" kern="100" dirty="0" smtClean="0">
                <a:solidFill>
                  <a:srgbClr val="00B050"/>
                </a:solidFill>
                <a:latin typeface="微软雅黑" pitchFamily="34" charset="-122"/>
                <a:ea typeface="微软雅黑" pitchFamily="34" charset="-122"/>
                <a:cs typeface="Courier New"/>
              </a:rPr>
              <a:t>    </a:t>
            </a:r>
            <a:r>
              <a:rPr lang="zh-CN" altLang="en-US" sz="2600" b="1" kern="100" dirty="0" smtClean="0">
                <a:solidFill>
                  <a:srgbClr val="00B050"/>
                </a:solidFill>
                <a:latin typeface="微软雅黑" pitchFamily="34" charset="-122"/>
                <a:ea typeface="微软雅黑" pitchFamily="34" charset="-122"/>
                <a:cs typeface="Courier New"/>
              </a:rPr>
              <a:t>期待</a:t>
            </a:r>
            <a:r>
              <a:rPr lang="zh-CN" altLang="en-US" sz="2600" b="1" kern="100" dirty="0">
                <a:solidFill>
                  <a:srgbClr val="00B050"/>
                </a:solidFill>
                <a:latin typeface="微软雅黑" pitchFamily="34" charset="-122"/>
                <a:ea typeface="微软雅黑" pitchFamily="34" charset="-122"/>
                <a:cs typeface="Courier New"/>
              </a:rPr>
              <a:t>的伤痛。</a:t>
            </a:r>
          </a:p>
        </p:txBody>
      </p:sp>
      <p:grpSp>
        <p:nvGrpSpPr>
          <p:cNvPr id="9" name="组合 8"/>
          <p:cNvGrpSpPr/>
          <p:nvPr/>
        </p:nvGrpSpPr>
        <p:grpSpPr>
          <a:xfrm rot="5400000">
            <a:off x="11465834" y="5509166"/>
            <a:ext cx="549128" cy="549414"/>
            <a:chOff x="11226607" y="6533712"/>
            <a:chExt cx="360000" cy="360000"/>
          </a:xfrm>
        </p:grpSpPr>
        <p:sp>
          <p:nvSpPr>
            <p:cNvPr id="10" name="椭圆 9">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1" name="燕尾形 10">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3642767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3923" y="1011380"/>
            <a:ext cx="2234166" cy="532453"/>
          </a:xfrm>
          <a:prstGeom prst="rect">
            <a:avLst/>
          </a:prstGeom>
          <a:noFill/>
        </p:spPr>
        <p:txBody>
          <a:bodyPr wrap="square" rtlCol="0">
            <a:spAutoFit/>
          </a:bodyPr>
          <a:lstStyle/>
          <a:p>
            <a:pPr>
              <a:lnSpc>
                <a:spcPct val="130000"/>
              </a:lnSpc>
              <a:spcBef>
                <a:spcPts val="600"/>
              </a:spcBef>
            </a:pPr>
            <a:r>
              <a:rPr lang="zh-CN" altLang="en-US" sz="2200" b="1" dirty="0" smtClean="0">
                <a:solidFill>
                  <a:schemeClr val="bg1">
                    <a:lumMod val="50000"/>
                  </a:schemeClr>
                </a:solidFill>
                <a:latin typeface="微软雅黑" pitchFamily="34" charset="-122"/>
                <a:ea typeface="微软雅黑" pitchFamily="34" charset="-122"/>
              </a:rPr>
              <a:t>一、作者视窗</a:t>
            </a:r>
            <a:endParaRPr lang="en-US" altLang="zh-CN" sz="2200" dirty="0" smtClean="0">
              <a:solidFill>
                <a:schemeClr val="bg1">
                  <a:lumMod val="50000"/>
                </a:schemeClr>
              </a:solidFill>
              <a:latin typeface="微软雅黑" pitchFamily="34" charset="-122"/>
              <a:ea typeface="微软雅黑" pitchFamily="34" charset="-122"/>
            </a:endParaRPr>
          </a:p>
        </p:txBody>
      </p:sp>
      <p:sp>
        <p:nvSpPr>
          <p:cNvPr id="7" name="TextBox 37"/>
          <p:cNvSpPr txBox="1"/>
          <p:nvPr/>
        </p:nvSpPr>
        <p:spPr>
          <a:xfrm>
            <a:off x="56444" y="76145"/>
            <a:ext cx="7710311"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自主积累       </a:t>
            </a:r>
            <a:r>
              <a:rPr kumimoji="0" lang="zh-CN" altLang="en-US" sz="2400" b="1" i="0" u="none" strike="noStrike" kern="0" cap="none" spc="0" normalizeH="0" noProof="0" dirty="0" smtClean="0">
                <a:ln>
                  <a:noFill/>
                </a:ln>
                <a:solidFill>
                  <a:schemeClr val="bg1"/>
                </a:solidFill>
                <a:effectLst/>
                <a:uLnTx/>
                <a:uFillTx/>
                <a:latin typeface="微软雅黑" pitchFamily="34" charset="-122"/>
                <a:ea typeface="微软雅黑" pitchFamily="34" charset="-122"/>
              </a:rPr>
              <a:t>            </a:t>
            </a: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a:t>
            </a:r>
            <a:r>
              <a:rPr kumimoji="0" lang="zh-CN" altLang="en-US" sz="2200" b="0" i="0" u="none" strike="noStrike" kern="0" cap="none" spc="0" normalizeH="0" baseline="0" noProof="0" dirty="0" smtClean="0">
                <a:ln>
                  <a:noFill/>
                </a:ln>
                <a:solidFill>
                  <a:schemeClr val="accent6">
                    <a:lumMod val="60000"/>
                    <a:lumOff val="40000"/>
                  </a:schemeClr>
                </a:solidFill>
                <a:effectLst/>
                <a:uLnTx/>
                <a:uFillTx/>
                <a:latin typeface="微软雅黑" pitchFamily="34" charset="-122"/>
                <a:ea typeface="微软雅黑" pitchFamily="34" charset="-122"/>
              </a:rPr>
              <a:t>博观而约取，厚积而薄发</a:t>
            </a:r>
            <a:endParaRPr kumimoji="0" lang="zh-CN" altLang="en-US" sz="2200" b="0" i="0" u="none" strike="noStrike" kern="0" cap="none" spc="0" normalizeH="0" baseline="0" noProof="0" dirty="0">
              <a:ln>
                <a:noFill/>
              </a:ln>
              <a:solidFill>
                <a:schemeClr val="accent6">
                  <a:lumMod val="60000"/>
                  <a:lumOff val="40000"/>
                </a:schemeClr>
              </a:solidFill>
              <a:effectLst/>
              <a:uLnTx/>
              <a:uFillTx/>
              <a:latin typeface="微软雅黑" pitchFamily="34" charset="-122"/>
              <a:ea typeface="微软雅黑" pitchFamily="34" charset="-122"/>
            </a:endParaRPr>
          </a:p>
        </p:txBody>
      </p:sp>
      <p:sp>
        <p:nvSpPr>
          <p:cNvPr id="11" name="TextBox 10"/>
          <p:cNvSpPr txBox="1"/>
          <p:nvPr/>
        </p:nvSpPr>
        <p:spPr>
          <a:xfrm>
            <a:off x="79433" y="1623060"/>
            <a:ext cx="11989386" cy="4401205"/>
          </a:xfrm>
          <a:prstGeom prst="rect">
            <a:avLst/>
          </a:prstGeom>
          <a:noFill/>
        </p:spPr>
        <p:txBody>
          <a:bodyPr wrap="square" rtlCol="0">
            <a:spAutoFit/>
          </a:bodyPr>
          <a:lstStyle/>
          <a:p>
            <a:pPr algn="just">
              <a:lnSpc>
                <a:spcPct val="200000"/>
              </a:lnSpc>
              <a:spcAft>
                <a:spcPts val="0"/>
              </a:spcAft>
            </a:pPr>
            <a:r>
              <a:rPr lang="zh-CN" altLang="en-US" sz="2800" kern="100" dirty="0" smtClean="0">
                <a:latin typeface="微软雅黑" pitchFamily="34" charset="-122"/>
                <a:ea typeface="微软雅黑" pitchFamily="34" charset="-122"/>
                <a:cs typeface="Times New Roman"/>
              </a:rPr>
              <a:t>        他</a:t>
            </a:r>
            <a:r>
              <a:rPr lang="zh-CN" altLang="en-US" sz="2800" kern="100" dirty="0">
                <a:latin typeface="微软雅黑" pitchFamily="34" charset="-122"/>
                <a:ea typeface="微软雅黑" pitchFamily="34" charset="-122"/>
                <a:cs typeface="Times New Roman"/>
              </a:rPr>
              <a:t>没有叱咤风云的权势，也没有惊险神奇的经历，甚至没有</a:t>
            </a:r>
            <a:r>
              <a:rPr lang="zh-CN" altLang="en-US" sz="2500" dirty="0">
                <a:latin typeface="宋体" pitchFamily="2" charset="-122"/>
                <a:ea typeface="宋体" pitchFamily="2" charset="-122"/>
              </a:rPr>
              <a:t>“</a:t>
            </a:r>
            <a:r>
              <a:rPr lang="zh-CN" altLang="en-US" sz="2800" kern="100" dirty="0">
                <a:latin typeface="微软雅黑" pitchFamily="34" charset="-122"/>
                <a:ea typeface="微软雅黑" pitchFamily="34" charset="-122"/>
                <a:cs typeface="Times New Roman"/>
              </a:rPr>
              <a:t>大师</a:t>
            </a:r>
            <a:r>
              <a:rPr lang="zh-CN" altLang="en-US" sz="2500" dirty="0">
                <a:latin typeface="宋体" pitchFamily="2" charset="-122"/>
                <a:ea typeface="宋体" pitchFamily="2" charset="-122"/>
              </a:rPr>
              <a:t>”“</a:t>
            </a:r>
            <a:r>
              <a:rPr lang="zh-CN" altLang="en-US" sz="2800" kern="100" dirty="0">
                <a:latin typeface="微软雅黑" pitchFamily="34" charset="-122"/>
                <a:ea typeface="微软雅黑" pitchFamily="34" charset="-122"/>
                <a:cs typeface="Times New Roman"/>
              </a:rPr>
              <a:t>权威</a:t>
            </a:r>
            <a:r>
              <a:rPr lang="zh-CN" altLang="en-US" sz="2500" dirty="0">
                <a:latin typeface="宋体" pitchFamily="2" charset="-122"/>
                <a:ea typeface="宋体" pitchFamily="2" charset="-122"/>
              </a:rPr>
              <a:t>”</a:t>
            </a:r>
            <a:r>
              <a:rPr lang="zh-CN" altLang="en-US" sz="2800" kern="100" dirty="0">
                <a:latin typeface="微软雅黑" pitchFamily="34" charset="-122"/>
                <a:ea typeface="微软雅黑" pitchFamily="34" charset="-122"/>
                <a:cs typeface="Times New Roman"/>
              </a:rPr>
              <a:t>的气势与派头，有的只是</a:t>
            </a:r>
            <a:r>
              <a:rPr lang="zh-CN" altLang="en-US" sz="2500" dirty="0">
                <a:latin typeface="宋体" pitchFamily="2" charset="-122"/>
                <a:ea typeface="宋体" pitchFamily="2" charset="-122"/>
              </a:rPr>
              <a:t>“</a:t>
            </a:r>
            <a:r>
              <a:rPr lang="zh-CN" altLang="en-US" sz="2800" kern="100" dirty="0">
                <a:latin typeface="微软雅黑" pitchFamily="34" charset="-122"/>
                <a:ea typeface="微软雅黑" pitchFamily="34" charset="-122"/>
                <a:cs typeface="Times New Roman"/>
              </a:rPr>
              <a:t>叫驴拉磨</a:t>
            </a:r>
            <a:r>
              <a:rPr lang="zh-CN" altLang="en-US" sz="2500" dirty="0">
                <a:latin typeface="宋体" pitchFamily="2" charset="-122"/>
                <a:ea typeface="宋体" pitchFamily="2" charset="-122"/>
              </a:rPr>
              <a:t>”</a:t>
            </a:r>
            <a:r>
              <a:rPr lang="zh-CN" altLang="en-US" sz="2800" kern="100" dirty="0">
                <a:latin typeface="微软雅黑" pitchFamily="34" charset="-122"/>
                <a:ea typeface="微软雅黑" pitchFamily="34" charset="-122"/>
                <a:cs typeface="Times New Roman"/>
              </a:rPr>
              <a:t>般的读书精神和学问修养。他博学多能，用他的满腹才华和生花妙笔为我们提供最好的精神产品和知识财富。他是平凡的，不平凡的是他的学问与成就，更不平凡的是他甘于寂寞、淡泊自守的精神！他就是中西文化研究泰斗、文化奇人钱钟书。</a:t>
            </a:r>
            <a:endParaRPr lang="zh-CN" altLang="zh-CN" sz="2800" kern="100" dirty="0">
              <a:effectLst/>
              <a:latin typeface="微软雅黑" pitchFamily="34" charset="-122"/>
              <a:ea typeface="微软雅黑" pitchFamily="34" charset="-122"/>
              <a:cs typeface="Courier New"/>
            </a:endParaRPr>
          </a:p>
        </p:txBody>
      </p:sp>
    </p:spTree>
    <p:extLst>
      <p:ext uri="{BB962C8B-B14F-4D97-AF65-F5344CB8AC3E}">
        <p14:creationId xmlns:p14="http://schemas.microsoft.com/office/powerpoint/2010/main" val="2310240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3940" y="39223"/>
            <a:ext cx="11967142" cy="5909310"/>
          </a:xfrm>
          <a:prstGeom prst="rect">
            <a:avLst/>
          </a:prstGeom>
          <a:noFill/>
        </p:spPr>
        <p:txBody>
          <a:bodyPr wrap="square" rtlCol="0">
            <a:spAutoFit/>
          </a:bodyPr>
          <a:lstStyle/>
          <a:p>
            <a:pPr lvl="0" algn="just">
              <a:lnSpc>
                <a:spcPct val="150000"/>
              </a:lnSpc>
            </a:pPr>
            <a:r>
              <a:rPr lang="en-US" altLang="zh-CN" sz="2500" b="1" kern="100" dirty="0" smtClean="0">
                <a:solidFill>
                  <a:schemeClr val="accent6">
                    <a:lumMod val="75000"/>
                  </a:schemeClr>
                </a:solidFill>
                <a:latin typeface="Times New Roman"/>
                <a:ea typeface="微软雅黑"/>
                <a:cs typeface="Times New Roman"/>
              </a:rPr>
              <a:t>【</a:t>
            </a:r>
            <a:r>
              <a:rPr lang="zh-CN" altLang="zh-CN" sz="2500" b="1" kern="100" dirty="0" smtClean="0">
                <a:solidFill>
                  <a:schemeClr val="accent6">
                    <a:lumMod val="75000"/>
                  </a:schemeClr>
                </a:solidFill>
                <a:latin typeface="Times New Roman"/>
                <a:ea typeface="微软雅黑"/>
                <a:cs typeface="Times New Roman"/>
              </a:rPr>
              <a:t>注</a:t>
            </a:r>
            <a:r>
              <a:rPr lang="en-US" altLang="zh-CN" sz="2500" b="1" kern="100" dirty="0" smtClean="0">
                <a:solidFill>
                  <a:schemeClr val="accent6">
                    <a:lumMod val="75000"/>
                  </a:schemeClr>
                </a:solidFill>
                <a:latin typeface="Times New Roman"/>
                <a:ea typeface="微软雅黑"/>
                <a:cs typeface="Times New Roman"/>
              </a:rPr>
              <a:t>】  </a:t>
            </a:r>
            <a:r>
              <a:rPr lang="zh-CN" altLang="en-US" sz="2800" kern="100" dirty="0" smtClean="0">
                <a:latin typeface="微软雅黑" pitchFamily="34" charset="-122"/>
                <a:ea typeface="微软雅黑" pitchFamily="34" charset="-122"/>
                <a:cs typeface="Courier New"/>
              </a:rPr>
              <a:t>钱钟书</a:t>
            </a:r>
            <a:r>
              <a:rPr lang="en-US" altLang="zh-CN" sz="2800" kern="100" dirty="0">
                <a:latin typeface="微软雅黑" pitchFamily="34" charset="-122"/>
                <a:ea typeface="微软雅黑" pitchFamily="34" charset="-122"/>
                <a:cs typeface="Courier New"/>
              </a:rPr>
              <a:t>(1910—1998)</a:t>
            </a:r>
            <a:r>
              <a:rPr lang="zh-CN" altLang="en-US" sz="2800" kern="100" dirty="0">
                <a:latin typeface="微软雅黑" pitchFamily="34" charset="-122"/>
                <a:ea typeface="微软雅黑" pitchFamily="34" charset="-122"/>
                <a:cs typeface="Courier New"/>
              </a:rPr>
              <a:t>，字默存，江苏无锡人。</a:t>
            </a:r>
            <a:r>
              <a:rPr lang="en-US" altLang="zh-CN" sz="2800" kern="100" dirty="0">
                <a:latin typeface="微软雅黑" pitchFamily="34" charset="-122"/>
                <a:ea typeface="微软雅黑" pitchFamily="34" charset="-122"/>
                <a:cs typeface="Courier New"/>
              </a:rPr>
              <a:t>1932</a:t>
            </a:r>
            <a:r>
              <a:rPr lang="zh-CN" altLang="en-US" sz="2800" kern="100" dirty="0" smtClean="0">
                <a:latin typeface="微软雅黑" pitchFamily="34" charset="-122"/>
                <a:ea typeface="微软雅黑" pitchFamily="34" charset="-122"/>
                <a:cs typeface="Courier New"/>
              </a:rPr>
              <a:t>年</a:t>
            </a:r>
            <a:endParaRPr lang="en-US" altLang="zh-CN" sz="2800" kern="100" dirty="0" smtClean="0">
              <a:latin typeface="微软雅黑" pitchFamily="34" charset="-122"/>
              <a:ea typeface="微软雅黑" pitchFamily="34" charset="-122"/>
              <a:cs typeface="Courier New"/>
            </a:endParaRPr>
          </a:p>
          <a:p>
            <a:pPr lvl="0" algn="just">
              <a:lnSpc>
                <a:spcPct val="150000"/>
              </a:lnSpc>
            </a:pPr>
            <a:r>
              <a:rPr lang="zh-CN" altLang="en-US" sz="2800" kern="100" dirty="0" smtClean="0">
                <a:latin typeface="微软雅黑" pitchFamily="34" charset="-122"/>
                <a:ea typeface="微软雅黑" pitchFamily="34" charset="-122"/>
                <a:cs typeface="Courier New"/>
              </a:rPr>
              <a:t>在</a:t>
            </a:r>
            <a:r>
              <a:rPr lang="zh-CN" altLang="en-US" sz="2800" kern="100" dirty="0">
                <a:latin typeface="微软雅黑" pitchFamily="34" charset="-122"/>
                <a:ea typeface="微软雅黑" pitchFamily="34" charset="-122"/>
                <a:cs typeface="Courier New"/>
              </a:rPr>
              <a:t>清华结识杨绛，次年毕业，赴上海光华大学执教。</a:t>
            </a:r>
            <a:r>
              <a:rPr lang="en-US" altLang="zh-CN" sz="2800" kern="100" dirty="0">
                <a:latin typeface="微软雅黑" pitchFamily="34" charset="-122"/>
                <a:ea typeface="微软雅黑" pitchFamily="34" charset="-122"/>
                <a:cs typeface="Courier New"/>
              </a:rPr>
              <a:t>1935</a:t>
            </a:r>
            <a:r>
              <a:rPr lang="zh-CN" altLang="en-US" sz="2800" kern="100" dirty="0">
                <a:latin typeface="微软雅黑" pitchFamily="34" charset="-122"/>
                <a:ea typeface="微软雅黑" pitchFamily="34" charset="-122"/>
                <a:cs typeface="Courier New"/>
              </a:rPr>
              <a:t>年</a:t>
            </a:r>
            <a:r>
              <a:rPr lang="zh-CN" altLang="en-US" sz="2800" kern="100" dirty="0" smtClean="0">
                <a:latin typeface="微软雅黑" pitchFamily="34" charset="-122"/>
                <a:ea typeface="微软雅黑" pitchFamily="34" charset="-122"/>
                <a:cs typeface="Courier New"/>
              </a:rPr>
              <a:t>，</a:t>
            </a:r>
            <a:endParaRPr lang="en-US" altLang="zh-CN" sz="2800" kern="100" dirty="0" smtClean="0">
              <a:latin typeface="微软雅黑" pitchFamily="34" charset="-122"/>
              <a:ea typeface="微软雅黑" pitchFamily="34" charset="-122"/>
              <a:cs typeface="Courier New"/>
            </a:endParaRPr>
          </a:p>
          <a:p>
            <a:pPr lvl="0" algn="just">
              <a:lnSpc>
                <a:spcPct val="150000"/>
              </a:lnSpc>
            </a:pPr>
            <a:r>
              <a:rPr lang="zh-CN" altLang="en-US" sz="2800" kern="100" dirty="0" smtClean="0">
                <a:latin typeface="微软雅黑" pitchFamily="34" charset="-122"/>
                <a:ea typeface="微软雅黑" pitchFamily="34" charset="-122"/>
                <a:cs typeface="Courier New"/>
              </a:rPr>
              <a:t>与</a:t>
            </a:r>
            <a:r>
              <a:rPr lang="zh-CN" altLang="en-US" sz="2800" kern="100" dirty="0">
                <a:latin typeface="微软雅黑" pitchFamily="34" charset="-122"/>
                <a:ea typeface="微软雅黑" pitchFamily="34" charset="-122"/>
                <a:cs typeface="Courier New"/>
              </a:rPr>
              <a:t>杨绛完婚，然后同赴英国留学。两年以后，获博士学位</a:t>
            </a:r>
            <a:r>
              <a:rPr lang="zh-CN" altLang="en-US" sz="2800" kern="100" dirty="0" smtClean="0">
                <a:latin typeface="微软雅黑" pitchFamily="34" charset="-122"/>
                <a:ea typeface="微软雅黑" pitchFamily="34" charset="-122"/>
                <a:cs typeface="Courier New"/>
              </a:rPr>
              <a:t>。</a:t>
            </a:r>
            <a:endParaRPr lang="en-US" altLang="zh-CN" sz="2800" kern="100" dirty="0" smtClean="0">
              <a:latin typeface="微软雅黑" pitchFamily="34" charset="-122"/>
              <a:ea typeface="微软雅黑" pitchFamily="34" charset="-122"/>
              <a:cs typeface="Courier New"/>
            </a:endParaRPr>
          </a:p>
          <a:p>
            <a:pPr lvl="0" algn="just">
              <a:lnSpc>
                <a:spcPct val="150000"/>
              </a:lnSpc>
            </a:pPr>
            <a:r>
              <a:rPr lang="zh-CN" altLang="en-US" sz="2800" kern="100" dirty="0" smtClean="0">
                <a:latin typeface="微软雅黑" pitchFamily="34" charset="-122"/>
                <a:ea typeface="微软雅黑" pitchFamily="34" charset="-122"/>
                <a:cs typeface="Courier New"/>
              </a:rPr>
              <a:t>之后</a:t>
            </a:r>
            <a:r>
              <a:rPr lang="zh-CN" altLang="en-US" sz="2800" kern="100" dirty="0">
                <a:latin typeface="微软雅黑" pitchFamily="34" charset="-122"/>
                <a:ea typeface="微软雅黑" pitchFamily="34" charset="-122"/>
                <a:cs typeface="Courier New"/>
              </a:rPr>
              <a:t>随杨绛赴法国巴黎大学从事研究。</a:t>
            </a:r>
            <a:r>
              <a:rPr lang="en-US" altLang="zh-CN" sz="2800" kern="100" dirty="0">
                <a:latin typeface="微软雅黑" pitchFamily="34" charset="-122"/>
                <a:ea typeface="微软雅黑" pitchFamily="34" charset="-122"/>
                <a:cs typeface="Courier New"/>
              </a:rPr>
              <a:t>1938</a:t>
            </a:r>
            <a:r>
              <a:rPr lang="zh-CN" altLang="en-US" sz="2800" kern="100" dirty="0">
                <a:latin typeface="微软雅黑" pitchFamily="34" charset="-122"/>
                <a:ea typeface="微软雅黑" pitchFamily="34" charset="-122"/>
                <a:cs typeface="Courier New"/>
              </a:rPr>
              <a:t>年，被</a:t>
            </a:r>
            <a:r>
              <a:rPr lang="zh-CN" altLang="en-US" sz="2800" kern="100" dirty="0" smtClean="0">
                <a:latin typeface="微软雅黑" pitchFamily="34" charset="-122"/>
                <a:ea typeface="微软雅黑" pitchFamily="34" charset="-122"/>
                <a:cs typeface="Courier New"/>
              </a:rPr>
              <a:t>清华大学破</a:t>
            </a:r>
            <a:endParaRPr lang="en-US" altLang="zh-CN" sz="2800" kern="100" dirty="0" smtClean="0">
              <a:latin typeface="微软雅黑" pitchFamily="34" charset="-122"/>
              <a:ea typeface="微软雅黑" pitchFamily="34" charset="-122"/>
              <a:cs typeface="Courier New"/>
            </a:endParaRPr>
          </a:p>
          <a:p>
            <a:pPr lvl="0" algn="just">
              <a:lnSpc>
                <a:spcPct val="150000"/>
              </a:lnSpc>
            </a:pPr>
            <a:r>
              <a:rPr lang="zh-CN" altLang="en-US" sz="2800" kern="100" dirty="0" smtClean="0">
                <a:latin typeface="微软雅黑" pitchFamily="34" charset="-122"/>
                <a:ea typeface="微软雅黑" pitchFamily="34" charset="-122"/>
                <a:cs typeface="Courier New"/>
              </a:rPr>
              <a:t>聘</a:t>
            </a:r>
            <a:r>
              <a:rPr lang="zh-CN" altLang="en-US" sz="2800" kern="100" dirty="0">
                <a:latin typeface="微软雅黑" pitchFamily="34" charset="-122"/>
                <a:ea typeface="微软雅黑" pitchFamily="34" charset="-122"/>
                <a:cs typeface="Courier New"/>
              </a:rPr>
              <a:t>为教授，次年转赴国立蓝田师范学院任英文系主任。</a:t>
            </a:r>
            <a:r>
              <a:rPr lang="en-US" altLang="zh-CN" sz="2800" kern="100" dirty="0">
                <a:latin typeface="微软雅黑" pitchFamily="34" charset="-122"/>
                <a:ea typeface="微软雅黑" pitchFamily="34" charset="-122"/>
                <a:cs typeface="Courier New"/>
              </a:rPr>
              <a:t>1941</a:t>
            </a:r>
            <a:r>
              <a:rPr lang="zh-CN" altLang="en-US" sz="2800" kern="100" dirty="0">
                <a:latin typeface="微软雅黑" pitchFamily="34" charset="-122"/>
                <a:ea typeface="微软雅黑" pitchFamily="34" charset="-122"/>
                <a:cs typeface="Courier New"/>
              </a:rPr>
              <a:t>年，珍珠港事件爆发，被困上海，任教于震旦女子文理学校。抗战结束后，任上海暨南大学外文系教授兼南京中央图书馆英文馆刊</a:t>
            </a:r>
            <a:r>
              <a:rPr lang="en-US" altLang="zh-CN" sz="2800" kern="100" dirty="0">
                <a:latin typeface="微软雅黑" pitchFamily="34" charset="-122"/>
                <a:ea typeface="微软雅黑" pitchFamily="34" charset="-122"/>
                <a:cs typeface="Courier New"/>
              </a:rPr>
              <a:t>《</a:t>
            </a:r>
            <a:r>
              <a:rPr lang="zh-CN" altLang="en-US" sz="2800" kern="100" dirty="0">
                <a:latin typeface="微软雅黑" pitchFamily="34" charset="-122"/>
                <a:ea typeface="微软雅黑" pitchFamily="34" charset="-122"/>
                <a:cs typeface="Courier New"/>
              </a:rPr>
              <a:t>书林季刊</a:t>
            </a:r>
            <a:r>
              <a:rPr lang="en-US" altLang="zh-CN" sz="2800" kern="100" dirty="0">
                <a:latin typeface="微软雅黑" pitchFamily="34" charset="-122"/>
                <a:ea typeface="微软雅黑" pitchFamily="34" charset="-122"/>
                <a:cs typeface="Courier New"/>
              </a:rPr>
              <a:t>》</a:t>
            </a:r>
            <a:r>
              <a:rPr lang="zh-CN" altLang="en-US" sz="2800" kern="100" dirty="0">
                <a:latin typeface="微软雅黑" pitchFamily="34" charset="-122"/>
                <a:ea typeface="微软雅黑" pitchFamily="34" charset="-122"/>
                <a:cs typeface="Courier New"/>
              </a:rPr>
              <a:t>编辑</a:t>
            </a:r>
            <a:r>
              <a:rPr lang="zh-CN" altLang="en-US" sz="2800" kern="100" dirty="0" smtClean="0">
                <a:latin typeface="微软雅黑" pitchFamily="34" charset="-122"/>
                <a:ea typeface="微软雅黑" pitchFamily="34" charset="-122"/>
                <a:cs typeface="Courier New"/>
              </a:rPr>
              <a:t>。</a:t>
            </a:r>
            <a:r>
              <a:rPr lang="en-US" altLang="zh-CN" sz="2800" kern="100" dirty="0" smtClean="0">
                <a:latin typeface="微软雅黑" pitchFamily="34" charset="-122"/>
                <a:ea typeface="微软雅黑" pitchFamily="34" charset="-122"/>
                <a:cs typeface="Courier New"/>
              </a:rPr>
              <a:t>1949</a:t>
            </a:r>
            <a:r>
              <a:rPr lang="zh-CN" altLang="en-US" sz="2800" kern="100" dirty="0">
                <a:latin typeface="微软雅黑" pitchFamily="34" charset="-122"/>
                <a:ea typeface="微软雅黑" pitchFamily="34" charset="-122"/>
                <a:cs typeface="Courier New"/>
              </a:rPr>
              <a:t>年，回到清华任教，</a:t>
            </a:r>
            <a:r>
              <a:rPr lang="en-US" altLang="zh-CN" sz="2800" kern="100" dirty="0">
                <a:latin typeface="微软雅黑" pitchFamily="34" charset="-122"/>
                <a:ea typeface="微软雅黑" pitchFamily="34" charset="-122"/>
                <a:cs typeface="Courier New"/>
              </a:rPr>
              <a:t>1966</a:t>
            </a:r>
            <a:r>
              <a:rPr lang="zh-CN" altLang="en-US" sz="2800" kern="100" dirty="0">
                <a:latin typeface="微软雅黑" pitchFamily="34" charset="-122"/>
                <a:ea typeface="微软雅黑" pitchFamily="34" charset="-122"/>
                <a:cs typeface="Courier New"/>
              </a:rPr>
              <a:t>年，文化大革命爆发，受到冲击，被派往河南</a:t>
            </a:r>
            <a:r>
              <a:rPr lang="zh-CN" altLang="en-US" sz="2500" dirty="0">
                <a:latin typeface="宋体" pitchFamily="2" charset="-122"/>
                <a:ea typeface="宋体" pitchFamily="2" charset="-122"/>
              </a:rPr>
              <a:t>“</a:t>
            </a:r>
            <a:r>
              <a:rPr lang="zh-CN" altLang="en-US" sz="2800" kern="100" dirty="0">
                <a:latin typeface="微软雅黑" pitchFamily="34" charset="-122"/>
                <a:ea typeface="微软雅黑" pitchFamily="34" charset="-122"/>
                <a:cs typeface="Courier New"/>
              </a:rPr>
              <a:t>五七干校</a:t>
            </a:r>
            <a:r>
              <a:rPr lang="zh-CN" altLang="en-US" sz="2500" dirty="0">
                <a:latin typeface="宋体" pitchFamily="2" charset="-122"/>
                <a:ea typeface="宋体" pitchFamily="2" charset="-122"/>
              </a:rPr>
              <a:t>”</a:t>
            </a:r>
            <a:r>
              <a:rPr lang="zh-CN" altLang="en-US" sz="2800" kern="100" dirty="0">
                <a:latin typeface="微软雅黑" pitchFamily="34" charset="-122"/>
                <a:ea typeface="微软雅黑" pitchFamily="34" charset="-122"/>
                <a:cs typeface="Courier New"/>
              </a:rPr>
              <a:t>。</a:t>
            </a:r>
            <a:r>
              <a:rPr lang="en-US" altLang="zh-CN" sz="2800" kern="100" dirty="0">
                <a:latin typeface="微软雅黑" pitchFamily="34" charset="-122"/>
                <a:ea typeface="微软雅黑" pitchFamily="34" charset="-122"/>
                <a:cs typeface="Courier New"/>
              </a:rPr>
              <a:t>1982</a:t>
            </a:r>
            <a:r>
              <a:rPr lang="zh-CN" altLang="en-US" sz="2800" kern="100" dirty="0">
                <a:latin typeface="微软雅黑" pitchFamily="34" charset="-122"/>
                <a:ea typeface="微软雅黑" pitchFamily="34" charset="-122"/>
                <a:cs typeface="Courier New"/>
              </a:rPr>
              <a:t>年起担任中国社科院副院长、院特邀顾问</a:t>
            </a:r>
            <a:r>
              <a:rPr lang="zh-CN" altLang="en-US" sz="2800" kern="100" dirty="0" smtClean="0">
                <a:latin typeface="微软雅黑" pitchFamily="34" charset="-122"/>
                <a:ea typeface="微软雅黑" pitchFamily="34" charset="-122"/>
                <a:cs typeface="Courier New"/>
              </a:rPr>
              <a:t>；</a:t>
            </a:r>
            <a:r>
              <a:rPr lang="en-US" altLang="zh-CN" sz="2800" kern="100" dirty="0">
                <a:latin typeface="微软雅黑" pitchFamily="34" charset="-122"/>
                <a:ea typeface="微软雅黑" pitchFamily="34" charset="-122"/>
                <a:cs typeface="Courier New"/>
              </a:rPr>
              <a:t>1998</a:t>
            </a:r>
            <a:r>
              <a:rPr lang="zh-CN" altLang="en-US" sz="2800" kern="100" dirty="0">
                <a:latin typeface="微软雅黑" pitchFamily="34" charset="-122"/>
                <a:ea typeface="微软雅黑" pitchFamily="34" charset="-122"/>
                <a:cs typeface="Courier New"/>
              </a:rPr>
              <a:t>年，在北京</a:t>
            </a:r>
            <a:r>
              <a:rPr lang="zh-CN" altLang="en-US" sz="2800" kern="100" dirty="0" smtClean="0">
                <a:latin typeface="微软雅黑" pitchFamily="34" charset="-122"/>
                <a:ea typeface="微软雅黑" pitchFamily="34" charset="-122"/>
                <a:cs typeface="Courier New"/>
              </a:rPr>
              <a:t>逝</a:t>
            </a:r>
            <a:endParaRPr lang="zh-CN" altLang="en-US" sz="2800" kern="100" dirty="0">
              <a:latin typeface="微软雅黑" pitchFamily="34" charset="-122"/>
              <a:ea typeface="微软雅黑" pitchFamily="34" charset="-122"/>
              <a:cs typeface="Courier New"/>
            </a:endParaRPr>
          </a:p>
        </p:txBody>
      </p:sp>
      <p:pic>
        <p:nvPicPr>
          <p:cNvPr id="2" name="Picture 2" descr="R20"/>
          <p:cNvPicPr>
            <a:picLocks noChangeAspect="1" noChangeArrowheads="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172432" y="184099"/>
            <a:ext cx="1790700" cy="2406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01446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3940" y="572623"/>
            <a:ext cx="11967142" cy="4401205"/>
          </a:xfrm>
          <a:prstGeom prst="rect">
            <a:avLst/>
          </a:prstGeom>
          <a:noFill/>
        </p:spPr>
        <p:txBody>
          <a:bodyPr wrap="square" rtlCol="0">
            <a:spAutoFit/>
          </a:bodyPr>
          <a:lstStyle/>
          <a:p>
            <a:pPr lvl="0" algn="just">
              <a:lnSpc>
                <a:spcPct val="200000"/>
              </a:lnSpc>
            </a:pPr>
            <a:r>
              <a:rPr lang="zh-CN" altLang="en-US" sz="2800" kern="100" dirty="0">
                <a:latin typeface="微软雅黑" pitchFamily="34" charset="-122"/>
                <a:ea typeface="微软雅黑" pitchFamily="34" charset="-122"/>
                <a:cs typeface="Courier New"/>
              </a:rPr>
              <a:t>世。我国现代文学研究家、作家、文学史家和古典文学研究家。</a:t>
            </a:r>
            <a:r>
              <a:rPr lang="zh-CN" altLang="en-US" sz="2500" dirty="0">
                <a:latin typeface="宋体" pitchFamily="2" charset="-122"/>
                <a:ea typeface="宋体" pitchFamily="2" charset="-122"/>
              </a:rPr>
              <a:t>“</a:t>
            </a:r>
            <a:r>
              <a:rPr lang="zh-CN" altLang="en-US" sz="2800" kern="100" dirty="0">
                <a:latin typeface="微软雅黑" pitchFamily="34" charset="-122"/>
                <a:ea typeface="微软雅黑" pitchFamily="34" charset="-122"/>
                <a:cs typeface="Courier New"/>
              </a:rPr>
              <a:t>当代第一博学鸿儒。</a:t>
            </a:r>
            <a:r>
              <a:rPr lang="zh-CN" altLang="en-US" sz="2500" dirty="0">
                <a:latin typeface="宋体" pitchFamily="2" charset="-122"/>
                <a:ea typeface="宋体" pitchFamily="2" charset="-122"/>
              </a:rPr>
              <a:t>”</a:t>
            </a:r>
            <a:r>
              <a:rPr lang="en-US" altLang="zh-CN" sz="2800" kern="100" dirty="0">
                <a:latin typeface="微软雅黑" pitchFamily="34" charset="-122"/>
                <a:ea typeface="微软雅黑" pitchFamily="34" charset="-122"/>
                <a:cs typeface="Courier New"/>
              </a:rPr>
              <a:t>(</a:t>
            </a:r>
            <a:r>
              <a:rPr lang="zh-CN" altLang="en-US" sz="2800" kern="100" dirty="0">
                <a:latin typeface="微软雅黑" pitchFamily="34" charset="-122"/>
                <a:ea typeface="微软雅黑" pitchFamily="34" charset="-122"/>
                <a:cs typeface="Courier New"/>
              </a:rPr>
              <a:t>夏志清</a:t>
            </a:r>
            <a:r>
              <a:rPr lang="en-US" altLang="zh-CN" sz="2800" kern="100" dirty="0">
                <a:latin typeface="微软雅黑" pitchFamily="34" charset="-122"/>
                <a:ea typeface="微软雅黑" pitchFamily="34" charset="-122"/>
                <a:cs typeface="Courier New"/>
              </a:rPr>
              <a:t>)</a:t>
            </a:r>
            <a:r>
              <a:rPr lang="en-US" altLang="zh-CN" sz="2500" dirty="0">
                <a:latin typeface="宋体" pitchFamily="2" charset="-122"/>
                <a:ea typeface="宋体" pitchFamily="2" charset="-122"/>
              </a:rPr>
              <a:t>“</a:t>
            </a:r>
            <a:r>
              <a:rPr lang="zh-CN" altLang="en-US" sz="2800" kern="100" dirty="0">
                <a:latin typeface="微软雅黑" pitchFamily="34" charset="-122"/>
                <a:ea typeface="微软雅黑" pitchFamily="34" charset="-122"/>
                <a:cs typeface="Courier New"/>
              </a:rPr>
              <a:t>我觉得有两种文人：一种是思想型的文人，一种是学者型的文人。钱钟书是属于后者的。</a:t>
            </a:r>
            <a:r>
              <a:rPr lang="zh-CN" altLang="en-US" sz="2500" dirty="0">
                <a:latin typeface="宋体" pitchFamily="2" charset="-122"/>
                <a:ea typeface="宋体" pitchFamily="2" charset="-122"/>
              </a:rPr>
              <a:t>”</a:t>
            </a:r>
            <a:r>
              <a:rPr lang="en-US" altLang="zh-CN" sz="2800" kern="100" dirty="0">
                <a:latin typeface="微软雅黑" pitchFamily="34" charset="-122"/>
                <a:ea typeface="微软雅黑" pitchFamily="34" charset="-122"/>
                <a:cs typeface="Courier New"/>
              </a:rPr>
              <a:t>(</a:t>
            </a:r>
            <a:r>
              <a:rPr lang="zh-CN" altLang="en-US" sz="2800" kern="100" dirty="0">
                <a:latin typeface="微软雅黑" pitchFamily="34" charset="-122"/>
                <a:ea typeface="微软雅黑" pitchFamily="34" charset="-122"/>
                <a:cs typeface="Courier New"/>
              </a:rPr>
              <a:t>刘川鄂</a:t>
            </a:r>
            <a:r>
              <a:rPr lang="en-US" altLang="zh-CN" sz="2800" kern="100" dirty="0">
                <a:latin typeface="微软雅黑" pitchFamily="34" charset="-122"/>
                <a:ea typeface="微软雅黑" pitchFamily="34" charset="-122"/>
                <a:cs typeface="Courier New"/>
              </a:rPr>
              <a:t>)</a:t>
            </a:r>
          </a:p>
          <a:p>
            <a:pPr lvl="0" algn="just">
              <a:lnSpc>
                <a:spcPct val="200000"/>
              </a:lnSpc>
            </a:pPr>
            <a:r>
              <a:rPr lang="zh-CN" altLang="en-US" sz="2800" kern="100" dirty="0">
                <a:latin typeface="微软雅黑" pitchFamily="34" charset="-122"/>
                <a:ea typeface="微软雅黑" pitchFamily="34" charset="-122"/>
                <a:cs typeface="Courier New"/>
              </a:rPr>
              <a:t>作品有：散文集</a:t>
            </a:r>
            <a:r>
              <a:rPr lang="en-US" altLang="zh-CN" sz="2800" kern="100" dirty="0">
                <a:latin typeface="微软雅黑" pitchFamily="34" charset="-122"/>
                <a:ea typeface="微软雅黑" pitchFamily="34" charset="-122"/>
                <a:cs typeface="Courier New"/>
              </a:rPr>
              <a:t>《</a:t>
            </a:r>
            <a:r>
              <a:rPr lang="zh-CN" altLang="en-US" sz="2800" kern="100" dirty="0">
                <a:latin typeface="微软雅黑" pitchFamily="34" charset="-122"/>
                <a:ea typeface="微软雅黑" pitchFamily="34" charset="-122"/>
                <a:cs typeface="Courier New"/>
              </a:rPr>
              <a:t>写在人生边上</a:t>
            </a:r>
            <a:r>
              <a:rPr lang="en-US" altLang="zh-CN" sz="2800" kern="100" dirty="0">
                <a:latin typeface="微软雅黑" pitchFamily="34" charset="-122"/>
                <a:ea typeface="微软雅黑" pitchFamily="34" charset="-122"/>
                <a:cs typeface="Courier New"/>
              </a:rPr>
              <a:t>》</a:t>
            </a:r>
            <a:r>
              <a:rPr lang="zh-CN" altLang="en-US" sz="2800" kern="100" dirty="0">
                <a:latin typeface="微软雅黑" pitchFamily="34" charset="-122"/>
                <a:ea typeface="微软雅黑" pitchFamily="34" charset="-122"/>
                <a:cs typeface="Courier New"/>
              </a:rPr>
              <a:t>，短篇小说集</a:t>
            </a:r>
            <a:r>
              <a:rPr lang="en-US" altLang="zh-CN" sz="2800" kern="100" dirty="0">
                <a:latin typeface="微软雅黑" pitchFamily="34" charset="-122"/>
                <a:ea typeface="微软雅黑" pitchFamily="34" charset="-122"/>
                <a:cs typeface="Courier New"/>
              </a:rPr>
              <a:t>《</a:t>
            </a:r>
            <a:r>
              <a:rPr lang="zh-CN" altLang="en-US" sz="2800" kern="100" dirty="0">
                <a:latin typeface="微软雅黑" pitchFamily="34" charset="-122"/>
                <a:ea typeface="微软雅黑" pitchFamily="34" charset="-122"/>
                <a:cs typeface="Courier New"/>
              </a:rPr>
              <a:t>人</a:t>
            </a:r>
            <a:r>
              <a:rPr lang="en-US" altLang="zh-CN" sz="2800" kern="100" dirty="0">
                <a:latin typeface="微软雅黑" pitchFamily="34" charset="-122"/>
                <a:ea typeface="微软雅黑" pitchFamily="34" charset="-122"/>
                <a:cs typeface="Courier New"/>
              </a:rPr>
              <a:t>•</a:t>
            </a:r>
            <a:r>
              <a:rPr lang="zh-CN" altLang="en-US" sz="2800" kern="100" dirty="0">
                <a:latin typeface="微软雅黑" pitchFamily="34" charset="-122"/>
                <a:ea typeface="微软雅黑" pitchFamily="34" charset="-122"/>
                <a:cs typeface="Courier New"/>
              </a:rPr>
              <a:t>兽</a:t>
            </a:r>
            <a:r>
              <a:rPr lang="en-US" altLang="zh-CN" sz="2800" kern="100" dirty="0">
                <a:latin typeface="微软雅黑" pitchFamily="34" charset="-122"/>
                <a:ea typeface="微软雅黑" pitchFamily="34" charset="-122"/>
                <a:cs typeface="Courier New"/>
              </a:rPr>
              <a:t>•</a:t>
            </a:r>
            <a:r>
              <a:rPr lang="zh-CN" altLang="en-US" sz="2800" kern="100" dirty="0">
                <a:latin typeface="微软雅黑" pitchFamily="34" charset="-122"/>
                <a:ea typeface="微软雅黑" pitchFamily="34" charset="-122"/>
                <a:cs typeface="Courier New"/>
              </a:rPr>
              <a:t>鬼</a:t>
            </a:r>
            <a:r>
              <a:rPr lang="en-US" altLang="zh-CN" sz="2800" kern="100" dirty="0">
                <a:latin typeface="微软雅黑" pitchFamily="34" charset="-122"/>
                <a:ea typeface="微软雅黑" pitchFamily="34" charset="-122"/>
                <a:cs typeface="Courier New"/>
              </a:rPr>
              <a:t>》</a:t>
            </a:r>
            <a:r>
              <a:rPr lang="zh-CN" altLang="en-US" sz="2800" kern="100" dirty="0">
                <a:latin typeface="微软雅黑" pitchFamily="34" charset="-122"/>
                <a:ea typeface="微软雅黑" pitchFamily="34" charset="-122"/>
                <a:cs typeface="Courier New"/>
              </a:rPr>
              <a:t>，长篇小说</a:t>
            </a:r>
            <a:r>
              <a:rPr lang="en-US" altLang="zh-CN" sz="2800" kern="100" dirty="0">
                <a:latin typeface="微软雅黑" pitchFamily="34" charset="-122"/>
                <a:ea typeface="微软雅黑" pitchFamily="34" charset="-122"/>
                <a:cs typeface="Courier New"/>
              </a:rPr>
              <a:t>《</a:t>
            </a:r>
            <a:r>
              <a:rPr lang="zh-CN" altLang="en-US" sz="2800" kern="100" dirty="0">
                <a:latin typeface="微软雅黑" pitchFamily="34" charset="-122"/>
                <a:ea typeface="微软雅黑" pitchFamily="34" charset="-122"/>
                <a:cs typeface="Courier New"/>
              </a:rPr>
              <a:t>围城</a:t>
            </a:r>
            <a:r>
              <a:rPr lang="en-US" altLang="zh-CN" sz="2800" kern="100" dirty="0">
                <a:latin typeface="微软雅黑" pitchFamily="34" charset="-122"/>
                <a:ea typeface="微软雅黑" pitchFamily="34" charset="-122"/>
                <a:cs typeface="Courier New"/>
              </a:rPr>
              <a:t>》</a:t>
            </a:r>
            <a:r>
              <a:rPr lang="zh-CN" altLang="en-US" sz="2800" kern="100" dirty="0">
                <a:latin typeface="微软雅黑" pitchFamily="34" charset="-122"/>
                <a:ea typeface="微软雅黑" pitchFamily="34" charset="-122"/>
                <a:cs typeface="Courier New"/>
              </a:rPr>
              <a:t>，学术著作</a:t>
            </a:r>
            <a:r>
              <a:rPr lang="en-US" altLang="zh-CN" sz="2800" kern="100" dirty="0">
                <a:latin typeface="微软雅黑" pitchFamily="34" charset="-122"/>
                <a:ea typeface="微软雅黑" pitchFamily="34" charset="-122"/>
                <a:cs typeface="Courier New"/>
              </a:rPr>
              <a:t>《</a:t>
            </a:r>
            <a:r>
              <a:rPr lang="zh-CN" altLang="en-US" sz="2800" kern="100" dirty="0">
                <a:latin typeface="微软雅黑" pitchFamily="34" charset="-122"/>
                <a:ea typeface="微软雅黑" pitchFamily="34" charset="-122"/>
                <a:cs typeface="Courier New"/>
              </a:rPr>
              <a:t>宋诗选注</a:t>
            </a:r>
            <a:r>
              <a:rPr lang="en-US" altLang="zh-CN" sz="2800" kern="100" dirty="0">
                <a:latin typeface="微软雅黑" pitchFamily="34" charset="-122"/>
                <a:ea typeface="微软雅黑" pitchFamily="34" charset="-122"/>
                <a:cs typeface="Courier New"/>
              </a:rPr>
              <a:t>》《</a:t>
            </a:r>
            <a:r>
              <a:rPr lang="zh-CN" altLang="en-US" sz="2800" kern="100" dirty="0">
                <a:latin typeface="微软雅黑" pitchFamily="34" charset="-122"/>
                <a:ea typeface="微软雅黑" pitchFamily="34" charset="-122"/>
                <a:cs typeface="Courier New"/>
              </a:rPr>
              <a:t>谈艺录</a:t>
            </a:r>
            <a:r>
              <a:rPr lang="en-US" altLang="zh-CN" sz="2800" kern="100" dirty="0">
                <a:latin typeface="微软雅黑" pitchFamily="34" charset="-122"/>
                <a:ea typeface="微软雅黑" pitchFamily="34" charset="-122"/>
                <a:cs typeface="Courier New"/>
              </a:rPr>
              <a:t>》《</a:t>
            </a:r>
            <a:r>
              <a:rPr lang="zh-CN" altLang="en-US" sz="2800" kern="100" dirty="0">
                <a:latin typeface="微软雅黑" pitchFamily="34" charset="-122"/>
                <a:ea typeface="微软雅黑" pitchFamily="34" charset="-122"/>
                <a:cs typeface="Courier New"/>
              </a:rPr>
              <a:t>管锥编</a:t>
            </a:r>
            <a:r>
              <a:rPr lang="en-US" altLang="zh-CN" sz="2800" kern="100" dirty="0">
                <a:latin typeface="微软雅黑" pitchFamily="34" charset="-122"/>
                <a:ea typeface="微软雅黑" pitchFamily="34" charset="-122"/>
                <a:cs typeface="Courier New"/>
              </a:rPr>
              <a:t>》《</a:t>
            </a:r>
            <a:r>
              <a:rPr lang="zh-CN" altLang="en-US" sz="2800" kern="100" dirty="0">
                <a:latin typeface="微软雅黑" pitchFamily="34" charset="-122"/>
                <a:ea typeface="微软雅黑" pitchFamily="34" charset="-122"/>
                <a:cs typeface="Courier New"/>
              </a:rPr>
              <a:t>七缀集</a:t>
            </a:r>
            <a:r>
              <a:rPr lang="en-US" altLang="zh-CN" sz="2800" kern="100" dirty="0">
                <a:latin typeface="微软雅黑" pitchFamily="34" charset="-122"/>
                <a:ea typeface="微软雅黑" pitchFamily="34" charset="-122"/>
                <a:cs typeface="Courier New"/>
              </a:rPr>
              <a:t>》</a:t>
            </a:r>
            <a:r>
              <a:rPr lang="zh-CN" altLang="en-US" sz="2800" kern="100" dirty="0">
                <a:latin typeface="微软雅黑" pitchFamily="34" charset="-122"/>
                <a:ea typeface="微软雅黑" pitchFamily="34" charset="-122"/>
                <a:cs typeface="Courier New"/>
              </a:rPr>
              <a:t>等。</a:t>
            </a:r>
          </a:p>
        </p:txBody>
      </p:sp>
    </p:spTree>
    <p:extLst>
      <p:ext uri="{BB962C8B-B14F-4D97-AF65-F5344CB8AC3E}">
        <p14:creationId xmlns:p14="http://schemas.microsoft.com/office/powerpoint/2010/main" val="39080526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3910</TotalTime>
  <Words>3703</Words>
  <Application>Microsoft Office PowerPoint</Application>
  <PresentationFormat>自定义</PresentationFormat>
  <Paragraphs>190</Paragraphs>
  <Slides>41</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41</vt:i4>
      </vt:variant>
    </vt:vector>
  </HeadingPairs>
  <TitlesOfParts>
    <vt:vector size="43" baseType="lpstr">
      <vt:lpstr>Office 主题</vt:lpstr>
      <vt:lpstr>Document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@teliss</dc:creator>
  <cp:lastModifiedBy>admin</cp:lastModifiedBy>
  <cp:revision>531</cp:revision>
  <dcterms:created xsi:type="dcterms:W3CDTF">2013-09-20T02:31:37Z</dcterms:created>
  <dcterms:modified xsi:type="dcterms:W3CDTF">2015-03-28T00:54:41Z</dcterms:modified>
</cp:coreProperties>
</file>