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0" r:id="rId3"/>
    <p:sldId id="295" r:id="rId4"/>
    <p:sldId id="262" r:id="rId5"/>
    <p:sldId id="376" r:id="rId6"/>
    <p:sldId id="299" r:id="rId7"/>
    <p:sldId id="300" r:id="rId8"/>
    <p:sldId id="325" r:id="rId9"/>
    <p:sldId id="301" r:id="rId10"/>
    <p:sldId id="378" r:id="rId11"/>
    <p:sldId id="417" r:id="rId12"/>
    <p:sldId id="354" r:id="rId13"/>
    <p:sldId id="418" r:id="rId14"/>
    <p:sldId id="419" r:id="rId15"/>
    <p:sldId id="420" r:id="rId16"/>
    <p:sldId id="421" r:id="rId17"/>
    <p:sldId id="303" r:id="rId18"/>
    <p:sldId id="343" r:id="rId19"/>
    <p:sldId id="384" r:id="rId20"/>
    <p:sldId id="359" r:id="rId21"/>
    <p:sldId id="422" r:id="rId22"/>
    <p:sldId id="423" r:id="rId23"/>
    <p:sldId id="347" r:id="rId24"/>
    <p:sldId id="424" r:id="rId25"/>
    <p:sldId id="335" r:id="rId26"/>
    <p:sldId id="349" r:id="rId27"/>
    <p:sldId id="413" r:id="rId28"/>
    <p:sldId id="319" r:id="rId29"/>
    <p:sldId id="320" r:id="rId30"/>
    <p:sldId id="425" r:id="rId31"/>
    <p:sldId id="426" r:id="rId32"/>
    <p:sldId id="393" r:id="rId33"/>
    <p:sldId id="342" r:id="rId34"/>
    <p:sldId id="406" r:id="rId35"/>
    <p:sldId id="25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651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 userDrawn="1"/>
        </p:nvSpPr>
        <p:spPr>
          <a:xfrm>
            <a:off x="1299395" y="2329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第三单元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29" name="TextBox 3"/>
          <p:cNvSpPr txBox="1"/>
          <p:nvPr userDrawn="1"/>
        </p:nvSpPr>
        <p:spPr>
          <a:xfrm>
            <a:off x="1243293" y="3382752"/>
            <a:ext cx="10481982" cy="1275414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>
              <a:lnSpc>
                <a:spcPct val="120000"/>
              </a:lnSpc>
            </a:pPr>
            <a:r>
              <a:rPr lang="zh-CN" altLang="en-US" sz="7000" b="1" kern="1200" spc="50" smtClean="0">
                <a:ln w="11430"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映日荷花</a:t>
            </a:r>
            <a:r>
              <a:rPr lang="zh-CN" altLang="en-US" sz="7000" b="1" kern="1200" spc="50" smtClean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别样红</a:t>
            </a:r>
            <a:endParaRPr lang="zh-CN" altLang="en-US" sz="7000" b="1" kern="1200" spc="50" dirty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情商知识概述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9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咬文嚼字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10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4540250" y="0"/>
            <a:ext cx="3111500" cy="1168400"/>
          </a:xfrm>
          <a:custGeom>
            <a:avLst/>
            <a:gdLst>
              <a:gd name="connsiteX0" fmla="*/ 0 w 3111500"/>
              <a:gd name="connsiteY0" fmla="*/ 0 h 1168400"/>
              <a:gd name="connsiteX1" fmla="*/ 3111500 w 3111500"/>
              <a:gd name="connsiteY1" fmla="*/ 0 h 1168400"/>
              <a:gd name="connsiteX2" fmla="*/ 3111500 w 3111500"/>
              <a:gd name="connsiteY2" fmla="*/ 495300 h 1168400"/>
              <a:gd name="connsiteX3" fmla="*/ 3111500 w 3111500"/>
              <a:gd name="connsiteY3" fmla="*/ 831850 h 1168400"/>
              <a:gd name="connsiteX4" fmla="*/ 1555750 w 3111500"/>
              <a:gd name="connsiteY4" fmla="*/ 1168400 h 1168400"/>
              <a:gd name="connsiteX5" fmla="*/ 0 w 3111500"/>
              <a:gd name="connsiteY5" fmla="*/ 831850 h 1168400"/>
              <a:gd name="connsiteX6" fmla="*/ 0 w 3111500"/>
              <a:gd name="connsiteY6" fmla="*/ 4953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00" h="1168400">
                <a:moveTo>
                  <a:pt x="0" y="0"/>
                </a:moveTo>
                <a:lnTo>
                  <a:pt x="3111500" y="0"/>
                </a:lnTo>
                <a:lnTo>
                  <a:pt x="3111500" y="495300"/>
                </a:lnTo>
                <a:lnTo>
                  <a:pt x="3111500" y="831850"/>
                </a:lnTo>
                <a:lnTo>
                  <a:pt x="1555750" y="1168400"/>
                </a:lnTo>
                <a:lnTo>
                  <a:pt x="0" y="831850"/>
                </a:lnTo>
                <a:lnTo>
                  <a:pt x="0" y="495300"/>
                </a:lnTo>
                <a:close/>
              </a:path>
            </a:pathLst>
          </a:cu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5982854"/>
            <a:ext cx="12192000" cy="406400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4540250" y="89500"/>
            <a:ext cx="3111500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栏目索引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CONTENTS 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1110853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0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8527312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咬文嚼字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22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情绪与情绪管理概述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8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如何进行情绪管理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8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60" r:id="rId6"/>
    <p:sldLayoutId id="2147483653" r:id="rId7"/>
    <p:sldLayoutId id="2147483654" r:id="rId8"/>
    <p:sldLayoutId id="2147483655" r:id="rId9"/>
    <p:sldLayoutId id="2147483656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__2.doc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8.xml"/><Relationship Id="rId4" Type="http://schemas.openxmlformats.org/officeDocument/2006/relationships/slide" Target="slide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5712" y="-10714"/>
            <a:ext cx="11560932" cy="8233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(2)</a:t>
            </a: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多音字</a:t>
            </a:r>
            <a:endParaRPr lang="zh-CN" altLang="en-US" sz="2800" kern="100" dirty="0">
              <a:latin typeface="Cambria Math"/>
              <a:ea typeface="微软雅黑"/>
              <a:cs typeface="Cambria Math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362209"/>
              </p:ext>
            </p:extLst>
          </p:nvPr>
        </p:nvGraphicFramePr>
        <p:xfrm>
          <a:off x="520700" y="990600"/>
          <a:ext cx="11785600" cy="595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Document" r:id="rId3" imgW="11783822" imgH="5975915" progId="Word.Document.8">
                  <p:embed/>
                </p:oleObj>
              </mc:Choice>
              <mc:Fallback>
                <p:oleObj name="Document" r:id="rId3" imgW="11783822" imgH="5975915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990600"/>
                        <a:ext cx="11785600" cy="595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28648" y="1186934"/>
            <a:ext cx="80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jiáo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52348" y="1809234"/>
            <a:ext cx="705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jué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17448" y="2456934"/>
            <a:ext cx="80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jiào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57848" y="1438414"/>
            <a:ext cx="817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yùn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43648" y="2121694"/>
            <a:ext cx="817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yūn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328548" y="3282434"/>
            <a:ext cx="729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luò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41248" y="3980934"/>
            <a:ext cx="707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lào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88948" y="4628634"/>
            <a:ext cx="729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luō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40961" y="3307834"/>
            <a:ext cx="572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sù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939461" y="4006334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xiǔ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343558" y="4634468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xiù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29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5712" y="-10714"/>
            <a:ext cx="11560932" cy="8233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2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．辨形组词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683088"/>
              </p:ext>
            </p:extLst>
          </p:nvPr>
        </p:nvGraphicFramePr>
        <p:xfrm>
          <a:off x="469900" y="838200"/>
          <a:ext cx="12255500" cy="59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Document" r:id="rId4" imgW="12256643" imgH="5977357" progId="Word.Document.8">
                  <p:embed/>
                </p:oleObj>
              </mc:Choice>
              <mc:Fallback>
                <p:oleObj name="Document" r:id="rId4" imgW="12256643" imgH="59773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838200"/>
                        <a:ext cx="12255500" cy="596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947902" y="8819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锱铢必较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43102" y="151698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缁衣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81202" y="213928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辎重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45202" y="87497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箭镞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70602" y="153537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民族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8702" y="215767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簇拥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61502" y="81132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流弊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10702" y="147172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敝帚自珍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98002" y="214482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荫蔽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82802" y="365058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婵娟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05002" y="43109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殚精竭虑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43102" y="49332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肆无忌惮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80101" y="334895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编辑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67401" y="394585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揖让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05501" y="456815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舟楫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18201" y="522855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缉拿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01201" y="298698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案牍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36101" y="36092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买椟还珠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123401" y="42696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舐犊情深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74201" y="489198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渎职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174201" y="55523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穷兵黩武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26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7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1112" y="103586"/>
            <a:ext cx="11560932" cy="599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3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．成语积累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【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识记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】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(1)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锱铢必较：对极少的钱或很小的事，都十分计较。锱、铢，古代很小的重量单位。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错点提醒：注意使用环境和感情色彩。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)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(2)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咬文嚼字：过分地斟酌字句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多用来指死抠字眼儿而不注重实质内容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(3)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点铁成金：比喻把不好的或平凡的事物改变成很好的事物。</a:t>
            </a:r>
          </a:p>
        </p:txBody>
      </p:sp>
    </p:spTree>
    <p:extLst>
      <p:ext uri="{BB962C8B-B14F-4D97-AF65-F5344CB8AC3E}">
        <p14:creationId xmlns:p14="http://schemas.microsoft.com/office/powerpoint/2010/main" val="11939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1112" y="370286"/>
            <a:ext cx="11560932" cy="512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(4)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学富五车：形容读书多，学问大。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(5)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才高八斗：形容文才非常高。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(6)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索然无味：形容没有意味、没有兴趣的样子。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(7)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清沁肺腑：①清新得渗透到人的内脏，比喻人很感动。②优美的乐曲等使人身心感到清新爽朗。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(8)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自鸣得意：自己表示很得意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多含贬义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57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1112" y="243286"/>
            <a:ext cx="11560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【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运用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】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下列加点的成语运用是否正确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(1)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都是同学，值得为一杯水</a:t>
            </a:r>
            <a:r>
              <a:rPr lang="zh-CN" altLang="en-US" sz="2800" kern="100" dirty="0">
                <a:solidFill>
                  <a:srgbClr val="00B0F0"/>
                </a:solidFill>
                <a:latin typeface="宋体"/>
                <a:ea typeface="微软雅黑"/>
                <a:cs typeface="Times New Roman"/>
              </a:rPr>
              <a:t>锱铢必较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，大打出手吗</a:t>
            </a:r>
            <a:r>
              <a:rPr lang="zh-CN" altLang="en-US" sz="2800" kern="100" dirty="0" smtClean="0">
                <a:latin typeface="宋体"/>
                <a:ea typeface="微软雅黑"/>
                <a:cs typeface="Times New Roman"/>
              </a:rPr>
              <a:t>？</a:t>
            </a:r>
            <a:endParaRPr lang="en-US" altLang="zh-CN" sz="2800" kern="100" dirty="0" smtClean="0">
              <a:latin typeface="宋体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(											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(2)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当奥巴马在仰光缅甸大学做演讲时，美国国务卿希拉里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•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克林顿似乎在台下睡着了，因而奥巴马缅甸演讲被指</a:t>
            </a:r>
            <a:r>
              <a:rPr lang="zh-CN" altLang="en-US" sz="2800" kern="100" dirty="0">
                <a:solidFill>
                  <a:srgbClr val="00B0F0"/>
                </a:solidFill>
                <a:latin typeface="宋体"/>
                <a:ea typeface="微软雅黑"/>
                <a:cs typeface="Times New Roman"/>
              </a:rPr>
              <a:t>索然无味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			)</a:t>
            </a:r>
            <a:endParaRPr lang="en-US" altLang="zh-CN" sz="2800" kern="100" dirty="0">
              <a:latin typeface="宋体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(3)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一个外县流窜作案的小偷，在他</a:t>
            </a:r>
            <a:r>
              <a:rPr lang="zh-CN" altLang="en-US" sz="2800" kern="100" dirty="0">
                <a:solidFill>
                  <a:srgbClr val="00B0F0"/>
                </a:solidFill>
                <a:latin typeface="宋体"/>
                <a:ea typeface="微软雅黑"/>
                <a:cs typeface="Times New Roman"/>
              </a:rPr>
              <a:t>自鸣得意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且准备继续作案时，被便衣警察逮个正着。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		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571500" y="2228444"/>
            <a:ext cx="107315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错误。应用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斤斤计较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形容过分计较微小的利益或无关紧要的事情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38818" y="3491720"/>
            <a:ext cx="1184940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正确。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1618" y="4761720"/>
            <a:ext cx="1184940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正确。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26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1112" y="40086"/>
            <a:ext cx="115609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4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．近义词辨析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(1)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事例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•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实例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辨析：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事例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指具有代表性的、可以做例子的事情；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实例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指实际的例子。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运用：①从上面这些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________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看来，可以说任何事物都有它的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核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②他举出很多古今中外伟人的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________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，来证明艰苦生活对于一个年轻人的必要。</a:t>
            </a:r>
          </a:p>
        </p:txBody>
      </p:sp>
      <p:sp>
        <p:nvSpPr>
          <p:cNvPr id="6" name="矩形 5"/>
          <p:cNvSpPr/>
          <p:nvPr/>
        </p:nvSpPr>
        <p:spPr>
          <a:xfrm>
            <a:off x="3817034" y="36507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事例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21428" y="44762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实例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656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1112" y="217886"/>
            <a:ext cx="11560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(2)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精练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•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精炼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辨析：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精练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指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文章或讲话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扼要，没有多余的词句；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精炼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指提炼精华，除去杂质。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运用：①文学是艰苦的事，只有刻苦自励，推陈翻新，时时求思想情感和语言的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________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与吻合，你才会逐渐达到艺术的完美。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②原油送到炼油厂去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________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1912034" y="38666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精练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2734" y="47048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精炼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65834" y="56996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燕尾形 9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8" y="1349648"/>
            <a:ext cx="116737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一、文本助读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        这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篇文章是美学大师朱光潜探讨语言形式的一篇文艺随笔。在文中作者提倡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咬文嚼字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，认为这是文学艺术进步的根本途径，是精读文章的一个基本方法。咬文嚼字有助于养成严谨的治学态度，有助于提高语言修养。无论是阅读还是写作都应该有谨严精神，只有咬文嚼字，不断推陈翻新，追求思想感情和语言的精练与吻合，才可能达到艺术的完美。</a:t>
            </a:r>
            <a:endParaRPr lang="zh-CN" altLang="zh-CN" sz="28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6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00" y="0"/>
            <a:ext cx="3657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06913" y="2840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18" y="270148"/>
            <a:ext cx="11673782" cy="66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结构</a:t>
            </a:r>
            <a:r>
              <a:rPr lang="zh-CN" altLang="en-US" sz="22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图示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pic>
        <p:nvPicPr>
          <p:cNvPr id="7170" name="Picture 2" descr="R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38448"/>
            <a:ext cx="6526780" cy="523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1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37" y="214020"/>
            <a:ext cx="11231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二、小组合作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1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．第一段在文中有何作用？</a:t>
            </a:r>
            <a:endParaRPr lang="zh-CN" altLang="en-US" sz="2800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700" y="1680285"/>
            <a:ext cx="11571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开门见山，举郭沫若改词语的例子，为下文阐述作者的观点作铺垫。从表面上看，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你是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……”“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你这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两个句子的区别只有一个字，但表达效果大不相同，初步说明文字与思想情感是有关系的。</a:t>
            </a:r>
          </a:p>
        </p:txBody>
      </p:sp>
    </p:spTree>
    <p:extLst>
      <p:ext uri="{BB962C8B-B14F-4D97-AF65-F5344CB8AC3E}">
        <p14:creationId xmlns:p14="http://schemas.microsoft.com/office/powerpoint/2010/main" val="7407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48286" y="1214887"/>
            <a:ext cx="7000614" cy="1015663"/>
            <a:chOff x="3573126" y="2514877"/>
            <a:chExt cx="7000614" cy="1015663"/>
          </a:xfrm>
        </p:grpSpPr>
        <p:sp>
          <p:nvSpPr>
            <p:cNvPr id="3" name="文本占位符 3"/>
            <p:cNvSpPr txBox="1">
              <a:spLocks/>
            </p:cNvSpPr>
            <p:nvPr userDrawn="1"/>
          </p:nvSpPr>
          <p:spPr>
            <a:xfrm>
              <a:off x="5193230" y="2780928"/>
              <a:ext cx="5380510" cy="4320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b="1" kern="1200">
                  <a:solidFill>
                    <a:srgbClr val="56762C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500" dirty="0" smtClean="0">
                  <a:solidFill>
                    <a:srgbClr val="FC6204"/>
                  </a:solidFill>
                  <a:ea typeface="微软雅黑" pitchFamily="34" charset="-122"/>
                </a:rPr>
                <a:t>咬文嚼字</a:t>
              </a:r>
              <a:endParaRPr lang="zh-CN" altLang="en-US" sz="4500" dirty="0">
                <a:solidFill>
                  <a:srgbClr val="FC6204"/>
                </a:solidFill>
                <a:ea typeface="微软雅黑" pitchFamily="34" charset="-122"/>
              </a:endParaRPr>
            </a:p>
          </p:txBody>
        </p:sp>
        <p:sp>
          <p:nvSpPr>
            <p:cNvPr id="4" name="TextBox 8"/>
            <p:cNvSpPr txBox="1"/>
            <p:nvPr userDrawn="1"/>
          </p:nvSpPr>
          <p:spPr>
            <a:xfrm>
              <a:off x="3573126" y="2514877"/>
              <a:ext cx="19950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encil" pitchFamily="82" charset="0"/>
                  <a:ea typeface="微软雅黑" pitchFamily="34" charset="-122"/>
                </a:rPr>
                <a:t>8</a:t>
              </a:r>
              <a:endPara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tencil" pitchFamily="82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25778" y="2621267"/>
            <a:ext cx="1170657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700" dirty="0" smtClean="0">
                <a:latin typeface="微软雅黑" pitchFamily="34" charset="-122"/>
                <a:ea typeface="微软雅黑" pitchFamily="34" charset="-122"/>
              </a:rPr>
              <a:t>       好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句不厌百回改，妙语多从锤炼来；好诗不厌千回改，意境多从推敲起。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新诗改罢自长吟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，杜甫从斟酌中独享一番情趣；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两句三年得，一吟双泪流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，贾岛从推敲中获得一种体验；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夜吟晓不休，苦吟鬼神愁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，孟郊从锤炼中领略人生风景。可见，诗人锤炼语言的艰辛，正如王安石所言：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看似寻常最奇崛，成如容易却艰辛。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所以，要做到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语不惊人死不休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，还真得花一番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咬文嚼字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的功夫。</a:t>
            </a:r>
          </a:p>
        </p:txBody>
      </p:sp>
    </p:spTree>
    <p:extLst>
      <p:ext uri="{BB962C8B-B14F-4D97-AF65-F5344CB8AC3E}">
        <p14:creationId xmlns:p14="http://schemas.microsoft.com/office/powerpoint/2010/main" val="122117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5236" y="-65380"/>
            <a:ext cx="11520363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2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．作者为了论证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咬文嚼字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的道理，列举了很多事例。请找出这些例子并说说作者证明了什么观点。</a:t>
            </a:r>
            <a:endParaRPr lang="zh-CN" altLang="en-US" sz="2800" kern="100" dirty="0">
              <a:latin typeface="Times New Roman"/>
              <a:ea typeface="微软雅黑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08562"/>
              </p:ext>
            </p:extLst>
          </p:nvPr>
        </p:nvGraphicFramePr>
        <p:xfrm>
          <a:off x="380364" y="1426749"/>
          <a:ext cx="11698632" cy="4810125"/>
        </p:xfrm>
        <a:graphic>
          <a:graphicData uri="http://schemas.openxmlformats.org/drawingml/2006/table">
            <a:tbl>
              <a:tblPr/>
              <a:tblGrid>
                <a:gridCol w="4586052"/>
                <a:gridCol w="7112580"/>
              </a:tblGrid>
              <a:tr h="596333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所举例子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证明的观点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376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举郭沫若炼字改台词的例子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说明文字与思想情感是有关系的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547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举王若虚对《史记》</a:t>
                      </a:r>
                      <a:r>
                        <a:rPr lang="en-US" sz="2400" kern="100" baseline="0" dirty="0">
                          <a:effectLst/>
                          <a:latin typeface="宋体"/>
                          <a:ea typeface="微软雅黑"/>
                          <a:cs typeface="Times New Roman"/>
                        </a:rPr>
                        <a:t>“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李广射虎</a:t>
                      </a:r>
                      <a:r>
                        <a:rPr lang="en-US" sz="2400" kern="100" baseline="0" dirty="0">
                          <a:effectLst/>
                          <a:latin typeface="宋体"/>
                          <a:ea typeface="微软雅黑"/>
                          <a:cs typeface="Times New Roman"/>
                        </a:rPr>
                        <a:t>”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一段改写的例子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说明文字的一增一减意味不同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760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举</a:t>
                      </a:r>
                      <a:r>
                        <a:rPr lang="en-US" sz="2400" kern="100" baseline="0" dirty="0">
                          <a:effectLst/>
                          <a:latin typeface="宋体"/>
                          <a:ea typeface="微软雅黑"/>
                          <a:cs typeface="Times New Roman"/>
                        </a:rPr>
                        <a:t>“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推敲</a:t>
                      </a:r>
                      <a:r>
                        <a:rPr lang="en-US" sz="2400" kern="100" baseline="0" dirty="0">
                          <a:effectLst/>
                          <a:latin typeface="宋体"/>
                          <a:ea typeface="微软雅黑"/>
                          <a:cs typeface="Times New Roman"/>
                        </a:rPr>
                        <a:t>”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的典故的例子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说明用字不同，意境也不同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547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举苏轼《惠山烹小龙团》诗里的三、四两句为例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说明善用字的联想意义，可使诗的意旨丰富蕴藉</a:t>
                      </a:r>
                      <a:endParaRPr lang="zh-CN" sz="24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072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举有关</a:t>
                      </a:r>
                      <a:r>
                        <a:rPr lang="en-US" sz="2400" kern="100" baseline="0" dirty="0">
                          <a:effectLst/>
                          <a:latin typeface="宋体"/>
                          <a:ea typeface="微软雅黑"/>
                          <a:cs typeface="Times New Roman"/>
                        </a:rPr>
                        <a:t>“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套板反应</a:t>
                      </a:r>
                      <a:r>
                        <a:rPr lang="en-US" sz="2400" kern="100" baseline="0" dirty="0">
                          <a:effectLst/>
                          <a:latin typeface="宋体"/>
                          <a:ea typeface="微软雅黑"/>
                          <a:cs typeface="Times New Roman"/>
                        </a:rPr>
                        <a:t>”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的例子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说明字的联想意义最易误用而生流弊，呼吁文学创作者要用富有创造力的语言，写出上乘佳作</a:t>
                      </a:r>
                      <a:endParaRPr lang="zh-CN" sz="24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30200" y="971034"/>
            <a:ext cx="1185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4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57" y="74320"/>
            <a:ext cx="11922399" cy="641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微软雅黑"/>
                <a:cs typeface="Times New Roman"/>
              </a:rPr>
              <a:t>3.</a:t>
            </a:r>
            <a:r>
              <a:rPr lang="zh-CN" altLang="en-US" sz="2700" kern="100" dirty="0">
                <a:latin typeface="Times New Roman"/>
                <a:ea typeface="微软雅黑"/>
                <a:cs typeface="Times New Roman"/>
              </a:rPr>
              <a:t>朱光潜先生在文中举了很多例子，它们的共同点是什么？给我们怎样的启示？</a:t>
            </a:r>
            <a:endParaRPr lang="zh-CN" altLang="en-US" sz="2700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82" y="803985"/>
            <a:ext cx="119223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朱光潜先生在文中大量举例子，讲道理。它们有以下共同点：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(1)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精辟、典型，有说服力。例子是具体的、典型的，又分析精辟，令人心悦诚服。如果不举例子，道理就是空的；例子解说不好，道理也讲不好；例子不充分，道理也不充分。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(2)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源于名家名篇。本文材料丰富，无论是记忆中的，还是资料中的都有，如文中的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屈原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》《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水浒传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》《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红楼梦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》《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史记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等。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启示：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(1)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要善于通过举例来论证，因为具体的例子可以给人以丰富深刻的启示。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(2)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我们要注意资料的积累与梳理。</a:t>
            </a:r>
          </a:p>
        </p:txBody>
      </p:sp>
    </p:spTree>
    <p:extLst>
      <p:ext uri="{BB962C8B-B14F-4D97-AF65-F5344CB8AC3E}">
        <p14:creationId xmlns:p14="http://schemas.microsoft.com/office/powerpoint/2010/main" val="188991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57" y="48920"/>
            <a:ext cx="11922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4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．课文贯穿着一个主题思想，就是文字和思想情感有密切关系。作者为什么要强调这一点？</a:t>
            </a:r>
            <a:endParaRPr lang="zh-CN" altLang="en-US" sz="2800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82" y="1858085"/>
            <a:ext cx="11922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作者反复强调文字和思想情感有密切关系，强调语言跟思想情感走，强调更动了文字，就同时更动了思想情感，在文字上推敲，骨子里实在是在思想情感上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推敲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。这个观点抓住了语言的本质，抓住了推敲语言文字的本质，指出了文学艺术进步的根本途径。</a:t>
            </a:r>
          </a:p>
        </p:txBody>
      </p:sp>
    </p:spTree>
    <p:extLst>
      <p:ext uri="{BB962C8B-B14F-4D97-AF65-F5344CB8AC3E}">
        <p14:creationId xmlns:p14="http://schemas.microsoft.com/office/powerpoint/2010/main" val="262603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405" y="309274"/>
            <a:ext cx="1153059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三、师生探究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1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．文章第五段开头两句话的作用是什么</a:t>
            </a: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？</a:t>
            </a:r>
            <a:endParaRPr lang="en-US" altLang="zh-CN" sz="28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探究点拨：重点段落和关键语句的作用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技巧：作用要从结构、内容两方面考虑。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(1)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结构：①总领下文，②承上启下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过渡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，③前后照应，④埋下伏笔</a:t>
            </a: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，</a:t>
            </a:r>
            <a:endParaRPr lang="en-US" altLang="zh-CN" sz="28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⑤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做铺垫，⑥总结全文。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开头段：开篇点题，渲染气氛，埋下伏笔，设置悬念，为下文做铺垫，总领下文，统摄全篇，开门见山，上下文形成对照，渲染气氛，奠定基调，揭示主题</a:t>
            </a: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。</a:t>
            </a:r>
            <a:endParaRPr lang="zh-CN" altLang="en-US" sz="2800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740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7238" y="207674"/>
            <a:ext cx="120595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中间段：承上启下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概括上文某一内容，引起对下文内容的叙写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，总领下文，总结上文，埋下伏笔，铺垫蓄势，详略结合，充实内容。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结尾段：点明中心，深化主题，照应开头，呼应前文，画龙点睛，升华感情，卒章显志，含蓄有韵味，寄托作者感情，使结构首尾圆合，言已尽而意无穷。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(2)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内容：①开篇点题，②渲染气氛，③突出主题、深化中心，④点明主旨。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8" y="3669680"/>
            <a:ext cx="11778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结构上起到承上启下的作用。内容上明确了作者的观点，体现了作者的情感意图，他的主张是：任何文字都和思想感情紧密相连，没有蕴含情感的文字是不存在的。</a:t>
            </a:r>
          </a:p>
        </p:txBody>
      </p:sp>
    </p:spTree>
    <p:extLst>
      <p:ext uri="{BB962C8B-B14F-4D97-AF65-F5344CB8AC3E}">
        <p14:creationId xmlns:p14="http://schemas.microsoft.com/office/powerpoint/2010/main" val="77975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105" y="-49501"/>
            <a:ext cx="11403596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2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．作者是如何阐述咬文嚼字的重要性的？</a:t>
            </a:r>
            <a:endParaRPr lang="zh-CN" altLang="zh-CN" sz="28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801" y="520080"/>
            <a:ext cx="115466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(1)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文章先以郭沫若对剧本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屈原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中的一句话的修改，王若虚对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史记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李广射虎一段的修改和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推敲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的典故为例说明文字与思想情感有着密切的联系。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(2)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指出字的直指意义和联想意义。前者确定，易控制；后者不确定，不易控制。因此要学会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咬文嚼字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，用好字的联想意义，才会产生很奇妙的效果，更好地表达思想感情。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(3)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因为联想意义的不确定性，最易误用而产生流弊，使人不敢创新，产生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套板反应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，从反面说明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咬文嚼字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的重要性。最后顺理成章地得出结论。</a:t>
            </a:r>
          </a:p>
        </p:txBody>
      </p:sp>
    </p:spTree>
    <p:extLst>
      <p:ext uri="{BB962C8B-B14F-4D97-AF65-F5344CB8AC3E}">
        <p14:creationId xmlns:p14="http://schemas.microsoft.com/office/powerpoint/2010/main" val="7244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04" y="153699"/>
            <a:ext cx="11804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3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．谈到读书方法，朱光潜先生提倡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咬文嚼字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，马南邨先生提倡陶渊明说的读书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不求甚解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。我们应该如何理解这两种看上去截然不同的方法？应该借鉴哪一种？</a:t>
            </a:r>
            <a:endParaRPr lang="zh-CN" altLang="zh-CN" sz="28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58" y="1904380"/>
            <a:ext cx="11778727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6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朱光潜先生提倡的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咬文嚼字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——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从字面入手，联系其情境、意境、思想感情，联想意，创新意，参悟透彻，全面精深。朱光潜在文中赋予它褒扬意义，鼓励人们去咬文嚼字。马南邨先生讲的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不求甚解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——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主张学陶渊明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好读书，不求甚解；每有会意，便欣然忘食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，学诸葛亮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独观其大略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，学陆象山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读书且平平读，未晓处且放过，不必太滞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。马南邨要求人们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不要固执一点，咬文嚼字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。不求甚解也常被用来指摘别人的学习毛病，马南邨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也</a:t>
            </a:r>
            <a:endParaRPr lang="zh-CN" altLang="en-US" sz="2600" kern="100" dirty="0">
              <a:latin typeface="Times New Roman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21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358" y="545480"/>
            <a:ext cx="11778727" cy="507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赋予它褒扬义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。</a:t>
            </a:r>
            <a:r>
              <a:rPr lang="zh-CN" altLang="en-US" sz="2800" kern="100" dirty="0" smtClean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 smtClean="0">
                <a:latin typeface="Times New Roman"/>
                <a:ea typeface="微软雅黑" pitchFamily="34" charset="-122"/>
                <a:cs typeface="Courier New"/>
              </a:rPr>
              <a:t>咬文嚼字</a:t>
            </a:r>
            <a:r>
              <a:rPr lang="zh-CN" altLang="en-US" sz="2800" kern="100" dirty="0" smtClean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是强调创作要反复修改，精益求精。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不求甚解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强调读书要把握精神实质，不要囿于表面现象。前者侧重写，后者侧重读。同时，即使都是读书或都是写作过程，精益求精、反复修正和把握精神实质、不拘表面这两点要求也要同时具备，两者相辅相成。另外，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咬文嚼字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是谈学习的态度，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不求甚解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是谈学习的方法，两者角度不同，精神却一致。两位先生告诉我们的道理都是有益的教诲。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11465834" y="5699666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7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268" y="795847"/>
            <a:ext cx="11856532" cy="524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、阅读</a:t>
            </a: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延伸</a:t>
            </a:r>
            <a:endParaRPr lang="en-US" altLang="zh-CN" sz="3000" b="1" kern="100" dirty="0">
              <a:solidFill>
                <a:srgbClr val="00B050"/>
              </a:solidFill>
              <a:latin typeface="Times New Roman"/>
              <a:ea typeface="微软雅黑" pitchFamily="34" charset="-122"/>
              <a:cs typeface="Courier New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</a:pPr>
            <a:r>
              <a:rPr lang="zh-CN" altLang="en-US" sz="3000" b="1" kern="100" dirty="0">
                <a:solidFill>
                  <a:srgbClr val="00B050"/>
                </a:solidFill>
                <a:latin typeface="Times New Roman"/>
                <a:ea typeface="微软雅黑" pitchFamily="34" charset="-122"/>
                <a:cs typeface="Courier New"/>
              </a:rPr>
              <a:t>莫让快餐文化充斥我们的心灵</a:t>
            </a:r>
            <a:endParaRPr lang="en-US" altLang="zh-CN" sz="3000" b="1" kern="100" dirty="0" smtClean="0">
              <a:solidFill>
                <a:srgbClr val="00B050"/>
              </a:solidFill>
              <a:latin typeface="Times New Roman"/>
              <a:ea typeface="微软雅黑" pitchFamily="34" charset="-122"/>
              <a:cs typeface="Courier New"/>
            </a:endParaRPr>
          </a:p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        快餐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文化比喻追求速成、通俗、短期流行，不注重深厚积累和内在价值的文化思潮和文化现象。</a:t>
            </a:r>
          </a:p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        曾几何时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，快餐文化就像副食商店成堆的方便面充斥在了我们生活的每个角落。我们捕捉信息完全可以不必费吹灰之力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。</a:t>
            </a:r>
            <a:endParaRPr lang="en-US" altLang="zh-CN" sz="28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       然而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与此同时，我们不得不承认，如此快捷的信息传播方式，如此便捷的文化快餐，也给我们的生活带来了另一方面的影响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——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传统文化逐渐在人们的视野中暗淡和凋谢。</a:t>
            </a:r>
          </a:p>
        </p:txBody>
      </p:sp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45" y="-106397"/>
            <a:ext cx="1170932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        就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拿被称为文学上一朵绚丽奇葩的小说来说吧，无数人类智慧的结晶所凝聚成的小说，曾经被称为世界名著、古典名著的书，已然没了曾经的市场地位。人们似乎已经没有时间读书，也不再需要从书中寻找精神的鸡汤，打开电脑，网络中应接不暇的新闻已足够把人们闲余的时间填得满满的了，没有时间看书，也没有心情静下来去认真捧读一本厚厚的书，更谈不上从读书中提高自身的修养。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        继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大量泛滥的网络小说之后，市场上出现了一只突起的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异军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——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一批销量可观的青春读物，如郭敬明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岛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、明晓溪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公主志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、郭妮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火星少女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、蔡骏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悬疑志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等，吸引了一大批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12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岁至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20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岁之间的青少年读者，发行量远远超过主流文学杂志。</a:t>
            </a:r>
          </a:p>
        </p:txBody>
      </p:sp>
    </p:spTree>
    <p:extLst>
      <p:ext uri="{BB962C8B-B14F-4D97-AF65-F5344CB8AC3E}">
        <p14:creationId xmlns:p14="http://schemas.microsoft.com/office/powerpoint/2010/main" val="7440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279" y="6379143"/>
            <a:ext cx="12188952" cy="27432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19949" y="1870611"/>
            <a:ext cx="6366976" cy="523221"/>
            <a:chOff x="3779912" y="1732305"/>
            <a:chExt cx="7510491" cy="540049"/>
          </a:xfrm>
        </p:grpSpPr>
        <p:sp>
          <p:nvSpPr>
            <p:cNvPr id="21" name="矩形 20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2" name="矩形 21">
              <a:hlinkClick r:id="rId2" action="ppaction://hlinksldjump"/>
            </p:cNvPr>
            <p:cNvSpPr/>
            <p:nvPr/>
          </p:nvSpPr>
          <p:spPr>
            <a:xfrm>
              <a:off x="3779912" y="1732305"/>
              <a:ext cx="432048" cy="477122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23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27368" y="2747266"/>
            <a:ext cx="6359557" cy="523220"/>
            <a:chOff x="3779912" y="1734172"/>
            <a:chExt cx="7495432" cy="523220"/>
          </a:xfrm>
        </p:grpSpPr>
        <p:sp>
          <p:nvSpPr>
            <p:cNvPr id="25" name="矩形 24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6" name="矩形 25">
              <a:hlinkClick r:id="rId3" action="ppaction://hlinksldjump"/>
            </p:cNvPr>
            <p:cNvSpPr/>
            <p:nvPr/>
          </p:nvSpPr>
          <p:spPr>
            <a:xfrm>
              <a:off x="3779912" y="1734172"/>
              <a:ext cx="432048" cy="475256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27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34788" y="3706072"/>
            <a:ext cx="6352138" cy="523220"/>
            <a:chOff x="3779912" y="1734172"/>
            <a:chExt cx="7495432" cy="523220"/>
          </a:xfrm>
        </p:grpSpPr>
        <p:sp>
          <p:nvSpPr>
            <p:cNvPr id="29" name="矩形 2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0" name="矩形 29">
              <a:hlinkClick r:id="rId4" action="ppaction://hlinksldjump"/>
            </p:cNvPr>
            <p:cNvSpPr/>
            <p:nvPr/>
          </p:nvSpPr>
          <p:spPr>
            <a:xfrm>
              <a:off x="3779912" y="1734172"/>
              <a:ext cx="432048" cy="475256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1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48958" y="4635850"/>
            <a:ext cx="6337967" cy="523220"/>
            <a:chOff x="3779912" y="1719658"/>
            <a:chExt cx="7510491" cy="523220"/>
          </a:xfrm>
        </p:grpSpPr>
        <p:sp>
          <p:nvSpPr>
            <p:cNvPr id="33" name="矩形 3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4" name="矩形 33">
              <a:hlinkClick r:id="rId5" action="ppaction://hlinksldjump"/>
            </p:cNvPr>
            <p:cNvSpPr/>
            <p:nvPr/>
          </p:nvSpPr>
          <p:spPr>
            <a:xfrm>
              <a:off x="3779912" y="1719658"/>
              <a:ext cx="432048" cy="489770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5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1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45" y="-106397"/>
            <a:ext cx="1170932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        对此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，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西湖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杂志副主编吴玄则表示：青少年读者放弃经典阅读，从长远看，会让我们的文学得不到正常的传承，从而造成文化的断层。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不过，我相信依然有真正的严肃文学爱好者在坚持走自己的路，他们暂时不为泥沙俱下的图书市场认可，大浪淘沙以后留存的只会是这些优秀文学传统的继承者，只有他们才是中国文学值得期待的对象。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        而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更为重要的是，大量的快餐文化的存在，让人们的思维形成一种懒惰的惯性，不愿意去读一些有深意的书，不愿意去接受引发思考的问题，对所有的信息只是停留在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我看过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的表层认识上。看书不求甚解，写文章也不认真地写，想写什么鼠标轻轻一点，相关信息海潮般涌来，剪剪贴贴便成了自己的作品。</a:t>
            </a:r>
          </a:p>
        </p:txBody>
      </p:sp>
    </p:spTree>
    <p:extLst>
      <p:ext uri="{BB962C8B-B14F-4D97-AF65-F5344CB8AC3E}">
        <p14:creationId xmlns:p14="http://schemas.microsoft.com/office/powerpoint/2010/main" val="1574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45" y="376203"/>
            <a:ext cx="11709322" cy="5132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       我国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改革开放的总设计师邓小平曾说过：打开窗户阳光照了进来，同时也会有苍蝇飞进来。第五媒体的存在对我们来说就相当于是打开了一扇明亮的窗户，而由此带来的负面影响就像是几只飞进来的苍蝇，如果过多的苍蝇登堂入室必然会对我们的正常生活造成不良影响。这就需要我们每一个人，在自己的心窗上装上一道窗纱，过滤掉阳光中的不良物质，也让我们有足够的空间与时间为心灵寻找更为营养的大餐。</a:t>
            </a:r>
          </a:p>
        </p:txBody>
      </p:sp>
    </p:spTree>
    <p:extLst>
      <p:ext uri="{BB962C8B-B14F-4D97-AF65-F5344CB8AC3E}">
        <p14:creationId xmlns:p14="http://schemas.microsoft.com/office/powerpoint/2010/main" val="14975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661" y="613764"/>
            <a:ext cx="11675939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zh-CN" altLang="zh-CN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二、写法迁移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        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《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咬文嚼字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》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一文以漫谈的方式，娓娓道来，字字句句沁入读者心田。作者不以深奥的理论行文，举例子，作阐释，深入浅出，通俗易懂，读者在不知不觉之中自然而然地接受了作者的观点。同时，作者所举例子都十分典型，十分精辟，很有说服力。对例子所做的解说，周密精要，令人心悦诚服。全文道理与例子、观点与材料结合紧密，材料产生观点，观点又建立在材料基础上。</a:t>
            </a:r>
          </a:p>
        </p:txBody>
      </p:sp>
    </p:spTree>
    <p:extLst>
      <p:ext uri="{BB962C8B-B14F-4D97-AF65-F5344CB8AC3E}">
        <p14:creationId xmlns:p14="http://schemas.microsoft.com/office/powerpoint/2010/main" val="30150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03" y="105764"/>
            <a:ext cx="115817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来练笔</a:t>
            </a:r>
            <a:endParaRPr lang="zh-CN" altLang="zh-CN" sz="2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请运用课文举例充分而典型、说理精辟而生动的写法，以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谈读书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为题，写一篇短文。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(200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字左右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endParaRPr lang="zh-CN" altLang="zh-CN" sz="24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131" y="1958663"/>
            <a:ext cx="113604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  <a:cs typeface="Times New Roman"/>
              </a:rPr>
              <a:t>答案示例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  <a:cs typeface="Courier New"/>
              </a:rPr>
              <a:t> </a:t>
            </a:r>
            <a:endParaRPr lang="zh-CN" altLang="zh-CN" sz="2800" kern="100" dirty="0" smtClean="0">
              <a:latin typeface="宋体"/>
              <a:ea typeface="微软雅黑" pitchFamily="34" charset="-122"/>
              <a:cs typeface="Courier New"/>
            </a:endParaRPr>
          </a:p>
          <a:p>
            <a:pPr indent="713740"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谈读书</a:t>
            </a:r>
          </a:p>
          <a:p>
            <a:pPr indent="713740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书籍是人类智慧的结晶，是我们获取知识和技能的钥匙。一个人的心智要得到较快的发展，需要以书籍为精神食粮，也就是说，我们的成长离不开阅读。从这个意义上讲，一个人的成长史，实际上就是一部阅读史。</a:t>
            </a:r>
          </a:p>
        </p:txBody>
      </p:sp>
    </p:spTree>
    <p:extLst>
      <p:ext uri="{BB962C8B-B14F-4D97-AF65-F5344CB8AC3E}">
        <p14:creationId xmlns:p14="http://schemas.microsoft.com/office/powerpoint/2010/main" val="16586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531" y="104463"/>
            <a:ext cx="113604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3740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人生活的范围有限，限制于空间与时间的链锁中，当他只能同身边的人交谈，他的认识是肤浅的，他的学识是简陋的。但当他打开一本书，时间、空间便再不能限制于他，他可以坐在家中看到世界各地，品味古今中外；他可以体会古战场上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马作的卢飞快，弓如霹雳弦惊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的宏大；可以体会大草原上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风吹草低见牛羊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的生机；可以体会黄昏下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枯藤老树昏鸦，小桥流水人家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的忧愁；可以体会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白日放歌须纵酒，青春作伴好还乡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的欢喜。在书中人可以翱翔于智慧的天空，他的视野也不会只存在于一县、一市、一省、一国，而是整个宇宙、整个空间。</a:t>
            </a:r>
          </a:p>
          <a:p>
            <a:pPr indent="713740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这也许是读书所带来的乐趣吧。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11453134" y="5699666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燕尾形 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2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923" y="5894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哲思品悟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098" y="868371"/>
            <a:ext cx="11907332" cy="556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抗日战争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时期，陶行知先生看到一所流亡小学的学生们互教互学，坚持学习，当即写了一首诗称赞孩子们：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有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个学校真奇怪，大孩自动教小孩。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七十二行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皆先生，先生不在学生在。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有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个小女孩看了，提出了不同意见：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大孩主动，小孩难道就不主动？小孩难道就没有教大孩？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我看应该改成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小孩自动教小孩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更好。陶行知一听，惊喜地说：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对，你改得很对！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这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以后，陶行知常对别人说起这件事，感慨地说：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这个小女孩可真是我的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‘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一字之师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’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啊！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</a:p>
        </p:txBody>
      </p:sp>
      <p:sp>
        <p:nvSpPr>
          <p:cNvPr id="12" name="TextBox 37"/>
          <p:cNvSpPr txBox="1"/>
          <p:nvPr/>
        </p:nvSpPr>
        <p:spPr>
          <a:xfrm>
            <a:off x="56444" y="76145"/>
            <a:ext cx="801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113923" y="336861"/>
            <a:ext cx="1793896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佳句咀华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696" y="879479"/>
            <a:ext cx="114827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．试问闲愁都几许？一川烟草，满城风絮，梅子黄时雨。</a:t>
            </a:r>
            <a:r>
              <a:rPr lang="en-US" altLang="zh-CN" sz="2600" b="1" kern="1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Courier New"/>
              </a:rPr>
              <a:t>——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贺铸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青玉案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2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．鸟宿池边树，僧敲月下门。过桥分野色，移石动云根</a:t>
            </a:r>
            <a:r>
              <a:rPr lang="zh-CN" altLang="en-US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en-US" altLang="zh-CN" sz="2600" b="1" kern="1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							     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Courier New"/>
              </a:rPr>
              <a:t>——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贾岛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题李凝幽居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3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．问心的道德胜于问理的道德，所以情感的生活胜于理智的生活</a:t>
            </a:r>
            <a:r>
              <a:rPr lang="zh-CN" altLang="en-US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en-US" altLang="zh-CN" sz="2600" b="1" kern="1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									    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Courier New"/>
              </a:rPr>
              <a:t>——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朱光潜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4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．有些人天资颇高而成就则平凡，他们好比有大本钱而没有做出大生意，</a:t>
            </a:r>
            <a:r>
              <a:rPr lang="zh-CN" altLang="en-US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也</a:t>
            </a:r>
            <a:endParaRPr lang="en-US" altLang="zh-CN" sz="2600" b="1" kern="1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</a:t>
            </a:r>
            <a:r>
              <a:rPr lang="zh-CN" altLang="en-US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有些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人天资并不特异而成就则斐然可观，他们好比拿小本钱而做大生意</a:t>
            </a:r>
            <a:r>
              <a:rPr lang="zh-CN" altLang="en-US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en-US" altLang="zh-CN" sz="2600" b="1" kern="1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</a:t>
            </a:r>
            <a:r>
              <a:rPr lang="zh-CN" altLang="en-US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这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中间的差别就在努力与不努力了</a:t>
            </a:r>
            <a:r>
              <a:rPr lang="zh-CN" altLang="en-US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			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        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Courier New"/>
              </a:rPr>
              <a:t>——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朱光潜</a:t>
            </a: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11465834" y="5509166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0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923" y="1011380"/>
            <a:ext cx="2234166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一、作者视窗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052" y="1660241"/>
            <a:ext cx="117531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       你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以自己深湛的研究沟通了西方美学和中国传统美学，沟通了旧的唯心主义美学和马克思主义美学，沟通了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五四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以来中国现代美学和当代美学。你是中国美学史上一座横跨古今、沟通中外的桥梁。你一生信奉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三此主义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：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此身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不推诿，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此时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不拖延，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此地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不转移。是你，用你的一生践行了不尚空谈、着眼现在、脚踏实地的治学理想。</a:t>
            </a:r>
            <a:endParaRPr lang="zh-CN" altLang="zh-CN" sz="2800" kern="100" dirty="0">
              <a:effectLst/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940" y="39223"/>
            <a:ext cx="1196714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US" altLang="zh-CN" sz="25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</a:t>
            </a:r>
            <a:r>
              <a:rPr lang="zh-CN" altLang="zh-CN" sz="25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注</a:t>
            </a:r>
            <a:r>
              <a:rPr lang="en-US" altLang="zh-CN" sz="25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】  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朱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光潜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(1897—1986)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，安徽桐城人。现代美学家、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文艺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理论家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、翻译家。我国现代美学的开拓者和奠基者之一，也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是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第一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个在中国广泛介绍西方美学的人。我国现当代最负盛名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并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赢得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崇高国际声誉的美学大师。</a:t>
            </a:r>
          </a:p>
          <a:p>
            <a:pPr lvl="0" algn="just">
              <a:lnSpc>
                <a:spcPct val="20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1922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年毕业于香港大学，并在上海与叶圣陶、夏衍、丰子恺等创办立达学园。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1930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年获英国爱丁堡大学文科硕士学位。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1933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年获法国斯特拉斯堡大学文科博士学位。回国后，曾任北京大学教授。</a:t>
            </a:r>
          </a:p>
        </p:txBody>
      </p:sp>
      <p:pic>
        <p:nvPicPr>
          <p:cNvPr id="4098" name="Picture 2" descr="图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358945"/>
            <a:ext cx="1714500" cy="23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1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428936"/>
            <a:ext cx="235834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二、写作背景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891" y="931398"/>
            <a:ext cx="11681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汉语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言历史悠久，博大精深。掌握和正确运用祖国的语言文字是汉民族子孙义不容辞的责任。但是，走上大街，放眼望去，错别字、不规范的字不少；翻开书报，错别字、词语错误、病句随处可见；看电视，听广播，听人讲话，不规范的用语几乎随时可以听到。鉴于此，作者从生活和文学艺术出发，举例分析，旨在引导读者认真学习祖国语言，养成一字不肯放松的谨严精神，达到正确使用祖国语言的目的。</a:t>
            </a:r>
          </a:p>
        </p:txBody>
      </p:sp>
    </p:spTree>
    <p:extLst>
      <p:ext uri="{BB962C8B-B14F-4D97-AF65-F5344CB8AC3E}">
        <p14:creationId xmlns:p14="http://schemas.microsoft.com/office/powerpoint/2010/main" val="245936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512" y="814786"/>
            <a:ext cx="115609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．给加点的字注音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(1)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单音字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①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婵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娟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 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　　	②斟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酌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 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　　	③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锱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铢必较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④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尺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牍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⑤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清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沁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⑥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灞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桥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⑦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付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梓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⑧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岑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寂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	⑨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茗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烟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	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⑩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流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涎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	⑪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箭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镞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⑫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王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嫱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	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215523" y="286061"/>
            <a:ext cx="235834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三、基础梳理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6864" y="2520434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chán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1464" y="3295134"/>
            <a:ext cx="635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dú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41464" y="4031734"/>
            <a:ext cx="457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zǐ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79564" y="4781034"/>
            <a:ext cx="883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xián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11764" y="2523690"/>
            <a:ext cx="1031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zhuó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86364" y="3298390"/>
            <a:ext cx="73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qìn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86364" y="4034990"/>
            <a:ext cx="78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cén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24464" y="4784290"/>
            <a:ext cx="582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zú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44064" y="2542224"/>
            <a:ext cx="457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zī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32864" y="3316924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Bà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32864" y="4053524"/>
            <a:ext cx="106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mínɡ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70964" y="4802824"/>
            <a:ext cx="1159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qiánɡ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2890</Words>
  <Application>Microsoft Office PowerPoint</Application>
  <PresentationFormat>自定义</PresentationFormat>
  <Paragraphs>189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Office 主题</vt:lpstr>
      <vt:lpstr>Microsoft Word 97 - 2003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515</cp:revision>
  <dcterms:created xsi:type="dcterms:W3CDTF">2013-09-20T02:31:37Z</dcterms:created>
  <dcterms:modified xsi:type="dcterms:W3CDTF">2015-03-28T02:18:34Z</dcterms:modified>
</cp:coreProperties>
</file>