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95" r:id="rId4"/>
    <p:sldId id="262" r:id="rId5"/>
    <p:sldId id="376" r:id="rId6"/>
    <p:sldId id="299" r:id="rId7"/>
    <p:sldId id="300" r:id="rId8"/>
    <p:sldId id="325" r:id="rId9"/>
    <p:sldId id="301" r:id="rId10"/>
    <p:sldId id="378" r:id="rId11"/>
    <p:sldId id="417" r:id="rId12"/>
    <p:sldId id="354" r:id="rId13"/>
    <p:sldId id="418" r:id="rId14"/>
    <p:sldId id="420" r:id="rId15"/>
    <p:sldId id="421" r:id="rId16"/>
    <p:sldId id="303" r:id="rId17"/>
    <p:sldId id="343" r:id="rId18"/>
    <p:sldId id="384" r:id="rId19"/>
    <p:sldId id="359" r:id="rId20"/>
    <p:sldId id="427" r:id="rId21"/>
    <p:sldId id="347" r:id="rId22"/>
    <p:sldId id="424" r:id="rId23"/>
    <p:sldId id="335" r:id="rId24"/>
    <p:sldId id="428" r:id="rId25"/>
    <p:sldId id="349" r:id="rId26"/>
    <p:sldId id="319" r:id="rId27"/>
    <p:sldId id="320" r:id="rId28"/>
    <p:sldId id="425" r:id="rId29"/>
    <p:sldId id="393" r:id="rId30"/>
    <p:sldId id="342" r:id="rId31"/>
    <p:sldId id="25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204"/>
    <a:srgbClr val="0066FF"/>
    <a:srgbClr val="FFFFFF"/>
    <a:srgbClr val="FF9600"/>
    <a:srgbClr val="9B9B9B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14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6C9AA-A432-45C0-8822-E346F6B48C67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287DC-4620-473C-B045-C49B9298B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70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D2FC-B7E4-4F22-829A-1951A70536BA}" type="datetimeFigureOut">
              <a:rPr lang="zh-CN" altLang="en-US" smtClean="0"/>
              <a:t>2015/3/28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06D26-EB15-4881-94CD-B86EEBA99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4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651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 userDrawn="1"/>
        </p:nvSpPr>
        <p:spPr>
          <a:xfrm>
            <a:off x="1299395" y="2329472"/>
            <a:ext cx="410231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第三单元</a:t>
            </a:r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endParaRPr lang="zh-CN" altLang="en-US" sz="2800" b="0" dirty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  <p:sp>
        <p:nvSpPr>
          <p:cNvPr id="29" name="TextBox 3"/>
          <p:cNvSpPr txBox="1"/>
          <p:nvPr userDrawn="1"/>
        </p:nvSpPr>
        <p:spPr>
          <a:xfrm>
            <a:off x="1243293" y="3382752"/>
            <a:ext cx="10481982" cy="1275414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>
              <a:lnSpc>
                <a:spcPct val="120000"/>
              </a:lnSpc>
            </a:pPr>
            <a:r>
              <a:rPr lang="zh-CN" altLang="en-US" sz="7000" b="1" kern="1200" spc="50" smtClean="0">
                <a:ln w="11430"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映日荷花</a:t>
            </a:r>
            <a:r>
              <a:rPr lang="zh-CN" altLang="en-US" sz="7000" b="1" kern="1200" spc="50" smtClean="0">
                <a:ln w="1143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别样红</a:t>
            </a:r>
            <a:endParaRPr lang="zh-CN" altLang="en-US" sz="7000" b="1" kern="1200" spc="50" dirty="0">
              <a:ln w="1143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2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情商知识概述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96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说</a:t>
            </a:r>
            <a:r>
              <a:rPr lang="en-US" altLang="zh-CN" sz="2000" baseline="0" dirty="0" smtClean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木叶</a:t>
            </a:r>
            <a:r>
              <a:rPr lang="en-US" altLang="zh-CN" sz="2000" kern="1200" baseline="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”</a:t>
            </a:r>
            <a:endParaRPr lang="zh-CN" altLang="en-US" sz="2000" kern="1200" baseline="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863246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10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9582" y="0"/>
            <a:ext cx="8839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/>
          <p:cNvSpPr txBox="1"/>
          <p:nvPr userDrawn="1"/>
        </p:nvSpPr>
        <p:spPr>
          <a:xfrm>
            <a:off x="1644232" y="1886146"/>
            <a:ext cx="5337134" cy="144655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>
              <a:defRPr sz="7200" spc="5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/>
            <a:r>
              <a:rPr lang="zh-CN" altLang="en-US" sz="8800" b="1" dirty="0" smtClean="0">
                <a:solidFill>
                  <a:srgbClr val="CD1F06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zh-CN" altLang="en-US" sz="88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观看</a:t>
            </a:r>
            <a:endParaRPr lang="zh-CN" altLang="en-US" sz="88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782886" y="3657925"/>
            <a:ext cx="561938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——</a:t>
            </a:r>
            <a:r>
              <a:rPr lang="zh-CN" altLang="en-US" sz="2800" b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更多精彩内容请登录 </a:t>
            </a:r>
            <a:endParaRPr lang="en-US" altLang="zh-CN" sz="2800" b="0" dirty="0" smtClean="0">
              <a:solidFill>
                <a:schemeClr val="bg1">
                  <a:lumMod val="50000"/>
                </a:schemeClr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  <a:p>
            <a:pPr algn="l"/>
            <a:r>
              <a:rPr lang="en-US" altLang="zh-CN" sz="2800" b="0" baseline="0" dirty="0" smtClean="0">
                <a:solidFill>
                  <a:schemeClr val="bg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        </a:t>
            </a:r>
            <a:r>
              <a:rPr lang="en-US" altLang="zh-CN" sz="2800" b="0" dirty="0" smtClean="0"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www.91taoke.com</a:t>
            </a:r>
            <a:endParaRPr lang="zh-CN" altLang="en-US" sz="2800" b="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5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7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4540250" y="0"/>
            <a:ext cx="3111500" cy="1168400"/>
          </a:xfrm>
          <a:custGeom>
            <a:avLst/>
            <a:gdLst>
              <a:gd name="connsiteX0" fmla="*/ 0 w 3111500"/>
              <a:gd name="connsiteY0" fmla="*/ 0 h 1168400"/>
              <a:gd name="connsiteX1" fmla="*/ 3111500 w 3111500"/>
              <a:gd name="connsiteY1" fmla="*/ 0 h 1168400"/>
              <a:gd name="connsiteX2" fmla="*/ 3111500 w 3111500"/>
              <a:gd name="connsiteY2" fmla="*/ 495300 h 1168400"/>
              <a:gd name="connsiteX3" fmla="*/ 3111500 w 3111500"/>
              <a:gd name="connsiteY3" fmla="*/ 831850 h 1168400"/>
              <a:gd name="connsiteX4" fmla="*/ 1555750 w 3111500"/>
              <a:gd name="connsiteY4" fmla="*/ 1168400 h 1168400"/>
              <a:gd name="connsiteX5" fmla="*/ 0 w 3111500"/>
              <a:gd name="connsiteY5" fmla="*/ 831850 h 1168400"/>
              <a:gd name="connsiteX6" fmla="*/ 0 w 3111500"/>
              <a:gd name="connsiteY6" fmla="*/ 4953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1500" h="1168400">
                <a:moveTo>
                  <a:pt x="0" y="0"/>
                </a:moveTo>
                <a:lnTo>
                  <a:pt x="3111500" y="0"/>
                </a:lnTo>
                <a:lnTo>
                  <a:pt x="3111500" y="495300"/>
                </a:lnTo>
                <a:lnTo>
                  <a:pt x="3111500" y="831850"/>
                </a:lnTo>
                <a:lnTo>
                  <a:pt x="1555750" y="1168400"/>
                </a:lnTo>
                <a:lnTo>
                  <a:pt x="0" y="831850"/>
                </a:lnTo>
                <a:lnTo>
                  <a:pt x="0" y="495300"/>
                </a:lnTo>
                <a:close/>
              </a:path>
            </a:pathLst>
          </a:custGeom>
          <a:solidFill>
            <a:srgbClr val="FC6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5982854"/>
            <a:ext cx="12192000" cy="406400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4540250" y="89500"/>
            <a:ext cx="3111500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栏目索引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CONTENTS PAGE 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14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1110853"/>
            <a:ext cx="12192000" cy="1195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0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4173"/>
            <a:ext cx="8527312" cy="551329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说</a:t>
            </a:r>
            <a:r>
              <a:rPr lang="en-US" altLang="zh-CN" sz="2000" baseline="0" dirty="0" smtClean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木叶</a:t>
            </a:r>
            <a:r>
              <a:rPr lang="en-US" altLang="zh-CN" sz="2000" kern="1200" baseline="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”</a:t>
            </a:r>
            <a:endParaRPr lang="zh-CN" altLang="en-US" sz="2000" kern="1200" baseline="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22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情绪与情绪管理概述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8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977900" y="6410204"/>
            <a:ext cx="49657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如何进行情绪管理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641178" y="0"/>
            <a:ext cx="673443" cy="997807"/>
          </a:xfrm>
          <a:prstGeom prst="rect">
            <a:avLst/>
          </a:prstGeom>
          <a:pattFill prst="ltUpDiag">
            <a:fgClr>
              <a:srgbClr val="FF9600"/>
            </a:fgClr>
            <a:bgClr>
              <a:srgbClr val="FC620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68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blipFill rotWithShape="1">
            <a:blip r:embed="rId12">
              <a:duotone>
                <a:srgbClr val="000000">
                  <a:shade val="12000"/>
                  <a:satMod val="240000"/>
                </a:srgbClr>
                <a:srgbClr val="000000">
                  <a:tint val="98000"/>
                </a:srgbClr>
              </a:duotone>
            </a:blip>
            <a:tile tx="0" ty="0" sx="100000" sy="100000" flip="none" algn="ctr"/>
          </a:blip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1279" y="6309360"/>
            <a:ext cx="12188952" cy="97215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11356958" y="6439663"/>
            <a:ext cx="360000" cy="360000"/>
          </a:xfrm>
          <a:prstGeom prst="ellipse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5"/>
          <p:cNvSpPr txBox="1"/>
          <p:nvPr userDrawn="1"/>
        </p:nvSpPr>
        <p:spPr>
          <a:xfrm>
            <a:off x="11211743" y="6450386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dirty="0">
              <a:solidFill>
                <a:prstClr val="whit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89000" y="6405466"/>
            <a:ext cx="5054600" cy="409586"/>
          </a:xfrm>
          <a:prstGeom prst="roundRect">
            <a:avLst/>
          </a:prstGeom>
          <a:solidFill>
            <a:srgbClr val="FFFFFF">
              <a:alpha val="3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0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60" r:id="rId6"/>
    <p:sldLayoutId id="2147483653" r:id="rId7"/>
    <p:sldLayoutId id="2147483654" r:id="rId8"/>
    <p:sldLayoutId id="2147483655" r:id="rId9"/>
    <p:sldLayoutId id="2147483656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__2.doc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6.xml"/><Relationship Id="rId4" Type="http://schemas.openxmlformats.org/officeDocument/2006/relationships/slide" Target="slide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38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6812" y="395686"/>
            <a:ext cx="11560932" cy="8233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(2)</a:t>
            </a:r>
            <a:r>
              <a:rPr lang="zh-CN" altLang="en-US" sz="2800" kern="100" dirty="0" smtClean="0">
                <a:latin typeface="Cambria Math"/>
                <a:ea typeface="微软雅黑"/>
                <a:cs typeface="Cambria Math"/>
              </a:rPr>
              <a:t>多音字</a:t>
            </a:r>
            <a:endParaRPr lang="zh-CN" altLang="en-US" sz="2800" kern="100" dirty="0">
              <a:latin typeface="Cambria Math"/>
              <a:ea typeface="微软雅黑"/>
              <a:cs typeface="Cambria Math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785217"/>
              </p:ext>
            </p:extLst>
          </p:nvPr>
        </p:nvGraphicFramePr>
        <p:xfrm>
          <a:off x="317500" y="1549400"/>
          <a:ext cx="11785600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Document" r:id="rId3" imgW="11783822" imgH="4731053" progId="Word.Document.8">
                  <p:embed/>
                </p:oleObj>
              </mc:Choice>
              <mc:Fallback>
                <p:oleObj name="Document" r:id="rId3" imgW="11783822" imgH="4731053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549400"/>
                        <a:ext cx="11785600" cy="471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146989" y="1694934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lùn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2905" y="2355334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Lún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35053" y="1606034"/>
            <a:ext cx="952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nìn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ɡ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90969" y="2266434"/>
            <a:ext cx="952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nín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ɡ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97789" y="3142734"/>
            <a:ext cx="833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ɡ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àn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53705" y="3803134"/>
            <a:ext cx="833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ɡ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ān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60553" y="315543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jǐ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68769" y="381583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jī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29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5212" y="65486"/>
            <a:ext cx="11560932" cy="8233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Cambria Math"/>
                <a:ea typeface="微软雅黑"/>
                <a:cs typeface="Cambria Math"/>
              </a:rPr>
              <a:t>2</a:t>
            </a:r>
            <a:r>
              <a:rPr lang="zh-CN" altLang="en-US" sz="2800" kern="100" dirty="0">
                <a:latin typeface="Cambria Math"/>
                <a:ea typeface="微软雅黑"/>
                <a:cs typeface="Cambria Math"/>
              </a:rPr>
              <a:t>．辨形组词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043421"/>
              </p:ext>
            </p:extLst>
          </p:nvPr>
        </p:nvGraphicFramePr>
        <p:xfrm>
          <a:off x="246657" y="1259541"/>
          <a:ext cx="121031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Document" r:id="rId4" imgW="11778784" imgH="5016582" progId="Word.Document.8">
                  <p:embed/>
                </p:oleObj>
              </mc:Choice>
              <mc:Fallback>
                <p:oleObj name="Document" r:id="rId4" imgW="11778784" imgH="50165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57" y="1259541"/>
                        <a:ext cx="121031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556434" y="13012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袅娜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56434" y="19616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枭雄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94272" y="13012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桅杆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94272" y="19616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诡异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496372" y="124865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灼灼目光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96372" y="190905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垂钓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56433" y="39047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歧路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56433" y="456513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岐黄之术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94271" y="32374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砧板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94271" y="38978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粘贴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94271" y="457096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拈轻怕重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94271" y="52440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掂量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96371" y="32374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招呼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96371" y="38978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诏书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96371" y="45709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沼泽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96371" y="524406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千里迢迢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26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1112" y="446486"/>
            <a:ext cx="11560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3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．成语积累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【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识记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】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(1)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相去无几：指二者距离不远或差别不大。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(2)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灼灼其华：形容花开灿烂如红霞，美丽动人的样子。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(3)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不落言筌：不在语言运用上留下用工的痕迹。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易错点提醒：注意使用条件，只能用在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语言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方面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(4)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得鱼忘筌：比喻达到目的以后就忘了原来的凭借。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(5)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熟能生巧：熟练了就能产生巧办法，或找出窍门。</a:t>
            </a:r>
          </a:p>
        </p:txBody>
      </p:sp>
    </p:spTree>
    <p:extLst>
      <p:ext uri="{BB962C8B-B14F-4D97-AF65-F5344CB8AC3E}">
        <p14:creationId xmlns:p14="http://schemas.microsoft.com/office/powerpoint/2010/main" val="11939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1112" y="306786"/>
            <a:ext cx="11560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【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运用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】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下列加点的成语运用是否正确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(1)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这一番话说得多么</a:t>
            </a:r>
            <a:r>
              <a:rPr lang="zh-CN" altLang="en-US" sz="2800" kern="100" dirty="0">
                <a:solidFill>
                  <a:srgbClr val="00B0F0"/>
                </a:solidFill>
                <a:latin typeface="宋体"/>
                <a:ea typeface="微软雅黑"/>
                <a:cs typeface="Times New Roman"/>
              </a:rPr>
              <a:t>不落言筌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，没有丝毫破绽</a:t>
            </a:r>
            <a:r>
              <a:rPr lang="zh-CN" altLang="en-US" sz="2800" kern="100" dirty="0" smtClean="0">
                <a:latin typeface="宋体"/>
                <a:ea typeface="微软雅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(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										 )</a:t>
            </a:r>
            <a:endParaRPr lang="en-US" altLang="zh-CN" sz="2800" kern="100" dirty="0">
              <a:latin typeface="宋体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(2)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如果你能够认真地对待每一件事，那么你做起事来就</a:t>
            </a:r>
            <a:r>
              <a:rPr lang="zh-CN" altLang="en-US" sz="2800" kern="100" dirty="0">
                <a:solidFill>
                  <a:srgbClr val="00B0F0"/>
                </a:solidFill>
                <a:latin typeface="宋体"/>
                <a:ea typeface="微软雅黑"/>
                <a:cs typeface="Times New Roman"/>
              </a:rPr>
              <a:t>熟能生巧</a:t>
            </a:r>
            <a:r>
              <a:rPr lang="zh-CN" altLang="en-US" sz="2800" kern="100" dirty="0" smtClean="0">
                <a:latin typeface="宋体"/>
                <a:ea typeface="微软雅黑"/>
                <a:cs typeface="Times New Roman"/>
              </a:rPr>
              <a:t>了！</a:t>
            </a:r>
            <a:endParaRPr lang="en-US" altLang="zh-CN" sz="2800" kern="100" dirty="0" smtClean="0">
              <a:latin typeface="宋体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(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								)</a:t>
            </a:r>
            <a:endParaRPr lang="en-US" altLang="zh-CN" sz="2800" kern="100" dirty="0">
              <a:latin typeface="宋体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(3)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直到今天，五四运动的爱国主义光芒仍</a:t>
            </a:r>
            <a:r>
              <a:rPr lang="zh-CN" altLang="en-US" sz="2800" kern="100" dirty="0">
                <a:solidFill>
                  <a:srgbClr val="00B0F0"/>
                </a:solidFill>
                <a:latin typeface="宋体"/>
                <a:ea typeface="微软雅黑"/>
                <a:cs typeface="Times New Roman"/>
              </a:rPr>
              <a:t>灼灼其华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，烛照神州，激励着新一代青年。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　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	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 </a:t>
            </a:r>
            <a:r>
              <a:rPr lang="en-US" altLang="zh-CN" sz="2800" kern="100" dirty="0" smtClean="0">
                <a:latin typeface="宋体"/>
                <a:ea typeface="微软雅黑"/>
                <a:cs typeface="Times New Roman"/>
              </a:rPr>
              <a:t>      ) </a:t>
            </a:r>
            <a:endParaRPr lang="en-US" altLang="zh-CN" sz="2800" kern="100" dirty="0">
              <a:latin typeface="宋体"/>
              <a:ea typeface="微软雅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0" y="2228444"/>
            <a:ext cx="107315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错误。是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无痕迹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不是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无破绽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，应用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天衣无缝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500" y="3587344"/>
            <a:ext cx="107315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错误。与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认真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不对应，应用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游刃有余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03376" y="4824802"/>
            <a:ext cx="12192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正确。</a:t>
            </a:r>
            <a:endParaRPr lang="zh-CN" altLang="en-US" sz="26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157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1112" y="268686"/>
            <a:ext cx="11560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4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．近义词辨析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(1)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偶然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•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偶尔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辨析：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偶然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强调意外，与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必然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相对；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偶尔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强调数量或次数少，与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经常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相对。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运用：①他总是出外勤，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________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回趟总部也呆不了多久。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②我们乃可以看到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落木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一词确乎并非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________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了。</a:t>
            </a:r>
          </a:p>
        </p:txBody>
      </p:sp>
      <p:sp>
        <p:nvSpPr>
          <p:cNvPr id="6" name="矩形 5"/>
          <p:cNvSpPr/>
          <p:nvPr/>
        </p:nvSpPr>
        <p:spPr>
          <a:xfrm>
            <a:off x="4477434" y="38793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偶尔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97828" y="47309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偶然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656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1112" y="700486"/>
            <a:ext cx="11560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(2)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洗练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•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凝练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辨析：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洗练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指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语言、文字、技艺等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简练利落；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凝练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指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(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文字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)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紧凑简练。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运用：①启功先生写的这幅字生动而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________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。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②可见</a:t>
            </a:r>
            <a:r>
              <a:rPr lang="en-US" altLang="zh-CN" sz="2800" kern="100" dirty="0">
                <a:latin typeface="宋体"/>
                <a:ea typeface="微软雅黑"/>
                <a:cs typeface="Times New Roman"/>
              </a:rPr>
              <a:t>________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并不能作为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微软雅黑"/>
                <a:cs typeface="Times New Roman"/>
              </a:rPr>
              <a:t>字独用的理由。</a:t>
            </a:r>
          </a:p>
        </p:txBody>
      </p:sp>
      <p:sp>
        <p:nvSpPr>
          <p:cNvPr id="2" name="矩形 1"/>
          <p:cNvSpPr/>
          <p:nvPr/>
        </p:nvSpPr>
        <p:spPr>
          <a:xfrm>
            <a:off x="6293534" y="34983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凝练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4534" y="43111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洗练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11465834" y="5699666"/>
            <a:ext cx="549128" cy="549414"/>
            <a:chOff x="11226607" y="6533712"/>
            <a:chExt cx="360000" cy="360000"/>
          </a:xfrm>
        </p:grpSpPr>
        <p:sp>
          <p:nvSpPr>
            <p:cNvPr id="8" name="椭圆 7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燕尾形 9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18" y="2264048"/>
            <a:ext cx="1167378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一、文本助读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        本文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列举了大量的中国古典诗歌例句，通过对诗句的深入分析和比较发现，在诗歌的艺术领域里，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木叶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之于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树叶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Times New Roman"/>
              </a:rPr>
              <a:t>所造成的诗的意境的差别几乎是一字千里，从而告诉我们，中国古典诗歌的语言具有暗示性。</a:t>
            </a:r>
            <a:endParaRPr lang="zh-CN" altLang="zh-CN" sz="28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6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合作探究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奇文共欣赏，疑义相与析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0"/>
            <a:ext cx="4584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06913" y="2840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18" y="270148"/>
            <a:ext cx="11673782" cy="66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结构</a:t>
            </a:r>
            <a:r>
              <a:rPr lang="zh-CN" altLang="en-US" sz="2200" b="1" kern="1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图示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pic>
        <p:nvPicPr>
          <p:cNvPr id="8194" name="Picture 2" descr="R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99" y="177800"/>
            <a:ext cx="6957841" cy="592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19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36" y="61620"/>
            <a:ext cx="117108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二、小组合作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1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．大量引用古人诗句是本文的显著特点，请分析一下这样写有什么作用。</a:t>
            </a:r>
            <a:endParaRPr lang="zh-CN" altLang="en-US" sz="2800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700" y="1680285"/>
            <a:ext cx="115717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作者既是一位深谙诗歌妙道的学者，也是一位畅游诗歌海洋的高手，文中大量引用古代诗人关于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木叶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的诗句，作用有三：一是做引子，引出议论话题；二是作为例证，使得析理有凭有据；三是调节文气，丰富了文章的文化内涵。</a:t>
            </a:r>
          </a:p>
        </p:txBody>
      </p:sp>
    </p:spTree>
    <p:extLst>
      <p:ext uri="{BB962C8B-B14F-4D97-AF65-F5344CB8AC3E}">
        <p14:creationId xmlns:p14="http://schemas.microsoft.com/office/powerpoint/2010/main" val="74071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37" y="23520"/>
            <a:ext cx="11231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2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．请阅读课文</a:t>
            </a: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4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～</a:t>
            </a: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6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段，总结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在形象上的两个艺术特征。</a:t>
            </a:r>
            <a:endParaRPr lang="zh-CN" altLang="en-US" sz="2800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70" y="727785"/>
            <a:ext cx="1204162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7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7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第一，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仿佛本身就含有一个落叶的因素。它有着一般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木头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木料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木板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等的影子，这使读者更多地想到了树干，而很少想到叶子，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叶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因此常常被排斥在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的形象之外，这排斥也就是为什么会暗示着落叶的缘故。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第二，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还暗示了它的颜色，可能是透着黄色，在触觉上它可能是干燥的而不是湿润的；我们所习见的门栓、棍子、桅杆等，就都是这个样子。于是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木叶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就自然而然有了落叶的微黄与干燥之感，它带来了整个疏朗的清秋的气息。至于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落木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，则比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木叶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显得更加空阔。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木叶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中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带有绵密的意思，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落木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则连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700" kern="100" dirty="0">
                <a:latin typeface="Times New Roman"/>
                <a:ea typeface="微软雅黑" pitchFamily="34" charset="-122"/>
                <a:cs typeface="Times New Roman"/>
              </a:rPr>
              <a:t>这个字所保留的一点绵密之意也洗净了。</a:t>
            </a:r>
          </a:p>
        </p:txBody>
      </p:sp>
    </p:spTree>
    <p:extLst>
      <p:ext uri="{BB962C8B-B14F-4D97-AF65-F5344CB8AC3E}">
        <p14:creationId xmlns:p14="http://schemas.microsoft.com/office/powerpoint/2010/main" val="18764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48286" y="1214887"/>
            <a:ext cx="7241914" cy="1015663"/>
            <a:chOff x="3573126" y="2514877"/>
            <a:chExt cx="7241914" cy="1015663"/>
          </a:xfrm>
        </p:grpSpPr>
        <p:sp>
          <p:nvSpPr>
            <p:cNvPr id="3" name="文本占位符 3"/>
            <p:cNvSpPr txBox="1">
              <a:spLocks/>
            </p:cNvSpPr>
            <p:nvPr userDrawn="1"/>
          </p:nvSpPr>
          <p:spPr>
            <a:xfrm>
              <a:off x="5434530" y="2780928"/>
              <a:ext cx="5380510" cy="4320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b="1" kern="1200">
                  <a:solidFill>
                    <a:srgbClr val="56762C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500" dirty="0" smtClean="0">
                  <a:solidFill>
                    <a:srgbClr val="FC6204"/>
                  </a:solidFill>
                  <a:ea typeface="微软雅黑" pitchFamily="34" charset="-122"/>
                </a:rPr>
                <a:t>说</a:t>
              </a:r>
              <a:r>
                <a:rPr lang="en-US" altLang="zh-CN" sz="4500" dirty="0" smtClean="0">
                  <a:solidFill>
                    <a:srgbClr val="FC6204"/>
                  </a:solidFill>
                  <a:latin typeface="宋体" pitchFamily="2" charset="-122"/>
                  <a:ea typeface="宋体" pitchFamily="2" charset="-122"/>
                </a:rPr>
                <a:t>“</a:t>
              </a:r>
              <a:r>
                <a:rPr lang="zh-CN" altLang="en-US" sz="4500" dirty="0" smtClean="0">
                  <a:solidFill>
                    <a:srgbClr val="FC6204"/>
                  </a:solidFill>
                  <a:ea typeface="微软雅黑" pitchFamily="34" charset="-122"/>
                </a:rPr>
                <a:t>木叶</a:t>
              </a:r>
              <a:r>
                <a:rPr lang="en-US" altLang="zh-CN" sz="4500" dirty="0" smtClean="0">
                  <a:solidFill>
                    <a:srgbClr val="FC6204"/>
                  </a:solidFill>
                  <a:latin typeface="宋体" pitchFamily="2" charset="-122"/>
                  <a:ea typeface="宋体" pitchFamily="2" charset="-122"/>
                </a:rPr>
                <a:t>”</a:t>
              </a:r>
              <a:endParaRPr lang="zh-CN" altLang="en-US" sz="4500" dirty="0">
                <a:solidFill>
                  <a:srgbClr val="FC6204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" name="TextBox 8"/>
            <p:cNvSpPr txBox="1"/>
            <p:nvPr userDrawn="1"/>
          </p:nvSpPr>
          <p:spPr>
            <a:xfrm>
              <a:off x="3573126" y="2514877"/>
              <a:ext cx="19950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tencil" pitchFamily="82" charset="0"/>
                  <a:ea typeface="微软雅黑" pitchFamily="34" charset="-122"/>
                </a:rPr>
                <a:t>9</a:t>
              </a:r>
              <a:endPara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tencil" pitchFamily="82" charset="0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25778" y="2494267"/>
            <a:ext cx="11706578" cy="4381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       古今中外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的诗人对秋天的落叶倾注了太多的感情。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无边落木萧萧下，不尽长江滚滚来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，写尽了杜甫忧国忧民的秋思；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碧云天，黄叶地，秋色连波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，留下了范仲淹缠绵的乡思。在这众多的写叶意象中，最受青睐的还是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木叶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，有屈原的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袅袅兮秋风，洞庭波兮木叶下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、谢庄的“洞庭始波，木叶微脱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、陆厥的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木叶下，江波连，秋月照浦云歇山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、王褒的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秋风吹木叶，还似洞庭波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、柳恽的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亭皋木叶下，陇首秋云飞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、沈佺期的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九月寒砧催木叶，十年征戍忆辽阳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，诗人为什么如此青睐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木叶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122117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37" y="442620"/>
            <a:ext cx="11231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微软雅黑"/>
                <a:cs typeface="Times New Roman"/>
              </a:rPr>
              <a:t>3</a:t>
            </a:r>
            <a:r>
              <a:rPr lang="zh-CN" altLang="en-US" sz="2800" kern="100" dirty="0">
                <a:latin typeface="Times New Roman"/>
                <a:ea typeface="微软雅黑"/>
                <a:cs typeface="Times New Roman"/>
              </a:rPr>
              <a:t>．作者是如何阐释诗歌语言暗示性的特点的呢？</a:t>
            </a:r>
            <a:endParaRPr lang="zh-CN" altLang="en-US" sz="2800" kern="100" dirty="0">
              <a:latin typeface="Times New Roman"/>
              <a:ea typeface="微软雅黑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70" y="1146885"/>
            <a:ext cx="120416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文章谈到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这暗示性仿佛是概念的影子，常常躲在概念的背后，我们不留心就不会察觉它的存在。敏感而有修养的诗人们正在于能认识语言形象中一切潜在的力量，把这些潜在的力量与概念中的意义交织组合起来，于是成为丰富多彩一言难尽的言说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，诗歌的语言是有尽的，但它包含的意思，给予读者的暗示、启发是无尽的。</a:t>
            </a:r>
          </a:p>
        </p:txBody>
      </p:sp>
    </p:spTree>
    <p:extLst>
      <p:ext uri="{BB962C8B-B14F-4D97-AF65-F5344CB8AC3E}">
        <p14:creationId xmlns:p14="http://schemas.microsoft.com/office/powerpoint/2010/main" val="32504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405" y="194974"/>
            <a:ext cx="115305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200" b="1" kern="100" dirty="0">
                <a:solidFill>
                  <a:schemeClr val="bg1">
                    <a:lumMod val="50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三、师生探究</a:t>
            </a:r>
            <a:endParaRPr lang="zh-CN" altLang="zh-CN" sz="2200" b="1" kern="100" dirty="0">
              <a:solidFill>
                <a:schemeClr val="bg1">
                  <a:lumMod val="50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1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．文章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4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～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6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段分别阐述了什么内容？请简要概括。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405" y="1477674"/>
            <a:ext cx="11530596" cy="389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探究提示：概括内容要点实质上就是准确理解文章局部、整体的内容要点，并用自己的语言表述出来。要恰当地概括文章要点，需要阅读者具有较强的阐释能力和综合能力。要概括文章的内容要点，必须总览全文，把握整篇文章，而不可拘泥于某些词语，要善于找全文、全段的中心句、指示句、过渡句、起首句、总结句，把握全文脉络，理清各段之间的联系，找准内容要点，不遗漏，也不把无关紧要的内容筛选进去。</a:t>
            </a:r>
          </a:p>
        </p:txBody>
      </p:sp>
    </p:spTree>
    <p:extLst>
      <p:ext uri="{BB962C8B-B14F-4D97-AF65-F5344CB8AC3E}">
        <p14:creationId xmlns:p14="http://schemas.microsoft.com/office/powerpoint/2010/main" val="220740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58" y="710580"/>
            <a:ext cx="117787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sz="28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8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第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4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段阐述了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木叶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具有的第一个艺术特征：含有落叶的因素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第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4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段总结句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；第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5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段阐述了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木叶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具有第一个艺术特征的原因：读取语言的暗示性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第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5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段起首句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；第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6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段阐述了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木叶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具有的第二个艺术特征：有落叶的微黄与干燥之感，带来疏朗的清秋的气息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(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第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5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段末尾的过渡句以及第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6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段中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于是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‘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木叶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Times New Roman"/>
              </a:rPr>
              <a:t>’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就自然而然</a:t>
            </a:r>
            <a:r>
              <a:rPr lang="en-US" altLang="zh-CN" sz="2800" kern="100" dirty="0">
                <a:latin typeface="宋体" pitchFamily="2" charset="-122"/>
                <a:ea typeface="宋体" pitchFamily="2" charset="-122"/>
                <a:cs typeface="Times New Roman"/>
              </a:rPr>
              <a:t>……”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的中心句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Courier New"/>
              </a:rPr>
              <a:t>)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7975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105" y="-62201"/>
            <a:ext cx="11403596" cy="195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2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．结合文章分析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树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”“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树叶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木叶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”“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落叶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落木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”“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木叶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与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落木</a:t>
            </a:r>
            <a:r>
              <a:rPr lang="zh-CN" altLang="en-US" sz="28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的区别</a:t>
            </a:r>
            <a:r>
              <a:rPr lang="zh-CN" altLang="en-US" sz="28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。</a:t>
            </a:r>
            <a:endParaRPr lang="en-US" altLang="zh-CN" sz="28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28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03483"/>
              </p:ext>
            </p:extLst>
          </p:nvPr>
        </p:nvGraphicFramePr>
        <p:xfrm>
          <a:off x="368300" y="1729866"/>
          <a:ext cx="11328400" cy="4497076"/>
        </p:xfrm>
        <a:graphic>
          <a:graphicData uri="http://schemas.openxmlformats.org/drawingml/2006/table">
            <a:tbl>
              <a:tblPr/>
              <a:tblGrid>
                <a:gridCol w="1497779"/>
                <a:gridCol w="9830621"/>
              </a:tblGrid>
              <a:tr h="5031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词　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区　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43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木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与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树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endParaRPr lang="zh-CN" sz="2400" kern="1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木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就是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树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”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，它们在概念上一致。但在意味上，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木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一般是在秋风落叶的情景中取得鲜明的形象，而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树</a:t>
                      </a:r>
                      <a:r>
                        <a:rPr lang="en-US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”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则要借助树叶的多来表达饱满的感情。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10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4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树</a:t>
                      </a:r>
                      <a:endParaRPr lang="en-US" altLang="zh-CN" sz="2400" kern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  <a:ea typeface="微软雅黑" pitchFamily="34" charset="-122"/>
                        <a:cs typeface="Courier New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叶</a:t>
                      </a: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与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4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木</a:t>
                      </a:r>
                      <a:endParaRPr lang="en-US" altLang="zh-CN" sz="2400" kern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  <a:ea typeface="微软雅黑" pitchFamily="34" charset="-122"/>
                        <a:cs typeface="Courier New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叶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endParaRPr lang="zh-CN" sz="2400" kern="1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树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与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叶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都有繁密、湿润的意味，合起来并不比单用意蕴丰富。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木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与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叶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则不同，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木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有疏朗、干燥的意味</a:t>
                      </a:r>
                      <a:r>
                        <a:rPr lang="zh-CN" sz="2400" kern="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，</a:t>
                      </a:r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木叶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4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暗示落叶的微黄、干燥，传递出疏朗的清秋的气息。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286434" y="118693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44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38613"/>
              </p:ext>
            </p:extLst>
          </p:nvPr>
        </p:nvGraphicFramePr>
        <p:xfrm>
          <a:off x="227012" y="431801"/>
          <a:ext cx="11761788" cy="5120640"/>
        </p:xfrm>
        <a:graphic>
          <a:graphicData uri="http://schemas.openxmlformats.org/drawingml/2006/table">
            <a:tbl>
              <a:tblPr/>
              <a:tblGrid>
                <a:gridCol w="1957388"/>
                <a:gridCol w="9804400"/>
              </a:tblGrid>
              <a:tr h="5638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词　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区　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885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7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7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落叶</a:t>
                      </a:r>
                      <a:r>
                        <a:rPr lang="en-US" sz="27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7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与</a:t>
                      </a:r>
                      <a:r>
                        <a:rPr lang="en-US" sz="27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7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落木</a:t>
                      </a:r>
                      <a:r>
                        <a:rPr lang="en-US" sz="27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endParaRPr lang="zh-CN" sz="27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以曹植《美女篇》为例，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落叶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是春夏之交饱含水分的繁密的叶子，而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落木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比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木叶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还更显得空阔，不仅触觉上有干燥之感，而且连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叶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字所保留的一点绵密之意也洗净了。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77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木叶</a:t>
                      </a:r>
                      <a:r>
                        <a:rPr lang="en-US" sz="2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与</a:t>
                      </a:r>
                      <a:r>
                        <a:rPr lang="en-US" sz="2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落木</a:t>
                      </a:r>
                      <a:r>
                        <a:rPr lang="en-US" sz="26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endParaRPr lang="zh-CN" sz="26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宋体" pitchFamily="2" charset="-122"/>
                        <a:ea typeface="宋体" pitchFamily="2" charset="-122"/>
                        <a:cs typeface="Courier New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落木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比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木叶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更显得空阔，少了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“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叶</a:t>
                      </a:r>
                      <a:r>
                        <a:rPr lang="en-US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宋体" pitchFamily="2" charset="-122"/>
                          <a:ea typeface="宋体" pitchFamily="2" charset="-122"/>
                          <a:cs typeface="Courier New"/>
                        </a:rPr>
                        <a:t>”</a:t>
                      </a:r>
                      <a:r>
                        <a:rPr lang="zh-CN" sz="2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ea typeface="微软雅黑" pitchFamily="34" charset="-122"/>
                          <a:cs typeface="Courier New"/>
                        </a:rPr>
                        <a:t>便少了清秋的绵密之意，完全是一片悲凉、凄清。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9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704" y="153699"/>
            <a:ext cx="118043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3.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我国古代诗歌为什么很少用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树叶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而多用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木叶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微软雅黑" pitchFamily="34" charset="-122"/>
                <a:cs typeface="Courier New"/>
              </a:rPr>
              <a:t>？</a:t>
            </a:r>
            <a:endParaRPr lang="zh-CN" altLang="zh-CN" sz="2800" kern="100" dirty="0">
              <a:solidFill>
                <a:schemeClr val="tx1">
                  <a:lumMod val="75000"/>
                  <a:lumOff val="25000"/>
                </a:schemeClr>
              </a:solidFill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358" y="913780"/>
            <a:ext cx="117787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b="1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</a:rPr>
              <a:t>答案</a:t>
            </a:r>
            <a:r>
              <a:rPr lang="zh-CN" altLang="zh-CN" sz="2600" kern="100" dirty="0" smtClean="0">
                <a:latin typeface="Times New Roman"/>
                <a:ea typeface="微软雅黑" pitchFamily="34" charset="-122"/>
                <a:cs typeface="Times New Roman"/>
              </a:rPr>
              <a:t>　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我国古代诗歌中很少用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树叶”而多用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木叶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，是因为：①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树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与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叶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的形象之间不但不相排斥，而且是十分一致的；也正因为它们之间太多的一致，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树叶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也就不会比一个单独的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叶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字多带来一些什么，在习于用单音词的古典诗歌中，因此也就从来很少见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树叶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这个词汇了。至于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木叶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呢，则全然不同。②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木叶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比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树叶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显得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单纯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，它能准确地用在秋风叶落的季节之中，有落叶的微黄与干燥之感，它带来整个疏朗的清秋的气息；而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树叶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就缺少这种艺术的暗示性。</a:t>
            </a: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11465834" y="5699666"/>
            <a:ext cx="549128" cy="549414"/>
            <a:chOff x="11226607" y="6533712"/>
            <a:chExt cx="360000" cy="360000"/>
          </a:xfrm>
        </p:grpSpPr>
        <p:sp>
          <p:nvSpPr>
            <p:cNvPr id="6" name="椭圆 5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燕尾形 6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1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文本拓展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掬水月在手，弄花香满衣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268" y="592647"/>
            <a:ext cx="11856532" cy="582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、阅读</a:t>
            </a: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延伸</a:t>
            </a:r>
            <a:endParaRPr lang="en-US" altLang="zh-CN" sz="3000" b="1" kern="100" dirty="0">
              <a:solidFill>
                <a:srgbClr val="00B050"/>
              </a:solidFill>
              <a:latin typeface="Times New Roman"/>
              <a:ea typeface="微软雅黑" pitchFamily="34" charset="-122"/>
              <a:cs typeface="Courier New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</a:pPr>
            <a:r>
              <a:rPr lang="zh-CN" altLang="en-US" sz="3000" b="1" kern="100" dirty="0">
                <a:solidFill>
                  <a:srgbClr val="00B050"/>
                </a:solidFill>
                <a:latin typeface="Times New Roman"/>
                <a:ea typeface="微软雅黑" pitchFamily="34" charset="-122"/>
                <a:cs typeface="Courier New"/>
              </a:rPr>
              <a:t>青与</a:t>
            </a:r>
            <a:r>
              <a:rPr lang="zh-CN" altLang="en-US" sz="3000" b="1" kern="100" dirty="0" smtClean="0">
                <a:solidFill>
                  <a:srgbClr val="00B050"/>
                </a:solidFill>
                <a:latin typeface="Times New Roman"/>
                <a:ea typeface="微软雅黑" pitchFamily="34" charset="-122"/>
                <a:cs typeface="Courier New"/>
              </a:rPr>
              <a:t>绿</a:t>
            </a:r>
            <a:endParaRPr lang="en-US" altLang="zh-CN" sz="3000" b="1" kern="100" dirty="0" smtClean="0">
              <a:solidFill>
                <a:srgbClr val="00B050"/>
              </a:solidFill>
              <a:latin typeface="Times New Roman"/>
              <a:ea typeface="微软雅黑" pitchFamily="34" charset="-122"/>
              <a:cs typeface="Courier New"/>
            </a:endParaRPr>
          </a:p>
          <a:p>
            <a:pPr algn="ctr">
              <a:lnSpc>
                <a:spcPct val="135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林　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庚</a:t>
            </a:r>
            <a:endParaRPr lang="en-US" altLang="zh-CN" sz="2800" kern="100" dirty="0" smtClean="0">
              <a:latin typeface="Times New Roman"/>
              <a:ea typeface="微软雅黑" pitchFamily="34" charset="-122"/>
              <a:cs typeface="Courier New"/>
            </a:endParaRPr>
          </a:p>
          <a:p>
            <a:pPr>
              <a:lnSpc>
                <a:spcPct val="135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        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青青河畔草，郁郁园中柳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，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枝上柳绵吹又少，天涯何处无芳草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，草与柳在古代诗词中一直经常这样地同时并见，要说明其间的缘故，根本上还是因为都涉及春天。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杨柳东风树，青青夹御河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，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野火烧不尽，春风吹又生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，柳树是代表着春风的，而草则又与春天共其命运。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池塘生春草，园柳变鸣禽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，春回大地的信息，首先就体现在草与柳的变化上。 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天街小雨润如酥，草色遥看近却无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，只是那么一星星若有若无的草的痕迹，便宣告了春天的来临。</a:t>
            </a:r>
            <a:r>
              <a:rPr lang="zh-CN" altLang="en-US" sz="2600" kern="100" dirty="0" smtClean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碧玉妆成一树高，万条垂下绿丝绦。不知</a:t>
            </a:r>
            <a:endParaRPr lang="zh-CN" altLang="en-US" sz="2800" kern="100" dirty="0">
              <a:latin typeface="Times New Roman"/>
              <a:ea typeface="微软雅黑" pitchFamily="34" charset="-122"/>
              <a:cs typeface="Courier New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00" y="1"/>
            <a:ext cx="3949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9" y="-42897"/>
            <a:ext cx="11826415" cy="651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5000"/>
              </a:lnSpc>
            </a:pPr>
            <a:r>
              <a:rPr lang="zh-CN" altLang="en-US" sz="2400" kern="100" dirty="0">
                <a:latin typeface="Times New Roman"/>
                <a:ea typeface="微软雅黑" pitchFamily="34" charset="-122"/>
                <a:cs typeface="Courier New"/>
              </a:rPr>
              <a:t>细叶谁裁出，</a:t>
            </a: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二月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春风似剪刀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，柳枝上刚萌发出点点的细叶，料峭的春风便已来到了人间。这个细节，诗词中又称为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柳眼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，仿佛在说碧玉妆成的柳树，忽然从睡梦中一觉醒来，睁开了眼睛，同时也就是春天开始了。所谓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风回小院庭芜绿，柳眼春相续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，草透出了绿意，柳睁开来眼睛，这是多么富于生意的绿色世界啊。</a:t>
            </a:r>
          </a:p>
          <a:p>
            <a:pPr algn="just">
              <a:lnSpc>
                <a:spcPct val="145000"/>
              </a:lnSpc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Courier New"/>
              </a:rPr>
              <a:t>        世界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是绿色的，可是诗人却爱说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青青河畔草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青青夹御河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渭城朝雨浥轻尘，客舍青青柳色新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。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柳色新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自是嫩绿色，所谓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看尽鹅黄嫩绿，都是江南旧相识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，可是却非说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青春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不可。春天叫作青春，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白日放歌须纵酒，青春作伴好还乡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，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青春复随冠冕人，紫禁正耐烟花绕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600" kern="100" dirty="0">
                <a:latin typeface="Times New Roman"/>
                <a:ea typeface="微软雅黑" pitchFamily="34" charset="-122"/>
                <a:cs typeface="Courier New"/>
              </a:rPr>
              <a:t>。而春游也叫作踏青，却不说踏绿。春天唤做青阳，春神名曰青帝，少年称为青年，那么到底是谁代表着春天呢？</a:t>
            </a:r>
          </a:p>
        </p:txBody>
      </p:sp>
    </p:spTree>
    <p:extLst>
      <p:ext uri="{BB962C8B-B14F-4D97-AF65-F5344CB8AC3E}">
        <p14:creationId xmlns:p14="http://schemas.microsoft.com/office/powerpoint/2010/main" val="7440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45" y="274603"/>
            <a:ext cx="117093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Courier New"/>
              </a:rPr>
              <a:t>        绿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与青原是相近的绿色，所以春天又称碧落、碧空，碧也就是绿。绿草可以称为青草，绿柳却不能称为青柳，但是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天官动将星，汉地柳条青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却又正是好诗。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春晚绿野秀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Courier New"/>
              </a:rPr>
              <a:t>，这绿野却很少称之为青野。大概由于绿指的是具体的现实的世界，而青则仿佛带有某种概括性的深远意义。绿原是一种谐和的色调，在万紫千红的春天，绿乃是多样统一的典范。而青则更为单纯，凝净，清醒，永久，松树因此就都称为青松。所谓青山绿水，何尝不正是两种性格的说明呢？这里会给我们带来一点生活中的启发吗？谁不愿意青山不改、青春长在呢？但这只是一种理想，从现实到理想，从具体性到概括性，本来是绿的却说成是青的。但愿人长久，千里共青青。</a:t>
            </a:r>
          </a:p>
        </p:txBody>
      </p:sp>
    </p:spTree>
    <p:extLst>
      <p:ext uri="{BB962C8B-B14F-4D97-AF65-F5344CB8AC3E}">
        <p14:creationId xmlns:p14="http://schemas.microsoft.com/office/powerpoint/2010/main" val="1574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661" y="994764"/>
            <a:ext cx="11675939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  <a:spcAft>
                <a:spcPts val="0"/>
              </a:spcAft>
            </a:pPr>
            <a:r>
              <a:rPr lang="zh-CN" altLang="zh-CN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二、写法迁移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600" kern="100" dirty="0" smtClean="0">
                <a:latin typeface="Times New Roman"/>
                <a:ea typeface="微软雅黑" pitchFamily="34" charset="-122"/>
                <a:cs typeface="Times New Roman"/>
              </a:rPr>
              <a:t>        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《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说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木叶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》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在行文中许多有关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木叶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的古诗信手拈来，这样不仅使析理有凭有据，而且使文章增添了文化内涵，令人读之赏心悦目，使我们既受到美的熏陶，又对古诗词艺术的精微之处有了更深刻的体会。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Times New Roman"/>
                <a:ea typeface="微软雅黑" pitchFamily="34" charset="-122"/>
                <a:cs typeface="Times New Roman"/>
              </a:rPr>
              <a:t>        古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诗词名句，言简意赅，寓意深刻，以一当十，可唤起读者的联想和思考，使文章有文采，有文化底蕴。</a:t>
            </a:r>
          </a:p>
        </p:txBody>
      </p:sp>
    </p:spTree>
    <p:extLst>
      <p:ext uri="{BB962C8B-B14F-4D97-AF65-F5344CB8AC3E}">
        <p14:creationId xmlns:p14="http://schemas.microsoft.com/office/powerpoint/2010/main" val="301500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279" y="6379143"/>
            <a:ext cx="12188952" cy="27432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319949" y="1870611"/>
            <a:ext cx="6366976" cy="523221"/>
            <a:chOff x="3779912" y="1732305"/>
            <a:chExt cx="7510491" cy="540049"/>
          </a:xfrm>
        </p:grpSpPr>
        <p:sp>
          <p:nvSpPr>
            <p:cNvPr id="21" name="矩形 20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2" name="矩形 21">
              <a:hlinkClick r:id="rId2" action="ppaction://hlinksldjump"/>
            </p:cNvPr>
            <p:cNvSpPr/>
            <p:nvPr/>
          </p:nvSpPr>
          <p:spPr>
            <a:xfrm>
              <a:off x="3779912" y="1732305"/>
              <a:ext cx="432048" cy="477122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23" name="TextBox 37">
              <a:hlinkClick r:id="rId2" action="ppaction://hlinksldjump"/>
            </p:cNvPr>
            <p:cNvSpPr txBox="1"/>
            <p:nvPr/>
          </p:nvSpPr>
          <p:spPr>
            <a:xfrm>
              <a:off x="4231470" y="1732305"/>
              <a:ext cx="7058933" cy="5400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温馨晨读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鸡声茅店月，人迹板桥霜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27368" y="2747266"/>
            <a:ext cx="6359557" cy="523220"/>
            <a:chOff x="3779912" y="1734172"/>
            <a:chExt cx="7495432" cy="523220"/>
          </a:xfrm>
        </p:grpSpPr>
        <p:sp>
          <p:nvSpPr>
            <p:cNvPr id="25" name="矩形 24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26" name="矩形 25">
              <a:hlinkClick r:id="rId3" action="ppaction://hlinksldjump"/>
            </p:cNvPr>
            <p:cNvSpPr/>
            <p:nvPr/>
          </p:nvSpPr>
          <p:spPr>
            <a:xfrm>
              <a:off x="3779912" y="1734172"/>
              <a:ext cx="432048" cy="475256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27" name="TextBox 37">
              <a:hlinkClick r:id="rId3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自主积累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博观而约取，厚积而薄发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334788" y="3706072"/>
            <a:ext cx="6352138" cy="523220"/>
            <a:chOff x="3779912" y="1734172"/>
            <a:chExt cx="7495432" cy="523220"/>
          </a:xfrm>
        </p:grpSpPr>
        <p:sp>
          <p:nvSpPr>
            <p:cNvPr id="29" name="矩形 28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0" name="矩形 29">
              <a:hlinkClick r:id="rId4" action="ppaction://hlinksldjump"/>
            </p:cNvPr>
            <p:cNvSpPr/>
            <p:nvPr/>
          </p:nvSpPr>
          <p:spPr>
            <a:xfrm>
              <a:off x="3779912" y="1734172"/>
              <a:ext cx="432048" cy="475256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3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1" name="TextBox 37">
              <a:hlinkClick r:id="rId4" action="ppaction://hlinksldjump"/>
            </p:cNvPr>
            <p:cNvSpPr txBox="1"/>
            <p:nvPr/>
          </p:nvSpPr>
          <p:spPr>
            <a:xfrm>
              <a:off x="4216411" y="1734172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合作探究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奇文共欣赏，疑义相与析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48958" y="4635850"/>
            <a:ext cx="6337967" cy="523220"/>
            <a:chOff x="3779912" y="1719658"/>
            <a:chExt cx="7510491" cy="523220"/>
          </a:xfrm>
        </p:grpSpPr>
        <p:sp>
          <p:nvSpPr>
            <p:cNvPr id="33" name="矩形 32"/>
            <p:cNvSpPr/>
            <p:nvPr/>
          </p:nvSpPr>
          <p:spPr>
            <a:xfrm>
              <a:off x="3779912" y="1777380"/>
              <a:ext cx="7392805" cy="432048"/>
            </a:xfrm>
            <a:prstGeom prst="rect">
              <a:avLst/>
            </a:prstGeom>
            <a:noFill/>
            <a:ln w="12700" cap="flat" cmpd="sng" algn="ctr">
              <a:solidFill>
                <a:srgbClr val="F05425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微软雅黑"/>
                <a:cs typeface="+mn-cs"/>
              </a:endParaRPr>
            </a:p>
          </p:txBody>
        </p:sp>
        <p:sp>
          <p:nvSpPr>
            <p:cNvPr id="34" name="矩形 33">
              <a:hlinkClick r:id="rId5" action="ppaction://hlinksldjump"/>
            </p:cNvPr>
            <p:cNvSpPr/>
            <p:nvPr/>
          </p:nvSpPr>
          <p:spPr>
            <a:xfrm>
              <a:off x="3779912" y="1719658"/>
              <a:ext cx="432048" cy="489770"/>
            </a:xfrm>
            <a:prstGeom prst="rect">
              <a:avLst/>
            </a:prstGeom>
            <a:solidFill>
              <a:srgbClr val="F05425"/>
            </a:solidFill>
            <a:ln w="12700" cap="flat" cmpd="sng" algn="ctr">
              <a:solidFill>
                <a:srgbClr val="F0542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Broadway" pitchFamily="82" charset="0"/>
                  <a:ea typeface="微软雅黑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Broadway" pitchFamily="82" charset="0"/>
                <a:ea typeface="微软雅黑"/>
              </a:endParaRPr>
            </a:p>
          </p:txBody>
        </p:sp>
        <p:sp>
          <p:nvSpPr>
            <p:cNvPr id="35" name="TextBox 37">
              <a:hlinkClick r:id="rId5" action="ppaction://hlinksldjump"/>
            </p:cNvPr>
            <p:cNvSpPr txBox="1"/>
            <p:nvPr/>
          </p:nvSpPr>
          <p:spPr>
            <a:xfrm>
              <a:off x="4231470" y="1719658"/>
              <a:ext cx="7058933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文本拓展       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掬水月在手，弄花香满衣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1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303" y="54964"/>
            <a:ext cx="115817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来练笔</a:t>
            </a:r>
            <a:endParaRPr lang="zh-CN" altLang="zh-CN" sz="2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请以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经典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为主题，使用引用的手法写一篇短文，语言富有文化底蕴。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(200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字左右</a:t>
            </a:r>
            <a:r>
              <a:rPr lang="en-US" altLang="zh-CN" sz="2800" kern="100" dirty="0">
                <a:latin typeface="Times New Roman"/>
                <a:ea typeface="微软雅黑" pitchFamily="34" charset="-122"/>
                <a:cs typeface="Times New Roman"/>
              </a:rPr>
              <a:t>)</a:t>
            </a:r>
            <a:endParaRPr lang="zh-CN" altLang="zh-CN" sz="2400" kern="100" dirty="0">
              <a:effectLst/>
              <a:latin typeface="宋体"/>
              <a:ea typeface="微软雅黑" pitchFamily="34" charset="-122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131" y="1818963"/>
            <a:ext cx="1136041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  <a:cs typeface="Times New Roman"/>
              </a:rPr>
              <a:t>答案示例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微软雅黑" pitchFamily="34" charset="-122"/>
                <a:cs typeface="Courier New"/>
              </a:rPr>
              <a:t> </a:t>
            </a:r>
            <a:endParaRPr lang="zh-CN" altLang="zh-CN" sz="2800" kern="100" dirty="0" smtClean="0">
              <a:latin typeface="宋体"/>
              <a:ea typeface="微软雅黑" pitchFamily="34" charset="-122"/>
              <a:cs typeface="Courier New"/>
            </a:endParaRPr>
          </a:p>
          <a:p>
            <a:pPr indent="713740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信手翻开一本古典诗词，经典的力量无声地抓住人的心灵：岳飞的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八千里路云和月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是豪迈者的气魄；李白的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天生我材必有用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是自信者的不羁；柳永的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杨柳岸、晓风残月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是婉约者的柔情；欧阳修的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“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泪眼问花花不语</a:t>
            </a:r>
            <a:r>
              <a:rPr lang="zh-CN" altLang="en-US" sz="2600" kern="100" dirty="0">
                <a:latin typeface="宋体" pitchFamily="2" charset="-122"/>
                <a:ea typeface="宋体" pitchFamily="2" charset="-122"/>
                <a:cs typeface="Courier New"/>
              </a:rPr>
              <a:t>”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是相思者的哀怨</a:t>
            </a:r>
            <a:r>
              <a:rPr lang="en-US" altLang="zh-CN" sz="2600" kern="100" dirty="0">
                <a:latin typeface="宋体" pitchFamily="2" charset="-122"/>
                <a:ea typeface="宋体" pitchFamily="2" charset="-122"/>
                <a:cs typeface="Courier New"/>
              </a:rPr>
              <a:t>……</a:t>
            </a:r>
            <a:r>
              <a:rPr lang="zh-CN" altLang="en-US" sz="2800" kern="100" dirty="0">
                <a:latin typeface="Times New Roman"/>
                <a:ea typeface="微软雅黑" pitchFamily="34" charset="-122"/>
                <a:cs typeface="Times New Roman"/>
              </a:rPr>
              <a:t>经典，在历史的长河中无声地流淌，用流行所无法企及的宁静的力量熏陶感染了一代又一代人，用内在的魅力给予人们享受与思考。</a:t>
            </a: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11422179" y="5699666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6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71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923" y="589455"/>
            <a:ext cx="1793896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哲思品悟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098" y="1122371"/>
            <a:ext cx="1166020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为生命画一片树叶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</a:t>
            </a: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美国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作家欧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•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亨利在他的小说</a:t>
            </a:r>
            <a:r>
              <a:rPr lang="en-US" altLang="zh-CN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《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最后的常春藤叶</a:t>
            </a:r>
            <a:r>
              <a:rPr lang="en-US" altLang="zh-CN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》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里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讲了个故事：病房里，一个生命垂危的病人从房间里看见窗外的一棵树，叶子在秋风中一片片地掉落下来。病人望着眼前的萧萧落叶，身体也随之每况愈下，一天不如一天。她说：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当树叶全部掉光时，我也就要死了。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一位老画家得知后，用彩笔画了一片叶脉青翠的树叶挂在树枝上。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        最后</a:t>
            </a:r>
            <a:r>
              <a:rPr lang="zh-CN" altLang="en-US" sz="2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一片叶子始终没掉下来。只因生命中的这片绿，病人竟奇迹般地活了下来。</a:t>
            </a:r>
          </a:p>
        </p:txBody>
      </p:sp>
      <p:sp>
        <p:nvSpPr>
          <p:cNvPr id="12" name="TextBox 37"/>
          <p:cNvSpPr txBox="1"/>
          <p:nvPr/>
        </p:nvSpPr>
        <p:spPr>
          <a:xfrm>
            <a:off x="56444" y="76145"/>
            <a:ext cx="8015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温馨晨读 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鸡声茅店月，人迹板桥霜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0"/>
            <a:ext cx="3695700" cy="22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5"/>
          <p:cNvSpPr txBox="1"/>
          <p:nvPr/>
        </p:nvSpPr>
        <p:spPr>
          <a:xfrm>
            <a:off x="113923" y="336861"/>
            <a:ext cx="1793896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佳句咀华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696" y="879479"/>
            <a:ext cx="1181840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．皎皎云间月，灼灼月中华。岂无一时好，不久当如何。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——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陶渊明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拟古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2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．九月寒砧催木叶，十年征戍忆辽阳。白狼河北音书断，丹凤城南秋夜长</a:t>
            </a:r>
            <a:r>
              <a:rPr lang="zh-CN" altLang="en-US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en-US" altLang="zh-CN" sz="2600" b="1" kern="1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								——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沈佺期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古意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3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．高树多悲风，海水扬其波。利剑不在掌，结友何须多</a:t>
            </a:r>
            <a:r>
              <a:rPr lang="zh-CN" altLang="en-US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？</a:t>
            </a:r>
            <a:endParaRPr lang="en-US" altLang="zh-CN" sz="2600" b="1" kern="1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								——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曹植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野田黄雀行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4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．静夜四无邻，荒居旧业贫。雨中黄叶树，灯下白头人</a:t>
            </a:r>
            <a:r>
              <a:rPr lang="zh-CN" altLang="en-US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。</a:t>
            </a:r>
            <a:endParaRPr lang="en-US" altLang="zh-CN" sz="2600" b="1" kern="1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						——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司空曙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喜外弟卢纶见宿</a:t>
            </a:r>
            <a:r>
              <a:rPr lang="en-US" altLang="zh-CN" sz="2600" b="1" kern="1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</a:p>
        </p:txBody>
      </p:sp>
      <p:grpSp>
        <p:nvGrpSpPr>
          <p:cNvPr id="4" name="组合 3"/>
          <p:cNvGrpSpPr/>
          <p:nvPr/>
        </p:nvGrpSpPr>
        <p:grpSpPr>
          <a:xfrm rot="5400000">
            <a:off x="11465834" y="5509166"/>
            <a:ext cx="549128" cy="549414"/>
            <a:chOff x="11226607" y="6533712"/>
            <a:chExt cx="360000" cy="360000"/>
          </a:xfrm>
        </p:grpSpPr>
        <p:sp>
          <p:nvSpPr>
            <p:cNvPr id="5" name="椭圆 4">
              <a:hlinkClick r:id="rId2" action="ppaction://hlinksldjump"/>
            </p:cNvPr>
            <p:cNvSpPr/>
            <p:nvPr userDrawn="1"/>
          </p:nvSpPr>
          <p:spPr>
            <a:xfrm>
              <a:off x="11226607" y="6533712"/>
              <a:ext cx="360000" cy="360000"/>
            </a:xfrm>
            <a:prstGeom prst="ellipse">
              <a:avLst/>
            </a:prstGeom>
            <a:solidFill>
              <a:srgbClr val="FF95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燕尾形 5">
              <a:hlinkClick r:id="rId2" action="ppaction://hlinksldjump"/>
            </p:cNvPr>
            <p:cNvSpPr/>
            <p:nvPr userDrawn="1"/>
          </p:nvSpPr>
          <p:spPr>
            <a:xfrm flipH="1">
              <a:off x="11320207" y="6627312"/>
              <a:ext cx="172800" cy="172800"/>
            </a:xfrm>
            <a:prstGeom prst="chevron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0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923" y="1011380"/>
            <a:ext cx="2234166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一、作者视窗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7"/>
          <p:cNvSpPr txBox="1"/>
          <p:nvPr/>
        </p:nvSpPr>
        <p:spPr>
          <a:xfrm>
            <a:off x="56444" y="76145"/>
            <a:ext cx="77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自主积累       </a:t>
            </a:r>
            <a:r>
              <a:rPr kumimoji="0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博观而约取，厚积而薄发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052" y="1660241"/>
            <a:ext cx="117531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        他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是一位诗人，一位追求超越的诗人，超越平庸以达到精神的自由和美的极致；他是一位学者，一位有博大的胸怀和兼容的气度，对宇宙和人生有深邃的思考的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九五之尊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，留给了后人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太阳般明朗的形象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；他是一位导师，一位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有童心，毫不世故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Times New Roman"/>
              </a:rPr>
              <a:t>的导师，始终坚守他的布衣精神，以平常心，做平常事，过平常的日子。</a:t>
            </a:r>
            <a:endParaRPr lang="zh-CN" altLang="zh-CN" sz="2800" kern="100" dirty="0">
              <a:effectLst/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02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940" y="39223"/>
            <a:ext cx="119671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5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【</a:t>
            </a:r>
            <a:r>
              <a:rPr lang="zh-CN" altLang="zh-CN" sz="25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注</a:t>
            </a:r>
            <a:r>
              <a:rPr lang="en-US" altLang="zh-CN" sz="25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微软雅黑"/>
                <a:cs typeface="Times New Roman"/>
              </a:rPr>
              <a:t>】  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林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庚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(1910—2006)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，著名学者、诗人。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1910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年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2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月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22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日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生于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北京，祖籍福州。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1933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年毕业于清华大学中文系，并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开始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写作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新格律体诗。早年以诗闻名于世，与戏剧家曹禺、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小说家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吴组缃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，并称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清华三才子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。林庚先生历任厦门大学、燕京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大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学、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北京大学中文系教授，作为一名学者，林庚教授的研究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主要</a:t>
            </a:r>
            <a:endParaRPr lang="en-US" altLang="zh-CN" sz="2800" kern="100" dirty="0" smtClean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涉及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唐诗、楚辞、文学史等方面，显示出诗人学者的独有特色。在唐诗研究方面，他提出了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盛唐气象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与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少年精神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，其研究成果汇集在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唐诗综论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里。他出版过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春野与窗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问路集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等六部新诗集及古典文学专著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诗人李白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》《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中国文学简史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等。</a:t>
            </a:r>
          </a:p>
        </p:txBody>
      </p:sp>
      <p:pic>
        <p:nvPicPr>
          <p:cNvPr id="7170" name="Picture 2" descr="R18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082" y="315395"/>
            <a:ext cx="1778000" cy="266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14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/>
          <p:nvPr/>
        </p:nvSpPr>
        <p:spPr>
          <a:xfrm>
            <a:off x="113923" y="365436"/>
            <a:ext cx="235834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二、写作背景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891" y="829798"/>
            <a:ext cx="1168144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6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        本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文选自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《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唐诗综论</a:t>
            </a:r>
            <a:r>
              <a:rPr lang="en-US" altLang="zh-CN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》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一书。作者林庚，既是一位诗人，又是一位学者。他从中国古代传统诗歌中，发现了诗人极少用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树叶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一词而大多用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木叶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一词。从这一很容易被人们忽略的细微用语中的差别入手，作者展开了深入的分析研究。为我们打开了一扇艺术欣赏的大门，令我们惊奇地发现，在貌似平常的简单用语的后面，是生动感人的艺术形象，是诗人的感情，是诗人精心遣词用语的良苦用心。本文作者在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木叶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上所下的功夫，对我们体察诗歌艺术中的精微之处颇有启发。它从一个侧面告诉我们该怎样欣赏古诗词，推而广之，启发我们去思考该怎样欣赏文学作品。古典诗词中，类似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木叶</a:t>
            </a:r>
            <a:r>
              <a:rPr lang="zh-CN" altLang="en-US" sz="2600" dirty="0"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600" kern="100" dirty="0">
                <a:latin typeface="微软雅黑" pitchFamily="34" charset="-122"/>
                <a:ea typeface="微软雅黑" pitchFamily="34" charset="-122"/>
                <a:cs typeface="Courier New"/>
              </a:rPr>
              <a:t>这样意象的事物不在少数，本文作者的分析，促使我们举一反三，融会贯通。</a:t>
            </a:r>
          </a:p>
        </p:txBody>
      </p:sp>
    </p:spTree>
    <p:extLst>
      <p:ext uri="{BB962C8B-B14F-4D97-AF65-F5344CB8AC3E}">
        <p14:creationId xmlns:p14="http://schemas.microsoft.com/office/powerpoint/2010/main" val="245936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512" y="814786"/>
            <a:ext cx="11560932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1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．给加点的字注音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(1)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单音字</a:t>
            </a: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①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袅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袅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　　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②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萧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萧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)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　　	</a:t>
            </a:r>
            <a:r>
              <a:rPr lang="zh-CN" altLang="en-US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③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翩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翩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④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冉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冉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	⑤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绵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密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	⑥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缠绵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	     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⑦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吟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唱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	⑧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王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褒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	⑨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皎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皎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⑩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灼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灼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	⑪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亭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皋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	⑫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柳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恽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  <a:p>
            <a:pPr algn="just">
              <a:lnSpc>
                <a:spcPct val="175000"/>
              </a:lnSpc>
              <a:spcAft>
                <a:spcPts val="0"/>
              </a:spcAft>
            </a:pP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⑬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寒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砧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	⑭</a:t>
            </a:r>
            <a:r>
              <a:rPr lang="zh-CN" altLang="en-US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万应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锭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       )  </a:t>
            </a:r>
            <a:r>
              <a:rPr lang="en-US" altLang="zh-CN" sz="2800" kern="100" dirty="0">
                <a:latin typeface="微软雅黑" pitchFamily="34" charset="-122"/>
                <a:ea typeface="微软雅黑" pitchFamily="34" charset="-122"/>
                <a:cs typeface="Courier New"/>
              </a:rPr>
              <a:t>	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⑮</a:t>
            </a:r>
            <a:r>
              <a:rPr lang="zh-CN" altLang="en-US" sz="2800" kern="1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窸窣</a:t>
            </a:r>
            <a:r>
              <a:rPr lang="en-US" altLang="zh-CN" sz="2800" kern="100" dirty="0" smtClean="0">
                <a:latin typeface="微软雅黑" pitchFamily="34" charset="-122"/>
                <a:ea typeface="微软雅黑" pitchFamily="34" charset="-122"/>
                <a:cs typeface="Courier New"/>
              </a:rPr>
              <a:t>(		)</a:t>
            </a:r>
            <a:endParaRPr lang="en-US" altLang="zh-CN" sz="2800" kern="100" dirty="0"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215523" y="286061"/>
            <a:ext cx="2358344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三、基础梳理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2795" y="2533134"/>
            <a:ext cx="928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niǎo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7668" y="3282434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rǎn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2514" y="4031734"/>
            <a:ext cx="692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yín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36314" y="4755634"/>
            <a:ext cx="1031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zhuó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12514" y="5530334"/>
            <a:ext cx="1007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zhēn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069619" y="2526268"/>
            <a:ext cx="8899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xiāo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048292" y="3275568"/>
            <a:ext cx="1037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mián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11238" y="4012168"/>
            <a:ext cx="840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bāo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62038" y="4761468"/>
            <a:ext cx="840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ɡāo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04938" y="5536168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dìnɡ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765319" y="2519402"/>
            <a:ext cx="930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piān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743992" y="3268702"/>
            <a:ext cx="196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chán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mián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806938" y="4005302"/>
            <a:ext cx="80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jiǎo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857738" y="4754602"/>
            <a:ext cx="817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yùn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200638" y="5529302"/>
            <a:ext cx="957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xī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 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Courier New"/>
              </a:rPr>
              <a:t>sū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542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35" grpId="0"/>
      <p:bldP spid="39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2531</Words>
  <Application>Microsoft Office PowerPoint</Application>
  <PresentationFormat>自定义</PresentationFormat>
  <Paragraphs>166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4" baseType="lpstr">
      <vt:lpstr>Office 主题</vt:lpstr>
      <vt:lpstr>Microsoft Word 97 - 2003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@teliss</dc:creator>
  <cp:lastModifiedBy>user</cp:lastModifiedBy>
  <cp:revision>522</cp:revision>
  <dcterms:created xsi:type="dcterms:W3CDTF">2013-09-20T02:31:37Z</dcterms:created>
  <dcterms:modified xsi:type="dcterms:W3CDTF">2015-03-28T02:21:44Z</dcterms:modified>
</cp:coreProperties>
</file>