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0" r:id="rId3"/>
    <p:sldId id="507" r:id="rId4"/>
    <p:sldId id="457" r:id="rId5"/>
    <p:sldId id="538" r:id="rId6"/>
    <p:sldId id="539" r:id="rId7"/>
    <p:sldId id="540" r:id="rId8"/>
    <p:sldId id="541" r:id="rId9"/>
    <p:sldId id="542" r:id="rId10"/>
    <p:sldId id="543" r:id="rId11"/>
    <p:sldId id="456" r:id="rId12"/>
    <p:sldId id="262" r:id="rId13"/>
    <p:sldId id="461" r:id="rId14"/>
    <p:sldId id="544" r:id="rId15"/>
    <p:sldId id="545" r:id="rId16"/>
    <p:sldId id="546" r:id="rId17"/>
    <p:sldId id="547" r:id="rId18"/>
    <p:sldId id="548" r:id="rId19"/>
    <p:sldId id="466" r:id="rId20"/>
    <p:sldId id="325" r:id="rId21"/>
    <p:sldId id="467" r:id="rId22"/>
    <p:sldId id="515" r:id="rId23"/>
    <p:sldId id="550" r:id="rId24"/>
    <p:sldId id="549" r:id="rId25"/>
    <p:sldId id="551" r:id="rId26"/>
    <p:sldId id="468" r:id="rId27"/>
    <p:sldId id="553" r:id="rId28"/>
    <p:sldId id="554" r:id="rId29"/>
    <p:sldId id="552" r:id="rId30"/>
    <p:sldId id="555" r:id="rId31"/>
    <p:sldId id="557" r:id="rId32"/>
    <p:sldId id="558" r:id="rId33"/>
    <p:sldId id="559" r:id="rId34"/>
    <p:sldId id="560" r:id="rId35"/>
    <p:sldId id="561" r:id="rId36"/>
    <p:sldId id="562" r:id="rId37"/>
    <p:sldId id="301" r:id="rId38"/>
    <p:sldId id="485" r:id="rId39"/>
    <p:sldId id="564" r:id="rId40"/>
    <p:sldId id="523" r:id="rId41"/>
    <p:sldId id="566" r:id="rId42"/>
    <p:sldId id="565" r:id="rId43"/>
    <p:sldId id="569" r:id="rId44"/>
    <p:sldId id="570" r:id="rId45"/>
    <p:sldId id="571" r:id="rId46"/>
    <p:sldId id="572" r:id="rId47"/>
    <p:sldId id="568" r:id="rId48"/>
    <p:sldId id="573" r:id="rId49"/>
    <p:sldId id="574" r:id="rId50"/>
    <p:sldId id="575" r:id="rId51"/>
    <p:sldId id="534" r:id="rId52"/>
    <p:sldId id="535" r:id="rId53"/>
    <p:sldId id="536" r:id="rId54"/>
    <p:sldId id="576" r:id="rId55"/>
    <p:sldId id="537" r:id="rId56"/>
    <p:sldId id="25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51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1299395" y="2329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第二单元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8" name="TextBox 3"/>
          <p:cNvSpPr txBox="1"/>
          <p:nvPr userDrawn="1"/>
        </p:nvSpPr>
        <p:spPr>
          <a:xfrm>
            <a:off x="1243293" y="3382752"/>
            <a:ext cx="10481982" cy="127541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>
              <a:lnSpc>
                <a:spcPct val="120000"/>
              </a:lnSpc>
            </a:pPr>
            <a:r>
              <a:rPr lang="zh-CN" altLang="en-US" sz="7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回肠荡气的</a:t>
            </a:r>
            <a:r>
              <a:rPr lang="zh-CN" altLang="en-US" sz="7000" b="1" kern="1200" spc="50" dirty="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抒情</a:t>
            </a:r>
            <a:endParaRPr lang="zh-CN" altLang="en-US" sz="7000" b="1" kern="1200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情绪与情绪管理概述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如何进行情绪管理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情商知识概述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第二单元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单元写作导学案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第二单元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单元写作导学案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152561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4540250" y="0"/>
            <a:ext cx="3111500" cy="1168400"/>
          </a:xfrm>
          <a:custGeom>
            <a:avLst/>
            <a:gdLst>
              <a:gd name="connsiteX0" fmla="*/ 0 w 3111500"/>
              <a:gd name="connsiteY0" fmla="*/ 0 h 1168400"/>
              <a:gd name="connsiteX1" fmla="*/ 3111500 w 3111500"/>
              <a:gd name="connsiteY1" fmla="*/ 0 h 1168400"/>
              <a:gd name="connsiteX2" fmla="*/ 3111500 w 3111500"/>
              <a:gd name="connsiteY2" fmla="*/ 495300 h 1168400"/>
              <a:gd name="connsiteX3" fmla="*/ 3111500 w 3111500"/>
              <a:gd name="connsiteY3" fmla="*/ 831850 h 1168400"/>
              <a:gd name="connsiteX4" fmla="*/ 1555750 w 3111500"/>
              <a:gd name="connsiteY4" fmla="*/ 1168400 h 1168400"/>
              <a:gd name="connsiteX5" fmla="*/ 0 w 3111500"/>
              <a:gd name="connsiteY5" fmla="*/ 831850 h 1168400"/>
              <a:gd name="connsiteX6" fmla="*/ 0 w 3111500"/>
              <a:gd name="connsiteY6" fmla="*/ 4953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0" h="1168400">
                <a:moveTo>
                  <a:pt x="0" y="0"/>
                </a:moveTo>
                <a:lnTo>
                  <a:pt x="3111500" y="0"/>
                </a:lnTo>
                <a:lnTo>
                  <a:pt x="3111500" y="495300"/>
                </a:lnTo>
                <a:lnTo>
                  <a:pt x="3111500" y="831850"/>
                </a:lnTo>
                <a:lnTo>
                  <a:pt x="1555750" y="1168400"/>
                </a:lnTo>
                <a:lnTo>
                  <a:pt x="0" y="831850"/>
                </a:lnTo>
                <a:lnTo>
                  <a:pt x="0" y="495300"/>
                </a:lnTo>
                <a:close/>
              </a:path>
            </a:pathLst>
          </a:cu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5982854"/>
            <a:ext cx="12192000" cy="406400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4540250" y="89500"/>
            <a:ext cx="311150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栏目索引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110853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79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8527312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二、单元写作训练定向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2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4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3" r:id="rId3"/>
    <p:sldLayoutId id="2147483650" r:id="rId4"/>
    <p:sldLayoutId id="2147483651" r:id="rId5"/>
    <p:sldLayoutId id="2147483652" r:id="rId6"/>
    <p:sldLayoutId id="2147483660" r:id="rId7"/>
    <p:sldLayoutId id="2147483662" r:id="rId8"/>
    <p:sldLayoutId id="2147483653" r:id="rId9"/>
    <p:sldLayoutId id="2147483654" r:id="rId10"/>
    <p:sldLayoutId id="2147483655" r:id="rId11"/>
    <p:sldLayoutId id="214748365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98" y="309571"/>
            <a:ext cx="1166020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运用示例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】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孝养长辈，羊羔跪乳。李密对祖母的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心，感天动地。现代社会发展神速，科技水平日新月异，人民的生活水平也越来越高，从物质的角度看，我们所生活的时代是极为先进的。但是伴随着物质的进步，许多人的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精神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却越来越落后了，我们中华民族的传统美德正在一些人身上逐步流失着，孟子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老吾老以及人之老，幼吾幼以及人之幼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的理想社会蓝图非但无法实现，有些人甚至连自家的长辈也不奉养</a:t>
            </a:r>
            <a:r>
              <a:rPr lang="en-US" altLang="zh-CN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鸟儿尚且懂得反哺，人呢？作为高级动物，人更应该懂得孝敬长辈，这正是人区别于其他动物的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高级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之</a:t>
            </a:r>
            <a:r>
              <a:rPr lang="zh-CN" altLang="en-US" sz="2600" kern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处</a:t>
            </a:r>
            <a:r>
              <a:rPr lang="zh-CN" altLang="en-US" sz="2600" kern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                           </a:t>
            </a:r>
            <a:r>
              <a:rPr lang="en-US" altLang="zh-CN" sz="2600" kern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高考作文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《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孝心无价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2028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 txBox="1">
            <a:spLocks/>
          </p:cNvSpPr>
          <p:nvPr/>
        </p:nvSpPr>
        <p:spPr>
          <a:xfrm>
            <a:off x="2810990" y="1887338"/>
            <a:ext cx="640921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4500" dirty="0">
                <a:solidFill>
                  <a:srgbClr val="FC6204"/>
                </a:solidFill>
                <a:ea typeface="微软雅黑" pitchFamily="34" charset="-122"/>
              </a:rPr>
              <a:t>二、单元写作训练定向</a:t>
            </a:r>
            <a:endParaRPr lang="zh-CN" altLang="en-US" sz="4500" dirty="0">
              <a:solidFill>
                <a:srgbClr val="FC6204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098" y="2671771"/>
            <a:ext cx="11660202" cy="1572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1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．理解何谓文章的充实，并知道怎样才能使文章充实起来。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2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．学习用细节打动读者，用真情感动读者，用真理撼动读者。</a:t>
            </a:r>
          </a:p>
        </p:txBody>
      </p:sp>
    </p:spTree>
    <p:extLst>
      <p:ext uri="{BB962C8B-B14F-4D97-AF65-F5344CB8AC3E}">
        <p14:creationId xmlns:p14="http://schemas.microsoft.com/office/powerpoint/2010/main" val="14041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94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佳作赏读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898" y="334971"/>
            <a:ext cx="116602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给妈妈的一封信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妈妈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我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已经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17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岁了，但今天是第一次在写下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妈妈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这两个字时，</a:t>
            </a:r>
            <a:r>
              <a:rPr lang="zh-CN" altLang="en-US" sz="2600" u="sng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心里有一种莫名的冲动，汹涌的潮水一次次地冲击着我记忆的沙滩，带来一枚枚或远或近的贝壳。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我捡了起来，放在耳边，想听那大海的声音，泪，却止不住地在眼里打转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我听到的全是您一遍遍的呼唤，我真真切切地感受到母爱是在我走出家门，踏上求学之路的时候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⇨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用书信的形式方便感情的抒发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⇨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用“潮水”比喻心潮起伏的情景，用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贝壳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比喻如烟的往事，形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	 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象地表述出自己对母亲的理解和感谢之情。</a:t>
            </a:r>
          </a:p>
        </p:txBody>
      </p:sp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98" y="309571"/>
            <a:ext cx="116602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临行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时，隔着车窗，我听不到您的叮咛，但能读得懂您的眼神。</a:t>
            </a:r>
            <a:r>
              <a:rPr lang="zh-CN" altLang="en-US" sz="2800" u="sng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您在向我挥手的刹那，就潸然泪下了。我还来不及弄懂为什么，泪也成串地洒落在衣袖上。您的一个眼神，一个手势，就是母爱的诠释吗？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儿行千里母担忧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，就算我只离开您一步，您也会在多少个梦中惊醒，惦记不在身边的我</a:t>
            </a: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！</a:t>
            </a:r>
            <a:endParaRPr lang="en-US" altLang="zh-CN" sz="28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⇨用具体的细节、反问手法表现对家的思念，对母亲的思念。</a:t>
            </a:r>
          </a:p>
        </p:txBody>
      </p:sp>
    </p:spTree>
    <p:extLst>
      <p:ext uri="{BB962C8B-B14F-4D97-AF65-F5344CB8AC3E}">
        <p14:creationId xmlns:p14="http://schemas.microsoft.com/office/powerpoint/2010/main" val="39782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98" y="309571"/>
            <a:ext cx="116602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回家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对于我来说是学习之外最大最快乐的一件事。去年暑假回家时，已是夜里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12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点多，街上行人稀落。同行的几位同学都饿了，大家决定先去吃饭，否则回到家还要麻烦父母。</a:t>
            </a:r>
            <a:r>
              <a:rPr lang="zh-CN" altLang="en-US" sz="2800" u="sng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可不知为什么，大家都没什么胃口，才坐下十来分钟就坐不住了，都说，走，回家去</a:t>
            </a:r>
            <a:r>
              <a:rPr lang="zh-CN" altLang="en-US" sz="2800" u="sng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！</a:t>
            </a:r>
            <a:endParaRPr lang="en-US" altLang="zh-CN" sz="2800" u="sng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⇨</a:t>
            </a:r>
            <a:r>
              <a:rPr lang="zh-CN" altLang="en-US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用具体的细节表现对家的思念，对母亲的思念。</a:t>
            </a:r>
          </a:p>
        </p:txBody>
      </p:sp>
    </p:spTree>
    <p:extLst>
      <p:ext uri="{BB962C8B-B14F-4D97-AF65-F5344CB8AC3E}">
        <p14:creationId xmlns:p14="http://schemas.microsoft.com/office/powerpoint/2010/main" val="6976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98" y="169871"/>
            <a:ext cx="116602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远远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的，我看到家里的灯亮着，一定是您给我亮着的。离家越来越近了，我看到了我这辈子无法忘记的一幕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——</a:t>
            </a:r>
            <a:r>
              <a:rPr lang="zh-CN" altLang="en-US" sz="2800" u="sng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您站在窗前，身体向前倾着，脸向着我回家的路。您似乎听到了动静，头伸得更长了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我不知道，您这样等了多久</a:t>
            </a: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8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⇨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动作描写，刻画出母亲对女儿的期盼。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回程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的路上，大家谈起这几天的感受。出乎我的意料，每个人回家遇到的情景都惊人地相似：母亲在窗前或门口翘首以待！饭菜摆了一桌！而我们所做的也如出一辙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——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没有说一句感激的话，把一桌饭菜全都吃光。</a:t>
            </a:r>
          </a:p>
        </p:txBody>
      </p:sp>
    </p:spTree>
    <p:extLst>
      <p:ext uri="{BB962C8B-B14F-4D97-AF65-F5344CB8AC3E}">
        <p14:creationId xmlns:p14="http://schemas.microsoft.com/office/powerpoint/2010/main" val="4583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98" y="423871"/>
            <a:ext cx="1166020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有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一次您来学校看我，我在您的手袋里发现了两只番茄，我很是不解，这么长的路，妈妈为什么要带这么易烂的东西呢？您很平静地说：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u="sng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你看我，昨天晚上才记起来，你一向喜欢吃番茄，家里就这么两个，要不我就多带点了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……”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⇨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这句话很生活，真实地表现出母亲对女儿无私的爱。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我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背过脸，悄悄地拭着无法控制的泪。</a:t>
            </a:r>
          </a:p>
        </p:txBody>
      </p:sp>
    </p:spTree>
    <p:extLst>
      <p:ext uri="{BB962C8B-B14F-4D97-AF65-F5344CB8AC3E}">
        <p14:creationId xmlns:p14="http://schemas.microsoft.com/office/powerpoint/2010/main" val="660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98" y="474671"/>
            <a:ext cx="116602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en-US" sz="2800" u="sng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妈妈</a:t>
            </a:r>
            <a:r>
              <a:rPr lang="zh-CN" altLang="en-US" sz="2800" u="sng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，我有时会忘记您的生日，但您却永远记得，总会在我生日那天送上一份别致的礼物；我有时会对您的唠叨感到厌烦，但您却连我们的只言片语都记忆深刻；我有时可能还会误解您的大爱，但您却从没有停止过对我无微不至的呵护。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妈妈，您能原谅我过去的不是吗</a:t>
            </a: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en-US" altLang="zh-CN" sz="28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⇨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用排比句式，对比写同一件事母亲和自己的不同表现，再次充分体现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母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爱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的无私和伟大。</a:t>
            </a:r>
          </a:p>
        </p:txBody>
      </p:sp>
    </p:spTree>
    <p:extLst>
      <p:ext uri="{BB962C8B-B14F-4D97-AF65-F5344CB8AC3E}">
        <p14:creationId xmlns:p14="http://schemas.microsoft.com/office/powerpoint/2010/main" val="12121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98" y="1287471"/>
            <a:ext cx="11660202" cy="254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        我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今天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17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岁了，但我知道，您对我的爱是无法用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17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年来衡量的。如果大海能够带来您的呼唤，那我希望它也能带去一个女儿对母亲这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17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/>
                <a:cs typeface="Times New Roman"/>
              </a:rPr>
              <a:t>年来养育之恩的感激，带去我给您的问候：母亲，您辛苦了！</a:t>
            </a:r>
          </a:p>
        </p:txBody>
      </p:sp>
    </p:spTree>
    <p:extLst>
      <p:ext uri="{BB962C8B-B14F-4D97-AF65-F5344CB8AC3E}">
        <p14:creationId xmlns:p14="http://schemas.microsoft.com/office/powerpoint/2010/main" val="3341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998" y="728671"/>
            <a:ext cx="11660202" cy="39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名师评点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】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　文章用充满感恩的心情回忆母亲对自己的关爱。选取了自己求学临行前、暑假回家及母亲为女儿送番茄等典型事例，运用语言、动作、肖像等细节描写渲染了感情气氛，真挚地倾诉了自己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17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年来对母亲的感激和愧疚。文中多处运用比喻、排比等修辞手法，使文章更富有文采，同时让感情表露得更形象具体可感，也更强烈。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16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 txBox="1">
            <a:spLocks/>
          </p:cNvSpPr>
          <p:nvPr/>
        </p:nvSpPr>
        <p:spPr>
          <a:xfrm>
            <a:off x="2810990" y="718938"/>
            <a:ext cx="640921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4500" dirty="0">
                <a:solidFill>
                  <a:srgbClr val="FC6204"/>
                </a:solidFill>
                <a:ea typeface="微软雅黑" pitchFamily="34" charset="-122"/>
              </a:rPr>
              <a:t>一、单元文本素材</a:t>
            </a:r>
            <a:r>
              <a:rPr lang="zh-CN" altLang="zh-CN" sz="4500" dirty="0" smtClean="0">
                <a:solidFill>
                  <a:srgbClr val="FC6204"/>
                </a:solidFill>
                <a:ea typeface="微软雅黑" pitchFamily="34" charset="-122"/>
              </a:rPr>
              <a:t>运用</a:t>
            </a:r>
            <a:r>
              <a:rPr lang="en-US" altLang="zh-CN" sz="4500" dirty="0" smtClean="0">
                <a:solidFill>
                  <a:srgbClr val="FC6204"/>
                </a:solidFill>
                <a:ea typeface="微软雅黑" pitchFamily="34" charset="-122"/>
              </a:rPr>
              <a:t> </a:t>
            </a:r>
            <a:endParaRPr lang="zh-CN" altLang="en-US" sz="4500" dirty="0">
              <a:solidFill>
                <a:srgbClr val="FC6204"/>
              </a:solidFill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098" y="1604971"/>
            <a:ext cx="1185070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1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．点击素材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——《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归去来兮辞　并序</a:t>
            </a:r>
            <a:r>
              <a:rPr lang="en-US" altLang="zh-CN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  <a:endParaRPr lang="en-US" altLang="zh-CN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(1)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既自以心为形役，奚惆怅而独悲？悟已往之不谏，知来者之可追。实迷途其未远，觉今是而昨非。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感悟：陶渊明归隐田园，远离浑浊世俗，坚守节操。谓为官之道为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迷途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，不为五斗米折腰。适用于：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热爱田园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迷途知返”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坚守节操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退与进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2211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891" y="664698"/>
            <a:ext cx="11681441" cy="39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【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文本借鉴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】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内容充实就是言之有物，持之有据，论之有序，用足够的高质量的材料显示文章的主题。记叙文中的记叙要素完整，人物事件具体实在；议论文中的议论要素明晰，论据充足；散文中的材料翔实，文质兼美。与充实对立的则是假大空，捏造事实，无病呻吟，夸大其词，无的放矢。</a:t>
            </a:r>
          </a:p>
        </p:txBody>
      </p:sp>
      <p:sp>
        <p:nvSpPr>
          <p:cNvPr id="4" name="文本框 5"/>
          <p:cNvSpPr txBox="1"/>
          <p:nvPr/>
        </p:nvSpPr>
        <p:spPr>
          <a:xfrm>
            <a:off x="113923" y="94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技法指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891" y="423398"/>
            <a:ext cx="11681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充实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的标准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内容充实的文章必须具有高质量的材料，其标准有三点：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丰富性。就是材料本身有丰富的意蕴。意蕴就是材料的内在含义。意蕴丰富才能引发读者的情思，给读者以启示。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材料丰富，指文章使用的材料种类多、数量大，内容丰富，血肉丰满。写记叙文，要求情节生动，人物性格鲜明，场景描写突出；写议论文，要求论据丰富而典型；写说明文，要求资料丰富。总之，要力避作文内容陈旧单一、论据苍白无力、资料匮乏的弊病。</a:t>
            </a:r>
          </a:p>
        </p:txBody>
      </p:sp>
    </p:spTree>
    <p:extLst>
      <p:ext uri="{BB962C8B-B14F-4D97-AF65-F5344CB8AC3E}">
        <p14:creationId xmlns:p14="http://schemas.microsoft.com/office/powerpoint/2010/main" val="33873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891" y="347198"/>
            <a:ext cx="11681441" cy="542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形象丰满，指叙事类作文中能够塑造出具体可感、有血有肉的人物形象，做到既能绘声绘形，又能传神，使人物形象有独特的性格，有丰富的精神世界，能真实自然地站立起来。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现实感。这是针对材料陈旧而言的，高考作文要求考生立足于现实，从现实中取材。考生要在平时养成关心社会的习惯，积累丰富的素材，一旦需要就能源源不断地拿出来。当然，不是说写文章不能用历史材料，即使是写记叙文也可以演绎历史故事，关键是历史材料中要注入新的时代内涵，文章才能有新意</a:t>
            </a: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6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(3)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新颖度。这是针对人云亦云而言的。读者对文章内容的印象，其强度往往与材料的新颖度成正比，所以必须在平时积累一些新的材料，随时记下来备用。</a:t>
            </a:r>
          </a:p>
        </p:txBody>
      </p:sp>
    </p:spTree>
    <p:extLst>
      <p:ext uri="{BB962C8B-B14F-4D97-AF65-F5344CB8AC3E}">
        <p14:creationId xmlns:p14="http://schemas.microsoft.com/office/powerpoint/2010/main" val="15506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891" y="524998"/>
            <a:ext cx="11681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具体来说，可以从以下几个方面入手：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一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丰富论据材料，使文章充实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材料是文章的血肉，材料丰富，文章才显得丰满。作文的丰富材料来自于日常生活的积累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尤其是同类材料的积累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，当然也需要掌握一些选材、用材的方法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．用排比句铺排，充实材料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为了丰富文章内容，可以运用排比句式列举大量的材料，这样既显得材料丰富，又显得有气势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9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891" y="-186202"/>
            <a:ext cx="11681441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问题①：阅读下面一段文字，说说这些排比运用的好处。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500" y="549985"/>
            <a:ext cx="11769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沉稳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从志而来。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班超投笔从戎，志在报国，在对匈奴一战中从容不迫，沉稳冷静，终弘扬国威，不教胡马度阴山。林则徐斩钉截铁，志在禁烟，在与洋人交涉中不卑不亢，稳中含刚，终虎门销烟，让洋人胆战心寒。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沉稳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从无欲而来。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如来佛祖抛除私欲，性格沉稳，终修成正果，普度众生。诸葛孔明淡泊明志，宁静致远，终运筹帷幄，功成名就。有了私欲，心中自然无法沉稳下来，遇事则慌，处事则乱。霸王以一己之私，赶走亚父，气走韩信，终被围垓下，遗憾千古，长使英雄泪满襟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00" y="4969585"/>
            <a:ext cx="11571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在文中，作者采用了人们熟知的人物，如班超、林则徐、如来、孔明、项羽等，运用了铺陈排比的手法，为观点张本造势，意气昂然。</a:t>
            </a:r>
          </a:p>
        </p:txBody>
      </p:sp>
    </p:spTree>
    <p:extLst>
      <p:ext uri="{BB962C8B-B14F-4D97-AF65-F5344CB8AC3E}">
        <p14:creationId xmlns:p14="http://schemas.microsoft.com/office/powerpoint/2010/main" val="215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891" y="-186202"/>
            <a:ext cx="11681441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问题②：下面一则材料，在排比运用上有何特点？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500" y="613485"/>
            <a:ext cx="117699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秦桧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说，荣华富贵、安逸享乐才是我的追求；慈禧说，不管多少人反对，老祖宗之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法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终不可变；蒋介石说，不管别人怎么说，共产党是一定要剿灭的；汪精卫说，为了自己的权力，我可不在乎什么汉奸不汉奸的；希特勒说，日耳曼民族才是最优秀的，才能统治世界：他们一意孤行，终因不听谏言，落得个可悲下场。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田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单说，我集众人之计谋，才恢复了燕国；汉文帝说，听了很多意见，我才保持了国家的稳定；刘备说，常听诸葛军师的计策，我才能鼎足三分；波兰谚语说，常问路的人不会迷路：他们很善于听取别人的意见，又有自己的思想，他们获得了巨大的成功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00" y="5541085"/>
            <a:ext cx="11571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反面排比举例及正面排比举例相结合，对比鲜明。</a:t>
            </a:r>
          </a:p>
        </p:txBody>
      </p:sp>
    </p:spTree>
    <p:extLst>
      <p:ext uri="{BB962C8B-B14F-4D97-AF65-F5344CB8AC3E}">
        <p14:creationId xmlns:p14="http://schemas.microsoft.com/office/powerpoint/2010/main" val="3652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891" y="29698"/>
            <a:ext cx="1168144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．引用诗文名言，充实材料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问题③：下面一段文字大量引用古诗文，这样做有什么好处？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有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这样一朵诚信的花，它诚信于爱情。这朵花里，充盈着孟姜女的眼泪，雷峰塔下的呻吟，遥遥天河间的无尽思念，草长莺飞中的翩飞双蝶。这朵爱的诚信之花，凝聚了李清照的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寻寻觅觅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，柳永的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执手相看泪眼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，陆游的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几年离索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，王维的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红豆生南国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。这朵诚信的花哟，凄美，哀怨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577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891" y="29698"/>
            <a:ext cx="116814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有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这样一棵诚信的树，它诚信于友情。这棵树里，长满了伯牙、钟子期的高山流水，元稹、白居易的共看夕阳，欧阳修、范仲淹的互勉互励。这棵诚信的树里，深藏着王勃的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无为在歧路，儿女共沾巾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，韦应物的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相送情无限，沾襟比散丝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，高适的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莫愁前路无知己，天下谁人不识君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。这棵友情的诚信树啊，深厚，隽永。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100" y="4347285"/>
            <a:ext cx="11571762" cy="168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这段文字大量引用古诗文，丰富了文章的内容，增强了文章的说服力，显示出作者的文化修养。</a:t>
            </a:r>
          </a:p>
        </p:txBody>
      </p:sp>
    </p:spTree>
    <p:extLst>
      <p:ext uri="{BB962C8B-B14F-4D97-AF65-F5344CB8AC3E}">
        <p14:creationId xmlns:p14="http://schemas.microsoft.com/office/powerpoint/2010/main" val="29098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891" y="766298"/>
            <a:ext cx="11681441" cy="427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二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抓好细节，形象丰满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．形象丰满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这是针对叙事类文章的人物形象塑造提出的，它要求考生综合运用多种表现手法，多角度、多侧面地描写人物形象，反映人物性格特征，展示其内心世界，使人物形象个性鲜明，呼之欲出。</a:t>
            </a:r>
          </a:p>
        </p:txBody>
      </p:sp>
    </p:spTree>
    <p:extLst>
      <p:ext uri="{BB962C8B-B14F-4D97-AF65-F5344CB8AC3E}">
        <p14:creationId xmlns:p14="http://schemas.microsoft.com/office/powerpoint/2010/main" val="30003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-186202"/>
            <a:ext cx="11681441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问题④：仔细阅读下面材料，看看作者通过什么方法让我们也为之动容。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500" y="626185"/>
            <a:ext cx="11769900" cy="482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假期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作业多，我每天都要忙到很晚，很晚了也不愿意上床睡觉，又磨磨蹭蹭翻翻杂志，听听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CD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，直到困得睁不开眼了才睡觉。因为睡得晚，早晨理所当然地就起来晚了。几乎每天都是如此，直到开学临近。那天我爸无意间对我妈说：这下好了，孩子开学我又可以按正常的点上班了，不用每天早走半个钟头了。我没听懂爸爸的话，便问他：你上班早晚跟我开不开学有什么关系呀？爸爸说，你还不知道呢，自从你放假之后，你妈妈看你每天写作业写到那么晚，想让你早晨多睡一会儿。本来我比你妈上班的时间晚半个钟头，可是为了让咱家的门少响一次，你妈让我每天提前半个钟头走，这不就把两声门响压缩成一声门响了吗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82" y="5477585"/>
            <a:ext cx="11922399" cy="12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选身边事，抒心中情；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抓动情点，以小见大；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Times New Roman"/>
              </a:rPr>
              <a:t>(3)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鲜活细节，表现人物。</a:t>
            </a:r>
          </a:p>
        </p:txBody>
      </p:sp>
    </p:spTree>
    <p:extLst>
      <p:ext uri="{BB962C8B-B14F-4D97-AF65-F5344CB8AC3E}">
        <p14:creationId xmlns:p14="http://schemas.microsoft.com/office/powerpoint/2010/main" val="19453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2398" y="741371"/>
            <a:ext cx="1166020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(2)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云无心以出岫，鸟倦飞而知还。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木欣欣以向荣，泉涓涓而始流。善万物之得时，感吾生之行休。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登东皋以舒啸，临清流而赋诗。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感悟：感受自然，内心旷达，与外界万物融为一体，洒脱率真，回归天然。适于用：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山中景物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岁月流逝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岁月无情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95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1071098"/>
            <a:ext cx="11681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．抓好细节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写好记叙文的关键是要使文中的形象个性鲜明，呼之欲出。要做到这一点最重要的是把握好细节描写。细节就是需要我们细腻描绘的最小环节。例如细小的动作、简短的语言、细微的表情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1154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143998"/>
            <a:ext cx="11681441" cy="16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品读下列细节描写，思考问题。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问题⑤：下面短文中运用了什么描写方法？有什么作用？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500" y="1946985"/>
            <a:ext cx="11769900" cy="1954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 这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次月考，我考了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550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分，我太高兴了。上午几节课，我都在兴奋中度过，什么也听不下去，就是忍不住想笑，嘿！这下清华、北大全都是小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case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了。我一路小跑奔回家，把这个喜讯告诉妈妈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endParaRPr lang="zh-CN" altLang="en-US" sz="2800" kern="100" dirty="0"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82" y="4207585"/>
            <a:ext cx="11922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运用心理描写，使人物形象更生动，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我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的喜悦之情溢于言表。</a:t>
            </a:r>
          </a:p>
        </p:txBody>
      </p:sp>
    </p:spTree>
    <p:extLst>
      <p:ext uri="{BB962C8B-B14F-4D97-AF65-F5344CB8AC3E}">
        <p14:creationId xmlns:p14="http://schemas.microsoft.com/office/powerpoint/2010/main" val="24922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143998"/>
            <a:ext cx="11681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问题⑥：下面短文中运用了什么描写方法？有什么作用？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这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次月考，我考了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550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分，我太高兴了。放学了，我奔出教室，赶快回家，一路上，行人都在对我笑，虽然是春寒料峭，可风吹在脸上一点也不冷，路边的杨柳枝头已冒出嫩嫩的青芽，几家商店的音响里也传出优美的乐曲，似乎在为我一路伴奏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妈妈，妈妈，我考了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550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我心里抑制不住地喊着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82" y="5325185"/>
            <a:ext cx="11922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加上景物描写，一下子就生动多了，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我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的喜悦之情溢于言表。</a:t>
            </a:r>
          </a:p>
        </p:txBody>
      </p:sp>
    </p:spTree>
    <p:extLst>
      <p:ext uri="{BB962C8B-B14F-4D97-AF65-F5344CB8AC3E}">
        <p14:creationId xmlns:p14="http://schemas.microsoft.com/office/powerpoint/2010/main" val="21741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143998"/>
            <a:ext cx="116814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问题⑦：下面短文中运用了什么描写方法？有什么作用？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小时候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，父亲对我很严厉，放学回家，我正打算和小朋友出去玩，父亲见了，就用他那宽阔的身躯堵在门口，他竖起浓黑的眉毛，把脸板得像乌青的铁，大手用力一挥，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回去，做作业！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声音响如洪钟，字字掷地有声，震得我耳朵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嗡嗡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直响，我只得乖乖地回家做作业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204" y="4550485"/>
            <a:ext cx="11804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正面描写与侧面描写相结合，把父亲写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活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了，使文章生动，内容充实。</a:t>
            </a:r>
          </a:p>
        </p:txBody>
      </p:sp>
    </p:spTree>
    <p:extLst>
      <p:ext uri="{BB962C8B-B14F-4D97-AF65-F5344CB8AC3E}">
        <p14:creationId xmlns:p14="http://schemas.microsoft.com/office/powerpoint/2010/main" val="24664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143998"/>
            <a:ext cx="116814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问题⑧：下面短文中运用了什么描写方法？有什么作用？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小时候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，父亲对我很严厉，放学回家，我刚跨进大门，父亲就喊道：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作业！拿来！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等我战战兢兢地候他看完作业，他又赶快把我赶进房间，摆好桌子、凳子，让我继续坐下写他要求的作业，他自己则也搬张凳子拿张报纸，远远地坐在房间门口，心不在焉地看，眼睛一会儿转我作业本上，一会儿转到报纸上。窗外，小朋友们欢笑着走过，我心乱如麻，回头看看父亲，他正严厉地看着我，什么也不说，我只好低下头，专心写起作业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204" y="4715585"/>
            <a:ext cx="11804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运用肖像描写、细节描写，将严父的形象凸现出来。</a:t>
            </a:r>
          </a:p>
        </p:txBody>
      </p:sp>
    </p:spTree>
    <p:extLst>
      <p:ext uri="{BB962C8B-B14F-4D97-AF65-F5344CB8AC3E}">
        <p14:creationId xmlns:p14="http://schemas.microsoft.com/office/powerpoint/2010/main" val="40761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143998"/>
            <a:ext cx="116814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问题⑨：下面短文中运用了什么描写方法？有什么作用？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高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一刚住校，我很想家，就往家打电话，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叮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叮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电话通了，我仿佛看见妈妈正在洗衣，听到铃声，她立即放下衣服，跌跌撞撞地奔向电话，嘴里还不停地说：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别着急，我来了！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她哪里知道我根本听不到！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喂？秀，是你吗？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是妈妈的声音！我的眼泪一下子流了出来。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妈，我想你！我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我说不下去。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我也想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想你！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我感受到妈妈的颤抖，她一定是一边笑着，一边流着泪！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204" y="4715585"/>
            <a:ext cx="11804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作者通过自己的想象、妈妈的语言动作，细致地写出了自己对妈妈的思念，以及妈妈对自己的爱。</a:t>
            </a:r>
          </a:p>
        </p:txBody>
      </p:sp>
    </p:spTree>
    <p:extLst>
      <p:ext uri="{BB962C8B-B14F-4D97-AF65-F5344CB8AC3E}">
        <p14:creationId xmlns:p14="http://schemas.microsoft.com/office/powerpoint/2010/main" val="25389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91" y="537698"/>
            <a:ext cx="11681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【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技法总结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】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内容丰富，写得充实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可从以下几个方面入手：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．丰富论据材料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用排比句铺排，充实材料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引用诗文名言，充实材料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．抓好细节，形象丰满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形象丰满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抓好细节</a:t>
            </a:r>
          </a:p>
        </p:txBody>
      </p:sp>
    </p:spTree>
    <p:extLst>
      <p:ext uri="{BB962C8B-B14F-4D97-AF65-F5344CB8AC3E}">
        <p14:creationId xmlns:p14="http://schemas.microsoft.com/office/powerpoint/2010/main" val="1886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5"/>
          <p:cNvSpPr txBox="1"/>
          <p:nvPr/>
        </p:nvSpPr>
        <p:spPr>
          <a:xfrm>
            <a:off x="113923" y="94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即学即练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789386"/>
            <a:ext cx="11560932" cy="4539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一、片段练习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下面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一段文字是想表现母亲对自己的关心。但是由于用了平淡的叙述手法，给人的感觉就像白开水一样，没有什么味道。请运用上面技法对这段文字加以修改，化叙述为描写，使形象丰满、生动，感情更真挚。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明天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就要开学了，妈妈仔细地帮我打点行装。她把我该带的东西都准备齐全，又再三嘱咐我到学校后要听老师的话，该吃什么就吃什么，别舍不得花钱，还说，有空她会去看我。</a:t>
            </a: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900" y="67385"/>
            <a:ext cx="1157176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提示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明天就要开学了。吃完晚饭，妈妈开始为我打点行李。爸爸在一旁抽着烟，我在一旁看着妈妈为我忙活，妈妈把我的衣服一件件整齐地叠好，仔细地抚平每一道褶皱，一会儿，又侧着头想什么。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儿子是我自个儿的？快帮我想想，看还缺啥不？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妈妈冲着爸爸嚷。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爸爸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没动窝，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我哪知道还缺啥，你好好看看，穿的，用的，从头到脚齐了没？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对了，床单枕巾差点儿忘了。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88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900" y="1350085"/>
            <a:ext cx="11571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妈妈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一边系包袱，一边对我说：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孩子，到了学校可不比在家，在那儿要听老师的话。想吃啥就买点啥，别舍不得花钱，钱咱有。想家了，给家来个信，我和你爸去看你。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妈妈停了停，我看到妈妈的眼圈红了。</a:t>
            </a:r>
          </a:p>
        </p:txBody>
      </p:sp>
    </p:spTree>
    <p:extLst>
      <p:ext uri="{BB962C8B-B14F-4D97-AF65-F5344CB8AC3E}">
        <p14:creationId xmlns:p14="http://schemas.microsoft.com/office/powerpoint/2010/main" val="5614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98" y="588971"/>
            <a:ext cx="11660202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运用示例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】</a:t>
            </a: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悟已往之不谏，知来者之可追。实迷途其未远，觉今是而昨非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淡泊名利，宠辱偕忘，沉醉于田园之中，远离官场的污浊，修养自身的本性，陶渊明是个智者。在物欲横流、名利纷争的今天，又有多少人能够清醒地看透红尘。置身名利场中，忘记了亲情，忘记了友情，甚至忘记了爱情。人生一世，莫为金钱名利所累，潇洒走一回，活出自己的风采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	</a:t>
            </a:r>
            <a:r>
              <a:rPr lang="en-US" altLang="zh-CN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					——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高考优秀作文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《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莫为名利折弯了腰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178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08" y="224453"/>
            <a:ext cx="11676541" cy="59830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二、整篇作文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【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命题呈现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】(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教材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P76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、三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	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以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我想握住你的手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为题，写一篇文章。文体不限，不少于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800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字。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【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审题导引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】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　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我想握住你的手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应该是心灵和心灵的碰撞，提倡和谐融洽，引导学生在真情中感悟。动笔之前，要想清楚这几个关键问题：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你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是谁？写一个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你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，还是写几个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你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？为什么要握住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你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的手，即握手的背后是什么？既然想要握手，肯定是有一番话语要倾诉，此中的情感是什么？或者对生活有什么认识要交流？可供选择的角度比较丰富，可开掘的空间比较广阔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。</a:t>
            </a:r>
            <a:endParaRPr lang="en-US" altLang="zh-CN" sz="2800" kern="100" dirty="0" smtClean="0">
              <a:latin typeface="Cambria Math"/>
              <a:ea typeface="微软雅黑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715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94186"/>
            <a:ext cx="11560932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可以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有几种立意方向：写身边人物，写动人心魄的亲情、友情乃至写美好纯真的爱情等；写当代知名人士，如事业成功人士或者弱势群体，表达景仰或尊敬之情。当然爱与恨、喜与忧总是不可分割的，所以也可以同时表达对丑恶现象的鞭挞和愤怒。</a:t>
            </a:r>
          </a:p>
        </p:txBody>
      </p:sp>
    </p:spTree>
    <p:extLst>
      <p:ext uri="{BB962C8B-B14F-4D97-AF65-F5344CB8AC3E}">
        <p14:creationId xmlns:p14="http://schemas.microsoft.com/office/powerpoint/2010/main" val="42223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286"/>
            <a:ext cx="11560932" cy="60939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【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素材超市</a:t>
            </a: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1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．名人名言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(1)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慈母手中线，游子身上衣。临行密密缝，意恐迟迟归。谁言寸草心，报得三春晖</a:t>
            </a:r>
            <a:r>
              <a:rPr lang="zh-CN" altLang="en-US" sz="2600" kern="100" dirty="0" smtClean="0">
                <a:latin typeface="Cambria Math"/>
                <a:ea typeface="微软雅黑"/>
                <a:cs typeface="Cambria Math"/>
              </a:rPr>
              <a:t>。</a:t>
            </a:r>
            <a:r>
              <a:rPr lang="en-US" altLang="zh-CN" sz="2600" kern="100" dirty="0" smtClean="0">
                <a:latin typeface="Cambria Math"/>
                <a:ea typeface="微软雅黑"/>
                <a:cs typeface="Cambria Math"/>
              </a:rPr>
              <a:t>									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孟郊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(2)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独在异乡为异客，每逢佳节倍思亲</a:t>
            </a:r>
            <a:r>
              <a:rPr lang="zh-CN" altLang="en-US" sz="2600" kern="100" dirty="0" smtClean="0">
                <a:latin typeface="Cambria Math"/>
                <a:ea typeface="微软雅黑"/>
                <a:cs typeface="Cambria Math"/>
              </a:rPr>
              <a:t>。</a:t>
            </a:r>
            <a:r>
              <a:rPr lang="en-US" altLang="zh-CN" sz="2600" kern="100" dirty="0" smtClean="0">
                <a:latin typeface="Cambria Math"/>
                <a:ea typeface="微软雅黑"/>
                <a:cs typeface="Cambria Math"/>
              </a:rPr>
              <a:t>				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王维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(3)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我们的欢乐</a:t>
            </a: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/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是母亲脸上的微笑</a:t>
            </a: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/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我们的痛苦</a:t>
            </a: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/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是母亲眼里深深的忧伤</a:t>
            </a: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/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我们可以走出家门</a:t>
            </a: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/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却永远走不出母亲心灵的广场</a:t>
            </a:r>
            <a:r>
              <a:rPr lang="zh-CN" altLang="en-US" sz="2600" kern="100" dirty="0" smtClean="0">
                <a:latin typeface="Cambria Math"/>
                <a:ea typeface="微软雅黑"/>
                <a:cs typeface="Cambria Math"/>
              </a:rPr>
              <a:t>。</a:t>
            </a:r>
            <a:r>
              <a:rPr lang="en-US" altLang="zh-CN" sz="2600" kern="100" dirty="0" smtClean="0">
                <a:latin typeface="Cambria Math"/>
                <a:ea typeface="微软雅黑"/>
                <a:cs typeface="Cambria Math"/>
              </a:rPr>
              <a:t>			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汪国真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(4)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亲人帮亲人，无亲来帮愁煞人</a:t>
            </a:r>
            <a:r>
              <a:rPr lang="zh-CN" altLang="en-US" sz="2600" kern="100" dirty="0" smtClean="0">
                <a:latin typeface="Cambria Math"/>
                <a:ea typeface="微软雅黑"/>
                <a:cs typeface="Cambria Math"/>
              </a:rPr>
              <a:t>。</a:t>
            </a:r>
            <a:r>
              <a:rPr lang="en-US" altLang="zh-CN" sz="2600" kern="100" dirty="0" smtClean="0">
                <a:latin typeface="Cambria Math"/>
                <a:ea typeface="微软雅黑"/>
                <a:cs typeface="Cambria Math"/>
              </a:rPr>
              <a:t>					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英国谚语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(5)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母亲的心灵是子女的课堂</a:t>
            </a:r>
            <a:r>
              <a:rPr lang="zh-CN" altLang="en-US" sz="2600" kern="100" dirty="0" smtClean="0">
                <a:latin typeface="Cambria Math"/>
                <a:ea typeface="微软雅黑"/>
                <a:cs typeface="Cambria Math"/>
              </a:rPr>
              <a:t>。</a:t>
            </a:r>
            <a:r>
              <a:rPr lang="en-US" altLang="zh-CN" sz="2600" kern="100" dirty="0" smtClean="0">
                <a:latin typeface="Cambria Math"/>
                <a:ea typeface="微软雅黑"/>
                <a:cs typeface="Cambria Math"/>
              </a:rPr>
              <a:t>						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比彻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(6)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母爱只有做母亲的才知道</a:t>
            </a:r>
            <a:r>
              <a:rPr lang="zh-CN" altLang="en-US" sz="2600" kern="100" dirty="0" smtClean="0">
                <a:latin typeface="Cambria Math"/>
                <a:ea typeface="微软雅黑"/>
                <a:cs typeface="Cambria Math"/>
              </a:rPr>
              <a:t>。</a:t>
            </a:r>
            <a:r>
              <a:rPr lang="en-US" altLang="zh-CN" sz="2600" kern="100" dirty="0" smtClean="0">
                <a:latin typeface="Cambria Math"/>
                <a:ea typeface="微软雅黑"/>
                <a:cs typeface="Cambria Math"/>
              </a:rPr>
              <a:t>						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沃</a:t>
            </a:r>
            <a:r>
              <a:rPr lang="en-US" altLang="zh-CN" sz="2600" kern="100" dirty="0">
                <a:latin typeface="Cambria Math"/>
                <a:ea typeface="微软雅黑"/>
                <a:cs typeface="Cambria Math"/>
              </a:rPr>
              <a:t>•</a:t>
            </a:r>
            <a:r>
              <a:rPr lang="zh-CN" altLang="en-US" sz="2600" kern="100" dirty="0">
                <a:latin typeface="Cambria Math"/>
                <a:ea typeface="微软雅黑"/>
                <a:cs typeface="Cambria Math"/>
              </a:rPr>
              <a:t>蒙塔古</a:t>
            </a:r>
          </a:p>
        </p:txBody>
      </p:sp>
    </p:spTree>
    <p:extLst>
      <p:ext uri="{BB962C8B-B14F-4D97-AF65-F5344CB8AC3E}">
        <p14:creationId xmlns:p14="http://schemas.microsoft.com/office/powerpoint/2010/main" val="27239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708" y="522686"/>
            <a:ext cx="11676541" cy="46166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2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．优美语段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(1)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慈母手中线，游子身上衣。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这是亲情的极致。古往今来，亲情曾被多少诗人讴歌，曾被多少游子惦念。亲情到底有多高多厚，谁也说不清道不明。当今物欲横流，亲情的博大和温馨又是何等的重要。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(2)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亲情能滋润人的心田，使生命之洲洒满阳光，充满生机，永远不会沙化。亲情能使人懂得怎样善待生命，仁爱一生；而没有亲人之爱的生命是荒凉的，是没有色彩的；没有亲情的呵护，人生就多了一份孤独和寂寞。</a:t>
            </a:r>
          </a:p>
        </p:txBody>
      </p:sp>
    </p:spTree>
    <p:extLst>
      <p:ext uri="{BB962C8B-B14F-4D97-AF65-F5344CB8AC3E}">
        <p14:creationId xmlns:p14="http://schemas.microsoft.com/office/powerpoint/2010/main" val="20564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708" y="268686"/>
            <a:ext cx="11676541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(3)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亲情，有一种奇妙无比的力量；亲情，是一则永不褪色的话题。亲情，是一坛陈年老酒，甜美醇香；是一幅传世名画，精美隽永；是一首经典老歌，轻柔温婉；是一方名贵丝绸，细腻光滑。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(4)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亲情就是亲人之间的感情，她的本质是关爱，是母爱、父爱、手足之情、血脉之亲、长者对幼者的疼爱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(5)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亲情，它是风雨中的一把伞，它是冰天雪地的一堆篝火，它是荆棘荒途上的一朵玫瑰。它是一种力量，能够给予人们战胜困难的勇气，能够净化人们的心灵，能够提升人们的思想境界。生活是不能没有亲情的，而生活里就时时有亲情在温暖着我们。</a:t>
            </a:r>
          </a:p>
        </p:txBody>
      </p:sp>
    </p:spTree>
    <p:extLst>
      <p:ext uri="{BB962C8B-B14F-4D97-AF65-F5344CB8AC3E}">
        <p14:creationId xmlns:p14="http://schemas.microsoft.com/office/powerpoint/2010/main" val="40108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708" y="-112314"/>
            <a:ext cx="11676541" cy="6478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3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．好的开头、结尾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【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开头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(1)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来来往往，几经徘徊，却始终都没有握住你的手。我想握住你的手，给你最真挚的关怀。那含辛茹苦，日夜操劳，抚养我长大的妈妈，从来都没有停止过劳作。看着那日渐弯曲的背影和刻着岁月痕迹的面容，我多想握住你的手对你说一声：我爱你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(2)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你有如一股清风，轻轻荡入我的心田，占据着我的心。你永远站在我身后，是我坚强的后盾。我的梦想之路是你在为我护航。你是我永恒不变的避风港，是我在太阳下的绿荫，是我在雨天中的雨伞，是我密不可分的朋友。</a:t>
            </a:r>
          </a:p>
        </p:txBody>
      </p:sp>
    </p:spTree>
    <p:extLst>
      <p:ext uri="{BB962C8B-B14F-4D97-AF65-F5344CB8AC3E}">
        <p14:creationId xmlns:p14="http://schemas.microsoft.com/office/powerpoint/2010/main" val="19753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45" y="700486"/>
            <a:ext cx="11446467" cy="46166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(3)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窗边的风车依旧转着，这是你用布满老茧的手亲手为我做的，春风沿着风车的轮廓将爱的温度传递。风车飞转，时间轮回。你用你那双充满魔力的手，带给我那么多的喜悦，那么多的感动，那么多的回忆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(4)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想握住你的手，试图进入你的内心世界，想与你一起追忆在故乡的愉快和幸福，想与你一起体会弃医从文的复杂和矛盾，想与你一起分享用文笔刺穿敌人心脏的快感和自豪，更想成为你的学生、朋友，与你交流思想。</a:t>
            </a:r>
          </a:p>
        </p:txBody>
      </p:sp>
    </p:spTree>
    <p:extLst>
      <p:ext uri="{BB962C8B-B14F-4D97-AF65-F5344CB8AC3E}">
        <p14:creationId xmlns:p14="http://schemas.microsoft.com/office/powerpoint/2010/main" val="36952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08" y="230586"/>
            <a:ext cx="11676541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(5)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每当徘徊在历史的长河中，千百年前那些伟大的诗人仿佛是一颗颗璀璨的星辰，引我低低沉思，我多么想握住他们的手，在幽幽月光下促膝长谈！李太白，我多么想握住你的手。你那排山倒海的豪情壮志，不禁令我为之一颤，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欢言可得憩，美酒聊共挥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我歌月徘徊，我舞影零乱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我本楚狂人，凤歌笑孔丘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高楼当此夜，叹息未应闲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秋风吹不尽，总是玉关情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。李白，你用长风破浪的壮志、为国为民的情怀为你的生命化妆！我们该用多少诗词来赞美与歌颂你呢？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敏捷诗千首，飘零酒一杯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啊！李太白，我想握住你的手，一起畅游开元盛世！</a:t>
            </a:r>
          </a:p>
        </p:txBody>
      </p:sp>
    </p:spTree>
    <p:extLst>
      <p:ext uri="{BB962C8B-B14F-4D97-AF65-F5344CB8AC3E}">
        <p14:creationId xmlns:p14="http://schemas.microsoft.com/office/powerpoint/2010/main" val="16806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08" y="192486"/>
            <a:ext cx="11676541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【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结尾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(1)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想握住你的手，对你说出那些心里话，可是我没有，我没有让自己的感情流露，因为我不知该怎样说，该从何说起，就让它在心里沉积，凝结成一堵厚厚的墙，把心包围在里面，为自己伪装。我多想握住你的手，对你说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(2)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不会让你逃离，即使我们都倦了、累了，可我却还是想拥有你，因为有你的地方才会有我。我想握住你的手，一起跨越；我想握住你的手，一起奔向成功；我想握住你的手，一起走向幸福的彼岸。因为有你的地方，是天堂！</a:t>
            </a:r>
          </a:p>
        </p:txBody>
      </p:sp>
    </p:spTree>
    <p:extLst>
      <p:ext uri="{BB962C8B-B14F-4D97-AF65-F5344CB8AC3E}">
        <p14:creationId xmlns:p14="http://schemas.microsoft.com/office/powerpoint/2010/main" val="13237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08" y="192486"/>
            <a:ext cx="11676541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(3)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每当面对那些诱惑时，摸着那曾经的痛，感受你那双正直的手留下的痕迹。我懂，我的选择是什么。你手的力量，我正直的根基。我想握住你的手，回味久违的温暖；我想握住你的手，感受你真正的灵魂；我想握住你的手，找回我们的世界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(4)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翻开你的作品集，一些熟悉的身影从我眼中掠过，阿长、孔乙己、闰土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也有小栓、宝儿。这些陌生但在封建社会中常见的人物，象征着被传统思想毒害的人们，象征着你对民族生存的浓重忧患意识和社会变革的强烈渴望。紧紧地握住你的手，在你走的路上，踏着你的脚印，用我的笔来怀念你。</a:t>
            </a:r>
          </a:p>
        </p:txBody>
      </p:sp>
    </p:spTree>
    <p:extLst>
      <p:ext uri="{BB962C8B-B14F-4D97-AF65-F5344CB8AC3E}">
        <p14:creationId xmlns:p14="http://schemas.microsoft.com/office/powerpoint/2010/main" val="37578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98" y="4771"/>
            <a:ext cx="11660202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2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．点击素材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——《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滕王阁序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(1)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老当益壮，宁移白首之心？穷且益坚，不坠青云之志。</a:t>
            </a: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(2)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无路请缨，等终军之弱冠；有怀投笔，慕宗悫之长风。</a:t>
            </a: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感悟：老骥伏枥，壮心不已；树立大志，奋发有为。适用于：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矢志不移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精忠报国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挑战命运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(3)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东隅已逝，桑榆非晚。</a:t>
            </a: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感悟：珍惜将来岁月，人的一生是漫长的，在这个旅途中，难免有得有失，不要斤斤计较，要懂得放弃。无论在人生的任何阶段，只要奋勇向前，一定会有希望的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zh-CN" altLang="en-US" sz="2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41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08" y="890986"/>
            <a:ext cx="11676541" cy="2600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(5)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过错是暂时的遗憾，是可以弥补的；错过却是一生的遗憾，是永远无法弥补的。我不想给自己留下任何的遗憾，更不想留下对你的遗憾，所以，我不会错过任何爱你的机会。妈妈，从现在开始，就现在，我想握住你的手，紧紧的，不放开！</a:t>
            </a:r>
          </a:p>
        </p:txBody>
      </p:sp>
    </p:spTree>
    <p:extLst>
      <p:ext uri="{BB962C8B-B14F-4D97-AF65-F5344CB8AC3E}">
        <p14:creationId xmlns:p14="http://schemas.microsoft.com/office/powerpoint/2010/main" val="88431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412" y="141686"/>
            <a:ext cx="11707688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【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佳作展台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】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我想握住你的手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 在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梦中，不知多少次，那双手，苍老的，皮肤已经打皱了，似乎在诉说主人一生的饱经风霜。但那双手依然有力，青绿色的血管依稀可见，让人感受到生命的张力。无数次，我多么想握住这双手，可那都是在梦中。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 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又是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一个细雨蒙蒙的深秋，脚下潮湿的梧桐叶子发出了响声，低低的声音。细雨有点模糊我的视线，可隐约中我看到了那几个苍劲挺拔的大字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杜甫草堂。我一阵狂喜，加紧了步伐。梦中的手在我脑海中清晰地浮现，那双手的主人就像一块磁铁，深深地、强烈地吸引着我。</a:t>
            </a:r>
          </a:p>
        </p:txBody>
      </p:sp>
    </p:spTree>
    <p:extLst>
      <p:ext uri="{BB962C8B-B14F-4D97-AF65-F5344CB8AC3E}">
        <p14:creationId xmlns:p14="http://schemas.microsoft.com/office/powerpoint/2010/main" val="8209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12" y="624286"/>
            <a:ext cx="11560932" cy="46166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 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我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多想握住你的手啊！让我感受一下这神奇的手。这手写下了多少千古鸿文！多少名诗在这手下诞生！笔底波澜，民间疾苦；世上疮痍，诗中圣哲。这不正是你的写照吗？那句话我已烂熟于胸。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安得广厦千万间，大庇天下寒士倶欢颜，风雨不动安如山。呜呼！何时眼前突兀见此屋，吾庐独破受冻死亦足！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无数人感动，折服。这是一个怎样宽广的胸怀啊！这是一颗怎样仁厚的赤子之心啊！就让我握住你的手吧，让我摸摸那青绿色的血管。</a:t>
            </a:r>
          </a:p>
        </p:txBody>
      </p:sp>
    </p:spTree>
    <p:extLst>
      <p:ext uri="{BB962C8B-B14F-4D97-AF65-F5344CB8AC3E}">
        <p14:creationId xmlns:p14="http://schemas.microsoft.com/office/powerpoint/2010/main" val="2238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12" y="230586"/>
            <a:ext cx="11560932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是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的，我是如此渴望握住你的手，让我抚平那皱纹，让我给那双冰凉的手带去一丝丝的温度。人们都说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穷则独善其身，达则兼济天下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。是这样的吗？你就是个反例。一生坎坷，仕途多舛，穷困潦倒，可你的心中一直装着老百姓啊。在你受冻的时候，你想着建屋来庇护天下的读书人；在你受饿的时候，你想着用米饭喂黎民百姓。当你的儿子因饥寒交迫而死时，我看到你的那双手在颤抖；当目睹民间疾苦时，我看到你的内心在震颤。让我握住你的手吧。那双受冻的手是否寒冷依旧？那双操劳的手是否皱纹密布？</a:t>
            </a:r>
          </a:p>
        </p:txBody>
      </p:sp>
    </p:spTree>
    <p:extLst>
      <p:ext uri="{BB962C8B-B14F-4D97-AF65-F5344CB8AC3E}">
        <p14:creationId xmlns:p14="http://schemas.microsoft.com/office/powerpoint/2010/main" val="26658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12" y="471886"/>
            <a:ext cx="11560932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  你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知道吗？我生活的年代是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21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世纪，是一个高度发展的社会。我快十八了，早已过了及笄之年，可是我有些迷茫。在如今多元文化的时代，在走向成人的道路上，我有些彷徨。我知道你的那双手能带给我力量，给我指明一条道路。因而，我更迫切地想要亲近你、抚摸它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  怀揣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着激动、兴奋、紧张，我跨过门槛，我看见了，那双大手，那炯炯有神的双眼。可是顷刻，一切如泡沫般，幻化消失，只留下匾上的大字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Times New Roman"/>
              </a:rPr>
              <a:t>——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文章留后人，草堂著千秋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           当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我再次睁开眼，窗上已结成了密密的一张网，我的脸颊已布满泪水。</a:t>
            </a:r>
          </a:p>
        </p:txBody>
      </p:sp>
    </p:spTree>
    <p:extLst>
      <p:ext uri="{BB962C8B-B14F-4D97-AF65-F5344CB8AC3E}">
        <p14:creationId xmlns:p14="http://schemas.microsoft.com/office/powerpoint/2010/main" val="10768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12" y="1056086"/>
            <a:ext cx="11560932" cy="34086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【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赏析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】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　把呼告的修辞方式运用在作文中，尤其是运用在一个名人，一个穷困潦倒却心系百姓的诗人身上，能够引起阅卷老师和读者的共鸣，唤起心中的那份责任感。作者知识广博，文化底蕴深厚，思想境界高超，让文章立意高远。</a:t>
            </a:r>
          </a:p>
        </p:txBody>
      </p:sp>
    </p:spTree>
    <p:extLst>
      <p:ext uri="{BB962C8B-B14F-4D97-AF65-F5344CB8AC3E}">
        <p14:creationId xmlns:p14="http://schemas.microsoft.com/office/powerpoint/2010/main" val="326028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98" y="588971"/>
            <a:ext cx="1166020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运用示例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】</a:t>
            </a:r>
          </a:p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东隅已逝，桑榆非晚。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不要老是埋怨时间无情，不要老是责怪岁月易逝。与其浑浑噩噩，不如奋起直追，树立凌云之志。因为远大的志向，是指引人生奋斗的目标，是提供人生前进的动力。树立远大的志向，即便前行的道路上充满风霜雪雨，也应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不坠青云之志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，在漫漫人生路上展现绚丽的舞姿，书写亮丽的人生。</a:t>
            </a:r>
          </a:p>
        </p:txBody>
      </p:sp>
    </p:spTree>
    <p:extLst>
      <p:ext uri="{BB962C8B-B14F-4D97-AF65-F5344CB8AC3E}">
        <p14:creationId xmlns:p14="http://schemas.microsoft.com/office/powerpoint/2010/main" val="12640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98" y="1008071"/>
            <a:ext cx="11660202" cy="31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3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．点击素材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——《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逍遥游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鹏之徙于南冥也，水击三千里，抟扶摇而上者九万里，去以六月息者也。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感悟：要善于借助于外物。个人的力量是有限的，要达到一定的高度，就要善于借助于他人或大家的力量。任何辉煌的成就，都是建立在一定的基础之上的。</a:t>
            </a:r>
          </a:p>
        </p:txBody>
      </p:sp>
    </p:spTree>
    <p:extLst>
      <p:ext uri="{BB962C8B-B14F-4D97-AF65-F5344CB8AC3E}">
        <p14:creationId xmlns:p14="http://schemas.microsoft.com/office/powerpoint/2010/main" val="34486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98" y="703271"/>
            <a:ext cx="11660202" cy="477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运用示例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】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人到中年，我感到生命的沉重。因为我没有庄子的翅膀，说到底我没有庄子那样彻底的思想。思想使人轻盈，金钱使人沉重。在我们生活的这个时代，每个人都被捆缚在欲望的战车上，每个人都在冲锋陷阵，都在拼命拼杀。这是另一个尸横遍野的战场，没有硝烟，但比起战国的刀光剑影、血肉横飞，丝毫也不逊色。我们没有翅膀，我们只有渴望超越欲望，逃出尘世，逍遥游乐。</a:t>
            </a:r>
          </a:p>
        </p:txBody>
      </p:sp>
    </p:spTree>
    <p:extLst>
      <p:ext uri="{BB962C8B-B14F-4D97-AF65-F5344CB8AC3E}">
        <p14:creationId xmlns:p14="http://schemas.microsoft.com/office/powerpoint/2010/main" val="39826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98" y="703271"/>
            <a:ext cx="11660202" cy="477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4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．点击素材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——《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陈情表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(1)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但以刘日薄西山，气息奄奄，人命危浅，朝不虑夕。臣无祖母，无以至今日；祖母无臣，无以终余年。母、孙二人，更相为命，是以区区不能废远。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(2)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乌鸟私情，愿乞终养。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运用方向：①百善孝为先；②面对名利选择，要多一分冷静，少一分浮躁；③退一步海阔天空。</a:t>
            </a:r>
          </a:p>
        </p:txBody>
      </p:sp>
    </p:spTree>
    <p:extLst>
      <p:ext uri="{BB962C8B-B14F-4D97-AF65-F5344CB8AC3E}">
        <p14:creationId xmlns:p14="http://schemas.microsoft.com/office/powerpoint/2010/main" val="33799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5931</Words>
  <Application>Microsoft Office PowerPoint</Application>
  <PresentationFormat>自定义</PresentationFormat>
  <Paragraphs>167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554</cp:revision>
  <dcterms:created xsi:type="dcterms:W3CDTF">2013-09-20T02:31:37Z</dcterms:created>
  <dcterms:modified xsi:type="dcterms:W3CDTF">2015-03-27T08:55:10Z</dcterms:modified>
</cp:coreProperties>
</file>