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60" r:id="rId3"/>
    <p:sldId id="295" r:id="rId4"/>
    <p:sldId id="262" r:id="rId5"/>
    <p:sldId id="376" r:id="rId6"/>
    <p:sldId id="395" r:id="rId7"/>
    <p:sldId id="394" r:id="rId8"/>
    <p:sldId id="299" r:id="rId9"/>
    <p:sldId id="300" r:id="rId10"/>
    <p:sldId id="325" r:id="rId11"/>
    <p:sldId id="301" r:id="rId12"/>
    <p:sldId id="378" r:id="rId13"/>
    <p:sldId id="326" r:id="rId14"/>
    <p:sldId id="407" r:id="rId15"/>
    <p:sldId id="379" r:id="rId16"/>
    <p:sldId id="327" r:id="rId17"/>
    <p:sldId id="408" r:id="rId18"/>
    <p:sldId id="354" r:id="rId19"/>
    <p:sldId id="356" r:id="rId20"/>
    <p:sldId id="357" r:id="rId21"/>
    <p:sldId id="303" r:id="rId22"/>
    <p:sldId id="343" r:id="rId23"/>
    <p:sldId id="384" r:id="rId24"/>
    <p:sldId id="359" r:id="rId25"/>
    <p:sldId id="409" r:id="rId26"/>
    <p:sldId id="410" r:id="rId27"/>
    <p:sldId id="411" r:id="rId28"/>
    <p:sldId id="344" r:id="rId29"/>
    <p:sldId id="412" r:id="rId30"/>
    <p:sldId id="332" r:id="rId31"/>
    <p:sldId id="386" r:id="rId32"/>
    <p:sldId id="362" r:id="rId33"/>
    <p:sldId id="363" r:id="rId34"/>
    <p:sldId id="347" r:id="rId35"/>
    <p:sldId id="349" r:id="rId36"/>
    <p:sldId id="413" r:id="rId37"/>
    <p:sldId id="388" r:id="rId38"/>
    <p:sldId id="319" r:id="rId39"/>
    <p:sldId id="320" r:id="rId40"/>
    <p:sldId id="414" r:id="rId41"/>
    <p:sldId id="415" r:id="rId42"/>
    <p:sldId id="393" r:id="rId43"/>
    <p:sldId id="342" r:id="rId44"/>
    <p:sldId id="406" r:id="rId45"/>
    <p:sldId id="416" r:id="rId46"/>
    <p:sldId id="258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651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 userDrawn="1"/>
        </p:nvSpPr>
        <p:spPr>
          <a:xfrm>
            <a:off x="1299395" y="2329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第二单元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29" name="TextBox 3"/>
          <p:cNvSpPr txBox="1"/>
          <p:nvPr userDrawn="1"/>
        </p:nvSpPr>
        <p:spPr>
          <a:xfrm>
            <a:off x="1243293" y="3382752"/>
            <a:ext cx="10481982" cy="1275414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>
              <a:lnSpc>
                <a:spcPct val="120000"/>
              </a:lnSpc>
            </a:pPr>
            <a:r>
              <a:rPr lang="zh-CN" altLang="en-US" sz="7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回肠荡气的</a:t>
            </a:r>
            <a:r>
              <a:rPr lang="zh-CN" altLang="en-US" sz="7000" b="1" kern="1200" spc="50" dirty="0" smtClean="0">
                <a:ln w="1143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抒情</a:t>
            </a:r>
            <a:endParaRPr lang="zh-CN" altLang="en-US" sz="7000" b="1" kern="1200" spc="50" dirty="0">
              <a:ln w="1143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情商知识概述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641178" y="0"/>
            <a:ext cx="673443" cy="997807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96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陈情表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510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4540250" y="0"/>
            <a:ext cx="3111500" cy="1168400"/>
          </a:xfrm>
          <a:custGeom>
            <a:avLst/>
            <a:gdLst>
              <a:gd name="connsiteX0" fmla="*/ 0 w 3111500"/>
              <a:gd name="connsiteY0" fmla="*/ 0 h 1168400"/>
              <a:gd name="connsiteX1" fmla="*/ 3111500 w 3111500"/>
              <a:gd name="connsiteY1" fmla="*/ 0 h 1168400"/>
              <a:gd name="connsiteX2" fmla="*/ 3111500 w 3111500"/>
              <a:gd name="connsiteY2" fmla="*/ 495300 h 1168400"/>
              <a:gd name="connsiteX3" fmla="*/ 3111500 w 3111500"/>
              <a:gd name="connsiteY3" fmla="*/ 831850 h 1168400"/>
              <a:gd name="connsiteX4" fmla="*/ 1555750 w 3111500"/>
              <a:gd name="connsiteY4" fmla="*/ 1168400 h 1168400"/>
              <a:gd name="connsiteX5" fmla="*/ 0 w 3111500"/>
              <a:gd name="connsiteY5" fmla="*/ 831850 h 1168400"/>
              <a:gd name="connsiteX6" fmla="*/ 0 w 3111500"/>
              <a:gd name="connsiteY6" fmla="*/ 4953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500" h="1168400">
                <a:moveTo>
                  <a:pt x="0" y="0"/>
                </a:moveTo>
                <a:lnTo>
                  <a:pt x="3111500" y="0"/>
                </a:lnTo>
                <a:lnTo>
                  <a:pt x="3111500" y="495300"/>
                </a:lnTo>
                <a:lnTo>
                  <a:pt x="3111500" y="831850"/>
                </a:lnTo>
                <a:lnTo>
                  <a:pt x="1555750" y="1168400"/>
                </a:lnTo>
                <a:lnTo>
                  <a:pt x="0" y="831850"/>
                </a:lnTo>
                <a:lnTo>
                  <a:pt x="0" y="495300"/>
                </a:lnTo>
                <a:close/>
              </a:path>
            </a:pathLst>
          </a:cu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5982854"/>
            <a:ext cx="12192000" cy="406400"/>
          </a:xfrm>
          <a:prstGeom prst="rect">
            <a:avLst/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4540250" y="89500"/>
            <a:ext cx="3111500" cy="85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栏目索引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CONTENTS PAGE 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1110853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04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8527312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陈情表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220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情绪与情绪管理概述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641178" y="0"/>
            <a:ext cx="673443" cy="997807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8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如何进行情绪管理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641178" y="0"/>
            <a:ext cx="673443" cy="997807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8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60" r:id="rId6"/>
    <p:sldLayoutId id="2147483653" r:id="rId7"/>
    <p:sldLayoutId id="2147483654" r:id="rId8"/>
    <p:sldLayoutId id="2147483655" r:id="rId9"/>
    <p:sldLayoutId id="2147483656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Word_97_-_2003___2.doc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7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Word_97_-_2003___4.doc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5" Type="http://schemas.openxmlformats.org/officeDocument/2006/relationships/slide" Target="slide38.xml"/><Relationship Id="rId4" Type="http://schemas.openxmlformats.org/officeDocument/2006/relationships/slide" Target="slide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113923" y="428936"/>
            <a:ext cx="2358344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二、写作背景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891" y="969498"/>
            <a:ext cx="116814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       三国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魏元帝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(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曹奂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景元四年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(263)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，司马昭灭蜀，李密沦为亡国之臣。司马昭之子司马炎废魏元帝，史称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晋武帝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。泰始三年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(267)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，朝廷采取怀柔政策，极力笼络蜀汉旧臣，征召李密为太子洗马。李密时年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44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岁，以祖母供养无主为由，上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陈情表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，要求暂缓赴任。</a:t>
            </a:r>
          </a:p>
          <a:p>
            <a:pPr lvl="0" algn="just">
              <a:lnSpc>
                <a:spcPct val="150000"/>
              </a:lnSpc>
            </a:pPr>
            <a:r>
              <a:rPr lang="zh-CN" altLang="en-US" sz="2800" kern="100" smtClean="0">
                <a:latin typeface="微软雅黑" pitchFamily="34" charset="-122"/>
                <a:ea typeface="微软雅黑" pitchFamily="34" charset="-122"/>
                <a:cs typeface="Courier New"/>
              </a:rPr>
              <a:t>       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李密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早有孝名，据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晋书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本传记载，李密奉事祖母刘氏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以孝谨闻，刘氏有疾，则涕泣侧息，未尝解衣，饮膳汤药，必先尝后进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。武帝览表，赞叹说：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密不空有名也。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感动之际，因赐奴婢二人，并令郡县供应其祖母膳食，密遂得以终养。</a:t>
            </a:r>
          </a:p>
        </p:txBody>
      </p:sp>
    </p:spTree>
    <p:extLst>
      <p:ext uri="{BB962C8B-B14F-4D97-AF65-F5344CB8AC3E}">
        <p14:creationId xmlns:p14="http://schemas.microsoft.com/office/powerpoint/2010/main" val="245936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512" y="814786"/>
            <a:ext cx="115609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1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．给加点的字注音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(1)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单音字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①险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衅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　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		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②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闵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凶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　　	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③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茕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茕孑立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   )</a:t>
            </a:r>
            <a:endParaRPr lang="en-US" altLang="zh-CN" sz="28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④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祚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薄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)  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	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	⑤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床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蓐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)  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⑥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逋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慢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)</a:t>
            </a:r>
            <a:endParaRPr lang="en-US" altLang="zh-CN" sz="28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⑦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日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笃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)  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⑧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悯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)  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⑨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拔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擢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    )</a:t>
            </a:r>
            <a:endParaRPr lang="en-US" altLang="zh-CN" sz="28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⑩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优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渥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)  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		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⑪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陨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首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        )</a:t>
            </a:r>
            <a:endParaRPr lang="en-US" altLang="zh-CN" sz="28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215523" y="286061"/>
            <a:ext cx="2358344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三、基础梳理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10510" y="2523690"/>
            <a:ext cx="684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xìn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72410" y="3272990"/>
            <a:ext cx="809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zuò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510510" y="4034990"/>
            <a:ext cx="635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dǔ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10510" y="4784290"/>
            <a:ext cx="694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wò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7561" y="2599890"/>
            <a:ext cx="840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mǐn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49461" y="334919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rù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187561" y="4111190"/>
            <a:ext cx="598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jīn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87561" y="4860490"/>
            <a:ext cx="817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yǔn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480161" y="2490680"/>
            <a:ext cx="1188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qiónɡ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883261" y="3214580"/>
            <a:ext cx="635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bū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921361" y="3976580"/>
            <a:ext cx="1031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zhuó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542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39" grpId="0"/>
      <p:bldP spid="43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5712" y="814786"/>
            <a:ext cx="11560932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(2)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多音字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①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行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年</a:t>
            </a:r>
            <a:r>
              <a:rPr lang="en-US" altLang="zh-CN" sz="2800" kern="100" dirty="0" smtClean="0">
                <a:latin typeface="Cambria Math"/>
                <a:ea typeface="微软雅黑"/>
                <a:cs typeface="Cambria Math"/>
              </a:rPr>
              <a:t>(	    )  </a:t>
            </a: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		②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祚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薄</a:t>
            </a:r>
            <a:r>
              <a:rPr lang="en-US" altLang="zh-CN" sz="2800" kern="100" dirty="0" smtClean="0">
                <a:latin typeface="Cambria Math"/>
                <a:ea typeface="微软雅黑"/>
                <a:cs typeface="Cambria Math"/>
              </a:rPr>
              <a:t>(	)  </a:t>
            </a: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	</a:t>
            </a:r>
            <a:r>
              <a:rPr lang="en-US" altLang="zh-CN" sz="2800" kern="100" dirty="0" smtClean="0">
                <a:latin typeface="Cambria Math"/>
                <a:ea typeface="微软雅黑"/>
                <a:cs typeface="Cambria Math"/>
              </a:rPr>
              <a:t>	③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终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鲜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兄弟</a:t>
            </a:r>
            <a:r>
              <a:rPr lang="en-US" altLang="zh-CN" sz="2800" kern="100" dirty="0" smtClean="0">
                <a:latin typeface="Cambria Math"/>
                <a:ea typeface="微软雅黑"/>
                <a:cs typeface="Cambria Math"/>
              </a:rPr>
              <a:t>(	)</a:t>
            </a:r>
            <a:endParaRPr lang="en-US" altLang="zh-CN" sz="2800" kern="100" dirty="0">
              <a:latin typeface="Cambria Math"/>
              <a:ea typeface="微软雅黑"/>
              <a:cs typeface="Cambria Math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④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期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功</a:t>
            </a:r>
            <a:r>
              <a:rPr lang="en-US" altLang="zh-CN" sz="2800" kern="100" dirty="0" smtClean="0">
                <a:latin typeface="Cambria Math"/>
                <a:ea typeface="微软雅黑"/>
                <a:cs typeface="Cambria Math"/>
              </a:rPr>
              <a:t>(	)  </a:t>
            </a: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		</a:t>
            </a:r>
            <a:r>
              <a:rPr lang="en-US" altLang="zh-CN" sz="2800" kern="100" dirty="0" smtClean="0">
                <a:latin typeface="Cambria Math"/>
                <a:ea typeface="微软雅黑"/>
                <a:cs typeface="Cambria Math"/>
              </a:rPr>
              <a:t>⑤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强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近</a:t>
            </a:r>
            <a:r>
              <a:rPr lang="en-US" altLang="zh-CN" sz="2800" kern="100" dirty="0" smtClean="0">
                <a:latin typeface="Cambria Math"/>
                <a:ea typeface="微软雅黑"/>
                <a:cs typeface="Cambria Math"/>
              </a:rPr>
              <a:t>(		)  </a:t>
            </a: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	</a:t>
            </a:r>
            <a:r>
              <a:rPr lang="en-US" altLang="zh-CN" sz="2800" kern="100" dirty="0" smtClean="0">
                <a:latin typeface="Cambria Math"/>
                <a:ea typeface="微软雅黑"/>
                <a:cs typeface="Cambria Math"/>
              </a:rPr>
              <a:t>⑥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应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门</a:t>
            </a:r>
            <a:r>
              <a:rPr lang="en-US" altLang="zh-CN" sz="2800" kern="100" dirty="0" smtClean="0">
                <a:latin typeface="Cambria Math"/>
                <a:ea typeface="微软雅黑"/>
                <a:cs typeface="Cambria Math"/>
              </a:rPr>
              <a:t>(	    )</a:t>
            </a:r>
            <a:endParaRPr lang="en-US" altLang="zh-CN" sz="2800" kern="100" dirty="0">
              <a:latin typeface="Cambria Math"/>
              <a:ea typeface="微软雅黑"/>
              <a:cs typeface="Cambria Math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⑦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逮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奉圣朝</a:t>
            </a:r>
            <a:r>
              <a:rPr lang="en-US" altLang="zh-CN" sz="2800" kern="100" dirty="0" smtClean="0">
                <a:latin typeface="Cambria Math"/>
                <a:ea typeface="微软雅黑"/>
                <a:cs typeface="Cambria Math"/>
              </a:rPr>
              <a:t>(	)  </a:t>
            </a: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	</a:t>
            </a:r>
            <a:r>
              <a:rPr lang="en-US" altLang="zh-CN" sz="2800" kern="100" dirty="0" smtClean="0">
                <a:latin typeface="Cambria Math"/>
                <a:ea typeface="微软雅黑"/>
                <a:cs typeface="Cambria Math"/>
              </a:rPr>
              <a:t>⑧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洗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马</a:t>
            </a:r>
            <a:r>
              <a:rPr lang="en-US" altLang="zh-CN" sz="2800" kern="100" dirty="0" smtClean="0">
                <a:latin typeface="Cambria Math"/>
                <a:ea typeface="微软雅黑"/>
                <a:cs typeface="Cambria Math"/>
              </a:rPr>
              <a:t>(		)</a:t>
            </a:r>
            <a:endParaRPr lang="en-US" altLang="zh-CN" sz="2800" kern="100" dirty="0">
              <a:latin typeface="Cambria Math"/>
              <a:ea typeface="微软雅黑"/>
              <a:cs typeface="Cambria Math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4402" y="1948934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xínɡ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17902" y="2825234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jī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54502" y="3676134"/>
            <a:ext cx="708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dài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22145" y="1967468"/>
            <a:ext cx="641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bó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49145" y="2843768"/>
            <a:ext cx="1159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qiǎnɡ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26945" y="3694668"/>
            <a:ext cx="8835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xiǎn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29045" y="1958649"/>
            <a:ext cx="8835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xiǎn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906745" y="2809549"/>
            <a:ext cx="92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yìnɡ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2291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11412" y="192486"/>
            <a:ext cx="8088188" cy="61247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2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．涵咏词义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(1)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词义理解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①臣以</a:t>
            </a:r>
            <a:r>
              <a:rPr lang="zh-CN" altLang="en-US" sz="2800" kern="100" dirty="0">
                <a:solidFill>
                  <a:srgbClr val="00B0F0"/>
                </a:solidFill>
                <a:latin typeface="Cambria Math"/>
                <a:ea typeface="微软雅黑"/>
                <a:cs typeface="Cambria Math"/>
              </a:rPr>
              <a:t>险衅</a:t>
            </a: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：</a:t>
            </a:r>
            <a:r>
              <a:rPr lang="en-US" altLang="zh-CN" sz="2800" u="sng" kern="100" dirty="0" smtClean="0">
                <a:latin typeface="Cambria Math"/>
                <a:ea typeface="微软雅黑"/>
                <a:cs typeface="Cambria Math"/>
              </a:rPr>
              <a:t>			</a:t>
            </a:r>
            <a:r>
              <a:rPr lang="en-US" altLang="zh-CN" sz="2800" kern="100" dirty="0" smtClean="0">
                <a:latin typeface="Cambria Math"/>
                <a:ea typeface="微软雅黑"/>
                <a:cs typeface="Cambria Math"/>
              </a:rPr>
              <a:t>			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②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夙遭</a:t>
            </a:r>
            <a:r>
              <a:rPr lang="zh-CN" altLang="en-US" sz="2800" kern="100" dirty="0">
                <a:solidFill>
                  <a:srgbClr val="00B0F0"/>
                </a:solidFill>
                <a:latin typeface="Cambria Math"/>
                <a:ea typeface="微软雅黑"/>
                <a:cs typeface="Cambria Math"/>
              </a:rPr>
              <a:t>闵凶</a:t>
            </a: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：</a:t>
            </a:r>
            <a:r>
              <a:rPr lang="en-US" altLang="zh-CN" sz="2800" u="sng" kern="100" dirty="0" smtClean="0">
                <a:latin typeface="Cambria Math"/>
                <a:ea typeface="微软雅黑"/>
                <a:cs typeface="Cambria Math"/>
              </a:rPr>
              <a:t>				</a:t>
            </a:r>
            <a:endParaRPr lang="zh-CN" altLang="en-US" sz="2800" u="sng" kern="100" dirty="0">
              <a:latin typeface="Cambria Math"/>
              <a:ea typeface="微软雅黑"/>
              <a:cs typeface="Cambria Math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③慈父</a:t>
            </a:r>
            <a:r>
              <a:rPr lang="zh-CN" altLang="en-US" sz="2800" kern="100" dirty="0">
                <a:solidFill>
                  <a:srgbClr val="00B0F0"/>
                </a:solidFill>
                <a:latin typeface="Cambria Math"/>
                <a:ea typeface="微软雅黑"/>
                <a:cs typeface="Cambria Math"/>
              </a:rPr>
              <a:t>见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背</a:t>
            </a: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：</a:t>
            </a:r>
            <a:r>
              <a:rPr lang="en-US" altLang="zh-CN" sz="2800" u="sng" kern="100" dirty="0" smtClean="0">
                <a:latin typeface="Cambria Math"/>
                <a:ea typeface="微软雅黑"/>
                <a:cs typeface="Cambria Math"/>
              </a:rPr>
              <a:t>					</a:t>
            </a:r>
            <a:r>
              <a:rPr lang="en-US" altLang="zh-CN" sz="2800" kern="100" dirty="0" smtClean="0">
                <a:latin typeface="Cambria Math"/>
                <a:ea typeface="微软雅黑"/>
                <a:cs typeface="Cambria Math"/>
              </a:rPr>
              <a:t>	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④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舅</a:t>
            </a:r>
            <a:r>
              <a:rPr lang="zh-CN" altLang="en-US" sz="2800" kern="100" dirty="0">
                <a:solidFill>
                  <a:srgbClr val="00B0F0"/>
                </a:solidFill>
                <a:latin typeface="Cambria Math"/>
                <a:ea typeface="微软雅黑"/>
                <a:cs typeface="Cambria Math"/>
              </a:rPr>
              <a:t>夺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母志</a:t>
            </a: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：</a:t>
            </a:r>
            <a:r>
              <a:rPr lang="en-US" altLang="zh-CN" sz="2800" u="sng" kern="100" dirty="0" smtClean="0">
                <a:latin typeface="Cambria Math"/>
                <a:ea typeface="微软雅黑"/>
                <a:cs typeface="Cambria Math"/>
              </a:rPr>
              <a:t>				</a:t>
            </a:r>
            <a:r>
              <a:rPr lang="en-US" altLang="zh-CN" sz="2800" kern="100" dirty="0" smtClean="0">
                <a:latin typeface="Cambria Math"/>
                <a:ea typeface="微软雅黑"/>
                <a:cs typeface="Cambria Math"/>
              </a:rPr>
              <a:t>	</a:t>
            </a:r>
            <a:endParaRPr lang="en-US" altLang="zh-CN" sz="2800" kern="100" dirty="0">
              <a:latin typeface="Cambria Math"/>
              <a:ea typeface="微软雅黑"/>
              <a:cs typeface="Cambria Math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⑤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门衰</a:t>
            </a:r>
            <a:r>
              <a:rPr lang="zh-CN" altLang="en-US" sz="2800" kern="100" dirty="0">
                <a:solidFill>
                  <a:srgbClr val="00B0F0"/>
                </a:solidFill>
                <a:latin typeface="Cambria Math"/>
                <a:ea typeface="微软雅黑"/>
                <a:cs typeface="Cambria Math"/>
              </a:rPr>
              <a:t>祚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薄</a:t>
            </a: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：</a:t>
            </a:r>
            <a:r>
              <a:rPr lang="en-US" altLang="zh-CN" sz="2800" u="sng" kern="100" dirty="0" smtClean="0">
                <a:latin typeface="Cambria Math"/>
                <a:ea typeface="微软雅黑"/>
                <a:cs typeface="Cambria Math"/>
              </a:rPr>
              <a:t>			</a:t>
            </a:r>
          </a:p>
        </p:txBody>
      </p:sp>
      <p:sp>
        <p:nvSpPr>
          <p:cNvPr id="2" name="矩形 1"/>
          <p:cNvSpPr/>
          <p:nvPr/>
        </p:nvSpPr>
        <p:spPr>
          <a:xfrm>
            <a:off x="3788286" y="1934325"/>
            <a:ext cx="1980029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艰难祸患。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13686" y="2810625"/>
            <a:ext cx="2698175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忧患不幸的事。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13686" y="3648825"/>
            <a:ext cx="3775393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代词，第一人称，我。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991486" y="4525125"/>
            <a:ext cx="1980029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强行改变。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78786" y="5376025"/>
            <a:ext cx="1261884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福分。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892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  <p:bldP spid="41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55712" y="467118"/>
            <a:ext cx="113901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⑥外无期功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强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近之亲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</a:t>
            </a:r>
            <a:endParaRPr lang="zh-CN" altLang="en-US" sz="2800" u="sng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⑦形影相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吊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</a:t>
            </a:r>
            <a:endParaRPr lang="zh-CN" altLang="en-US" sz="2800" u="sng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⑧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逮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奉圣朝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</a:t>
            </a:r>
            <a:endParaRPr lang="zh-CN" altLang="en-US" sz="2800" u="sng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⑨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除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臣洗马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</a:t>
            </a:r>
            <a:endParaRPr lang="zh-CN" altLang="en-US" sz="2800" u="sng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⑩责臣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逋慢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</a:t>
            </a:r>
            <a:endParaRPr lang="zh-CN" altLang="en-US" sz="2800" u="sng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⑪则刘病日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笃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</a:t>
            </a:r>
            <a:endParaRPr lang="zh-CN" altLang="en-US" sz="2800" u="sng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⑫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伏惟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圣朝以孝治天下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							</a:t>
            </a:r>
            <a:endParaRPr lang="zh-CN" altLang="en-US" sz="2800" u="sng" kern="100" dirty="0">
              <a:latin typeface="Times New Roman"/>
              <a:ea typeface="微软雅黑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105786" y="359525"/>
            <a:ext cx="1261884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勉强。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21798" y="1010411"/>
            <a:ext cx="1261884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安慰。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705898" y="1658111"/>
            <a:ext cx="1620957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及、至。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680498" y="2305811"/>
            <a:ext cx="1980029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授予官职。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693198" y="2928111"/>
            <a:ext cx="3775393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有意回避，怠慢上命。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798" y="3588511"/>
            <a:ext cx="1261884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病重。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255298" y="4198111"/>
            <a:ext cx="7366119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俯伏思量。古时下级对上级表示恭敬的用语，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9098" y="4883911"/>
            <a:ext cx="3416320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奏疏和书信里常用。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323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55712" y="454418"/>
            <a:ext cx="113901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⑬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无以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至今日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</a:t>
            </a:r>
            <a:endParaRPr lang="zh-CN" altLang="en-US" sz="2800" u="sng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⑭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是以区区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不能废远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	</a:t>
            </a:r>
            <a:endParaRPr lang="zh-CN" altLang="en-US" sz="2800" u="sng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⑮实所共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鉴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</a:t>
            </a:r>
            <a:endParaRPr lang="zh-CN" altLang="en-US" sz="2800" u="sng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⑯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听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臣微志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</a:t>
            </a:r>
            <a:endParaRPr lang="zh-CN" altLang="en-US" sz="2800" u="sng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⑰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庶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刘侥幸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</a:t>
            </a:r>
            <a:endParaRPr lang="zh-CN" altLang="en-US" sz="2800" u="sng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⑱臣不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胜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犬马怖惧之情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</a:t>
            </a:r>
            <a:endParaRPr lang="zh-CN" altLang="en-US" sz="2800" u="sng" kern="100" dirty="0">
              <a:latin typeface="Times New Roman"/>
              <a:ea typeface="微软雅黑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4772" y="479818"/>
            <a:ext cx="30572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没有用来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……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的。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71940" y="1360177"/>
            <a:ext cx="5211683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因此；拳拳，形容自己的私情。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16934" y="2238932"/>
            <a:ext cx="902811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察。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79636" y="3050700"/>
            <a:ext cx="4134465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任，这里指准许、成全。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88197" y="3906888"/>
            <a:ext cx="1261884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或许。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39197" y="4772642"/>
            <a:ext cx="1620957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禁得住。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964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7912" y="598886"/>
            <a:ext cx="121394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解释下列成语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①孤苦伶仃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</a:t>
            </a:r>
            <a:endParaRPr lang="zh-CN" altLang="en-US" sz="2800" u="sng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②茕茕孑立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		</a:t>
            </a:r>
            <a:endParaRPr lang="zh-CN" altLang="en-US" sz="2800" u="sng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③形影相吊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			</a:t>
            </a:r>
            <a:endParaRPr lang="zh-CN" altLang="en-US" sz="2800" u="sng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④日薄西山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					</a:t>
            </a:r>
            <a:endParaRPr lang="zh-CN" altLang="en-US" sz="2800" u="sng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⑤气息奄奄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</a:t>
            </a:r>
            <a:endParaRPr lang="zh-CN" altLang="en-US" sz="2800" u="sng" kern="100" dirty="0">
              <a:latin typeface="Times New Roman"/>
              <a:ea typeface="微软雅黑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61272" y="1504434"/>
            <a:ext cx="4493538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形容孤独困苦，无依无靠。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48572" y="2368034"/>
            <a:ext cx="5929828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孤单无依靠地独自生活。孑，孤单。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61272" y="3206234"/>
            <a:ext cx="7366119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身体和影子互相安慰，形容孤独。吊，安慰。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19972" y="4069834"/>
            <a:ext cx="9520555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太阳接近西山。用日落比喻人的寿命即将终了。薄，迫近。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58072" y="4908034"/>
            <a:ext cx="4852610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气息微弱、将要断气的样子。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572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4023" y="979886"/>
            <a:ext cx="117824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⑥人命危浅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							</a:t>
            </a:r>
            <a:endParaRPr lang="zh-CN" altLang="en-US" sz="2800" u="sng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⑦朝不虑夕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				</a:t>
            </a:r>
            <a:endParaRPr lang="zh-CN" altLang="en-US" sz="2800" u="sng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⑧皇天后土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				</a:t>
            </a:r>
            <a:endParaRPr lang="zh-CN" altLang="en-US" sz="2800" u="sng" kern="100" dirty="0">
              <a:latin typeface="Times New Roman"/>
              <a:ea typeface="微软雅黑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672" y="856734"/>
            <a:ext cx="1127744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      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形容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寿命已经不长，即将死亡。人命，寿命。危，危弱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>
              <a:lnSpc>
                <a:spcPct val="200000"/>
              </a:lnSpc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浅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，指不长。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61272" y="2736334"/>
            <a:ext cx="8084264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早晨不能想到晚上怎样。这是说随时都可能死亡。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7272" y="3612634"/>
            <a:ext cx="9161482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对天和地的尊称。古人认为天地能主持公道，主宰万物。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861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2712" y="421086"/>
            <a:ext cx="115609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3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．识记文言实词和虚词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(1)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通假字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①夙遭</a:t>
            </a:r>
            <a:r>
              <a:rPr lang="zh-CN" altLang="en-US" sz="2800" kern="100" dirty="0">
                <a:solidFill>
                  <a:srgbClr val="00B0F0"/>
                </a:solidFill>
                <a:latin typeface="宋体"/>
                <a:ea typeface="微软雅黑"/>
                <a:cs typeface="Times New Roman"/>
              </a:rPr>
              <a:t>闵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凶　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			</a:t>
            </a:r>
            <a:r>
              <a:rPr lang="en-US" altLang="zh-CN" sz="2800" u="sng" kern="100" dirty="0" smtClean="0">
                <a:latin typeface="宋体"/>
                <a:ea typeface="微软雅黑"/>
                <a:cs typeface="Times New Roman"/>
              </a:rPr>
              <a:t>							</a:t>
            </a:r>
            <a:endParaRPr lang="en-US" altLang="zh-CN" sz="2800" u="sng" kern="100" dirty="0">
              <a:latin typeface="宋体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常在床</a:t>
            </a:r>
            <a:r>
              <a:rPr lang="zh-CN" altLang="en-US" sz="2800" kern="100" dirty="0">
                <a:solidFill>
                  <a:srgbClr val="00B0F0"/>
                </a:solidFill>
                <a:latin typeface="宋体"/>
                <a:ea typeface="微软雅黑"/>
                <a:cs typeface="Times New Roman"/>
              </a:rPr>
              <a:t>蓐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			</a:t>
            </a:r>
            <a:r>
              <a:rPr lang="en-US" altLang="zh-CN" sz="2800" u="sng" kern="100" dirty="0" smtClean="0">
                <a:latin typeface="宋体"/>
                <a:ea typeface="微软雅黑"/>
                <a:cs typeface="Times New Roman"/>
              </a:rPr>
              <a:t>				</a:t>
            </a:r>
            <a:endParaRPr lang="zh-CN" altLang="en-US" sz="2800" u="sng" kern="100" dirty="0">
              <a:latin typeface="宋体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en-US" sz="2800" kern="100" dirty="0">
                <a:solidFill>
                  <a:srgbClr val="00B0F0"/>
                </a:solidFill>
                <a:latin typeface="宋体"/>
                <a:ea typeface="微软雅黑"/>
                <a:cs typeface="Times New Roman"/>
              </a:rPr>
              <a:t>零丁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孤苦　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			</a:t>
            </a:r>
            <a:r>
              <a:rPr lang="en-US" altLang="zh-CN" sz="2800" u="sng" kern="100" dirty="0" smtClean="0">
                <a:latin typeface="宋体"/>
                <a:ea typeface="微软雅黑"/>
                <a:cs typeface="Times New Roman"/>
              </a:rPr>
              <a:t>					</a:t>
            </a:r>
            <a:endParaRPr lang="zh-CN" altLang="en-US" sz="2800" u="sng" kern="100" dirty="0">
              <a:latin typeface="宋体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④臣密今年四十</a:t>
            </a:r>
            <a:r>
              <a:rPr lang="zh-CN" altLang="en-US" sz="2800" kern="100" dirty="0">
                <a:solidFill>
                  <a:srgbClr val="00B0F0"/>
                </a:solidFill>
                <a:latin typeface="宋体"/>
                <a:ea typeface="微软雅黑"/>
                <a:cs typeface="Times New Roman"/>
              </a:rPr>
              <a:t>有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四　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		</a:t>
            </a:r>
            <a:r>
              <a:rPr lang="en-US" altLang="zh-CN" sz="2800" u="sng" kern="100" dirty="0" smtClean="0">
                <a:latin typeface="宋体"/>
                <a:ea typeface="微软雅黑"/>
                <a:cs typeface="Times New Roman"/>
              </a:rPr>
              <a:t>						</a:t>
            </a:r>
            <a:endParaRPr lang="zh-CN" altLang="en-US" sz="2800" u="sng" kern="100" dirty="0">
              <a:latin typeface="宋体"/>
              <a:ea typeface="微软雅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35528" y="2177534"/>
            <a:ext cx="61702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悯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，可忧患的事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(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多指疾病死丧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)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68506" y="3053834"/>
            <a:ext cx="26981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褥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，垫子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00541" y="3904734"/>
            <a:ext cx="413446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伶仃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，孤独的样子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13241" y="4742934"/>
            <a:ext cx="485261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通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又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，表示整数后有零数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9392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9512" y="-150414"/>
            <a:ext cx="11560932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一词多义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364016"/>
              </p:ext>
            </p:extLst>
          </p:nvPr>
        </p:nvGraphicFramePr>
        <p:xfrm>
          <a:off x="304800" y="584200"/>
          <a:ext cx="12255500" cy="469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Document" r:id="rId3" imgW="12583732" imgH="4543585" progId="Word.Document.8">
                  <p:embed/>
                </p:oleObj>
              </mc:Choice>
              <mc:Fallback>
                <p:oleObj name="Document" r:id="rId3" imgW="12583732" imgH="4543585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84200"/>
                        <a:ext cx="12255500" cy="469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492886" y="932934"/>
            <a:ext cx="1851789" cy="62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动词，经历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05586" y="1555234"/>
            <a:ext cx="1851789" cy="62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动词，走路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82486" y="712112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动词，怜惜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30086" y="1385212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动词，自夸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84186" y="1994812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动词，怜恤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33861" y="2698234"/>
            <a:ext cx="1851789" cy="62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动词，授官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38661" y="3282434"/>
            <a:ext cx="1851789" cy="62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动词，奉上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10761" y="2672834"/>
            <a:ext cx="2518638" cy="62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动词，任、充当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01261" y="3282434"/>
            <a:ext cx="1851789" cy="62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副词，应当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928098"/>
              </p:ext>
            </p:extLst>
          </p:nvPr>
        </p:nvGraphicFramePr>
        <p:xfrm>
          <a:off x="292100" y="4762500"/>
          <a:ext cx="117856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Document" r:id="rId5" imgW="11818726" imgH="4254090" progId="Word.Document.8">
                  <p:embed/>
                </p:oleObj>
              </mc:Choice>
              <mc:Fallback>
                <p:oleObj name="Document" r:id="rId5" imgW="11818726" imgH="42540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4762500"/>
                        <a:ext cx="11785600" cy="424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2454786" y="4781034"/>
            <a:ext cx="1851789" cy="62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动词，迫近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467486" y="5377934"/>
            <a:ext cx="2852063" cy="62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形容词，浅薄，少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372986" y="4748768"/>
            <a:ext cx="2852063" cy="62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名词，早时，幼年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12686" y="5358368"/>
            <a:ext cx="1851789" cy="62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名词，早晨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725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4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48286" y="1214887"/>
            <a:ext cx="7000614" cy="1015663"/>
            <a:chOff x="3573126" y="2514877"/>
            <a:chExt cx="7000614" cy="1015663"/>
          </a:xfrm>
        </p:grpSpPr>
        <p:sp>
          <p:nvSpPr>
            <p:cNvPr id="3" name="文本占位符 3"/>
            <p:cNvSpPr txBox="1">
              <a:spLocks/>
            </p:cNvSpPr>
            <p:nvPr userDrawn="1"/>
          </p:nvSpPr>
          <p:spPr>
            <a:xfrm>
              <a:off x="5193230" y="2780928"/>
              <a:ext cx="5380510" cy="4320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b="1" kern="1200">
                  <a:solidFill>
                    <a:srgbClr val="56762C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500" dirty="0" smtClean="0">
                  <a:solidFill>
                    <a:srgbClr val="FC6204"/>
                  </a:solidFill>
                  <a:ea typeface="微软雅黑" pitchFamily="34" charset="-122"/>
                </a:rPr>
                <a:t>陈情表</a:t>
              </a:r>
              <a:endParaRPr lang="zh-CN" altLang="en-US" sz="4500" dirty="0">
                <a:solidFill>
                  <a:srgbClr val="FC6204"/>
                </a:solidFill>
                <a:ea typeface="微软雅黑" pitchFamily="34" charset="-122"/>
              </a:endParaRPr>
            </a:p>
          </p:txBody>
        </p:sp>
        <p:sp>
          <p:nvSpPr>
            <p:cNvPr id="4" name="TextBox 8"/>
            <p:cNvSpPr txBox="1"/>
            <p:nvPr userDrawn="1"/>
          </p:nvSpPr>
          <p:spPr>
            <a:xfrm>
              <a:off x="3573126" y="2514877"/>
              <a:ext cx="19950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tencil" pitchFamily="82" charset="0"/>
                  <a:ea typeface="微软雅黑" pitchFamily="34" charset="-122"/>
                </a:rPr>
                <a:t>7</a:t>
              </a:r>
              <a:endPara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tencil" pitchFamily="82" charset="0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25778" y="2621267"/>
            <a:ext cx="1170657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700" dirty="0" smtClean="0">
                <a:latin typeface="微软雅黑" pitchFamily="34" charset="-122"/>
                <a:ea typeface="微软雅黑" pitchFamily="34" charset="-122"/>
              </a:rPr>
              <a:t>       中华民族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有很多传统的美德，譬如勤劳、善良等，还有一个更重要的便是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孝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了。千百年来，人们常以忠则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出师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，孝则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陈情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将二者相提并论。宋代学者赵与时在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宾退录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中说：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读诸葛孔明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出师表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而不堕泪者，其人必不忠。读李令伯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陈情表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而不堕泪者，其人必不孝。读韩退之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祭十二郎文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而不堕泪者，其人必不友。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可见李密的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陈情表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具有相当强烈的感人力量。</a:t>
            </a:r>
          </a:p>
        </p:txBody>
      </p:sp>
    </p:spTree>
    <p:extLst>
      <p:ext uri="{BB962C8B-B14F-4D97-AF65-F5344CB8AC3E}">
        <p14:creationId xmlns:p14="http://schemas.microsoft.com/office/powerpoint/2010/main" val="122117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599454"/>
              </p:ext>
            </p:extLst>
          </p:nvPr>
        </p:nvGraphicFramePr>
        <p:xfrm>
          <a:off x="977900" y="165100"/>
          <a:ext cx="11785600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Document" r:id="rId3" imgW="11783822" imgH="5960053" progId="Word.Document.8">
                  <p:embed/>
                </p:oleObj>
              </mc:Choice>
              <mc:Fallback>
                <p:oleObj name="Document" r:id="rId3" imgW="11783822" imgH="5960053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65100"/>
                        <a:ext cx="11785600" cy="594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747537"/>
              </p:ext>
            </p:extLst>
          </p:nvPr>
        </p:nvGraphicFramePr>
        <p:xfrm>
          <a:off x="965200" y="4699000"/>
          <a:ext cx="117856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Document" r:id="rId5" imgW="11783822" imgH="2699545" progId="Word.Document.8">
                  <p:embed/>
                </p:oleObj>
              </mc:Choice>
              <mc:Fallback>
                <p:oleObj name="Document" r:id="rId5" imgW="11783822" imgH="2699545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699000"/>
                        <a:ext cx="117856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267586" y="894834"/>
            <a:ext cx="1851789" cy="62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介词，因为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13686" y="1466334"/>
            <a:ext cx="1851789" cy="62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连词，因为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50186" y="2075934"/>
            <a:ext cx="2185214" cy="62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连词，表目的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07286" y="2685534"/>
            <a:ext cx="285206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介词，凭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……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身份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55086" y="3307834"/>
            <a:ext cx="1518364" cy="62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介词，用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648586" y="3904734"/>
            <a:ext cx="1518364" cy="62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介词，用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16986" y="4730234"/>
            <a:ext cx="1518364" cy="62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介词，比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59886" y="5365234"/>
            <a:ext cx="2185214" cy="62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介词，向，对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grpSp>
        <p:nvGrpSpPr>
          <p:cNvPr id="32" name="组合 31"/>
          <p:cNvGrpSpPr/>
          <p:nvPr/>
        </p:nvGrpSpPr>
        <p:grpSpPr>
          <a:xfrm rot="5400000">
            <a:off x="11465834" y="5699666"/>
            <a:ext cx="549128" cy="549414"/>
            <a:chOff x="11226607" y="6533712"/>
            <a:chExt cx="360000" cy="360000"/>
          </a:xfrm>
        </p:grpSpPr>
        <p:sp>
          <p:nvSpPr>
            <p:cNvPr id="33" name="椭圆 32">
              <a:hlinkClick r:id="rId7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4" name="燕尾形 33">
              <a:hlinkClick r:id="rId7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27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18" y="1336948"/>
            <a:ext cx="1167378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2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一、文本助读</a:t>
            </a:r>
            <a:endParaRPr lang="zh-CN" altLang="zh-CN" sz="2200" b="1" kern="100" dirty="0">
              <a:solidFill>
                <a:schemeClr val="bg1">
                  <a:lumMod val="50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          李密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至孝，与祖母相依为命，写此表，陈述自己不能奉诏的原因，提出终养祖母的要求。文中所写，皆是真情实意。为了唤起武帝的怜悯之心，作者不是直陈其事，而是凄切婉转地表明心意，围绕着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情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Times New Roman"/>
              </a:rPr>
              <a:t>”“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孝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二字反复陈述自己家庭的不幸和与祖母相依为命的亲情，表达对新朝宠遇的感激涕零以及孝顺祖母的哀哀衷情。</a:t>
            </a:r>
            <a:endParaRPr lang="zh-CN" altLang="zh-CN" sz="28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  <p:sp>
        <p:nvSpPr>
          <p:cNvPr id="6" name="TextBox 37"/>
          <p:cNvSpPr txBox="1"/>
          <p:nvPr/>
        </p:nvSpPr>
        <p:spPr>
          <a:xfrm>
            <a:off x="56444" y="76145"/>
            <a:ext cx="771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合作探究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奇文共欣赏，疑义相与析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144" y="0"/>
            <a:ext cx="3673856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06913" y="2840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18" y="92348"/>
            <a:ext cx="11673782" cy="663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2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结构</a:t>
            </a:r>
            <a:r>
              <a:rPr lang="zh-CN" altLang="en-US" sz="22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图示</a:t>
            </a:r>
            <a:endParaRPr lang="zh-CN" altLang="zh-CN" sz="2200" b="1" kern="100" dirty="0">
              <a:solidFill>
                <a:schemeClr val="bg1">
                  <a:lumMod val="50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</p:txBody>
      </p:sp>
      <p:pic>
        <p:nvPicPr>
          <p:cNvPr id="2" name="Picture 2" descr="R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165085"/>
            <a:ext cx="7124700" cy="5894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19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237" y="404520"/>
            <a:ext cx="112314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2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二、小组合作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【重点词句梳理】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．古今异义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臣少多疾病，九岁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不行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古义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今义：不可以；不被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允许</a:t>
            </a:r>
            <a:endParaRPr lang="zh-CN" altLang="en-US" sz="2800" kern="100" dirty="0">
              <a:latin typeface="Times New Roman"/>
              <a:ea typeface="微软雅黑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9934" y="386502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不能走路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071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416" y="696620"/>
            <a:ext cx="116874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零丁孤苦，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至于</a:t>
            </a:r>
            <a:r>
              <a:rPr lang="zh-CN" altLang="en-US" sz="2800" kern="100" baseline="30000" dirty="0">
                <a:latin typeface="Times New Roman"/>
                <a:ea typeface="微软雅黑"/>
                <a:cs typeface="Courier New"/>
              </a:rPr>
              <a:t>①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成立</a:t>
            </a:r>
            <a:r>
              <a:rPr lang="zh-CN" altLang="en-US" sz="2800" kern="100" baseline="30000" dirty="0">
                <a:latin typeface="Times New Roman"/>
                <a:ea typeface="微软雅黑"/>
                <a:cs typeface="Courier New"/>
              </a:rPr>
              <a:t>②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①古义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今义：表示达到某种程度；表示另提一事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②古义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今义：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组织、机构等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筹备成功，开始存在；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理论、意见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有根据，站得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住</a:t>
            </a:r>
            <a:endParaRPr lang="zh-CN" altLang="en-US" sz="2800" kern="100" dirty="0">
              <a:latin typeface="Times New Roman"/>
              <a:ea typeface="微软雅黑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21534" y="174412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到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　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21534" y="342052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成人自立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7648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416" y="36220"/>
            <a:ext cx="116874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欲苟顺私情，则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告诉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不许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古义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今义：说给人，使人知道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臣之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辛苦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古义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今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义：身心劳苦；客套话，用于求人做事</a:t>
            </a:r>
          </a:p>
        </p:txBody>
      </p:sp>
      <p:sp>
        <p:nvSpPr>
          <p:cNvPr id="5" name="矩形 4"/>
          <p:cNvSpPr/>
          <p:nvPr/>
        </p:nvSpPr>
        <p:spPr>
          <a:xfrm>
            <a:off x="1416734" y="1121827"/>
            <a:ext cx="1861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申诉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(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苦衷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)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29434" y="363642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辛酸悲苦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833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416" y="74320"/>
            <a:ext cx="1168748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(5)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后刺史臣荣举臣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秀才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古义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								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今义：明清两代生员的通称；泛指读书人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(6)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非臣陨首所能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上报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古义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今义：向上级报告；刊登在报纸上</a:t>
            </a:r>
          </a:p>
        </p:txBody>
      </p:sp>
      <p:sp>
        <p:nvSpPr>
          <p:cNvPr id="6" name="矩形 5"/>
          <p:cNvSpPr/>
          <p:nvPr/>
        </p:nvSpPr>
        <p:spPr>
          <a:xfrm>
            <a:off x="1619934" y="454338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报答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1834" y="817027"/>
            <a:ext cx="1114920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汉代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以来选拔人才的一种察举科目。这里是优秀人才的意思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，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>
              <a:lnSpc>
                <a:spcPct val="200000"/>
              </a:lnSpc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与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后代科举的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秀才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含义不同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176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416" y="201320"/>
            <a:ext cx="116874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(7)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臣欲奉诏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奔驰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古义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今义：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车、马等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很快地跑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(8)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拜臣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郎中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古义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今义：中医医生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(9)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是以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区区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不能废远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古义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今义：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数量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少；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人或事物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不重要</a:t>
            </a:r>
          </a:p>
        </p:txBody>
      </p:sp>
      <p:sp>
        <p:nvSpPr>
          <p:cNvPr id="6" name="矩形 5"/>
          <p:cNvSpPr/>
          <p:nvPr/>
        </p:nvSpPr>
        <p:spPr>
          <a:xfrm>
            <a:off x="1726638" y="89248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奔走效劳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99213" y="280546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尚书省的属官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1913" y="4727883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拳拳，形容自己的私情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6125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137" y="106070"/>
            <a:ext cx="1153623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．词类活用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非臣陨首所能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上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报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臣不胜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犬马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怖惧之情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则刘病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日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笃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夙遭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闵凶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(5)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猥以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微贱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(6)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臣少多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疾病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</p:txBody>
      </p:sp>
      <p:sp>
        <p:nvSpPr>
          <p:cNvPr id="4" name="矩形 3"/>
          <p:cNvSpPr/>
          <p:nvPr/>
        </p:nvSpPr>
        <p:spPr>
          <a:xfrm>
            <a:off x="3937337" y="113784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名词作状语，向上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91337" y="202684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名词作状语，像犬马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57837" y="290314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名词作状语，一天天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02237" y="3728641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形容词用作名词，忧患不幸的事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02237" y="4554141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形容词用作名词，卑微低贱的人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19737" y="548124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名词用作动词，生病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4475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1" grpId="0"/>
      <p:bldP spid="22" grpId="0"/>
      <p:bldP spid="23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137" y="448970"/>
            <a:ext cx="115362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(7)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具以表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闻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/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谨拜表以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闻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(8)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臣少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仕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伪朝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(9)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历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职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郎署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(10)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外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无期功强近之亲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(11)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内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无应门五尺之僮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(12)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是以区区不能废</a:t>
            </a:r>
            <a:r>
              <a:rPr lang="zh-CN" altLang="en-US" sz="2800" kern="100" dirty="0">
                <a:solidFill>
                  <a:srgbClr val="00B0F0"/>
                </a:solidFill>
                <a:latin typeface="Times New Roman"/>
                <a:ea typeface="微软雅黑"/>
                <a:cs typeface="Courier New"/>
              </a:rPr>
              <a:t>远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</p:txBody>
      </p:sp>
      <p:sp>
        <p:nvSpPr>
          <p:cNvPr id="10" name="矩形 9"/>
          <p:cNvSpPr/>
          <p:nvPr/>
        </p:nvSpPr>
        <p:spPr>
          <a:xfrm>
            <a:off x="4416694" y="666234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使动用法，使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……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闻，使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……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知道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94294" y="152983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名词用作动词，做官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1694" y="235533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名词用作动词，任职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99194" y="323163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名词作状语，在家外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86494" y="400633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名词作状语，在家内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86494" y="4869934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形容词用作动词，远离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765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/>
        </p:nvSpPr>
        <p:spPr>
          <a:xfrm>
            <a:off x="1279" y="6379143"/>
            <a:ext cx="12188952" cy="27432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319949" y="1870611"/>
            <a:ext cx="6366976" cy="523221"/>
            <a:chOff x="3779912" y="1732305"/>
            <a:chExt cx="7510491" cy="540049"/>
          </a:xfrm>
        </p:grpSpPr>
        <p:sp>
          <p:nvSpPr>
            <p:cNvPr id="21" name="矩形 20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2" name="矩形 21">
              <a:hlinkClick r:id="rId2" action="ppaction://hlinksldjump"/>
            </p:cNvPr>
            <p:cNvSpPr/>
            <p:nvPr/>
          </p:nvSpPr>
          <p:spPr>
            <a:xfrm>
              <a:off x="3779912" y="1732305"/>
              <a:ext cx="432048" cy="477122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23" name="TextBox 37">
              <a:hlinkClick r:id="rId2" action="ppaction://hlinksldjump"/>
            </p:cNvPr>
            <p:cNvSpPr txBox="1"/>
            <p:nvPr/>
          </p:nvSpPr>
          <p:spPr>
            <a:xfrm>
              <a:off x="4231470" y="1732305"/>
              <a:ext cx="7058933" cy="540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温馨晨读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鸡声茅店月，人迹板桥霜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327368" y="2747266"/>
            <a:ext cx="6359557" cy="523220"/>
            <a:chOff x="3779912" y="1734172"/>
            <a:chExt cx="7495432" cy="523220"/>
          </a:xfrm>
        </p:grpSpPr>
        <p:sp>
          <p:nvSpPr>
            <p:cNvPr id="25" name="矩形 24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6" name="矩形 25">
              <a:hlinkClick r:id="rId3" action="ppaction://hlinksldjump"/>
            </p:cNvPr>
            <p:cNvSpPr/>
            <p:nvPr/>
          </p:nvSpPr>
          <p:spPr>
            <a:xfrm>
              <a:off x="3779912" y="1734172"/>
              <a:ext cx="432048" cy="475256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27" name="TextBox 37">
              <a:hlinkClick r:id="rId3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自主积累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博观而约取，厚积而薄发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334788" y="3706072"/>
            <a:ext cx="6352138" cy="523220"/>
            <a:chOff x="3779912" y="1734172"/>
            <a:chExt cx="7495432" cy="523220"/>
          </a:xfrm>
        </p:grpSpPr>
        <p:sp>
          <p:nvSpPr>
            <p:cNvPr id="29" name="矩形 28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0" name="矩形 29">
              <a:hlinkClick r:id="rId4" action="ppaction://hlinksldjump"/>
            </p:cNvPr>
            <p:cNvSpPr/>
            <p:nvPr/>
          </p:nvSpPr>
          <p:spPr>
            <a:xfrm>
              <a:off x="3779912" y="1734172"/>
              <a:ext cx="432048" cy="475256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31" name="TextBox 37">
              <a:hlinkClick r:id="rId4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合作探究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奇文共欣赏，疑义相与析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48958" y="4635850"/>
            <a:ext cx="6337967" cy="523220"/>
            <a:chOff x="3779912" y="1719658"/>
            <a:chExt cx="7510491" cy="523220"/>
          </a:xfrm>
        </p:grpSpPr>
        <p:sp>
          <p:nvSpPr>
            <p:cNvPr id="33" name="矩形 32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4" name="矩形 33">
              <a:hlinkClick r:id="rId5" action="ppaction://hlinksldjump"/>
            </p:cNvPr>
            <p:cNvSpPr/>
            <p:nvPr/>
          </p:nvSpPr>
          <p:spPr>
            <a:xfrm>
              <a:off x="3779912" y="1719658"/>
              <a:ext cx="432048" cy="489770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35" name="TextBox 37">
              <a:hlinkClick r:id="rId5" action="ppaction://hlinksldjump"/>
            </p:cNvPr>
            <p:cNvSpPr txBox="1"/>
            <p:nvPr/>
          </p:nvSpPr>
          <p:spPr>
            <a:xfrm>
              <a:off x="4231470" y="1719658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文本拓展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掬水月在手，弄花香满衣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11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550" y="452145"/>
            <a:ext cx="11571762" cy="5132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．说出下列句式类型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非臣陨首所能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上报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	(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今臣亡国贱俘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是臣尽节于陛下之日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长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(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4)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急于星火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(5)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谨拜表以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闻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		(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6)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逮奉圣朝，沐浴清化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(7)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臣少仕伪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朝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			(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8)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告诉不许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(9)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而刘夙婴疾病</a:t>
            </a:r>
          </a:p>
        </p:txBody>
      </p:sp>
    </p:spTree>
    <p:extLst>
      <p:ext uri="{BB962C8B-B14F-4D97-AF65-F5344CB8AC3E}">
        <p14:creationId xmlns:p14="http://schemas.microsoft.com/office/powerpoint/2010/main" val="337056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704" y="1616785"/>
            <a:ext cx="118043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8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 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(1)(2)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判断句：均为语义判断。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译文中含判断词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是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(3)(4)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介词结构后置：于陛下尽节；于星火急　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(5)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～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(7)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省略句：以闻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陛下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；逮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臣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奉圣朝；少仕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于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伪朝　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(8)(9)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被动句：不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被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许；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被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婴</a:t>
            </a:r>
          </a:p>
        </p:txBody>
      </p:sp>
    </p:spTree>
    <p:extLst>
      <p:ext uri="{BB962C8B-B14F-4D97-AF65-F5344CB8AC3E}">
        <p14:creationId xmlns:p14="http://schemas.microsoft.com/office/powerpoint/2010/main" val="65277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950" y="45745"/>
            <a:ext cx="1157176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．翻译句子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外无期功强近之亲，内无应门五尺之僮，茕茕孑立，形影相吊。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译文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									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猥以微贱，当侍东宫，非臣陨首所能上报。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译文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									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　</a:t>
            </a:r>
          </a:p>
        </p:txBody>
      </p:sp>
      <p:sp>
        <p:nvSpPr>
          <p:cNvPr id="4" name="矩形 3"/>
          <p:cNvSpPr/>
          <p:nvPr/>
        </p:nvSpPr>
        <p:spPr>
          <a:xfrm>
            <a:off x="330200" y="1594535"/>
            <a:ext cx="10922000" cy="168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外面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没有什么近亲，家里没有照应门户的童仆，孤单无依靠地独自生活，只有身体和影子互相安慰。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7500" y="4198035"/>
            <a:ext cx="10922000" cy="168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这样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微贱的人，担当侍奉太子的职务，我即使肝脑涂地，也无法报答皇上的恩遇。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602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950" y="312445"/>
            <a:ext cx="115717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欲苟顺私情，则告诉不许：臣之进退，实为狼狈。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译文：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										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　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但以刘日薄西山，气息奄奄，人命危浅，朝不虑夕。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译文：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							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　</a:t>
            </a:r>
            <a:endParaRPr lang="en-US" altLang="zh-CN" sz="28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(5)</a:t>
            </a: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臣无祖母，无以至今日；祖母无臣，无以终余年。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/>
                <a:cs typeface="Courier New"/>
              </a:rPr>
              <a:t>译文</a:t>
            </a:r>
            <a:r>
              <a:rPr lang="zh-CN" altLang="en-US" sz="2800" kern="100" dirty="0" smtClean="0">
                <a:latin typeface="Times New Roman"/>
                <a:ea typeface="微软雅黑"/>
                <a:cs typeface="Courier New"/>
              </a:rPr>
              <a:t>：</a:t>
            </a:r>
            <a:r>
              <a:rPr lang="en-US" altLang="zh-CN" sz="2800" u="sng" kern="100" dirty="0" smtClean="0">
                <a:latin typeface="Times New Roman"/>
                <a:ea typeface="微软雅黑"/>
                <a:cs typeface="Courier New"/>
              </a:rPr>
              <a:t>											</a:t>
            </a:r>
            <a:endParaRPr lang="zh-CN" altLang="en-US" sz="2800" kern="100" dirty="0">
              <a:latin typeface="Times New Roman"/>
              <a:ea typeface="微软雅黑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027" y="845235"/>
            <a:ext cx="11252947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         想</a:t>
            </a:r>
            <a:r>
              <a:rPr lang="zh-CN" altLang="en-US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暂时迁就自己的私情，向长官申诉又得不到允许：我的处境实在是进退两难，十分狼狈。</a:t>
            </a:r>
          </a:p>
        </p:txBody>
      </p:sp>
      <p:sp>
        <p:nvSpPr>
          <p:cNvPr id="6" name="矩形 5"/>
          <p:cNvSpPr/>
          <p:nvPr/>
        </p:nvSpPr>
        <p:spPr>
          <a:xfrm>
            <a:off x="313690" y="2750235"/>
            <a:ext cx="1103122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          只</a:t>
            </a:r>
            <a:r>
              <a:rPr lang="zh-CN" altLang="en-US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因为刘氏已经到了风烛残年，奄奄一息，生命垂危，朝不保夕的地步。</a:t>
            </a:r>
          </a:p>
        </p:txBody>
      </p:sp>
      <p:sp>
        <p:nvSpPr>
          <p:cNvPr id="5" name="矩形 4"/>
          <p:cNvSpPr/>
          <p:nvPr/>
        </p:nvSpPr>
        <p:spPr>
          <a:xfrm>
            <a:off x="313690" y="4642535"/>
            <a:ext cx="112182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        我</a:t>
            </a:r>
            <a:r>
              <a:rPr lang="zh-CN" altLang="en-US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没有祖母，不能活到今天；祖母没有我，不能度过剩下的岁月。</a:t>
            </a:r>
          </a:p>
        </p:txBody>
      </p:sp>
    </p:spTree>
    <p:extLst>
      <p:ext uri="{BB962C8B-B14F-4D97-AF65-F5344CB8AC3E}">
        <p14:creationId xmlns:p14="http://schemas.microsoft.com/office/powerpoint/2010/main" val="376088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404" y="233074"/>
            <a:ext cx="1180435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2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三、师生探究</a:t>
            </a:r>
            <a:endParaRPr lang="zh-CN" altLang="zh-CN" sz="2200" b="1" kern="100" dirty="0">
              <a:solidFill>
                <a:schemeClr val="bg1">
                  <a:lumMod val="50000"/>
                </a:schemeClr>
              </a:solidFill>
              <a:latin typeface="Times New Roman"/>
              <a:ea typeface="微软雅黑" pitchFamily="34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1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．文章一开始，作者说：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臣以险衅，夙遭闵凶。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该句在全段中起到什么作用？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8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总领全段的作用。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夙遭闵凶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包括以下几个方面：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(1)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半岁丧父，四岁母嫁，祖母抚养；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(2)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年幼多病，九岁不行，伶仃孤苦；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(3)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两辈单传，内外无亲，形影相吊；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(4)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祖母年迈，夙婴疾病，卧床不起。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105" y="3938299"/>
            <a:ext cx="114035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2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．李密的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孝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表现在哪里？</a:t>
            </a:r>
            <a:endParaRPr lang="zh-CN" altLang="zh-CN" sz="2800" kern="100" dirty="0">
              <a:solidFill>
                <a:schemeClr val="tx1">
                  <a:lumMod val="75000"/>
                  <a:lumOff val="25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801" y="4660280"/>
            <a:ext cx="11546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8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表现在：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(1)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臣侍汤药，未曾废离；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(2)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以供养无主，辞不赴命；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(3)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刘日薄西山，奄奄一息，不能废远；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(4)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庶刘侥幸，保卒余年。</a:t>
            </a:r>
          </a:p>
        </p:txBody>
      </p:sp>
    </p:spTree>
    <p:extLst>
      <p:ext uri="{BB962C8B-B14F-4D97-AF65-F5344CB8AC3E}">
        <p14:creationId xmlns:p14="http://schemas.microsoft.com/office/powerpoint/2010/main" val="220740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704" y="153699"/>
            <a:ext cx="11804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3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．李密为达到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辞不就职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的目的，在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《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陈情表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》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中并没有将孝情一泄到底，而是用理性对感情加以节制，取得了极为真切、动人的效果，试结合全文加以分析。</a:t>
            </a:r>
            <a:endParaRPr lang="zh-CN" altLang="zh-CN" sz="2800" kern="100" dirty="0">
              <a:solidFill>
                <a:schemeClr val="tx1">
                  <a:lumMod val="75000"/>
                  <a:lumOff val="25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58" y="2031380"/>
            <a:ext cx="1177872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6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《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陈情表</a:t>
            </a: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》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是写给晋武帝的，是为了达到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辞不就职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的目的。从这个目的出发，李密并没有将孝情一泄到底，而是用理性对感情加以节制，使它在不同的层次中、不同的前提下出现。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第一段先写自己的悲惨命运和与祖母刘氏的亲厚关系，抒发对祖母的孝情。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臣侍汤药，未曾废离。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如果从这种孝情继续写下去会有许多话要说，如对祖母的感激等等。但作者却就此止笔，转而写自己蒙受国恩而不能报答的矛盾心情，写自己的狼狈处境。</a:t>
            </a:r>
          </a:p>
        </p:txBody>
      </p:sp>
    </p:spTree>
    <p:extLst>
      <p:ext uri="{BB962C8B-B14F-4D97-AF65-F5344CB8AC3E}">
        <p14:creationId xmlns:p14="http://schemas.microsoft.com/office/powerpoint/2010/main" val="7421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358" y="88280"/>
            <a:ext cx="11778727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第二段表白自己感恩戴德，很想走马上任，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奉诏奔驰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。但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刘病日笃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，这就从另一方面反衬了他孝情的深厚，因为孝情深厚，而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诏书切峻，责臣逋慢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，所以才有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实为狼狈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的处境。前面抒发的孝情被节制以后，又在另一个前提下出现了。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第三段作者转写自己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不矜名节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，并非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有所希冀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，之所以不应诏做官，是因为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祖母无臣，无以终余年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Courier New"/>
              </a:rPr>
              <a:t>。在排除了晋武帝的怀疑这个前提之下，再抒发对祖母刘氏的孝情，就显得更真实，更深切，更动人。</a:t>
            </a:r>
          </a:p>
        </p:txBody>
      </p:sp>
    </p:spTree>
    <p:extLst>
      <p:ext uri="{BB962C8B-B14F-4D97-AF65-F5344CB8AC3E}">
        <p14:creationId xmlns:p14="http://schemas.microsoft.com/office/powerpoint/2010/main" val="77978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704" y="179099"/>
            <a:ext cx="11804355" cy="1116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5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4</a:t>
            </a:r>
            <a:r>
              <a:rPr lang="zh-CN" altLang="en-US" sz="25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．有论者认为，李密反复强调孝亲，其实是为自己不奉诏仕晋寻找借口。你同意这一观点吗？为什么？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358" y="1193180"/>
            <a:ext cx="11778727" cy="501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5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5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en-US" altLang="zh-CN" sz="2500" kern="100" dirty="0">
                <a:latin typeface="Times New Roman"/>
                <a:ea typeface="微软雅黑" pitchFamily="34" charset="-122"/>
                <a:cs typeface="Courier New"/>
              </a:rPr>
              <a:t>(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Courier New"/>
              </a:rPr>
              <a:t>观点一</a:t>
            </a:r>
            <a:r>
              <a:rPr lang="en-US" altLang="zh-CN" sz="2500" kern="100" dirty="0">
                <a:latin typeface="Times New Roman"/>
                <a:ea typeface="微软雅黑" pitchFamily="34" charset="-122"/>
                <a:cs typeface="Courier New"/>
              </a:rPr>
              <a:t>)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Courier New"/>
              </a:rPr>
              <a:t>李密反复强调孝亲，决不是为其不奉诏仕晋寻找借口。他是真心因终养祖母才难以应诏的。读完全篇，我们可以清楚地体味到，他的孝心不是抽象的，而是充满了孙儿对祖母的一片真情。</a:t>
            </a: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500" kern="100" dirty="0">
                <a:latin typeface="Times New Roman"/>
                <a:ea typeface="微软雅黑" pitchFamily="34" charset="-122"/>
                <a:cs typeface="Courier New"/>
              </a:rPr>
              <a:t>(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Courier New"/>
              </a:rPr>
              <a:t>观点二</a:t>
            </a:r>
            <a:r>
              <a:rPr lang="en-US" altLang="zh-CN" sz="2500" kern="100" dirty="0">
                <a:latin typeface="Times New Roman"/>
                <a:ea typeface="微软雅黑" pitchFamily="34" charset="-122"/>
                <a:cs typeface="Courier New"/>
              </a:rPr>
              <a:t>)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Courier New"/>
              </a:rPr>
              <a:t>李密反复强调孝亲，是为其不奉诏找借口。李密对蜀汉念念于怀，他曾说刘禅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Courier New"/>
              </a:rPr>
              <a:t>可次齐桓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Courier New"/>
              </a:rPr>
              <a:t>。更何况司马氏是以屠杀篡夺取得天下，内部矛盾重重。李密以一亡国之臣，对出仕新朝就不能不有所顾虑，而暂存观望之心了。不幸的是，他的这种想法被晋武帝多少察觉到了，因此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Courier New"/>
              </a:rPr>
              <a:t>诏书切峻，责臣逋慢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Courier New"/>
              </a:rPr>
              <a:t>。这就使李密在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Courier New"/>
              </a:rPr>
              <a:t>再度表闻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Courier New"/>
              </a:rPr>
              <a:t>时，出现了更大的困难。然而李密抓住了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Courier New"/>
              </a:rPr>
              <a:t>孝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Courier New"/>
              </a:rPr>
              <a:t>字大做文章，却又不从大道理讲起，而是委婉陈辞，动之以情，恰到好处地解决了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Courier New"/>
              </a:rPr>
              <a:t>不从皇命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Courier New"/>
              </a:rPr>
              <a:t>的难题。</a:t>
            </a: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11465834" y="5699666"/>
            <a:ext cx="549128" cy="549414"/>
            <a:chOff x="11226607" y="6533712"/>
            <a:chExt cx="360000" cy="360000"/>
          </a:xfrm>
        </p:grpSpPr>
        <p:sp>
          <p:nvSpPr>
            <p:cNvPr id="6" name="椭圆 5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燕尾形 6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95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7"/>
          <p:cNvSpPr txBox="1"/>
          <p:nvPr/>
        </p:nvSpPr>
        <p:spPr>
          <a:xfrm>
            <a:off x="56444" y="76145"/>
            <a:ext cx="771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文本拓展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掬水月在手，弄花香满衣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268" y="541847"/>
            <a:ext cx="11856532" cy="582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  <a:spcAft>
                <a:spcPts val="0"/>
              </a:spcAft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、阅读</a:t>
            </a: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延伸</a:t>
            </a:r>
            <a:endParaRPr lang="en-US" altLang="zh-CN" sz="3000" b="1" kern="100" dirty="0" smtClean="0">
              <a:solidFill>
                <a:srgbClr val="00B050"/>
              </a:solidFill>
              <a:latin typeface="Times New Roman"/>
              <a:ea typeface="微软雅黑" pitchFamily="34" charset="-122"/>
              <a:cs typeface="Courier New"/>
            </a:endParaRPr>
          </a:p>
          <a:p>
            <a:pPr algn="ctr">
              <a:lnSpc>
                <a:spcPct val="135000"/>
              </a:lnSpc>
              <a:spcAft>
                <a:spcPts val="0"/>
              </a:spcAft>
            </a:pPr>
            <a:r>
              <a:rPr lang="zh-CN" altLang="en-US" sz="3000" b="1" kern="100" dirty="0" smtClean="0">
                <a:solidFill>
                  <a:srgbClr val="00B050"/>
                </a:solidFill>
                <a:latin typeface="Times New Roman"/>
                <a:ea typeface="微软雅黑" pitchFamily="34" charset="-122"/>
                <a:cs typeface="Courier New"/>
              </a:rPr>
              <a:t>学会感恩</a:t>
            </a:r>
            <a:endParaRPr lang="en-US" altLang="zh-CN" sz="3000" b="1" kern="100" dirty="0" smtClean="0">
              <a:solidFill>
                <a:srgbClr val="00B050"/>
              </a:solidFill>
              <a:latin typeface="Times New Roman"/>
              <a:ea typeface="微软雅黑" pitchFamily="34" charset="-122"/>
              <a:cs typeface="Courier New"/>
            </a:endParaRPr>
          </a:p>
          <a:p>
            <a:pPr>
              <a:lnSpc>
                <a:spcPct val="135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         宋代学者赵与时曾说过：</a:t>
            </a:r>
            <a:r>
              <a:rPr lang="zh-CN" altLang="en-US" sz="2800" kern="100" dirty="0" smtClean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读诸葛孔明</a:t>
            </a:r>
            <a:r>
              <a:rPr lang="en-US" altLang="zh-CN" sz="2800" kern="100" dirty="0" smtClean="0">
                <a:latin typeface="Times New Roman"/>
                <a:ea typeface="微软雅黑" pitchFamily="34" charset="-122"/>
                <a:cs typeface="Courier New"/>
              </a:rPr>
              <a:t>《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出师</a:t>
            </a:r>
            <a:endParaRPr lang="en-US" altLang="zh-CN" sz="2800" kern="100" dirty="0" smtClean="0">
              <a:latin typeface="Times New Roman"/>
              <a:ea typeface="微软雅黑" pitchFamily="34" charset="-122"/>
              <a:cs typeface="Courier New"/>
            </a:endParaRPr>
          </a:p>
          <a:p>
            <a:pPr>
              <a:lnSpc>
                <a:spcPct val="135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表</a:t>
            </a:r>
            <a:r>
              <a:rPr lang="en-US" altLang="zh-CN" sz="2800" kern="100" dirty="0" smtClean="0">
                <a:latin typeface="Times New Roman"/>
                <a:ea typeface="微软雅黑" pitchFamily="34" charset="-122"/>
                <a:cs typeface="Courier New"/>
              </a:rPr>
              <a:t>》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而不堕泪者，其人必不忠。读李令伯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《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陈情表</a:t>
            </a:r>
            <a:r>
              <a:rPr lang="en-US" altLang="zh-CN" sz="2800" kern="100" dirty="0" smtClean="0">
                <a:latin typeface="Times New Roman"/>
                <a:ea typeface="微软雅黑" pitchFamily="34" charset="-122"/>
                <a:cs typeface="Courier New"/>
              </a:rPr>
              <a:t>》</a:t>
            </a:r>
          </a:p>
          <a:p>
            <a:pPr>
              <a:lnSpc>
                <a:spcPct val="135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而不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堕泪者，其人必不孝。读韩退之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《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祭十二郎文</a:t>
            </a:r>
            <a:r>
              <a:rPr lang="en-US" altLang="zh-CN" sz="2800" kern="100" dirty="0" smtClean="0">
                <a:latin typeface="Times New Roman"/>
                <a:ea typeface="微软雅黑" pitchFamily="34" charset="-122"/>
                <a:cs typeface="Courier New"/>
              </a:rPr>
              <a:t>》</a:t>
            </a:r>
          </a:p>
          <a:p>
            <a:pPr>
              <a:lnSpc>
                <a:spcPct val="135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而不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堕泪者，其人必不友。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今天，当我们用心去品读李密的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《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陈情表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》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时，我们会从字里行间感受到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《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陈情表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》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闪耀着真诚的人性光芒，文章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情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之真，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情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之深，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情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之切，催人泪下，读者无不为之动容！李密的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《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陈情表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》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表达了一个永恒的主题：孝顺长辈，知恩图报。因而千年传诵而不衰，成为不朽名篇！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0" y="0"/>
            <a:ext cx="368935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145" y="427003"/>
            <a:ext cx="11709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        其实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，自然界的一切都知道感恩。大海给了鱼儿一个宽阔的天空，因为感恩，鱼儿回报给大海一片生机；天空给了鸟儿飞翔的领空，因为感恩，鸟儿回报给天空一处美丽；大地给了树木一片沃土，因为感恩，大树回赠给大地丝丝阴凉。春花沐浴着阳光，把娇艳芬芳献给大地；庄稼吮吸着雨露，将丰收果实馈赠人类；儿女享受着父母的关爱，宛若庄稼享受着阳光雨露的恩泽，理应把自己的拳拳孝心奉献给父母。没有水，就没有丰富多彩的生命；没有父母，就不会有儿女的茁壮成长；没有亲朋师长，就感受不到人间的真情！</a:t>
            </a:r>
          </a:p>
        </p:txBody>
      </p:sp>
    </p:spTree>
    <p:extLst>
      <p:ext uri="{BB962C8B-B14F-4D97-AF65-F5344CB8AC3E}">
        <p14:creationId xmlns:p14="http://schemas.microsoft.com/office/powerpoint/2010/main" val="7440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3923" y="6656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哲思品悟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97086" y="699170"/>
            <a:ext cx="4194413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5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恣蚊饱血</a:t>
            </a:r>
            <a:endParaRPr lang="zh-CN" altLang="zh-CN" sz="3500" b="1" kern="1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098" y="1350971"/>
            <a:ext cx="1190733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</a:t>
            </a:r>
            <a:r>
              <a:rPr lang="zh-CN" altLang="en-US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      晋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吴猛，年八岁，事亲至孝。家贫，榻无帷帐，每夏夜，蚊多攒肤。恣渠膏血之饱，虽多不驱之，恐去己而噬其亲也。爱亲之心至矣。</a:t>
            </a:r>
          </a:p>
        </p:txBody>
      </p:sp>
      <p:sp>
        <p:nvSpPr>
          <p:cNvPr id="12" name="TextBox 37"/>
          <p:cNvSpPr txBox="1"/>
          <p:nvPr/>
        </p:nvSpPr>
        <p:spPr>
          <a:xfrm>
            <a:off x="56444" y="76145"/>
            <a:ext cx="801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温馨晨读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鸡声茅店月，人迹板桥霜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8098" y="2976571"/>
            <a:ext cx="1190733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【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译文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】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　晋朝人吴猛，八岁时，侍奉双亲极其孝顺。家里贫穷，床上没有蚊帐，每到夏天的晚上，蚊虫多在人皮肤上攒咬。吴猛总是赤身坐在父亲床前，任蚊虫叮咬吸食血液，再多也不驱赶，他担心蚊虫离开自己去叮咬父亲。孝敬的心能如此算是到极致了啊！</a:t>
            </a:r>
          </a:p>
        </p:txBody>
      </p:sp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145" y="122203"/>
            <a:ext cx="1170932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        一个人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当他拥有感恩之心时，他绝不会怨天尤人。海伦的故事，已经家喻户晓。她自小双目失明，连正常的行走也需要他人扶着，但是她没有因此而埋怨上天、埋怨父母没有给她一副健全的身体，她满怀赤子之情，感谢父母给了她生命，感谢社会给了她帮助，发自肺腑的语言流露笔端，写了一部又一部的文学作品回报父母和社会。正因为拥有一颗感恩的心，海伦变得更加坚强和勇敢，是感恩，让她成就了自己的人生，实现了自己的生命价值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。</a:t>
            </a:r>
            <a:endParaRPr lang="en-US" altLang="zh-CN" sz="2600" kern="100" dirty="0" smtClean="0">
              <a:latin typeface="Times New Roman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600" kern="100" dirty="0">
                <a:latin typeface="Times New Roman"/>
                <a:ea typeface="微软雅黑" pitchFamily="34" charset="-122"/>
                <a:cs typeface="Courier New"/>
              </a:rPr>
              <a:t> </a:t>
            </a:r>
            <a:r>
              <a:rPr lang="en-US" altLang="zh-CN" sz="2600" kern="100" dirty="0" smtClean="0">
                <a:latin typeface="Times New Roman"/>
                <a:ea typeface="微软雅黑" pitchFamily="34" charset="-122"/>
                <a:cs typeface="Courier New"/>
              </a:rPr>
              <a:t>       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人生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需要一颗感恩的心，只有感恩，生命才能达到崇高。学会感恩，就能知恩图报而不忘恩负义；学会感恩，就能礼貌文明而不粗鲁野蛮；学会感恩，就能谦虚本分而不飞扬跋扈；学会感恩，就能明理改过而不坚持错误；学会感恩，就能多一份爱心，少一点仇视</a:t>
            </a:r>
            <a:r>
              <a:rPr lang="en-US" altLang="zh-CN" sz="2600" kern="100" dirty="0">
                <a:latin typeface="宋体" pitchFamily="2" charset="-122"/>
                <a:ea typeface="宋体" pitchFamily="2" charset="-122"/>
                <a:cs typeface="Courier New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0110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145" y="490503"/>
            <a:ext cx="117093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 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       </a:t>
            </a:r>
            <a:r>
              <a:rPr lang="zh-CN" altLang="en-US" sz="2800" kern="100" dirty="0" smtClean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落红不是无情物，化作春泥更护花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，这是落叶对根系实实在在的回报；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谁言寸草心，报得三春晖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，这是儿子对母亲发自内心的感恩。感恩之情，充实着我们的精神世界；感恩之心，净化着我们的灵魂；感恩如春风化雨，使世界更加充满生机，使世界更加温馨美丽。由衷希望李密对祖母的乌鸟深情能让我们有所感悟，有所行动，为亲人捧上自己哪怕微薄但却真诚的回报。让我们常怀一颗感恩之心，去回报师长，回报社会，回报我们的国家和人民！</a:t>
            </a:r>
            <a:endParaRPr lang="en-US" altLang="zh-CN" sz="2600" kern="100" dirty="0">
              <a:latin typeface="Times New Roman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7542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661" y="80364"/>
            <a:ext cx="11675939" cy="6097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  <a:spcAft>
                <a:spcPts val="0"/>
              </a:spcAft>
            </a:pPr>
            <a:r>
              <a:rPr lang="zh-CN" altLang="zh-CN" sz="2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二、写法迁移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        </a:t>
            </a:r>
            <a:r>
              <a:rPr lang="zh-CN" altLang="en-US" sz="2500" kern="100" dirty="0" smtClean="0">
                <a:latin typeface="Times New Roman"/>
                <a:ea typeface="微软雅黑" pitchFamily="34" charset="-122"/>
                <a:cs typeface="Times New Roman"/>
              </a:rPr>
              <a:t>融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情于事，强烈的感情色彩是</a:t>
            </a:r>
            <a:r>
              <a:rPr lang="en-US" altLang="zh-CN" sz="2500" kern="100" dirty="0">
                <a:latin typeface="Times New Roman"/>
                <a:ea typeface="微软雅黑" pitchFamily="34" charset="-122"/>
                <a:cs typeface="Times New Roman"/>
              </a:rPr>
              <a:t>《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陈情表</a:t>
            </a:r>
            <a:r>
              <a:rPr lang="en-US" altLang="zh-CN" sz="2500" kern="100" dirty="0">
                <a:latin typeface="Times New Roman"/>
                <a:ea typeface="微软雅黑" pitchFamily="34" charset="-122"/>
                <a:cs typeface="Times New Roman"/>
              </a:rPr>
              <a:t>》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的一大特色，作者无论是述自己的孤苦无依之情，还是述自己和祖母相依为命的深厚亲情，都是通过叙事来表达的。而自己对朝廷恩遇的感激和对武帝的忠敬之心，也是以充满情感的笔调来写的。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500" kern="100" dirty="0" smtClean="0">
                <a:latin typeface="Times New Roman"/>
                <a:ea typeface="微软雅黑" pitchFamily="34" charset="-122"/>
                <a:cs typeface="Times New Roman"/>
              </a:rPr>
              <a:t>        在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叙事中传递情感，为使读者动心、动容，产生感情上的共振，要做到以下三点：</a:t>
            </a:r>
            <a:r>
              <a:rPr lang="en-US" altLang="zh-CN" sz="2500" kern="100" dirty="0">
                <a:latin typeface="Times New Roman"/>
                <a:ea typeface="微软雅黑" pitchFamily="34" charset="-122"/>
                <a:cs typeface="Times New Roman"/>
              </a:rPr>
              <a:t>(1)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定好叙事的感情基调。写作文与谱曲一样，必先定好适宜表现主题的基调。</a:t>
            </a:r>
            <a:r>
              <a:rPr lang="en-US" altLang="zh-CN" sz="2500" kern="100" dirty="0">
                <a:latin typeface="Times New Roman"/>
                <a:ea typeface="微软雅黑" pitchFamily="34" charset="-122"/>
                <a:cs typeface="Times New Roman"/>
              </a:rPr>
              <a:t>(2)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抓住语言、动作，打造细节，精心刻画，借事传情。</a:t>
            </a:r>
            <a:r>
              <a:rPr lang="en-US" altLang="zh-CN" sz="2500" kern="100" dirty="0">
                <a:latin typeface="Times New Roman"/>
                <a:ea typeface="微软雅黑" pitchFamily="34" charset="-122"/>
                <a:cs typeface="Times New Roman"/>
              </a:rPr>
              <a:t>(3)</a:t>
            </a:r>
            <a:r>
              <a:rPr lang="zh-CN" altLang="en-US" sz="2500" kern="100" dirty="0">
                <a:latin typeface="Times New Roman"/>
                <a:ea typeface="微软雅黑" pitchFamily="34" charset="-122"/>
                <a:cs typeface="Times New Roman"/>
              </a:rPr>
              <a:t>叙中带议，喷发激情，让感情渗透在字里行间，进行间接抒情能产生含蓄美。在叙述中带一点议论，把作者的见解不失时机地点明，也是传递情感的好方法。</a:t>
            </a:r>
          </a:p>
        </p:txBody>
      </p:sp>
    </p:spTree>
    <p:extLst>
      <p:ext uri="{BB962C8B-B14F-4D97-AF65-F5344CB8AC3E}">
        <p14:creationId xmlns:p14="http://schemas.microsoft.com/office/powerpoint/2010/main" val="30150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661" y="931264"/>
            <a:ext cx="1112983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zh-CN" altLang="en-US" sz="2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来练笔</a:t>
            </a:r>
            <a:endParaRPr lang="zh-CN" altLang="zh-CN" sz="2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        李密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在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《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陈情表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》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一文中表达了自己对祖母刘氏的孝情，史铁生在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《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我与地坛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》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一文中赞颂了平凡母亲的坚忍与伟大，归有光在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《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项脊轩志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》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一文中抒发了人亡物在、三世变迁的感慨。这三篇文章的内容都与亲情有关。请以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亲情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为话题，写一篇短文。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(200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字左右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)</a:t>
            </a:r>
            <a:endParaRPr lang="zh-CN" altLang="zh-CN" sz="24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586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531" y="180663"/>
            <a:ext cx="1136041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  <a:cs typeface="Times New Roman"/>
              </a:rPr>
              <a:t>答案示例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  <a:cs typeface="Courier New"/>
              </a:rPr>
              <a:t> </a:t>
            </a:r>
            <a:endParaRPr lang="en-US" altLang="zh-CN" sz="2800" kern="100" dirty="0">
              <a:latin typeface="宋体"/>
              <a:ea typeface="微软雅黑" pitchFamily="34" charset="-122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微软雅黑" pitchFamily="34" charset="-122"/>
                <a:cs typeface="Courier New"/>
              </a:rPr>
              <a:t>    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你渐渐变老，我渐渐长大。白霜爬上你的鬓角，皱纹刻上你的额头。我叛逆的心渐渐平息，窥到了你粗砺面孔下的柔软、细腻，感受到你粗俗举止中蕴涵的真情实意。</a:t>
            </a:r>
          </a:p>
          <a:p>
            <a:pPr indent="713740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明早我要早起背书，而你要更早起床割麦，你无法当我的起床闹钟。第二天临出门，你大声叫我起床，见我迷迷糊糊应了你才放心。或许怕我睡过头，便拧开了床前的灯，打点好一切，然后你蹑手蹑脚地离开。</a:t>
            </a:r>
            <a:endParaRPr lang="zh-CN" altLang="en-US" sz="2800" kern="100" dirty="0">
              <a:latin typeface="Times New Roman"/>
              <a:ea typeface="微软雅黑" pitchFamily="34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221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531" y="269563"/>
            <a:ext cx="113604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老爸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，你是怕惊醒我的美梦吗？当我醒来时，我看见那扳弯的床头灯，斜斜地把温暖的光洒在地上。我知道，那是你怕强光会刺痛女儿的眼睛而故意扳弯的。自此，那扳弯的橙色床头灯便如灯塔定格在我的记忆中，若清泉流淌在我的心田。</a:t>
            </a:r>
          </a:p>
          <a:p>
            <a:pPr indent="713740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爸，你的爱那么平凡粗糙却又那么让人感动，像生活中的玉米面窝头，干碴碴的，细细品味后却有别样的甘甜。</a:t>
            </a: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11453134" y="5699666"/>
            <a:ext cx="549128" cy="549414"/>
            <a:chOff x="11226607" y="6533712"/>
            <a:chExt cx="360000" cy="360000"/>
          </a:xfrm>
        </p:grpSpPr>
        <p:sp>
          <p:nvSpPr>
            <p:cNvPr id="5" name="椭圆 4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燕尾形 6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90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/>
          <p:nvPr/>
        </p:nvSpPr>
        <p:spPr>
          <a:xfrm>
            <a:off x="113923" y="336861"/>
            <a:ext cx="1793896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佳句咀华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696" y="879479"/>
            <a:ext cx="114827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一、文本名句</a:t>
            </a:r>
            <a:endParaRPr lang="en-US" altLang="zh-CN" sz="2600" b="1" kern="1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1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．既无伯叔，终鲜兄弟，</a:t>
            </a:r>
            <a:r>
              <a:rPr lang="zh-CN" altLang="en-US" sz="2600" b="1" u="sng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门衰祚薄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，</a:t>
            </a:r>
            <a:r>
              <a:rPr lang="zh-CN" altLang="en-US" sz="2600" b="1" u="sng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晚有儿息。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2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</a:t>
            </a:r>
            <a:r>
              <a:rPr lang="zh-CN" altLang="en-US" sz="2600" b="1" u="sng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外无期功强近之亲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，</a:t>
            </a:r>
            <a:r>
              <a:rPr lang="zh-CN" altLang="en-US" sz="2600" b="1" u="sng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内无应门五尺之僮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，茕茕孑立，形影相吊。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3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．但以刘日薄西山，气息奄奄，</a:t>
            </a:r>
            <a:r>
              <a:rPr lang="zh-CN" altLang="en-US" sz="2600" b="1" u="sng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人命危浅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，</a:t>
            </a:r>
            <a:r>
              <a:rPr lang="zh-CN" altLang="en-US" sz="2600" b="1" u="sng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朝不虑夕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4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．臣无祖母，无以至今日；</a:t>
            </a:r>
            <a:r>
              <a:rPr lang="zh-CN" altLang="en-US" sz="2600" b="1" u="sng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祖母无臣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，</a:t>
            </a:r>
            <a:r>
              <a:rPr lang="zh-CN" altLang="en-US" sz="2600" b="1" u="sng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无以终余年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5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</a:t>
            </a:r>
            <a:r>
              <a:rPr lang="zh-CN" altLang="en-US" sz="2600" b="1" u="sng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乌鸟私情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，愿乞终养。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6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．臣生当陨首，</a:t>
            </a:r>
            <a:r>
              <a:rPr lang="zh-CN" altLang="en-US" sz="2600" b="1" u="sng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死当结草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7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</a:t>
            </a:r>
            <a:r>
              <a:rPr lang="zh-CN" altLang="en-US" sz="2600" b="1" u="sng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臣不胜犬马怖惧之情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，谨拜表以闻。</a:t>
            </a:r>
          </a:p>
        </p:txBody>
      </p:sp>
    </p:spTree>
    <p:extLst>
      <p:ext uri="{BB962C8B-B14F-4D97-AF65-F5344CB8AC3E}">
        <p14:creationId xmlns:p14="http://schemas.microsoft.com/office/powerpoint/2010/main" val="16760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696" y="396879"/>
            <a:ext cx="11482781" cy="47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二、亲情名句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1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．父母在，不远游，游必有方。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——《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论语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2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．事父母几谏，见志不从，又敬不违，劳而不怨。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——《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论语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3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．人人亲其亲，长其长，而天下平。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——《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孟子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4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．老吾老，以及人之老；幼吾幼，以及人之幼。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——《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孟子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5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．父母呼，应勿缓；父母命，行勿懒。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——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李毓秀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弟子规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241801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 rot="5400000">
            <a:off x="11465834" y="5509166"/>
            <a:ext cx="549128" cy="549414"/>
            <a:chOff x="11226607" y="6533712"/>
            <a:chExt cx="360000" cy="360000"/>
          </a:xfrm>
        </p:grpSpPr>
        <p:sp>
          <p:nvSpPr>
            <p:cNvPr id="14" name="椭圆 13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" name="燕尾形 14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6696" y="803279"/>
            <a:ext cx="11482781" cy="39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6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．百善孝为先，万恶淫为源。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——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王永彬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7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．十月胎恩重，三生报答轻。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——《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劝孝歌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8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．天地之性，人为贵。人之行，莫大于孝。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——《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孝经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9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．爱亲者，不敢恶于人；敬亲者，不敢慢于人。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——《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孝经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10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．子说：孝，天之精，地之义，民之行也。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——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康熙</a:t>
            </a:r>
          </a:p>
        </p:txBody>
      </p:sp>
    </p:spTree>
    <p:extLst>
      <p:ext uri="{BB962C8B-B14F-4D97-AF65-F5344CB8AC3E}">
        <p14:creationId xmlns:p14="http://schemas.microsoft.com/office/powerpoint/2010/main" val="83869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3923" y="1011380"/>
            <a:ext cx="2234166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一、作者视窗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7"/>
          <p:cNvSpPr txBox="1"/>
          <p:nvPr/>
        </p:nvSpPr>
        <p:spPr>
          <a:xfrm>
            <a:off x="56444" y="76145"/>
            <a:ext cx="771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自主积累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博观而约取，厚积而薄发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052" y="1660241"/>
            <a:ext cx="81463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 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       虽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为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亡国贱俘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，却甘于清贫，婉拒帝王之邀，只为报答祖母的养育之恩。虽说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乌鸟私情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，实则为至孝之举。古人以孝为先，李密之孝，可谓典范。</a:t>
            </a:r>
            <a:endParaRPr lang="zh-CN" altLang="zh-CN" sz="2800" kern="100" dirty="0">
              <a:effectLst/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860" y="-6350"/>
            <a:ext cx="3660140" cy="54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3940" y="991723"/>
            <a:ext cx="119671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en-US" altLang="zh-CN" sz="25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</a:t>
            </a:r>
            <a:r>
              <a:rPr lang="zh-CN" altLang="zh-CN" sz="25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注</a:t>
            </a:r>
            <a:r>
              <a:rPr lang="en-US" altLang="zh-CN" sz="25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】  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李密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(224—287)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，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—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名虔，字令伯，晋犍为武阳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(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今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四</a:t>
            </a:r>
            <a:endParaRPr lang="en-US" altLang="zh-CN" sz="2800" kern="100" dirty="0" smtClean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lvl="0" algn="just">
              <a:lnSpc>
                <a:spcPct val="200000"/>
              </a:lnSpc>
            </a:pP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彭山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人。西晋散文家。父早亡，母改嫁，由祖母刘氏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抚养</a:t>
            </a:r>
            <a:endParaRPr lang="en-US" altLang="zh-CN" sz="2800" kern="100" dirty="0" smtClean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lvl="0" algn="just">
              <a:lnSpc>
                <a:spcPct val="200000"/>
              </a:lnSpc>
            </a:pP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成人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。及长，治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春秋左氏传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，博览多通，机警辩捷。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早年</a:t>
            </a:r>
            <a:endParaRPr lang="en-US" altLang="zh-CN" sz="2800" kern="100" dirty="0" smtClean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lvl="0" algn="just">
              <a:lnSpc>
                <a:spcPct val="200000"/>
              </a:lnSpc>
            </a:pP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曾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任蜀尚书郎、大将军主簿等职。</a:t>
            </a:r>
          </a:p>
        </p:txBody>
      </p:sp>
      <p:pic>
        <p:nvPicPr>
          <p:cNvPr id="9218" name="Picture 2" descr="李密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1211275"/>
            <a:ext cx="2006600" cy="215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14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3693</TotalTime>
  <Words>3333</Words>
  <Application>Microsoft Office PowerPoint</Application>
  <PresentationFormat>自定义</PresentationFormat>
  <Paragraphs>294</Paragraphs>
  <Slides>46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Office 主题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509</cp:revision>
  <dcterms:created xsi:type="dcterms:W3CDTF">2013-09-20T02:31:37Z</dcterms:created>
  <dcterms:modified xsi:type="dcterms:W3CDTF">2015-03-28T02:16:11Z</dcterms:modified>
</cp:coreProperties>
</file>