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56" r:id="rId2"/>
    <p:sldId id="260" r:id="rId3"/>
    <p:sldId id="457" r:id="rId4"/>
    <p:sldId id="458" r:id="rId5"/>
    <p:sldId id="459" r:id="rId6"/>
    <p:sldId id="460" r:id="rId7"/>
    <p:sldId id="456" r:id="rId8"/>
    <p:sldId id="262" r:id="rId9"/>
    <p:sldId id="461" r:id="rId10"/>
    <p:sldId id="464" r:id="rId11"/>
    <p:sldId id="462" r:id="rId12"/>
    <p:sldId id="465" r:id="rId13"/>
    <p:sldId id="463" r:id="rId14"/>
    <p:sldId id="466" r:id="rId15"/>
    <p:sldId id="325" r:id="rId16"/>
    <p:sldId id="467" r:id="rId17"/>
    <p:sldId id="468" r:id="rId18"/>
    <p:sldId id="469" r:id="rId19"/>
    <p:sldId id="470" r:id="rId20"/>
    <p:sldId id="471" r:id="rId21"/>
    <p:sldId id="472" r:id="rId22"/>
    <p:sldId id="473" r:id="rId23"/>
    <p:sldId id="476" r:id="rId24"/>
    <p:sldId id="474" r:id="rId25"/>
    <p:sldId id="477" r:id="rId26"/>
    <p:sldId id="478" r:id="rId27"/>
    <p:sldId id="475" r:id="rId28"/>
    <p:sldId id="479" r:id="rId29"/>
    <p:sldId id="480" r:id="rId30"/>
    <p:sldId id="481" r:id="rId31"/>
    <p:sldId id="482" r:id="rId32"/>
    <p:sldId id="483" r:id="rId33"/>
    <p:sldId id="301" r:id="rId34"/>
    <p:sldId id="485" r:id="rId35"/>
    <p:sldId id="486" r:id="rId36"/>
    <p:sldId id="487" r:id="rId37"/>
    <p:sldId id="488" r:id="rId38"/>
    <p:sldId id="489" r:id="rId39"/>
    <p:sldId id="490" r:id="rId40"/>
    <p:sldId id="491" r:id="rId41"/>
    <p:sldId id="492" r:id="rId42"/>
    <p:sldId id="493" r:id="rId43"/>
    <p:sldId id="494" r:id="rId44"/>
    <p:sldId id="495" r:id="rId45"/>
    <p:sldId id="496" r:id="rId46"/>
    <p:sldId id="497" r:id="rId47"/>
    <p:sldId id="498" r:id="rId48"/>
    <p:sldId id="499" r:id="rId49"/>
    <p:sldId id="500" r:id="rId50"/>
    <p:sldId id="501" r:id="rId51"/>
    <p:sldId id="502" r:id="rId52"/>
    <p:sldId id="503" r:id="rId53"/>
    <p:sldId id="504" r:id="rId54"/>
    <p:sldId id="505" r:id="rId55"/>
    <p:sldId id="506" r:id="rId56"/>
    <p:sldId id="258"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p:scale>
          <a:sx n="75" d="100"/>
          <a:sy n="75" d="100"/>
        </p:scale>
        <p:origin x="-1914" y="-960"/>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p:cNvSpPr/>
          <p:nvPr userDrawn="1"/>
        </p:nvSpPr>
        <p:spPr>
          <a:xfrm>
            <a:off x="1299395"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第四单元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29" name="TextBox 3"/>
          <p:cNvSpPr txBox="1"/>
          <p:nvPr userDrawn="1"/>
        </p:nvSpPr>
        <p:spPr>
          <a:xfrm>
            <a:off x="1243293" y="3382752"/>
            <a:ext cx="10481982" cy="1275414"/>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kern="1200" spc="50" dirty="0" smtClean="0">
                <a:ln w="1143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走进奥妙的</a:t>
            </a:r>
            <a:r>
              <a:rPr lang="zh-CN" altLang="en-US" sz="7000" b="1" kern="1200" spc="50" dirty="0" smtClean="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科学世界</a:t>
            </a:r>
            <a:endParaRPr lang="zh-CN" altLang="en-US" sz="7000" b="1" kern="1200" spc="50" dirty="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strVal val="(6*min(max(#ppt_w*#ppt_h,.3),1)-7.4)/-.7*#ppt_w"/>
                                          </p:val>
                                        </p:tav>
                                        <p:tav tm="100000">
                                          <p:val>
                                            <p:strVal val="#ppt_w"/>
                                          </p:val>
                                        </p:tav>
                                      </p:tavLst>
                                    </p:anim>
                                    <p:anim calcmode="lin" valueType="num">
                                      <p:cBhvr>
                                        <p:cTn id="13" dur="500" fill="hold"/>
                                        <p:tgtEl>
                                          <p:spTgt spid="29"/>
                                        </p:tgtEl>
                                        <p:attrNameLst>
                                          <p:attrName>ppt_h</p:attrName>
                                        </p:attrNameLst>
                                      </p:cBhvr>
                                      <p:tavLst>
                                        <p:tav tm="0">
                                          <p:val>
                                            <p:strVal val="(6*min(max(#ppt_w*#ppt_h,.3),1)-7.4)/-.7*#ppt_h"/>
                                          </p:val>
                                        </p:tav>
                                        <p:tav tm="100000">
                                          <p:val>
                                            <p:strVal val="#ppt_h"/>
                                          </p:val>
                                        </p:tav>
                                      </p:tavLst>
                                    </p:anim>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第二章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情绪与情绪管理概述</a:t>
            </a:r>
            <a:endParaRPr lang="zh-CN" altLang="en-US" sz="2000" dirty="0">
              <a:solidFill>
                <a:schemeClr val="bg1"/>
              </a:solidFill>
              <a:latin typeface="微软雅黑" pitchFamily="34" charset="-122"/>
              <a:ea typeface="微软雅黑" pitchFamily="34" charset="-122"/>
            </a:endParaRPr>
          </a:p>
        </p:txBody>
      </p:sp>
      <p:sp>
        <p:nvSpPr>
          <p:cNvPr id="4" name="矩形 3"/>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39844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第三章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如何进行情绪管理</a:t>
            </a:r>
            <a:endParaRPr lang="zh-CN" altLang="en-US" sz="2000" dirty="0">
              <a:solidFill>
                <a:schemeClr val="bg1"/>
              </a:solidFill>
              <a:latin typeface="微软雅黑" pitchFamily="34" charset="-122"/>
              <a:ea typeface="微软雅黑" pitchFamily="34" charset="-122"/>
            </a:endParaRPr>
          </a:p>
        </p:txBody>
      </p:sp>
      <p:sp>
        <p:nvSpPr>
          <p:cNvPr id="6" name="矩形 5"/>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7680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第四章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情商知识概述</a:t>
            </a:r>
            <a:endParaRPr lang="zh-CN" altLang="en-US" sz="2000" dirty="0">
              <a:solidFill>
                <a:schemeClr val="bg1"/>
              </a:solidFill>
              <a:latin typeface="微软雅黑" pitchFamily="34" charset="-122"/>
              <a:ea typeface="微软雅黑" pitchFamily="34" charset="-122"/>
            </a:endParaRPr>
          </a:p>
        </p:txBody>
      </p:sp>
      <p:sp>
        <p:nvSpPr>
          <p:cNvPr id="3" name="矩形 2"/>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2967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0" name="TextBox 8"/>
          <p:cNvSpPr txBox="1"/>
          <p:nvPr userDrawn="1"/>
        </p:nvSpPr>
        <p:spPr>
          <a:xfrm>
            <a:off x="3613150" y="3228945"/>
            <a:ext cx="4965700" cy="40011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smtClean="0">
                <a:solidFill>
                  <a:schemeClr val="bg1"/>
                </a:solidFill>
                <a:latin typeface="微软雅黑" pitchFamily="34" charset="-122"/>
                <a:ea typeface="微软雅黑" pitchFamily="34" charset="-122"/>
              </a:rPr>
              <a:t>第一单元</a:t>
            </a:r>
            <a:r>
              <a:rPr lang="zh-CN" altLang="en-US" sz="2000" baseline="0" dirty="0" smtClean="0">
                <a:solidFill>
                  <a:schemeClr val="bg1"/>
                </a:solidFill>
                <a:latin typeface="微软雅黑" pitchFamily="34" charset="-122"/>
                <a:ea typeface="微软雅黑" pitchFamily="34" charset="-122"/>
              </a:rPr>
              <a:t>   单元写作导学案</a:t>
            </a:r>
            <a:endParaRPr lang="zh-CN" altLang="en-US" sz="2000" dirty="0">
              <a:solidFill>
                <a:schemeClr val="bg1"/>
              </a:solidFill>
              <a:latin typeface="微软雅黑" pitchFamily="34" charset="-122"/>
              <a:ea typeface="微软雅黑" pitchFamily="34" charset="-122"/>
            </a:endParaRPr>
          </a:p>
        </p:txBody>
      </p:sp>
      <p:sp>
        <p:nvSpPr>
          <p:cNvPr id="12" name="TextBox 11"/>
          <p:cNvSpPr txBox="1"/>
          <p:nvPr userDrawn="1"/>
        </p:nvSpPr>
        <p:spPr>
          <a:xfrm>
            <a:off x="977900" y="6410204"/>
            <a:ext cx="4965700" cy="400110"/>
          </a:xfrm>
          <a:prstGeom prst="rect">
            <a:avLst/>
          </a:prstGeom>
          <a:noFill/>
        </p:spPr>
        <p:txBody>
          <a:bodyPr wrap="square" rtlCol="0" anchor="ctr">
            <a:spAutoFit/>
          </a:bodyPr>
          <a:lstStyle/>
          <a:p>
            <a:r>
              <a:rPr lang="zh-CN" altLang="en-US" sz="2000" smtClean="0">
                <a:solidFill>
                  <a:schemeClr val="bg1"/>
                </a:solidFill>
                <a:latin typeface="微软雅黑" pitchFamily="34" charset="-122"/>
                <a:ea typeface="微软雅黑" pitchFamily="34" charset="-122"/>
              </a:rPr>
              <a:t>第四单元</a:t>
            </a:r>
            <a:r>
              <a:rPr lang="zh-CN" altLang="en-US" sz="2000" baseline="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单元写作导学案</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TextBox 7"/>
          <p:cNvSpPr txBox="1"/>
          <p:nvPr userDrawn="1"/>
        </p:nvSpPr>
        <p:spPr>
          <a:xfrm>
            <a:off x="977900" y="6410204"/>
            <a:ext cx="4965700" cy="400110"/>
          </a:xfrm>
          <a:prstGeom prst="rect">
            <a:avLst/>
          </a:prstGeom>
          <a:noFill/>
        </p:spPr>
        <p:txBody>
          <a:bodyPr wrap="square" rtlCol="0" anchor="ctr">
            <a:spAutoFit/>
          </a:bodyPr>
          <a:lstStyle/>
          <a:p>
            <a:r>
              <a:rPr lang="zh-CN" altLang="en-US" sz="2000" smtClean="0">
                <a:solidFill>
                  <a:schemeClr val="bg1"/>
                </a:solidFill>
                <a:latin typeface="微软雅黑" pitchFamily="34" charset="-122"/>
                <a:ea typeface="微软雅黑" pitchFamily="34" charset="-122"/>
              </a:rPr>
              <a:t>第四单元</a:t>
            </a:r>
            <a:r>
              <a:rPr lang="zh-CN" altLang="en-US" sz="2000" baseline="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单元写作导学案</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82152561"/>
      </p:ext>
    </p:extLst>
  </p:cSld>
  <p:clrMapOvr>
    <a:masterClrMapping/>
  </p:clrMapOvr>
  <p:transition>
    <p:newsfla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2">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3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12" name="任意多边形 11"/>
          <p:cNvSpPr/>
          <p:nvPr userDrawn="1"/>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982854"/>
            <a:ext cx="12192000" cy="40640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PAGE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14" name="矩形 13"/>
          <p:cNvSpPr/>
          <p:nvPr userDrawn="1"/>
        </p:nvSpPr>
        <p:spPr>
          <a:xfrm>
            <a:off x="0" y="1110853"/>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62046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7900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矩形 2"/>
          <p:cNvSpPr/>
          <p:nvPr userDrawn="1"/>
        </p:nvSpPr>
        <p:spPr>
          <a:xfrm>
            <a:off x="0" y="4173"/>
            <a:ext cx="8527312"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userDrawn="1"/>
        </p:nvSpPr>
        <p:spPr>
          <a:xfrm>
            <a:off x="977900" y="6410204"/>
            <a:ext cx="4965700"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二、单元写作训练定向</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942205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4">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63" r:id="rId3"/>
    <p:sldLayoutId id="2147483650" r:id="rId4"/>
    <p:sldLayoutId id="2147483651" r:id="rId5"/>
    <p:sldLayoutId id="2147483652" r:id="rId6"/>
    <p:sldLayoutId id="2147483660" r:id="rId7"/>
    <p:sldLayoutId id="2147483662" r:id="rId8"/>
    <p:sldLayoutId id="2147483653" r:id="rId9"/>
    <p:sldLayoutId id="2147483654" r:id="rId10"/>
    <p:sldLayoutId id="2147483655" r:id="rId11"/>
    <p:sldLayoutId id="214748365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728671"/>
            <a:ext cx="11660202" cy="4093428"/>
          </a:xfrm>
          <a:prstGeom prst="rect">
            <a:avLst/>
          </a:prstGeom>
        </p:spPr>
        <p:txBody>
          <a:bodyPr wrap="square">
            <a:spAutoFit/>
          </a:bodyPr>
          <a:lstStyle/>
          <a:p>
            <a:pPr>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我</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飘过一群人，看到一旁立着的碑上写着黄花岗。人群中，七十二人傲然昂首挺立，身后是挥舞着屠刀的刽子手。为首的那人愤然地说：</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愿以我众人之鲜血，换明日中国之新颜。</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其余众人皆高声附和，他们坦然闭上了双眼。我飘上前问这是为什么，他淡然一笑：</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不过是人之常情罢了。</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我愈发疑惑</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a:t>
            </a:r>
            <a:endParaRPr lang="en-US" altLang="zh-CN" sz="2600" kern="100" dirty="0" smtClean="0">
              <a:solidFill>
                <a:schemeClr val="tx1">
                  <a:lumMod val="75000"/>
                  <a:lumOff val="25000"/>
                </a:schemeClr>
              </a:solidFill>
              <a:latin typeface="微软雅黑" pitchFamily="34" charset="-122"/>
              <a:ea typeface="微软雅黑" pitchFamily="34" charset="-122"/>
              <a:cs typeface="Times New Roman"/>
            </a:endParaRPr>
          </a:p>
          <a:p>
            <a:pPr>
              <a:lnSpc>
                <a:spcPct val="200000"/>
              </a:lnSpc>
              <a:spcAft>
                <a:spcPts val="0"/>
              </a:spcAft>
            </a:pPr>
            <a:r>
              <a:rPr lang="zh-CN" altLang="en-US" sz="2600" kern="100" dirty="0" smtClean="0">
                <a:solidFill>
                  <a:schemeClr val="accent6">
                    <a:lumMod val="75000"/>
                  </a:schemeClr>
                </a:solidFill>
                <a:latin typeface="微软雅黑" pitchFamily="34" charset="-122"/>
                <a:ea typeface="微软雅黑" pitchFamily="34" charset="-122"/>
                <a:cs typeface="Times New Roman"/>
              </a:rPr>
              <a:t>        ⇨</a:t>
            </a:r>
            <a:r>
              <a:rPr lang="zh-CN" altLang="en-US" sz="2600" kern="100" dirty="0">
                <a:solidFill>
                  <a:schemeClr val="accent6">
                    <a:lumMod val="75000"/>
                  </a:schemeClr>
                </a:solidFill>
                <a:latin typeface="微软雅黑" pitchFamily="34" charset="-122"/>
                <a:ea typeface="微软雅黑" pitchFamily="34" charset="-122"/>
                <a:cs typeface="Times New Roman"/>
              </a:rPr>
              <a:t>剪辑第三个镜头，旧瓶装新酒。</a:t>
            </a:r>
          </a:p>
        </p:txBody>
      </p:sp>
    </p:spTree>
    <p:extLst>
      <p:ext uri="{BB962C8B-B14F-4D97-AF65-F5344CB8AC3E}">
        <p14:creationId xmlns:p14="http://schemas.microsoft.com/office/powerpoint/2010/main" val="3118544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550871"/>
            <a:ext cx="11660202" cy="4893647"/>
          </a:xfrm>
          <a:prstGeom prst="rect">
            <a:avLst/>
          </a:prstGeom>
        </p:spPr>
        <p:txBody>
          <a:bodyPr wrap="square">
            <a:spAutoFit/>
          </a:bodyPr>
          <a:lstStyle/>
          <a:p>
            <a:pPr>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我</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飘过一间会议室，一群身着白大褂的人正神情激动地商议着什么。我凑上前去细听，哦，</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非典</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爆发，医生们正抢夺着第一线的岗位。银发老者拍案站起：</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我去，我年纪大了，就算有事也没什么可惜。</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不顾大家的劝阻，老人穿起防护服走出了会议室。我飘上前去问他这是为什么，他一笑：</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不过是人之常情罢了。</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又是这句话，我更疑惑了</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a:t>
            </a:r>
            <a:endParaRPr lang="en-US" altLang="zh-CN" sz="2600" kern="100" dirty="0" smtClean="0">
              <a:solidFill>
                <a:schemeClr val="tx1">
                  <a:lumMod val="75000"/>
                  <a:lumOff val="25000"/>
                </a:schemeClr>
              </a:solidFill>
              <a:latin typeface="微软雅黑" pitchFamily="34" charset="-122"/>
              <a:ea typeface="微软雅黑" pitchFamily="34" charset="-122"/>
              <a:cs typeface="Times New Roman"/>
            </a:endParaRPr>
          </a:p>
          <a:p>
            <a:pPr>
              <a:lnSpc>
                <a:spcPct val="200000"/>
              </a:lnSpc>
              <a:spcAft>
                <a:spcPts val="0"/>
              </a:spcAft>
            </a:pPr>
            <a:r>
              <a:rPr lang="zh-CN" altLang="en-US" sz="2600" kern="100" dirty="0" smtClean="0">
                <a:solidFill>
                  <a:schemeClr val="accent6">
                    <a:lumMod val="75000"/>
                  </a:schemeClr>
                </a:solidFill>
                <a:latin typeface="微软雅黑" pitchFamily="34" charset="-122"/>
                <a:ea typeface="微软雅黑" pitchFamily="34" charset="-122"/>
                <a:cs typeface="Times New Roman"/>
              </a:rPr>
              <a:t>        ⇨</a:t>
            </a:r>
            <a:r>
              <a:rPr lang="zh-CN" altLang="en-US" sz="2600" kern="100" dirty="0">
                <a:solidFill>
                  <a:schemeClr val="accent6">
                    <a:lumMod val="75000"/>
                  </a:schemeClr>
                </a:solidFill>
                <a:latin typeface="微软雅黑" pitchFamily="34" charset="-122"/>
                <a:ea typeface="微软雅黑" pitchFamily="34" charset="-122"/>
                <a:cs typeface="Times New Roman"/>
              </a:rPr>
              <a:t>剪辑第四个镜头，材料新鲜。</a:t>
            </a:r>
          </a:p>
        </p:txBody>
      </p:sp>
    </p:spTree>
    <p:extLst>
      <p:ext uri="{BB962C8B-B14F-4D97-AF65-F5344CB8AC3E}">
        <p14:creationId xmlns:p14="http://schemas.microsoft.com/office/powerpoint/2010/main" val="2702920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550871"/>
            <a:ext cx="11660202" cy="4893647"/>
          </a:xfrm>
          <a:prstGeom prst="rect">
            <a:avLst/>
          </a:prstGeom>
        </p:spPr>
        <p:txBody>
          <a:bodyPr wrap="square">
            <a:spAutoFit/>
          </a:bodyPr>
          <a:lstStyle/>
          <a:p>
            <a:pPr>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我</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飘过一座县城，昔日的繁华已成一片废墟，哀鸿遍野。一群人围着昏迷的年轻战士抢救着，他却突然坐起：</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我要去抢救群众。</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人们劝他歇歇吧，他已经不眠不休几天了，他急得仿佛快要流泪：</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就让我再去抢救一个人，就一个也好。</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我飘上前去问他这是为什么，他羞涩地一笑：</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不过是人之常情罢了。</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a:t>
            </a:r>
            <a:endParaRPr lang="en-US" altLang="zh-CN" sz="2600" kern="100" dirty="0" smtClean="0">
              <a:solidFill>
                <a:schemeClr val="tx1">
                  <a:lumMod val="75000"/>
                  <a:lumOff val="25000"/>
                </a:schemeClr>
              </a:solidFill>
              <a:latin typeface="微软雅黑" pitchFamily="34" charset="-122"/>
              <a:ea typeface="微软雅黑" pitchFamily="34" charset="-122"/>
              <a:cs typeface="Times New Roman"/>
            </a:endParaRPr>
          </a:p>
          <a:p>
            <a:pPr>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a:t>
            </a:r>
            <a:r>
              <a:rPr lang="zh-CN" altLang="en-US" sz="2600" kern="100" dirty="0">
                <a:solidFill>
                  <a:schemeClr val="accent6">
                    <a:lumMod val="75000"/>
                  </a:schemeClr>
                </a:solidFill>
                <a:latin typeface="微软雅黑" pitchFamily="34" charset="-122"/>
                <a:ea typeface="微软雅黑" pitchFamily="34" charset="-122"/>
                <a:cs typeface="Times New Roman"/>
              </a:rPr>
              <a:t>⇨运用以小见大和以点带面手法来剪辑第五个镜头。</a:t>
            </a:r>
          </a:p>
        </p:txBody>
      </p:sp>
    </p:spTree>
    <p:extLst>
      <p:ext uri="{BB962C8B-B14F-4D97-AF65-F5344CB8AC3E}">
        <p14:creationId xmlns:p14="http://schemas.microsoft.com/office/powerpoint/2010/main" val="3459748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957271"/>
            <a:ext cx="11660202" cy="4093428"/>
          </a:xfrm>
          <a:prstGeom prst="rect">
            <a:avLst/>
          </a:prstGeom>
        </p:spPr>
        <p:txBody>
          <a:bodyPr wrap="square">
            <a:spAutoFit/>
          </a:bodyPr>
          <a:lstStyle/>
          <a:p>
            <a:pPr>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看</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着这年轻的战士，回想起以前的经历，我忽然懂了。这一心为他人为国家的</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人之常情</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，早已深深地镌刻在了这个民族的骨髓里，流淌在了这个民族的血液中。我暗暗做出决定，要将我的经历与感悟随风传播到每个地方，我相信，唤醒了这样</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人之常情</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的民族，定能如巨龙般腾飞</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a:t>
            </a:r>
            <a:endParaRPr lang="en-US" altLang="zh-CN" sz="2600" kern="100" dirty="0" smtClean="0">
              <a:solidFill>
                <a:schemeClr val="tx1">
                  <a:lumMod val="75000"/>
                  <a:lumOff val="25000"/>
                </a:schemeClr>
              </a:solidFill>
              <a:latin typeface="微软雅黑" pitchFamily="34" charset="-122"/>
              <a:ea typeface="微软雅黑" pitchFamily="34" charset="-122"/>
              <a:cs typeface="Times New Roman"/>
            </a:endParaRPr>
          </a:p>
          <a:p>
            <a:pPr>
              <a:lnSpc>
                <a:spcPct val="200000"/>
              </a:lnSpc>
              <a:spcAft>
                <a:spcPts val="0"/>
              </a:spcAft>
            </a:pPr>
            <a:r>
              <a:rPr lang="zh-CN" altLang="en-US" sz="2600" kern="100" dirty="0" smtClean="0">
                <a:solidFill>
                  <a:schemeClr val="accent6">
                    <a:lumMod val="75000"/>
                  </a:schemeClr>
                </a:solidFill>
                <a:latin typeface="微软雅黑" pitchFamily="34" charset="-122"/>
                <a:ea typeface="微软雅黑" pitchFamily="34" charset="-122"/>
                <a:cs typeface="Times New Roman"/>
              </a:rPr>
              <a:t>        ⇨</a:t>
            </a:r>
            <a:r>
              <a:rPr lang="zh-CN" altLang="en-US" sz="2600" kern="100" dirty="0">
                <a:solidFill>
                  <a:schemeClr val="accent6">
                    <a:lumMod val="75000"/>
                  </a:schemeClr>
                </a:solidFill>
                <a:latin typeface="微软雅黑" pitchFamily="34" charset="-122"/>
                <a:ea typeface="微软雅黑" pitchFamily="34" charset="-122"/>
                <a:cs typeface="Times New Roman"/>
              </a:rPr>
              <a:t>结尾卒章显志，立意高远。</a:t>
            </a:r>
          </a:p>
        </p:txBody>
      </p:sp>
    </p:spTree>
    <p:extLst>
      <p:ext uri="{BB962C8B-B14F-4D97-AF65-F5344CB8AC3E}">
        <p14:creationId xmlns:p14="http://schemas.microsoft.com/office/powerpoint/2010/main" val="2906941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842971"/>
            <a:ext cx="11660202" cy="4093428"/>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名师评点</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　构思新巧，有个性色彩。文章构思奇特、大气，富有创新精神。作者想象自己是一粒沙，随风漂泊，见证大禹治水、杨家将西征、黄花岗七十二烈士就义、白衣天使抗</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非典</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和大地震中年轻战士抗震救灾。结尾以</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一心为他人为国家的</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人之常情</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，早已深深地镌刻在了这个民族的骨髓里，流淌在了这个民族的血液中</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点题升华，见解新颖深刻。</a:t>
            </a:r>
            <a:endParaRPr lang="zh-CN" altLang="en-US" sz="2600" kern="100" dirty="0">
              <a:solidFill>
                <a:schemeClr val="accent6">
                  <a:lumMod val="75000"/>
                </a:schemeClr>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531665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664698"/>
            <a:ext cx="11681441" cy="5493812"/>
          </a:xfrm>
          <a:prstGeom prst="rect">
            <a:avLst/>
          </a:prstGeom>
          <a:noFill/>
        </p:spPr>
        <p:txBody>
          <a:bodyPr wrap="square" rtlCol="0">
            <a:spAutoFit/>
          </a:bodyPr>
          <a:lstStyle/>
          <a:p>
            <a:pPr lvl="0" algn="just">
              <a:lnSpc>
                <a:spcPct val="150000"/>
              </a:lnSpc>
            </a:pP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文本借鉴</a:t>
            </a:r>
            <a:r>
              <a:rPr lang="en-US" altLang="zh-CN" sz="2600" kern="100" dirty="0">
                <a:latin typeface="微软雅黑" pitchFamily="34" charset="-122"/>
                <a:ea typeface="微软雅黑" pitchFamily="34" charset="-122"/>
                <a:cs typeface="Courier New"/>
              </a:rPr>
              <a:t>】</a:t>
            </a:r>
          </a:p>
          <a:p>
            <a:pPr lvl="0" algn="just">
              <a:lnSpc>
                <a:spcPct val="150000"/>
              </a:lnSpc>
            </a:pPr>
            <a:r>
              <a:rPr lang="zh-CN" altLang="en-US" sz="2600" kern="100" dirty="0">
                <a:latin typeface="微软雅黑" pitchFamily="34" charset="-122"/>
                <a:ea typeface="微软雅黑" pitchFamily="34" charset="-122"/>
                <a:cs typeface="Courier New"/>
              </a:rPr>
              <a:t>高考中对作文</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有创新</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的具体要求：见解新颖，材料新鲜，构思新巧，推理想象有独到之处，有个性色彩。</a:t>
            </a:r>
          </a:p>
          <a:p>
            <a:pPr lvl="0" algn="just">
              <a:lnSpc>
                <a:spcPct val="150000"/>
              </a:lnSpc>
            </a:pPr>
            <a:r>
              <a:rPr lang="zh-CN" altLang="en-US" sz="2600" kern="100" dirty="0">
                <a:latin typeface="微软雅黑" pitchFamily="34" charset="-122"/>
                <a:ea typeface="微软雅黑" pitchFamily="34" charset="-122"/>
                <a:cs typeface="Courier New"/>
              </a:rPr>
              <a:t>见解新颖：文章对生活有独到的感悟和见解。</a:t>
            </a:r>
          </a:p>
          <a:p>
            <a:pPr lvl="0" algn="just">
              <a:lnSpc>
                <a:spcPct val="150000"/>
              </a:lnSpc>
            </a:pPr>
            <a:r>
              <a:rPr lang="zh-CN" altLang="en-US" sz="2600" kern="100" dirty="0">
                <a:latin typeface="微软雅黑" pitchFamily="34" charset="-122"/>
                <a:ea typeface="微软雅黑" pitchFamily="34" charset="-122"/>
                <a:cs typeface="Courier New"/>
              </a:rPr>
              <a:t>材料新鲜：文章的选材鲜活，具有时代特色。</a:t>
            </a:r>
          </a:p>
          <a:p>
            <a:pPr lvl="0" algn="just">
              <a:lnSpc>
                <a:spcPct val="150000"/>
              </a:lnSpc>
            </a:pPr>
            <a:r>
              <a:rPr lang="zh-CN" altLang="en-US" sz="2600" kern="100" dirty="0">
                <a:latin typeface="微软雅黑" pitchFamily="34" charset="-122"/>
                <a:ea typeface="微软雅黑" pitchFamily="34" charset="-122"/>
                <a:cs typeface="Courier New"/>
              </a:rPr>
              <a:t>构思新巧：文章在布局谋篇上独具匠心，新颖别致。</a:t>
            </a:r>
          </a:p>
          <a:p>
            <a:pPr lvl="0" algn="just">
              <a:lnSpc>
                <a:spcPct val="150000"/>
              </a:lnSpc>
            </a:pPr>
            <a:r>
              <a:rPr lang="zh-CN" altLang="en-US" sz="2600" kern="100" dirty="0">
                <a:latin typeface="微软雅黑" pitchFamily="34" charset="-122"/>
                <a:ea typeface="微软雅黑" pitchFamily="34" charset="-122"/>
                <a:cs typeface="Courier New"/>
              </a:rPr>
              <a:t>推理想象有独到之处：文章推出的新结论或创作的新形式往往是在一般人意料之外却又在情理之中的。</a:t>
            </a:r>
          </a:p>
          <a:p>
            <a:pPr lvl="0" algn="just">
              <a:lnSpc>
                <a:spcPct val="150000"/>
              </a:lnSpc>
            </a:pPr>
            <a:r>
              <a:rPr lang="zh-CN" altLang="en-US" sz="2600" kern="100" dirty="0">
                <a:latin typeface="微软雅黑" pitchFamily="34" charset="-122"/>
                <a:ea typeface="微软雅黑" pitchFamily="34" charset="-122"/>
                <a:cs typeface="Courier New"/>
              </a:rPr>
              <a:t>有个性色彩：文章能体现出考生鲜明的个性色彩。</a:t>
            </a:r>
          </a:p>
        </p:txBody>
      </p:sp>
      <p:sp>
        <p:nvSpPr>
          <p:cNvPr id="4" name="文本框 5"/>
          <p:cNvSpPr txBox="1"/>
          <p:nvPr/>
        </p:nvSpPr>
        <p:spPr>
          <a:xfrm>
            <a:off x="113923" y="941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dirty="0" smtClean="0">
                <a:solidFill>
                  <a:schemeClr val="bg1">
                    <a:lumMod val="50000"/>
                  </a:schemeClr>
                </a:solidFill>
                <a:latin typeface="微软雅黑" pitchFamily="34" charset="-122"/>
                <a:ea typeface="微软雅黑" pitchFamily="34" charset="-122"/>
              </a:rPr>
              <a:t>技法指</a:t>
            </a:r>
            <a:r>
              <a:rPr lang="zh-CN" altLang="en-US" sz="2200" dirty="0">
                <a:solidFill>
                  <a:schemeClr val="bg1">
                    <a:lumMod val="50000"/>
                  </a:schemeClr>
                </a:solidFill>
                <a:latin typeface="微软雅黑" pitchFamily="34" charset="-122"/>
                <a:ea typeface="微软雅黑" pitchFamily="34" charset="-122"/>
              </a:rPr>
              <a:t>要</a:t>
            </a:r>
            <a:endParaRPr lang="en-US" altLang="zh-CN" sz="2200" dirty="0" smtClean="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5936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169398"/>
            <a:ext cx="11681441" cy="5833200"/>
          </a:xfrm>
          <a:prstGeom prst="rect">
            <a:avLst/>
          </a:prstGeom>
          <a:noFill/>
        </p:spPr>
        <p:txBody>
          <a:bodyPr wrap="square" rtlCol="0">
            <a:spAutoFit/>
          </a:bodyPr>
          <a:lstStyle/>
          <a:p>
            <a:pPr lvl="0" algn="just">
              <a:lnSpc>
                <a:spcPct val="150000"/>
              </a:lnSpc>
            </a:pPr>
            <a:r>
              <a:rPr lang="zh-CN" altLang="en-US" sz="2800" kern="100" dirty="0">
                <a:latin typeface="微软雅黑" pitchFamily="34" charset="-122"/>
                <a:ea typeface="微软雅黑" pitchFamily="34" charset="-122"/>
                <a:cs typeface="Courier New"/>
              </a:rPr>
              <a:t>一、见解新颖，追求立意新</a:t>
            </a:r>
          </a:p>
          <a:p>
            <a:pPr lvl="0" algn="just">
              <a:lnSpc>
                <a:spcPct val="150000"/>
              </a:lnSpc>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．逆向思维，体现思想</a:t>
            </a:r>
          </a:p>
          <a:p>
            <a:pPr lvl="0" algn="just">
              <a:lnSpc>
                <a:spcPct val="150000"/>
              </a:lnSpc>
            </a:pPr>
            <a:r>
              <a:rPr lang="zh-CN" altLang="en-US" sz="2800" kern="100" dirty="0">
                <a:latin typeface="微软雅黑" pitchFamily="34" charset="-122"/>
                <a:ea typeface="微软雅黑" pitchFamily="34" charset="-122"/>
                <a:cs typeface="Courier New"/>
              </a:rPr>
              <a:t>在思考问题时，运用逆向思维，反弹琵琶，从相反的角度思考，勇敢地打破认识常规，得出全新的见解。同样的事情我们从正面理解它是正确的，有时我们从反面来理解它也有道理。使观点显得更新更深。不过反弹琵琶的方法要慎用，逆向思维时务必要辨别事物的真、善、美与假、恶、丑，符合前者的观点才正确，反之，就会弄巧成拙。比如，一株牵牛花，别人赞美它勇于攀登，奋发向上；我偏批评它只要见到谁位置高就去攀附，为他吹喇叭，唱赞歌。</a:t>
            </a:r>
          </a:p>
        </p:txBody>
      </p:sp>
    </p:spTree>
    <p:extLst>
      <p:ext uri="{BB962C8B-B14F-4D97-AF65-F5344CB8AC3E}">
        <p14:creationId xmlns:p14="http://schemas.microsoft.com/office/powerpoint/2010/main" val="3387341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42398"/>
            <a:ext cx="11681441" cy="1815882"/>
          </a:xfrm>
          <a:prstGeom prst="rect">
            <a:avLst/>
          </a:prstGeom>
          <a:noFill/>
        </p:spPr>
        <p:txBody>
          <a:bodyPr wrap="square" rtlCol="0">
            <a:spAutoFit/>
          </a:bodyPr>
          <a:lstStyle/>
          <a:p>
            <a:pPr lvl="0" algn="just">
              <a:lnSpc>
                <a:spcPct val="200000"/>
              </a:lnSpc>
            </a:pPr>
            <a:r>
              <a:rPr lang="zh-CN" altLang="en-US" sz="2800" kern="100" dirty="0">
                <a:latin typeface="微软雅黑" pitchFamily="34" charset="-122"/>
                <a:ea typeface="微软雅黑" pitchFamily="34" charset="-122"/>
                <a:cs typeface="Courier New"/>
              </a:rPr>
              <a:t>问题①：阅读教材第</a:t>
            </a:r>
            <a:r>
              <a:rPr lang="en-US" altLang="zh-CN" sz="2800" kern="100" dirty="0">
                <a:latin typeface="微软雅黑" pitchFamily="34" charset="-122"/>
                <a:ea typeface="微软雅黑" pitchFamily="34" charset="-122"/>
                <a:cs typeface="Courier New"/>
              </a:rPr>
              <a:t>83</a:t>
            </a:r>
            <a:r>
              <a:rPr lang="zh-CN" altLang="en-US" sz="2800" kern="100" dirty="0">
                <a:latin typeface="微软雅黑" pitchFamily="34" charset="-122"/>
                <a:ea typeface="微软雅黑" pitchFamily="34" charset="-122"/>
                <a:cs typeface="Courier New"/>
              </a:rPr>
              <a:t>页</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精神救助</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部分，思考：文章在立意上有什么创新之处？</a:t>
            </a:r>
          </a:p>
        </p:txBody>
      </p:sp>
      <p:sp>
        <p:nvSpPr>
          <p:cNvPr id="3" name="TextBox 2"/>
          <p:cNvSpPr txBox="1"/>
          <p:nvPr/>
        </p:nvSpPr>
        <p:spPr>
          <a:xfrm>
            <a:off x="244300" y="1718385"/>
            <a:ext cx="11571762" cy="2547429"/>
          </a:xfrm>
          <a:prstGeom prst="rect">
            <a:avLst/>
          </a:prstGeom>
          <a:noFill/>
        </p:spPr>
        <p:txBody>
          <a:bodyPr wrap="square" rtlCol="0">
            <a:spAutoFit/>
          </a:bodyPr>
          <a:lstStyle/>
          <a:p>
            <a:pPr algn="just">
              <a:lnSpc>
                <a:spcPct val="200000"/>
              </a:lnSpc>
              <a:spcAft>
                <a:spcPts val="0"/>
              </a:spcAft>
            </a:pPr>
            <a:r>
              <a:rPr lang="zh-CN" altLang="en-US" sz="2800" b="1" kern="100" dirty="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smtClean="0">
                <a:latin typeface="Times New Roman"/>
                <a:ea typeface="微软雅黑" pitchFamily="34" charset="-122"/>
                <a:cs typeface="Times New Roman"/>
              </a:rPr>
              <a:t>提出</a:t>
            </a:r>
            <a:r>
              <a:rPr lang="zh-CN" altLang="en-US" sz="2800" kern="100" dirty="0">
                <a:latin typeface="Times New Roman"/>
                <a:ea typeface="微软雅黑" pitchFamily="34" charset="-122"/>
                <a:cs typeface="Times New Roman"/>
              </a:rPr>
              <a:t>的观点新。一般人在救助别人时，很少会想到向救助对象学习什么。而张莉却打破常规，逆向思维，认为这个经济上的救助对象，在精神上救助了自己，立意新颖</a:t>
            </a:r>
            <a:r>
              <a:rPr lang="zh-CN" altLang="en-US" sz="2800" kern="100" dirty="0" smtClean="0">
                <a:latin typeface="Times New Roman"/>
                <a:ea typeface="微软雅黑" pitchFamily="34" charset="-122"/>
                <a:cs typeface="Times New Roman"/>
              </a:rPr>
              <a:t>。</a:t>
            </a:r>
            <a:endParaRPr lang="zh-CN" altLang="en-US" sz="28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2175778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512298"/>
            <a:ext cx="11681441" cy="1815882"/>
          </a:xfrm>
          <a:prstGeom prst="rect">
            <a:avLst/>
          </a:prstGeom>
          <a:noFill/>
        </p:spPr>
        <p:txBody>
          <a:bodyPr wrap="square" rtlCol="0">
            <a:spAutoFit/>
          </a:bodyPr>
          <a:lstStyle/>
          <a:p>
            <a:pPr lvl="0" algn="just">
              <a:lnSpc>
                <a:spcPct val="200000"/>
              </a:lnSpc>
            </a:pPr>
            <a:r>
              <a:rPr lang="zh-CN" altLang="en-US" sz="2800" kern="100" dirty="0">
                <a:latin typeface="微软雅黑" pitchFamily="34" charset="-122"/>
                <a:ea typeface="微软雅黑" pitchFamily="34" charset="-122"/>
                <a:cs typeface="Courier New"/>
              </a:rPr>
              <a:t>问题②：</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书读百遍，其义自见</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的话题，从正面讲，这种认真、刻苦的精神和方法固然是好的。请运用逆向思维的方法重新立意。</a:t>
            </a:r>
          </a:p>
        </p:txBody>
      </p:sp>
      <p:sp>
        <p:nvSpPr>
          <p:cNvPr id="3" name="TextBox 2"/>
          <p:cNvSpPr txBox="1"/>
          <p:nvPr/>
        </p:nvSpPr>
        <p:spPr>
          <a:xfrm>
            <a:off x="244300" y="2289885"/>
            <a:ext cx="11571762" cy="1815882"/>
          </a:xfrm>
          <a:prstGeom prst="rect">
            <a:avLst/>
          </a:prstGeom>
          <a:noFill/>
        </p:spPr>
        <p:txBody>
          <a:bodyPr wrap="square" rtlCol="0">
            <a:spAutoFit/>
          </a:bodyPr>
          <a:lstStyle/>
          <a:p>
            <a:pPr algn="just">
              <a:lnSpc>
                <a:spcPct val="200000"/>
              </a:lnSpc>
              <a:spcAft>
                <a:spcPts val="0"/>
              </a:spcAft>
            </a:pPr>
            <a:r>
              <a:rPr lang="zh-CN" altLang="en-US" sz="2800" b="1" kern="100" dirty="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这种蠢笨费时的读书方法，确无可取之处。如果确实难以读懂，就要通过问别人、查资料、上网查询等多种渠道学习，以提高学习效率。</a:t>
            </a:r>
          </a:p>
        </p:txBody>
      </p:sp>
    </p:spTree>
    <p:extLst>
      <p:ext uri="{BB962C8B-B14F-4D97-AF65-F5344CB8AC3E}">
        <p14:creationId xmlns:p14="http://schemas.microsoft.com/office/powerpoint/2010/main" val="1458048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169398"/>
            <a:ext cx="11681441" cy="5952399"/>
          </a:xfrm>
          <a:prstGeom prst="rect">
            <a:avLst/>
          </a:prstGeom>
          <a:noFill/>
        </p:spPr>
        <p:txBody>
          <a:bodyPr wrap="square" rtlCol="0">
            <a:spAutoFit/>
          </a:bodyPr>
          <a:lstStyle/>
          <a:p>
            <a:pPr lvl="0" algn="just">
              <a:lnSpc>
                <a:spcPct val="170000"/>
              </a:lnSpc>
            </a:pPr>
            <a:r>
              <a:rPr lang="en-US" altLang="zh-CN" sz="2800" kern="100" dirty="0">
                <a:latin typeface="微软雅黑" pitchFamily="34" charset="-122"/>
                <a:ea typeface="微软雅黑" pitchFamily="34" charset="-122"/>
                <a:cs typeface="Courier New"/>
              </a:rPr>
              <a:t>2</a:t>
            </a:r>
            <a:r>
              <a:rPr lang="zh-CN" altLang="en-US" sz="2800" kern="100" dirty="0">
                <a:latin typeface="微软雅黑" pitchFamily="34" charset="-122"/>
                <a:ea typeface="微软雅黑" pitchFamily="34" charset="-122"/>
                <a:cs typeface="Courier New"/>
              </a:rPr>
              <a:t>．发散思维，变换角度</a:t>
            </a:r>
          </a:p>
          <a:p>
            <a:pPr lvl="0" algn="just">
              <a:lnSpc>
                <a:spcPct val="170000"/>
              </a:lnSpc>
            </a:pPr>
            <a:r>
              <a:rPr lang="zh-CN" altLang="en-US" sz="2800" kern="100" dirty="0">
                <a:latin typeface="微软雅黑" pitchFamily="34" charset="-122"/>
                <a:ea typeface="微软雅黑" pitchFamily="34" charset="-122"/>
                <a:cs typeface="Courier New"/>
              </a:rPr>
              <a:t>对同一事物如果从不同的角度分析，会有不同的见解、新的认识，得出不同的结果。比如，对</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滥竽充数</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，除了批评南郭先生不懂装懂的恶劣作风外，还可以从以下角度思考：①批评齐宣王的</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大锅饭</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政策，联系现实谈改革平均主义的必要性；②批评南郭先生的同事互相包庇，抨击现实社会中官官相护的腐败现象；③肯定南郭先生的自知之明，批评现实生活中不学无术却空占位置的无赖作风；④赞颂齐王不墨守成规，勇于改革创新的精神。</a:t>
            </a:r>
          </a:p>
        </p:txBody>
      </p:sp>
    </p:spTree>
    <p:extLst>
      <p:ext uri="{BB962C8B-B14F-4D97-AF65-F5344CB8AC3E}">
        <p14:creationId xmlns:p14="http://schemas.microsoft.com/office/powerpoint/2010/main" val="118650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p:cNvSpPr txBox="1">
            <a:spLocks/>
          </p:cNvSpPr>
          <p:nvPr/>
        </p:nvSpPr>
        <p:spPr>
          <a:xfrm>
            <a:off x="2810990" y="464938"/>
            <a:ext cx="640921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4500" dirty="0" smtClean="0">
                <a:solidFill>
                  <a:srgbClr val="FC6204"/>
                </a:solidFill>
                <a:ea typeface="微软雅黑" pitchFamily="34" charset="-122"/>
              </a:rPr>
              <a:t>一、单元文本素材运用</a:t>
            </a:r>
            <a:endParaRPr lang="zh-CN" altLang="en-US" sz="4500" dirty="0">
              <a:solidFill>
                <a:srgbClr val="FC6204"/>
              </a:solidFill>
              <a:ea typeface="微软雅黑" pitchFamily="34" charset="-122"/>
            </a:endParaRPr>
          </a:p>
        </p:txBody>
      </p:sp>
      <p:sp>
        <p:nvSpPr>
          <p:cNvPr id="6" name="矩形 5"/>
          <p:cNvSpPr/>
          <p:nvPr/>
        </p:nvSpPr>
        <p:spPr>
          <a:xfrm>
            <a:off x="138098" y="1122371"/>
            <a:ext cx="11660202" cy="4893647"/>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1</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．点击素材</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中国建筑的特征</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(1)</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中国所称为一</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所</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房子是由若干座这种建筑物以及一些联系性的建筑物，如回廊、抱厦、厢、耳、过厅等等，围绕着一个或若干个庭院或天井建造而成的。在这种布置中，往往左右均齐对称，构成显著的轴线。</a:t>
            </a:r>
          </a:p>
          <a:p>
            <a:pPr>
              <a:lnSpc>
                <a:spcPct val="20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感悟：这句话蕴含着一定的人生哲理，可以联想到：和谐与对称；关注弱势群体，社会共同富裕；发展西部，平衡东西经济等话题。</a:t>
            </a:r>
          </a:p>
        </p:txBody>
      </p:sp>
    </p:spTree>
    <p:extLst>
      <p:ext uri="{BB962C8B-B14F-4D97-AF65-F5344CB8AC3E}">
        <p14:creationId xmlns:p14="http://schemas.microsoft.com/office/powerpoint/2010/main" val="1221173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512298"/>
            <a:ext cx="11681441" cy="1685911"/>
          </a:xfrm>
          <a:prstGeom prst="rect">
            <a:avLst/>
          </a:prstGeom>
          <a:noFill/>
        </p:spPr>
        <p:txBody>
          <a:bodyPr wrap="square" rtlCol="0">
            <a:spAutoFit/>
          </a:bodyPr>
          <a:lstStyle/>
          <a:p>
            <a:pPr lvl="0" algn="just">
              <a:lnSpc>
                <a:spcPct val="200000"/>
              </a:lnSpc>
            </a:pPr>
            <a:r>
              <a:rPr lang="zh-CN" altLang="en-US" sz="2800" kern="100" dirty="0">
                <a:latin typeface="微软雅黑" pitchFamily="34" charset="-122"/>
                <a:ea typeface="微软雅黑" pitchFamily="34" charset="-122"/>
                <a:cs typeface="Courier New"/>
              </a:rPr>
              <a:t>问题③：阅读教材第</a:t>
            </a:r>
            <a:r>
              <a:rPr lang="en-US" altLang="zh-CN" sz="2800" kern="100" dirty="0">
                <a:latin typeface="微软雅黑" pitchFamily="34" charset="-122"/>
                <a:ea typeface="微软雅黑" pitchFamily="34" charset="-122"/>
                <a:cs typeface="Courier New"/>
              </a:rPr>
              <a:t>83</a:t>
            </a:r>
            <a:r>
              <a:rPr lang="zh-CN" altLang="en-US" sz="2800" kern="100" dirty="0">
                <a:latin typeface="微软雅黑" pitchFamily="34" charset="-122"/>
                <a:ea typeface="微软雅黑" pitchFamily="34" charset="-122"/>
                <a:cs typeface="Courier New"/>
              </a:rPr>
              <a:t>页</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我的梦幻时代</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发现的时代</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等文章选段，思考：它们在立意上有什么创新之处？</a:t>
            </a:r>
          </a:p>
        </p:txBody>
      </p:sp>
      <p:sp>
        <p:nvSpPr>
          <p:cNvPr id="3" name="TextBox 2"/>
          <p:cNvSpPr txBox="1"/>
          <p:nvPr/>
        </p:nvSpPr>
        <p:spPr>
          <a:xfrm>
            <a:off x="244300" y="2289885"/>
            <a:ext cx="11571762" cy="954107"/>
          </a:xfrm>
          <a:prstGeom prst="rect">
            <a:avLst/>
          </a:prstGeom>
          <a:noFill/>
        </p:spPr>
        <p:txBody>
          <a:bodyPr wrap="square" rtlCol="0">
            <a:spAutoFit/>
          </a:bodyPr>
          <a:lstStyle/>
          <a:p>
            <a:pPr algn="just">
              <a:lnSpc>
                <a:spcPct val="200000"/>
              </a:lnSpc>
              <a:spcAft>
                <a:spcPts val="0"/>
              </a:spcAft>
            </a:pPr>
            <a:r>
              <a:rPr lang="zh-CN" altLang="en-US" sz="2800" b="1" kern="100" dirty="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选择的角度新。</a:t>
            </a:r>
          </a:p>
        </p:txBody>
      </p:sp>
    </p:spTree>
    <p:extLst>
      <p:ext uri="{BB962C8B-B14F-4D97-AF65-F5344CB8AC3E}">
        <p14:creationId xmlns:p14="http://schemas.microsoft.com/office/powerpoint/2010/main" val="20060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512298"/>
            <a:ext cx="11681441" cy="1815882"/>
          </a:xfrm>
          <a:prstGeom prst="rect">
            <a:avLst/>
          </a:prstGeom>
          <a:noFill/>
        </p:spPr>
        <p:txBody>
          <a:bodyPr wrap="square" rtlCol="0">
            <a:spAutoFit/>
          </a:bodyPr>
          <a:lstStyle/>
          <a:p>
            <a:pPr lvl="0" algn="just">
              <a:lnSpc>
                <a:spcPct val="200000"/>
              </a:lnSpc>
            </a:pPr>
            <a:r>
              <a:rPr lang="zh-CN" altLang="en-US" sz="2800" kern="100" dirty="0">
                <a:latin typeface="微软雅黑" pitchFamily="34" charset="-122"/>
                <a:ea typeface="微软雅黑" pitchFamily="34" charset="-122"/>
                <a:cs typeface="Courier New"/>
              </a:rPr>
              <a:t>问题④：以</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愚公移山</a:t>
            </a:r>
            <a:r>
              <a:rPr lang="zh-CN" altLang="en-US" sz="2800" kern="100" dirty="0">
                <a:latin typeface="宋体" pitchFamily="2" charset="-122"/>
                <a:ea typeface="宋体" pitchFamily="2" charset="-122"/>
                <a:cs typeface="Times New Roman"/>
              </a:rPr>
              <a:t>”</a:t>
            </a:r>
            <a:r>
              <a:rPr lang="zh-CN" altLang="en-US" sz="2800" kern="100" dirty="0">
                <a:latin typeface="微软雅黑" pitchFamily="34" charset="-122"/>
                <a:ea typeface="微软雅黑" pitchFamily="34" charset="-122"/>
                <a:cs typeface="Courier New"/>
              </a:rPr>
              <a:t>为话题，除了批评智叟的愚，赞美愚公的恒心外，还可以从哪些角度思考？</a:t>
            </a:r>
          </a:p>
        </p:txBody>
      </p:sp>
      <p:sp>
        <p:nvSpPr>
          <p:cNvPr id="3" name="TextBox 2"/>
          <p:cNvSpPr txBox="1"/>
          <p:nvPr/>
        </p:nvSpPr>
        <p:spPr>
          <a:xfrm>
            <a:off x="244300" y="2289885"/>
            <a:ext cx="11571762" cy="1815882"/>
          </a:xfrm>
          <a:prstGeom prst="rect">
            <a:avLst/>
          </a:prstGeom>
          <a:noFill/>
        </p:spPr>
        <p:txBody>
          <a:bodyPr wrap="square" rtlCol="0">
            <a:spAutoFit/>
          </a:bodyPr>
          <a:lstStyle/>
          <a:p>
            <a:pPr algn="just">
              <a:lnSpc>
                <a:spcPct val="200000"/>
              </a:lnSpc>
              <a:spcAft>
                <a:spcPts val="0"/>
              </a:spcAft>
            </a:pPr>
            <a:r>
              <a:rPr lang="zh-CN" altLang="en-US" sz="2800" b="1" kern="100" dirty="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愚公从这个地方搬走；愚公和他人合作，共同搬山；愚公先做生意赚钱，等有钱后再雇人搬山。</a:t>
            </a:r>
          </a:p>
        </p:txBody>
      </p:sp>
    </p:spTree>
    <p:extLst>
      <p:ext uri="{BB962C8B-B14F-4D97-AF65-F5344CB8AC3E}">
        <p14:creationId xmlns:p14="http://schemas.microsoft.com/office/powerpoint/2010/main" val="381894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321798"/>
            <a:ext cx="11681441" cy="5122236"/>
          </a:xfrm>
          <a:prstGeom prst="rect">
            <a:avLst/>
          </a:prstGeom>
          <a:noFill/>
        </p:spPr>
        <p:txBody>
          <a:bodyPr wrap="square" rtlCol="0">
            <a:spAutoFit/>
          </a:bodyPr>
          <a:lstStyle/>
          <a:p>
            <a:pPr lvl="0" algn="just">
              <a:lnSpc>
                <a:spcPct val="170000"/>
              </a:lnSpc>
            </a:pPr>
            <a:r>
              <a:rPr lang="en-US" altLang="zh-CN" sz="2800" kern="100" dirty="0">
                <a:latin typeface="微软雅黑" pitchFamily="34" charset="-122"/>
                <a:ea typeface="微软雅黑" pitchFamily="34" charset="-122"/>
                <a:cs typeface="Courier New"/>
              </a:rPr>
              <a:t>3</a:t>
            </a:r>
            <a:r>
              <a:rPr lang="zh-CN" altLang="en-US" sz="2800" kern="100" dirty="0">
                <a:latin typeface="微软雅黑" pitchFamily="34" charset="-122"/>
                <a:ea typeface="微软雅黑" pitchFamily="34" charset="-122"/>
                <a:cs typeface="Courier New"/>
              </a:rPr>
              <a:t>．深入分析，挖掘本质</a:t>
            </a:r>
          </a:p>
          <a:p>
            <a:pPr lvl="0" algn="just">
              <a:lnSpc>
                <a:spcPct val="170000"/>
              </a:lnSpc>
            </a:pPr>
            <a:r>
              <a:rPr lang="zh-CN" altLang="en-US" sz="2800" kern="100" dirty="0">
                <a:latin typeface="微软雅黑" pitchFamily="34" charset="-122"/>
                <a:ea typeface="微软雅黑" pitchFamily="34" charset="-122"/>
                <a:cs typeface="Courier New"/>
              </a:rPr>
              <a:t>在人们普遍认同的认知习惯或传统观念基础上，继续深入挖掘，就像做</a:t>
            </a:r>
            <a:r>
              <a:rPr lang="en-US" altLang="zh-CN" sz="2800" kern="100" dirty="0">
                <a:latin typeface="微软雅黑" pitchFamily="34" charset="-122"/>
                <a:ea typeface="微软雅黑" pitchFamily="34" charset="-122"/>
                <a:cs typeface="Courier New"/>
              </a:rPr>
              <a:t>X</a:t>
            </a:r>
            <a:r>
              <a:rPr lang="zh-CN" altLang="en-US" sz="2800" kern="100" dirty="0">
                <a:latin typeface="微软雅黑" pitchFamily="34" charset="-122"/>
                <a:ea typeface="微软雅黑" pitchFamily="34" charset="-122"/>
                <a:cs typeface="Courier New"/>
              </a:rPr>
              <a:t>光透视一样，揭示出事物的本质，从而形成全新的见解。</a:t>
            </a:r>
          </a:p>
          <a:p>
            <a:pPr lvl="0" algn="just">
              <a:lnSpc>
                <a:spcPct val="170000"/>
              </a:lnSpc>
            </a:pPr>
            <a:r>
              <a:rPr lang="zh-CN" altLang="en-US" sz="2800" kern="100" dirty="0">
                <a:latin typeface="微软雅黑" pitchFamily="34" charset="-122"/>
                <a:ea typeface="微软雅黑" pitchFamily="34" charset="-122"/>
                <a:cs typeface="Courier New"/>
              </a:rPr>
              <a:t>如台湾著名作家柏杨的文章</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讲真话不是美德</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乍看起来让人怀疑是不是写错或印错了。读罢全文才恍然大悟，原来作者认为：讲真话不是一个人的美德，讲真话是一个基本的做人态度。一旦讲真话成为美德的时候，这个社会就会扭曲。文章见解新颖，立意深刻，发人深省。</a:t>
            </a:r>
          </a:p>
        </p:txBody>
      </p:sp>
    </p:spTree>
    <p:extLst>
      <p:ext uri="{BB962C8B-B14F-4D97-AF65-F5344CB8AC3E}">
        <p14:creationId xmlns:p14="http://schemas.microsoft.com/office/powerpoint/2010/main" val="680251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893298"/>
            <a:ext cx="11681441" cy="3539430"/>
          </a:xfrm>
          <a:prstGeom prst="rect">
            <a:avLst/>
          </a:prstGeom>
          <a:noFill/>
        </p:spPr>
        <p:txBody>
          <a:bodyPr wrap="square" rtlCol="0">
            <a:spAutoFit/>
          </a:bodyPr>
          <a:lstStyle/>
          <a:p>
            <a:pPr lvl="0" algn="just">
              <a:lnSpc>
                <a:spcPct val="200000"/>
              </a:lnSpc>
            </a:pPr>
            <a:r>
              <a:rPr lang="zh-CN" altLang="en-US" sz="2800" kern="100" dirty="0">
                <a:latin typeface="微软雅黑" pitchFamily="34" charset="-122"/>
                <a:ea typeface="微软雅黑" pitchFamily="34" charset="-122"/>
                <a:cs typeface="Courier New"/>
              </a:rPr>
              <a:t>二、材料新鲜，追求题材新</a:t>
            </a:r>
          </a:p>
          <a:p>
            <a:pPr lvl="0" algn="just">
              <a:lnSpc>
                <a:spcPct val="200000"/>
              </a:lnSpc>
            </a:pPr>
            <a:r>
              <a:rPr lang="zh-CN" altLang="en-US" sz="2800" kern="100" dirty="0" smtClean="0">
                <a:latin typeface="微软雅黑" pitchFamily="34" charset="-122"/>
                <a:ea typeface="微软雅黑" pitchFamily="34" charset="-122"/>
                <a:cs typeface="Courier New"/>
              </a:rPr>
              <a:t>不能</a:t>
            </a:r>
            <a:r>
              <a:rPr lang="zh-CN" altLang="en-US" sz="2800" kern="100" dirty="0">
                <a:latin typeface="微软雅黑" pitchFamily="34" charset="-122"/>
                <a:ea typeface="微软雅黑" pitchFamily="34" charset="-122"/>
                <a:cs typeface="Courier New"/>
              </a:rPr>
              <a:t>光用课本或报刊上大家熟知的材料，取材要从自己独特的经历或阅读中选取。一般说，每个人的经历都不会和别人完全相同，写得具体就会写出个性，也就会让读者感到新颖</a:t>
            </a:r>
            <a:r>
              <a:rPr lang="zh-CN" altLang="en-US" sz="2800" kern="100" dirty="0" smtClean="0">
                <a:latin typeface="微软雅黑" pitchFamily="34" charset="-122"/>
                <a:ea typeface="微软雅黑" pitchFamily="34" charset="-122"/>
                <a:cs typeface="Courier New"/>
              </a:rPr>
              <a:t>。</a:t>
            </a:r>
            <a:endParaRPr lang="zh-CN" altLang="en-US" sz="2800" kern="100" dirty="0">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1768184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591" y="-211602"/>
            <a:ext cx="11681441" cy="824136"/>
          </a:xfrm>
          <a:prstGeom prst="rect">
            <a:avLst/>
          </a:prstGeom>
          <a:noFill/>
        </p:spPr>
        <p:txBody>
          <a:bodyPr wrap="square" rtlCol="0">
            <a:spAutoFit/>
          </a:bodyPr>
          <a:lstStyle/>
          <a:p>
            <a:pPr lvl="0" algn="just">
              <a:lnSpc>
                <a:spcPct val="200000"/>
              </a:lnSpc>
            </a:pPr>
            <a:r>
              <a:rPr lang="zh-CN" altLang="en-US" sz="2800" kern="100" dirty="0">
                <a:latin typeface="微软雅黑" pitchFamily="34" charset="-122"/>
                <a:ea typeface="微软雅黑" pitchFamily="34" charset="-122"/>
                <a:cs typeface="Courier New"/>
              </a:rPr>
              <a:t>问题⑤：阅读下面的语段，思考怎样做到材料新鲜。</a:t>
            </a:r>
          </a:p>
        </p:txBody>
      </p:sp>
      <p:sp>
        <p:nvSpPr>
          <p:cNvPr id="3" name="TextBox 2"/>
          <p:cNvSpPr txBox="1"/>
          <p:nvPr/>
        </p:nvSpPr>
        <p:spPr>
          <a:xfrm>
            <a:off x="104600" y="600785"/>
            <a:ext cx="11820700" cy="5204373"/>
          </a:xfrm>
          <a:prstGeom prst="rect">
            <a:avLst/>
          </a:prstGeom>
          <a:noFill/>
        </p:spPr>
        <p:txBody>
          <a:bodyPr wrap="square" rtlCol="0">
            <a:spAutoFit/>
          </a:bodyPr>
          <a:lstStyle/>
          <a:p>
            <a:pPr algn="just">
              <a:lnSpc>
                <a:spcPct val="140000"/>
              </a:lnSpc>
              <a:spcAft>
                <a:spcPts val="0"/>
              </a:spcAft>
            </a:pPr>
            <a:r>
              <a:rPr lang="zh-CN" altLang="en-US" sz="2500" kern="100" dirty="0" smtClean="0">
                <a:latin typeface="Times New Roman"/>
                <a:ea typeface="微软雅黑" pitchFamily="34" charset="-122"/>
                <a:cs typeface="Times New Roman"/>
              </a:rPr>
              <a:t>       有</a:t>
            </a:r>
            <a:r>
              <a:rPr lang="zh-CN" altLang="en-US" sz="2500" kern="100" dirty="0">
                <a:latin typeface="Times New Roman"/>
                <a:ea typeface="微软雅黑" pitchFamily="34" charset="-122"/>
                <a:cs typeface="Times New Roman"/>
              </a:rPr>
              <a:t>一次，我的丈夫带合唱团去环岛演唱，</a:t>
            </a:r>
            <a:r>
              <a:rPr lang="en-US" altLang="zh-CN" sz="2500" kern="100" dirty="0">
                <a:latin typeface="Times New Roman"/>
                <a:ea typeface="微软雅黑" pitchFamily="34" charset="-122"/>
                <a:cs typeface="Times New Roman"/>
              </a:rPr>
              <a:t>8</a:t>
            </a:r>
            <a:r>
              <a:rPr lang="zh-CN" altLang="en-US" sz="2500" kern="100" dirty="0">
                <a:latin typeface="Times New Roman"/>
                <a:ea typeface="微软雅黑" pitchFamily="34" charset="-122"/>
                <a:cs typeface="Times New Roman"/>
              </a:rPr>
              <a:t>岁的儿子诗诗和</a:t>
            </a:r>
            <a:r>
              <a:rPr lang="en-US" altLang="zh-CN" sz="2500" kern="100" dirty="0">
                <a:latin typeface="Times New Roman"/>
                <a:ea typeface="微软雅黑" pitchFamily="34" charset="-122"/>
                <a:cs typeface="Times New Roman"/>
              </a:rPr>
              <a:t>5</a:t>
            </a:r>
            <a:r>
              <a:rPr lang="zh-CN" altLang="en-US" sz="2500" kern="100" dirty="0">
                <a:latin typeface="Times New Roman"/>
                <a:ea typeface="微软雅黑" pitchFamily="34" charset="-122"/>
                <a:cs typeface="Times New Roman"/>
              </a:rPr>
              <a:t>岁的女儿晴晴刚好放假，也就跟着去了。</a:t>
            </a:r>
          </a:p>
          <a:p>
            <a:pPr algn="just">
              <a:lnSpc>
                <a:spcPct val="140000"/>
              </a:lnSpc>
              <a:spcAft>
                <a:spcPts val="0"/>
              </a:spcAft>
            </a:pPr>
            <a:r>
              <a:rPr lang="zh-CN" altLang="en-US" sz="2500" kern="100" dirty="0" smtClean="0">
                <a:latin typeface="Times New Roman"/>
                <a:ea typeface="微软雅黑" pitchFamily="34" charset="-122"/>
                <a:cs typeface="Times New Roman"/>
              </a:rPr>
              <a:t>       演唱</a:t>
            </a:r>
            <a:r>
              <a:rPr lang="zh-CN" altLang="en-US" sz="2500" kern="100" dirty="0">
                <a:latin typeface="Times New Roman"/>
                <a:ea typeface="微软雅黑" pitchFamily="34" charset="-122"/>
                <a:cs typeface="Times New Roman"/>
              </a:rPr>
              <a:t>了一个礼拜，临回来的前一晚，丈夫问小女儿道：</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你喜欢回家还是出来啊？</a:t>
            </a:r>
            <a:r>
              <a:rPr lang="zh-CN" altLang="en-US" sz="2800" kern="100" dirty="0">
                <a:latin typeface="宋体" pitchFamily="2" charset="-122"/>
                <a:ea typeface="宋体" pitchFamily="2" charset="-122"/>
                <a:cs typeface="Times New Roman"/>
              </a:rPr>
              <a:t>”</a:t>
            </a:r>
          </a:p>
          <a:p>
            <a:pPr algn="just">
              <a:lnSpc>
                <a:spcPct val="140000"/>
              </a:lnSpc>
              <a:spcAft>
                <a:spcPts val="0"/>
              </a:spcAft>
            </a:pPr>
            <a:r>
              <a:rPr lang="zh-CN" altLang="en-US" sz="2500" kern="100" dirty="0" smtClean="0">
                <a:latin typeface="Times New Roman"/>
                <a:ea typeface="微软雅黑" pitchFamily="34" charset="-122"/>
                <a:cs typeface="Times New Roman"/>
              </a:rPr>
              <a:t>       晴</a:t>
            </a:r>
            <a:r>
              <a:rPr lang="zh-CN" altLang="en-US" sz="2500" kern="100" dirty="0">
                <a:latin typeface="Times New Roman"/>
                <a:ea typeface="微软雅黑" pitchFamily="34" charset="-122"/>
                <a:cs typeface="Times New Roman"/>
              </a:rPr>
              <a:t>晴毫不犹豫地答：</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我当然喜欢回家！</a:t>
            </a:r>
            <a:r>
              <a:rPr lang="zh-CN" altLang="en-US" sz="2800" kern="100" dirty="0">
                <a:latin typeface="宋体" pitchFamily="2" charset="-122"/>
                <a:ea typeface="宋体" pitchFamily="2" charset="-122"/>
                <a:cs typeface="Times New Roman"/>
              </a:rPr>
              <a:t>”</a:t>
            </a:r>
          </a:p>
          <a:p>
            <a:pPr algn="just">
              <a:lnSpc>
                <a:spcPct val="140000"/>
              </a:lnSpc>
              <a:spcAft>
                <a:spcPts val="0"/>
              </a:spcAft>
            </a:pPr>
            <a:r>
              <a:rPr lang="zh-CN" altLang="en-US" sz="2500" kern="100" dirty="0" smtClean="0">
                <a:latin typeface="Times New Roman"/>
                <a:ea typeface="微软雅黑" pitchFamily="34" charset="-122"/>
                <a:cs typeface="Times New Roman"/>
              </a:rPr>
              <a:t>       </a:t>
            </a:r>
            <a:r>
              <a:rPr lang="zh-CN" altLang="en-US" sz="2800" kern="100" dirty="0">
                <a:latin typeface="宋体" pitchFamily="2" charset="-122"/>
                <a:ea typeface="宋体" pitchFamily="2" charset="-122"/>
                <a:cs typeface="Times New Roman"/>
              </a:rPr>
              <a:t>“</a:t>
            </a:r>
            <a:r>
              <a:rPr lang="zh-CN" altLang="en-US" sz="2500" kern="100" dirty="0" smtClean="0">
                <a:latin typeface="Times New Roman"/>
                <a:ea typeface="微软雅黑" pitchFamily="34" charset="-122"/>
                <a:cs typeface="Times New Roman"/>
              </a:rPr>
              <a:t>哦</a:t>
            </a:r>
            <a:r>
              <a:rPr lang="en-US" altLang="zh-CN" sz="2500" kern="100" dirty="0" smtClean="0">
                <a:latin typeface="Times New Roman"/>
                <a:ea typeface="微软雅黑" pitchFamily="34" charset="-122"/>
                <a:cs typeface="Times New Roman"/>
              </a:rPr>
              <a:t>——</a:t>
            </a:r>
            <a:r>
              <a:rPr lang="en-US" altLang="zh-CN"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做爸爸的故意逗她，</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那么下回出来不带你就是了。</a:t>
            </a:r>
            <a:r>
              <a:rPr lang="zh-CN" altLang="en-US" sz="2800" kern="100" dirty="0">
                <a:latin typeface="宋体" pitchFamily="2" charset="-122"/>
                <a:ea typeface="宋体" pitchFamily="2" charset="-122"/>
                <a:cs typeface="Times New Roman"/>
              </a:rPr>
              <a:t>”</a:t>
            </a:r>
          </a:p>
          <a:p>
            <a:pPr algn="just">
              <a:lnSpc>
                <a:spcPct val="140000"/>
              </a:lnSpc>
              <a:spcAft>
                <a:spcPts val="0"/>
              </a:spcAft>
            </a:pPr>
            <a:r>
              <a:rPr lang="zh-CN" altLang="en-US" sz="2500" kern="100" dirty="0" smtClean="0">
                <a:latin typeface="Times New Roman"/>
                <a:ea typeface="微软雅黑" pitchFamily="34" charset="-122"/>
                <a:cs typeface="Times New Roman"/>
              </a:rPr>
              <a:t>      </a:t>
            </a:r>
            <a:r>
              <a:rPr lang="zh-CN" altLang="en-US" sz="2800" kern="100" dirty="0">
                <a:latin typeface="宋体" pitchFamily="2" charset="-122"/>
                <a:ea typeface="宋体" pitchFamily="2" charset="-122"/>
                <a:cs typeface="Times New Roman"/>
              </a:rPr>
              <a:t>“</a:t>
            </a:r>
            <a:r>
              <a:rPr lang="zh-CN" altLang="en-US" sz="2500" kern="100" dirty="0" smtClean="0">
                <a:latin typeface="Times New Roman"/>
                <a:ea typeface="微软雅黑" pitchFamily="34" charset="-122"/>
                <a:cs typeface="Times New Roman"/>
              </a:rPr>
              <a:t>爸爸，</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她说，</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不带我出来，怎么回家？</a:t>
            </a:r>
            <a:r>
              <a:rPr lang="zh-CN" altLang="en-US" sz="2800" kern="100" dirty="0">
                <a:latin typeface="宋体" pitchFamily="2" charset="-122"/>
                <a:ea typeface="宋体" pitchFamily="2" charset="-122"/>
                <a:cs typeface="Times New Roman"/>
              </a:rPr>
              <a:t>”</a:t>
            </a:r>
          </a:p>
          <a:p>
            <a:pPr algn="just">
              <a:lnSpc>
                <a:spcPct val="140000"/>
              </a:lnSpc>
              <a:spcAft>
                <a:spcPts val="0"/>
              </a:spcAft>
            </a:pPr>
            <a:r>
              <a:rPr lang="zh-CN" altLang="en-US" sz="2500" kern="100" dirty="0" smtClean="0">
                <a:latin typeface="Times New Roman"/>
                <a:ea typeface="微软雅黑" pitchFamily="34" charset="-122"/>
                <a:cs typeface="Times New Roman"/>
              </a:rPr>
              <a:t>       人生</a:t>
            </a:r>
            <a:r>
              <a:rPr lang="zh-CN" altLang="en-US" sz="2500" kern="100" dirty="0">
                <a:latin typeface="Times New Roman"/>
                <a:ea typeface="微软雅黑" pitchFamily="34" charset="-122"/>
                <a:cs typeface="Times New Roman"/>
              </a:rPr>
              <a:t>的历程大约也是这样，没有大疑虑，怎能有大彻大悟？没有剧烈的撕痛，也就没有完整的愈合。永远株守一隅的人不会知道什么是回家。</a:t>
            </a:r>
            <a:r>
              <a:rPr lang="en-US" altLang="zh-CN" sz="2500" kern="100" dirty="0">
                <a:latin typeface="Times New Roman"/>
                <a:ea typeface="微软雅黑" pitchFamily="34" charset="-122"/>
                <a:cs typeface="Times New Roman"/>
              </a:rPr>
              <a:t>(</a:t>
            </a:r>
            <a:r>
              <a:rPr lang="zh-CN" altLang="en-US" sz="2500" kern="100" dirty="0">
                <a:latin typeface="Times New Roman"/>
                <a:ea typeface="微软雅黑" pitchFamily="34" charset="-122"/>
                <a:cs typeface="Times New Roman"/>
              </a:rPr>
              <a:t>张晓风</a:t>
            </a:r>
            <a:r>
              <a:rPr lang="en-US" altLang="zh-CN" sz="2500" kern="100" dirty="0">
                <a:latin typeface="Times New Roman"/>
                <a:ea typeface="微软雅黑" pitchFamily="34" charset="-122"/>
                <a:cs typeface="Times New Roman"/>
              </a:rPr>
              <a:t>《</a:t>
            </a:r>
            <a:r>
              <a:rPr lang="zh-CN" altLang="en-US" sz="2500" kern="100" dirty="0">
                <a:latin typeface="Times New Roman"/>
                <a:ea typeface="微软雅黑" pitchFamily="34" charset="-122"/>
                <a:cs typeface="Times New Roman"/>
              </a:rPr>
              <a:t>回家</a:t>
            </a:r>
            <a:r>
              <a:rPr lang="en-US" altLang="zh-CN" sz="2500" kern="100" dirty="0" smtClean="0">
                <a:latin typeface="Times New Roman"/>
                <a:ea typeface="微软雅黑" pitchFamily="34" charset="-122"/>
                <a:cs typeface="Times New Roman"/>
              </a:rPr>
              <a:t>》)</a:t>
            </a:r>
            <a:endParaRPr lang="en-US" altLang="zh-CN" sz="2500" kern="100" dirty="0">
              <a:latin typeface="Times New Roman"/>
              <a:ea typeface="微软雅黑" pitchFamily="34" charset="-122"/>
              <a:cs typeface="Times New Roman"/>
            </a:endParaRPr>
          </a:p>
        </p:txBody>
      </p:sp>
      <p:sp>
        <p:nvSpPr>
          <p:cNvPr id="4" name="TextBox 3"/>
          <p:cNvSpPr txBox="1"/>
          <p:nvPr/>
        </p:nvSpPr>
        <p:spPr>
          <a:xfrm>
            <a:off x="91900" y="5642685"/>
            <a:ext cx="11571762" cy="73866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写自己独特的经历和感受。</a:t>
            </a:r>
          </a:p>
        </p:txBody>
      </p:sp>
    </p:spTree>
    <p:extLst>
      <p:ext uri="{BB962C8B-B14F-4D97-AF65-F5344CB8AC3E}">
        <p14:creationId xmlns:p14="http://schemas.microsoft.com/office/powerpoint/2010/main" val="3686895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734" y="-46502"/>
            <a:ext cx="12155754" cy="621773"/>
          </a:xfrm>
          <a:prstGeom prst="rect">
            <a:avLst/>
          </a:prstGeom>
          <a:noFill/>
        </p:spPr>
        <p:txBody>
          <a:bodyPr wrap="square" rtlCol="0">
            <a:spAutoFit/>
          </a:bodyPr>
          <a:lstStyle/>
          <a:p>
            <a:pPr lvl="0" algn="just">
              <a:lnSpc>
                <a:spcPct val="150000"/>
              </a:lnSpc>
            </a:pPr>
            <a:r>
              <a:rPr lang="zh-CN" altLang="en-US" sz="2600" kern="100" dirty="0">
                <a:latin typeface="微软雅黑" pitchFamily="34" charset="-122"/>
                <a:ea typeface="微软雅黑" pitchFamily="34" charset="-122"/>
                <a:cs typeface="Courier New"/>
              </a:rPr>
              <a:t>问题⑥：阅读下面的语段，思考作者在运用材料时运用了什么方法进行创新。</a:t>
            </a:r>
          </a:p>
        </p:txBody>
      </p:sp>
      <p:sp>
        <p:nvSpPr>
          <p:cNvPr id="3" name="TextBox 2"/>
          <p:cNvSpPr txBox="1"/>
          <p:nvPr/>
        </p:nvSpPr>
        <p:spPr>
          <a:xfrm>
            <a:off x="104600" y="600785"/>
            <a:ext cx="11820700" cy="5286062"/>
          </a:xfrm>
          <a:prstGeom prst="rect">
            <a:avLst/>
          </a:prstGeom>
          <a:noFill/>
        </p:spPr>
        <p:txBody>
          <a:bodyPr wrap="square" rtlCol="0">
            <a:spAutoFit/>
          </a:bodyPr>
          <a:lstStyle/>
          <a:p>
            <a:pPr algn="just">
              <a:lnSpc>
                <a:spcPct val="150000"/>
              </a:lnSpc>
              <a:spcAft>
                <a:spcPts val="0"/>
              </a:spcAft>
            </a:pPr>
            <a:r>
              <a:rPr lang="zh-CN" altLang="en-US" sz="2500" kern="100" dirty="0" smtClean="0">
                <a:latin typeface="Times New Roman"/>
                <a:ea typeface="微软雅黑" pitchFamily="34" charset="-122"/>
                <a:cs typeface="Times New Roman"/>
              </a:rPr>
              <a:t>      </a:t>
            </a:r>
            <a:r>
              <a:rPr lang="zh-CN" altLang="en-US" sz="25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特大新闻！特大新闻！孟家又搬家了！</a:t>
            </a:r>
            <a:r>
              <a:rPr lang="zh-CN" altLang="en-US" sz="25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卖报纸的小贩在大喊道。哟！孟轲又搬家了。想必大家都听说过孟母三次搬家的故事了吧！这回不知道孟家与谁为邻了。</a:t>
            </a:r>
          </a:p>
          <a:p>
            <a:pPr algn="just">
              <a:lnSpc>
                <a:spcPct val="150000"/>
              </a:lnSpc>
              <a:spcAft>
                <a:spcPts val="0"/>
              </a:spcAft>
            </a:pPr>
            <a:r>
              <a:rPr lang="zh-CN" altLang="en-US" sz="2500" kern="100" dirty="0" smtClean="0">
                <a:latin typeface="Times New Roman"/>
                <a:ea typeface="微软雅黑" pitchFamily="34" charset="-122"/>
                <a:cs typeface="Times New Roman"/>
              </a:rPr>
              <a:t>      还</a:t>
            </a:r>
            <a:r>
              <a:rPr lang="zh-CN" altLang="en-US" sz="2500" kern="100" dirty="0">
                <a:latin typeface="Times New Roman"/>
                <a:ea typeface="微软雅黑" pitchFamily="34" charset="-122"/>
                <a:cs typeface="Times New Roman"/>
              </a:rPr>
              <a:t>记得孟母说过的一句话：</a:t>
            </a:r>
            <a:r>
              <a:rPr lang="zh-CN" altLang="en-US" sz="25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邻，是无法回避的，却是可有选择的。</a:t>
            </a:r>
            <a:r>
              <a:rPr lang="zh-CN" altLang="en-US" sz="25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这次孟母却是因为学堂附近出现一大堆工厂，什么钢铁厂，石油加工厂的，环境受到了很严重的污染。孟母曾去申诉道：</a:t>
            </a:r>
            <a:r>
              <a:rPr lang="zh-CN" altLang="en-US" sz="25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与你为邻，我们众人深受污染之害，这土地几里尽是乌烟，尔何不速速离去？</a:t>
            </a:r>
            <a:r>
              <a:rPr lang="zh-CN" altLang="en-US" sz="25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但一直没有答复，孟母只得带着孟轲又一次搬家了。</a:t>
            </a:r>
          </a:p>
          <a:p>
            <a:pPr algn="just">
              <a:lnSpc>
                <a:spcPct val="150000"/>
              </a:lnSpc>
              <a:spcAft>
                <a:spcPts val="0"/>
              </a:spcAft>
            </a:pPr>
            <a:r>
              <a:rPr lang="en-US" altLang="zh-CN" sz="2500" kern="100" dirty="0" smtClean="0">
                <a:latin typeface="Times New Roman"/>
                <a:ea typeface="微软雅黑" pitchFamily="34" charset="-122"/>
                <a:cs typeface="Times New Roman"/>
              </a:rPr>
              <a:t>      </a:t>
            </a:r>
            <a:r>
              <a:rPr lang="en-US" altLang="zh-CN" sz="2500" kern="100" dirty="0" smtClean="0">
                <a:latin typeface="宋体" pitchFamily="2" charset="-122"/>
                <a:ea typeface="宋体" pitchFamily="2" charset="-122"/>
                <a:cs typeface="Times New Roman"/>
              </a:rPr>
              <a:t>……</a:t>
            </a:r>
            <a:endParaRPr lang="en-US" altLang="zh-CN" sz="2500" kern="100" dirty="0">
              <a:latin typeface="宋体" pitchFamily="2" charset="-122"/>
              <a:ea typeface="宋体" pitchFamily="2" charset="-122"/>
              <a:cs typeface="Times New Roman"/>
            </a:endParaRPr>
          </a:p>
          <a:p>
            <a:pPr algn="just">
              <a:lnSpc>
                <a:spcPct val="150000"/>
              </a:lnSpc>
              <a:spcAft>
                <a:spcPts val="0"/>
              </a:spcAft>
            </a:pPr>
            <a:r>
              <a:rPr lang="zh-CN" altLang="en-US" sz="2500" kern="100" dirty="0" smtClean="0">
                <a:latin typeface="Times New Roman"/>
                <a:ea typeface="微软雅黑" pitchFamily="34" charset="-122"/>
                <a:cs typeface="Times New Roman"/>
              </a:rPr>
              <a:t>      我</a:t>
            </a:r>
            <a:r>
              <a:rPr lang="zh-CN" altLang="en-US" sz="2500" kern="100" dirty="0">
                <a:latin typeface="Times New Roman"/>
                <a:ea typeface="微软雅黑" pitchFamily="34" charset="-122"/>
                <a:cs typeface="Times New Roman"/>
              </a:rPr>
              <a:t>想他们应该找到了和找对了自己的邻居。因为我总听到孟母这样说：</a:t>
            </a:r>
            <a:r>
              <a:rPr lang="zh-CN" altLang="en-US" sz="25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Times New Roman"/>
              </a:rPr>
              <a:t>陶潜先生，与你为邻，真好！看我们家的孟轲又聪明了不少</a:t>
            </a:r>
            <a:r>
              <a:rPr lang="en-US" altLang="zh-CN" sz="2500" kern="100" dirty="0" smtClean="0">
                <a:latin typeface="宋体" pitchFamily="2" charset="-122"/>
                <a:ea typeface="宋体" pitchFamily="2" charset="-122"/>
                <a:cs typeface="Times New Roman"/>
              </a:rPr>
              <a:t>……”    </a:t>
            </a:r>
            <a:r>
              <a:rPr lang="en-US" altLang="zh-CN" sz="2500" kern="100" dirty="0" smtClean="0">
                <a:latin typeface="Times New Roman"/>
                <a:ea typeface="微软雅黑" pitchFamily="34" charset="-122"/>
                <a:cs typeface="Times New Roman"/>
              </a:rPr>
              <a:t>(《</a:t>
            </a:r>
            <a:r>
              <a:rPr lang="zh-CN" altLang="en-US" sz="2500" kern="100" dirty="0">
                <a:latin typeface="Times New Roman"/>
                <a:ea typeface="微软雅黑" pitchFamily="34" charset="-122"/>
                <a:cs typeface="Times New Roman"/>
              </a:rPr>
              <a:t>孟母三迁新传</a:t>
            </a:r>
            <a:r>
              <a:rPr lang="en-US" altLang="zh-CN" sz="2500" kern="100" dirty="0">
                <a:latin typeface="Times New Roman"/>
                <a:ea typeface="微软雅黑" pitchFamily="34" charset="-122"/>
                <a:cs typeface="Times New Roman"/>
              </a:rPr>
              <a:t>》)</a:t>
            </a:r>
          </a:p>
        </p:txBody>
      </p:sp>
      <p:sp>
        <p:nvSpPr>
          <p:cNvPr id="4" name="TextBox 3"/>
          <p:cNvSpPr txBox="1"/>
          <p:nvPr/>
        </p:nvSpPr>
        <p:spPr>
          <a:xfrm>
            <a:off x="87134" y="5680785"/>
            <a:ext cx="11571762" cy="73866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联想想象，翻新材料</a:t>
            </a:r>
            <a:r>
              <a:rPr lang="zh-CN" altLang="en-US" sz="2800" kern="100" dirty="0" smtClean="0">
                <a:latin typeface="Times New Roman"/>
                <a:ea typeface="微软雅黑" pitchFamily="34" charset="-122"/>
                <a:cs typeface="Times New Roman"/>
              </a:rPr>
              <a:t>。</a:t>
            </a:r>
            <a:endParaRPr lang="zh-CN" altLang="en-US" sz="28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1064982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6034" y="182098"/>
            <a:ext cx="12155754" cy="692497"/>
          </a:xfrm>
          <a:prstGeom prst="rect">
            <a:avLst/>
          </a:prstGeom>
          <a:noFill/>
        </p:spPr>
        <p:txBody>
          <a:bodyPr wrap="square" rtlCol="0">
            <a:spAutoFit/>
          </a:bodyPr>
          <a:lstStyle/>
          <a:p>
            <a:pPr lvl="0" algn="just">
              <a:lnSpc>
                <a:spcPct val="150000"/>
              </a:lnSpc>
            </a:pPr>
            <a:r>
              <a:rPr lang="zh-CN" altLang="en-US" sz="2600" kern="100" dirty="0">
                <a:latin typeface="微软雅黑" pitchFamily="34" charset="-122"/>
                <a:ea typeface="微软雅黑" pitchFamily="34" charset="-122"/>
                <a:cs typeface="Courier New"/>
              </a:rPr>
              <a:t>问题⑦：阅读第</a:t>
            </a:r>
            <a:r>
              <a:rPr lang="en-US" altLang="zh-CN" sz="2600" kern="100" dirty="0">
                <a:latin typeface="微软雅黑" pitchFamily="34" charset="-122"/>
                <a:ea typeface="微软雅黑" pitchFamily="34" charset="-122"/>
                <a:cs typeface="Courier New"/>
              </a:rPr>
              <a:t>84</a:t>
            </a:r>
            <a:r>
              <a:rPr lang="zh-CN" altLang="en-US" sz="2600" kern="100" dirty="0">
                <a:latin typeface="微软雅黑" pitchFamily="34" charset="-122"/>
                <a:ea typeface="微软雅黑" pitchFamily="34" charset="-122"/>
                <a:cs typeface="Courier New"/>
              </a:rPr>
              <a:t>页</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卖牛</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的片段，思考材料创新的手法。</a:t>
            </a:r>
          </a:p>
        </p:txBody>
      </p:sp>
      <p:sp>
        <p:nvSpPr>
          <p:cNvPr id="5" name="TextBox 4"/>
          <p:cNvSpPr txBox="1"/>
          <p:nvPr/>
        </p:nvSpPr>
        <p:spPr>
          <a:xfrm>
            <a:off x="180800" y="702385"/>
            <a:ext cx="11571762" cy="5262979"/>
          </a:xfrm>
          <a:prstGeom prst="rect">
            <a:avLst/>
          </a:prstGeom>
          <a:noFill/>
        </p:spPr>
        <p:txBody>
          <a:bodyPr wrap="square" rtlCol="0">
            <a:spAutoFit/>
          </a:bodyPr>
          <a:lstStyle/>
          <a:p>
            <a:pPr algn="just">
              <a:lnSpc>
                <a:spcPct val="200000"/>
              </a:lnSpc>
              <a:spcAft>
                <a:spcPts val="0"/>
              </a:spcAft>
            </a:pPr>
            <a:r>
              <a:rPr lang="zh-CN" altLang="en-US" sz="2800" b="1" kern="100" dirty="0" smtClean="0">
                <a:solidFill>
                  <a:srgbClr val="E36C0A"/>
                </a:solidFill>
                <a:latin typeface="Times New Roman"/>
                <a:ea typeface="微软雅黑" pitchFamily="34" charset="-122"/>
              </a:rPr>
              <a:t>提示</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拓展题材，托物言志。</a:t>
            </a:r>
          </a:p>
          <a:p>
            <a:pPr algn="just">
              <a:lnSpc>
                <a:spcPct val="200000"/>
              </a:lnSpc>
              <a:spcAft>
                <a:spcPts val="0"/>
              </a:spcAft>
            </a:pPr>
            <a:r>
              <a:rPr lang="zh-CN" altLang="en-US" sz="2800" kern="100" dirty="0">
                <a:latin typeface="Times New Roman"/>
                <a:ea typeface="微软雅黑" pitchFamily="34" charset="-122"/>
                <a:cs typeface="Times New Roman"/>
              </a:rPr>
              <a:t>此外还可用选择富有时代特色的材料的方法，让自己的作文材料新颖。如道德模范、抗震救灾英雄等。如浙江考生</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小事物大世界</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一文所选的两个典型材料富有时代气息，其中</a:t>
            </a:r>
            <a:r>
              <a:rPr lang="zh-CN" altLang="en-US" sz="26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Times New Roman"/>
              </a:rPr>
              <a:t>国民党主席连战率团访问大陆</a:t>
            </a:r>
            <a:r>
              <a:rPr lang="zh-CN" altLang="en-US" sz="26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Times New Roman"/>
              </a:rPr>
              <a:t>这则材料精当而有说服力，极具时代气息，体现了</a:t>
            </a:r>
            <a:r>
              <a:rPr lang="zh-CN" altLang="en-US" sz="26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Times New Roman"/>
              </a:rPr>
              <a:t>文章合为时而著</a:t>
            </a:r>
            <a:r>
              <a:rPr lang="zh-CN" altLang="en-US" sz="26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Times New Roman"/>
              </a:rPr>
              <a:t>的精神，让人感到耳目一新，亲切自然</a:t>
            </a:r>
            <a:r>
              <a:rPr lang="zh-CN" altLang="en-US" sz="2800" kern="100" dirty="0" smtClean="0">
                <a:latin typeface="Times New Roman"/>
                <a:ea typeface="微软雅黑" pitchFamily="34" charset="-122"/>
                <a:cs typeface="Times New Roman"/>
              </a:rPr>
              <a:t>。</a:t>
            </a:r>
            <a:endParaRPr lang="zh-CN" altLang="en-US" sz="28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1918804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912" y="255986"/>
            <a:ext cx="11560932" cy="5952399"/>
          </a:xfrm>
          <a:prstGeom prst="rect">
            <a:avLst/>
          </a:prstGeom>
        </p:spPr>
        <p:txBody>
          <a:bodyPr wrap="square" rtlCol="0">
            <a:spAutoFit/>
          </a:bodyPr>
          <a:lstStyle/>
          <a:p>
            <a:pPr algn="just">
              <a:lnSpc>
                <a:spcPct val="170000"/>
              </a:lnSpc>
              <a:spcAft>
                <a:spcPts val="0"/>
              </a:spcAft>
            </a:pPr>
            <a:r>
              <a:rPr lang="zh-CN" altLang="en-US" sz="2800" kern="100" dirty="0">
                <a:latin typeface="Cambria Math"/>
                <a:ea typeface="微软雅黑"/>
                <a:cs typeface="Cambria Math"/>
              </a:rPr>
              <a:t>三、构思新巧，追求形式新</a:t>
            </a:r>
          </a:p>
          <a:p>
            <a:pPr algn="just">
              <a:lnSpc>
                <a:spcPct val="170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文体创新。高考作文一个显著特点，就是文体不限，给考生以更大的自由，考生可以更有机会找到适合自己的表达方式，更方便地发挥自己的优势，运用自己最擅长的文体进行写作。因而这几年的作文文体多种多样，记叙文、议论文、说明文、应用文；小说、诗歌、散文、戏剧，固然应有尽有；连一些小品种，例如寓言、童话、故事新编、书信、日记等，都有不少人采用，而且每一种文体都有不同的写法，都尽力写出了自己的特色。</a:t>
            </a:r>
          </a:p>
        </p:txBody>
      </p:sp>
    </p:spTree>
    <p:extLst>
      <p:ext uri="{BB962C8B-B14F-4D97-AF65-F5344CB8AC3E}">
        <p14:creationId xmlns:p14="http://schemas.microsoft.com/office/powerpoint/2010/main" val="3608605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912" y="1043386"/>
            <a:ext cx="11560932" cy="2191434"/>
          </a:xfrm>
          <a:prstGeom prst="rect">
            <a:avLst/>
          </a:prstGeom>
        </p:spPr>
        <p:txBody>
          <a:bodyPr wrap="square" rtlCol="0">
            <a:spAutoFit/>
          </a:bodyPr>
          <a:lstStyle/>
          <a:p>
            <a:pPr algn="just">
              <a:lnSpc>
                <a:spcPct val="17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．构思创新。文章构思力求波澜起伏，不落俗套。如满分作文</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扔掉诚信以后</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。写年轻人扔掉诚信以后，先被艄公敲诈，再被公司拒绝，又被旅馆老板欺骗，一环扣一环，最后他良心发现，重获诚信。</a:t>
            </a:r>
          </a:p>
        </p:txBody>
      </p:sp>
    </p:spTree>
    <p:extLst>
      <p:ext uri="{BB962C8B-B14F-4D97-AF65-F5344CB8AC3E}">
        <p14:creationId xmlns:p14="http://schemas.microsoft.com/office/powerpoint/2010/main" val="886032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6914"/>
            <a:ext cx="11560932" cy="6555641"/>
          </a:xfrm>
          <a:prstGeom prst="rect">
            <a:avLst/>
          </a:prstGeom>
        </p:spPr>
        <p:txBody>
          <a:bodyPr wrap="square" rtlCol="0">
            <a:spAutoFit/>
          </a:bodyPr>
          <a:lstStyle/>
          <a:p>
            <a:pPr algn="just">
              <a:lnSpc>
                <a:spcPct val="150000"/>
              </a:lnSpc>
              <a:spcAft>
                <a:spcPts val="0"/>
              </a:spcAft>
            </a:pPr>
            <a:r>
              <a:rPr lang="zh-CN" altLang="en-US" sz="2800" kern="100" dirty="0">
                <a:latin typeface="Cambria Math"/>
                <a:ea typeface="微软雅黑"/>
                <a:cs typeface="Cambria Math"/>
              </a:rPr>
              <a:t>四、推理想象有独到之处</a:t>
            </a:r>
          </a:p>
          <a:p>
            <a:pPr algn="just">
              <a:lnSpc>
                <a:spcPct val="150000"/>
              </a:lnSpc>
              <a:spcAft>
                <a:spcPts val="0"/>
              </a:spcAft>
            </a:pPr>
            <a:r>
              <a:rPr lang="zh-CN" altLang="en-US" sz="2800" kern="100" dirty="0">
                <a:latin typeface="Cambria Math"/>
                <a:ea typeface="微软雅黑"/>
                <a:cs typeface="Cambria Math"/>
              </a:rPr>
              <a:t>想象力是</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推理想象有独到之处</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的前提。在进行推理想象时，要以</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新</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取胜，以</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特</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见长。当然，过于离谱，不切实际的推理和想象是毫无价值的，歪曲事物本质的看法和错误的观点是不能算新颖的。有一篇以</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墙</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为话题的作文，文中既有</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相对联想</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，想到以色列的哭墙、柏林墙和神话中的叹息墙；也有</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相似联想</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，想到金子雕成的墙、水晶砌成的墙、单薄的纸墙和普通的砖瓦墙；还有</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相关联想</a:t>
            </a:r>
            <a:r>
              <a:rPr lang="zh-CN" altLang="en-US"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，想到法国大文豪巴尔扎克在四壁上的创作，想到凡尔赛宫，想到卢浮宫</a:t>
            </a:r>
            <a:r>
              <a:rPr lang="en-US" altLang="zh-CN" sz="2600" kern="100" dirty="0">
                <a:latin typeface="宋体" pitchFamily="2" charset="-122"/>
                <a:ea typeface="宋体" pitchFamily="2" charset="-122"/>
                <a:cs typeface="Courier New"/>
              </a:rPr>
              <a:t>……</a:t>
            </a:r>
            <a:r>
              <a:rPr lang="zh-CN" altLang="en-US" sz="2800" kern="100" dirty="0">
                <a:latin typeface="Cambria Math"/>
                <a:ea typeface="微软雅黑"/>
                <a:cs typeface="Cambria Math"/>
              </a:rPr>
              <a:t>正是这多种联想和想象手法的运用，才使文章有如此大的承载力，抒发了丰富的思想感情，寄寓了深刻的思想内涵。</a:t>
            </a:r>
          </a:p>
        </p:txBody>
      </p:sp>
    </p:spTree>
    <p:extLst>
      <p:ext uri="{BB962C8B-B14F-4D97-AF65-F5344CB8AC3E}">
        <p14:creationId xmlns:p14="http://schemas.microsoft.com/office/powerpoint/2010/main" val="1062489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098" y="792171"/>
            <a:ext cx="11660202" cy="4893647"/>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运用示例</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a:p>
            <a:pPr>
              <a:lnSpc>
                <a:spcPct val="20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和谐铸就稳定，和谐成就美丽。国家需要和谐，社会需要和谐。恰如一所房子是由若干座这种建筑物以及一些联系性的建筑物建造而成的。在这种布置中，往往左右均匀对称，才能构成显著的轴线，才能形成蔚为壮观的大庭院。人与人相处更需要互相间的支撑，相依相存，左右兼顾，不歧视弱者，不抛弃个体，共同奏响和谐友好的主旋律</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a:t>
            </a:r>
            <a:r>
              <a:rPr lang="en-US" altLang="zh-CN" sz="2600" kern="100" dirty="0" smtClean="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高考作文</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让和谐之花盛开</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p:txBody>
      </p:sp>
    </p:spTree>
    <p:extLst>
      <p:ext uri="{BB962C8B-B14F-4D97-AF65-F5344CB8AC3E}">
        <p14:creationId xmlns:p14="http://schemas.microsoft.com/office/powerpoint/2010/main" val="1178104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0864"/>
            <a:ext cx="11560932" cy="2677656"/>
          </a:xfrm>
          <a:prstGeom prst="rect">
            <a:avLst/>
          </a:prstGeom>
        </p:spPr>
        <p:txBody>
          <a:bodyPr wrap="square" rtlCol="0">
            <a:spAutoFit/>
          </a:bodyPr>
          <a:lstStyle/>
          <a:p>
            <a:pPr algn="just">
              <a:lnSpc>
                <a:spcPct val="200000"/>
              </a:lnSpc>
              <a:spcAft>
                <a:spcPts val="0"/>
              </a:spcAft>
            </a:pPr>
            <a:r>
              <a:rPr lang="zh-CN" altLang="en-US" sz="2800" kern="100" dirty="0">
                <a:latin typeface="Cambria Math"/>
                <a:ea typeface="微软雅黑"/>
                <a:cs typeface="Cambria Math"/>
              </a:rPr>
              <a:t>再如</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神州文学研讨会纪要</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一文</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实录</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了董仲舒、韩非、赵姬、吕不韦等人在研讨会上的发言与表现，针砭当今一些出版商为了营利而迎合世俗的不良风气，以此诠释</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诚信</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话题。想象非常的丰富合理。</a:t>
            </a:r>
          </a:p>
        </p:txBody>
      </p:sp>
    </p:spTree>
    <p:extLst>
      <p:ext uri="{BB962C8B-B14F-4D97-AF65-F5344CB8AC3E}">
        <p14:creationId xmlns:p14="http://schemas.microsoft.com/office/powerpoint/2010/main" val="3256882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2486"/>
            <a:ext cx="11560932" cy="5909310"/>
          </a:xfrm>
          <a:prstGeom prst="rect">
            <a:avLst/>
          </a:prstGeom>
        </p:spPr>
        <p:txBody>
          <a:bodyPr wrap="square" rtlCol="0">
            <a:spAutoFit/>
          </a:bodyPr>
          <a:lstStyle/>
          <a:p>
            <a:pPr algn="just">
              <a:lnSpc>
                <a:spcPct val="150000"/>
              </a:lnSpc>
              <a:spcAft>
                <a:spcPts val="0"/>
              </a:spcAft>
            </a:pPr>
            <a:r>
              <a:rPr lang="zh-CN" altLang="en-US" sz="2800" kern="100" dirty="0">
                <a:latin typeface="Cambria Math"/>
                <a:ea typeface="微软雅黑"/>
                <a:cs typeface="Cambria Math"/>
              </a:rPr>
              <a:t>五、有个性色彩</a:t>
            </a:r>
          </a:p>
          <a:p>
            <a:pPr algn="just">
              <a:lnSpc>
                <a:spcPct val="150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．有独特的创造性的发现。就是用自己的眼光去看别人见过的平凡的事物，激起了自己的情感冲动，得到深刻的感悟、真切的体验、新奇的想象、有创造性的见解等。</a:t>
            </a:r>
          </a:p>
          <a:p>
            <a:pPr algn="just">
              <a:lnSpc>
                <a:spcPct val="15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．独特的创造性的表现。要求将自己的发现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独辟蹊径</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地表现出来，不模仿别人，不因袭某种模式，而是别开生面，面目一新。这就要求大家注意材料的个性化、构思的个性化、语言的个性化。</a:t>
            </a:r>
          </a:p>
          <a:p>
            <a:pPr algn="just">
              <a:lnSpc>
                <a:spcPct val="150000"/>
              </a:lnSpc>
              <a:spcAft>
                <a:spcPts val="0"/>
              </a:spcAft>
            </a:pPr>
            <a:r>
              <a:rPr lang="zh-CN" altLang="en-US" sz="2800" kern="100" dirty="0">
                <a:latin typeface="Cambria Math"/>
                <a:ea typeface="微软雅黑"/>
                <a:cs typeface="Cambria Math"/>
              </a:rPr>
              <a:t>因此，</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有个性色彩</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要恰到好处，张扬力度不够则个性不显，张扬过度又失之偏颇，把握适度则要靠长期的积累和实践。</a:t>
            </a:r>
          </a:p>
        </p:txBody>
      </p:sp>
    </p:spTree>
    <p:extLst>
      <p:ext uri="{BB962C8B-B14F-4D97-AF65-F5344CB8AC3E}">
        <p14:creationId xmlns:p14="http://schemas.microsoft.com/office/powerpoint/2010/main" val="2623501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05186"/>
            <a:ext cx="11560932" cy="5909310"/>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技法总结</a:t>
            </a:r>
            <a:r>
              <a:rPr lang="en-US" altLang="zh-CN" sz="2800" kern="100" dirty="0">
                <a:latin typeface="Cambria Math"/>
                <a:ea typeface="微软雅黑"/>
                <a:cs typeface="Cambria Math"/>
              </a:rPr>
              <a:t>】</a:t>
            </a:r>
          </a:p>
          <a:p>
            <a:pPr algn="just">
              <a:lnSpc>
                <a:spcPct val="150000"/>
              </a:lnSpc>
              <a:spcAft>
                <a:spcPts val="0"/>
              </a:spcAft>
            </a:pPr>
            <a:r>
              <a:rPr lang="en-US" altLang="zh-CN"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注重创新　学习写得新颖</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可从以下几个方面入手：</a:t>
            </a:r>
          </a:p>
          <a:p>
            <a:pPr algn="just">
              <a:lnSpc>
                <a:spcPct val="150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．见解新颖，追求立意新</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逆向思维，体现思想；发散思维，变换角度；深入分析，挖掘本质</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a:t>
            </a:r>
          </a:p>
          <a:p>
            <a:pPr algn="just">
              <a:lnSpc>
                <a:spcPct val="15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．材料新鲜，追求题材新</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写自己独特的经历和感受；联想想象，翻新材料；拓展题材，托物言志；选择富有时代特色的材料</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a:t>
            </a:r>
          </a:p>
          <a:p>
            <a:pPr algn="just">
              <a:lnSpc>
                <a:spcPct val="150000"/>
              </a:lnSpc>
              <a:spcAft>
                <a:spcPts val="0"/>
              </a:spcAft>
            </a:pPr>
            <a:r>
              <a:rPr lang="en-US" altLang="zh-CN" sz="2800" kern="100" dirty="0">
                <a:latin typeface="Cambria Math"/>
                <a:ea typeface="微软雅黑"/>
                <a:cs typeface="Cambria Math"/>
              </a:rPr>
              <a:t>3</a:t>
            </a:r>
            <a:r>
              <a:rPr lang="zh-CN" altLang="en-US" sz="2800" kern="100" dirty="0">
                <a:latin typeface="Cambria Math"/>
                <a:ea typeface="微软雅黑"/>
                <a:cs typeface="Cambria Math"/>
              </a:rPr>
              <a:t>．构思新巧，追求形式新</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文体创新，构思创新</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a:t>
            </a:r>
          </a:p>
          <a:p>
            <a:pPr algn="just">
              <a:lnSpc>
                <a:spcPct val="150000"/>
              </a:lnSpc>
              <a:spcAft>
                <a:spcPts val="0"/>
              </a:spcAft>
            </a:pPr>
            <a:r>
              <a:rPr lang="en-US" altLang="zh-CN" sz="2800" kern="100" dirty="0">
                <a:latin typeface="Cambria Math"/>
                <a:ea typeface="微软雅黑"/>
                <a:cs typeface="Cambria Math"/>
              </a:rPr>
              <a:t>4</a:t>
            </a:r>
            <a:r>
              <a:rPr lang="zh-CN" altLang="en-US" sz="2800" kern="100" dirty="0">
                <a:latin typeface="Cambria Math"/>
                <a:ea typeface="微软雅黑"/>
                <a:cs typeface="Cambria Math"/>
              </a:rPr>
              <a:t>．推理想象有独到之处。</a:t>
            </a:r>
          </a:p>
          <a:p>
            <a:pPr algn="just">
              <a:lnSpc>
                <a:spcPct val="150000"/>
              </a:lnSpc>
              <a:spcAft>
                <a:spcPts val="0"/>
              </a:spcAft>
            </a:pPr>
            <a:r>
              <a:rPr lang="en-US" altLang="zh-CN" sz="2800" kern="100" dirty="0">
                <a:latin typeface="Cambria Math"/>
                <a:ea typeface="微软雅黑"/>
                <a:cs typeface="Cambria Math"/>
              </a:rPr>
              <a:t>5</a:t>
            </a:r>
            <a:r>
              <a:rPr lang="zh-CN" altLang="en-US" sz="2800" kern="100" dirty="0">
                <a:latin typeface="Cambria Math"/>
                <a:ea typeface="微软雅黑"/>
                <a:cs typeface="Cambria Math"/>
              </a:rPr>
              <a:t>．有个性色彩</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独特的创造性的表现，有独特的创造性的发现</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a:t>
            </a:r>
          </a:p>
        </p:txBody>
      </p:sp>
    </p:spTree>
    <p:extLst>
      <p:ext uri="{BB962C8B-B14F-4D97-AF65-F5344CB8AC3E}">
        <p14:creationId xmlns:p14="http://schemas.microsoft.com/office/powerpoint/2010/main" val="3459027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5"/>
          <p:cNvSpPr txBox="1"/>
          <p:nvPr/>
        </p:nvSpPr>
        <p:spPr>
          <a:xfrm>
            <a:off x="113923" y="941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dirty="0" smtClean="0">
                <a:solidFill>
                  <a:schemeClr val="bg1">
                    <a:lumMod val="50000"/>
                  </a:schemeClr>
                </a:solidFill>
                <a:latin typeface="微软雅黑" pitchFamily="34" charset="-122"/>
                <a:ea typeface="微软雅黑" pitchFamily="34" charset="-122"/>
              </a:rPr>
              <a:t>即学即练</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19" name="TextBox 18"/>
          <p:cNvSpPr txBox="1"/>
          <p:nvPr/>
        </p:nvSpPr>
        <p:spPr>
          <a:xfrm>
            <a:off x="179512" y="662386"/>
            <a:ext cx="11560932" cy="5262979"/>
          </a:xfrm>
          <a:prstGeom prst="rect">
            <a:avLst/>
          </a:prstGeom>
        </p:spPr>
        <p:txBody>
          <a:bodyPr wrap="square" rtlCol="0">
            <a:spAutoFit/>
          </a:bodyPr>
          <a:lstStyle/>
          <a:p>
            <a:pPr algn="just">
              <a:lnSpc>
                <a:spcPct val="200000"/>
              </a:lnSpc>
              <a:spcAft>
                <a:spcPts val="0"/>
              </a:spcAft>
            </a:pPr>
            <a:r>
              <a:rPr lang="zh-CN" altLang="en-US" sz="2800" kern="100" dirty="0">
                <a:latin typeface="Cambria Math"/>
                <a:ea typeface="微软雅黑"/>
                <a:cs typeface="Cambria Math"/>
              </a:rPr>
              <a:t>一、片段练习</a:t>
            </a:r>
          </a:p>
          <a:p>
            <a:pPr algn="just">
              <a:lnSpc>
                <a:spcPct val="200000"/>
              </a:lnSpc>
              <a:spcAft>
                <a:spcPts val="0"/>
              </a:spcAft>
            </a:pPr>
            <a:r>
              <a:rPr lang="zh-CN" altLang="en-US" sz="2800" kern="100" dirty="0">
                <a:latin typeface="Cambria Math"/>
                <a:ea typeface="微软雅黑"/>
                <a:cs typeface="Cambria Math"/>
              </a:rPr>
              <a:t>以</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水</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为话题，展开丰富的联想和想象，根据水的表象从而引申到社会人生等很多方面，可得出如下观点：</a:t>
            </a:r>
          </a:p>
          <a:p>
            <a:pPr algn="just">
              <a:lnSpc>
                <a:spcPct val="200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水滴石穿可引申到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持之以恒方向专一，方可成功</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a:t>
            </a:r>
          </a:p>
          <a:p>
            <a:pPr algn="just">
              <a:lnSpc>
                <a:spcPct val="20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海水多而想到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海纳百川，有容乃大</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可引申到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人要有宽广的胸怀，学会宽容</a:t>
            </a:r>
            <a:r>
              <a:rPr lang="zh-CN" altLang="en-US" sz="2800" kern="100" dirty="0">
                <a:latin typeface="宋体" pitchFamily="2" charset="-122"/>
                <a:ea typeface="宋体" pitchFamily="2" charset="-122"/>
                <a:cs typeface="Cambria Math"/>
              </a:rPr>
              <a:t>”</a:t>
            </a:r>
            <a:r>
              <a:rPr lang="zh-CN" altLang="en-US" sz="2800" kern="100" dirty="0" smtClean="0">
                <a:latin typeface="Cambria Math"/>
                <a:ea typeface="微软雅黑"/>
                <a:cs typeface="Cambria Math"/>
              </a:rPr>
              <a:t>。</a:t>
            </a:r>
            <a:endParaRPr lang="zh-CN" altLang="en-US" sz="2800" kern="100" dirty="0">
              <a:latin typeface="Cambria Math"/>
              <a:ea typeface="微软雅黑"/>
              <a:cs typeface="Cambria Math"/>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79512" y="662386"/>
            <a:ext cx="11560932" cy="5262979"/>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(3)</a:t>
            </a:r>
            <a:r>
              <a:rPr lang="zh-CN" altLang="en-US" sz="2800" kern="100" dirty="0">
                <a:latin typeface="Cambria Math"/>
                <a:ea typeface="微软雅黑"/>
                <a:cs typeface="Cambria Math"/>
              </a:rPr>
              <a:t>流水不腐可引申到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我们要不断更新自己，不能故步自封</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a:t>
            </a:r>
          </a:p>
          <a:p>
            <a:pPr algn="just">
              <a:lnSpc>
                <a:spcPct val="200000"/>
              </a:lnSpc>
              <a:spcAft>
                <a:spcPts val="0"/>
              </a:spcAft>
            </a:pPr>
            <a:r>
              <a:rPr lang="en-US" altLang="zh-CN" sz="2800" kern="100" dirty="0">
                <a:latin typeface="Cambria Math"/>
                <a:ea typeface="微软雅黑"/>
                <a:cs typeface="Cambria Math"/>
              </a:rPr>
              <a:t>(4)</a:t>
            </a:r>
            <a:r>
              <a:rPr lang="zh-CN" altLang="en-US" sz="2800" kern="100" dirty="0">
                <a:latin typeface="Cambria Math"/>
                <a:ea typeface="微软雅黑"/>
                <a:cs typeface="Cambria Math"/>
              </a:rPr>
              <a:t>水流到一方，滋润一方，造福一方可引申到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做官应为官一任造福一方</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a:t>
            </a:r>
          </a:p>
          <a:p>
            <a:pPr algn="just">
              <a:lnSpc>
                <a:spcPct val="200000"/>
              </a:lnSpc>
              <a:spcAft>
                <a:spcPts val="0"/>
              </a:spcAft>
            </a:pPr>
            <a:r>
              <a:rPr lang="en-US" altLang="zh-CN" sz="2800" kern="100" dirty="0">
                <a:latin typeface="Cambria Math"/>
                <a:ea typeface="微软雅黑"/>
                <a:cs typeface="Cambria Math"/>
              </a:rPr>
              <a:t>(5)</a:t>
            </a:r>
            <a:r>
              <a:rPr lang="zh-CN" altLang="en-US" sz="2800" kern="100" dirty="0">
                <a:latin typeface="Cambria Math"/>
                <a:ea typeface="微软雅黑"/>
                <a:cs typeface="Cambria Math"/>
              </a:rPr>
              <a:t>水能载舟也能覆舟可引申到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民意不可违</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a:t>
            </a:r>
          </a:p>
          <a:p>
            <a:pPr algn="just">
              <a:lnSpc>
                <a:spcPct val="200000"/>
              </a:lnSpc>
              <a:spcAft>
                <a:spcPts val="0"/>
              </a:spcAft>
            </a:pPr>
            <a:r>
              <a:rPr lang="zh-CN" altLang="en-US" sz="2800" kern="100" dirty="0">
                <a:latin typeface="Cambria Math"/>
                <a:ea typeface="微软雅黑"/>
                <a:cs typeface="Cambria Math"/>
              </a:rPr>
              <a:t>针对以上五个观点，请运用</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逆向思维</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的方法重新立意，看看可以得出怎样的结论。</a:t>
            </a:r>
          </a:p>
        </p:txBody>
      </p:sp>
    </p:spTree>
    <p:extLst>
      <p:ext uri="{BB962C8B-B14F-4D97-AF65-F5344CB8AC3E}">
        <p14:creationId xmlns:p14="http://schemas.microsoft.com/office/powerpoint/2010/main" val="3789882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08386"/>
            <a:ext cx="11560932" cy="5132239"/>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提示</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　</a:t>
            </a: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科学的方法有时比持之以恒的精神效率更高。</a:t>
            </a:r>
          </a:p>
          <a:p>
            <a:pPr algn="just">
              <a:lnSpc>
                <a:spcPct val="20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不加选择地容纳，良莠不分，会污染了自己。</a:t>
            </a:r>
          </a:p>
          <a:p>
            <a:pPr algn="just">
              <a:lnSpc>
                <a:spcPct val="200000"/>
              </a:lnSpc>
              <a:spcAft>
                <a:spcPts val="0"/>
              </a:spcAft>
            </a:pPr>
            <a:r>
              <a:rPr lang="en-US" altLang="zh-CN" sz="2800" kern="100" dirty="0">
                <a:latin typeface="Cambria Math"/>
                <a:ea typeface="微软雅黑"/>
                <a:cs typeface="Cambria Math"/>
              </a:rPr>
              <a:t>(3)</a:t>
            </a:r>
            <a:r>
              <a:rPr lang="zh-CN" altLang="en-US" sz="2800" kern="100" dirty="0">
                <a:latin typeface="Cambria Math"/>
                <a:ea typeface="微软雅黑"/>
                <a:cs typeface="Cambria Math"/>
              </a:rPr>
              <a:t>对于传统的东西应该取其精华弃其糟粕，有所保留而不能全盘否定。</a:t>
            </a:r>
          </a:p>
          <a:p>
            <a:pPr algn="just">
              <a:lnSpc>
                <a:spcPct val="200000"/>
              </a:lnSpc>
              <a:spcAft>
                <a:spcPts val="0"/>
              </a:spcAft>
            </a:pPr>
            <a:r>
              <a:rPr lang="en-US" altLang="zh-CN" sz="2800" kern="100" dirty="0">
                <a:latin typeface="Cambria Math"/>
                <a:ea typeface="微软雅黑"/>
                <a:cs typeface="Cambria Math"/>
              </a:rPr>
              <a:t>(4)</a:t>
            </a:r>
            <a:r>
              <a:rPr lang="zh-CN" altLang="en-US" sz="2800" kern="100" dirty="0">
                <a:latin typeface="Cambria Math"/>
                <a:ea typeface="微软雅黑"/>
                <a:cs typeface="Cambria Math"/>
              </a:rPr>
              <a:t>做官应从国家整体利益考虑而不能只顾局部小利益。例如走私。</a:t>
            </a:r>
          </a:p>
          <a:p>
            <a:pPr algn="just">
              <a:lnSpc>
                <a:spcPct val="200000"/>
              </a:lnSpc>
              <a:spcAft>
                <a:spcPts val="0"/>
              </a:spcAft>
            </a:pPr>
            <a:r>
              <a:rPr lang="en-US" altLang="zh-CN" sz="2800" kern="100" dirty="0">
                <a:latin typeface="Cambria Math"/>
                <a:ea typeface="微软雅黑"/>
                <a:cs typeface="Cambria Math"/>
              </a:rPr>
              <a:t>(5)</a:t>
            </a:r>
            <a:r>
              <a:rPr lang="zh-CN" altLang="en-US" sz="2800" kern="100" dirty="0">
                <a:latin typeface="Cambria Math"/>
                <a:ea typeface="微软雅黑"/>
                <a:cs typeface="Cambria Math"/>
              </a:rPr>
              <a:t>改革要顶住压力，有时为民着想，开始不一定会被百姓理解。例如农村联产承包责任制。</a:t>
            </a:r>
          </a:p>
        </p:txBody>
      </p:sp>
    </p:spTree>
    <p:extLst>
      <p:ext uri="{BB962C8B-B14F-4D97-AF65-F5344CB8AC3E}">
        <p14:creationId xmlns:p14="http://schemas.microsoft.com/office/powerpoint/2010/main" val="4253434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68686"/>
            <a:ext cx="11560932" cy="5909310"/>
          </a:xfrm>
          <a:prstGeom prst="rect">
            <a:avLst/>
          </a:prstGeom>
        </p:spPr>
        <p:txBody>
          <a:bodyPr wrap="square" rtlCol="0">
            <a:spAutoFit/>
          </a:bodyPr>
          <a:lstStyle/>
          <a:p>
            <a:pPr algn="just">
              <a:lnSpc>
                <a:spcPct val="150000"/>
              </a:lnSpc>
              <a:spcAft>
                <a:spcPts val="0"/>
              </a:spcAft>
            </a:pPr>
            <a:r>
              <a:rPr lang="zh-CN" altLang="en-US" sz="2800" kern="100" dirty="0">
                <a:latin typeface="Cambria Math"/>
                <a:ea typeface="微软雅黑"/>
                <a:cs typeface="Cambria Math"/>
              </a:rPr>
              <a:t>二、整篇作文</a:t>
            </a:r>
          </a:p>
          <a:p>
            <a:pPr algn="just">
              <a:lnSpc>
                <a:spcPct val="15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命题呈现</a:t>
            </a:r>
            <a:r>
              <a:rPr lang="en-US" altLang="zh-CN" sz="2800" kern="100" dirty="0">
                <a:latin typeface="Cambria Math"/>
                <a:ea typeface="微软雅黑"/>
                <a:cs typeface="Cambria Math"/>
              </a:rPr>
              <a:t>】</a:t>
            </a:r>
          </a:p>
          <a:p>
            <a:pPr algn="just">
              <a:lnSpc>
                <a:spcPct val="150000"/>
              </a:lnSpc>
              <a:spcAft>
                <a:spcPts val="0"/>
              </a:spcAft>
            </a:pPr>
            <a:r>
              <a:rPr lang="zh-CN" altLang="en-US" sz="2800" kern="100" dirty="0">
                <a:latin typeface="Cambria Math"/>
                <a:ea typeface="微软雅黑"/>
                <a:cs typeface="Cambria Math"/>
              </a:rPr>
              <a:t>阅读下面的材料，按要求作文。</a:t>
            </a:r>
          </a:p>
          <a:p>
            <a:pPr algn="just">
              <a:lnSpc>
                <a:spcPct val="150000"/>
              </a:lnSpc>
              <a:spcAft>
                <a:spcPts val="0"/>
              </a:spcAft>
            </a:pPr>
            <a:r>
              <a:rPr lang="zh-CN" altLang="en-US" sz="2800" kern="100" dirty="0" smtClean="0">
                <a:latin typeface="Cambria Math"/>
                <a:ea typeface="微软雅黑"/>
                <a:cs typeface="Cambria Math"/>
              </a:rPr>
              <a:t>        枭</a:t>
            </a:r>
            <a:r>
              <a:rPr lang="zh-CN" altLang="en-US" sz="2800" kern="100" dirty="0">
                <a:latin typeface="Cambria Math"/>
                <a:ea typeface="微软雅黑"/>
                <a:cs typeface="Cambria Math"/>
              </a:rPr>
              <a:t>逢鸠。鸠曰：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子将安之？</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枭曰：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我将东徙。</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鸠曰：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何故？</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枭曰：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乡人皆恶我鸣，以故东徙。</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鸠曰：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子能更鸣可矣，不能更鸣，东徙犹恶子之声。</a:t>
            </a:r>
            <a:r>
              <a:rPr lang="zh-CN" altLang="en-US" sz="2800" kern="100" dirty="0">
                <a:latin typeface="宋体" pitchFamily="2" charset="-122"/>
                <a:ea typeface="宋体" pitchFamily="2" charset="-122"/>
                <a:cs typeface="Cambria Math"/>
              </a:rPr>
              <a:t>”</a:t>
            </a:r>
          </a:p>
          <a:p>
            <a:pPr algn="just">
              <a:lnSpc>
                <a:spcPct val="150000"/>
              </a:lnSpc>
              <a:spcAft>
                <a:spcPts val="0"/>
              </a:spcAft>
            </a:pPr>
            <a:r>
              <a:rPr lang="zh-CN" altLang="en-US" sz="2800" kern="100" dirty="0">
                <a:latin typeface="Cambria Math"/>
                <a:ea typeface="微软雅黑"/>
                <a:cs typeface="Cambria Math"/>
              </a:rPr>
              <a:t>要求：全面理解材料，但可以选择一个侧面、一个角度构思作文。自主确定立意，确定文体，确定标题；不要脱离原材料含意作文，不要套作，不要抄袭。</a:t>
            </a:r>
          </a:p>
        </p:txBody>
      </p:sp>
    </p:spTree>
    <p:extLst>
      <p:ext uri="{BB962C8B-B14F-4D97-AF65-F5344CB8AC3E}">
        <p14:creationId xmlns:p14="http://schemas.microsoft.com/office/powerpoint/2010/main" val="1041273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08386"/>
            <a:ext cx="11560932" cy="5262979"/>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审题导引</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　从</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枭</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的角度来说，根据传统认识，枭的叫声难听，是它不受欢迎的原因，也可以说是它的缺点。由此我们可以得到这样的启示：在一个环境中若得不到认可，就应该反思自己的问题或缺点，而不是搬迁逃避，只有正视自己的缺点并加以改进，才能得到大家的欢迎。</a:t>
            </a:r>
          </a:p>
          <a:p>
            <a:pPr algn="just">
              <a:lnSpc>
                <a:spcPct val="150000"/>
              </a:lnSpc>
              <a:spcAft>
                <a:spcPts val="0"/>
              </a:spcAft>
            </a:pPr>
            <a:r>
              <a:rPr lang="zh-CN" altLang="en-US" sz="2800" kern="100" dirty="0">
                <a:latin typeface="Cambria Math"/>
                <a:ea typeface="微软雅黑"/>
                <a:cs typeface="Cambria Math"/>
              </a:rPr>
              <a:t>从</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鸠</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的角度说，它发现了猫头鹰的缺点后能及时指出，并指明改进的方法，是猫头鹰的良师益友。由此我们可以得到这样的启示：为别人着想</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指出缺点及改进方法</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是一种良好的品德，交朋友要交鸠这样能指出自己缺点的真诚朋友。</a:t>
            </a:r>
          </a:p>
        </p:txBody>
      </p:sp>
    </p:spTree>
    <p:extLst>
      <p:ext uri="{BB962C8B-B14F-4D97-AF65-F5344CB8AC3E}">
        <p14:creationId xmlns:p14="http://schemas.microsoft.com/office/powerpoint/2010/main" val="3878502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08386"/>
            <a:ext cx="11560932" cy="3408690"/>
          </a:xfrm>
          <a:prstGeom prst="rect">
            <a:avLst/>
          </a:prstGeom>
        </p:spPr>
        <p:txBody>
          <a:bodyPr wrap="square" rtlCol="0">
            <a:spAutoFit/>
          </a:bodyPr>
          <a:lstStyle/>
          <a:p>
            <a:pPr algn="just">
              <a:lnSpc>
                <a:spcPct val="200000"/>
              </a:lnSpc>
              <a:spcAft>
                <a:spcPts val="0"/>
              </a:spcAft>
            </a:pPr>
            <a:r>
              <a:rPr lang="zh-CN" altLang="en-US" sz="2800" kern="100" dirty="0">
                <a:latin typeface="Cambria Math"/>
                <a:ea typeface="微软雅黑"/>
                <a:cs typeface="Cambria Math"/>
              </a:rPr>
              <a:t>此外，也可以逆向思维，创新立意。枭不是逃避，而是去寻找一个能容纳自己的环境，枭鸣是本性使然，也是枭区别于其他鸟类的本质属性，如果枭不在半夜凄厉地叫，那么它还是枭吗？既然枭鸣不是它的过错，环境又容纳不了它，它想改变一下环境又有什么错呢？</a:t>
            </a:r>
          </a:p>
        </p:txBody>
      </p:sp>
    </p:spTree>
    <p:extLst>
      <p:ext uri="{BB962C8B-B14F-4D97-AF65-F5344CB8AC3E}">
        <p14:creationId xmlns:p14="http://schemas.microsoft.com/office/powerpoint/2010/main" val="1243557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05186"/>
            <a:ext cx="11560932" cy="5832430"/>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参考立意</a:t>
            </a:r>
            <a:r>
              <a:rPr lang="en-US" altLang="zh-CN" sz="2800" kern="100" dirty="0">
                <a:latin typeface="Cambria Math"/>
                <a:ea typeface="微软雅黑"/>
                <a:cs typeface="Cambria Math"/>
              </a:rPr>
              <a:t>】</a:t>
            </a:r>
          </a:p>
          <a:p>
            <a:pPr algn="just">
              <a:lnSpc>
                <a:spcPct val="150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．与其改变环境，不如改变自己。</a:t>
            </a:r>
          </a:p>
          <a:p>
            <a:pPr algn="just">
              <a:lnSpc>
                <a:spcPct val="15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．赢得社会赞同在于完善自我。</a:t>
            </a:r>
          </a:p>
          <a:p>
            <a:pPr algn="just">
              <a:lnSpc>
                <a:spcPct val="150000"/>
              </a:lnSpc>
              <a:spcAft>
                <a:spcPts val="0"/>
              </a:spcAft>
            </a:pPr>
            <a:r>
              <a:rPr lang="en-US" altLang="zh-CN" sz="2800" kern="100" dirty="0">
                <a:latin typeface="Cambria Math"/>
                <a:ea typeface="微软雅黑"/>
                <a:cs typeface="Cambria Math"/>
              </a:rPr>
              <a:t>3</a:t>
            </a:r>
            <a:r>
              <a:rPr lang="zh-CN" altLang="en-US" sz="2800" kern="100" dirty="0">
                <a:latin typeface="Cambria Math"/>
                <a:ea typeface="微软雅黑"/>
                <a:cs typeface="Cambria Math"/>
              </a:rPr>
              <a:t>．治标不如治本。</a:t>
            </a:r>
          </a:p>
          <a:p>
            <a:pPr algn="just">
              <a:lnSpc>
                <a:spcPct val="150000"/>
              </a:lnSpc>
              <a:spcAft>
                <a:spcPts val="0"/>
              </a:spcAft>
            </a:pPr>
            <a:r>
              <a:rPr lang="en-US" altLang="zh-CN" sz="2800" kern="100" dirty="0">
                <a:latin typeface="Cambria Math"/>
                <a:ea typeface="微软雅黑"/>
                <a:cs typeface="Cambria Math"/>
              </a:rPr>
              <a:t>4</a:t>
            </a:r>
            <a:r>
              <a:rPr lang="zh-CN" altLang="en-US" sz="2800" kern="100" dirty="0">
                <a:latin typeface="Cambria Math"/>
                <a:ea typeface="微软雅黑"/>
                <a:cs typeface="Cambria Math"/>
              </a:rPr>
              <a:t>．为别人着想</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指出缺点及改进方法</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是一种良好的品德。</a:t>
            </a:r>
          </a:p>
          <a:p>
            <a:pPr algn="just">
              <a:lnSpc>
                <a:spcPct val="150000"/>
              </a:lnSpc>
              <a:spcAft>
                <a:spcPts val="0"/>
              </a:spcAft>
            </a:pPr>
            <a:r>
              <a:rPr lang="en-US" altLang="zh-CN" sz="2800" kern="100" dirty="0">
                <a:latin typeface="Cambria Math"/>
                <a:ea typeface="微软雅黑"/>
                <a:cs typeface="Cambria Math"/>
              </a:rPr>
              <a:t>5</a:t>
            </a:r>
            <a:r>
              <a:rPr lang="zh-CN" altLang="en-US" sz="2800" kern="100" dirty="0">
                <a:latin typeface="Cambria Math"/>
                <a:ea typeface="微软雅黑"/>
                <a:cs typeface="Cambria Math"/>
              </a:rPr>
              <a:t>．交朋友要交鸠这样能指出自己缺点的真诚朋友。</a:t>
            </a:r>
          </a:p>
          <a:p>
            <a:pPr algn="just">
              <a:lnSpc>
                <a:spcPct val="150000"/>
              </a:lnSpc>
              <a:spcAft>
                <a:spcPts val="0"/>
              </a:spcAft>
            </a:pPr>
            <a:r>
              <a:rPr lang="en-US" altLang="zh-CN" sz="2800" kern="100" dirty="0">
                <a:latin typeface="Cambria Math"/>
                <a:ea typeface="微软雅黑"/>
                <a:cs typeface="Cambria Math"/>
              </a:rPr>
              <a:t>6</a:t>
            </a:r>
            <a:r>
              <a:rPr lang="zh-CN" altLang="en-US" sz="2800" kern="100" dirty="0">
                <a:latin typeface="Cambria Math"/>
                <a:ea typeface="微软雅黑"/>
                <a:cs typeface="Cambria Math"/>
              </a:rPr>
              <a:t>．换个环境又何妨？</a:t>
            </a:r>
          </a:p>
          <a:p>
            <a:pPr algn="just">
              <a:lnSpc>
                <a:spcPct val="150000"/>
              </a:lnSpc>
              <a:spcAft>
                <a:spcPts val="0"/>
              </a:spcAft>
            </a:pPr>
            <a:r>
              <a:rPr lang="en-US" altLang="zh-CN" sz="2800" kern="100" dirty="0">
                <a:latin typeface="Cambria Math"/>
                <a:ea typeface="微软雅黑"/>
                <a:cs typeface="Cambria Math"/>
              </a:rPr>
              <a:t>7</a:t>
            </a:r>
            <a:r>
              <a:rPr lang="zh-CN" altLang="en-US" sz="2800" kern="100" dirty="0">
                <a:latin typeface="Cambria Math"/>
                <a:ea typeface="微软雅黑"/>
                <a:cs typeface="Cambria Math"/>
              </a:rPr>
              <a:t>．自己个性不可丢。</a:t>
            </a:r>
          </a:p>
          <a:p>
            <a:pPr algn="just">
              <a:lnSpc>
                <a:spcPct val="150000"/>
              </a:lnSpc>
              <a:spcAft>
                <a:spcPts val="0"/>
              </a:spcAft>
            </a:pPr>
            <a:r>
              <a:rPr lang="en-US" altLang="zh-CN" sz="2800" kern="100" dirty="0">
                <a:latin typeface="Cambria Math"/>
                <a:ea typeface="微软雅黑"/>
                <a:cs typeface="Cambria Math"/>
              </a:rPr>
              <a:t>8</a:t>
            </a:r>
            <a:r>
              <a:rPr lang="zh-CN" altLang="en-US" sz="2800" kern="100" dirty="0">
                <a:latin typeface="Cambria Math"/>
                <a:ea typeface="微软雅黑"/>
                <a:cs typeface="Cambria Math"/>
              </a:rPr>
              <a:t>．世界因个性不同而丰富多彩。</a:t>
            </a:r>
          </a:p>
        </p:txBody>
      </p:sp>
    </p:spTree>
    <p:extLst>
      <p:ext uri="{BB962C8B-B14F-4D97-AF65-F5344CB8AC3E}">
        <p14:creationId xmlns:p14="http://schemas.microsoft.com/office/powerpoint/2010/main" val="417973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098" y="792171"/>
            <a:ext cx="11660202" cy="3972691"/>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(2)</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中国的建筑体系是在世界各民族数千年文化史中一个独特的建筑体系。它是中华民族数千年来世代经验的累积所创造的。</a:t>
            </a:r>
          </a:p>
          <a:p>
            <a:pPr>
              <a:lnSpc>
                <a:spcPct val="20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感悟：①中国的建筑文化源远流长，不要让那些灰白色的积木式房屋使华夏文明大地变得面目全非，保护古建筑，保护民族文化，如梁思成保护北京古城墙。②传统与现代，发扬传统，促进现代。</a:t>
            </a:r>
          </a:p>
        </p:txBody>
      </p:sp>
    </p:spTree>
    <p:extLst>
      <p:ext uri="{BB962C8B-B14F-4D97-AF65-F5344CB8AC3E}">
        <p14:creationId xmlns:p14="http://schemas.microsoft.com/office/powerpoint/2010/main" val="817817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0086"/>
            <a:ext cx="11560932" cy="6124754"/>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素材超市</a:t>
            </a:r>
            <a:r>
              <a:rPr lang="en-US" altLang="zh-CN" sz="2800" kern="100" dirty="0">
                <a:latin typeface="Cambria Math"/>
                <a:ea typeface="微软雅黑"/>
                <a:cs typeface="Cambria Math"/>
              </a:rPr>
              <a:t>】</a:t>
            </a:r>
          </a:p>
          <a:p>
            <a:pPr algn="just">
              <a:lnSpc>
                <a:spcPct val="200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．名人名言</a:t>
            </a:r>
          </a:p>
          <a:p>
            <a:pPr algn="just">
              <a:lnSpc>
                <a:spcPct val="200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如果想试图改变一些东西，首先应该接受许多东西</a:t>
            </a:r>
            <a:r>
              <a:rPr lang="zh-CN" altLang="en-US" sz="2800" kern="100" dirty="0" smtClean="0">
                <a:latin typeface="Cambria Math"/>
                <a:ea typeface="微软雅黑"/>
                <a:cs typeface="Cambria Math"/>
              </a:rPr>
              <a:t>。        </a:t>
            </a:r>
            <a:r>
              <a:rPr lang="en-US" altLang="zh-CN" sz="2800" kern="100" dirty="0" smtClean="0">
                <a:latin typeface="黑体" pitchFamily="49" charset="-122"/>
                <a:ea typeface="黑体" pitchFamily="49" charset="-122"/>
                <a:cs typeface="Cambria Math"/>
              </a:rPr>
              <a:t>——</a:t>
            </a:r>
            <a:r>
              <a:rPr lang="en-US" altLang="zh-CN" sz="2800" kern="100" dirty="0" smtClean="0">
                <a:latin typeface="Cambria Math"/>
                <a:ea typeface="微软雅黑"/>
                <a:cs typeface="Cambria Math"/>
              </a:rPr>
              <a:t>(</a:t>
            </a:r>
            <a:r>
              <a:rPr lang="zh-CN" altLang="en-US" sz="2800" kern="100" dirty="0">
                <a:latin typeface="Cambria Math"/>
                <a:ea typeface="微软雅黑"/>
                <a:cs typeface="Cambria Math"/>
              </a:rPr>
              <a:t>法</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萨特</a:t>
            </a:r>
          </a:p>
          <a:p>
            <a:pPr algn="just">
              <a:lnSpc>
                <a:spcPct val="20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人生最困难的事情是认识自己</a:t>
            </a:r>
            <a:r>
              <a:rPr lang="zh-CN" altLang="en-US" sz="2800" kern="100" dirty="0" smtClean="0">
                <a:latin typeface="Cambria Math"/>
                <a:ea typeface="微软雅黑"/>
                <a:cs typeface="Cambria Math"/>
              </a:rPr>
              <a:t>。</a:t>
            </a:r>
            <a:r>
              <a:rPr lang="en-US" altLang="zh-CN" sz="2800" kern="100" dirty="0" smtClean="0">
                <a:latin typeface="Cambria Math"/>
                <a:ea typeface="微软雅黑"/>
                <a:cs typeface="Cambria Math"/>
              </a:rPr>
              <a:t>					     </a:t>
            </a:r>
            <a:r>
              <a:rPr lang="en-US" altLang="zh-CN" sz="2800" kern="100" dirty="0" smtClean="0">
                <a:latin typeface="黑体" pitchFamily="49" charset="-122"/>
                <a:ea typeface="黑体" pitchFamily="49" charset="-122"/>
                <a:cs typeface="Cambria Math"/>
              </a:rPr>
              <a:t>——</a:t>
            </a:r>
            <a:r>
              <a:rPr lang="zh-CN" altLang="en-US" sz="2800" kern="100" dirty="0">
                <a:latin typeface="Cambria Math"/>
                <a:ea typeface="微软雅黑"/>
                <a:cs typeface="Cambria Math"/>
              </a:rPr>
              <a:t>特莱斯</a:t>
            </a:r>
          </a:p>
          <a:p>
            <a:pPr algn="just">
              <a:lnSpc>
                <a:spcPct val="200000"/>
              </a:lnSpc>
              <a:spcAft>
                <a:spcPts val="0"/>
              </a:spcAft>
            </a:pPr>
            <a:r>
              <a:rPr lang="en-US" altLang="zh-CN" sz="2800" kern="100" dirty="0">
                <a:latin typeface="Cambria Math"/>
                <a:ea typeface="微软雅黑"/>
                <a:cs typeface="Cambria Math"/>
              </a:rPr>
              <a:t>(3)</a:t>
            </a:r>
            <a:r>
              <a:rPr lang="zh-CN" altLang="en-US" sz="2800" kern="100" dirty="0">
                <a:latin typeface="Cambria Math"/>
                <a:ea typeface="微软雅黑"/>
                <a:cs typeface="Cambria Math"/>
              </a:rPr>
              <a:t>人生最为重要的事是发现自己</a:t>
            </a:r>
            <a:r>
              <a:rPr lang="zh-CN" altLang="en-US" sz="2800" kern="100" dirty="0" smtClean="0">
                <a:latin typeface="Cambria Math"/>
                <a:ea typeface="微软雅黑"/>
                <a:cs typeface="Cambria Math"/>
              </a:rPr>
              <a:t>。</a:t>
            </a:r>
            <a:r>
              <a:rPr lang="en-US" altLang="zh-CN" sz="2800" kern="100" dirty="0" smtClean="0">
                <a:latin typeface="Cambria Math"/>
                <a:ea typeface="微软雅黑"/>
                <a:cs typeface="Cambria Math"/>
              </a:rPr>
              <a:t>				         </a:t>
            </a:r>
            <a:r>
              <a:rPr lang="en-US" altLang="zh-CN" sz="2800" kern="100" dirty="0" smtClean="0">
                <a:latin typeface="黑体" pitchFamily="49" charset="-122"/>
                <a:ea typeface="黑体" pitchFamily="49" charset="-122"/>
                <a:cs typeface="Cambria Math"/>
              </a:rPr>
              <a:t>——</a:t>
            </a:r>
            <a:r>
              <a:rPr lang="en-US" altLang="zh-CN" sz="2800" kern="100" dirty="0" smtClean="0">
                <a:latin typeface="Cambria Math"/>
                <a:ea typeface="微软雅黑"/>
                <a:cs typeface="Cambria Math"/>
              </a:rPr>
              <a:t>(</a:t>
            </a:r>
            <a:r>
              <a:rPr lang="zh-CN" altLang="en-US" sz="2800" kern="100" dirty="0">
                <a:latin typeface="Cambria Math"/>
                <a:ea typeface="微软雅黑"/>
                <a:cs typeface="Cambria Math"/>
              </a:rPr>
              <a:t>挪威</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南森</a:t>
            </a:r>
          </a:p>
          <a:p>
            <a:pPr algn="just">
              <a:lnSpc>
                <a:spcPct val="200000"/>
              </a:lnSpc>
              <a:spcAft>
                <a:spcPts val="0"/>
              </a:spcAft>
            </a:pPr>
            <a:r>
              <a:rPr lang="en-US" altLang="zh-CN" sz="2800" kern="100" dirty="0">
                <a:latin typeface="Cambria Math"/>
                <a:ea typeface="微软雅黑"/>
                <a:cs typeface="Cambria Math"/>
              </a:rPr>
              <a:t>(4)</a:t>
            </a:r>
            <a:r>
              <a:rPr lang="zh-CN" altLang="en-US" sz="2800" kern="100" dirty="0">
                <a:latin typeface="Cambria Math"/>
                <a:ea typeface="微软雅黑"/>
                <a:cs typeface="Cambria Math"/>
              </a:rPr>
              <a:t>只有那些懂得控制自己的缺点，而不让这些缺点控制自己的人，才是强者</a:t>
            </a:r>
            <a:r>
              <a:rPr lang="zh-CN" altLang="en-US" sz="2800" kern="100" dirty="0" smtClean="0">
                <a:latin typeface="Cambria Math"/>
                <a:ea typeface="微软雅黑"/>
                <a:cs typeface="Cambria Math"/>
              </a:rPr>
              <a:t>。</a:t>
            </a:r>
            <a:r>
              <a:rPr lang="en-US" altLang="zh-CN" sz="2800" kern="100" dirty="0" smtClean="0">
                <a:latin typeface="Cambria Math"/>
                <a:ea typeface="微软雅黑"/>
                <a:cs typeface="Cambria Math"/>
              </a:rPr>
              <a:t>								</a:t>
            </a:r>
            <a:r>
              <a:rPr lang="en-US" altLang="zh-CN" sz="2800" kern="100" dirty="0" smtClean="0">
                <a:latin typeface="黑体" pitchFamily="49" charset="-122"/>
                <a:ea typeface="黑体" pitchFamily="49" charset="-122"/>
                <a:cs typeface="Cambria Math"/>
              </a:rPr>
              <a:t>——</a:t>
            </a:r>
            <a:r>
              <a:rPr lang="en-US" altLang="zh-CN" sz="2800" kern="100" dirty="0" smtClean="0">
                <a:latin typeface="Cambria Math"/>
                <a:ea typeface="微软雅黑"/>
                <a:cs typeface="Cambria Math"/>
              </a:rPr>
              <a:t>(</a:t>
            </a:r>
            <a:r>
              <a:rPr lang="zh-CN" altLang="en-US" sz="2800" kern="100" dirty="0">
                <a:latin typeface="Cambria Math"/>
                <a:ea typeface="微软雅黑"/>
                <a:cs typeface="Cambria Math"/>
              </a:rPr>
              <a:t>法国</a:t>
            </a:r>
            <a:r>
              <a:rPr lang="en-US" altLang="zh-CN" sz="2800" kern="100" dirty="0">
                <a:latin typeface="Cambria Math"/>
                <a:ea typeface="微软雅黑"/>
                <a:cs typeface="Cambria Math"/>
              </a:rPr>
              <a:t>)</a:t>
            </a:r>
            <a:r>
              <a:rPr lang="zh-CN" altLang="en-US" sz="2800" kern="100" dirty="0" smtClean="0">
                <a:latin typeface="Cambria Math"/>
                <a:ea typeface="微软雅黑"/>
                <a:cs typeface="Cambria Math"/>
              </a:rPr>
              <a:t>巴尔扎克</a:t>
            </a:r>
            <a:endParaRPr lang="zh-CN" altLang="en-US" sz="2800" kern="100" dirty="0">
              <a:latin typeface="Cambria Math"/>
              <a:ea typeface="微软雅黑"/>
              <a:cs typeface="Cambria Math"/>
            </a:endParaRPr>
          </a:p>
        </p:txBody>
      </p:sp>
    </p:spTree>
    <p:extLst>
      <p:ext uri="{BB962C8B-B14F-4D97-AF65-F5344CB8AC3E}">
        <p14:creationId xmlns:p14="http://schemas.microsoft.com/office/powerpoint/2010/main" val="4287821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738586"/>
            <a:ext cx="11560932" cy="4401205"/>
          </a:xfrm>
          <a:prstGeom prst="rect">
            <a:avLst/>
          </a:prstGeom>
        </p:spPr>
        <p:txBody>
          <a:bodyPr wrap="square" rtlCol="0">
            <a:spAutoFit/>
          </a:bodyPr>
          <a:lstStyle/>
          <a:p>
            <a:pPr algn="just">
              <a:lnSpc>
                <a:spcPct val="200000"/>
              </a:lnSpc>
              <a:spcAft>
                <a:spcPts val="0"/>
              </a:spcAft>
            </a:pPr>
            <a:r>
              <a:rPr lang="en-US" altLang="zh-CN" sz="2800" kern="100" dirty="0" smtClean="0">
                <a:latin typeface="Cambria Math"/>
                <a:ea typeface="微软雅黑"/>
                <a:cs typeface="Cambria Math"/>
              </a:rPr>
              <a:t>(</a:t>
            </a:r>
            <a:r>
              <a:rPr lang="en-US" altLang="zh-CN" sz="2800" kern="100" dirty="0">
                <a:latin typeface="Cambria Math"/>
                <a:ea typeface="微软雅黑"/>
                <a:cs typeface="Cambria Math"/>
              </a:rPr>
              <a:t>5)</a:t>
            </a:r>
            <a:r>
              <a:rPr lang="zh-CN" altLang="en-US" sz="2800" kern="100" dirty="0">
                <a:latin typeface="Cambria Math"/>
                <a:ea typeface="微软雅黑"/>
                <a:cs typeface="Cambria Math"/>
              </a:rPr>
              <a:t>我敢做</a:t>
            </a:r>
            <a:r>
              <a:rPr lang="en-US" altLang="zh-CN"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我是自己的主人</a:t>
            </a:r>
            <a:r>
              <a:rPr lang="zh-CN" altLang="en-US" sz="2800" kern="100" dirty="0" smtClean="0">
                <a:latin typeface="Cambria Math"/>
                <a:ea typeface="微软雅黑"/>
                <a:cs typeface="Cambria Math"/>
              </a:rPr>
              <a:t>。</a:t>
            </a:r>
            <a:r>
              <a:rPr lang="en-US" altLang="zh-CN" sz="2800" kern="100" dirty="0" smtClean="0">
                <a:latin typeface="Cambria Math"/>
                <a:ea typeface="微软雅黑"/>
                <a:cs typeface="Cambria Math"/>
              </a:rPr>
              <a:t>				</a:t>
            </a:r>
            <a:r>
              <a:rPr lang="en-US" altLang="zh-CN" sz="2800" kern="100" dirty="0" smtClean="0">
                <a:latin typeface="黑体" pitchFamily="49" charset="-122"/>
                <a:ea typeface="黑体" pitchFamily="49" charset="-122"/>
                <a:cs typeface="Cambria Math"/>
              </a:rPr>
              <a:t>——</a:t>
            </a:r>
            <a:r>
              <a:rPr lang="en-US" altLang="zh-CN" sz="2800" kern="100" dirty="0" smtClean="0">
                <a:latin typeface="Cambria Math"/>
                <a:ea typeface="微软雅黑"/>
                <a:cs typeface="Cambria Math"/>
              </a:rPr>
              <a:t>(</a:t>
            </a:r>
            <a:r>
              <a:rPr lang="zh-CN" altLang="en-US" sz="2800" kern="100" dirty="0">
                <a:latin typeface="Cambria Math"/>
                <a:ea typeface="微软雅黑"/>
                <a:cs typeface="Cambria Math"/>
              </a:rPr>
              <a:t>丹麦</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吉勒鲁普</a:t>
            </a:r>
          </a:p>
          <a:p>
            <a:pPr algn="just">
              <a:lnSpc>
                <a:spcPct val="200000"/>
              </a:lnSpc>
              <a:spcAft>
                <a:spcPts val="0"/>
              </a:spcAft>
            </a:pPr>
            <a:r>
              <a:rPr lang="en-US" altLang="zh-CN" sz="2800" kern="100" dirty="0">
                <a:latin typeface="Cambria Math"/>
                <a:ea typeface="微软雅黑"/>
                <a:cs typeface="Cambria Math"/>
              </a:rPr>
              <a:t>(6)</a:t>
            </a:r>
            <a:r>
              <a:rPr lang="zh-CN" altLang="en-US" sz="2800" kern="100" dirty="0">
                <a:latin typeface="Cambria Math"/>
                <a:ea typeface="微软雅黑"/>
                <a:cs typeface="Cambria Math"/>
              </a:rPr>
              <a:t>我要做我自己的主人</a:t>
            </a:r>
            <a:r>
              <a:rPr lang="zh-CN" altLang="en-US" sz="2800" kern="100" dirty="0" smtClean="0">
                <a:latin typeface="Cambria Math"/>
                <a:ea typeface="微软雅黑"/>
                <a:cs typeface="Cambria Math"/>
              </a:rPr>
              <a:t>。</a:t>
            </a:r>
            <a:r>
              <a:rPr lang="en-US" altLang="zh-CN" sz="2800" kern="100" dirty="0" smtClean="0">
                <a:latin typeface="Cambria Math"/>
                <a:ea typeface="微软雅黑"/>
                <a:cs typeface="Cambria Math"/>
              </a:rPr>
              <a:t>					         </a:t>
            </a:r>
            <a:r>
              <a:rPr lang="en-US" altLang="zh-CN" sz="2800" kern="100" dirty="0" smtClean="0">
                <a:latin typeface="黑体" pitchFamily="49" charset="-122"/>
                <a:ea typeface="黑体" pitchFamily="49" charset="-122"/>
                <a:cs typeface="Cambria Math"/>
              </a:rPr>
              <a:t>——</a:t>
            </a:r>
            <a:r>
              <a:rPr lang="en-US" altLang="zh-CN" sz="2800" kern="100" dirty="0" smtClean="0">
                <a:latin typeface="Cambria Math"/>
                <a:ea typeface="微软雅黑"/>
                <a:cs typeface="Cambria Math"/>
              </a:rPr>
              <a:t>(</a:t>
            </a:r>
            <a:r>
              <a:rPr lang="zh-CN" altLang="en-US" sz="2800" kern="100" dirty="0">
                <a:latin typeface="Cambria Math"/>
                <a:ea typeface="微软雅黑"/>
                <a:cs typeface="Cambria Math"/>
              </a:rPr>
              <a:t>德国</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歌德</a:t>
            </a:r>
          </a:p>
          <a:p>
            <a:pPr algn="just">
              <a:lnSpc>
                <a:spcPct val="200000"/>
              </a:lnSpc>
              <a:spcAft>
                <a:spcPts val="0"/>
              </a:spcAft>
            </a:pPr>
            <a:r>
              <a:rPr lang="en-US" altLang="zh-CN" sz="2800" kern="100" dirty="0">
                <a:latin typeface="Cambria Math"/>
                <a:ea typeface="微软雅黑"/>
                <a:cs typeface="Cambria Math"/>
              </a:rPr>
              <a:t>(7)</a:t>
            </a:r>
            <a:r>
              <a:rPr lang="zh-CN" altLang="en-US" sz="2800" kern="100" dirty="0">
                <a:latin typeface="Cambria Math"/>
                <a:ea typeface="微软雅黑"/>
                <a:cs typeface="Cambria Math"/>
              </a:rPr>
              <a:t>没有友谊，世界仿佛失去太阳</a:t>
            </a:r>
            <a:r>
              <a:rPr lang="zh-CN" altLang="en-US" sz="2800" kern="100" dirty="0" smtClean="0">
                <a:latin typeface="Cambria Math"/>
                <a:ea typeface="微软雅黑"/>
                <a:cs typeface="Cambria Math"/>
              </a:rPr>
              <a:t>。</a:t>
            </a:r>
            <a:r>
              <a:rPr lang="en-US" altLang="zh-CN" sz="2800" kern="100" dirty="0" smtClean="0">
                <a:latin typeface="Cambria Math"/>
                <a:ea typeface="微软雅黑"/>
                <a:cs typeface="Cambria Math"/>
              </a:rPr>
              <a:t>			           </a:t>
            </a:r>
            <a:r>
              <a:rPr lang="en-US" altLang="zh-CN" sz="2800" kern="100" dirty="0" smtClean="0">
                <a:latin typeface="黑体" pitchFamily="49" charset="-122"/>
                <a:ea typeface="黑体" pitchFamily="49" charset="-122"/>
                <a:cs typeface="Cambria Math"/>
              </a:rPr>
              <a:t>——</a:t>
            </a:r>
            <a:r>
              <a:rPr lang="en-US" altLang="zh-CN" sz="2800" kern="100" dirty="0" smtClean="0">
                <a:latin typeface="Cambria Math"/>
                <a:ea typeface="微软雅黑"/>
                <a:cs typeface="Cambria Math"/>
              </a:rPr>
              <a:t>(</a:t>
            </a:r>
            <a:r>
              <a:rPr lang="zh-CN" altLang="en-US" sz="2800" kern="100" dirty="0">
                <a:latin typeface="Cambria Math"/>
                <a:ea typeface="微软雅黑"/>
                <a:cs typeface="Cambria Math"/>
              </a:rPr>
              <a:t>古罗马</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西塞罗</a:t>
            </a:r>
          </a:p>
          <a:p>
            <a:pPr algn="just">
              <a:lnSpc>
                <a:spcPct val="200000"/>
              </a:lnSpc>
              <a:spcAft>
                <a:spcPts val="0"/>
              </a:spcAft>
            </a:pPr>
            <a:r>
              <a:rPr lang="en-US" altLang="zh-CN" sz="2800" kern="100" dirty="0">
                <a:latin typeface="Cambria Math"/>
                <a:ea typeface="微软雅黑"/>
                <a:cs typeface="Cambria Math"/>
              </a:rPr>
              <a:t>(8)</a:t>
            </a:r>
            <a:r>
              <a:rPr lang="zh-CN" altLang="en-US" sz="2800" kern="100" dirty="0">
                <a:latin typeface="Cambria Math"/>
                <a:ea typeface="微软雅黑"/>
                <a:cs typeface="Cambria Math"/>
              </a:rPr>
              <a:t>世间最美好的东西，莫过于有几个有头脑和心地都很正直的朋友</a:t>
            </a:r>
            <a:r>
              <a:rPr lang="zh-CN" altLang="en-US" sz="2800" kern="100" dirty="0" smtClean="0">
                <a:latin typeface="Cambria Math"/>
                <a:ea typeface="微软雅黑"/>
                <a:cs typeface="Cambria Math"/>
              </a:rPr>
              <a:t>。</a:t>
            </a:r>
            <a:endParaRPr lang="en-US" altLang="zh-CN" sz="2800" kern="100" dirty="0" smtClean="0">
              <a:latin typeface="Cambria Math"/>
              <a:ea typeface="微软雅黑"/>
              <a:cs typeface="Cambria Math"/>
            </a:endParaRPr>
          </a:p>
          <a:p>
            <a:pPr algn="just">
              <a:lnSpc>
                <a:spcPct val="200000"/>
              </a:lnSpc>
              <a:spcAft>
                <a:spcPts val="0"/>
              </a:spcAft>
            </a:pPr>
            <a:r>
              <a:rPr lang="en-US" altLang="zh-CN" sz="2800" kern="100" dirty="0">
                <a:latin typeface="Cambria Math"/>
                <a:ea typeface="微软雅黑"/>
                <a:cs typeface="Cambria Math"/>
              </a:rPr>
              <a:t>	</a:t>
            </a:r>
            <a:r>
              <a:rPr lang="en-US" altLang="zh-CN" sz="2800" kern="100" dirty="0" smtClean="0">
                <a:latin typeface="Cambria Math"/>
                <a:ea typeface="微软雅黑"/>
                <a:cs typeface="Cambria Math"/>
              </a:rPr>
              <a:t>							           </a:t>
            </a:r>
            <a:r>
              <a:rPr lang="en-US" altLang="zh-CN" sz="2800" kern="100" dirty="0" smtClean="0">
                <a:latin typeface="黑体" pitchFamily="49" charset="-122"/>
                <a:ea typeface="黑体" pitchFamily="49" charset="-122"/>
                <a:cs typeface="Cambria Math"/>
              </a:rPr>
              <a:t>——</a:t>
            </a:r>
            <a:r>
              <a:rPr lang="en-US" altLang="zh-CN" sz="2800" kern="100" dirty="0" smtClean="0">
                <a:latin typeface="Cambria Math"/>
                <a:ea typeface="微软雅黑"/>
                <a:cs typeface="Cambria Math"/>
              </a:rPr>
              <a:t>(</a:t>
            </a:r>
            <a:r>
              <a:rPr lang="zh-CN" altLang="en-US" sz="2800" kern="100" dirty="0">
                <a:latin typeface="Cambria Math"/>
                <a:ea typeface="微软雅黑"/>
                <a:cs typeface="Cambria Math"/>
              </a:rPr>
              <a:t>德国</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爱因斯坦</a:t>
            </a:r>
          </a:p>
        </p:txBody>
      </p:sp>
    </p:spTree>
    <p:extLst>
      <p:ext uri="{BB962C8B-B14F-4D97-AF65-F5344CB8AC3E}">
        <p14:creationId xmlns:p14="http://schemas.microsoft.com/office/powerpoint/2010/main" val="2998530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738586"/>
            <a:ext cx="11560932" cy="4401205"/>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．典型事例</a:t>
            </a:r>
          </a:p>
          <a:p>
            <a:pPr algn="just">
              <a:lnSpc>
                <a:spcPct val="200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孟母三迁不就是为了有一个适合孩子成长的环境吗？仅仅因为</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群体都不喜欢</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，就一定要让个体改变他们的本性而一味迁就吗？如今的时代是彰显个性的时代，我们该怎样在群体生活中保留自己的个性呢？群体又应如何对待个体的个性呢？</a:t>
            </a:r>
          </a:p>
        </p:txBody>
      </p:sp>
    </p:spTree>
    <p:extLst>
      <p:ext uri="{BB962C8B-B14F-4D97-AF65-F5344CB8AC3E}">
        <p14:creationId xmlns:p14="http://schemas.microsoft.com/office/powerpoint/2010/main" val="138798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522686"/>
            <a:ext cx="11560932" cy="5262979"/>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(2)</a:t>
            </a:r>
            <a:r>
              <a:rPr lang="en-US" altLang="zh-CN"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如果你不能适应变化了的环境，那你只能被淘汰。</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这是联想副总裁马雪垠的生存格言。她强调了改变环境，更要在改变了的环境中求生。当年毕业于北师大的马雪垠只是不为人知的文弱女生。当她遇到了柳传志</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联想总裁</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的时候，她的命运由此改写。在商场如战场的环境下，她发奋求知，付出了很大的代价，坚忍着，守住寂寞的清贫，她最终成功了。作为企业界的女强人，马雪垠的奋斗经历告诉我们：只有改变环境才能被人赏识，而这过程是要付出艰辛代价的。金子要发光是有条件和基础的，只有具备能够发光的条件才会发光。</a:t>
            </a:r>
          </a:p>
        </p:txBody>
      </p:sp>
    </p:spTree>
    <p:extLst>
      <p:ext uri="{BB962C8B-B14F-4D97-AF65-F5344CB8AC3E}">
        <p14:creationId xmlns:p14="http://schemas.microsoft.com/office/powerpoint/2010/main" val="4258903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522686"/>
            <a:ext cx="11560932" cy="5262979"/>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(3)</a:t>
            </a:r>
            <a:r>
              <a:rPr lang="zh-CN" altLang="en-US" sz="2800" kern="100" dirty="0">
                <a:latin typeface="Cambria Math"/>
                <a:ea typeface="微软雅黑"/>
                <a:cs typeface="Cambria Math"/>
              </a:rPr>
              <a:t>凡</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高，这个艺术的殉道者，这个</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扑向太阳的画家</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他生前执着地追求艺术，热爱绘画，但他走进了一个人人讨厌他的环境中，大家都画贵妇、皇室，而他画干草、破鞋、木椅，他永远不可能被赏识。这是时代的局限和艺术之道的使然。而固执的他得不到面包，就用手枪结束了自己的生命。这是环境的罪过，它扼杀了一个天才艺术家，但这何尝不是自己的过错？如果凡</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高离开这个是非之地，寻求一片适合自己的广阔沃土，或许他会开辟一个崭新的天地。然而，他没有。他就这样孤独地、悄悄地消失在宇宙中。金子，没有发光。</a:t>
            </a:r>
          </a:p>
        </p:txBody>
      </p:sp>
    </p:spTree>
    <p:extLst>
      <p:ext uri="{BB962C8B-B14F-4D97-AF65-F5344CB8AC3E}">
        <p14:creationId xmlns:p14="http://schemas.microsoft.com/office/powerpoint/2010/main" val="192499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81386"/>
            <a:ext cx="11560932" cy="5909310"/>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(4)</a:t>
            </a:r>
            <a:r>
              <a:rPr lang="zh-CN" altLang="en-US" sz="2800" kern="100" dirty="0">
                <a:latin typeface="Cambria Math"/>
                <a:ea typeface="微软雅黑"/>
                <a:cs typeface="Cambria Math"/>
              </a:rPr>
              <a:t>在袁隆平开始研究杂交水稻之初，国际上很多权威科学家认为水稻的基因性状是无法通过人工来改变的，但袁隆平坚持自己的理想，最终成功培育出了南优</a:t>
            </a: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号，震惊了世界。</a:t>
            </a:r>
          </a:p>
          <a:p>
            <a:pPr algn="just">
              <a:lnSpc>
                <a:spcPct val="150000"/>
              </a:lnSpc>
              <a:spcAft>
                <a:spcPts val="0"/>
              </a:spcAft>
            </a:pPr>
            <a:r>
              <a:rPr lang="en-US" altLang="zh-CN" sz="2800" kern="100" dirty="0">
                <a:latin typeface="Cambria Math"/>
                <a:ea typeface="微软雅黑"/>
                <a:cs typeface="Cambria Math"/>
              </a:rPr>
              <a:t>(5)</a:t>
            </a:r>
            <a:r>
              <a:rPr lang="zh-CN" altLang="en-US" sz="2800" kern="100" dirty="0">
                <a:latin typeface="Cambria Math"/>
                <a:ea typeface="微软雅黑"/>
                <a:cs typeface="Cambria Math"/>
              </a:rPr>
              <a:t>漫画家蔡志忠十五岁那年，也就是初中二年级时，就带着投漫画稿赚来的两百五十元稿费，到台北画漫画，闯天涯。他很快就面临学历的问题，在他打算到以外制电视节目著名的光启社求职时，看到求才广告上</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大学相关科系毕业</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一项条件，立即就傻眼了，不过他仍旧相信自己的实力，没有理会这项学历限制而参加了应征的行列。结果他击败了另外二十九名应征的大学毕业生，进入了光启社。</a:t>
            </a:r>
          </a:p>
        </p:txBody>
      </p:sp>
    </p:spTree>
    <p:extLst>
      <p:ext uri="{BB962C8B-B14F-4D97-AF65-F5344CB8AC3E}">
        <p14:creationId xmlns:p14="http://schemas.microsoft.com/office/powerpoint/2010/main" val="3112382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81386"/>
            <a:ext cx="11560932" cy="5262979"/>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3</a:t>
            </a:r>
            <a:r>
              <a:rPr lang="zh-CN" altLang="en-US" sz="2800" kern="100" dirty="0">
                <a:latin typeface="Cambria Math"/>
                <a:ea typeface="微软雅黑"/>
                <a:cs typeface="Cambria Math"/>
              </a:rPr>
              <a:t>．优美语段</a:t>
            </a:r>
          </a:p>
          <a:p>
            <a:pPr algn="just">
              <a:lnSpc>
                <a:spcPct val="150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借事炼心，不将苦难归咎于他人。所有的不快都是自己的不快，所有的快乐也都是自己的快乐。所以，喜怒哀乐都是自己给出的定义，与他人无关。时间是自己的，生活是自己的。自由是自己给的，快乐也是自己给的。改变能够改变的，接受改变不了的。忘记承受不了的，永远关注有利自己成长的。不怨天尤人，不喜怒无常，认真对待生活中所遭遇的一切，它们都是我们成长道路上最给力的</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老师</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。因为，我们在现实中生活，就要在现实中成长。借事炼心，只在当下。</a:t>
            </a:r>
          </a:p>
        </p:txBody>
      </p:sp>
    </p:spTree>
    <p:extLst>
      <p:ext uri="{BB962C8B-B14F-4D97-AF65-F5344CB8AC3E}">
        <p14:creationId xmlns:p14="http://schemas.microsoft.com/office/powerpoint/2010/main" val="624746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763986"/>
            <a:ext cx="11560932" cy="4616648"/>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将自信牢记心间。人的胆子是在不断解决问题中历练的，同样，人的自信是在克服困难中积攒起来的。正如亨利</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福特所言：</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无论你觉得你行不行，你都是对的。</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世界上没有什么比我们的信念更加强大有力了。这些信念就是我们来聚焦这个世界的镜头。如果我们觉得自己不具备这个能力，那大脑就会找到证据来证明这个想法。如果我们觉得自己有能力达到它，那同样地，我们的大脑也会自动地锁定一些证据来支持这个想法</a:t>
            </a:r>
            <a:r>
              <a:rPr lang="zh-CN" altLang="en-US" sz="2800" kern="100" dirty="0" smtClean="0">
                <a:latin typeface="Cambria Math"/>
                <a:ea typeface="微软雅黑"/>
                <a:cs typeface="Cambria Math"/>
              </a:rPr>
              <a:t>。</a:t>
            </a:r>
            <a:endParaRPr lang="zh-CN" altLang="en-US" sz="2800" kern="100" dirty="0">
              <a:latin typeface="Cambria Math"/>
              <a:ea typeface="微软雅黑"/>
              <a:cs typeface="Cambria Math"/>
            </a:endParaRPr>
          </a:p>
        </p:txBody>
      </p:sp>
    </p:spTree>
    <p:extLst>
      <p:ext uri="{BB962C8B-B14F-4D97-AF65-F5344CB8AC3E}">
        <p14:creationId xmlns:p14="http://schemas.microsoft.com/office/powerpoint/2010/main" val="4141321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509986"/>
            <a:ext cx="11560932" cy="5262979"/>
          </a:xfrm>
          <a:prstGeom prst="rect">
            <a:avLst/>
          </a:prstGeom>
        </p:spPr>
        <p:txBody>
          <a:bodyPr wrap="square" rtlCol="0">
            <a:spAutoFit/>
          </a:bodyPr>
          <a:lstStyle/>
          <a:p>
            <a:pPr algn="just">
              <a:lnSpc>
                <a:spcPct val="150000"/>
              </a:lnSpc>
              <a:spcAft>
                <a:spcPts val="0"/>
              </a:spcAft>
            </a:pPr>
            <a:r>
              <a:rPr lang="en-US" altLang="zh-CN" sz="2800" kern="100" dirty="0" smtClean="0">
                <a:latin typeface="Cambria Math"/>
                <a:ea typeface="微软雅黑"/>
                <a:cs typeface="Cambria Math"/>
              </a:rPr>
              <a:t>(</a:t>
            </a:r>
            <a:r>
              <a:rPr lang="en-US" altLang="zh-CN" sz="2800" kern="100" dirty="0">
                <a:latin typeface="Cambria Math"/>
                <a:ea typeface="微软雅黑"/>
                <a:cs typeface="Cambria Math"/>
              </a:rPr>
              <a:t>3)</a:t>
            </a:r>
            <a:r>
              <a:rPr lang="zh-CN" altLang="en-US" sz="2800" kern="100" dirty="0">
                <a:latin typeface="Cambria Math"/>
                <a:ea typeface="微软雅黑"/>
                <a:cs typeface="Cambria Math"/>
              </a:rPr>
              <a:t>只有真正认识自己，才能拯救自己。在很多时候，很多人并不知道自己是个什么样的人，这不仅是人们常常存在的一种误区，而且往往也是人类很难超越的人性的弱点。要解决这个问题其实也很简单，照照镜子，你或许就能找回自信，找回那个真正的自己</a:t>
            </a:r>
            <a:r>
              <a:rPr lang="zh-CN" altLang="en-US" sz="2800" kern="100" dirty="0" smtClean="0">
                <a:latin typeface="Cambria Math"/>
                <a:ea typeface="微软雅黑"/>
                <a:cs typeface="Cambria Math"/>
              </a:rPr>
              <a:t>。</a:t>
            </a:r>
            <a:endParaRPr lang="en-US" altLang="zh-CN" sz="2800" kern="100" dirty="0" smtClean="0">
              <a:latin typeface="Cambria Math"/>
              <a:ea typeface="微软雅黑"/>
              <a:cs typeface="Cambria Math"/>
            </a:endParaRPr>
          </a:p>
          <a:p>
            <a:pPr algn="just">
              <a:lnSpc>
                <a:spcPct val="150000"/>
              </a:lnSpc>
              <a:spcAft>
                <a:spcPts val="0"/>
              </a:spcAft>
            </a:pPr>
            <a:r>
              <a:rPr lang="en-US" altLang="zh-CN" sz="2800" kern="100" dirty="0">
                <a:latin typeface="Cambria Math"/>
                <a:ea typeface="微软雅黑"/>
                <a:cs typeface="Cambria Math"/>
              </a:rPr>
              <a:t>(4)</a:t>
            </a:r>
            <a:r>
              <a:rPr lang="zh-CN" altLang="en-US" sz="2800" kern="100" dirty="0">
                <a:latin typeface="Cambria Math"/>
                <a:ea typeface="微软雅黑"/>
                <a:cs typeface="Cambria Math"/>
              </a:rPr>
              <a:t>如果想改变命运，最重要的是改变自己。在相同的境遇下，不同的人会有不同的命运。一个人的命运不是由上天决定的，也不是由别人决定的，而是由自己决定的。一个人若想改变自己的命运，最重要的是要改变自己，改变心态，改变环境，这样命运也会随之改变。</a:t>
            </a:r>
          </a:p>
        </p:txBody>
      </p:sp>
    </p:spTree>
    <p:extLst>
      <p:ext uri="{BB962C8B-B14F-4D97-AF65-F5344CB8AC3E}">
        <p14:creationId xmlns:p14="http://schemas.microsoft.com/office/powerpoint/2010/main" val="1340690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509986"/>
            <a:ext cx="11560932" cy="5262979"/>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(5)</a:t>
            </a:r>
            <a:r>
              <a:rPr lang="zh-CN" altLang="en-US" sz="2800" kern="100" dirty="0">
                <a:latin typeface="Cambria Math"/>
                <a:ea typeface="微软雅黑"/>
                <a:cs typeface="Cambria Math"/>
              </a:rPr>
              <a:t>天生我材必有用，千金散尽还复来。失败，怕什么，有信心撑腰，下次可以做得更好；失落，怕什么，有努力相伴，阳光依旧灿烂；失意，怕什么，面对困难不怕，泰山也在脚下。在生活中，难免遭受挫折，主要是保持良好的心态，有信心就是崭新一天！</a:t>
            </a:r>
          </a:p>
          <a:p>
            <a:pPr algn="just">
              <a:lnSpc>
                <a:spcPct val="150000"/>
              </a:lnSpc>
              <a:spcAft>
                <a:spcPts val="0"/>
              </a:spcAft>
            </a:pPr>
            <a:r>
              <a:rPr lang="en-US" altLang="zh-CN" sz="2800" kern="100" dirty="0">
                <a:latin typeface="Cambria Math"/>
                <a:ea typeface="微软雅黑"/>
                <a:cs typeface="Cambria Math"/>
              </a:rPr>
              <a:t>(6)</a:t>
            </a:r>
            <a:r>
              <a:rPr lang="en-US" altLang="zh-CN"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人不能改变环境，就要改变自己适应环境。</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这句话在中国社会流行了很久，它貌似是一句鼓励青年人不断进步的励志名言，但把它用在面对丑恶应选择如何行动时，它就成了让受欺压者不再敢于斗争而变成懦夫、让与作恶者同流合污的人心安理得的一剂毒药了。</a:t>
            </a:r>
          </a:p>
        </p:txBody>
      </p:sp>
    </p:spTree>
    <p:extLst>
      <p:ext uri="{BB962C8B-B14F-4D97-AF65-F5344CB8AC3E}">
        <p14:creationId xmlns:p14="http://schemas.microsoft.com/office/powerpoint/2010/main" val="135621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098" y="792171"/>
            <a:ext cx="11660202" cy="3972691"/>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2</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．点击素材</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作为生物的社会</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p>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(1)</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如果你破坏了蚁丘某一部分的结构，数百只蚂蚁会过来掀动那一部分，移动它，直到恢复原来的样子。当它们觉察到远方的食物时，于是，长长的队伍像触角一样伸出来，越过平地，翻过高墙，绕过巨石，去把食物搬回来。</a:t>
            </a:r>
          </a:p>
          <a:p>
            <a:pPr>
              <a:lnSpc>
                <a:spcPct val="20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感悟：团结就是力量；毅力战胜一切困难。</a:t>
            </a:r>
          </a:p>
        </p:txBody>
      </p:sp>
    </p:spTree>
    <p:extLst>
      <p:ext uri="{BB962C8B-B14F-4D97-AF65-F5344CB8AC3E}">
        <p14:creationId xmlns:p14="http://schemas.microsoft.com/office/powerpoint/2010/main" val="3475116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92486"/>
            <a:ext cx="11560932" cy="5909310"/>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(7)</a:t>
            </a:r>
            <a:r>
              <a:rPr lang="en-US" altLang="zh-CN"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自信人生二百年，会当水激三千里。</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我喜欢多姿多彩的生活，用积极进取的心态，笑看人生，挥洒豪迈，把如云似水的柔情，向所有的朋友播洒相互之间的关心和爱护。面对烟雨花落温暖的春天，面对绿叶纷披热烈的夏日，面对果实累累酣畅的秋季，面对雪花覆地纯净的寒冬，我怀着一种感激，去体验那超越平凡的无极之境，活得精彩，无怨无悔才是人生的真谛。</a:t>
            </a:r>
          </a:p>
          <a:p>
            <a:pPr algn="just">
              <a:lnSpc>
                <a:spcPct val="150000"/>
              </a:lnSpc>
              <a:spcAft>
                <a:spcPts val="0"/>
              </a:spcAft>
            </a:pPr>
            <a:r>
              <a:rPr lang="en-US" altLang="zh-CN" sz="2800" kern="100" dirty="0">
                <a:latin typeface="Cambria Math"/>
                <a:ea typeface="微软雅黑"/>
                <a:cs typeface="Cambria Math"/>
              </a:rPr>
              <a:t>(8)</a:t>
            </a:r>
            <a:r>
              <a:rPr lang="zh-CN" altLang="en-US" sz="2800" kern="100" dirty="0">
                <a:latin typeface="Cambria Math"/>
                <a:ea typeface="微软雅黑"/>
                <a:cs typeface="Cambria Math"/>
              </a:rPr>
              <a:t>心态决定人生。可以说，人生的痛苦与幸福，失败与成功，忧愁与快乐，都是由我们的心态所决定的。在痛苦、失败、忧愁面前，及时调整自己的心态，这样便可以把自己的生活变得幸福，成功与快乐。</a:t>
            </a:r>
          </a:p>
        </p:txBody>
      </p:sp>
    </p:spTree>
    <p:extLst>
      <p:ext uri="{BB962C8B-B14F-4D97-AF65-F5344CB8AC3E}">
        <p14:creationId xmlns:p14="http://schemas.microsoft.com/office/powerpoint/2010/main" val="3373989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97286"/>
            <a:ext cx="11560932" cy="5262979"/>
          </a:xfrm>
          <a:prstGeom prst="rect">
            <a:avLst/>
          </a:prstGeom>
        </p:spPr>
        <p:txBody>
          <a:bodyPr wrap="square" rtlCol="0">
            <a:spAutoFit/>
          </a:bodyPr>
          <a:lstStyle/>
          <a:p>
            <a:pPr algn="just">
              <a:lnSpc>
                <a:spcPct val="15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佳作展台</a:t>
            </a:r>
            <a:r>
              <a:rPr lang="en-US" altLang="zh-CN" sz="2800" kern="100" dirty="0">
                <a:latin typeface="Cambria Math"/>
                <a:ea typeface="微软雅黑"/>
                <a:cs typeface="Cambria Math"/>
              </a:rPr>
              <a:t>】</a:t>
            </a:r>
          </a:p>
          <a:p>
            <a:pPr algn="ctr">
              <a:lnSpc>
                <a:spcPct val="150000"/>
              </a:lnSpc>
              <a:spcAft>
                <a:spcPts val="0"/>
              </a:spcAft>
            </a:pPr>
            <a:r>
              <a:rPr lang="zh-CN" altLang="en-US" sz="2800" kern="100" dirty="0">
                <a:latin typeface="Cambria Math"/>
                <a:ea typeface="微软雅黑"/>
                <a:cs typeface="Cambria Math"/>
              </a:rPr>
              <a:t>不同凡响</a:t>
            </a:r>
          </a:p>
          <a:p>
            <a:pPr algn="just">
              <a:lnSpc>
                <a:spcPct val="150000"/>
              </a:lnSpc>
              <a:spcAft>
                <a:spcPts val="0"/>
              </a:spcAft>
            </a:pPr>
            <a:r>
              <a:rPr lang="zh-CN" altLang="en-US" sz="2800" kern="100" dirty="0" smtClean="0">
                <a:latin typeface="Cambria Math"/>
                <a:ea typeface="微软雅黑"/>
                <a:cs typeface="Cambria Math"/>
              </a:rPr>
              <a:t>        历史</a:t>
            </a:r>
            <a:r>
              <a:rPr lang="zh-CN" altLang="en-US" sz="2800" kern="100" dirty="0">
                <a:latin typeface="Cambria Math"/>
                <a:ea typeface="微软雅黑"/>
                <a:cs typeface="Cambria Math"/>
              </a:rPr>
              <a:t>无数次地证明：当一个人面对天下的指责时，他不背叛就是先哲。</a:t>
            </a:r>
          </a:p>
          <a:p>
            <a:pPr algn="just">
              <a:lnSpc>
                <a:spcPct val="150000"/>
              </a:lnSpc>
              <a:spcAft>
                <a:spcPts val="0"/>
              </a:spcAft>
            </a:pPr>
            <a:r>
              <a:rPr lang="zh-CN" altLang="en-US" sz="2800" kern="100" dirty="0" smtClean="0">
                <a:latin typeface="Cambria Math"/>
                <a:ea typeface="微软雅黑"/>
                <a:cs typeface="Cambria Math"/>
              </a:rPr>
              <a:t>        所谓</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我因我而不同凡响</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，当众人都鄙弃我的时候，我也不能改变</a:t>
            </a:r>
            <a:r>
              <a:rPr lang="zh-CN" altLang="en-US" sz="2800" kern="100" dirty="0" smtClean="0">
                <a:latin typeface="Cambria Math"/>
                <a:ea typeface="微软雅黑"/>
                <a:cs typeface="Cambria Math"/>
              </a:rPr>
              <a:t>。    因为</a:t>
            </a:r>
            <a:r>
              <a:rPr lang="zh-CN" altLang="en-US" sz="2800" kern="100" dirty="0">
                <a:latin typeface="Cambria Math"/>
                <a:ea typeface="微软雅黑"/>
                <a:cs typeface="Cambria Math"/>
              </a:rPr>
              <a:t>，它是我存在的特质与不同之处。</a:t>
            </a:r>
          </a:p>
          <a:p>
            <a:pPr algn="just">
              <a:lnSpc>
                <a:spcPct val="150000"/>
              </a:lnSpc>
              <a:spcAft>
                <a:spcPts val="0"/>
              </a:spcAft>
            </a:pPr>
            <a:r>
              <a:rPr lang="zh-CN" altLang="en-US" sz="2800" kern="100" dirty="0" smtClean="0">
                <a:latin typeface="Cambria Math"/>
                <a:ea typeface="微软雅黑"/>
                <a:cs typeface="Cambria Math"/>
              </a:rPr>
              <a:t>         正如</a:t>
            </a:r>
            <a:r>
              <a:rPr lang="zh-CN" altLang="en-US" sz="2800" kern="100" dirty="0">
                <a:latin typeface="Cambria Math"/>
                <a:ea typeface="微软雅黑"/>
                <a:cs typeface="Cambria Math"/>
              </a:rPr>
              <a:t>一只猫头鹰在遭遇了乡人的恶骂后一样，它想迁徙到其他地方，只为别人讨厌它的声音。孰不知，正是它的声音特质，才表明了它是一只猫头鹰，而非悦耳的百灵</a:t>
            </a:r>
            <a:r>
              <a:rPr lang="zh-CN" altLang="en-US" sz="2800" kern="100" dirty="0" smtClean="0">
                <a:latin typeface="Cambria Math"/>
                <a:ea typeface="微软雅黑"/>
                <a:cs typeface="Cambria Math"/>
              </a:rPr>
              <a:t>。</a:t>
            </a:r>
            <a:endParaRPr lang="zh-CN" altLang="en-US" sz="2800" kern="100" dirty="0">
              <a:latin typeface="Cambria Math"/>
              <a:ea typeface="微软雅黑"/>
              <a:cs typeface="Cambria Math"/>
            </a:endParaRPr>
          </a:p>
        </p:txBody>
      </p:sp>
    </p:spTree>
    <p:extLst>
      <p:ext uri="{BB962C8B-B14F-4D97-AF65-F5344CB8AC3E}">
        <p14:creationId xmlns:p14="http://schemas.microsoft.com/office/powerpoint/2010/main" val="270861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509986"/>
            <a:ext cx="11560932" cy="5262979"/>
          </a:xfrm>
          <a:prstGeom prst="rect">
            <a:avLst/>
          </a:prstGeom>
        </p:spPr>
        <p:txBody>
          <a:bodyPr wrap="square" rtlCol="0">
            <a:spAutoFit/>
          </a:bodyPr>
          <a:lstStyle/>
          <a:p>
            <a:pPr algn="just">
              <a:lnSpc>
                <a:spcPct val="150000"/>
              </a:lnSpc>
              <a:spcAft>
                <a:spcPts val="0"/>
              </a:spcAft>
            </a:pPr>
            <a:r>
              <a:rPr lang="zh-CN" altLang="en-US" sz="2800" kern="100" dirty="0" smtClean="0">
                <a:latin typeface="Cambria Math"/>
                <a:ea typeface="微软雅黑"/>
                <a:cs typeface="Cambria Math"/>
              </a:rPr>
              <a:t>         我</a:t>
            </a:r>
            <a:r>
              <a:rPr lang="zh-CN" altLang="en-US" sz="2800" kern="100" dirty="0">
                <a:latin typeface="Cambria Math"/>
                <a:ea typeface="微软雅黑"/>
                <a:cs typeface="Cambria Math"/>
              </a:rPr>
              <a:t>有我的思想，我有发出我声音的权力，这不仅仅是自信，更是对生命的尊重。自然界的生命千差万别，各有特色，从而维持了生态的平衡与世界的多姿，一个经过千万年演化的生命岂能因人的好恶而更改其特质呢？</a:t>
            </a:r>
          </a:p>
          <a:p>
            <a:pPr algn="just">
              <a:lnSpc>
                <a:spcPct val="150000"/>
              </a:lnSpc>
              <a:spcAft>
                <a:spcPts val="0"/>
              </a:spcAft>
            </a:pPr>
            <a:r>
              <a:rPr lang="zh-CN" altLang="en-US" sz="2800" kern="100" dirty="0" smtClean="0">
                <a:latin typeface="Cambria Math"/>
                <a:ea typeface="微软雅黑"/>
                <a:cs typeface="Cambria Math"/>
              </a:rPr>
              <a:t>         更何况</a:t>
            </a:r>
            <a:r>
              <a:rPr lang="zh-CN" altLang="en-US" sz="2800" kern="100" dirty="0">
                <a:latin typeface="Cambria Math"/>
                <a:ea typeface="微软雅黑"/>
                <a:cs typeface="Cambria Math"/>
              </a:rPr>
              <a:t>，发出众人所恶的声音的人并不意味着就一定有错误，恰恰相反，他很有可能是先觉者。科学的先驱布鲁诺，他被当作</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异教徒</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而饱受摧残，直至被烈火焚烧。然而他至死都没有放弃、更改自己的声音，他的学说在烈火中化为金钢流传后世。</a:t>
            </a:r>
          </a:p>
        </p:txBody>
      </p:sp>
    </p:spTree>
    <p:extLst>
      <p:ext uri="{BB962C8B-B14F-4D97-AF65-F5344CB8AC3E}">
        <p14:creationId xmlns:p14="http://schemas.microsoft.com/office/powerpoint/2010/main" val="3928161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97286"/>
            <a:ext cx="11560932" cy="4539769"/>
          </a:xfrm>
          <a:prstGeom prst="rect">
            <a:avLst/>
          </a:prstGeom>
        </p:spPr>
        <p:txBody>
          <a:bodyPr wrap="square" rtlCol="0">
            <a:spAutoFit/>
          </a:bodyPr>
          <a:lstStyle/>
          <a:p>
            <a:pPr algn="just">
              <a:lnSpc>
                <a:spcPct val="150000"/>
              </a:lnSpc>
              <a:spcAft>
                <a:spcPts val="0"/>
              </a:spcAft>
            </a:pPr>
            <a:r>
              <a:rPr lang="zh-CN" altLang="en-US" sz="2800" kern="100" dirty="0" smtClean="0">
                <a:latin typeface="Cambria Math"/>
                <a:ea typeface="微软雅黑"/>
                <a:cs typeface="Cambria Math"/>
              </a:rPr>
              <a:t>        不仅</a:t>
            </a:r>
            <a:r>
              <a:rPr lang="zh-CN" altLang="en-US" sz="2800" kern="100" dirty="0">
                <a:latin typeface="Cambria Math"/>
                <a:ea typeface="微软雅黑"/>
                <a:cs typeface="Cambria Math"/>
              </a:rPr>
              <a:t>是布鲁诺，还有哥白尼、伽利略，他们都冒天下之大不韪，敢于坚持科学的真理，不论当时众人是如何憎恶他们，埋没他们的呼喊，最终时间将检验一切。只有后人才能体味到这些站在历史浪尖上的巨人们是怎样的不同凡响。</a:t>
            </a:r>
          </a:p>
          <a:p>
            <a:pPr algn="just">
              <a:lnSpc>
                <a:spcPct val="150000"/>
              </a:lnSpc>
              <a:spcAft>
                <a:spcPts val="0"/>
              </a:spcAft>
            </a:pPr>
            <a:r>
              <a:rPr lang="zh-CN" altLang="en-US" sz="2800" kern="100" dirty="0" smtClean="0">
                <a:latin typeface="Cambria Math"/>
                <a:ea typeface="微软雅黑"/>
                <a:cs typeface="Cambria Math"/>
              </a:rPr>
              <a:t>        与</a:t>
            </a:r>
            <a:r>
              <a:rPr lang="zh-CN" altLang="en-US" sz="2800" kern="100" dirty="0">
                <a:latin typeface="Cambria Math"/>
                <a:ea typeface="微软雅黑"/>
                <a:cs typeface="Cambria Math"/>
              </a:rPr>
              <a:t>这些人有所不同的，是那些轻而易举动摇信念的人，他们往往被埋葬在历史深处。或许，这种人因为一时讨好世俗而获得褒奖与吹捧，但当历史的潮流退去，他们也将如细沙般隐去，被时间抛弃。</a:t>
            </a:r>
          </a:p>
        </p:txBody>
      </p:sp>
    </p:spTree>
    <p:extLst>
      <p:ext uri="{BB962C8B-B14F-4D97-AF65-F5344CB8AC3E}">
        <p14:creationId xmlns:p14="http://schemas.microsoft.com/office/powerpoint/2010/main" val="975042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97286"/>
            <a:ext cx="11560932" cy="3970318"/>
          </a:xfrm>
          <a:prstGeom prst="rect">
            <a:avLst/>
          </a:prstGeom>
        </p:spPr>
        <p:txBody>
          <a:bodyPr wrap="square" rtlCol="0">
            <a:spAutoFit/>
          </a:bodyPr>
          <a:lstStyle/>
          <a:p>
            <a:pPr algn="just">
              <a:lnSpc>
                <a:spcPct val="150000"/>
              </a:lnSpc>
              <a:spcAft>
                <a:spcPts val="0"/>
              </a:spcAft>
            </a:pPr>
            <a:r>
              <a:rPr lang="zh-CN" altLang="en-US" sz="2800" kern="100" dirty="0" smtClean="0">
                <a:latin typeface="Cambria Math"/>
                <a:ea typeface="微软雅黑"/>
                <a:cs typeface="Cambria Math"/>
              </a:rPr>
              <a:t>        德国</a:t>
            </a:r>
            <a:r>
              <a:rPr lang="zh-CN" altLang="en-US" sz="2800" kern="100" dirty="0">
                <a:latin typeface="Cambria Math"/>
                <a:ea typeface="微软雅黑"/>
                <a:cs typeface="Cambria Math"/>
              </a:rPr>
              <a:t>思想家尼采说过：一棵树欲向上生长而接受更多的光明，那么它的根就必须更接近黑暗的地下。这是一句至理名言。当天才诞生时，往往会被世俗鄙弃，甚至可能背众人之道而行。然而，坚守自己的信仰，不懈地与黑暗抗争，才能成就树的伟岸！虽万人恶也，吾愿往！虽九死也，其犹未悔！</a:t>
            </a:r>
          </a:p>
          <a:p>
            <a:pPr algn="just">
              <a:lnSpc>
                <a:spcPct val="150000"/>
              </a:lnSpc>
              <a:spcAft>
                <a:spcPts val="0"/>
              </a:spcAft>
            </a:pPr>
            <a:r>
              <a:rPr lang="zh-CN" altLang="en-US" sz="2800" kern="100" dirty="0" smtClean="0">
                <a:latin typeface="Cambria Math"/>
                <a:ea typeface="微软雅黑"/>
                <a:cs typeface="Cambria Math"/>
              </a:rPr>
              <a:t>        我</a:t>
            </a:r>
            <a:r>
              <a:rPr lang="zh-CN" altLang="en-US" sz="2800" kern="100" dirty="0">
                <a:latin typeface="Cambria Math"/>
                <a:ea typeface="微软雅黑"/>
                <a:cs typeface="Cambria Math"/>
              </a:rPr>
              <a:t>因我而不同凡响，因为我是在为整个人类黎明的到来而热情歌唱。</a:t>
            </a:r>
          </a:p>
        </p:txBody>
      </p:sp>
    </p:spTree>
    <p:extLst>
      <p:ext uri="{BB962C8B-B14F-4D97-AF65-F5344CB8AC3E}">
        <p14:creationId xmlns:p14="http://schemas.microsoft.com/office/powerpoint/2010/main" val="3314258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221186"/>
            <a:ext cx="11560932" cy="3539430"/>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赏析</a:t>
            </a:r>
            <a:r>
              <a:rPr lang="en-US" altLang="zh-CN" sz="2800" kern="100" dirty="0">
                <a:latin typeface="Cambria Math"/>
                <a:ea typeface="微软雅黑"/>
                <a:cs typeface="Cambria Math"/>
              </a:rPr>
              <a:t>】</a:t>
            </a:r>
            <a:r>
              <a:rPr lang="zh-CN" altLang="en-US" sz="2800" kern="100" dirty="0">
                <a:latin typeface="Cambria Math"/>
                <a:ea typeface="微软雅黑"/>
                <a:cs typeface="Cambria Math"/>
              </a:rPr>
              <a:t>　作者构思奇特，运用逆向思维，从反面入手，提出中心论点。本文由枭鸣想到科学的先哲布鲁诺、哥白尼、伽利略，阐明了</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众人所恶并非就一定有错误，要保持自己的个性</a:t>
            </a:r>
            <a:r>
              <a:rPr lang="zh-CN" altLang="en-US" sz="2800" kern="100" dirty="0">
                <a:latin typeface="宋体" pitchFamily="2" charset="-122"/>
                <a:ea typeface="宋体" pitchFamily="2" charset="-122"/>
                <a:cs typeface="Cambria Math"/>
              </a:rPr>
              <a:t>”</a:t>
            </a:r>
            <a:r>
              <a:rPr lang="zh-CN" altLang="en-US" sz="2800" kern="100" dirty="0">
                <a:latin typeface="Cambria Math"/>
                <a:ea typeface="微软雅黑"/>
                <a:cs typeface="Cambria Math"/>
              </a:rPr>
              <a:t>的观点，联想丰富，出语不凡，用语犀利，个性张扬。</a:t>
            </a:r>
          </a:p>
        </p:txBody>
      </p:sp>
    </p:spTree>
    <p:extLst>
      <p:ext uri="{BB962C8B-B14F-4D97-AF65-F5344CB8AC3E}">
        <p14:creationId xmlns:p14="http://schemas.microsoft.com/office/powerpoint/2010/main" val="2913716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2398" y="-58729"/>
            <a:ext cx="11660202" cy="6373348"/>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(2)</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白蚁有一个方面更为奇特：群体变大时，其智慧似乎也随之增加。小室里有两三只白蚁，就会衔起一块块土粒木屑搬来搬去，但并没有什么结果，什么也没有建造起来。随着越来越多的白蚁加入，似乎达到了某种临界质量或法定数，于是思维开始了。它们开始把小粒叠放起来，霎时间竖起一根根柱子，造成一个个弯度对称的美丽拱券。一个个穹顶小室组成的晶状建筑出现了。</a:t>
            </a:r>
          </a:p>
          <a:p>
            <a:pPr>
              <a:lnSpc>
                <a:spcPct val="200000"/>
              </a:lnSpc>
              <a:spcAft>
                <a:spcPts val="0"/>
              </a:spcAft>
            </a:pPr>
            <a:r>
              <a:rPr lang="zh-CN" altLang="en-US" sz="2600" kern="100" dirty="0">
                <a:solidFill>
                  <a:schemeClr val="tx1">
                    <a:lumMod val="75000"/>
                    <a:lumOff val="25000"/>
                  </a:schemeClr>
                </a:solidFill>
                <a:latin typeface="微软雅黑" pitchFamily="34" charset="-122"/>
                <a:ea typeface="微软雅黑" pitchFamily="34" charset="-122"/>
                <a:cs typeface="Times New Roman"/>
              </a:rPr>
              <a:t>感悟：团结就是智慧，虽然我们无论如何也是群居性中最具社会性的一部分</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比蜜蜂更互相依赖，联系更密切，行为上更不可分，我们却并不经常感到我们的联合智慧。</a:t>
            </a:r>
          </a:p>
        </p:txBody>
      </p:sp>
    </p:spTree>
    <p:extLst>
      <p:ext uri="{BB962C8B-B14F-4D97-AF65-F5344CB8AC3E}">
        <p14:creationId xmlns:p14="http://schemas.microsoft.com/office/powerpoint/2010/main" val="2037810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p:cNvSpPr txBox="1">
            <a:spLocks/>
          </p:cNvSpPr>
          <p:nvPr/>
        </p:nvSpPr>
        <p:spPr>
          <a:xfrm>
            <a:off x="2810990" y="1887338"/>
            <a:ext cx="640921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zh-CN" sz="4500" dirty="0">
                <a:solidFill>
                  <a:srgbClr val="FC6204"/>
                </a:solidFill>
                <a:ea typeface="微软雅黑" pitchFamily="34" charset="-122"/>
              </a:rPr>
              <a:t>二、单元写作训练定向</a:t>
            </a:r>
            <a:endParaRPr lang="zh-CN" altLang="en-US" sz="4500" dirty="0">
              <a:solidFill>
                <a:srgbClr val="FC6204"/>
              </a:solidFill>
              <a:ea typeface="微软雅黑" pitchFamily="34" charset="-122"/>
            </a:endParaRPr>
          </a:p>
        </p:txBody>
      </p:sp>
      <p:sp>
        <p:nvSpPr>
          <p:cNvPr id="3" name="矩形 2"/>
          <p:cNvSpPr/>
          <p:nvPr/>
        </p:nvSpPr>
        <p:spPr>
          <a:xfrm>
            <a:off x="138098" y="2544771"/>
            <a:ext cx="11660202" cy="1572033"/>
          </a:xfrm>
          <a:prstGeom prst="rect">
            <a:avLst/>
          </a:prstGeom>
        </p:spPr>
        <p:txBody>
          <a:bodyPr wrap="square">
            <a:spAutoFit/>
          </a:bodyPr>
          <a:lstStyle/>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1</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．学习创新的方法，变化思维方式，从生活中发现、体验问题。</a:t>
            </a:r>
          </a:p>
          <a:p>
            <a:pPr>
              <a:lnSpc>
                <a:spcPct val="200000"/>
              </a:lnSpc>
              <a:spcAft>
                <a:spcPts val="0"/>
              </a:spcAft>
            </a:pPr>
            <a:r>
              <a:rPr lang="en-US" altLang="zh-CN" sz="2600" kern="100" dirty="0">
                <a:solidFill>
                  <a:schemeClr val="tx1">
                    <a:lumMod val="75000"/>
                    <a:lumOff val="25000"/>
                  </a:schemeClr>
                </a:solidFill>
                <a:latin typeface="微软雅黑" pitchFamily="34" charset="-122"/>
                <a:ea typeface="微软雅黑" pitchFamily="34" charset="-122"/>
                <a:cs typeface="Times New Roman"/>
              </a:rPr>
              <a:t>2</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．学习使用新的文体或新的表达方式写文章。</a:t>
            </a:r>
          </a:p>
        </p:txBody>
      </p:sp>
    </p:spTree>
    <p:extLst>
      <p:ext uri="{BB962C8B-B14F-4D97-AF65-F5344CB8AC3E}">
        <p14:creationId xmlns:p14="http://schemas.microsoft.com/office/powerpoint/2010/main" val="1404150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941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dirty="0" smtClean="0">
                <a:solidFill>
                  <a:schemeClr val="bg1">
                    <a:lumMod val="50000"/>
                  </a:schemeClr>
                </a:solidFill>
                <a:latin typeface="微软雅黑" pitchFamily="34" charset="-122"/>
                <a:ea typeface="微软雅黑" pitchFamily="34" charset="-122"/>
              </a:rPr>
              <a:t>佳作赏读</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188898" y="119071"/>
            <a:ext cx="11660202" cy="6033960"/>
          </a:xfrm>
          <a:prstGeom prst="rect">
            <a:avLst/>
          </a:prstGeom>
        </p:spPr>
        <p:txBody>
          <a:bodyPr wrap="square">
            <a:spAutoFit/>
          </a:bodyPr>
          <a:lstStyle/>
          <a:p>
            <a:pPr algn="ctr">
              <a:lnSpc>
                <a:spcPct val="135000"/>
              </a:lnSpc>
              <a:spcAft>
                <a:spcPts val="0"/>
              </a:spcAft>
            </a:pPr>
            <a:r>
              <a:rPr lang="zh-CN" altLang="en-US" sz="2600" b="1" kern="100" dirty="0">
                <a:solidFill>
                  <a:srgbClr val="00B050"/>
                </a:solidFill>
                <a:latin typeface="微软雅黑" pitchFamily="34" charset="-122"/>
                <a:ea typeface="微软雅黑" pitchFamily="34" charset="-122"/>
                <a:cs typeface="Courier New"/>
              </a:rPr>
              <a:t>人之常情</a:t>
            </a:r>
          </a:p>
          <a:p>
            <a:pPr algn="just">
              <a:lnSpc>
                <a:spcPct val="135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我</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是一粒沙，一粒随风漂泊了千年的沙</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a:t>
            </a:r>
            <a:endParaRPr lang="en-US" altLang="zh-CN" sz="2600" kern="100" dirty="0" smtClean="0">
              <a:solidFill>
                <a:schemeClr val="tx1">
                  <a:lumMod val="75000"/>
                  <a:lumOff val="25000"/>
                </a:schemeClr>
              </a:solidFill>
              <a:latin typeface="微软雅黑" pitchFamily="34" charset="-122"/>
              <a:ea typeface="微软雅黑" pitchFamily="34" charset="-122"/>
              <a:cs typeface="Times New Roman"/>
            </a:endParaRPr>
          </a:p>
          <a:p>
            <a:pPr algn="just">
              <a:lnSpc>
                <a:spcPct val="135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a:t>
            </a:r>
            <a:r>
              <a:rPr lang="zh-CN" altLang="en-US" sz="2600" kern="100" dirty="0" smtClean="0">
                <a:solidFill>
                  <a:schemeClr val="accent6">
                    <a:lumMod val="75000"/>
                  </a:schemeClr>
                </a:solidFill>
                <a:latin typeface="微软雅黑" pitchFamily="34" charset="-122"/>
                <a:ea typeface="微软雅黑" pitchFamily="34" charset="-122"/>
                <a:cs typeface="Times New Roman"/>
              </a:rPr>
              <a:t> ⇨</a:t>
            </a:r>
            <a:r>
              <a:rPr lang="zh-CN" altLang="en-US" sz="2600" kern="100" dirty="0">
                <a:solidFill>
                  <a:schemeClr val="accent6">
                    <a:lumMod val="75000"/>
                  </a:schemeClr>
                </a:solidFill>
                <a:latin typeface="微软雅黑" pitchFamily="34" charset="-122"/>
                <a:ea typeface="微软雅黑" pitchFamily="34" charset="-122"/>
                <a:cs typeface="Times New Roman"/>
              </a:rPr>
              <a:t>比喻入题，简洁新颖。</a:t>
            </a:r>
          </a:p>
          <a:p>
            <a:pPr algn="just">
              <a:lnSpc>
                <a:spcPct val="135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我</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飘过一群行色匆匆的男人。他们手执各种工具，风尘仆仆，汗水直滴入脚下的土地。拐了个弯，稍远处依稀可见炊烟袅袅升起，女人牵着孩子站在屋前，神情充满企盼。男人们纷纷劝起为首的男子：</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禹，回家去看看吧，你已经三年没见嫂子了，还有没见过面的儿子。</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男人山一般的强壮身躯微微有些震动，随即坚定地摇了摇头：</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不，还是治水重要。她</a:t>
            </a:r>
            <a:r>
              <a:rPr lang="en-US" altLang="zh-CN"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会理解。</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重又踏上了向前的道路。我飘上前去悄悄问他这是为什么，禹憨厚地笑了笑：</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不过是人之常情罢了。</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我有些疑惑</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a:t>
            </a:r>
            <a:endParaRPr lang="en-US" altLang="zh-CN" sz="2600" kern="100" dirty="0" smtClean="0">
              <a:solidFill>
                <a:schemeClr val="tx1">
                  <a:lumMod val="75000"/>
                  <a:lumOff val="25000"/>
                </a:schemeClr>
              </a:solidFill>
              <a:latin typeface="微软雅黑" pitchFamily="34" charset="-122"/>
              <a:ea typeface="微软雅黑" pitchFamily="34" charset="-122"/>
              <a:cs typeface="Times New Roman"/>
            </a:endParaRPr>
          </a:p>
          <a:p>
            <a:pPr algn="just">
              <a:lnSpc>
                <a:spcPct val="135000"/>
              </a:lnSpc>
              <a:spcAft>
                <a:spcPts val="0"/>
              </a:spcAft>
            </a:pPr>
            <a:r>
              <a:rPr lang="zh-CN" altLang="en-US" sz="2600" kern="100" dirty="0">
                <a:solidFill>
                  <a:schemeClr val="accent6">
                    <a:lumMod val="75000"/>
                  </a:schemeClr>
                </a:solidFill>
                <a:latin typeface="微软雅黑" pitchFamily="34" charset="-122"/>
                <a:ea typeface="微软雅黑" pitchFamily="34" charset="-122"/>
                <a:cs typeface="Times New Roman"/>
              </a:rPr>
              <a:t>        ⇨此段想象奇特，但合理又扣题。</a:t>
            </a:r>
          </a:p>
        </p:txBody>
      </p:sp>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169871"/>
            <a:ext cx="11660202" cy="5693866"/>
          </a:xfrm>
          <a:prstGeom prst="rect">
            <a:avLst/>
          </a:prstGeom>
        </p:spPr>
        <p:txBody>
          <a:bodyPr wrap="square">
            <a:spAutoFit/>
          </a:bodyPr>
          <a:lstStyle/>
          <a:p>
            <a:pPr>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我</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飘过一户满目缟素的庭院。女人们身着素衣却并未落泪，只是那满脸坚毅仍挡不住红了的眼眶。我继续看下去，这奇怪的一家似乎姓杨。只见她们将长枪换上白缨，在灵堂前齐齐下拜。最年长的老妇人声音有些颤抖，她说：</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纵然夫离子散，也定要守住这大宋江山。</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起身再拜后，女人们毅然跨上了征西的战马。我飘到老妇人耳边悄悄地问这是为什么，老妇人凄然一笑：</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不过是人之常情罢了。</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我更感到疑惑了。</a:t>
            </a:r>
          </a:p>
          <a:p>
            <a:pPr>
              <a:lnSpc>
                <a:spcPct val="200000"/>
              </a:lnSpc>
              <a:spcAft>
                <a:spcPts val="0"/>
              </a:spcAft>
            </a:pPr>
            <a:r>
              <a:rPr lang="zh-CN" altLang="en-US" sz="2600" kern="100" dirty="0">
                <a:solidFill>
                  <a:schemeClr val="accent6">
                    <a:lumMod val="75000"/>
                  </a:schemeClr>
                </a:solidFill>
                <a:latin typeface="微软雅黑" pitchFamily="34" charset="-122"/>
                <a:ea typeface="微软雅黑" pitchFamily="34" charset="-122"/>
                <a:cs typeface="Times New Roman"/>
              </a:rPr>
              <a:t>        ⇨剪辑第二个镜头，想象推理独特又呼应题目。</a:t>
            </a:r>
          </a:p>
        </p:txBody>
      </p:sp>
    </p:spTree>
    <p:extLst>
      <p:ext uri="{BB962C8B-B14F-4D97-AF65-F5344CB8AC3E}">
        <p14:creationId xmlns:p14="http://schemas.microsoft.com/office/powerpoint/2010/main" val="3978211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4056</TotalTime>
  <Words>5347</Words>
  <Application>Microsoft Office PowerPoint</Application>
  <PresentationFormat>自定义</PresentationFormat>
  <Paragraphs>162</Paragraphs>
  <Slides>56</Slides>
  <Notes>0</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555</cp:revision>
  <dcterms:created xsi:type="dcterms:W3CDTF">2013-09-20T02:31:37Z</dcterms:created>
  <dcterms:modified xsi:type="dcterms:W3CDTF">2015-03-27T09:04:59Z</dcterms:modified>
</cp:coreProperties>
</file>