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0" r:id="rId3"/>
    <p:sldId id="295" r:id="rId4"/>
    <p:sldId id="262" r:id="rId5"/>
    <p:sldId id="429" r:id="rId6"/>
    <p:sldId id="299" r:id="rId7"/>
    <p:sldId id="300" r:id="rId8"/>
    <p:sldId id="325" r:id="rId9"/>
    <p:sldId id="301" r:id="rId10"/>
    <p:sldId id="378" r:id="rId11"/>
    <p:sldId id="417" r:id="rId12"/>
    <p:sldId id="354" r:id="rId13"/>
    <p:sldId id="418" r:id="rId14"/>
    <p:sldId id="420" r:id="rId15"/>
    <p:sldId id="421" r:id="rId16"/>
    <p:sldId id="303" r:id="rId17"/>
    <p:sldId id="343" r:id="rId18"/>
    <p:sldId id="384" r:id="rId19"/>
    <p:sldId id="447" r:id="rId20"/>
    <p:sldId id="359" r:id="rId21"/>
    <p:sldId id="427" r:id="rId22"/>
    <p:sldId id="347" r:id="rId23"/>
    <p:sldId id="443" r:id="rId24"/>
    <p:sldId id="448" r:id="rId25"/>
    <p:sldId id="335" r:id="rId26"/>
    <p:sldId id="449" r:id="rId27"/>
    <p:sldId id="436" r:id="rId28"/>
    <p:sldId id="450" r:id="rId29"/>
    <p:sldId id="319" r:id="rId30"/>
    <p:sldId id="320" r:id="rId31"/>
    <p:sldId id="425" r:id="rId32"/>
    <p:sldId id="445" r:id="rId33"/>
    <p:sldId id="439" r:id="rId34"/>
    <p:sldId id="451" r:id="rId35"/>
    <p:sldId id="452" r:id="rId36"/>
    <p:sldId id="393" r:id="rId37"/>
    <p:sldId id="342" r:id="rId38"/>
    <p:sldId id="446" r:id="rId39"/>
    <p:sldId id="25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dirty="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走进奥妙的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科学世界</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smtClean="0">
                <a:solidFill>
                  <a:schemeClr val="bg1"/>
                </a:solidFill>
                <a:latin typeface="微软雅黑" pitchFamily="34" charset="-122"/>
                <a:ea typeface="微软雅黑" pitchFamily="34" charset="-122"/>
              </a:rPr>
              <a:t>11 </a:t>
            </a:r>
            <a:r>
              <a:rPr lang="zh-CN" altLang="en-US" sz="2000" baseline="0" dirty="0" smtClean="0">
                <a:solidFill>
                  <a:schemeClr val="bg1"/>
                </a:solidFill>
                <a:latin typeface="微软雅黑" pitchFamily="34" charset="-122"/>
                <a:ea typeface="微软雅黑" pitchFamily="34" charset="-122"/>
              </a:rPr>
              <a:t>  中国建筑的特征</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en-US" altLang="zh-CN" sz="2000" smtClean="0">
                <a:solidFill>
                  <a:schemeClr val="bg1"/>
                </a:solidFill>
                <a:latin typeface="微软雅黑" pitchFamily="34" charset="-122"/>
                <a:ea typeface="微软雅黑" pitchFamily="34" charset="-122"/>
              </a:rPr>
              <a:t>11 </a:t>
            </a:r>
            <a:r>
              <a:rPr lang="zh-CN" altLang="en-US" sz="2000" baseline="0" dirty="0" smtClean="0">
                <a:solidFill>
                  <a:schemeClr val="bg1"/>
                </a:solidFill>
                <a:latin typeface="微软雅黑" pitchFamily="34" charset="-122"/>
                <a:ea typeface="微软雅黑" pitchFamily="34" charset="-122"/>
              </a:rPr>
              <a:t>  中国建筑的特征</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Word_97_-_2003___1.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Microsoft_Word_97_-_2003___2.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29.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66812" y="3956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smtClean="0">
                <a:latin typeface="Cambria Math"/>
                <a:ea typeface="微软雅黑"/>
                <a:cs typeface="Cambria Math"/>
              </a:rPr>
              <a:t>多音字</a:t>
            </a:r>
            <a:endParaRPr lang="zh-CN" altLang="en-US" sz="2800" kern="100" dirty="0">
              <a:latin typeface="Cambria Math"/>
              <a:ea typeface="微软雅黑"/>
              <a:cs typeface="Cambria Math"/>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4483215"/>
              </p:ext>
            </p:extLst>
          </p:nvPr>
        </p:nvGraphicFramePr>
        <p:xfrm>
          <a:off x="317500" y="1498600"/>
          <a:ext cx="11785600" cy="4597400"/>
        </p:xfrm>
        <a:graphic>
          <a:graphicData uri="http://schemas.openxmlformats.org/presentationml/2006/ole">
            <mc:AlternateContent xmlns:mc="http://schemas.openxmlformats.org/markup-compatibility/2006">
              <mc:Choice xmlns:v="urn:schemas-microsoft-com:vml" Requires="v">
                <p:oleObj spid="_x0000_s5179" name="Document" r:id="rId4" imgW="11786209" imgH="4602643" progId="Word.Document.8">
                  <p:embed/>
                </p:oleObj>
              </mc:Choice>
              <mc:Fallback>
                <p:oleObj name="Document" r:id="rId4" imgW="11786209" imgH="4602643" progId="Word.Document.8">
                  <p:embed/>
                  <p:pic>
                    <p:nvPicPr>
                      <p:cNvPr id="0" name="对象 2"/>
                      <p:cNvPicPr>
                        <a:picLocks noChangeAspect="1" noChangeArrowheads="1"/>
                      </p:cNvPicPr>
                      <p:nvPr/>
                    </p:nvPicPr>
                    <p:blipFill>
                      <a:blip r:embed="rId5"/>
                      <a:srcRect/>
                      <a:stretch>
                        <a:fillRect/>
                      </a:stretch>
                    </p:blipFill>
                    <p:spPr bwMode="auto">
                      <a:xfrm>
                        <a:off x="317500" y="1498600"/>
                        <a:ext cx="117856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096189" y="1618734"/>
            <a:ext cx="79541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2128305" y="2253734"/>
            <a:ext cx="6928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yīn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2070853" y="3714234"/>
            <a:ext cx="84029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tiāo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039469" y="4387334"/>
            <a:ext cx="84029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tiǎo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7455589" y="1593334"/>
            <a:ext cx="77136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7455589" y="2291834"/>
            <a:ext cx="71045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7874753" y="3714234"/>
            <a:ext cx="88998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xiāo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7411569" y="4387334"/>
            <a:ext cx="79220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xuē</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5212" y="1670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．辨形组词</a:t>
            </a:r>
          </a:p>
        </p:txBody>
      </p:sp>
      <p:graphicFrame>
        <p:nvGraphicFramePr>
          <p:cNvPr id="2" name="对象 1"/>
          <p:cNvGraphicFramePr>
            <a:graphicFrameLocks noChangeAspect="1"/>
          </p:cNvGraphicFramePr>
          <p:nvPr>
            <p:extLst>
              <p:ext uri="{D42A27DB-BD31-4B8C-83A1-F6EECF244321}">
                <p14:modId xmlns:p14="http://schemas.microsoft.com/office/powerpoint/2010/main" val="952376883"/>
              </p:ext>
            </p:extLst>
          </p:nvPr>
        </p:nvGraphicFramePr>
        <p:xfrm>
          <a:off x="279400" y="1346200"/>
          <a:ext cx="12788900" cy="5486400"/>
        </p:xfrm>
        <a:graphic>
          <a:graphicData uri="http://schemas.openxmlformats.org/presentationml/2006/ole">
            <mc:AlternateContent xmlns:mc="http://schemas.openxmlformats.org/markup-compatibility/2006">
              <mc:Choice xmlns:v="urn:schemas-microsoft-com:vml" Requires="v">
                <p:oleObj spid="_x0000_s6210" name="Document" r:id="rId4" imgW="11700700" imgH="5033166" progId="Word.Document.8">
                  <p:embed/>
                </p:oleObj>
              </mc:Choice>
              <mc:Fallback>
                <p:oleObj name="Document" r:id="rId4" imgW="11700700" imgH="5033166" progId="Word.Document.8">
                  <p:embed/>
                  <p:pic>
                    <p:nvPicPr>
                      <p:cNvPr id="0" name=""/>
                      <p:cNvPicPr>
                        <a:picLocks noChangeAspect="1" noChangeArrowheads="1"/>
                      </p:cNvPicPr>
                      <p:nvPr/>
                    </p:nvPicPr>
                    <p:blipFill>
                      <a:blip r:embed="rId5"/>
                      <a:srcRect/>
                      <a:stretch>
                        <a:fillRect/>
                      </a:stretch>
                    </p:blipFill>
                    <p:spPr bwMode="auto">
                      <a:xfrm>
                        <a:off x="279400" y="1346200"/>
                        <a:ext cx="127889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708834" y="1498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妨碍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1708834" y="22223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防备</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7055534" y="15237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屋檐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7080934" y="22095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赡养</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1708834" y="2895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纺织</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7093634" y="28826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瞻仰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1708834" y="3784453"/>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一副对联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1708834" y="4508353"/>
            <a:ext cx="1261884"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一幅画</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7055534" y="38097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仓廪</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7080934" y="44955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凛冽</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1708834" y="5181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辐射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7093634" y="51686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檩条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02621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5" grpId="0"/>
      <p:bldP spid="26" grpId="0"/>
      <p:bldP spid="13" grpId="0"/>
      <p:bldP spid="14" grpId="0"/>
      <p:bldP spid="16" grpId="0"/>
      <p:bldP spid="17" grpId="0"/>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3308" y="636986"/>
            <a:ext cx="11676541" cy="4266553"/>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．成语积累</a:t>
            </a:r>
          </a:p>
          <a:p>
            <a:pPr algn="just">
              <a:lnSpc>
                <a:spcPct val="20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识记</a:t>
            </a:r>
            <a:r>
              <a:rPr lang="en-US" altLang="zh-CN" sz="2800" kern="100" dirty="0">
                <a:latin typeface="宋体"/>
                <a:ea typeface="微软雅黑"/>
                <a:cs typeface="Times New Roman"/>
              </a:rPr>
              <a:t>】</a:t>
            </a:r>
          </a:p>
          <a:p>
            <a:pPr algn="just">
              <a:lnSpc>
                <a:spcPct val="20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大同小异：大部分相同，只有小部分不同。</a:t>
            </a:r>
          </a:p>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千变万化：有千万种变化，形容变化非常多。</a:t>
            </a:r>
          </a:p>
          <a:p>
            <a:pPr algn="just">
              <a:lnSpc>
                <a:spcPct val="20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喜闻乐见：喜欢听，乐意看。</a:t>
            </a: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64925" y="268686"/>
            <a:ext cx="11793306"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运用</a:t>
            </a:r>
            <a:r>
              <a:rPr lang="en-US" altLang="zh-CN" sz="2800" kern="100" dirty="0">
                <a:latin typeface="宋体"/>
                <a:ea typeface="微软雅黑"/>
                <a:cs typeface="Times New Roman"/>
              </a:rPr>
              <a:t>】</a:t>
            </a:r>
          </a:p>
          <a:p>
            <a:pPr algn="just">
              <a:lnSpc>
                <a:spcPct val="200000"/>
              </a:lnSpc>
              <a:spcAft>
                <a:spcPts val="0"/>
              </a:spcAft>
            </a:pPr>
            <a:r>
              <a:rPr lang="zh-CN" altLang="en-US" sz="2800" kern="100" dirty="0">
                <a:latin typeface="宋体"/>
                <a:ea typeface="微软雅黑"/>
                <a:cs typeface="Times New Roman"/>
              </a:rPr>
              <a:t>下列加点的成语运用是否正确</a:t>
            </a:r>
          </a:p>
          <a:p>
            <a:pPr algn="just">
              <a:lnSpc>
                <a:spcPct val="20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亲子类节目扎堆现象引热议，形式内容</a:t>
            </a:r>
            <a:r>
              <a:rPr lang="zh-CN" altLang="en-US" sz="2800" kern="100" dirty="0">
                <a:solidFill>
                  <a:srgbClr val="00B0F0"/>
                </a:solidFill>
                <a:latin typeface="宋体"/>
                <a:ea typeface="微软雅黑"/>
                <a:cs typeface="Times New Roman"/>
              </a:rPr>
              <a:t>大同小异</a:t>
            </a:r>
            <a:r>
              <a:rPr lang="zh-CN" altLang="en-US" sz="2800" kern="100" dirty="0">
                <a:latin typeface="宋体"/>
                <a:ea typeface="微软雅黑"/>
                <a:cs typeface="Times New Roman"/>
              </a:rPr>
              <a:t>。</a:t>
            </a:r>
            <a:r>
              <a:rPr lang="en-US" altLang="zh-CN" sz="2800" kern="100" dirty="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a:latin typeface="宋体"/>
                <a:ea typeface="微软雅黑"/>
                <a:cs typeface="Times New Roman"/>
              </a:rPr>
              <a:t>	</a:t>
            </a: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蚁族</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胶囊公寓</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群居</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这些看似</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变态</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的居住方式，在如今的大都市中已经变得</a:t>
            </a:r>
            <a:r>
              <a:rPr lang="zh-CN" altLang="en-US" sz="2800" kern="100" dirty="0">
                <a:solidFill>
                  <a:srgbClr val="00B0F0"/>
                </a:solidFill>
                <a:latin typeface="宋体"/>
                <a:ea typeface="微软雅黑"/>
                <a:cs typeface="Times New Roman"/>
              </a:rPr>
              <a:t>喜闻乐见</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200000"/>
              </a:lnSpc>
              <a:spcAft>
                <a:spcPts val="0"/>
              </a:spcAft>
            </a:pPr>
            <a:r>
              <a:rPr lang="en-US" altLang="zh-CN" sz="2800" kern="100" dirty="0" smtClean="0">
                <a:latin typeface="宋体"/>
                <a:ea typeface="微软雅黑"/>
                <a:cs typeface="Times New Roman"/>
              </a:rPr>
              <a:t>(								)</a:t>
            </a:r>
            <a:endParaRPr lang="en-US" altLang="zh-CN" sz="2800" kern="100" dirty="0">
              <a:latin typeface="宋体"/>
              <a:ea typeface="微软雅黑"/>
              <a:cs typeface="Times New Roman"/>
            </a:endParaRPr>
          </a:p>
        </p:txBody>
      </p:sp>
      <p:sp>
        <p:nvSpPr>
          <p:cNvPr id="2" name="矩形 1"/>
          <p:cNvSpPr/>
          <p:nvPr/>
        </p:nvSpPr>
        <p:spPr>
          <a:xfrm>
            <a:off x="9073718" y="2252475"/>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正确。</a:t>
            </a:r>
            <a:endParaRPr lang="zh-CN" altLang="en-US" sz="2800" kern="100" dirty="0">
              <a:solidFill>
                <a:schemeClr val="accent6">
                  <a:lumMod val="75000"/>
                </a:schemeClr>
              </a:solidFill>
              <a:latin typeface="宋体"/>
              <a:ea typeface="微软雅黑"/>
              <a:cs typeface="Times New Roman"/>
            </a:endParaRPr>
          </a:p>
        </p:txBody>
      </p:sp>
      <p:sp>
        <p:nvSpPr>
          <p:cNvPr id="9" name="矩形 8"/>
          <p:cNvSpPr/>
          <p:nvPr/>
        </p:nvSpPr>
        <p:spPr>
          <a:xfrm>
            <a:off x="475818" y="4692134"/>
            <a:ext cx="736611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宋体"/>
                <a:ea typeface="微软雅黑"/>
                <a:cs typeface="Times New Roman"/>
              </a:rPr>
              <a:t>错误。与</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变态</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矛盾。应用</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司空见惯</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a:t>
            </a:r>
            <a:endParaRPr lang="zh-CN" altLang="en-US" sz="2800" kern="100" dirty="0">
              <a:solidFill>
                <a:schemeClr val="accent6">
                  <a:lumMod val="75000"/>
                </a:schemeClr>
              </a:solidFill>
              <a:latin typeface="宋体"/>
              <a:ea typeface="微软雅黑"/>
              <a:cs typeface="Times New Roman"/>
            </a:endParaRPr>
          </a:p>
        </p:txBody>
      </p:sp>
    </p:spTree>
    <p:extLst>
      <p:ext uri="{BB962C8B-B14F-4D97-AF65-F5344CB8AC3E}">
        <p14:creationId xmlns:p14="http://schemas.microsoft.com/office/powerpoint/2010/main" val="51576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954486"/>
            <a:ext cx="1156093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．近义词辨析</a:t>
            </a:r>
          </a:p>
          <a:p>
            <a:pPr algn="just">
              <a:lnSpc>
                <a:spcPct val="20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妨碍</a:t>
            </a:r>
            <a:r>
              <a:rPr lang="en-US" altLang="zh-CN" sz="2800" kern="100" dirty="0">
                <a:latin typeface="宋体"/>
                <a:ea typeface="微软雅黑"/>
                <a:cs typeface="Times New Roman"/>
              </a:rPr>
              <a:t>•</a:t>
            </a:r>
            <a:r>
              <a:rPr lang="zh-CN" altLang="en-US" sz="2800" kern="100" dirty="0">
                <a:latin typeface="宋体"/>
                <a:ea typeface="微软雅黑"/>
                <a:cs typeface="Times New Roman"/>
              </a:rPr>
              <a:t>妨害</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妨碍</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指造成障碍，程度轻；</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妨害</a:t>
            </a:r>
            <a:r>
              <a:rPr lang="zh-CN" altLang="en-US" sz="2800" kern="100" dirty="0">
                <a:latin typeface="宋体" pitchFamily="2" charset="-122"/>
                <a:ea typeface="宋体" pitchFamily="2" charset="-122"/>
                <a:cs typeface="Courier New"/>
              </a:rPr>
              <a:t>”</a:t>
            </a:r>
            <a:r>
              <a:rPr lang="zh-CN" altLang="en-US" sz="2800" kern="100" dirty="0">
                <a:latin typeface="宋体"/>
                <a:ea typeface="微软雅黑"/>
                <a:cs typeface="Times New Roman"/>
              </a:rPr>
              <a:t>指着重损害，程度重。</a:t>
            </a:r>
          </a:p>
          <a:p>
            <a:pPr algn="just">
              <a:lnSpc>
                <a:spcPct val="200000"/>
              </a:lnSpc>
              <a:spcAft>
                <a:spcPts val="0"/>
              </a:spcAft>
            </a:pPr>
            <a:r>
              <a:rPr lang="zh-CN" altLang="en-US" sz="2800" kern="100" dirty="0">
                <a:latin typeface="宋体"/>
                <a:ea typeface="微软雅黑"/>
                <a:cs typeface="Times New Roman"/>
              </a:rPr>
              <a:t>运用：①大声说话</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别人学习。</a:t>
            </a:r>
          </a:p>
          <a:p>
            <a:pPr algn="just">
              <a:lnSpc>
                <a:spcPct val="200000"/>
              </a:lnSpc>
              <a:spcAft>
                <a:spcPts val="0"/>
              </a:spcAft>
            </a:pPr>
            <a:r>
              <a:rPr lang="zh-CN" altLang="en-US" sz="2800" kern="100" dirty="0">
                <a:latin typeface="宋体"/>
                <a:ea typeface="微软雅黑"/>
                <a:cs typeface="Times New Roman"/>
              </a:rPr>
              <a:t>②吸烟</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健康，坚决支持禁烟。</a:t>
            </a:r>
          </a:p>
        </p:txBody>
      </p:sp>
      <p:sp>
        <p:nvSpPr>
          <p:cNvPr id="6" name="矩形 5"/>
          <p:cNvSpPr/>
          <p:nvPr/>
        </p:nvSpPr>
        <p:spPr>
          <a:xfrm>
            <a:off x="3461434" y="371754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妨碍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1625728" y="455975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妨害</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8656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52786"/>
            <a:ext cx="11560932" cy="6124754"/>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发掘</a:t>
            </a:r>
            <a:r>
              <a:rPr lang="en-US" altLang="zh-CN" sz="2800" kern="100" dirty="0">
                <a:latin typeface="宋体"/>
                <a:ea typeface="微软雅黑"/>
                <a:cs typeface="Times New Roman"/>
              </a:rPr>
              <a:t>•</a:t>
            </a:r>
            <a:r>
              <a:rPr lang="zh-CN" altLang="en-US" sz="2800" kern="100" dirty="0">
                <a:latin typeface="宋体"/>
                <a:ea typeface="微软雅黑"/>
                <a:cs typeface="Times New Roman"/>
              </a:rPr>
              <a:t>挖掘</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发掘</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指挖掘地下的东西，对象具体；</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挖掘</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指找出深藏的东西，对象可具体亦可抽象。</a:t>
            </a:r>
          </a:p>
          <a:p>
            <a:pPr algn="just">
              <a:lnSpc>
                <a:spcPct val="200000"/>
              </a:lnSpc>
              <a:spcAft>
                <a:spcPts val="0"/>
              </a:spcAft>
            </a:pPr>
            <a:r>
              <a:rPr lang="zh-CN" altLang="en-US" sz="2800" kern="100" dirty="0">
                <a:latin typeface="宋体"/>
                <a:ea typeface="微软雅黑"/>
                <a:cs typeface="Times New Roman"/>
              </a:rPr>
              <a:t>运用：①河北省文物工作者近期在位于承德市隆化县的隆化窑遗址内，</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出一件残损的元代青花瓷盖碗和四片青花瓷残片。</a:t>
            </a:r>
          </a:p>
          <a:p>
            <a:pPr algn="just">
              <a:lnSpc>
                <a:spcPct val="200000"/>
              </a:lnSpc>
              <a:spcAft>
                <a:spcPts val="0"/>
              </a:spcAft>
            </a:pPr>
            <a:r>
              <a:rPr lang="zh-CN" altLang="en-US" sz="2800" kern="100" dirty="0">
                <a:latin typeface="宋体"/>
                <a:ea typeface="微软雅黑"/>
                <a:cs typeface="Times New Roman"/>
              </a:rPr>
              <a:t>②甘州区充分</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、整合和利用文化旅游资源，把资源优势转化为产业发展优势，文化旅游产业发展呈现出繁荣发展的良好势头。</a:t>
            </a:r>
          </a:p>
        </p:txBody>
      </p:sp>
      <p:sp>
        <p:nvSpPr>
          <p:cNvPr id="2" name="矩形 1"/>
          <p:cNvSpPr/>
          <p:nvPr/>
        </p:nvSpPr>
        <p:spPr>
          <a:xfrm>
            <a:off x="527734" y="36253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发掘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2762934" y="452674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挖掘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6973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1095648"/>
            <a:ext cx="11673782" cy="4093428"/>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a:latin typeface="Times New Roman"/>
                <a:ea typeface="微软雅黑" pitchFamily="34" charset="-122"/>
                <a:cs typeface="Times New Roman"/>
              </a:rPr>
              <a:t>本文运用简洁、严密、明晰的语言，通俗易懂地阐明了中国建筑体系在世界各民族数千年文化史中的地位、地理分布、形成年代和历史意义，重点概括了中国建筑在结构和装饰上的基本特征，提出了中国建筑学的</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文法</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理论，以及全世界各民族建筑之间的</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可译性</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问题。</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2701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2" name="Picture 2" descr="R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7799" y="406400"/>
            <a:ext cx="6875009" cy="552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61620"/>
            <a:ext cx="11710863" cy="2492990"/>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20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．作者概括中国建筑的九大特征，是按什么顺序展开的？哪些特征属于结构特征？哪些特征属于装饰特征？为什么要按照这样的顺序展开？</a:t>
            </a:r>
            <a:endParaRPr lang="zh-CN" altLang="en-US" sz="2800" kern="100" dirty="0">
              <a:latin typeface="Times New Roman"/>
              <a:ea typeface="微软雅黑"/>
              <a:cs typeface="Courier New"/>
            </a:endParaRPr>
          </a:p>
        </p:txBody>
      </p:sp>
      <p:sp>
        <p:nvSpPr>
          <p:cNvPr id="5" name="TextBox 4"/>
          <p:cNvSpPr txBox="1"/>
          <p:nvPr/>
        </p:nvSpPr>
        <p:spPr>
          <a:xfrm>
            <a:off x="269700" y="2391485"/>
            <a:ext cx="11571762" cy="3539430"/>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作者按照事理顺序对中国建筑的九大特征进行高度概括，逻辑上先总后分，先主后次，从结构特征到装饰特征，层次简洁严密。</a:t>
            </a:r>
          </a:p>
          <a:p>
            <a:pPr algn="just">
              <a:lnSpc>
                <a:spcPct val="200000"/>
              </a:lnSpc>
              <a:spcAft>
                <a:spcPts val="0"/>
              </a:spcAft>
            </a:pP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结构特征：</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三</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结构方法；</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四</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斗拱；</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五</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举折，举架。</a:t>
            </a:r>
          </a:p>
          <a:p>
            <a:pPr algn="just">
              <a:lnSpc>
                <a:spcPct val="200000"/>
              </a:lnSpc>
              <a:spcAft>
                <a:spcPts val="0"/>
              </a:spcAft>
            </a:pP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装饰特征：</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六</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屋顶，</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七</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用色，</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八</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构件，</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九</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用料。</a:t>
            </a: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736" y="1001420"/>
            <a:ext cx="11710863" cy="4270977"/>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(4)</a:t>
            </a:r>
            <a:r>
              <a:rPr lang="zh-CN" altLang="en-US" sz="2800" kern="100" dirty="0">
                <a:latin typeface="Times New Roman"/>
                <a:ea typeface="微软雅黑"/>
                <a:cs typeface="Times New Roman"/>
              </a:rPr>
              <a:t>作者按这样的说明顺序介绍中国建筑的特征，原因在于这种顺序和人们对房屋的观察顺序是相同的。人们观察一个建筑物，总是先看到建筑物的外观、整体组成，然后才看到内部结构和建筑的细节，所以作者在介绍中国建筑的特征时就是先介绍中国建筑的总体，最后介绍具有装饰作用的建筑装饰部件和用材的装饰性特点。</a:t>
            </a:r>
            <a:endParaRPr lang="zh-CN" altLang="en-US" sz="2800" kern="100" dirty="0">
              <a:latin typeface="Times New Roman"/>
              <a:ea typeface="微软雅黑"/>
              <a:cs typeface="Courier New"/>
            </a:endParaRPr>
          </a:p>
        </p:txBody>
      </p:sp>
    </p:spTree>
    <p:extLst>
      <p:ext uri="{BB962C8B-B14F-4D97-AF65-F5344CB8AC3E}">
        <p14:creationId xmlns:p14="http://schemas.microsoft.com/office/powerpoint/2010/main" val="4019140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03786" y="1214887"/>
            <a:ext cx="7318114" cy="1015663"/>
            <a:chOff x="3128626" y="2514877"/>
            <a:chExt cx="7318114" cy="1015663"/>
          </a:xfrm>
        </p:grpSpPr>
        <p:sp>
          <p:nvSpPr>
            <p:cNvPr id="3" name="文本占位符 3"/>
            <p:cNvSpPr txBox="1">
              <a:spLocks/>
            </p:cNvSpPr>
            <p:nvPr userDrawn="1"/>
          </p:nvSpPr>
          <p:spPr>
            <a:xfrm>
              <a:off x="50662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smtClean="0">
                  <a:solidFill>
                    <a:srgbClr val="FC6204"/>
                  </a:solidFill>
                  <a:ea typeface="微软雅黑" pitchFamily="34" charset="-122"/>
                </a:rPr>
                <a:t>中国建筑的特征</a:t>
              </a:r>
              <a:endParaRPr lang="zh-CN" altLang="en-US" sz="4500" dirty="0">
                <a:solidFill>
                  <a:srgbClr val="FC6204"/>
                </a:solidFill>
                <a:ea typeface="微软雅黑" pitchFamily="34" charset="-122"/>
              </a:endParaRPr>
            </a:p>
          </p:txBody>
        </p:sp>
        <p:sp>
          <p:nvSpPr>
            <p:cNvPr id="4" name="TextBox 8"/>
            <p:cNvSpPr txBox="1"/>
            <p:nvPr userDrawn="1"/>
          </p:nvSpPr>
          <p:spPr>
            <a:xfrm>
              <a:off x="31286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11</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367267"/>
            <a:ext cx="11706578" cy="4579715"/>
          </a:xfrm>
          <a:prstGeom prst="rect">
            <a:avLst/>
          </a:prstGeom>
        </p:spPr>
        <p:txBody>
          <a:bodyPr wrap="square">
            <a:spAutoFit/>
          </a:bodyPr>
          <a:lstStyle/>
          <a:p>
            <a:pPr>
              <a:lnSpc>
                <a:spcPct val="135000"/>
              </a:lnSpc>
            </a:pPr>
            <a:r>
              <a:rPr lang="zh-CN" altLang="en-US" sz="2400" dirty="0" smtClean="0">
                <a:latin typeface="微软雅黑" pitchFamily="34" charset="-122"/>
                <a:ea typeface="微软雅黑" pitchFamily="34" charset="-122"/>
              </a:rPr>
              <a:t>        清华</a:t>
            </a:r>
            <a:r>
              <a:rPr lang="zh-CN" altLang="en-US" sz="2400" dirty="0">
                <a:latin typeface="微软雅黑" pitchFamily="34" charset="-122"/>
                <a:ea typeface="微软雅黑" pitchFamily="34" charset="-122"/>
              </a:rPr>
              <a:t>园中，一座雕像正举行揭幕典礼。那是这所著名大学中的第十二座雕像：儒雅的梁思成先生，带一副眼镜，正微微地笑着，平静，坦然，好像刚刚走出家门，到他创建</a:t>
            </a:r>
            <a:r>
              <a:rPr lang="en-US" altLang="zh-CN" sz="2400" dirty="0">
                <a:latin typeface="微软雅黑" pitchFamily="34" charset="-122"/>
                <a:ea typeface="微软雅黑" pitchFamily="34" charset="-122"/>
              </a:rPr>
              <a:t>50</a:t>
            </a:r>
            <a:r>
              <a:rPr lang="zh-CN" altLang="en-US" sz="2400" dirty="0">
                <a:latin typeface="微软雅黑" pitchFamily="34" charset="-122"/>
                <a:ea typeface="微软雅黑" pitchFamily="34" charset="-122"/>
              </a:rPr>
              <a:t>周年的清华建筑系去上班。</a:t>
            </a:r>
          </a:p>
          <a:p>
            <a:pPr>
              <a:lnSpc>
                <a:spcPct val="135000"/>
              </a:lnSpc>
            </a:pPr>
            <a:r>
              <a:rPr lang="zh-CN" altLang="en-US"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此时</a:t>
            </a:r>
            <a:r>
              <a:rPr lang="zh-CN" altLang="en-US" sz="2400" dirty="0">
                <a:latin typeface="微软雅黑" pitchFamily="34" charset="-122"/>
                <a:ea typeface="微软雅黑" pitchFamily="34" charset="-122"/>
              </a:rPr>
              <a:t>，北京城里，市民正抱着当年拆毁的旧城砖，</a:t>
            </a:r>
            <a:r>
              <a:rPr lang="zh-CN" altLang="en-US" sz="2400" dirty="0">
                <a:latin typeface="宋体" pitchFamily="2" charset="-122"/>
                <a:ea typeface="宋体" pitchFamily="2" charset="-122"/>
              </a:rPr>
              <a:t>“</a:t>
            </a:r>
            <a:r>
              <a:rPr lang="zh-CN" altLang="en-US" sz="2400" dirty="0">
                <a:latin typeface="微软雅黑" pitchFamily="34" charset="-122"/>
                <a:ea typeface="微软雅黑" pitchFamily="34" charset="-122"/>
              </a:rPr>
              <a:t>夺回古都风貌</a:t>
            </a:r>
            <a:r>
              <a:rPr lang="zh-CN" altLang="en-US" sz="2400" dirty="0">
                <a:latin typeface="宋体" pitchFamily="2" charset="-122"/>
                <a:ea typeface="宋体" pitchFamily="2" charset="-122"/>
              </a:rPr>
              <a:t>”</a:t>
            </a:r>
            <a:r>
              <a:rPr lang="zh-CN" altLang="en-US" sz="2400" dirty="0">
                <a:latin typeface="微软雅黑" pitchFamily="34" charset="-122"/>
                <a:ea typeface="微软雅黑" pitchFamily="34" charset="-122"/>
              </a:rPr>
              <a:t>。当年，为保护北京城墙，梁思成先生如杜鹃啼血，奔走呼号，结果是无可奈何城毁去。这是历史经常爱开的大玩笑：当行动者自以为是在从事一项伟大事业时，他们实际上只是在演出一场时代悲剧。</a:t>
            </a:r>
          </a:p>
          <a:p>
            <a:pPr>
              <a:lnSpc>
                <a:spcPct val="135000"/>
              </a:lnSpc>
            </a:pPr>
            <a:r>
              <a:rPr lang="zh-CN" altLang="en-US" sz="2400" dirty="0" smtClean="0">
                <a:latin typeface="微软雅黑" pitchFamily="34" charset="-122"/>
                <a:ea typeface="微软雅黑" pitchFamily="34" charset="-122"/>
              </a:rPr>
              <a:t>       此刻</a:t>
            </a:r>
            <a:r>
              <a:rPr lang="zh-CN" altLang="en-US" sz="2400" dirty="0">
                <a:latin typeface="微软雅黑" pitchFamily="34" charset="-122"/>
                <a:ea typeface="微软雅黑" pitchFamily="34" charset="-122"/>
              </a:rPr>
              <a:t>，梁思成先生的脸上，没有亲人记忆中的风趣和俏皮，他的目光正穿越历史，希望我们从那被忘却的历史中捡回点什么有用的东西。</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3161" y="302920"/>
            <a:ext cx="11457190" cy="954107"/>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．怎样理解作者提出的</a:t>
            </a:r>
            <a:r>
              <a:rPr lang="zh-CN" altLang="en-US" sz="26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中国建筑的</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文法</a:t>
            </a:r>
            <a:r>
              <a:rPr lang="zh-CN" altLang="en-US" sz="26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a:t>
            </a:r>
            <a:endParaRPr lang="zh-CN" altLang="en-US" sz="2800" kern="100" dirty="0">
              <a:latin typeface="Times New Roman"/>
              <a:ea typeface="微软雅黑"/>
              <a:cs typeface="Courier New"/>
            </a:endParaRPr>
          </a:p>
        </p:txBody>
      </p:sp>
      <p:sp>
        <p:nvSpPr>
          <p:cNvPr id="5" name="TextBox 4"/>
          <p:cNvSpPr txBox="1"/>
          <p:nvPr/>
        </p:nvSpPr>
        <p:spPr>
          <a:xfrm>
            <a:off x="211841" y="1108785"/>
            <a:ext cx="11687480" cy="4247317"/>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这是一种比喻的说法，借语言文字中</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文法</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的术语来说明中国建筑的</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风格和手法</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。所谓“中国建筑的</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文法</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，是中国建筑几千年来形成并沿用的惯例法式，从建筑框架到整体构成，从台基到屋顶，都有一定之规，既有</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拘束性</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，也有</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灵活性</a:t>
            </a:r>
            <a:r>
              <a:rPr lang="zh-CN" altLang="en-US" sz="26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，体现在具体的建筑上，既表现出中国建筑的一贯风格，也具有独特的个性。</a:t>
            </a: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37" y="772820"/>
            <a:ext cx="11231438" cy="954107"/>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．怎样理解作者提出的各民族建筑之间的</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可译性</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a:t>
            </a:r>
          </a:p>
        </p:txBody>
      </p:sp>
      <p:sp>
        <p:nvSpPr>
          <p:cNvPr id="4" name="TextBox 3"/>
          <p:cNvSpPr txBox="1"/>
          <p:nvPr/>
        </p:nvSpPr>
        <p:spPr>
          <a:xfrm>
            <a:off x="150377" y="1718385"/>
            <a:ext cx="11825723" cy="3477875"/>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这是用</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语言和文学</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作为比喻。各民族建筑的功用或主要性能是一致的，有相通性，但表现出来的形式却有很大不同，恰似不同民族的语言，表达同一个意思，语言形式却不相同。所谓的</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可译性</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，是指各民族建筑在实质上有</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同一性质</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，可以透过其纷繁多样的表现形式解读出来。</a:t>
            </a:r>
          </a:p>
        </p:txBody>
      </p:sp>
    </p:spTree>
    <p:extLst>
      <p:ext uri="{BB962C8B-B14F-4D97-AF65-F5344CB8AC3E}">
        <p14:creationId xmlns:p14="http://schemas.microsoft.com/office/powerpoint/2010/main" val="3250477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23" y="86818"/>
            <a:ext cx="11762361" cy="6474437"/>
          </a:xfrm>
          <a:prstGeom prst="rect">
            <a:avLst/>
          </a:prstGeom>
          <a:noFill/>
        </p:spPr>
        <p:txBody>
          <a:bodyPr wrap="square" rtlCol="0">
            <a:spAutoFit/>
          </a:bodyPr>
          <a:lstStyle/>
          <a:p>
            <a:pPr algn="just">
              <a:lnSpc>
                <a:spcPct val="140000"/>
              </a:lnSpc>
              <a:spcAft>
                <a:spcPts val="0"/>
              </a:spcAft>
            </a:pPr>
            <a:r>
              <a:rPr lang="zh-CN" altLang="en-US" sz="2600" b="1" kern="100" dirty="0">
                <a:solidFill>
                  <a:schemeClr val="bg1">
                    <a:lumMod val="50000"/>
                  </a:schemeClr>
                </a:solidFill>
                <a:latin typeface="Times New Roman"/>
                <a:ea typeface="微软雅黑" pitchFamily="34" charset="-122"/>
                <a:cs typeface="Times New Roman"/>
              </a:rPr>
              <a:t>三、师生探究</a:t>
            </a:r>
            <a:endParaRPr lang="zh-CN" altLang="zh-CN" sz="2600" b="1" kern="100" dirty="0">
              <a:solidFill>
                <a:schemeClr val="bg1">
                  <a:lumMod val="50000"/>
                </a:schemeClr>
              </a:solidFill>
              <a:latin typeface="Times New Roman"/>
              <a:ea typeface="微软雅黑" pitchFamily="34" charset="-122"/>
              <a:cs typeface="Times New Roman"/>
            </a:endParaRPr>
          </a:p>
          <a:p>
            <a:pPr algn="just">
              <a:lnSpc>
                <a:spcPct val="14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．文章第十五段和第十九段运用了哪些说明方法？有什么作用？请举例并简要分析。</a:t>
            </a:r>
          </a:p>
          <a:p>
            <a:pPr algn="just">
              <a:lnSpc>
                <a:spcPct val="140000"/>
              </a:lnSpc>
              <a:spcAft>
                <a:spcPts val="0"/>
              </a:spcAft>
            </a:pPr>
            <a:r>
              <a:rPr lang="zh-CN" altLang="en-US" sz="2600" kern="100" dirty="0">
                <a:solidFill>
                  <a:schemeClr val="tx1">
                    <a:lumMod val="75000"/>
                    <a:lumOff val="25000"/>
                  </a:schemeClr>
                </a:solidFill>
                <a:latin typeface="Times New Roman"/>
                <a:ea typeface="微软雅黑" pitchFamily="34" charset="-122"/>
                <a:cs typeface="Courier New"/>
              </a:rPr>
              <a:t>探究提示：说明方法及作用</a:t>
            </a:r>
          </a:p>
          <a:p>
            <a:pPr algn="just">
              <a:lnSpc>
                <a:spcPct val="140000"/>
              </a:lnSpc>
              <a:spcAft>
                <a:spcPts val="0"/>
              </a:spcAft>
            </a:pPr>
            <a:r>
              <a:rPr lang="zh-CN" altLang="en-US" sz="2600" kern="100" dirty="0">
                <a:solidFill>
                  <a:schemeClr val="tx1">
                    <a:lumMod val="75000"/>
                    <a:lumOff val="25000"/>
                  </a:schemeClr>
                </a:solidFill>
                <a:latin typeface="Times New Roman"/>
                <a:ea typeface="微软雅黑" pitchFamily="34" charset="-122"/>
                <a:cs typeface="Courier New"/>
              </a:rPr>
              <a:t>运用适当的说明方法，可使陌生的事物变得熟悉，抽象的事理变得具体，复杂的过程变得简单，从而更易于让读者了解和接受。主要的说明方法及作用有：①举例子，作用是使说明的对象具体形象，便于读者理解；②分类别，作用是使说明条理清楚；③打比方，主要作用是使说明对象生动形象，增强文章的趣味性；④列数字，作用是使说明准确无误，令读者信服；⑤作诠释，用于解释被说明内容的成因及内在联系；⑥作比较，用于突出强调被说明对象的特点</a:t>
            </a:r>
            <a:r>
              <a:rPr lang="en-US" altLang="zh-CN" sz="2600" kern="100" dirty="0">
                <a:solidFill>
                  <a:schemeClr val="tx1">
                    <a:lumMod val="75000"/>
                    <a:lumOff val="25000"/>
                  </a:schemeClr>
                </a:solidFill>
                <a:latin typeface="Times New Roman"/>
                <a:ea typeface="微软雅黑" pitchFamily="34"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地位、影响等</a:t>
            </a:r>
            <a:r>
              <a:rPr lang="en-US" altLang="zh-CN" sz="2600" kern="100" dirty="0">
                <a:solidFill>
                  <a:schemeClr val="tx1">
                    <a:lumMod val="75000"/>
                    <a:lumOff val="25000"/>
                  </a:schemeClr>
                </a:solidFill>
                <a:latin typeface="Times New Roman"/>
                <a:ea typeface="微软雅黑" pitchFamily="34"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；⑦下定义，作用是科学准确地解释说明对象的内涵，使说明更严密</a:t>
            </a:r>
            <a:r>
              <a:rPr lang="zh-CN" altLang="en-US" sz="2600" kern="100" dirty="0" smtClean="0">
                <a:solidFill>
                  <a:schemeClr val="tx1">
                    <a:lumMod val="75000"/>
                    <a:lumOff val="25000"/>
                  </a:schemeClr>
                </a:solidFill>
                <a:latin typeface="Times New Roman"/>
                <a:ea typeface="微软雅黑" pitchFamily="34" charset="-122"/>
                <a:cs typeface="Courier New"/>
              </a:rPr>
              <a:t>。</a:t>
            </a:r>
            <a:endParaRPr lang="zh-CN" altLang="en-US" sz="2600" kern="100" dirty="0">
              <a:solidFill>
                <a:schemeClr val="tx1">
                  <a:lumMod val="75000"/>
                  <a:lumOff val="25000"/>
                </a:schemeClr>
              </a:solidFill>
              <a:latin typeface="Times New Roman"/>
              <a:ea typeface="微软雅黑" pitchFamily="34" charset="-122"/>
              <a:cs typeface="Courier New"/>
            </a:endParaRP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558" y="37480"/>
            <a:ext cx="11778727" cy="738664"/>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endParaRPr lang="zh-CN" altLang="en-US" sz="2800" kern="100" dirty="0">
              <a:latin typeface="Times New Roman"/>
              <a:ea typeface="微软雅黑" pitchFamily="34" charset="-122"/>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1561566402"/>
              </p:ext>
            </p:extLst>
          </p:nvPr>
        </p:nvGraphicFramePr>
        <p:xfrm>
          <a:off x="389569" y="787400"/>
          <a:ext cx="11434130" cy="5532120"/>
        </p:xfrm>
        <a:graphic>
          <a:graphicData uri="http://schemas.openxmlformats.org/drawingml/2006/table">
            <a:tbl>
              <a:tblPr/>
              <a:tblGrid>
                <a:gridCol w="1502731"/>
                <a:gridCol w="5854700"/>
                <a:gridCol w="4076699"/>
              </a:tblGrid>
              <a:tr h="577409">
                <a:tc>
                  <a:txBody>
                    <a:bodyPr/>
                    <a:lstStyle/>
                    <a:p>
                      <a:pPr algn="ctr">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说明方法</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举例</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作用</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6114">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打比方</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以</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文章</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比喻建筑，用</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大文章</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比喻宏大壮观的建筑，用</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小品</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比喻小巧别致的建筑。</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5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作者运用这些说明方法，阐述各民族建筑之间的</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可译性</a:t>
                      </a: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问题，使原本抽象的专业语言变得通俗易懂，同时也增添了科学类文章的文学性，使说明富有形象性和生动性。</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3523">
                <a:tc>
                  <a:txBody>
                    <a:bodyPr/>
                    <a:lstStyle/>
                    <a:p>
                      <a:pPr algn="ctr">
                        <a:lnSpc>
                          <a:spcPct val="150000"/>
                        </a:lnSpc>
                        <a:spcAft>
                          <a:spcPts val="0"/>
                        </a:spcAft>
                      </a:pPr>
                      <a:r>
                        <a:rPr lang="zh-CN" sz="2600" kern="100">
                          <a:solidFill>
                            <a:schemeClr val="tx1">
                              <a:lumMod val="75000"/>
                              <a:lumOff val="25000"/>
                            </a:schemeClr>
                          </a:solidFill>
                          <a:latin typeface="Times New Roman"/>
                          <a:ea typeface="微软雅黑" pitchFamily="34" charset="-122"/>
                          <a:cs typeface="Courier New"/>
                        </a:rPr>
                        <a:t>类比</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solidFill>
                            <a:schemeClr val="tx1"/>
                          </a:solidFill>
                          <a:latin typeface="宋体" pitchFamily="2" charset="-122"/>
                          <a:ea typeface="宋体" pitchFamily="2" charset="-122"/>
                          <a:cs typeface="Times New Roman"/>
                        </a:rPr>
                        <a:t>“</a:t>
                      </a:r>
                      <a:r>
                        <a:rPr lang="zh-CN" sz="2600" kern="100" dirty="0">
                          <a:solidFill>
                            <a:schemeClr val="tx1">
                              <a:lumMod val="75000"/>
                              <a:lumOff val="25000"/>
                            </a:schemeClr>
                          </a:solidFill>
                          <a:latin typeface="Times New Roman"/>
                          <a:ea typeface="微软雅黑" pitchFamily="34" charset="-122"/>
                          <a:cs typeface="Courier New"/>
                        </a:rPr>
                        <a:t>如同语言和文学一样，为了同样的需要，为了解决同样的问题，乃至为了表达同样的情感，不同的民族，在不同的时代是可以各自用自己的</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词汇</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和</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文法</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来处理它们的。</a:t>
                      </a:r>
                      <a:r>
                        <a:rPr lang="en-US" sz="2800" kern="100" dirty="0">
                          <a:solidFill>
                            <a:schemeClr val="tx1"/>
                          </a:solidFill>
                          <a:latin typeface="宋体" pitchFamily="2" charset="-122"/>
                          <a:ea typeface="宋体" pitchFamily="2" charset="-122"/>
                          <a:cs typeface="Times New Roman"/>
                        </a:rPr>
                        <a:t>”</a:t>
                      </a:r>
                      <a:endParaRPr lang="zh-CN" sz="2800" kern="100" dirty="0">
                        <a:solidFill>
                          <a:schemeClr val="tx1"/>
                        </a:solidFill>
                        <a:latin typeface="宋体" pitchFamily="2" charset="-122"/>
                        <a:ea typeface="宋体" pitchFamily="2" charset="-122"/>
                        <a:cs typeface="Times New Roman"/>
                      </a:endParaRP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01072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424979921"/>
              </p:ext>
            </p:extLst>
          </p:nvPr>
        </p:nvGraphicFramePr>
        <p:xfrm>
          <a:off x="287969" y="12700"/>
          <a:ext cx="11434130" cy="6062472"/>
        </p:xfrm>
        <a:graphic>
          <a:graphicData uri="http://schemas.openxmlformats.org/drawingml/2006/table">
            <a:tbl>
              <a:tblPr/>
              <a:tblGrid>
                <a:gridCol w="1363031"/>
                <a:gridCol w="5892800"/>
                <a:gridCol w="4178299"/>
              </a:tblGrid>
              <a:tr h="577409">
                <a:tc>
                  <a:txBody>
                    <a:bodyPr/>
                    <a:lstStyle/>
                    <a:p>
                      <a:pPr algn="ctr">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说明方法</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举例</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作用</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4818">
                <a:tc>
                  <a:txBody>
                    <a:bodyPr/>
                    <a:lstStyle/>
                    <a:p>
                      <a:pPr algn="ctr">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举例子</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70000"/>
                        </a:lnSpc>
                        <a:spcAft>
                          <a:spcPts val="0"/>
                        </a:spcAft>
                      </a:pPr>
                      <a:r>
                        <a:rPr lang="en-US" sz="2600" kern="100" dirty="0">
                          <a:solidFill>
                            <a:schemeClr val="tx1">
                              <a:lumMod val="75000"/>
                              <a:lumOff val="25000"/>
                            </a:schemeClr>
                          </a:solidFill>
                          <a:latin typeface="宋体" pitchFamily="2" charset="-122"/>
                          <a:ea typeface="宋体" pitchFamily="2"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简单的如台基、栏杆、台阶等等，所要解决的问题基本上是相同的，但许多民族创造了许多形式不同的台基、栏杆和台阶。</a:t>
                      </a:r>
                      <a:r>
                        <a:rPr lang="en-US" sz="2600" kern="100" dirty="0">
                          <a:solidFill>
                            <a:schemeClr val="tx1">
                              <a:lumMod val="75000"/>
                              <a:lumOff val="25000"/>
                            </a:schemeClr>
                          </a:solidFill>
                          <a:latin typeface="宋体" pitchFamily="2" charset="-122"/>
                          <a:ea typeface="宋体" pitchFamily="2" charset="-122"/>
                          <a:cs typeface="Courier New"/>
                        </a:rPr>
                        <a:t>”</a:t>
                      </a:r>
                      <a:endParaRPr lang="zh-CN" sz="2600" kern="100" dirty="0">
                        <a:solidFill>
                          <a:schemeClr val="tx1">
                            <a:lumMod val="75000"/>
                            <a:lumOff val="25000"/>
                          </a:schemeClr>
                        </a:solidFill>
                        <a:latin typeface="宋体" pitchFamily="2" charset="-122"/>
                        <a:ea typeface="宋体" pitchFamily="2" charset="-122"/>
                        <a:cs typeface="Courier New"/>
                      </a:endParaRP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作者运用这些说明方法，阐述各民族建筑之间的</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可译性</a:t>
                      </a:r>
                      <a:r>
                        <a:rPr lang="en-US" sz="2600" kern="100" dirty="0">
                          <a:solidFill>
                            <a:schemeClr val="tx1">
                              <a:lumMod val="75000"/>
                              <a:lumOff val="25000"/>
                            </a:schemeClr>
                          </a:solidFill>
                          <a:latin typeface="Times New Roman"/>
                          <a:ea typeface="微软雅黑" pitchFamily="34"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问题，使原本抽象的专业语言变得通俗易懂，同时也增添了科学类文章的文学性，使说明富有形象性和生动性。</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4818">
                <a:tc>
                  <a:txBody>
                    <a:bodyPr/>
                    <a:lstStyle/>
                    <a:p>
                      <a:pPr algn="ctr">
                        <a:lnSpc>
                          <a:spcPct val="170000"/>
                        </a:lnSpc>
                        <a:spcAft>
                          <a:spcPts val="0"/>
                        </a:spcAft>
                      </a:pPr>
                      <a:r>
                        <a:rPr lang="zh-CN" sz="2600" kern="100" dirty="0">
                          <a:solidFill>
                            <a:schemeClr val="tx1">
                              <a:lumMod val="75000"/>
                              <a:lumOff val="25000"/>
                            </a:schemeClr>
                          </a:solidFill>
                          <a:latin typeface="Times New Roman"/>
                          <a:ea typeface="微软雅黑" pitchFamily="34" charset="-122"/>
                          <a:cs typeface="Courier New"/>
                        </a:rPr>
                        <a:t>作比较</a:t>
                      </a: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70000"/>
                        </a:lnSpc>
                        <a:spcAft>
                          <a:spcPts val="0"/>
                        </a:spcAft>
                      </a:pPr>
                      <a:r>
                        <a:rPr lang="en-US" sz="2600" kern="100" dirty="0">
                          <a:solidFill>
                            <a:schemeClr val="tx1">
                              <a:lumMod val="75000"/>
                              <a:lumOff val="25000"/>
                            </a:schemeClr>
                          </a:solidFill>
                          <a:latin typeface="宋体" pitchFamily="2" charset="-122"/>
                          <a:ea typeface="宋体" pitchFamily="2" charset="-122"/>
                          <a:cs typeface="Courier New"/>
                        </a:rPr>
                        <a:t>“</a:t>
                      </a:r>
                      <a:r>
                        <a:rPr lang="zh-CN" sz="2600" kern="100" dirty="0">
                          <a:solidFill>
                            <a:schemeClr val="tx1">
                              <a:lumMod val="75000"/>
                              <a:lumOff val="25000"/>
                            </a:schemeClr>
                          </a:solidFill>
                          <a:latin typeface="Times New Roman"/>
                          <a:ea typeface="微软雅黑" pitchFamily="34" charset="-122"/>
                          <a:cs typeface="Courier New"/>
                        </a:rPr>
                        <a:t>罗马的凯旋门与北京的琉璃牌楼，巴黎的一些纪念柱与我们的华表，都是同一性质，同样处理的市容点缀。</a:t>
                      </a:r>
                      <a:r>
                        <a:rPr lang="en-US" sz="2600" kern="100" dirty="0">
                          <a:solidFill>
                            <a:schemeClr val="tx1">
                              <a:lumMod val="75000"/>
                              <a:lumOff val="25000"/>
                            </a:schemeClr>
                          </a:solidFill>
                          <a:latin typeface="宋体" pitchFamily="2" charset="-122"/>
                          <a:ea typeface="宋体" pitchFamily="2" charset="-122"/>
                          <a:cs typeface="Courier New"/>
                        </a:rPr>
                        <a:t>”</a:t>
                      </a:r>
                      <a:endParaRPr lang="zh-CN" sz="2600" kern="100" dirty="0">
                        <a:solidFill>
                          <a:schemeClr val="tx1">
                            <a:lumMod val="75000"/>
                            <a:lumOff val="25000"/>
                          </a:schemeClr>
                        </a:solidFill>
                        <a:latin typeface="宋体" pitchFamily="2" charset="-122"/>
                        <a:ea typeface="宋体" pitchFamily="2" charset="-122"/>
                        <a:cs typeface="Courier New"/>
                      </a:endParaRPr>
                    </a:p>
                  </a:txBody>
                  <a:tcPr marL="62507" marR="625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356573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35" y="-87601"/>
            <a:ext cx="11749136" cy="2492990"/>
          </a:xfrm>
          <a:prstGeom prst="rect">
            <a:avLst/>
          </a:prstGeom>
          <a:noFill/>
        </p:spPr>
        <p:txBody>
          <a:bodyPr wrap="square" rtlCol="0">
            <a:spAutoFit/>
          </a:bodyPr>
          <a:lstStyle/>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2.</a:t>
            </a:r>
            <a:r>
              <a:rPr lang="zh-CN" altLang="en-US" sz="2600" kern="100" dirty="0">
                <a:solidFill>
                  <a:schemeClr val="tx1">
                    <a:lumMod val="75000"/>
                    <a:lumOff val="25000"/>
                  </a:schemeClr>
                </a:solidFill>
                <a:latin typeface="Times New Roman"/>
                <a:ea typeface="微软雅黑" pitchFamily="34" charset="-122"/>
                <a:cs typeface="Courier New"/>
              </a:rPr>
              <a:t>体会下面两句话在文中的作用。</a:t>
            </a:r>
          </a:p>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这些地区的建筑和中国中心地区的建筑，或是同属于一个体系，或是大同小异，如弟兄之同属于一家的关系。</a:t>
            </a:r>
          </a:p>
        </p:txBody>
      </p:sp>
      <p:sp>
        <p:nvSpPr>
          <p:cNvPr id="4" name="TextBox 3"/>
          <p:cNvSpPr txBox="1"/>
          <p:nvPr/>
        </p:nvSpPr>
        <p:spPr>
          <a:xfrm>
            <a:off x="31704" y="2209180"/>
            <a:ext cx="12135634" cy="4093428"/>
          </a:xfrm>
          <a:prstGeom prst="rect">
            <a:avLst/>
          </a:prstGeom>
          <a:noFill/>
        </p:spPr>
        <p:txBody>
          <a:bodyPr wrap="square" rtlCol="0">
            <a:spAutoFit/>
          </a:bodyPr>
          <a:lstStyle/>
          <a:p>
            <a:pPr algn="just">
              <a:lnSpc>
                <a:spcPct val="20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Courier New"/>
              </a:rPr>
              <a:t>这是文章第一段中的一个比喻句，以弟兄关系来比喻中国周边国家的建筑与中国中心地区的建筑的关系，形象地说明了它们属于一个体系，从而可见中国建筑的影响力之大已超出了国家的界限。说明文的语言除要求准确简明外，也追求生动形象，这句话不仅把周边地区的建筑与中国中心地区的建筑的关系准确地说出来，而且让人体会到语言的亲和力。</a:t>
            </a: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35" y="534699"/>
            <a:ext cx="11749136" cy="1692771"/>
          </a:xfrm>
          <a:prstGeom prst="rect">
            <a:avLst/>
          </a:prstGeom>
          <a:noFill/>
        </p:spPr>
        <p:txBody>
          <a:bodyPr wrap="square" rtlCol="0">
            <a:spAutoFit/>
          </a:bodyPr>
          <a:lstStyle/>
          <a:p>
            <a:pPr algn="just">
              <a:lnSpc>
                <a:spcPct val="20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(2)</a:t>
            </a:r>
            <a:r>
              <a:rPr lang="zh-CN" altLang="en-US" sz="2600" kern="100" dirty="0">
                <a:solidFill>
                  <a:schemeClr val="tx1">
                    <a:lumMod val="75000"/>
                    <a:lumOff val="25000"/>
                  </a:schemeClr>
                </a:solidFill>
                <a:latin typeface="Times New Roman"/>
                <a:ea typeface="微软雅黑" pitchFamily="34" charset="-122"/>
                <a:cs typeface="Courier New"/>
              </a:rPr>
              <a:t>建筑的</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文章</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也可因不同的命题，有</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大文章</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或</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小品</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。大文章如宫殿、庙宇等等；</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小品</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solidFill>
                  <a:schemeClr val="tx1">
                    <a:lumMod val="75000"/>
                    <a:lumOff val="25000"/>
                  </a:schemeClr>
                </a:solidFill>
                <a:latin typeface="Times New Roman"/>
                <a:ea typeface="微软雅黑" pitchFamily="34" charset="-122"/>
                <a:cs typeface="Courier New"/>
              </a:rPr>
              <a:t>如山亭、水榭、一轩、一楼。</a:t>
            </a:r>
          </a:p>
        </p:txBody>
      </p:sp>
      <p:sp>
        <p:nvSpPr>
          <p:cNvPr id="4" name="TextBox 3"/>
          <p:cNvSpPr txBox="1"/>
          <p:nvPr/>
        </p:nvSpPr>
        <p:spPr>
          <a:xfrm>
            <a:off x="31704" y="2209180"/>
            <a:ext cx="12135634" cy="2492990"/>
          </a:xfrm>
          <a:prstGeom prst="rect">
            <a:avLst/>
          </a:prstGeom>
          <a:noFill/>
        </p:spPr>
        <p:txBody>
          <a:bodyPr wrap="square" rtlCol="0">
            <a:spAutoFit/>
          </a:bodyPr>
          <a:lstStyle/>
          <a:p>
            <a:pPr algn="just">
              <a:lnSpc>
                <a:spcPct val="20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Courier New"/>
              </a:rPr>
              <a:t>以</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文章</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比喻建筑，用</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大文章</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比喻宏大壮观的建筑，用</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小品</a:t>
            </a:r>
            <a:r>
              <a:rPr lang="zh-CN" altLang="en-US" sz="2600" kern="100" dirty="0">
                <a:solidFill>
                  <a:schemeClr val="tx1">
                    <a:lumMod val="75000"/>
                    <a:lumOff val="25000"/>
                  </a:schemeClr>
                </a:solidFill>
                <a:latin typeface="宋体" pitchFamily="2" charset="-122"/>
                <a:ea typeface="宋体" pitchFamily="2" charset="-122"/>
                <a:cs typeface="Courier New"/>
              </a:rPr>
              <a:t>”</a:t>
            </a:r>
            <a:r>
              <a:rPr lang="zh-CN" altLang="en-US" sz="2600" kern="100" dirty="0">
                <a:latin typeface="Times New Roman"/>
                <a:ea typeface="微软雅黑" pitchFamily="34" charset="-122"/>
                <a:cs typeface="Courier New"/>
              </a:rPr>
              <a:t>比喻小巧别致的建筑，让读者利用对文章大小的感觉经验，来体会建筑规模大小的不同，恰切明了。</a:t>
            </a:r>
          </a:p>
        </p:txBody>
      </p:sp>
    </p:spTree>
    <p:extLst>
      <p:ext uri="{BB962C8B-B14F-4D97-AF65-F5344CB8AC3E}">
        <p14:creationId xmlns:p14="http://schemas.microsoft.com/office/powerpoint/2010/main" val="2233511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1299"/>
            <a:ext cx="11403596" cy="662297"/>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．本文在写法上有哪些值得借鉴之处？请结合文本分析。</a:t>
            </a:r>
          </a:p>
        </p:txBody>
      </p:sp>
      <p:sp>
        <p:nvSpPr>
          <p:cNvPr id="5" name="TextBox 4"/>
          <p:cNvSpPr txBox="1"/>
          <p:nvPr/>
        </p:nvSpPr>
        <p:spPr>
          <a:xfrm>
            <a:off x="172058" y="812180"/>
            <a:ext cx="11778727" cy="5186613"/>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Courier New"/>
              </a:rPr>
              <a:t>(1)</a:t>
            </a:r>
            <a:r>
              <a:rPr lang="zh-CN" altLang="en-US" sz="2800" kern="100" dirty="0">
                <a:latin typeface="Times New Roman"/>
                <a:ea typeface="微软雅黑" pitchFamily="34" charset="-122"/>
                <a:cs typeface="Courier New"/>
              </a:rPr>
              <a:t>文章层次清晰，逻辑性强。</a:t>
            </a:r>
          </a:p>
          <a:p>
            <a:pPr algn="just">
              <a:lnSpc>
                <a:spcPct val="150000"/>
              </a:lnSpc>
              <a:spcAft>
                <a:spcPts val="0"/>
              </a:spcAft>
            </a:pPr>
            <a:r>
              <a:rPr lang="zh-CN" altLang="en-US" sz="2800" kern="100" dirty="0">
                <a:latin typeface="Times New Roman"/>
                <a:ea typeface="微软雅黑" pitchFamily="34" charset="-122"/>
                <a:cs typeface="Courier New"/>
              </a:rPr>
              <a:t>本文的行文线索清晰，主次分明。介绍中国建筑的特征的过程系统有条理，以数字标号引领文章，层层阐述，娓娓道来，不会让人产生思绪混乱的现象；在论述我国建筑特征上，由整体到局部，由浅入深，层层剖析。</a:t>
            </a:r>
          </a:p>
          <a:p>
            <a:pPr algn="just">
              <a:lnSpc>
                <a:spcPct val="150000"/>
              </a:lnSpc>
              <a:spcAft>
                <a:spcPts val="0"/>
              </a:spcAft>
            </a:pPr>
            <a:r>
              <a:rPr lang="en-US" altLang="zh-CN" sz="2800" kern="100" dirty="0">
                <a:latin typeface="Times New Roman"/>
                <a:ea typeface="微软雅黑" pitchFamily="34" charset="-122"/>
                <a:cs typeface="Courier New"/>
              </a:rPr>
              <a:t>(2)</a:t>
            </a:r>
            <a:r>
              <a:rPr lang="zh-CN" altLang="en-US" sz="2800" kern="100" dirty="0">
                <a:latin typeface="Times New Roman"/>
                <a:ea typeface="微软雅黑" pitchFamily="34" charset="-122"/>
                <a:cs typeface="Courier New"/>
              </a:rPr>
              <a:t>准确、精当的语言。</a:t>
            </a:r>
          </a:p>
          <a:p>
            <a:pPr algn="just">
              <a:lnSpc>
                <a:spcPct val="150000"/>
              </a:lnSpc>
              <a:spcAft>
                <a:spcPts val="0"/>
              </a:spcAft>
            </a:pPr>
            <a:r>
              <a:rPr lang="zh-CN" altLang="en-US" sz="2800" kern="100" dirty="0">
                <a:latin typeface="Times New Roman"/>
                <a:ea typeface="微软雅黑" pitchFamily="34" charset="-122"/>
                <a:cs typeface="Courier New"/>
              </a:rPr>
              <a:t>在对特征、定义的诠释过程中，作者自始至终力图以最简洁最精当的言语给以清晰明确的阐述，不模棱两可，让人读后不会产生不能够理解的地方。同时，文章关于建筑论说中，援引的建筑术语也都做到了准确、普遍。</a:t>
            </a:r>
          </a:p>
        </p:txBody>
      </p:sp>
    </p:spTree>
    <p:extLst>
      <p:ext uri="{BB962C8B-B14F-4D97-AF65-F5344CB8AC3E}">
        <p14:creationId xmlns:p14="http://schemas.microsoft.com/office/powerpoint/2010/main" val="160292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505" y="775999"/>
            <a:ext cx="11403596" cy="4401205"/>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修辞手法的运用。</a:t>
            </a:r>
          </a:p>
          <a:p>
            <a:pPr algn="just">
              <a:lnSpc>
                <a:spcPct val="200000"/>
              </a:lnSpc>
              <a:spcAft>
                <a:spcPts val="0"/>
              </a:spcAft>
            </a:pPr>
            <a:r>
              <a:rPr lang="zh-CN" altLang="en-US" sz="2800" kern="100" dirty="0">
                <a:solidFill>
                  <a:schemeClr val="tx1">
                    <a:lumMod val="75000"/>
                    <a:lumOff val="25000"/>
                  </a:schemeClr>
                </a:solidFill>
                <a:latin typeface="Times New Roman"/>
                <a:ea typeface="微软雅黑" pitchFamily="34" charset="-122"/>
                <a:cs typeface="Courier New"/>
              </a:rPr>
              <a:t>文章对于理论的阐述，不是始终以理论的说教传授，而是运用比喻等修辞手法，尽量达到语言浅近，使理论形象化，使陌生的东西以熟悉的面孔展现在读者的面前。如建筑中的规律和手法，作者比喻成为建筑的</a:t>
            </a:r>
            <a:r>
              <a:rPr lang="zh-CN" altLang="en-US" sz="2800" kern="100" dirty="0">
                <a:solidFill>
                  <a:schemeClr val="tx1">
                    <a:lumMod val="75000"/>
                    <a:lumOff val="25000"/>
                  </a:schemeClr>
                </a:solidFill>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文法</a:t>
            </a:r>
            <a:r>
              <a:rPr lang="zh-CN" altLang="en-US" sz="2800" kern="100" dirty="0">
                <a:solidFill>
                  <a:schemeClr val="tx1">
                    <a:lumMod val="75000"/>
                    <a:lumOff val="25000"/>
                  </a:schemeClr>
                </a:solidFill>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等。</a:t>
            </a:r>
          </a:p>
        </p:txBody>
      </p:sp>
      <p:grpSp>
        <p:nvGrpSpPr>
          <p:cNvPr id="4" name="组合 3"/>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94781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706947"/>
            <a:ext cx="11856532" cy="5170646"/>
          </a:xfrm>
          <a:prstGeom prst="rect">
            <a:avLst/>
          </a:prstGeom>
          <a:noFill/>
        </p:spPr>
        <p:txBody>
          <a:bodyPr wrap="square" rtlCol="0">
            <a:spAutoFit/>
          </a:bodyPr>
          <a:lstStyle/>
          <a:p>
            <a:pPr>
              <a:lnSpc>
                <a:spcPct val="15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nSpc>
                <a:spcPct val="150000"/>
              </a:lnSpc>
              <a:spcAft>
                <a:spcPts val="0"/>
              </a:spcAft>
            </a:pPr>
            <a:r>
              <a:rPr lang="zh-CN" altLang="en-US" sz="3000" b="1" kern="100" dirty="0" smtClean="0">
                <a:solidFill>
                  <a:srgbClr val="00B050"/>
                </a:solidFill>
                <a:latin typeface="Times New Roman"/>
                <a:ea typeface="微软雅黑" pitchFamily="34" charset="-122"/>
                <a:cs typeface="Courier New"/>
              </a:rPr>
              <a:t>                你</a:t>
            </a:r>
            <a:r>
              <a:rPr lang="zh-CN" altLang="en-US" sz="3000" b="1" kern="100" dirty="0">
                <a:solidFill>
                  <a:srgbClr val="00B050"/>
                </a:solidFill>
                <a:latin typeface="Times New Roman"/>
                <a:ea typeface="微软雅黑" pitchFamily="34" charset="-122"/>
                <a:cs typeface="Courier New"/>
              </a:rPr>
              <a:t>听到中国建筑悲凉的哭声了吗？</a:t>
            </a:r>
            <a:endParaRPr lang="en-US" altLang="zh-CN" sz="3000" b="1" kern="100" dirty="0" smtClean="0">
              <a:solidFill>
                <a:srgbClr val="00B050"/>
              </a:solidFill>
              <a:latin typeface="Times New Roman"/>
              <a:ea typeface="微软雅黑" pitchFamily="34" charset="-122"/>
              <a:cs typeface="Courier New"/>
            </a:endParaRPr>
          </a:p>
          <a:p>
            <a:pPr>
              <a:lnSpc>
                <a:spcPct val="150000"/>
              </a:lnSpc>
              <a:spcAft>
                <a:spcPts val="0"/>
              </a:spcAft>
            </a:pPr>
            <a:r>
              <a:rPr lang="zh-CN" altLang="en-US" sz="2800" kern="100" dirty="0" smtClean="0">
                <a:latin typeface="Times New Roman"/>
                <a:ea typeface="微软雅黑" pitchFamily="34" charset="-122"/>
                <a:cs typeface="Courier New"/>
              </a:rPr>
              <a:t>        近期</a:t>
            </a:r>
            <a:r>
              <a:rPr lang="zh-CN" altLang="en-US" sz="2800" kern="100" dirty="0">
                <a:latin typeface="Times New Roman"/>
                <a:ea typeface="微软雅黑" pitchFamily="34" charset="-122"/>
                <a:cs typeface="Courier New"/>
              </a:rPr>
              <a:t>，中国建筑得到一个很尴尬的绰号</a:t>
            </a:r>
            <a:r>
              <a:rPr lang="en-US" altLang="zh-CN" sz="2800" kern="100" dirty="0" smtClean="0">
                <a:latin typeface="Times New Roman"/>
                <a:ea typeface="微软雅黑" pitchFamily="34" charset="-122"/>
                <a:cs typeface="Courier New"/>
              </a:rPr>
              <a:t>——</a:t>
            </a:r>
          </a:p>
          <a:p>
            <a:pPr>
              <a:lnSpc>
                <a:spcPct val="150000"/>
              </a:lnSpc>
              <a:spcAft>
                <a:spcPts val="0"/>
              </a:spcAft>
            </a:pPr>
            <a:r>
              <a:rPr lang="en-US" altLang="zh-CN" sz="2800" kern="100" dirty="0" smtClean="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山寨建筑</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，这个名字源于一篇名为</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一个</a:t>
            </a:r>
            <a:r>
              <a:rPr lang="zh-CN" altLang="en-US" sz="2800" kern="100" dirty="0" smtClean="0">
                <a:latin typeface="Times New Roman"/>
                <a:ea typeface="微软雅黑" pitchFamily="34" charset="-122"/>
                <a:cs typeface="Courier New"/>
              </a:rPr>
              <a:t>下午</a:t>
            </a:r>
            <a:endParaRPr lang="en-US" altLang="zh-CN" sz="2800" kern="100" dirty="0" smtClean="0">
              <a:latin typeface="Times New Roman"/>
              <a:ea typeface="微软雅黑" pitchFamily="34" charset="-122"/>
              <a:cs typeface="Courier New"/>
            </a:endParaRPr>
          </a:p>
          <a:p>
            <a:pPr>
              <a:lnSpc>
                <a:spcPct val="150000"/>
              </a:lnSpc>
              <a:spcAft>
                <a:spcPts val="0"/>
              </a:spcAft>
            </a:pPr>
            <a:r>
              <a:rPr lang="zh-CN" altLang="en-US" sz="2800" kern="100" dirty="0" smtClean="0">
                <a:latin typeface="Times New Roman"/>
                <a:ea typeface="微软雅黑" pitchFamily="34" charset="-122"/>
                <a:cs typeface="Courier New"/>
              </a:rPr>
              <a:t>逛</a:t>
            </a:r>
            <a:r>
              <a:rPr lang="zh-CN" altLang="en-US" sz="2800" kern="100" dirty="0">
                <a:latin typeface="Times New Roman"/>
                <a:ea typeface="微软雅黑" pitchFamily="34" charset="-122"/>
                <a:cs typeface="Courier New"/>
              </a:rPr>
              <a:t>遍巴黎和威尼斯</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的美国期刊中的文章，该文举例说明中国现在很多建筑尤其是住房很大程度上在直接或间接抄袭西方建筑模式。文章直白的调侃和对中国建筑的犀利讽刺不知业内人士看后会作何感想。羞愧？愤怒？不屑？麻木？又或者五味杂陈</a:t>
            </a:r>
            <a:r>
              <a:rPr lang="zh-CN" altLang="en-US" sz="2800" kern="100" dirty="0" smtClean="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0" y="0"/>
            <a:ext cx="4064000" cy="3048000"/>
          </a:xfrm>
          <a:prstGeom prst="rect">
            <a:avLst/>
          </a:prstGeom>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9" y="338103"/>
            <a:ext cx="11826415" cy="5715411"/>
          </a:xfrm>
          <a:prstGeom prst="rect">
            <a:avLst/>
          </a:prstGeom>
          <a:noFill/>
        </p:spPr>
        <p:txBody>
          <a:bodyPr wrap="square" rtlCol="0">
            <a:spAutoFit/>
          </a:bodyPr>
          <a:lstStyle/>
          <a:p>
            <a:pPr algn="just">
              <a:lnSpc>
                <a:spcPct val="145000"/>
              </a:lnSpc>
            </a:pPr>
            <a:r>
              <a:rPr lang="zh-CN" altLang="en-US" sz="2800" kern="100" dirty="0" smtClean="0">
                <a:latin typeface="Times New Roman"/>
                <a:ea typeface="微软雅黑" pitchFamily="34" charset="-122"/>
                <a:cs typeface="Courier New"/>
              </a:rPr>
              <a:t>        事实上</a:t>
            </a:r>
            <a:r>
              <a:rPr lang="zh-CN" altLang="en-US" sz="2800" kern="100" dirty="0">
                <a:latin typeface="Times New Roman"/>
                <a:ea typeface="微软雅黑" pitchFamily="34" charset="-122"/>
                <a:cs typeface="Courier New"/>
              </a:rPr>
              <a:t>，中国建筑并不是第一次遭到质疑。十九世纪二十年代之前，世界建筑体系一直以希腊、罗马建筑为主体，而中国建筑只能算是旁枝末节。之后的百年间，由源于法国、来自美国的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布扎体系</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成为建筑界的主导，那时拥有漫长建筑历史的中国仍然没有自己的建筑学，当时的中国，建筑被学界称为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简单</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幼稚</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建筑形式，最普遍的说法就是：中国建筑学是一片空白。二十世纪二、三十年代开始，以建筑学家梁思成为代表的一批中国学者开始对中国古代建筑进行考察、研究，系统的中国建筑体系逐渐形成，中国学者用事实证明了世界给中国建筑冠以</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空白</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的定论是无知的。</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67" y="-82102"/>
            <a:ext cx="11944679" cy="6555641"/>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但是</a:t>
            </a:r>
            <a:r>
              <a:rPr lang="zh-CN" altLang="en-US" sz="2800" kern="100" dirty="0">
                <a:latin typeface="Times New Roman"/>
                <a:ea typeface="微软雅黑" pitchFamily="34" charset="-122"/>
                <a:cs typeface="Courier New"/>
              </a:rPr>
              <a:t>这一次</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有根有据</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的质疑，与前次不同，空白已经被前人填补，现在中国建筑有了自己的体系、学说，建筑教育也已经成熟，应该正是开创光明未来的时候，</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山寨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现象无疑给走向辉煌的道路平添了不小的坎坷。有评论认为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山寨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是自卑的表现，我们不否认这种说法，但是说它是一种社会现状似乎更贴切。</a:t>
            </a:r>
          </a:p>
          <a:p>
            <a:pPr algn="just">
              <a:lnSpc>
                <a:spcPct val="150000"/>
              </a:lnSpc>
            </a:pPr>
            <a:r>
              <a:rPr lang="en-US" altLang="zh-CN" sz="2800" kern="100" dirty="0" smtClean="0">
                <a:latin typeface="Times New Roman"/>
                <a:ea typeface="微软雅黑" pitchFamily="34" charset="-122"/>
                <a:cs typeface="Courier New"/>
              </a:rPr>
              <a:t>       1926</a:t>
            </a:r>
            <a:r>
              <a:rPr lang="zh-CN" altLang="en-US" sz="2800" kern="100" dirty="0">
                <a:latin typeface="Times New Roman"/>
                <a:ea typeface="微软雅黑" pitchFamily="34" charset="-122"/>
                <a:cs typeface="Courier New"/>
              </a:rPr>
              <a:t>年，中国建筑体系奠基人之一的林徽因在接受</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蒙大拿报</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采访时有这样一段话：</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令人沮丧的是，在所谓的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与世界接轨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的口号下，我们自己国家独特的原创艺术正在被践踏。应该有一场运动，去向中国人展示西方人在艺术、文学、音乐、戏剧上的成就，但是绝不是以此取代我们自己的东西。</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这段描述国人当时弊病的话，在数十年后的今天依然适用。</a:t>
            </a:r>
          </a:p>
        </p:txBody>
      </p:sp>
    </p:spTree>
    <p:extLst>
      <p:ext uri="{BB962C8B-B14F-4D97-AF65-F5344CB8AC3E}">
        <p14:creationId xmlns:p14="http://schemas.microsoft.com/office/powerpoint/2010/main" val="15745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198403"/>
            <a:ext cx="11709322" cy="5952399"/>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中国</a:t>
            </a:r>
            <a:r>
              <a:rPr lang="zh-CN" altLang="en-US" sz="2800" kern="100" dirty="0">
                <a:latin typeface="Times New Roman"/>
                <a:ea typeface="微软雅黑" pitchFamily="34" charset="-122"/>
                <a:cs typeface="Courier New"/>
              </a:rPr>
              <a:t>有句老话：外来的和尚会念经。不去探讨这句话最初的涵义为何，就现在而言，它无疑是充满讽刺意味的。国人太过相信</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洋玩意儿</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的优秀，盲目追捧着</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国际大师</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的噱头，因此忽略了自己国家的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宝贝</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和</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能人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。浪漫的法国、闲适的意大利</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都是国人向往的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罗曼蒂克</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，因此忽略了最重要的一点：那些美妙感觉的缔造者不是建筑师手下的建筑物，而是那些国家自身的人文环境。开发商和一些设计师抓住了国人崇洋的心态，于是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山寨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建筑不断出现，说白了，市场才是这一现象的营养基，有人买账才有人不断制造。</a:t>
            </a:r>
          </a:p>
        </p:txBody>
      </p:sp>
    </p:spTree>
    <p:extLst>
      <p:ext uri="{BB962C8B-B14F-4D97-AF65-F5344CB8AC3E}">
        <p14:creationId xmlns:p14="http://schemas.microsoft.com/office/powerpoint/2010/main" val="235354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160303"/>
            <a:ext cx="11709322" cy="5854488"/>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上世纪初</a:t>
            </a:r>
            <a:r>
              <a:rPr lang="zh-CN" altLang="en-US" sz="2800" kern="100" dirty="0">
                <a:latin typeface="Times New Roman"/>
                <a:ea typeface="微软雅黑" pitchFamily="34" charset="-122"/>
                <a:cs typeface="Courier New"/>
              </a:rPr>
              <a:t>，一批国外建筑师活跃在中国，北京、上海、天津等地都出现了西方建筑群。于是相信</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第二个外滩</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会出现的理想主义者开始蠢蠢欲动，抱着</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伟大</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的理想行动起来，但他们没有停下脚步思索一下，那是历史的产物，悲观一点儿来看，那正是中国建筑不被世界理解的证明，绝不是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广厦天都城</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这样的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山寨建筑</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可以同日而语的。或者有人可以用同样的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历史产物</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的说法来辩驳，但是请不要忘记，时代已然不同，我们有了我们自己的学说，我们有我们自己的文化，而且这个学说和文化正在被世界认同和关注，却又为何要被自己抛弃呢？</a:t>
            </a:r>
          </a:p>
        </p:txBody>
      </p:sp>
    </p:spTree>
    <p:extLst>
      <p:ext uri="{BB962C8B-B14F-4D97-AF65-F5344CB8AC3E}">
        <p14:creationId xmlns:p14="http://schemas.microsoft.com/office/powerpoint/2010/main" val="148018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236503"/>
            <a:ext cx="11709322" cy="5909310"/>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其实</a:t>
            </a:r>
            <a:r>
              <a:rPr lang="zh-CN" altLang="en-US" sz="2800" kern="100" dirty="0">
                <a:latin typeface="Times New Roman"/>
                <a:ea typeface="微软雅黑" pitchFamily="34" charset="-122"/>
                <a:cs typeface="Courier New"/>
              </a:rPr>
              <a:t>，</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一个下午逛遍巴黎和威尼斯</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中用到一个很有提醒性的词语：</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抄袭。</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与世界接轨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并没有错，但不应是赤裸裸的抄袭，而应是融合。数百年前，中国一处皇家园林的建成令世界为之惊叹，那就是圆明园。这座万园之园虽然已经付之一炬，但是凭借图纸、照片甚至残存下的断壁残垣仍能吸引众多学者为之着迷。圆明园中有着很多西式建筑，但绝没有人会称其为抄袭，原因便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融合</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在西方建筑中融入中国元素，在中国传统中添加西方精华，去粗取精，这就是融合。当然，融合不好，另一种极度可笑的现象也会出现，硬是在西式建筑中加上中国元素，不顾是否合适，并沾沾自喜的认为这就是融合，不想其本质是不伦不类。</a:t>
            </a:r>
          </a:p>
        </p:txBody>
      </p:sp>
    </p:spTree>
    <p:extLst>
      <p:ext uri="{BB962C8B-B14F-4D97-AF65-F5344CB8AC3E}">
        <p14:creationId xmlns:p14="http://schemas.microsoft.com/office/powerpoint/2010/main" val="124282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545" y="757203"/>
            <a:ext cx="11709322" cy="3889526"/>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梁</a:t>
            </a:r>
            <a:r>
              <a:rPr lang="zh-CN" altLang="en-US" sz="2800" kern="100" dirty="0">
                <a:latin typeface="Times New Roman"/>
                <a:ea typeface="微软雅黑" pitchFamily="34" charset="-122"/>
                <a:cs typeface="Courier New"/>
              </a:rPr>
              <a:t>思成为东北大学建筑系写下的办学思想中有这样一段：</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工匠之流，不知美丑，任意垒砌，将国人美之标准完全混乱。</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这是训诫亦是提醒，建筑师不是工匠，是有着很高的审美观的，他们左右着国人对建筑的审美和追求。飞速发展固然好，但是在发展中丢失自我又是何等悲哀的事情，与其抱着糟粕奔跑，不如放慢脚步，静心沉思，沉淀后的脑海中会响起中国建筑悲凉的哭泣声</a:t>
            </a:r>
            <a:r>
              <a:rPr lang="zh-CN" altLang="en-US" sz="2800" kern="100" dirty="0" smtClean="0">
                <a:latin typeface="Times New Roman"/>
                <a:ea typeface="微软雅黑" pitchFamily="34" charset="-122"/>
                <a:cs typeface="Courier New"/>
              </a:rPr>
              <a:t>！</a:t>
            </a:r>
            <a:r>
              <a:rPr lang="zh-CN" altLang="en-US" sz="2800" kern="100" dirty="0">
                <a:latin typeface="宋体" pitchFamily="2" charset="-122"/>
                <a:ea typeface="宋体" pitchFamily="2" charset="-122"/>
                <a:cs typeface="Courier New"/>
              </a:rPr>
              <a:t> </a:t>
            </a:r>
            <a:r>
              <a:rPr lang="zh-CN" altLang="en-US" sz="2800" kern="100" dirty="0" smtClean="0">
                <a:latin typeface="宋体" pitchFamily="2" charset="-122"/>
                <a:ea typeface="宋体" pitchFamily="2" charset="-122"/>
                <a:cs typeface="Courier New"/>
              </a:rPr>
              <a:t>                                     </a:t>
            </a:r>
            <a:r>
              <a:rPr lang="en-US" altLang="zh-CN" sz="2800" kern="100" dirty="0" smtClean="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有删改</a:t>
            </a:r>
            <a:r>
              <a:rPr lang="en-US" altLang="zh-CN" sz="2800" kern="100" dirty="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2224681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61" y="118464"/>
            <a:ext cx="11675939" cy="6209392"/>
          </a:xfrm>
          <a:prstGeom prst="rect">
            <a:avLst/>
          </a:prstGeom>
          <a:noFill/>
        </p:spPr>
        <p:txBody>
          <a:bodyPr wrap="square" rtlCol="0">
            <a:spAutoFit/>
          </a:bodyPr>
          <a:lstStyle/>
          <a:p>
            <a:pPr>
              <a:lnSpc>
                <a:spcPct val="150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150000"/>
              </a:lnSpc>
              <a:spcAft>
                <a:spcPts val="0"/>
              </a:spcAft>
            </a:pPr>
            <a:r>
              <a:rPr lang="en-US"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中国建筑的特征</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尽管是一篇科学论文，但是作者却大量采用打比方、作比较的方法力求将大家陌生的事物说清楚，把抽象的事物说得具体明白，使文章读起来浅显易懂而又生动形象。</a:t>
            </a:r>
          </a:p>
          <a:p>
            <a:pPr algn="just">
              <a:lnSpc>
                <a:spcPct val="150000"/>
              </a:lnSpc>
              <a:spcAft>
                <a:spcPts val="0"/>
              </a:spcAft>
            </a:pPr>
            <a:r>
              <a:rPr lang="zh-CN" altLang="en-US" sz="2700" kern="100" dirty="0" smtClean="0">
                <a:latin typeface="Times New Roman"/>
                <a:ea typeface="微软雅黑" pitchFamily="34" charset="-122"/>
                <a:cs typeface="Times New Roman"/>
              </a:rPr>
              <a:t>       打比方</a:t>
            </a:r>
            <a:r>
              <a:rPr lang="zh-CN" altLang="en-US" sz="2700" kern="100" dirty="0">
                <a:latin typeface="Times New Roman"/>
                <a:ea typeface="微软雅黑" pitchFamily="34" charset="-122"/>
                <a:cs typeface="Times New Roman"/>
              </a:rPr>
              <a:t>是通过比喻的修辞手法来说明事物特征的一种方法。如：石拱桥的桥洞成弧形，就像</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虹</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。要注意一点，打比方和比喻不同。比喻是把人物或者其他物品比喻成另一种物品，而打比方有举例子的意思。</a:t>
            </a:r>
          </a:p>
          <a:p>
            <a:pPr algn="just">
              <a:lnSpc>
                <a:spcPct val="150000"/>
              </a:lnSpc>
              <a:spcAft>
                <a:spcPts val="0"/>
              </a:spcAft>
            </a:pPr>
            <a:r>
              <a:rPr lang="zh-CN" altLang="en-US" sz="2700" kern="100" dirty="0" smtClean="0">
                <a:latin typeface="Times New Roman"/>
                <a:ea typeface="微软雅黑" pitchFamily="34" charset="-122"/>
                <a:cs typeface="Times New Roman"/>
              </a:rPr>
              <a:t>      作</a:t>
            </a:r>
            <a:r>
              <a:rPr lang="zh-CN" altLang="en-US" sz="2700" kern="100" dirty="0">
                <a:latin typeface="Times New Roman"/>
                <a:ea typeface="微软雅黑" pitchFamily="34" charset="-122"/>
                <a:cs typeface="Times New Roman"/>
              </a:rPr>
              <a:t>比较，是说明文中将两种类别相同或不同的事物、现象等加以比较</a:t>
            </a:r>
            <a:r>
              <a:rPr lang="zh-CN" altLang="en-US" sz="2700" kern="100" dirty="0" smtClean="0">
                <a:latin typeface="Times New Roman"/>
                <a:ea typeface="微软雅黑" pitchFamily="34" charset="-122"/>
                <a:cs typeface="Times New Roman"/>
              </a:rPr>
              <a:t>来说       明</a:t>
            </a:r>
            <a:r>
              <a:rPr lang="zh-CN" altLang="en-US" sz="2700" kern="100" dirty="0">
                <a:latin typeface="Times New Roman"/>
                <a:ea typeface="微软雅黑" pitchFamily="34" charset="-122"/>
                <a:cs typeface="Times New Roman"/>
              </a:rPr>
              <a:t>事物特征的说明方法。在作比较的时候，可以是同类相比，也可以是异类相比；可以对事物进行</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横比</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，也可以对事物进行</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纵比</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a:t>
            </a: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03" y="42264"/>
            <a:ext cx="11581754" cy="1816459"/>
          </a:xfrm>
          <a:prstGeom prst="rect">
            <a:avLst/>
          </a:prstGeom>
          <a:noFill/>
        </p:spPr>
        <p:txBody>
          <a:bodyPr wrap="square" rtlCol="0">
            <a:spAutoFit/>
          </a:bodyPr>
          <a:lstStyle/>
          <a:p>
            <a:pPr>
              <a:lnSpc>
                <a:spcPct val="15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150000"/>
              </a:lnSpc>
              <a:spcAft>
                <a:spcPts val="0"/>
              </a:spcAft>
            </a:pPr>
            <a:r>
              <a:rPr lang="zh-CN" altLang="en-US" sz="2800" kern="100" dirty="0" smtClean="0">
                <a:latin typeface="Times New Roman"/>
                <a:ea typeface="微软雅黑" pitchFamily="34" charset="-122"/>
                <a:cs typeface="Times New Roman"/>
              </a:rPr>
              <a:t>       请</a:t>
            </a:r>
            <a:r>
              <a:rPr lang="zh-CN" altLang="en-US" sz="2800" kern="100" dirty="0">
                <a:latin typeface="Times New Roman"/>
                <a:ea typeface="微软雅黑" pitchFamily="34" charset="-122"/>
                <a:cs typeface="Times New Roman"/>
              </a:rPr>
              <a:t>你选择一种动物作为说明对象，运用打比方的说明方法写一段说明的文字。</a:t>
            </a:r>
            <a:r>
              <a:rPr lang="en-US" altLang="zh-CN" sz="2800" kern="100" dirty="0">
                <a:latin typeface="Times New Roman"/>
                <a:ea typeface="微软雅黑" pitchFamily="34" charset="-122"/>
                <a:cs typeface="Times New Roman"/>
              </a:rPr>
              <a:t>(200</a:t>
            </a:r>
            <a:r>
              <a:rPr lang="zh-CN" altLang="en-US" sz="2800" kern="100" dirty="0">
                <a:latin typeface="Times New Roman"/>
                <a:ea typeface="微软雅黑" pitchFamily="34" charset="-122"/>
                <a:cs typeface="Times New Roman"/>
              </a:rPr>
              <a:t>字左右</a:t>
            </a:r>
            <a:r>
              <a:rPr lang="en-US" altLang="zh-CN" sz="2800" kern="100" dirty="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
        <p:nvSpPr>
          <p:cNvPr id="3" name="TextBox 2"/>
          <p:cNvSpPr txBox="1"/>
          <p:nvPr/>
        </p:nvSpPr>
        <p:spPr>
          <a:xfrm>
            <a:off x="229259" y="1920563"/>
            <a:ext cx="11588758" cy="3970318"/>
          </a:xfrm>
          <a:prstGeom prst="rect">
            <a:avLst/>
          </a:prstGeom>
          <a:noFill/>
        </p:spPr>
        <p:txBody>
          <a:bodyPr wrap="square" rtlCol="0">
            <a:spAutoFit/>
          </a:bodyPr>
          <a:lstStyle/>
          <a:p>
            <a:pPr>
              <a:lnSpc>
                <a:spcPct val="150000"/>
              </a:lnSpc>
              <a:spcAft>
                <a:spcPts val="0"/>
              </a:spcAft>
            </a:pPr>
            <a:r>
              <a:rPr lang="zh-CN" altLang="zh-CN" sz="2800" kern="100" dirty="0" smtClean="0">
                <a:solidFill>
                  <a:srgbClr val="E36C0A"/>
                </a:solidFill>
                <a:latin typeface="Times New Roman"/>
                <a:ea typeface="微软雅黑" pitchFamily="34" charset="-122"/>
                <a:cs typeface="Times New Roman"/>
              </a:rPr>
              <a:t>答案示例</a:t>
            </a:r>
            <a:r>
              <a:rPr lang="en-US" altLang="zh-CN" sz="2800" kern="100" dirty="0" smtClean="0">
                <a:solidFill>
                  <a:srgbClr val="E36C0A"/>
                </a:solidFill>
                <a:latin typeface="Times New Roman"/>
                <a:ea typeface="微软雅黑" pitchFamily="34" charset="-122"/>
                <a:cs typeface="Courier New"/>
              </a:rPr>
              <a:t> </a:t>
            </a:r>
            <a:endParaRPr lang="zh-CN" altLang="zh-CN" sz="2800" kern="100" dirty="0" smtClean="0">
              <a:latin typeface="宋体"/>
              <a:ea typeface="微软雅黑" pitchFamily="34" charset="-122"/>
              <a:cs typeface="Courier New"/>
            </a:endParaRPr>
          </a:p>
          <a:p>
            <a:pPr indent="713740">
              <a:lnSpc>
                <a:spcPct val="150000"/>
              </a:lnSpc>
              <a:spcAft>
                <a:spcPts val="0"/>
              </a:spcAft>
            </a:pPr>
            <a:r>
              <a:rPr lang="zh-CN" altLang="en-US" sz="2800" kern="100" dirty="0">
                <a:latin typeface="Times New Roman"/>
                <a:ea typeface="微软雅黑" pitchFamily="34" charset="-122"/>
                <a:cs typeface="Times New Roman"/>
              </a:rPr>
              <a:t>孔雀那小巧的头上像插着几朵翡翠花，展开的彩屏像一把巨大的羽毛扇，一个个黑环，黑、绿、黄相间，像是无数只大眼睛。只见一只花孔雀把尾巴抖得哗哗响，那漂亮的尾巴就像仙女手中的彩扇，慢慢散开，又像透亮的珍珠撒在它身上，非常美丽。孔雀飞起来就如同一朵绮丽的绿色彩云，从山顶上飘过。只见花孔雀拖在尾后的长长的羽毛都挺直起来，围</a:t>
            </a:r>
            <a:r>
              <a:rPr lang="zh-CN" altLang="en-US" sz="2800" kern="100" dirty="0" smtClean="0">
                <a:latin typeface="Times New Roman"/>
                <a:ea typeface="微软雅黑" pitchFamily="34" charset="-122"/>
                <a:cs typeface="Times New Roman"/>
              </a:rPr>
              <a:t>成</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rot="5400000">
            <a:off x="11422179" y="56996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0" name="TextBox 9"/>
          <p:cNvSpPr txBox="1"/>
          <p:nvPr/>
        </p:nvSpPr>
        <p:spPr>
          <a:xfrm>
            <a:off x="229259" y="1742763"/>
            <a:ext cx="11588758" cy="3539430"/>
          </a:xfrm>
          <a:prstGeom prst="rect">
            <a:avLst/>
          </a:prstGeom>
          <a:noFill/>
        </p:spPr>
        <p:txBody>
          <a:bodyPr wrap="square" rtlCol="0">
            <a:spAutoFit/>
          </a:bodyPr>
          <a:lstStyle/>
          <a:p>
            <a:pPr>
              <a:lnSpc>
                <a:spcPct val="200000"/>
              </a:lnSpc>
              <a:spcAft>
                <a:spcPts val="0"/>
              </a:spcAft>
            </a:pPr>
            <a:r>
              <a:rPr lang="zh-CN" altLang="en-US" sz="2800" kern="100" smtClean="0">
                <a:latin typeface="Times New Roman"/>
                <a:ea typeface="微软雅黑" pitchFamily="34" charset="-122"/>
                <a:cs typeface="Times New Roman"/>
              </a:rPr>
              <a:t>一</a:t>
            </a:r>
            <a:r>
              <a:rPr lang="zh-CN" altLang="en-US" sz="2800" kern="100" dirty="0" smtClean="0">
                <a:latin typeface="Times New Roman"/>
                <a:ea typeface="微软雅黑" pitchFamily="34" charset="-122"/>
                <a:cs typeface="Times New Roman"/>
              </a:rPr>
              <a:t>个圆圈，像一把五颜六色的大花伞，又像一块圆形的彩缎。孔雀开屏时，犹如一把碧纱宫扇，尾羽上那些眼斑反射着光彩，好像无数面小镜子。那儿的孔雀多得出奇，路边上，野地里，三个一群，五个一伙，好像美人儿拖着翠色的长裙子，四处转悠，根本不避人。</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424733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5894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38098" y="855671"/>
            <a:ext cx="11660202" cy="5533823"/>
          </a:xfrm>
          <a:prstGeom prst="rect">
            <a:avLst/>
          </a:prstGeom>
        </p:spPr>
        <p:txBody>
          <a:bodyPr wrap="square">
            <a:spAutoFit/>
          </a:bodyPr>
          <a:lstStyle/>
          <a:p>
            <a:pPr algn="ctr">
              <a:lnSpc>
                <a:spcPct val="170000"/>
              </a:lnSpc>
              <a:spcAft>
                <a:spcPts val="0"/>
              </a:spcAft>
            </a:pPr>
            <a:r>
              <a:rPr lang="zh-CN" altLang="en-US" sz="2600" b="1" kern="100" dirty="0">
                <a:solidFill>
                  <a:srgbClr val="00B050"/>
                </a:solidFill>
                <a:latin typeface="微软雅黑" pitchFamily="34" charset="-122"/>
                <a:ea typeface="微软雅黑" pitchFamily="34" charset="-122"/>
                <a:cs typeface="Courier New"/>
              </a:rPr>
              <a:t>富翁造楼</a:t>
            </a: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有</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一个愚蠢无知的富翁，看到别人住的三层楼，高大壮丽，华贵无比，心里很是羡慕。于是富翁请来了一位建筑工程师，让他也建一座一模一样的三层楼。建筑工程师领着工人们动手先平地基，垫础石，打墙脚，忙个不停。富翁看见了问道：</a:t>
            </a:r>
            <a:r>
              <a:rPr lang="zh-CN" altLang="en-US" sz="24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怎么造三层楼要在下面造，不在上面去造呢？</a:t>
            </a:r>
            <a:r>
              <a:rPr lang="zh-CN" altLang="en-US" sz="24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建筑工程师说：</a:t>
            </a:r>
            <a:r>
              <a:rPr lang="zh-CN" altLang="en-US" sz="24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要一层一层造上去，不先造好了下面两层，又怎能造第三层呢？</a:t>
            </a:r>
            <a:r>
              <a:rPr lang="zh-CN" altLang="en-US" sz="24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不料富翁立刻阻止他说：</a:t>
            </a:r>
            <a:r>
              <a:rPr lang="zh-CN" altLang="en-US" sz="24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不，不，我不要下面的两层，我只要第三层，你给我造最上面的一层就可以了！</a:t>
            </a:r>
            <a:r>
              <a:rPr lang="zh-CN" altLang="en-US" sz="2400" dirty="0">
                <a:latin typeface="宋体" pitchFamily="2" charset="-122"/>
                <a:ea typeface="宋体" pitchFamily="2" charset="-122"/>
              </a:rPr>
              <a:t>”</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113923" y="2225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269566" y="854079"/>
            <a:ext cx="11470832" cy="4893647"/>
          </a:xfrm>
          <a:prstGeom prst="rect">
            <a:avLst/>
          </a:prstGeom>
          <a:noFill/>
        </p:spPr>
        <p:txBody>
          <a:bodyPr wrap="square" rtlCol="0">
            <a:spAutoFit/>
          </a:bodyPr>
          <a:lstStyle/>
          <a:p>
            <a:pPr algn="ctr">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梁思成名言</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．中国的建筑千篇一律，你看都是千篇一律，同时千变万化。</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．拆掉一座城楼，像挖去我一块肉；剥去了外城的城砖，像剥去我一层皮。</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．不要站在自己的</a:t>
            </a:r>
            <a:r>
              <a:rPr lang="zh-CN" altLang="en-US" sz="2600" b="1" kern="100" dirty="0">
                <a:solidFill>
                  <a:srgbClr val="00B050"/>
                </a:solidFill>
                <a:latin typeface="宋体" pitchFamily="2" charset="-122"/>
                <a:ea typeface="宋体" pitchFamily="2" charset="-122"/>
                <a:cs typeface="Courier New"/>
              </a:rPr>
              <a:t>“</a:t>
            </a:r>
            <a:r>
              <a:rPr lang="zh-CN" altLang="en-US" sz="2600" b="1" kern="100" dirty="0">
                <a:solidFill>
                  <a:srgbClr val="00B050"/>
                </a:solidFill>
                <a:latin typeface="微软雅黑" pitchFamily="34" charset="-122"/>
                <a:ea typeface="微软雅黑" pitchFamily="34" charset="-122"/>
                <a:cs typeface="Courier New"/>
              </a:rPr>
              <a:t>钻石堆</a:t>
            </a:r>
            <a:r>
              <a:rPr lang="zh-CN" altLang="en-US" sz="2600" b="1" kern="100" dirty="0">
                <a:solidFill>
                  <a:srgbClr val="00B050"/>
                </a:solidFill>
                <a:latin typeface="宋体" pitchFamily="2" charset="-122"/>
                <a:ea typeface="宋体" pitchFamily="2" charset="-122"/>
                <a:cs typeface="Courier New"/>
              </a:rPr>
              <a:t>”</a:t>
            </a:r>
            <a:r>
              <a:rPr lang="zh-CN" altLang="en-US" sz="2600" b="1" kern="100" dirty="0">
                <a:solidFill>
                  <a:srgbClr val="00B050"/>
                </a:solidFill>
                <a:latin typeface="微软雅黑" pitchFamily="34" charset="-122"/>
                <a:ea typeface="微软雅黑" pitchFamily="34" charset="-122"/>
                <a:cs typeface="Courier New"/>
              </a:rPr>
              <a:t>上，却眼馋别人手中的</a:t>
            </a:r>
            <a:r>
              <a:rPr lang="zh-CN" altLang="en-US" sz="2600" b="1" kern="100" dirty="0">
                <a:solidFill>
                  <a:srgbClr val="00B050"/>
                </a:solidFill>
                <a:latin typeface="宋体" pitchFamily="2" charset="-122"/>
                <a:ea typeface="宋体" pitchFamily="2" charset="-122"/>
                <a:cs typeface="Courier New"/>
              </a:rPr>
              <a:t>“</a:t>
            </a:r>
            <a:r>
              <a:rPr lang="zh-CN" altLang="en-US" sz="2600" b="1" kern="100" dirty="0">
                <a:solidFill>
                  <a:srgbClr val="00B050"/>
                </a:solidFill>
                <a:latin typeface="微软雅黑" pitchFamily="34" charset="-122"/>
                <a:ea typeface="微软雅黑" pitchFamily="34" charset="-122"/>
                <a:cs typeface="Courier New"/>
              </a:rPr>
              <a:t>宝石</a:t>
            </a:r>
            <a:r>
              <a:rPr lang="zh-CN" altLang="en-US" sz="2600" b="1" kern="100" dirty="0">
                <a:solidFill>
                  <a:srgbClr val="00B050"/>
                </a:solidFill>
                <a:latin typeface="宋体" pitchFamily="2" charset="-122"/>
                <a:ea typeface="宋体" pitchFamily="2" charset="-122"/>
                <a:cs typeface="Courier New"/>
              </a:rPr>
              <a:t>”</a:t>
            </a:r>
            <a:r>
              <a:rPr lang="zh-CN" altLang="en-US" sz="2600" b="1" kern="100" dirty="0">
                <a:solidFill>
                  <a:srgbClr val="00B050"/>
                </a:solidFill>
                <a:latin typeface="微软雅黑" pitchFamily="34" charset="-122"/>
                <a:ea typeface="微软雅黑" pitchFamily="34" charset="-122"/>
                <a:cs typeface="Courier New"/>
              </a:rPr>
              <a:t>！</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．既有所专而又多能，能精于一而又博学；这是我们每个人在求学上应有</a:t>
            </a:r>
            <a:r>
              <a:rPr lang="zh-CN" altLang="en-US" sz="2600" b="1" kern="100" dirty="0" smtClean="0">
                <a:solidFill>
                  <a:srgbClr val="00B050"/>
                </a:solidFill>
                <a:latin typeface="微软雅黑" pitchFamily="34" charset="-122"/>
                <a:ea typeface="微软雅黑" pitchFamily="34" charset="-122"/>
                <a:cs typeface="Courier New"/>
              </a:rPr>
              <a:t>的</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修养</a:t>
            </a:r>
            <a:r>
              <a:rPr lang="zh-CN" altLang="en-US" sz="2600" b="1" kern="100" dirty="0">
                <a:solidFill>
                  <a:srgbClr val="00B050"/>
                </a:solidFill>
                <a:latin typeface="微软雅黑" pitchFamily="34" charset="-122"/>
                <a:ea typeface="微软雅黑" pitchFamily="34" charset="-122"/>
                <a:cs typeface="Courier New"/>
              </a:rPr>
              <a:t>。</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5</a:t>
            </a:r>
            <a:r>
              <a:rPr lang="zh-CN" altLang="en-US" sz="2600" b="1" kern="100" dirty="0">
                <a:solidFill>
                  <a:srgbClr val="00B050"/>
                </a:solidFill>
                <a:latin typeface="微软雅黑" pitchFamily="34" charset="-122"/>
                <a:ea typeface="微软雅黑" pitchFamily="34" charset="-122"/>
                <a:cs typeface="Courier New"/>
              </a:rPr>
              <a:t>．我的祖国正在灾难中，我不能离开它，假使我必须死在刺刀或炸弹下，</a:t>
            </a:r>
            <a:r>
              <a:rPr lang="zh-CN" altLang="en-US" sz="2600" b="1" kern="100" dirty="0" smtClean="0">
                <a:solidFill>
                  <a:srgbClr val="00B050"/>
                </a:solidFill>
                <a:latin typeface="微软雅黑" pitchFamily="34" charset="-122"/>
                <a:ea typeface="微软雅黑" pitchFamily="34" charset="-122"/>
                <a:cs typeface="Courier New"/>
              </a:rPr>
              <a:t>我</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 要死</a:t>
            </a:r>
            <a:r>
              <a:rPr lang="zh-CN" altLang="en-US" sz="2600" b="1" kern="100" dirty="0">
                <a:solidFill>
                  <a:srgbClr val="00B050"/>
                </a:solidFill>
                <a:latin typeface="微软雅黑" pitchFamily="34" charset="-122"/>
                <a:ea typeface="微软雅黑" pitchFamily="34" charset="-122"/>
                <a:cs typeface="Courier New"/>
              </a:rPr>
              <a:t>在祖国的土地上。</a:t>
            </a:r>
          </a:p>
        </p:txBody>
      </p:sp>
      <p:grpSp>
        <p:nvGrpSpPr>
          <p:cNvPr id="12" name="组合 11"/>
          <p:cNvGrpSpPr/>
          <p:nvPr/>
        </p:nvGrpSpPr>
        <p:grpSpPr>
          <a:xfrm rot="5400000">
            <a:off x="11465834" y="5636166"/>
            <a:ext cx="549128" cy="549414"/>
            <a:chOff x="11226607" y="6533712"/>
            <a:chExt cx="360000" cy="360000"/>
          </a:xfrm>
        </p:grpSpPr>
        <p:sp>
          <p:nvSpPr>
            <p:cNvPr id="13" name="椭圆 1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燕尾形 1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427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9097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192236" y="1445260"/>
            <a:ext cx="11636780" cy="4616648"/>
          </a:xfrm>
          <a:prstGeom prst="rect">
            <a:avLst/>
          </a:prstGeom>
          <a:noFill/>
        </p:spPr>
        <p:txBody>
          <a:bodyPr wrap="square" rtlCol="0">
            <a:spAutoFit/>
          </a:bodyPr>
          <a:lstStyle/>
          <a:p>
            <a:pPr algn="just">
              <a:lnSpc>
                <a:spcPct val="150000"/>
              </a:lnSpc>
              <a:spcAft>
                <a:spcPts val="0"/>
              </a:spcAft>
            </a:pPr>
            <a:r>
              <a:rPr lang="zh-CN" altLang="en-US" sz="2800" kern="100" smtClean="0">
                <a:latin typeface="微软雅黑" pitchFamily="34" charset="-122"/>
                <a:ea typeface="微软雅黑" pitchFamily="34" charset="-122"/>
                <a:cs typeface="Times New Roman"/>
              </a:rPr>
              <a:t>       今天</a:t>
            </a:r>
            <a:r>
              <a:rPr lang="zh-CN" altLang="en-US" sz="2800" kern="100" dirty="0">
                <a:latin typeface="微软雅黑" pitchFamily="34" charset="-122"/>
                <a:ea typeface="微软雅黑" pitchFamily="34" charset="-122"/>
                <a:cs typeface="Times New Roman"/>
              </a:rPr>
              <a:t>我们每一个人无不为你的魅力所折服，感动于你留给我们的一切，你那在教育战线上呕心沥血的奋斗所显现的辉煌，你那为守护古建筑而拼搏的抗争与无奈，更有你那学贯中西、博爱宽厚、科学严谨、坚韧不屈的精神品质。共和国的国徽上印满了你深深浅浅的指纹，人民英雄纪念碑上浇注进你孜孜不辍的辛劳</a:t>
            </a:r>
            <a:r>
              <a:rPr lang="zh-CN" altLang="en-US" sz="2800" kern="100" dirty="0" smtClean="0">
                <a:latin typeface="微软雅黑" pitchFamily="34" charset="-122"/>
                <a:ea typeface="微软雅黑" pitchFamily="34" charset="-122"/>
                <a:cs typeface="Times New Roman"/>
              </a:rPr>
              <a:t>。</a:t>
            </a:r>
            <a:endParaRPr lang="en-US" altLang="zh-CN" sz="2800" kern="100" dirty="0" smtClean="0">
              <a:latin typeface="微软雅黑" pitchFamily="34" charset="-122"/>
              <a:ea typeface="微软雅黑" pitchFamily="34" charset="-122"/>
              <a:cs typeface="Times New Roman"/>
            </a:endParaRPr>
          </a:p>
          <a:p>
            <a:pPr algn="just">
              <a:lnSpc>
                <a:spcPct val="150000"/>
              </a:lnSpc>
              <a:spcAft>
                <a:spcPts val="0"/>
              </a:spcAft>
            </a:pPr>
            <a:r>
              <a:rPr lang="zh-CN" altLang="en-US" sz="2800" kern="100" dirty="0" smtClean="0">
                <a:latin typeface="微软雅黑" pitchFamily="34" charset="-122"/>
                <a:ea typeface="微软雅黑" pitchFamily="34" charset="-122"/>
                <a:cs typeface="Courier New"/>
              </a:rPr>
              <a:t>       你</a:t>
            </a:r>
            <a:r>
              <a:rPr lang="zh-CN" altLang="en-US" sz="2800" kern="100" dirty="0">
                <a:latin typeface="微软雅黑" pitchFamily="34" charset="-122"/>
                <a:ea typeface="微软雅黑" pitchFamily="34" charset="-122"/>
                <a:cs typeface="Courier New"/>
              </a:rPr>
              <a:t>开创了我国建筑学上一个个近乎空白的领域，兢兢业业，鞠躬尽瘁，当之无愧地成为近代建筑学的一代宗师。</a:t>
            </a:r>
            <a:endParaRPr lang="zh-CN" altLang="zh-CN" sz="28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440" y="153523"/>
            <a:ext cx="12088060" cy="5628144"/>
          </a:xfrm>
          <a:prstGeom prst="rect">
            <a:avLst/>
          </a:prstGeom>
          <a:noFill/>
        </p:spPr>
        <p:txBody>
          <a:bodyPr wrap="square" rtlCol="0">
            <a:spAutoFit/>
          </a:bodyPr>
          <a:lstStyle/>
          <a:p>
            <a:pPr lvl="0" algn="just">
              <a:lnSpc>
                <a:spcPct val="150000"/>
              </a:lnSpc>
            </a:pPr>
            <a:r>
              <a:rPr lang="en-US" altLang="zh-CN" sz="2500" b="1" kern="100" dirty="0" smtClean="0">
                <a:solidFill>
                  <a:schemeClr val="accent6">
                    <a:lumMod val="75000"/>
                  </a:schemeClr>
                </a:solidFill>
                <a:latin typeface="Times New Roman"/>
                <a:ea typeface="微软雅黑"/>
                <a:cs typeface="Times New Roman"/>
              </a:rPr>
              <a:t>【</a:t>
            </a:r>
            <a:r>
              <a:rPr lang="zh-CN" altLang="zh-CN" sz="2500" b="1" kern="100" dirty="0" smtClean="0">
                <a:solidFill>
                  <a:schemeClr val="accent6">
                    <a:lumMod val="75000"/>
                  </a:schemeClr>
                </a:solidFill>
                <a:latin typeface="Times New Roman"/>
                <a:ea typeface="微软雅黑"/>
                <a:cs typeface="Times New Roman"/>
              </a:rPr>
              <a:t>注</a:t>
            </a:r>
            <a:r>
              <a:rPr lang="en-US" altLang="zh-CN" sz="2500" b="1" kern="100" dirty="0" smtClean="0">
                <a:solidFill>
                  <a:schemeClr val="accent6">
                    <a:lumMod val="75000"/>
                  </a:schemeClr>
                </a:solidFill>
                <a:latin typeface="Times New Roman"/>
                <a:ea typeface="微软雅黑"/>
                <a:cs typeface="Times New Roman"/>
              </a:rPr>
              <a:t>】 </a:t>
            </a:r>
            <a:r>
              <a:rPr lang="en-US" altLang="zh-CN" sz="2500" b="1" kern="100" dirty="0">
                <a:solidFill>
                  <a:schemeClr val="accent6">
                    <a:lumMod val="75000"/>
                  </a:schemeClr>
                </a:solidFill>
                <a:latin typeface="Times New Roman"/>
                <a:ea typeface="微软雅黑"/>
                <a:cs typeface="Times New Roman"/>
              </a:rPr>
              <a:t> </a:t>
            </a:r>
            <a:r>
              <a:rPr lang="zh-CN" altLang="en-US" sz="2700" kern="100" dirty="0" smtClean="0">
                <a:latin typeface="微软雅黑" pitchFamily="34" charset="-122"/>
                <a:ea typeface="微软雅黑" pitchFamily="34" charset="-122"/>
                <a:cs typeface="Courier New"/>
              </a:rPr>
              <a:t>梁思成</a:t>
            </a:r>
            <a:r>
              <a:rPr lang="en-US" altLang="zh-CN" sz="2700" kern="100" dirty="0">
                <a:latin typeface="微软雅黑" pitchFamily="34" charset="-122"/>
                <a:ea typeface="微软雅黑" pitchFamily="34" charset="-122"/>
                <a:cs typeface="Courier New"/>
              </a:rPr>
              <a:t>(1901—1972)</a:t>
            </a:r>
            <a:r>
              <a:rPr lang="zh-CN" altLang="en-US" sz="2700" kern="100" dirty="0">
                <a:latin typeface="微软雅黑" pitchFamily="34" charset="-122"/>
                <a:ea typeface="微软雅黑" pitchFamily="34" charset="-122"/>
                <a:cs typeface="Courier New"/>
              </a:rPr>
              <a:t>，广东新会人，生于日本东京</a:t>
            </a:r>
            <a:r>
              <a:rPr lang="zh-CN" altLang="en-US" sz="2700" kern="100" dirty="0" smtClean="0">
                <a:latin typeface="微软雅黑" pitchFamily="34" charset="-122"/>
                <a:ea typeface="微软雅黑" pitchFamily="34" charset="-122"/>
                <a:cs typeface="Courier New"/>
              </a:rPr>
              <a:t>，</a:t>
            </a:r>
            <a:endParaRPr lang="en-US" altLang="zh-CN" sz="2700" kern="100" dirty="0" smtClean="0">
              <a:latin typeface="微软雅黑" pitchFamily="34" charset="-122"/>
              <a:ea typeface="微软雅黑" pitchFamily="34" charset="-122"/>
              <a:cs typeface="Courier New"/>
            </a:endParaRPr>
          </a:p>
          <a:p>
            <a:pPr lvl="0" algn="just">
              <a:lnSpc>
                <a:spcPct val="150000"/>
              </a:lnSpc>
            </a:pPr>
            <a:r>
              <a:rPr lang="zh-CN" altLang="en-US" sz="2700" kern="100" dirty="0" smtClean="0">
                <a:latin typeface="微软雅黑" pitchFamily="34" charset="-122"/>
                <a:ea typeface="微软雅黑" pitchFamily="34" charset="-122"/>
                <a:cs typeface="Courier New"/>
              </a:rPr>
              <a:t>其</a:t>
            </a:r>
            <a:r>
              <a:rPr lang="zh-CN" altLang="en-US" sz="2700" kern="100" dirty="0">
                <a:latin typeface="微软雅黑" pitchFamily="34" charset="-122"/>
                <a:ea typeface="微软雅黑" pitchFamily="34" charset="-122"/>
                <a:cs typeface="Courier New"/>
              </a:rPr>
              <a:t>父梁启超。</a:t>
            </a:r>
            <a:r>
              <a:rPr lang="en-US" altLang="zh-CN" sz="2700" kern="100" dirty="0">
                <a:latin typeface="微软雅黑" pitchFamily="34" charset="-122"/>
                <a:ea typeface="微软雅黑" pitchFamily="34" charset="-122"/>
                <a:cs typeface="Courier New"/>
              </a:rPr>
              <a:t>1923</a:t>
            </a:r>
            <a:r>
              <a:rPr lang="zh-CN" altLang="en-US" sz="2700" kern="100" dirty="0">
                <a:latin typeface="微软雅黑" pitchFamily="34" charset="-122"/>
                <a:ea typeface="微软雅黑" pitchFamily="34" charset="-122"/>
                <a:cs typeface="Courier New"/>
              </a:rPr>
              <a:t>年毕业于清华学校。</a:t>
            </a:r>
            <a:r>
              <a:rPr lang="en-US" altLang="zh-CN" sz="2700" kern="100" dirty="0">
                <a:latin typeface="微软雅黑" pitchFamily="34" charset="-122"/>
                <a:ea typeface="微软雅黑" pitchFamily="34" charset="-122"/>
                <a:cs typeface="Courier New"/>
              </a:rPr>
              <a:t>1924</a:t>
            </a:r>
            <a:r>
              <a:rPr lang="zh-CN" altLang="en-US" sz="2700" kern="100" dirty="0">
                <a:latin typeface="微软雅黑" pitchFamily="34" charset="-122"/>
                <a:ea typeface="微软雅黑" pitchFamily="34" charset="-122"/>
                <a:cs typeface="Courier New"/>
              </a:rPr>
              <a:t>－</a:t>
            </a:r>
            <a:r>
              <a:rPr lang="en-US" altLang="zh-CN" sz="2700" kern="100" dirty="0">
                <a:latin typeface="微软雅黑" pitchFamily="34" charset="-122"/>
                <a:ea typeface="微软雅黑" pitchFamily="34" charset="-122"/>
                <a:cs typeface="Courier New"/>
              </a:rPr>
              <a:t>1927</a:t>
            </a:r>
            <a:r>
              <a:rPr lang="zh-CN" altLang="en-US" sz="2700" kern="100" dirty="0">
                <a:latin typeface="微软雅黑" pitchFamily="34" charset="-122"/>
                <a:ea typeface="微软雅黑" pitchFamily="34" charset="-122"/>
                <a:cs typeface="Courier New"/>
              </a:rPr>
              <a:t>年在</a:t>
            </a:r>
            <a:r>
              <a:rPr lang="zh-CN" altLang="en-US" sz="2700" kern="100" dirty="0" smtClean="0">
                <a:latin typeface="微软雅黑" pitchFamily="34" charset="-122"/>
                <a:ea typeface="微软雅黑" pitchFamily="34" charset="-122"/>
                <a:cs typeface="Courier New"/>
              </a:rPr>
              <a:t>美国</a:t>
            </a:r>
            <a:endParaRPr lang="en-US" altLang="zh-CN" sz="2700" kern="100" dirty="0" smtClean="0">
              <a:latin typeface="微软雅黑" pitchFamily="34" charset="-122"/>
              <a:ea typeface="微软雅黑" pitchFamily="34" charset="-122"/>
              <a:cs typeface="Courier New"/>
            </a:endParaRPr>
          </a:p>
          <a:p>
            <a:pPr lvl="0" algn="just">
              <a:lnSpc>
                <a:spcPct val="150000"/>
              </a:lnSpc>
            </a:pPr>
            <a:r>
              <a:rPr lang="zh-CN" altLang="en-US" sz="2700" kern="100" dirty="0" smtClean="0">
                <a:latin typeface="微软雅黑" pitchFamily="34" charset="-122"/>
                <a:ea typeface="微软雅黑" pitchFamily="34" charset="-122"/>
                <a:cs typeface="Courier New"/>
              </a:rPr>
              <a:t>宾夕法尼亚</a:t>
            </a:r>
            <a:r>
              <a:rPr lang="zh-CN" altLang="en-US" sz="2700" kern="100" dirty="0">
                <a:latin typeface="微软雅黑" pitchFamily="34" charset="-122"/>
                <a:ea typeface="微软雅黑" pitchFamily="34" charset="-122"/>
                <a:cs typeface="Courier New"/>
              </a:rPr>
              <a:t>大学建筑系学习，</a:t>
            </a:r>
            <a:r>
              <a:rPr lang="en-US" altLang="zh-CN" sz="2700" kern="100" dirty="0">
                <a:latin typeface="微软雅黑" pitchFamily="34" charset="-122"/>
                <a:ea typeface="微软雅黑" pitchFamily="34" charset="-122"/>
                <a:cs typeface="Courier New"/>
              </a:rPr>
              <a:t>1927</a:t>
            </a:r>
            <a:r>
              <a:rPr lang="zh-CN" altLang="en-US" sz="2700" kern="100" dirty="0">
                <a:latin typeface="微软雅黑" pitchFamily="34" charset="-122"/>
                <a:ea typeface="微软雅黑" pitchFamily="34" charset="-122"/>
                <a:cs typeface="Courier New"/>
              </a:rPr>
              <a:t>年获硕士学位。回国后</a:t>
            </a:r>
            <a:r>
              <a:rPr lang="zh-CN" altLang="en-US" sz="2700" kern="100" dirty="0" smtClean="0">
                <a:latin typeface="微软雅黑" pitchFamily="34" charset="-122"/>
                <a:ea typeface="微软雅黑" pitchFamily="34" charset="-122"/>
                <a:cs typeface="Courier New"/>
              </a:rPr>
              <a:t>创</a:t>
            </a:r>
            <a:endParaRPr lang="en-US" altLang="zh-CN" sz="2700" kern="100" dirty="0" smtClean="0">
              <a:latin typeface="微软雅黑" pitchFamily="34" charset="-122"/>
              <a:ea typeface="微软雅黑" pitchFamily="34" charset="-122"/>
              <a:cs typeface="Courier New"/>
            </a:endParaRPr>
          </a:p>
          <a:p>
            <a:pPr lvl="0" algn="just">
              <a:lnSpc>
                <a:spcPct val="150000"/>
              </a:lnSpc>
            </a:pPr>
            <a:r>
              <a:rPr lang="zh-CN" altLang="en-US" sz="2700" kern="100" dirty="0" smtClean="0">
                <a:latin typeface="微软雅黑" pitchFamily="34" charset="-122"/>
                <a:ea typeface="微软雅黑" pitchFamily="34" charset="-122"/>
                <a:cs typeface="Courier New"/>
              </a:rPr>
              <a:t>办</a:t>
            </a:r>
            <a:r>
              <a:rPr lang="zh-CN" altLang="en-US" sz="2700" kern="100" dirty="0">
                <a:latin typeface="微软雅黑" pitchFamily="34" charset="-122"/>
                <a:ea typeface="微软雅黑" pitchFamily="34" charset="-122"/>
                <a:cs typeface="Courier New"/>
              </a:rPr>
              <a:t>东北大学建筑系并担任系主任。</a:t>
            </a:r>
            <a:r>
              <a:rPr lang="en-US" altLang="zh-CN" sz="2700" kern="100" dirty="0">
                <a:latin typeface="微软雅黑" pitchFamily="34" charset="-122"/>
                <a:ea typeface="微软雅黑" pitchFamily="34" charset="-122"/>
                <a:cs typeface="Courier New"/>
              </a:rPr>
              <a:t>1946</a:t>
            </a:r>
            <a:r>
              <a:rPr lang="zh-CN" altLang="en-US" sz="2700" kern="100" dirty="0">
                <a:latin typeface="微软雅黑" pitchFamily="34" charset="-122"/>
                <a:ea typeface="微软雅黑" pitchFamily="34" charset="-122"/>
                <a:cs typeface="Courier New"/>
              </a:rPr>
              <a:t>年创办清华大学</a:t>
            </a:r>
            <a:r>
              <a:rPr lang="zh-CN" altLang="en-US" sz="2700" kern="100" dirty="0" smtClean="0">
                <a:latin typeface="微软雅黑" pitchFamily="34" charset="-122"/>
                <a:ea typeface="微软雅黑" pitchFamily="34" charset="-122"/>
                <a:cs typeface="Courier New"/>
              </a:rPr>
              <a:t>建筑</a:t>
            </a:r>
            <a:endParaRPr lang="en-US" altLang="zh-CN" sz="2700" kern="100" dirty="0" smtClean="0">
              <a:latin typeface="微软雅黑" pitchFamily="34" charset="-122"/>
              <a:ea typeface="微软雅黑" pitchFamily="34" charset="-122"/>
              <a:cs typeface="Courier New"/>
            </a:endParaRPr>
          </a:p>
          <a:p>
            <a:pPr lvl="0" algn="just">
              <a:lnSpc>
                <a:spcPct val="150000"/>
              </a:lnSpc>
            </a:pPr>
            <a:r>
              <a:rPr lang="zh-CN" altLang="en-US" sz="2700" kern="100" dirty="0" smtClean="0">
                <a:latin typeface="微软雅黑" pitchFamily="34" charset="-122"/>
                <a:ea typeface="微软雅黑" pitchFamily="34" charset="-122"/>
                <a:cs typeface="Courier New"/>
              </a:rPr>
              <a:t>系</a:t>
            </a:r>
            <a:r>
              <a:rPr lang="zh-CN" altLang="en-US" sz="2700" kern="100" dirty="0">
                <a:latin typeface="微软雅黑" pitchFamily="34" charset="-122"/>
                <a:ea typeface="微软雅黑" pitchFamily="34" charset="-122"/>
                <a:cs typeface="Courier New"/>
              </a:rPr>
              <a:t>并担任教授、系主任。</a:t>
            </a:r>
            <a:r>
              <a:rPr lang="en-US" altLang="zh-CN" sz="2700" kern="100" dirty="0">
                <a:latin typeface="微软雅黑" pitchFamily="34" charset="-122"/>
                <a:ea typeface="微软雅黑" pitchFamily="34" charset="-122"/>
                <a:cs typeface="Courier New"/>
              </a:rPr>
              <a:t>1953</a:t>
            </a:r>
            <a:r>
              <a:rPr lang="zh-CN" altLang="en-US" sz="2700" kern="100" dirty="0">
                <a:latin typeface="微软雅黑" pitchFamily="34" charset="-122"/>
                <a:ea typeface="微软雅黑" pitchFamily="34" charset="-122"/>
                <a:cs typeface="Courier New"/>
              </a:rPr>
              <a:t>年起任中国建筑学会副理事长。曾参加主持中华人民共和国国徽、天安门广场人民英雄纪念碑的设计。中国近、现代著名建筑历史学家，建筑教育家和建筑师，中国建筑教育的奠基人之一，中国古建筑研究的先驱者之一。</a:t>
            </a:r>
          </a:p>
          <a:p>
            <a:pPr lvl="0" algn="just">
              <a:lnSpc>
                <a:spcPct val="150000"/>
              </a:lnSpc>
            </a:pPr>
            <a:r>
              <a:rPr lang="zh-CN" altLang="en-US" sz="2700" kern="100" dirty="0">
                <a:latin typeface="微软雅黑" pitchFamily="34" charset="-122"/>
                <a:ea typeface="微软雅黑" pitchFamily="34" charset="-122"/>
                <a:cs typeface="Courier New"/>
              </a:rPr>
              <a:t>作品有：</a:t>
            </a:r>
            <a:r>
              <a:rPr lang="en-US" altLang="zh-CN" sz="2700" kern="100" dirty="0">
                <a:latin typeface="微软雅黑" pitchFamily="34" charset="-122"/>
                <a:ea typeface="微软雅黑" pitchFamily="34" charset="-122"/>
                <a:cs typeface="Courier New"/>
              </a:rPr>
              <a:t>《</a:t>
            </a:r>
            <a:r>
              <a:rPr lang="zh-CN" altLang="en-US" sz="2700" kern="100" dirty="0">
                <a:latin typeface="微软雅黑" pitchFamily="34" charset="-122"/>
                <a:ea typeface="微软雅黑" pitchFamily="34" charset="-122"/>
                <a:cs typeface="Courier New"/>
              </a:rPr>
              <a:t>清式营造则例</a:t>
            </a:r>
            <a:r>
              <a:rPr lang="en-US" altLang="zh-CN" sz="2700" kern="100" dirty="0">
                <a:latin typeface="微软雅黑" pitchFamily="34" charset="-122"/>
                <a:ea typeface="微软雅黑" pitchFamily="34" charset="-122"/>
                <a:cs typeface="Courier New"/>
              </a:rPr>
              <a:t>》《</a:t>
            </a:r>
            <a:r>
              <a:rPr lang="zh-CN" altLang="en-US" sz="2700" kern="100" dirty="0">
                <a:latin typeface="微软雅黑" pitchFamily="34" charset="-122"/>
                <a:ea typeface="微软雅黑" pitchFamily="34" charset="-122"/>
                <a:cs typeface="Courier New"/>
              </a:rPr>
              <a:t>宋营造法式</a:t>
            </a:r>
            <a:r>
              <a:rPr lang="en-US" altLang="zh-CN" sz="2700" kern="100" dirty="0">
                <a:latin typeface="微软雅黑" pitchFamily="34" charset="-122"/>
                <a:ea typeface="微软雅黑" pitchFamily="34" charset="-122"/>
                <a:cs typeface="Courier New"/>
              </a:rPr>
              <a:t>》《</a:t>
            </a:r>
            <a:r>
              <a:rPr lang="zh-CN" altLang="en-US" sz="2700" kern="100" dirty="0">
                <a:latin typeface="微软雅黑" pitchFamily="34" charset="-122"/>
                <a:ea typeface="微软雅黑" pitchFamily="34" charset="-122"/>
                <a:cs typeface="Courier New"/>
              </a:rPr>
              <a:t>中国建筑史</a:t>
            </a:r>
            <a:r>
              <a:rPr lang="en-US" altLang="zh-CN" sz="2700" kern="100" dirty="0">
                <a:latin typeface="微软雅黑" pitchFamily="34" charset="-122"/>
                <a:ea typeface="微软雅黑" pitchFamily="34" charset="-122"/>
                <a:cs typeface="Courier New"/>
              </a:rPr>
              <a:t>》《</a:t>
            </a:r>
            <a:r>
              <a:rPr lang="zh-CN" altLang="en-US" sz="2700" kern="100" dirty="0">
                <a:latin typeface="微软雅黑" pitchFamily="34" charset="-122"/>
                <a:ea typeface="微软雅黑" pitchFamily="34" charset="-122"/>
                <a:cs typeface="Courier New"/>
              </a:rPr>
              <a:t>中国雕塑史</a:t>
            </a:r>
            <a:r>
              <a:rPr lang="en-US" altLang="zh-CN" sz="2700" kern="100" dirty="0">
                <a:latin typeface="微软雅黑" pitchFamily="34" charset="-122"/>
                <a:ea typeface="微软雅黑" pitchFamily="34" charset="-122"/>
                <a:cs typeface="Courier New"/>
              </a:rPr>
              <a:t>》</a:t>
            </a:r>
            <a:r>
              <a:rPr lang="zh-CN" altLang="en-US" sz="2700" kern="100" dirty="0">
                <a:latin typeface="微软雅黑" pitchFamily="34" charset="-122"/>
                <a:ea typeface="微软雅黑" pitchFamily="34" charset="-122"/>
                <a:cs typeface="Courier New"/>
              </a:rPr>
              <a:t>等</a:t>
            </a:r>
            <a:r>
              <a:rPr lang="zh-CN" altLang="en-US" sz="2700" kern="100" dirty="0" smtClean="0">
                <a:latin typeface="微软雅黑" pitchFamily="34" charset="-122"/>
                <a:ea typeface="微软雅黑" pitchFamily="34" charset="-122"/>
                <a:cs typeface="Courier New"/>
              </a:rPr>
              <a:t>。</a:t>
            </a:r>
            <a:endParaRPr lang="zh-CN" altLang="en-US" sz="2700" kern="100" dirty="0">
              <a:latin typeface="微软雅黑" pitchFamily="34" charset="-122"/>
              <a:ea typeface="微软雅黑" pitchFamily="34" charset="-122"/>
              <a:cs typeface="Courier New"/>
            </a:endParaRPr>
          </a:p>
        </p:txBody>
      </p:sp>
      <p:pic>
        <p:nvPicPr>
          <p:cNvPr id="2" name="Picture 2" descr="R22"/>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9817100" y="229944"/>
            <a:ext cx="1892300" cy="233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77423" y="1495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537698"/>
            <a:ext cx="11681441" cy="5909310"/>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自</a:t>
            </a:r>
            <a:r>
              <a:rPr lang="en-US" altLang="zh-CN" sz="2800" kern="100" dirty="0">
                <a:latin typeface="微软雅黑" pitchFamily="34" charset="-122"/>
                <a:ea typeface="微软雅黑" pitchFamily="34" charset="-122"/>
                <a:cs typeface="Courier New"/>
              </a:rPr>
              <a:t>1939</a:t>
            </a:r>
            <a:r>
              <a:rPr lang="zh-CN" altLang="en-US" sz="2800" kern="100" dirty="0">
                <a:latin typeface="微软雅黑" pitchFamily="34" charset="-122"/>
                <a:ea typeface="微软雅黑" pitchFamily="34" charset="-122"/>
                <a:cs typeface="Courier New"/>
              </a:rPr>
              <a:t>年起担任中央博物院建筑史料编纂委员会主任的梁思成，从</a:t>
            </a:r>
            <a:r>
              <a:rPr lang="en-US" altLang="zh-CN" sz="2800" kern="100" dirty="0">
                <a:latin typeface="微软雅黑" pitchFamily="34" charset="-122"/>
                <a:ea typeface="微软雅黑" pitchFamily="34" charset="-122"/>
                <a:cs typeface="Courier New"/>
              </a:rPr>
              <a:t>1942</a:t>
            </a:r>
            <a:r>
              <a:rPr lang="zh-CN" altLang="en-US" sz="2800" kern="100" dirty="0">
                <a:latin typeface="微软雅黑" pitchFamily="34" charset="-122"/>
                <a:ea typeface="微软雅黑" pitchFamily="34" charset="-122"/>
                <a:cs typeface="Courier New"/>
              </a:rPr>
              <a:t>年开始着手编写</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中国建筑史</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，两年后完成。这是我国第一部由中国人自己编纂的比较完善、系统的中国建筑史，它的完成也实现了梁先生从</a:t>
            </a:r>
            <a:r>
              <a:rPr lang="en-US" altLang="zh-CN" sz="2800" kern="100" dirty="0">
                <a:latin typeface="微软雅黑" pitchFamily="34" charset="-122"/>
                <a:ea typeface="微软雅黑" pitchFamily="34" charset="-122"/>
                <a:cs typeface="Courier New"/>
              </a:rPr>
              <a:t>20</a:t>
            </a:r>
            <a:r>
              <a:rPr lang="zh-CN" altLang="en-US" sz="2800" kern="100" dirty="0">
                <a:latin typeface="微软雅黑" pitchFamily="34" charset="-122"/>
                <a:ea typeface="微软雅黑" pitchFamily="34" charset="-122"/>
                <a:cs typeface="Courier New"/>
              </a:rPr>
              <a:t>世纪</a:t>
            </a:r>
            <a:r>
              <a:rPr lang="en-US" altLang="zh-CN" sz="2800" kern="100" dirty="0">
                <a:latin typeface="微软雅黑" pitchFamily="34" charset="-122"/>
                <a:ea typeface="微软雅黑" pitchFamily="34" charset="-122"/>
                <a:cs typeface="Courier New"/>
              </a:rPr>
              <a:t>20</a:t>
            </a:r>
            <a:r>
              <a:rPr lang="zh-CN" altLang="en-US" sz="2800" kern="100" dirty="0">
                <a:latin typeface="微软雅黑" pitchFamily="34" charset="-122"/>
                <a:ea typeface="微软雅黑" pitchFamily="34" charset="-122"/>
                <a:cs typeface="Courier New"/>
              </a:rPr>
              <a:t>年代留美学习时就立下的夙愿</a:t>
            </a:r>
            <a:r>
              <a:rPr lang="en-US" altLang="zh-CN" sz="2800" kern="100" dirty="0">
                <a:latin typeface="微软雅黑" pitchFamily="34" charset="-122"/>
                <a:ea typeface="微软雅黑" pitchFamily="34" charset="-122"/>
                <a:cs typeface="Courier New"/>
              </a:rPr>
              <a:t>——</a:t>
            </a:r>
            <a:r>
              <a:rPr lang="en-US" altLang="zh-CN" sz="2800" kern="100" dirty="0">
                <a:latin typeface="宋体" pitchFamily="2" charset="-122"/>
                <a:ea typeface="宋体" pitchFamily="2" charset="-122"/>
                <a:cs typeface="Courier New"/>
              </a:rPr>
              <a:t>“</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中国建筑史</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要由中国人来写</a:t>
            </a:r>
            <a:r>
              <a:rPr lang="zh-CN" altLang="en-US" sz="28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。当时就读于宾大建筑系的梁思成，看到</a:t>
            </a:r>
            <a:r>
              <a:rPr lang="zh-CN" altLang="en-US" sz="28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欧洲各国对本国的古建筑已有系统的整理和研究，并写出本国的建筑史</a:t>
            </a:r>
            <a:r>
              <a:rPr lang="zh-CN" altLang="en-US" sz="28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，而日本学术界的许多知名学者也已着手研究中国建筑史，并取得了一定的成果。</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中国建筑史</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一书就是在这种时代背景下完成的，它无疑也是当时争取民族独立与解放运动的历史产物。</a:t>
            </a: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7612" y="802086"/>
            <a:ext cx="11560932"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200000"/>
              </a:lnSpc>
              <a:spcAft>
                <a:spcPts val="0"/>
              </a:spcAft>
            </a:pPr>
            <a:r>
              <a:rPr lang="zh-CN" altLang="en-US" sz="2800" kern="100" dirty="0">
                <a:latin typeface="微软雅黑" pitchFamily="34" charset="-122"/>
                <a:ea typeface="微软雅黑" pitchFamily="34" charset="-122"/>
                <a:cs typeface="Courier New"/>
              </a:rPr>
              <a:t>①接</a:t>
            </a:r>
            <a:r>
              <a:rPr lang="zh-CN" altLang="en-US" sz="2800" kern="100" dirty="0">
                <a:solidFill>
                  <a:srgbClr val="00B0F0"/>
                </a:solidFill>
                <a:latin typeface="微软雅黑" pitchFamily="34" charset="-122"/>
                <a:ea typeface="微软雅黑" pitchFamily="34" charset="-122"/>
                <a:cs typeface="Courier New"/>
              </a:rPr>
              <a:t>榫</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②遵</a:t>
            </a:r>
            <a:r>
              <a:rPr lang="zh-CN" altLang="en-US" sz="2800" kern="100" dirty="0">
                <a:solidFill>
                  <a:srgbClr val="00B0F0"/>
                </a:solidFill>
                <a:latin typeface="微软雅黑" pitchFamily="34" charset="-122"/>
                <a:ea typeface="微软雅黑" pitchFamily="34" charset="-122"/>
                <a:cs typeface="Courier New"/>
              </a:rPr>
              <a:t>循</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③垂</a:t>
            </a:r>
            <a:r>
              <a:rPr lang="zh-CN" altLang="en-US" sz="2800" kern="100" dirty="0">
                <a:solidFill>
                  <a:srgbClr val="00B0F0"/>
                </a:solidFill>
                <a:latin typeface="微软雅黑" pitchFamily="34" charset="-122"/>
                <a:ea typeface="微软雅黑" pitchFamily="34" charset="-122"/>
                <a:cs typeface="Courier New"/>
              </a:rPr>
              <a:t>脊</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latin typeface="微软雅黑" pitchFamily="34" charset="-122"/>
                <a:ea typeface="微软雅黑" pitchFamily="34" charset="-122"/>
                <a:cs typeface="Courier New"/>
              </a:rPr>
              <a:t>点</a:t>
            </a:r>
            <a:r>
              <a:rPr lang="zh-CN" altLang="en-US" sz="2800" kern="100" dirty="0">
                <a:solidFill>
                  <a:srgbClr val="00B0F0"/>
                </a:solidFill>
                <a:latin typeface="微软雅黑" pitchFamily="34" charset="-122"/>
                <a:ea typeface="微软雅黑" pitchFamily="34" charset="-122"/>
                <a:cs typeface="Courier New"/>
              </a:rPr>
              <a:t>缀</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⑤</a:t>
            </a:r>
            <a:r>
              <a:rPr lang="zh-CN" altLang="en-US" sz="2800" kern="100" dirty="0">
                <a:solidFill>
                  <a:srgbClr val="00B0F0"/>
                </a:solidFill>
                <a:latin typeface="微软雅黑" pitchFamily="34" charset="-122"/>
                <a:ea typeface="微软雅黑" pitchFamily="34" charset="-122"/>
                <a:cs typeface="Courier New"/>
              </a:rPr>
              <a:t>创</a:t>
            </a:r>
            <a:r>
              <a:rPr lang="zh-CN" altLang="en-US" sz="2800" kern="100" dirty="0">
                <a:latin typeface="微软雅黑" pitchFamily="34" charset="-122"/>
                <a:ea typeface="微软雅黑" pitchFamily="34" charset="-122"/>
                <a:cs typeface="Courier New"/>
              </a:rPr>
              <a:t>伤</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⑥</a:t>
            </a:r>
            <a:r>
              <a:rPr lang="zh-CN" altLang="en-US" sz="2800" kern="100" dirty="0">
                <a:solidFill>
                  <a:srgbClr val="00B0F0"/>
                </a:solidFill>
                <a:latin typeface="微软雅黑" pitchFamily="34" charset="-122"/>
                <a:ea typeface="微软雅黑" pitchFamily="34" charset="-122"/>
                <a:cs typeface="Courier New"/>
              </a:rPr>
              <a:t>轴</a:t>
            </a:r>
            <a:r>
              <a:rPr lang="zh-CN" altLang="en-US" sz="2800" kern="100" dirty="0">
                <a:latin typeface="微软雅黑" pitchFamily="34" charset="-122"/>
                <a:ea typeface="微软雅黑" pitchFamily="34" charset="-122"/>
                <a:cs typeface="Courier New"/>
              </a:rPr>
              <a:t>线</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solidFill>
                  <a:srgbClr val="00B0F0"/>
                </a:solidFill>
                <a:latin typeface="微软雅黑" pitchFamily="34" charset="-122"/>
                <a:ea typeface="微软雅黑" pitchFamily="34" charset="-122"/>
                <a:cs typeface="Courier New"/>
              </a:rPr>
              <a:t>帷</a:t>
            </a:r>
            <a:r>
              <a:rPr lang="zh-CN" altLang="en-US" sz="2800" kern="100" dirty="0">
                <a:latin typeface="微软雅黑" pitchFamily="34" charset="-122"/>
                <a:ea typeface="微软雅黑" pitchFamily="34" charset="-122"/>
                <a:cs typeface="Courier New"/>
              </a:rPr>
              <a:t>幕</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⑧</a:t>
            </a:r>
            <a:r>
              <a:rPr lang="zh-CN" altLang="en-US" sz="2800" kern="100" dirty="0">
                <a:solidFill>
                  <a:srgbClr val="00B0F0"/>
                </a:solidFill>
                <a:latin typeface="微软雅黑" pitchFamily="34" charset="-122"/>
                <a:ea typeface="微软雅黑" pitchFamily="34" charset="-122"/>
                <a:cs typeface="Courier New"/>
              </a:rPr>
              <a:t>穹</a:t>
            </a:r>
            <a:r>
              <a:rPr lang="zh-CN" altLang="en-US" sz="2800" kern="100" dirty="0">
                <a:latin typeface="微软雅黑" pitchFamily="34" charset="-122"/>
                <a:ea typeface="微软雅黑" pitchFamily="34" charset="-122"/>
                <a:cs typeface="Courier New"/>
              </a:rPr>
              <a:t>窿</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⑨</a:t>
            </a:r>
            <a:r>
              <a:rPr lang="zh-CN" altLang="en-US" sz="2800" kern="100" dirty="0">
                <a:solidFill>
                  <a:srgbClr val="00B0F0"/>
                </a:solidFill>
                <a:latin typeface="微软雅黑" pitchFamily="34" charset="-122"/>
                <a:ea typeface="微软雅黑" pitchFamily="34" charset="-122"/>
                <a:cs typeface="Courier New"/>
              </a:rPr>
              <a:t>框</a:t>
            </a:r>
            <a:r>
              <a:rPr lang="zh-CN" altLang="en-US" sz="2800" kern="100" dirty="0">
                <a:latin typeface="微软雅黑" pitchFamily="34" charset="-122"/>
                <a:ea typeface="微软雅黑" pitchFamily="34" charset="-122"/>
                <a:cs typeface="Courier New"/>
              </a:rPr>
              <a:t>架</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⑩</a:t>
            </a:r>
            <a:r>
              <a:rPr lang="zh-CN" altLang="en-US" sz="2800" kern="100" dirty="0">
                <a:solidFill>
                  <a:srgbClr val="00B0F0"/>
                </a:solidFill>
                <a:latin typeface="微软雅黑" pitchFamily="34" charset="-122"/>
                <a:ea typeface="微软雅黑" pitchFamily="34" charset="-122"/>
                <a:cs typeface="Courier New"/>
              </a:rPr>
              <a:t>戗</a:t>
            </a:r>
            <a:r>
              <a:rPr lang="zh-CN" altLang="en-US" sz="2800" kern="100" dirty="0">
                <a:latin typeface="微软雅黑" pitchFamily="34" charset="-122"/>
                <a:ea typeface="微软雅黑" pitchFamily="34" charset="-122"/>
                <a:cs typeface="Courier New"/>
              </a:rPr>
              <a:t>兽</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⑪</a:t>
            </a:r>
            <a:r>
              <a:rPr lang="zh-CN" altLang="en-US" sz="2800" kern="100" dirty="0">
                <a:latin typeface="微软雅黑" pitchFamily="34" charset="-122"/>
                <a:ea typeface="微软雅黑" pitchFamily="34" charset="-122"/>
                <a:cs typeface="Courier New"/>
              </a:rPr>
              <a:t>斗</a:t>
            </a:r>
            <a:r>
              <a:rPr lang="zh-CN" altLang="en-US" sz="2800" kern="100" dirty="0">
                <a:solidFill>
                  <a:srgbClr val="00B0F0"/>
                </a:solidFill>
                <a:latin typeface="微软雅黑" pitchFamily="34" charset="-122"/>
                <a:ea typeface="微软雅黑" pitchFamily="34" charset="-122"/>
                <a:cs typeface="Courier New"/>
              </a:rPr>
              <a:t>拱</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⑫</a:t>
            </a:r>
            <a:r>
              <a:rPr lang="zh-CN" altLang="en-US" sz="2800" kern="100" dirty="0">
                <a:solidFill>
                  <a:srgbClr val="00B0F0"/>
                </a:solidFill>
                <a:latin typeface="微软雅黑" pitchFamily="34" charset="-122"/>
                <a:ea typeface="微软雅黑" pitchFamily="34" charset="-122"/>
                <a:cs typeface="Courier New"/>
              </a:rPr>
              <a:t>琉璃</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286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3" name="矩形 2"/>
          <p:cNvSpPr/>
          <p:nvPr/>
        </p:nvSpPr>
        <p:spPr>
          <a:xfrm>
            <a:off x="1560260" y="2787134"/>
            <a:ext cx="79380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sǔn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1484060" y="3650734"/>
            <a:ext cx="89960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zhuì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7" name="矩形 26"/>
          <p:cNvSpPr/>
          <p:nvPr/>
        </p:nvSpPr>
        <p:spPr>
          <a:xfrm>
            <a:off x="1484060" y="4514334"/>
            <a:ext cx="76623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wéi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8" name="矩形 27"/>
          <p:cNvSpPr/>
          <p:nvPr/>
        </p:nvSpPr>
        <p:spPr>
          <a:xfrm>
            <a:off x="1598360" y="5365234"/>
            <a:ext cx="115929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qiànɡ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9" name="矩形 28"/>
          <p:cNvSpPr/>
          <p:nvPr/>
        </p:nvSpPr>
        <p:spPr>
          <a:xfrm>
            <a:off x="5243260" y="2787134"/>
            <a:ext cx="80983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xún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5128960" y="3650734"/>
            <a:ext cx="145584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chuānɡ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5230560" y="4514334"/>
            <a:ext cx="118814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qiónɡ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2" name="矩形 31"/>
          <p:cNvSpPr/>
          <p:nvPr/>
        </p:nvSpPr>
        <p:spPr>
          <a:xfrm>
            <a:off x="5344860" y="5365234"/>
            <a:ext cx="109196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ɡǒnɡ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3" name="矩形 32"/>
          <p:cNvSpPr/>
          <p:nvPr/>
        </p:nvSpPr>
        <p:spPr>
          <a:xfrm>
            <a:off x="8951660" y="2805668"/>
            <a:ext cx="37702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4" name="矩形 33"/>
          <p:cNvSpPr/>
          <p:nvPr/>
        </p:nvSpPr>
        <p:spPr>
          <a:xfrm>
            <a:off x="8773860" y="3643868"/>
            <a:ext cx="103105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zhóu</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5" name="矩形 34"/>
          <p:cNvSpPr/>
          <p:nvPr/>
        </p:nvSpPr>
        <p:spPr>
          <a:xfrm>
            <a:off x="8850060" y="4507468"/>
            <a:ext cx="125066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kuànɡ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6" name="矩形 35"/>
          <p:cNvSpPr/>
          <p:nvPr/>
        </p:nvSpPr>
        <p:spPr>
          <a:xfrm>
            <a:off x="9040560" y="5383768"/>
            <a:ext cx="89639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liú</a:t>
            </a:r>
            <a:r>
              <a:rPr lang="en-US" altLang="zh-CN" sz="2800" kern="100" dirty="0">
                <a:solidFill>
                  <a:schemeClr val="accent6">
                    <a:lumMod val="75000"/>
                  </a:schemeClr>
                </a:solidFill>
                <a:latin typeface="微软雅黑" pitchFamily="34" charset="-122"/>
                <a:ea typeface="微软雅黑" pitchFamily="34" charset="-122"/>
                <a:cs typeface="Courier New"/>
              </a:rPr>
              <a:t> li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horizontal)">
                                      <p:cBhvr>
                                        <p:cTn id="31" dur="500"/>
                                        <p:tgtEl>
                                          <p:spTgt spid="3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p:bldP spid="28" grpId="0"/>
      <p:bldP spid="29" grpId="0"/>
      <p:bldP spid="30" grpId="0"/>
      <p:bldP spid="31" grpId="0"/>
      <p:bldP spid="32" grpId="0"/>
      <p:bldP spid="33" grpId="0"/>
      <p:bldP spid="34" grpId="0"/>
      <p:bldP spid="35" grpId="0"/>
      <p:bldP spid="3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4022</TotalTime>
  <Words>3571</Words>
  <Application>Microsoft Office PowerPoint</Application>
  <PresentationFormat>自定义</PresentationFormat>
  <Paragraphs>173</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547</cp:revision>
  <dcterms:created xsi:type="dcterms:W3CDTF">2013-09-20T02:31:37Z</dcterms:created>
  <dcterms:modified xsi:type="dcterms:W3CDTF">2015-03-28T00:54:36Z</dcterms:modified>
</cp:coreProperties>
</file>