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70" r:id="rId5"/>
    <p:sldId id="271" r:id="rId6"/>
    <p:sldId id="272" r:id="rId7"/>
    <p:sldId id="273" r:id="rId8"/>
    <p:sldId id="256" r:id="rId9"/>
    <p:sldId id="275" r:id="rId10"/>
    <p:sldId id="283" r:id="rId11"/>
    <p:sldId id="285" r:id="rId12"/>
    <p:sldId id="287" r:id="rId13"/>
    <p:sldId id="279" r:id="rId14"/>
    <p:sldId id="280" r:id="rId15"/>
    <p:sldId id="282" r:id="rId16"/>
    <p:sldId id="277" r:id="rId17"/>
    <p:sldId id="278" r:id="rId18"/>
    <p:sldId id="288" r:id="rId19"/>
    <p:sldId id="289" r:id="rId20"/>
    <p:sldId id="291" r:id="rId21"/>
    <p:sldId id="29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963" y="962025"/>
            <a:ext cx="4171950" cy="264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962025"/>
            <a:ext cx="4171950" cy="264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74638"/>
            <a:ext cx="2124075" cy="333533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4963" y="274638"/>
            <a:ext cx="6219825" cy="3335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963" y="962025"/>
            <a:ext cx="4171950" cy="264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962025"/>
            <a:ext cx="4171950" cy="264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74638"/>
            <a:ext cx="2124075" cy="333533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4963" y="274638"/>
            <a:ext cx="6219825" cy="3335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" Target="../slides/slide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" Target="../slides/slid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" Target="../slides/slide10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" Target="../slides/slid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" Target="../slides/slid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" Target="../slides/slide10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2016-5-09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C0C0C0"/>
          </a:solidFill>
          <a:ln w="9525" algn="ctr">
            <a:noFill/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BBE0E3"/>
              </a:buClr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rgbClr val="C0C0C0"/>
          </a:solidFill>
          <a:ln w="9525" algn="ctr">
            <a:noFill/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BBE0E3"/>
              </a:buClr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557338"/>
            <a:ext cx="9144000" cy="18748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srgbClr val="FFFFFF"/>
              </a:solidFill>
            </a:endParaRPr>
          </a:p>
        </p:txBody>
      </p:sp>
      <p:sp>
        <p:nvSpPr>
          <p:cNvPr id="2" name="矩形 10"/>
          <p:cNvSpPr/>
          <p:nvPr/>
        </p:nvSpPr>
        <p:spPr>
          <a:xfrm>
            <a:off x="0" y="3427413"/>
            <a:ext cx="9144000" cy="18748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srgbClr val="FFFFFF"/>
              </a:solidFill>
            </a:endParaRPr>
          </a:p>
        </p:txBody>
      </p:sp>
      <p:pic>
        <p:nvPicPr>
          <p:cNvPr id="1030" name="Picture 6" descr="素材天下网 sucaitianxia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458788"/>
            <a:ext cx="9251950" cy="244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素材天下网 sucaitianxia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4868863"/>
            <a:ext cx="92519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0.2627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4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2731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5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031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  <p:bldP spid="1027" grpId="0" animBg="1"/>
      <p:bldP spid="11" grpId="0" animBg="1"/>
      <p:bldP spid="11" grpId="1" animBg="1"/>
      <p:bldP spid="2" grpId="0" animBg="1"/>
      <p:bldP spid="2" grpId="1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hlinkClick r:id="rId13" action="ppaction://hlinksldjump"/>
          </p:cNvPr>
          <p:cNvSpPr>
            <a:spLocks noChangeArrowheads="1"/>
          </p:cNvSpPr>
          <p:nvPr/>
        </p:nvSpPr>
        <p:spPr bwMode="gray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rgbClr val="4AB1E4"/>
              </a:gs>
              <a:gs pos="100000">
                <a:srgbClr val="4AB1E4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8080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93345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93345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93345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93345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  <a:defRPr/>
            </a:pPr>
            <a:endParaRPr lang="zh-CN" altLang="zh-CN" sz="2400" b="1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0" y="674688"/>
            <a:ext cx="9144000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lg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6465888"/>
            <a:ext cx="9144000" cy="404812"/>
          </a:xfrm>
          <a:prstGeom prst="rect">
            <a:avLst/>
          </a:prstGeom>
          <a:solidFill>
            <a:srgbClr val="198CC8"/>
          </a:solidFill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962025"/>
            <a:ext cx="84963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TextBox 19"/>
          <p:cNvSpPr>
            <a:spLocks noChangeArrowheads="1"/>
          </p:cNvSpPr>
          <p:nvPr/>
        </p:nvSpPr>
        <p:spPr bwMode="auto">
          <a:xfrm>
            <a:off x="3995738" y="6488113"/>
            <a:ext cx="5113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 algn="l" eaLnBrk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FFFFFF"/>
                </a:solidFill>
                <a:latin typeface="方正小标宋_GBK" pitchFamily="65" charset="-122"/>
                <a:ea typeface="方正小标宋_GBK" pitchFamily="65" charset="-122"/>
                <a:cs typeface="Times New Roman" pitchFamily="18" charset="0"/>
              </a:rPr>
              <a:t>第一章　运动的描述匀变速直线运动的研究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-3175" y="6397625"/>
            <a:ext cx="9144000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lg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56" name="Picture 8" descr="1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925" y="42863"/>
            <a:ext cx="6826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042988" y="44450"/>
            <a:ext cx="2376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6600"/>
                </a:solidFill>
                <a:prstDash val="lgDash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93345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93345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93345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93345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fontAlgn="base" hangingPunct="0">
              <a:spcBef>
                <a:spcPct val="5000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  <a:defRPr/>
            </a:pPr>
            <a:r>
              <a:rPr lang="zh-CN" altLang="en-US" sz="3200" b="1" smtClean="0">
                <a:solidFill>
                  <a:srgbClr val="000000"/>
                </a:solidFill>
                <a:latin typeface="Times New Roman" pitchFamily="18" charset="0"/>
                <a:ea typeface="方正魏碑_GBK" pitchFamily="65" charset="-122"/>
                <a:cs typeface="Times New Roman" pitchFamily="18" charset="0"/>
              </a:rPr>
              <a:t>创新大课堂</a:t>
            </a:r>
          </a:p>
        </p:txBody>
      </p:sp>
      <p:sp>
        <p:nvSpPr>
          <p:cNvPr id="2058" name="Rectangl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580063" y="333375"/>
            <a:ext cx="1008062" cy="24447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FFFFFF"/>
                </a:solidFill>
                <a:ea typeface="黑体" pitchFamily="2" charset="-122"/>
                <a:cs typeface="Times New Roman" pitchFamily="18" charset="0"/>
              </a:rPr>
              <a:t>考能学科素养</a:t>
            </a:r>
          </a:p>
        </p:txBody>
      </p:sp>
      <p:sp>
        <p:nvSpPr>
          <p:cNvPr id="2059" name="Rectangl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740650" y="333375"/>
            <a:ext cx="1117600" cy="24447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FFFFFF"/>
                </a:solidFill>
                <a:ea typeface="黑体" pitchFamily="2" charset="-122"/>
                <a:cs typeface="Times New Roman" pitchFamily="18" charset="0"/>
              </a:rPr>
              <a:t>课时作业</a:t>
            </a:r>
          </a:p>
        </p:txBody>
      </p:sp>
      <p:sp>
        <p:nvSpPr>
          <p:cNvPr id="2060" name="Rectangle 12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498975" y="333375"/>
            <a:ext cx="1008063" cy="24447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FFFFFF"/>
                </a:solidFill>
                <a:ea typeface="黑体" pitchFamily="2" charset="-122"/>
                <a:cs typeface="Times New Roman" pitchFamily="18" charset="0"/>
              </a:rPr>
              <a:t>考向层级导学</a:t>
            </a:r>
          </a:p>
        </p:txBody>
      </p:sp>
      <p:sp>
        <p:nvSpPr>
          <p:cNvPr id="2061" name="Rectangle 13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419475" y="333375"/>
            <a:ext cx="1008063" cy="24447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FFFFFF"/>
                </a:solidFill>
                <a:ea typeface="黑体" pitchFamily="2" charset="-122"/>
                <a:cs typeface="Times New Roman" pitchFamily="18" charset="0"/>
              </a:rPr>
              <a:t>考基知识整合</a:t>
            </a:r>
          </a:p>
        </p:txBody>
      </p:sp>
      <p:sp>
        <p:nvSpPr>
          <p:cNvPr id="2062" name="Rectangle 1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659563" y="333375"/>
            <a:ext cx="1008062" cy="24447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FFFFFF"/>
                </a:solidFill>
                <a:ea typeface="黑体" pitchFamily="2" charset="-122"/>
                <a:cs typeface="Times New Roman" pitchFamily="18" charset="0"/>
              </a:rPr>
              <a:t>考场频考频练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9pPr>
    </p:titleStyle>
    <p:bodyStyle>
      <a:lvl1pPr indent="6223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itchFamily="2" charset="2"/>
        <a:tabLst>
          <a:tab pos="3943350" algn="l"/>
        </a:tabLst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tabLst>
          <a:tab pos="3943350" algn="l"/>
        </a:tabLst>
        <a:defRPr sz="2400" b="1">
          <a:solidFill>
            <a:srgbClr val="000000"/>
          </a:solidFill>
          <a:latin typeface="+mn-lt"/>
        </a:defRPr>
      </a:lvl2pPr>
      <a:lvl3pPr marL="1592263" indent="-2286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tabLst>
          <a:tab pos="3943350" algn="l"/>
        </a:tabLst>
        <a:defRPr sz="2400" b="1">
          <a:solidFill>
            <a:srgbClr val="000000"/>
          </a:solidFill>
          <a:latin typeface="+mn-lt"/>
        </a:defRPr>
      </a:lvl3pPr>
      <a:lvl4pPr marL="2000250" indent="-2286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4pPr>
      <a:lvl5pPr marL="2408238" indent="-2286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5pPr>
      <a:lvl6pPr marL="28654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6pPr>
      <a:lvl7pPr marL="33226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7pPr>
      <a:lvl8pPr marL="37798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8pPr>
      <a:lvl9pPr marL="42370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hlinkClick r:id="rId13" action="ppaction://hlinksldjump"/>
          </p:cNvPr>
          <p:cNvSpPr>
            <a:spLocks noChangeArrowheads="1"/>
          </p:cNvSpPr>
          <p:nvPr/>
        </p:nvSpPr>
        <p:spPr bwMode="gray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rgbClr val="4AB1E4"/>
              </a:gs>
              <a:gs pos="100000">
                <a:srgbClr val="4AB1E4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8080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93345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93345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93345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93345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  <a:defRPr/>
            </a:pPr>
            <a:endParaRPr lang="zh-CN" altLang="zh-CN" sz="2400" b="1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0" y="674688"/>
            <a:ext cx="9144000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lg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6465888"/>
            <a:ext cx="9144000" cy="404812"/>
          </a:xfrm>
          <a:prstGeom prst="rect">
            <a:avLst/>
          </a:prstGeom>
          <a:solidFill>
            <a:srgbClr val="198CC8"/>
          </a:solidFill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962025"/>
            <a:ext cx="84963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TextBox 19"/>
          <p:cNvSpPr>
            <a:spLocks noChangeArrowheads="1"/>
          </p:cNvSpPr>
          <p:nvPr/>
        </p:nvSpPr>
        <p:spPr bwMode="auto">
          <a:xfrm>
            <a:off x="3995738" y="6488113"/>
            <a:ext cx="5113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 algn="l" eaLnBrk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FFFFFF"/>
                </a:solidFill>
                <a:latin typeface="方正小标宋_GBK" pitchFamily="65" charset="-122"/>
                <a:ea typeface="方正小标宋_GBK" pitchFamily="65" charset="-122"/>
                <a:cs typeface="Times New Roman" pitchFamily="18" charset="0"/>
              </a:rPr>
              <a:t>第一章　运动的描述匀变速直线运动的研究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-3175" y="6397625"/>
            <a:ext cx="9144000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lg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56" name="Picture 8" descr="1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925" y="42863"/>
            <a:ext cx="6826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042988" y="44450"/>
            <a:ext cx="2376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6600"/>
                </a:solidFill>
                <a:prstDash val="lgDash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933450" eaLnBrk="0"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93345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93345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93345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93345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fontAlgn="base" hangingPunct="0">
              <a:spcBef>
                <a:spcPct val="5000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  <a:defRPr/>
            </a:pPr>
            <a:r>
              <a:rPr lang="zh-CN" altLang="en-US" sz="3200" b="1" smtClean="0">
                <a:solidFill>
                  <a:srgbClr val="000000"/>
                </a:solidFill>
                <a:latin typeface="Times New Roman" pitchFamily="18" charset="0"/>
                <a:ea typeface="方正魏碑_GBK" pitchFamily="65" charset="-122"/>
                <a:cs typeface="Times New Roman" pitchFamily="18" charset="0"/>
              </a:rPr>
              <a:t>创新大课堂</a:t>
            </a:r>
          </a:p>
        </p:txBody>
      </p:sp>
      <p:sp>
        <p:nvSpPr>
          <p:cNvPr id="2058" name="Rectangl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580063" y="333375"/>
            <a:ext cx="1008062" cy="24447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FFFFFF"/>
                </a:solidFill>
                <a:ea typeface="黑体" pitchFamily="2" charset="-122"/>
                <a:cs typeface="Times New Roman" pitchFamily="18" charset="0"/>
              </a:rPr>
              <a:t>考能学科素养</a:t>
            </a:r>
          </a:p>
        </p:txBody>
      </p:sp>
      <p:sp>
        <p:nvSpPr>
          <p:cNvPr id="2059" name="Rectangl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740650" y="333375"/>
            <a:ext cx="1117600" cy="24447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FFFFFF"/>
                </a:solidFill>
                <a:ea typeface="黑体" pitchFamily="2" charset="-122"/>
                <a:cs typeface="Times New Roman" pitchFamily="18" charset="0"/>
              </a:rPr>
              <a:t>课时作业</a:t>
            </a:r>
          </a:p>
        </p:txBody>
      </p:sp>
      <p:sp>
        <p:nvSpPr>
          <p:cNvPr id="2060" name="Rectangle 12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498975" y="333375"/>
            <a:ext cx="1008063" cy="24447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FFFFFF"/>
                </a:solidFill>
                <a:ea typeface="黑体" pitchFamily="2" charset="-122"/>
                <a:cs typeface="Times New Roman" pitchFamily="18" charset="0"/>
              </a:rPr>
              <a:t>考向层级导学</a:t>
            </a:r>
          </a:p>
        </p:txBody>
      </p:sp>
      <p:sp>
        <p:nvSpPr>
          <p:cNvPr id="2061" name="Rectangle 13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419475" y="333375"/>
            <a:ext cx="1008063" cy="24447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FFFFFF"/>
                </a:solidFill>
                <a:ea typeface="黑体" pitchFamily="2" charset="-122"/>
                <a:cs typeface="Times New Roman" pitchFamily="18" charset="0"/>
              </a:rPr>
              <a:t>考基知识整合</a:t>
            </a:r>
          </a:p>
        </p:txBody>
      </p:sp>
      <p:sp>
        <p:nvSpPr>
          <p:cNvPr id="2062" name="Rectangle 1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659563" y="333375"/>
            <a:ext cx="1008062" cy="24447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FFFFFF"/>
                </a:solidFill>
                <a:ea typeface="黑体" pitchFamily="2" charset="-122"/>
                <a:cs typeface="Times New Roman" pitchFamily="18" charset="0"/>
              </a:rPr>
              <a:t>考场频考频练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9pPr>
    </p:titleStyle>
    <p:bodyStyle>
      <a:lvl1pPr indent="6223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itchFamily="2" charset="2"/>
        <a:tabLst>
          <a:tab pos="3943350" algn="l"/>
        </a:tabLst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tabLst>
          <a:tab pos="3943350" algn="l"/>
        </a:tabLst>
        <a:defRPr sz="2400" b="1">
          <a:solidFill>
            <a:srgbClr val="000000"/>
          </a:solidFill>
          <a:latin typeface="+mn-lt"/>
        </a:defRPr>
      </a:lvl2pPr>
      <a:lvl3pPr marL="1592263" indent="-2286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tabLst>
          <a:tab pos="3943350" algn="l"/>
        </a:tabLst>
        <a:defRPr sz="2400" b="1">
          <a:solidFill>
            <a:srgbClr val="000000"/>
          </a:solidFill>
          <a:latin typeface="+mn-lt"/>
        </a:defRPr>
      </a:lvl3pPr>
      <a:lvl4pPr marL="2000250" indent="-2286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4pPr>
      <a:lvl5pPr marL="2408238" indent="-2286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5pPr>
      <a:lvl6pPr marL="28654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6pPr>
      <a:lvl7pPr marL="33226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7pPr>
      <a:lvl8pPr marL="37798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8pPr>
      <a:lvl9pPr marL="42370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14.TI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4.doc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oleObject" Target="../embeddings/Microsoft_Word_97_-_2003_Document15.doc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6.doc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13.TI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7.doc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emf"/><Relationship Id="rId5" Type="http://schemas.openxmlformats.org/officeDocument/2006/relationships/oleObject" Target="../embeddings/Microsoft_Word_97_-_2003_Document18.doc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Microsoft_Word_97_-_2003_Document19.doc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Microsoft_Word_97_-_2003_Document1.doc"/><Relationship Id="rId7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Document2.doc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Microsoft_Word_97_-_2003_Document4.doc"/><Relationship Id="rId7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Word_97_-_2003_Document5.doc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7.doc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9.doc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Word_97_-_2003_Document10.doc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1.doc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2.doc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3.doc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900113" y="1989138"/>
            <a:ext cx="7345362" cy="125095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800" b="1" dirty="0" smtClean="0">
                <a:solidFill>
                  <a:srgbClr val="000000"/>
                </a:solidFill>
                <a:latin typeface="方正小标宋_GBK" pitchFamily="65" charset="-122"/>
                <a:ea typeface="方正小标宋_GBK" pitchFamily="65" charset="-122"/>
                <a:cs typeface="Times New Roman" pitchFamily="18" charset="0"/>
              </a:rPr>
              <a:t>第一章　运动的描述匀变速直线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800" b="1" dirty="0" smtClean="0">
                <a:solidFill>
                  <a:srgbClr val="000000"/>
                </a:solidFill>
                <a:latin typeface="方正小标宋_GBK" pitchFamily="65" charset="-122"/>
                <a:ea typeface="方正小标宋_GBK" pitchFamily="65" charset="-122"/>
                <a:cs typeface="Times New Roman" pitchFamily="18" charset="0"/>
              </a:rPr>
              <a:t>               运动的研究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900113" y="3478213"/>
            <a:ext cx="7345362" cy="1190625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第二课时　匀变速直线运动的规律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                  及应用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71438" y="3265488"/>
            <a:ext cx="896461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BBE0E3"/>
              </a:buClr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4963" y="764704"/>
            <a:ext cx="8496300" cy="2160591"/>
          </a:xfrm>
        </p:spPr>
        <p:txBody>
          <a:bodyPr/>
          <a:lstStyle/>
          <a:p>
            <a:pPr indent="0" eaLnBrk="1"/>
            <a:r>
              <a:rPr lang="en-US" altLang="zh-CN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5】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已知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O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为同一直线上的四点，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AB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间的距离为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l</a:t>
            </a:r>
            <a:r>
              <a:rPr lang="en-US" altLang="zh-CN" baseline="-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BC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间的距离为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l</a:t>
            </a:r>
            <a:r>
              <a:rPr lang="en-US" altLang="zh-CN" baseline="-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，一物体自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O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点由静止出发，沿此直线做匀加速直线运动，依次经过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三点，已知物体通过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AB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段与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BC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段所用的时间相等，求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O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与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的距离．</a:t>
            </a:r>
          </a:p>
        </p:txBody>
      </p:sp>
      <p:pic>
        <p:nvPicPr>
          <p:cNvPr id="56321" name="Picture 1" descr="14.T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971599" y="3308453"/>
            <a:ext cx="7416825" cy="285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46088" y="188640"/>
          <a:ext cx="8251825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文档" r:id="rId3" imgW="8251296" imgH="4806710" progId="Word.Document.8">
                  <p:embed/>
                </p:oleObj>
              </mc:Choice>
              <mc:Fallback>
                <p:oleObj name="文档" r:id="rId3" imgW="8251296" imgH="480671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188640"/>
                        <a:ext cx="8251825" cy="480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2"/>
          <p:cNvGraphicFramePr>
            <a:graphicFrameLocks noChangeAspect="1"/>
          </p:cNvGraphicFramePr>
          <p:nvPr/>
        </p:nvGraphicFramePr>
        <p:xfrm>
          <a:off x="467544" y="4957762"/>
          <a:ext cx="8197850" cy="1279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Document" r:id="rId5" imgW="8187608" imgH="1340277" progId="Word.Document.8">
                  <p:embed/>
                </p:oleObj>
              </mc:Choice>
              <mc:Fallback>
                <p:oleObj name="Document" r:id="rId5" imgW="8187608" imgH="1340277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957762"/>
                        <a:ext cx="8197850" cy="1279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444500" y="620688"/>
          <a:ext cx="8197850" cy="53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文档" r:id="rId3" imgW="8260608" imgH="5434189" progId="Word.Document.8">
                  <p:embed/>
                </p:oleObj>
              </mc:Choice>
              <mc:Fallback>
                <p:oleObj name="文档" r:id="rId3" imgW="8260608" imgH="54341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620688"/>
                        <a:ext cx="8197850" cy="539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548680"/>
            <a:ext cx="8496300" cy="3194721"/>
          </a:xfrm>
          <a:noFill/>
        </p:spPr>
        <p:txBody>
          <a:bodyPr/>
          <a:lstStyle/>
          <a:p>
            <a:pPr indent="0" eaLnBrk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6】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某人用手表估测火车的加速度，先观测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 min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，发现火车前进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540 m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，隔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 min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后，又观测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min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，发现火车前进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360 m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，若火车在这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 min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内做匀加速直线运动，则火车的加速度为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　　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indent="0" eaLnBrk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A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0.03 m/s</a:t>
            </a:r>
            <a:r>
              <a:rPr lang="en-US" altLang="zh-CN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　　　　　	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0.01 m/s</a:t>
            </a:r>
            <a:r>
              <a:rPr lang="en-US" altLang="zh-CN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0" eaLnBrk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C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 m/s</a:t>
            </a:r>
            <a:r>
              <a:rPr lang="en-US" altLang="zh-CN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D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0.6 m/s</a:t>
            </a:r>
            <a:r>
              <a:rPr lang="en-US" altLang="zh-CN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7345" name="Picture 1" descr="13.T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331640" y="4013774"/>
            <a:ext cx="6120680" cy="179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44500" y="692696"/>
          <a:ext cx="8197850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Document" r:id="rId3" imgW="8260608" imgH="4993910" progId="Word.Document.8">
                  <p:embed/>
                </p:oleObj>
              </mc:Choice>
              <mc:Fallback>
                <p:oleObj name="Document" r:id="rId3" imgW="8260608" imgH="499391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692696"/>
                        <a:ext cx="8197850" cy="496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46088" y="5861050"/>
          <a:ext cx="82518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文档" r:id="rId5" imgW="8251296" imgH="592559" progId="Word.Document.8">
                  <p:embed/>
                </p:oleObj>
              </mc:Choice>
              <mc:Fallback>
                <p:oleObj name="文档" r:id="rId5" imgW="8251296" imgH="59255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5861050"/>
                        <a:ext cx="82518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4963" y="692696"/>
            <a:ext cx="8496300" cy="3120854"/>
          </a:xfrm>
        </p:spPr>
        <p:txBody>
          <a:bodyPr/>
          <a:lstStyle/>
          <a:p>
            <a:pPr indent="0"/>
            <a:r>
              <a:rPr lang="zh-CN" altLang="zh-CN" dirty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7</a:t>
            </a:r>
            <a:r>
              <a:rPr lang="zh-CN" altLang="zh-CN" dirty="0" smtClean="0"/>
              <a:t>】</a:t>
            </a:r>
            <a:r>
              <a:rPr lang="en-US" altLang="zh-CN" dirty="0"/>
              <a:t>(2011·</a:t>
            </a:r>
            <a:r>
              <a:rPr lang="zh-CN" altLang="zh-CN" dirty="0"/>
              <a:t>安徽高考</a:t>
            </a:r>
            <a:r>
              <a:rPr lang="en-US" altLang="zh-CN" dirty="0"/>
              <a:t>)</a:t>
            </a:r>
            <a:r>
              <a:rPr lang="zh-CN" altLang="zh-CN" dirty="0"/>
              <a:t>一物体做匀加速直线运动，通过一段位移</a:t>
            </a:r>
            <a:r>
              <a:rPr lang="en-US" altLang="zh-CN" dirty="0" err="1"/>
              <a:t>Δ</a:t>
            </a:r>
            <a:r>
              <a:rPr lang="en-US" altLang="zh-CN" i="1" dirty="0" err="1"/>
              <a:t>x</a:t>
            </a:r>
            <a:r>
              <a:rPr lang="zh-CN" altLang="zh-CN" dirty="0"/>
              <a:t>所用的时间为</a:t>
            </a:r>
            <a:r>
              <a:rPr lang="en-US" altLang="zh-CN" i="1" dirty="0"/>
              <a:t>t</a:t>
            </a:r>
            <a:r>
              <a:rPr lang="en-US" altLang="zh-CN" baseline="-25000" dirty="0"/>
              <a:t>1</a:t>
            </a:r>
            <a:r>
              <a:rPr lang="zh-CN" altLang="zh-CN" dirty="0"/>
              <a:t>，紧接着通过下一段位移</a:t>
            </a:r>
            <a:r>
              <a:rPr lang="en-US" altLang="zh-CN" dirty="0" err="1"/>
              <a:t>Δ</a:t>
            </a:r>
            <a:r>
              <a:rPr lang="en-US" altLang="zh-CN" i="1" dirty="0" err="1"/>
              <a:t>x</a:t>
            </a:r>
            <a:r>
              <a:rPr lang="zh-CN" altLang="zh-CN" dirty="0"/>
              <a:t>所用时间为</a:t>
            </a:r>
            <a:r>
              <a:rPr lang="en-US" altLang="zh-CN" i="1" dirty="0"/>
              <a:t>t</a:t>
            </a:r>
            <a:r>
              <a:rPr lang="en-US" altLang="zh-CN" baseline="-25000" dirty="0"/>
              <a:t>2</a:t>
            </a:r>
            <a:r>
              <a:rPr lang="zh-CN" altLang="zh-CN" dirty="0"/>
              <a:t>．则物体运动的加速度为</a:t>
            </a:r>
            <a:r>
              <a:rPr lang="en-US" altLang="zh-CN" dirty="0"/>
              <a:t>(</a:t>
            </a:r>
            <a:r>
              <a:rPr lang="zh-CN" altLang="zh-CN" dirty="0"/>
              <a:t>　　</a:t>
            </a:r>
            <a:r>
              <a:rPr lang="en-US" altLang="zh-CN" dirty="0"/>
              <a:t>)</a:t>
            </a:r>
            <a:endParaRPr lang="zh-CN" altLang="zh-CN" dirty="0"/>
          </a:p>
          <a:p>
            <a:pPr indent="0">
              <a:lnSpc>
                <a:spcPct val="200000"/>
              </a:lnSpc>
            </a:pPr>
            <a:r>
              <a:rPr lang="en-US" altLang="zh-CN" dirty="0" smtClean="0"/>
              <a:t>        A</a:t>
            </a:r>
            <a:r>
              <a:rPr lang="zh-CN" altLang="zh-CN" dirty="0"/>
              <a:t>． </a:t>
            </a:r>
            <a:r>
              <a:rPr lang="en-US" altLang="zh-CN" dirty="0"/>
              <a:t>  </a:t>
            </a:r>
            <a:r>
              <a:rPr lang="en-US" altLang="zh-CN" dirty="0" smtClean="0"/>
              <a:t>                                </a:t>
            </a:r>
            <a:r>
              <a:rPr lang="en-US" altLang="zh-CN" dirty="0"/>
              <a:t>B</a:t>
            </a:r>
            <a:r>
              <a:rPr lang="zh-CN" altLang="zh-CN" dirty="0"/>
              <a:t>．</a:t>
            </a:r>
            <a:r>
              <a:rPr lang="en-US" altLang="zh-CN" dirty="0"/>
              <a:t>     </a:t>
            </a:r>
            <a:endParaRPr lang="en-US" altLang="zh-CN" dirty="0" smtClean="0"/>
          </a:p>
          <a:p>
            <a:pPr indent="0">
              <a:lnSpc>
                <a:spcPct val="200000"/>
              </a:lnSpc>
            </a:pPr>
            <a:r>
              <a:rPr lang="en-US" altLang="zh-CN" dirty="0" smtClean="0"/>
              <a:t>        C</a:t>
            </a:r>
            <a:r>
              <a:rPr lang="zh-CN" altLang="zh-CN" dirty="0"/>
              <a:t>．</a:t>
            </a:r>
            <a:r>
              <a:rPr lang="en-US" altLang="zh-CN" dirty="0"/>
              <a:t>    </a:t>
            </a:r>
            <a:r>
              <a:rPr lang="en-US" altLang="zh-CN" dirty="0" smtClean="0"/>
              <a:t>                               </a:t>
            </a:r>
            <a:r>
              <a:rPr lang="en-US" altLang="zh-CN" dirty="0"/>
              <a:t>D</a:t>
            </a:r>
            <a:r>
              <a:rPr lang="zh-CN" altLang="zh-CN" dirty="0"/>
              <a:t>．</a:t>
            </a:r>
            <a:r>
              <a:rPr lang="en-US" altLang="zh-CN" dirty="0"/>
              <a:t> </a:t>
            </a:r>
            <a:endParaRPr lang="zh-CN" altLang="zh-CN" dirty="0">
              <a:effectLst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661037"/>
              </p:ext>
            </p:extLst>
          </p:nvPr>
        </p:nvGraphicFramePr>
        <p:xfrm>
          <a:off x="446088" y="4637063"/>
          <a:ext cx="8251825" cy="664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Document" r:id="rId3" imgW="8236671" imgH="620857" progId="Word.Document.8">
                  <p:embed/>
                </p:oleObj>
              </mc:Choice>
              <mc:Fallback>
                <p:oleObj name="Document" r:id="rId3" imgW="8236671" imgH="6208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4637063"/>
                        <a:ext cx="8251825" cy="664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2" name="Picture 2" descr="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1512168" cy="89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 descr=" 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4864"/>
            <a:ext cx="1314146" cy="83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4" descr=" 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25" y="3110083"/>
            <a:ext cx="1627427" cy="935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 descr=" 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95145"/>
            <a:ext cx="1232178" cy="78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91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88640"/>
            <a:ext cx="8917557" cy="2160591"/>
          </a:xfrm>
        </p:spPr>
        <p:txBody>
          <a:bodyPr/>
          <a:lstStyle/>
          <a:p>
            <a:pPr indent="0"/>
            <a:r>
              <a:rPr lang="zh-CN" altLang="zh-CN" dirty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8</a:t>
            </a:r>
            <a:r>
              <a:rPr lang="zh-CN" altLang="zh-CN" dirty="0" smtClean="0"/>
              <a:t>】</a:t>
            </a:r>
            <a:r>
              <a:rPr lang="zh-CN" altLang="zh-CN" dirty="0"/>
              <a:t>航空母舰以一定的航速航行，以保证飞机能安全起飞，某航空母舰上的战斗机起飞时的最大加速度是</a:t>
            </a:r>
            <a:r>
              <a:rPr lang="en-US" altLang="zh-CN" i="1" dirty="0"/>
              <a:t>a</a:t>
            </a:r>
            <a:r>
              <a:rPr lang="zh-CN" altLang="zh-CN" dirty="0"/>
              <a:t>＝</a:t>
            </a:r>
            <a:r>
              <a:rPr lang="en-US" altLang="zh-CN" dirty="0"/>
              <a:t>5.0 m/s</a:t>
            </a:r>
            <a:r>
              <a:rPr lang="en-US" altLang="zh-CN" baseline="30000" dirty="0"/>
              <a:t>2</a:t>
            </a:r>
            <a:r>
              <a:rPr lang="zh-CN" altLang="zh-CN" dirty="0"/>
              <a:t>，速度须达</a:t>
            </a:r>
            <a:r>
              <a:rPr lang="en-US" altLang="zh-CN" i="1" dirty="0"/>
              <a:t>v</a:t>
            </a:r>
            <a:r>
              <a:rPr lang="zh-CN" altLang="zh-CN" dirty="0"/>
              <a:t>＝</a:t>
            </a:r>
            <a:r>
              <a:rPr lang="en-US" altLang="zh-CN" dirty="0"/>
              <a:t>50 m/s</a:t>
            </a:r>
            <a:r>
              <a:rPr lang="zh-CN" altLang="zh-CN" dirty="0"/>
              <a:t>才能起飞，该航空母舰甲板长</a:t>
            </a:r>
            <a:r>
              <a:rPr lang="en-US" altLang="zh-CN" i="1" dirty="0"/>
              <a:t>L</a:t>
            </a:r>
            <a:r>
              <a:rPr lang="zh-CN" altLang="zh-CN" dirty="0"/>
              <a:t>＝</a:t>
            </a:r>
            <a:r>
              <a:rPr lang="en-US" altLang="zh-CN" dirty="0"/>
              <a:t>160 m</a:t>
            </a:r>
            <a:r>
              <a:rPr lang="zh-CN" altLang="zh-CN" dirty="0"/>
              <a:t>，为了使飞机能安全起飞，航空母舰应以多大的速度</a:t>
            </a:r>
            <a:r>
              <a:rPr lang="en-US" altLang="zh-CN" i="1" dirty="0"/>
              <a:t>v</a:t>
            </a:r>
            <a:r>
              <a:rPr lang="en-US" altLang="zh-CN" baseline="-25000" dirty="0"/>
              <a:t>0</a:t>
            </a:r>
            <a:r>
              <a:rPr lang="zh-CN" altLang="zh-CN" dirty="0"/>
              <a:t>向什么方向航行？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2492896"/>
            <a:ext cx="89289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</a:rPr>
              <a:t>解法一</a:t>
            </a:r>
            <a:r>
              <a:rPr lang="zh-CN" altLang="zh-CN" sz="2400" dirty="0"/>
              <a:t>　若以地面为参考系，则飞机的初速度为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，末速度为</a:t>
            </a:r>
            <a:r>
              <a:rPr lang="en-US" altLang="zh-CN" sz="2400" i="1" dirty="0"/>
              <a:t>v</a:t>
            </a:r>
            <a:r>
              <a:rPr lang="zh-CN" altLang="zh-CN" sz="2400" dirty="0"/>
              <a:t>＝</a:t>
            </a:r>
            <a:r>
              <a:rPr lang="en-US" altLang="zh-CN" sz="2400" dirty="0"/>
              <a:t>50 m/s</a:t>
            </a:r>
            <a:r>
              <a:rPr lang="zh-CN" altLang="zh-CN" sz="2400" dirty="0"/>
              <a:t>，飞机起飞过程中航空母舰所发生的位移为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0</a:t>
            </a:r>
            <a:r>
              <a:rPr lang="en-US" altLang="zh-CN" sz="2400" i="1" dirty="0"/>
              <a:t>t</a:t>
            </a:r>
            <a:r>
              <a:rPr lang="zh-CN" altLang="zh-CN" sz="2400" dirty="0"/>
              <a:t>，则飞机的位移</a:t>
            </a:r>
            <a:r>
              <a:rPr lang="en-US" altLang="zh-CN" sz="2400" i="1" dirty="0"/>
              <a:t>x</a:t>
            </a:r>
            <a:r>
              <a:rPr lang="zh-CN" altLang="zh-CN" sz="2400" dirty="0"/>
              <a:t>＝</a:t>
            </a:r>
            <a:r>
              <a:rPr lang="en-US" altLang="zh-CN" sz="2400" i="1" dirty="0"/>
              <a:t>L</a:t>
            </a:r>
            <a:r>
              <a:rPr lang="zh-CN" altLang="zh-CN" sz="2400" dirty="0"/>
              <a:t>＋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0</a:t>
            </a:r>
            <a:r>
              <a:rPr lang="en-US" altLang="zh-CN" sz="2400" i="1" dirty="0"/>
              <a:t>t</a:t>
            </a:r>
            <a:endParaRPr lang="zh-CN" altLang="zh-CN" sz="2400" dirty="0"/>
          </a:p>
          <a:p>
            <a:r>
              <a:rPr lang="zh-CN" altLang="zh-CN" sz="2400" dirty="0"/>
              <a:t>根据匀变速直线运动的规律</a:t>
            </a:r>
            <a:r>
              <a:rPr lang="en-US" altLang="zh-CN" sz="2400" i="1" dirty="0"/>
              <a:t>v</a:t>
            </a:r>
            <a:r>
              <a:rPr lang="en-US" altLang="zh-CN" sz="2400" baseline="30000" dirty="0"/>
              <a:t>2</a:t>
            </a:r>
            <a:r>
              <a:rPr lang="zh-CN" altLang="zh-CN" sz="2400" dirty="0"/>
              <a:t>－</a:t>
            </a:r>
            <a:r>
              <a:rPr lang="en-US" altLang="zh-CN" sz="2400" i="1" dirty="0"/>
              <a:t>v</a:t>
            </a:r>
            <a:r>
              <a:rPr lang="zh-CN" altLang="zh-CN" sz="2400" dirty="0"/>
              <a:t>＝</a:t>
            </a:r>
            <a:r>
              <a:rPr lang="en-US" altLang="zh-CN" sz="2400" dirty="0"/>
              <a:t>2</a:t>
            </a:r>
            <a:r>
              <a:rPr lang="en-US" altLang="zh-CN" sz="2400" i="1" dirty="0"/>
              <a:t>ax</a:t>
            </a:r>
            <a:r>
              <a:rPr lang="zh-CN" altLang="zh-CN" sz="2400" dirty="0"/>
              <a:t>可得</a:t>
            </a:r>
            <a:r>
              <a:rPr lang="en-US" altLang="zh-CN" sz="2400" dirty="0"/>
              <a:t>50</a:t>
            </a:r>
            <a:r>
              <a:rPr lang="en-US" altLang="zh-CN" sz="2400" baseline="30000" dirty="0"/>
              <a:t>2</a:t>
            </a:r>
            <a:r>
              <a:rPr lang="zh-CN" altLang="zh-CN" sz="2400" dirty="0"/>
              <a:t>－</a:t>
            </a:r>
            <a:r>
              <a:rPr lang="en-US" altLang="zh-CN" sz="2400" i="1" dirty="0"/>
              <a:t>v</a:t>
            </a:r>
            <a:r>
              <a:rPr lang="zh-CN" altLang="zh-CN" sz="2400" dirty="0"/>
              <a:t>＝</a:t>
            </a:r>
            <a:r>
              <a:rPr lang="en-US" altLang="zh-CN" sz="2400" dirty="0"/>
              <a:t>2×5×(160</a:t>
            </a:r>
            <a:r>
              <a:rPr lang="zh-CN" altLang="zh-CN" sz="2400" dirty="0"/>
              <a:t>＋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0</a:t>
            </a:r>
            <a:r>
              <a:rPr lang="en-US" altLang="zh-CN" sz="2400" i="1" dirty="0"/>
              <a:t>t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i="1" dirty="0"/>
              <a:t>v</a:t>
            </a:r>
            <a:r>
              <a:rPr lang="zh-CN" altLang="zh-CN" sz="2400" dirty="0"/>
              <a:t>＝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＋</a:t>
            </a:r>
            <a:r>
              <a:rPr lang="en-US" altLang="zh-CN" sz="2400" i="1" dirty="0"/>
              <a:t>at</a:t>
            </a:r>
            <a:r>
              <a:rPr lang="zh-CN" altLang="zh-CN" sz="2400" dirty="0"/>
              <a:t>，代入数据求得：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＝</a:t>
            </a:r>
            <a:r>
              <a:rPr lang="en-US" altLang="zh-CN" sz="2400" dirty="0"/>
              <a:t>10 m/s</a:t>
            </a:r>
            <a:r>
              <a:rPr lang="zh-CN" altLang="zh-CN" sz="2400" dirty="0"/>
              <a:t>即舰空母舰应与飞机起飞方向相同至少以</a:t>
            </a:r>
            <a:r>
              <a:rPr lang="en-US" altLang="zh-CN" sz="2400" dirty="0"/>
              <a:t>10 m/s</a:t>
            </a:r>
            <a:r>
              <a:rPr lang="zh-CN" altLang="zh-CN" sz="2400" dirty="0"/>
              <a:t>的速度航行</a:t>
            </a:r>
          </a:p>
          <a:p>
            <a:r>
              <a:rPr lang="zh-CN" altLang="zh-CN" sz="2400" b="1" dirty="0">
                <a:solidFill>
                  <a:srgbClr val="FF0000"/>
                </a:solidFill>
              </a:rPr>
              <a:t>解法二</a:t>
            </a:r>
            <a:r>
              <a:rPr lang="zh-CN" altLang="zh-CN" sz="2400" dirty="0"/>
              <a:t>　若以航空母舰为参考系，则飞机的初速度为零，位移为</a:t>
            </a:r>
            <a:r>
              <a:rPr lang="en-US" altLang="zh-CN" sz="2400" i="1" dirty="0"/>
              <a:t>L</a:t>
            </a:r>
            <a:r>
              <a:rPr lang="zh-CN" altLang="zh-CN" sz="2400" dirty="0"/>
              <a:t>，设末速度为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，则据匀变速直线运动的规律可得</a:t>
            </a:r>
            <a:r>
              <a:rPr lang="en-US" altLang="zh-CN" sz="2400" i="1" dirty="0"/>
              <a:t>v</a:t>
            </a:r>
            <a:r>
              <a:rPr lang="zh-CN" altLang="zh-CN" sz="2400" dirty="0"/>
              <a:t>＝</a:t>
            </a:r>
            <a:r>
              <a:rPr lang="en-US" altLang="zh-CN" sz="2400" dirty="0"/>
              <a:t>2</a:t>
            </a:r>
            <a:r>
              <a:rPr lang="en-US" altLang="zh-CN" sz="2400" i="1" dirty="0"/>
              <a:t>aL</a:t>
            </a:r>
            <a:r>
              <a:rPr lang="zh-CN" altLang="zh-CN" sz="2400" dirty="0"/>
              <a:t>，解得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＝</a:t>
            </a:r>
            <a:r>
              <a:rPr lang="en-US" altLang="zh-CN" sz="2400" dirty="0"/>
              <a:t>40 m/s</a:t>
            </a:r>
            <a:r>
              <a:rPr lang="zh-CN" altLang="zh-CN" sz="2400" dirty="0"/>
              <a:t>，所以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＝</a:t>
            </a:r>
            <a:r>
              <a:rPr lang="en-US" altLang="zh-CN" sz="2400" i="1" dirty="0"/>
              <a:t>v</a:t>
            </a:r>
            <a:r>
              <a:rPr lang="zh-CN" altLang="zh-CN" sz="2400" dirty="0"/>
              <a:t>－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＝</a:t>
            </a:r>
            <a:r>
              <a:rPr lang="en-US" altLang="zh-CN" sz="2400" dirty="0"/>
              <a:t>10 m/s</a:t>
            </a:r>
            <a:r>
              <a:rPr lang="zh-CN" altLang="zh-CN" sz="2400" dirty="0"/>
              <a:t>，即航空母舰应与飞机起飞方向相同至少以</a:t>
            </a:r>
            <a:r>
              <a:rPr lang="en-US" altLang="zh-CN" sz="2400" dirty="0"/>
              <a:t>10 m/s</a:t>
            </a:r>
            <a:r>
              <a:rPr lang="zh-CN" altLang="zh-CN" sz="2400" dirty="0"/>
              <a:t>的速度航行</a:t>
            </a:r>
            <a:r>
              <a:rPr lang="zh-CN" altLang="zh-CN" sz="2400" dirty="0" smtClean="0"/>
              <a:t>．</a:t>
            </a:r>
            <a:endParaRPr lang="en-US" altLang="zh-CN" sz="2400" dirty="0" smtClean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zh-CN" altLang="zh-CN" sz="2400" b="1" dirty="0">
                <a:solidFill>
                  <a:srgbClr val="FF0000"/>
                </a:solidFill>
              </a:rPr>
              <a:t>答案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]</a:t>
            </a:r>
            <a:r>
              <a:rPr lang="zh-CN" altLang="zh-CN" sz="2400" dirty="0" smtClean="0"/>
              <a:t>航空母舰</a:t>
            </a:r>
            <a:r>
              <a:rPr lang="zh-CN" altLang="zh-CN" sz="2400" dirty="0"/>
              <a:t>应与飞机起飞方向相同至少以</a:t>
            </a:r>
            <a:r>
              <a:rPr lang="en-US" altLang="zh-CN" sz="2400" dirty="0"/>
              <a:t>10 m/s</a:t>
            </a:r>
            <a:r>
              <a:rPr lang="zh-CN" altLang="zh-CN" sz="2400" dirty="0"/>
              <a:t>的速度航行．</a:t>
            </a:r>
          </a:p>
        </p:txBody>
      </p:sp>
    </p:spTree>
    <p:extLst>
      <p:ext uri="{BB962C8B-B14F-4D97-AF65-F5344CB8AC3E}">
        <p14:creationId xmlns:p14="http://schemas.microsoft.com/office/powerpoint/2010/main" val="400591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88640"/>
            <a:ext cx="8917557" cy="1643527"/>
          </a:xfrm>
        </p:spPr>
        <p:txBody>
          <a:bodyPr/>
          <a:lstStyle/>
          <a:p>
            <a:pPr indent="0"/>
            <a:r>
              <a:rPr lang="zh-CN" altLang="zh-CN" dirty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9</a:t>
            </a:r>
            <a:r>
              <a:rPr lang="zh-CN" altLang="zh-CN" dirty="0" smtClean="0"/>
              <a:t>】</a:t>
            </a:r>
            <a:r>
              <a:rPr lang="zh-CN" altLang="en-US" dirty="0"/>
              <a:t>如</a:t>
            </a:r>
            <a:r>
              <a:rPr lang="zh-CN" altLang="zh-CN" dirty="0" smtClean="0"/>
              <a:t>图</a:t>
            </a:r>
            <a:r>
              <a:rPr lang="zh-CN" altLang="en-US" dirty="0" smtClean="0"/>
              <a:t>所</a:t>
            </a:r>
            <a:r>
              <a:rPr lang="zh-CN" altLang="zh-CN" dirty="0" smtClean="0"/>
              <a:t>示</a:t>
            </a:r>
            <a:r>
              <a:rPr lang="zh-CN" altLang="zh-CN" dirty="0"/>
              <a:t>，一辆汽车关闭发动机后作匀变速直线运动，测得该车依次通过长度均为</a:t>
            </a:r>
            <a:r>
              <a:rPr lang="en-US" altLang="zh-CN" i="1" dirty="0"/>
              <a:t>S</a:t>
            </a:r>
            <a:r>
              <a:rPr lang="zh-CN" altLang="zh-CN" dirty="0"/>
              <a:t>的路程所用时间为</a:t>
            </a:r>
            <a:r>
              <a:rPr lang="en-US" altLang="zh-CN" i="1" dirty="0"/>
              <a:t>T</a:t>
            </a:r>
            <a:r>
              <a:rPr lang="zh-CN" altLang="zh-CN" dirty="0"/>
              <a:t>和</a:t>
            </a:r>
            <a:r>
              <a:rPr lang="en-US" altLang="zh-CN" dirty="0"/>
              <a:t>2</a:t>
            </a:r>
            <a:r>
              <a:rPr lang="en-US" altLang="zh-CN" i="1" dirty="0"/>
              <a:t>T</a:t>
            </a:r>
            <a:r>
              <a:rPr lang="zh-CN" altLang="zh-CN" dirty="0"/>
              <a:t>，则该车在经过第一段位移末点</a:t>
            </a:r>
            <a:r>
              <a:rPr lang="en-US" altLang="zh-CN" dirty="0"/>
              <a:t>B</a:t>
            </a:r>
            <a:r>
              <a:rPr lang="zh-CN" altLang="zh-CN" dirty="0"/>
              <a:t>时速度多大？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414908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【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答案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】 </a:t>
            </a:r>
            <a:r>
              <a:rPr lang="en-US" altLang="zh-CN" sz="2800" b="1" dirty="0" smtClean="0"/>
              <a:t>5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/6</a:t>
            </a:r>
            <a:r>
              <a:rPr lang="en-US" altLang="zh-CN" sz="2800" b="1" i="1" dirty="0" smtClean="0"/>
              <a:t>T</a:t>
            </a:r>
            <a:endParaRPr lang="zh-CN" altLang="en-US" sz="2800" b="1" i="1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3641117" cy="1373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5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88640"/>
            <a:ext cx="8917557" cy="2160591"/>
          </a:xfrm>
        </p:spPr>
        <p:txBody>
          <a:bodyPr/>
          <a:lstStyle/>
          <a:p>
            <a:pPr indent="0"/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10】</a:t>
            </a:r>
            <a:r>
              <a:rPr lang="zh-CN" altLang="zh-CN" dirty="0" smtClean="0"/>
              <a:t>图示</a:t>
            </a:r>
            <a:r>
              <a:rPr lang="zh-CN" altLang="zh-CN" dirty="0"/>
              <a:t>，物体以</a:t>
            </a:r>
            <a:r>
              <a:rPr lang="en-US" altLang="zh-CN" dirty="0"/>
              <a:t>4m/s</a:t>
            </a:r>
            <a:r>
              <a:rPr lang="zh-CN" altLang="zh-CN" dirty="0"/>
              <a:t>的速度冲上光滑的斜面</a:t>
            </a:r>
            <a:r>
              <a:rPr lang="en-US" altLang="zh-CN" dirty="0"/>
              <a:t>,</a:t>
            </a:r>
            <a:r>
              <a:rPr lang="zh-CN" altLang="zh-CN" dirty="0"/>
              <a:t>途经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两点，已知在</a:t>
            </a:r>
            <a:r>
              <a:rPr lang="en-US" altLang="zh-CN" dirty="0"/>
              <a:t>A</a:t>
            </a:r>
            <a:r>
              <a:rPr lang="zh-CN" altLang="zh-CN" dirty="0"/>
              <a:t>点的速度是</a:t>
            </a:r>
            <a:r>
              <a:rPr lang="en-US" altLang="zh-CN" dirty="0"/>
              <a:t>B</a:t>
            </a:r>
            <a:r>
              <a:rPr lang="zh-CN" altLang="zh-CN" dirty="0"/>
              <a:t>点的</a:t>
            </a:r>
            <a:r>
              <a:rPr lang="en-US" altLang="zh-CN" dirty="0"/>
              <a:t>2</a:t>
            </a:r>
            <a:r>
              <a:rPr lang="zh-CN" altLang="zh-CN" dirty="0"/>
              <a:t>倍，由</a:t>
            </a:r>
            <a:r>
              <a:rPr lang="en-US" altLang="zh-CN" dirty="0"/>
              <a:t>B</a:t>
            </a:r>
            <a:r>
              <a:rPr lang="zh-CN" altLang="zh-CN" dirty="0"/>
              <a:t>点再经过</a:t>
            </a:r>
            <a:r>
              <a:rPr lang="en-US" altLang="zh-CN" dirty="0"/>
              <a:t>0.5s,</a:t>
            </a:r>
            <a:r>
              <a:rPr lang="zh-CN" altLang="zh-CN" dirty="0"/>
              <a:t>物体滑到斜面的顶点</a:t>
            </a:r>
            <a:r>
              <a:rPr lang="en-US" altLang="zh-CN" dirty="0"/>
              <a:t>C</a:t>
            </a:r>
            <a:r>
              <a:rPr lang="zh-CN" altLang="zh-CN" dirty="0"/>
              <a:t>，速度为零。</a:t>
            </a:r>
            <a:r>
              <a:rPr lang="en-US" altLang="zh-CN" dirty="0"/>
              <a:t>AB</a:t>
            </a:r>
            <a:r>
              <a:rPr lang="zh-CN" altLang="zh-CN" dirty="0"/>
              <a:t>间的距离为</a:t>
            </a:r>
            <a:r>
              <a:rPr lang="en-US" altLang="zh-CN" dirty="0"/>
              <a:t>0.75m</a:t>
            </a:r>
            <a:r>
              <a:rPr lang="zh-CN" altLang="zh-CN" dirty="0"/>
              <a:t>，则斜面的长度是多少？物体由</a:t>
            </a:r>
            <a:r>
              <a:rPr lang="en-US" altLang="zh-CN" dirty="0"/>
              <a:t>D</a:t>
            </a:r>
            <a:r>
              <a:rPr lang="zh-CN" altLang="zh-CN" dirty="0"/>
              <a:t>到</a:t>
            </a:r>
            <a:r>
              <a:rPr lang="en-US" altLang="zh-CN" dirty="0"/>
              <a:t>B</a:t>
            </a:r>
            <a:r>
              <a:rPr lang="zh-CN" altLang="zh-CN" dirty="0"/>
              <a:t>的时间是多少？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2204864"/>
            <a:ext cx="2570559" cy="193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632" y="422108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【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答案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】 </a:t>
            </a:r>
            <a:r>
              <a:rPr lang="en-US" altLang="zh-CN" sz="2800" b="1" dirty="0"/>
              <a:t>4m</a:t>
            </a:r>
            <a:r>
              <a:rPr lang="zh-CN" altLang="zh-CN" sz="2800" b="1" dirty="0"/>
              <a:t>，</a:t>
            </a:r>
            <a:r>
              <a:rPr lang="en-US" altLang="zh-CN" sz="2800" b="1" dirty="0"/>
              <a:t> 1.5s</a:t>
            </a:r>
            <a:r>
              <a:rPr lang="zh-CN" altLang="zh-CN" sz="2800" b="1" dirty="0"/>
              <a:t>或</a:t>
            </a:r>
            <a:r>
              <a:rPr lang="en-US" altLang="zh-CN" sz="2800" b="1" dirty="0"/>
              <a:t>2.5s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985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srgbClr val="000000"/>
              </a:solidFill>
              <a:latin typeface="Arial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3619500"/>
            <a:ext cx="9144000" cy="0"/>
          </a:xfrm>
          <a:prstGeom prst="rect">
            <a:avLst/>
          </a:prstGeom>
          <a:noFill/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srgbClr val="000000"/>
              </a:solidFill>
              <a:latin typeface="Arial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srgbClr val="000000"/>
              </a:solidFill>
              <a:latin typeface="Arial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44500" y="898004"/>
          <a:ext cx="819785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文档" r:id="rId3" imgW="8251296" imgH="3490193" progId="Word.Document.8">
                  <p:embed/>
                </p:oleObj>
              </mc:Choice>
              <mc:Fallback>
                <p:oleObj name="文档" r:id="rId3" imgW="8251296" imgH="349019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898004"/>
                        <a:ext cx="8197850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6600"/>
                            </a:solidFill>
                            <a:prstDash val="lgDash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348038" y="1963242"/>
            <a:ext cx="1550987" cy="457200"/>
          </a:xfrm>
          <a:prstGeom prst="rect">
            <a:avLst/>
          </a:prstGeom>
          <a:noFill/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FF0000"/>
                </a:solidFill>
                <a:latin typeface="Book Antiqua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400" b="1" i="1" smtClean="0">
                <a:solidFill>
                  <a:srgbClr val="FF0000"/>
                </a:solidFill>
                <a:latin typeface="Book Antiqua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400" b="1" baseline="-3000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sz="24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at</a:t>
            </a: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3203575" y="2785567"/>
          <a:ext cx="16541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文档" r:id="rId5" imgW="1676169" imgH="791998" progId="Word.Document.8">
                  <p:embed/>
                </p:oleObj>
              </mc:Choice>
              <mc:Fallback>
                <p:oleObj name="文档" r:id="rId5" imgW="1676169" imgH="791998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785567"/>
                        <a:ext cx="16541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6600"/>
                            </a:solidFill>
                            <a:prstDash val="lgDash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3721100" y="3760292"/>
          <a:ext cx="17875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文档" r:id="rId7" imgW="1808860" imgH="395999" progId="Word.Document.8">
                  <p:embed/>
                </p:oleObj>
              </mc:Choice>
              <mc:Fallback>
                <p:oleObj name="文档" r:id="rId7" imgW="1808860" imgH="395999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3760292"/>
                        <a:ext cx="17875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6600"/>
                            </a:solidFill>
                            <a:prstDash val="lgDash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38150" y="905669"/>
          <a:ext cx="8132763" cy="482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Document" r:id="rId3" imgW="8236671" imgH="4909135" progId="Word.Document.8">
                  <p:embed/>
                </p:oleObj>
              </mc:Choice>
              <mc:Fallback>
                <p:oleObj name="Document" r:id="rId3" imgW="8236671" imgH="49091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905669"/>
                        <a:ext cx="8132763" cy="482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6600"/>
                            </a:solidFill>
                            <a:prstDash val="lgDash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187575" y="2032794"/>
            <a:ext cx="700088" cy="457200"/>
          </a:xfrm>
          <a:prstGeom prst="rect">
            <a:avLst/>
          </a:prstGeom>
          <a:noFill/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aT</a:t>
            </a:r>
            <a:r>
              <a:rPr lang="en-US" altLang="zh-CN" sz="2400" b="1" baseline="3000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621213" y="1986756"/>
            <a:ext cx="1616075" cy="457200"/>
          </a:xfrm>
          <a:prstGeom prst="rect">
            <a:avLst/>
          </a:prstGeom>
          <a:noFill/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－</a:t>
            </a:r>
            <a:r>
              <a:rPr lang="en-US" altLang="zh-CN" sz="24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sz="24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aT</a:t>
            </a:r>
            <a:r>
              <a:rPr lang="en-US" altLang="zh-CN" sz="2400" b="1" baseline="3000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219325" y="2955131"/>
          <a:ext cx="16208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Document" r:id="rId5" imgW="1648876" imgH="992794" progId="Word.Document.8">
                  <p:embed/>
                </p:oleObj>
              </mc:Choice>
              <mc:Fallback>
                <p:oleObj name="Document" r:id="rId5" imgW="1648876" imgH="99279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2955131"/>
                        <a:ext cx="16208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6600"/>
                            </a:solidFill>
                            <a:prstDash val="lgDash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2052638" y="3929856"/>
            <a:ext cx="1655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5508625" y="3720306"/>
          <a:ext cx="15113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文档" r:id="rId7" imgW="1534402" imgH="942478" progId="Word.Document.8">
                  <p:embed/>
                </p:oleObj>
              </mc:Choice>
              <mc:Fallback>
                <p:oleObj name="文档" r:id="rId7" imgW="1534402" imgH="94247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720306"/>
                        <a:ext cx="15113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6600"/>
                            </a:solidFill>
                            <a:prstDash val="lgDash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4963" y="548680"/>
            <a:ext cx="8496300" cy="4181475"/>
          </a:xfrm>
        </p:spPr>
        <p:txBody>
          <a:bodyPr/>
          <a:lstStyle/>
          <a:p>
            <a:pPr eaLnBrk="1"/>
            <a:r>
              <a:rPr lang="en-US" altLang="zh-CN" smtClean="0"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．初速度为零的匀加速直线运动的特点</a:t>
            </a:r>
            <a:r>
              <a:rPr lang="en-US" altLang="zh-CN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设</a:t>
            </a:r>
            <a:r>
              <a:rPr lang="en-US" altLang="zh-CN" i="1" smtClean="0">
                <a:ea typeface="黑体" pitchFamily="2" charset="-122"/>
                <a:cs typeface="Times New Roman" pitchFamily="18" charset="0"/>
              </a:rPr>
              <a:t>T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为等分时间间隔</a:t>
            </a:r>
            <a:r>
              <a:rPr lang="en-US" altLang="zh-CN" smtClean="0">
                <a:ea typeface="黑体" pitchFamily="2" charset="-122"/>
                <a:cs typeface="Times New Roman" pitchFamily="18" charset="0"/>
              </a:rPr>
              <a:t>)</a:t>
            </a:r>
          </a:p>
          <a:p>
            <a:pPr eaLnBrk="1"/>
            <a:r>
              <a:rPr lang="en-US" altLang="zh-CN" smtClean="0">
                <a:ea typeface="黑体" pitchFamily="2" charset="-122"/>
                <a:cs typeface="Times New Roman" pitchFamily="18" charset="0"/>
              </a:rPr>
              <a:t>(1)1</a:t>
            </a:r>
            <a:r>
              <a:rPr lang="en-US" altLang="zh-CN" i="1" smtClean="0">
                <a:ea typeface="黑体" pitchFamily="2" charset="-122"/>
                <a:cs typeface="Times New Roman" pitchFamily="18" charset="0"/>
              </a:rPr>
              <a:t>T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末、</a:t>
            </a:r>
            <a:r>
              <a:rPr lang="en-US" altLang="zh-CN" smtClean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i="1" smtClean="0">
                <a:ea typeface="黑体" pitchFamily="2" charset="-122"/>
                <a:cs typeface="Times New Roman" pitchFamily="18" charset="0"/>
              </a:rPr>
              <a:t>T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末、</a:t>
            </a:r>
            <a:r>
              <a:rPr lang="en-US" altLang="zh-CN" smtClean="0">
                <a:ea typeface="黑体" pitchFamily="2" charset="-122"/>
                <a:cs typeface="Times New Roman" pitchFamily="18" charset="0"/>
              </a:rPr>
              <a:t>3</a:t>
            </a:r>
            <a:r>
              <a:rPr lang="en-US" altLang="zh-CN" i="1" smtClean="0">
                <a:ea typeface="黑体" pitchFamily="2" charset="-122"/>
                <a:cs typeface="Times New Roman" pitchFamily="18" charset="0"/>
              </a:rPr>
              <a:t>T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末</a:t>
            </a:r>
            <a:r>
              <a:rPr lang="en-US" altLang="zh-CN" smtClean="0">
                <a:latin typeface="宋体" pitchFamily="2" charset="-122"/>
                <a:ea typeface="黑体" pitchFamily="2" charset="-122"/>
                <a:cs typeface="Times New Roman" pitchFamily="18" charset="0"/>
              </a:rPr>
              <a:t>……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瞬时速度的比为</a:t>
            </a:r>
            <a:endParaRPr lang="zh-CN" altLang="en-US" i="1" smtClean="0">
              <a:latin typeface="Book Antiqua" pitchFamily="18" charset="0"/>
              <a:ea typeface="黑体" pitchFamily="2" charset="-122"/>
              <a:cs typeface="Times New Roman" pitchFamily="18" charset="0"/>
            </a:endParaRPr>
          </a:p>
          <a:p>
            <a:pPr eaLnBrk="1"/>
            <a:r>
              <a:rPr lang="en-US" altLang="zh-CN" i="1" smtClean="0">
                <a:latin typeface="Book Antiqua" pitchFamily="18" charset="0"/>
                <a:ea typeface="黑体" pitchFamily="2" charset="-122"/>
                <a:cs typeface="Times New Roman" pitchFamily="18" charset="0"/>
              </a:rPr>
              <a:t>v</a:t>
            </a:r>
            <a:r>
              <a:rPr lang="en-US" altLang="zh-CN" baseline="-30000" smtClean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mtClean="0">
                <a:latin typeface="宋体" pitchFamily="2" charset="-122"/>
                <a:ea typeface="黑体" pitchFamily="2" charset="-122"/>
                <a:cs typeface="Times New Roman" pitchFamily="18" charset="0"/>
              </a:rPr>
              <a:t>∶</a:t>
            </a:r>
            <a:r>
              <a:rPr lang="en-US" altLang="zh-CN" i="1" smtClean="0">
                <a:latin typeface="Book Antiqua" pitchFamily="18" charset="0"/>
                <a:ea typeface="黑体" pitchFamily="2" charset="-122"/>
                <a:cs typeface="Times New Roman" pitchFamily="18" charset="0"/>
              </a:rPr>
              <a:t>v</a:t>
            </a:r>
            <a:r>
              <a:rPr lang="en-US" altLang="zh-CN" baseline="-30000" smtClean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mtClean="0">
                <a:latin typeface="宋体" pitchFamily="2" charset="-122"/>
                <a:ea typeface="黑体" pitchFamily="2" charset="-122"/>
                <a:cs typeface="Times New Roman" pitchFamily="18" charset="0"/>
              </a:rPr>
              <a:t>∶</a:t>
            </a:r>
            <a:r>
              <a:rPr lang="en-US" altLang="zh-CN" i="1" smtClean="0">
                <a:latin typeface="Book Antiqua" pitchFamily="18" charset="0"/>
                <a:ea typeface="黑体" pitchFamily="2" charset="-122"/>
                <a:cs typeface="Times New Roman" pitchFamily="18" charset="0"/>
              </a:rPr>
              <a:t>v</a:t>
            </a:r>
            <a:r>
              <a:rPr lang="en-US" altLang="zh-CN" baseline="-30000" smtClean="0">
                <a:ea typeface="黑体" pitchFamily="2" charset="-122"/>
                <a:cs typeface="Times New Roman" pitchFamily="18" charset="0"/>
              </a:rPr>
              <a:t>3</a:t>
            </a:r>
            <a:r>
              <a:rPr lang="en-US" altLang="zh-CN" smtClean="0">
                <a:latin typeface="宋体" pitchFamily="2" charset="-122"/>
                <a:ea typeface="黑体" pitchFamily="2" charset="-122"/>
                <a:cs typeface="Times New Roman" pitchFamily="18" charset="0"/>
              </a:rPr>
              <a:t>∶…∶</a:t>
            </a:r>
            <a:r>
              <a:rPr lang="en-US" altLang="zh-CN" i="1" smtClean="0">
                <a:latin typeface="Book Antiqua" pitchFamily="18" charset="0"/>
                <a:ea typeface="黑体" pitchFamily="2" charset="-122"/>
                <a:cs typeface="Times New Roman" pitchFamily="18" charset="0"/>
              </a:rPr>
              <a:t>v</a:t>
            </a:r>
            <a:r>
              <a:rPr lang="en-US" altLang="zh-CN" i="1" baseline="-30000" smtClean="0"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＝</a:t>
            </a:r>
            <a:r>
              <a:rPr lang="en-US" altLang="zh-CN" smtClean="0">
                <a:ea typeface="黑体" pitchFamily="2" charset="-122"/>
                <a:cs typeface="Times New Roman" pitchFamily="18" charset="0"/>
              </a:rPr>
              <a:t>_________________.</a:t>
            </a:r>
          </a:p>
          <a:p>
            <a:pPr eaLnBrk="1"/>
            <a:r>
              <a:rPr lang="en-US" altLang="zh-CN" smtClean="0">
                <a:ea typeface="黑体" pitchFamily="2" charset="-122"/>
                <a:cs typeface="Times New Roman" pitchFamily="18" charset="0"/>
              </a:rPr>
              <a:t>(2)1</a:t>
            </a:r>
            <a:r>
              <a:rPr lang="en-US" altLang="zh-CN" i="1" smtClean="0">
                <a:ea typeface="黑体" pitchFamily="2" charset="-122"/>
                <a:cs typeface="Times New Roman" pitchFamily="18" charset="0"/>
              </a:rPr>
              <a:t>T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内、</a:t>
            </a:r>
            <a:r>
              <a:rPr lang="en-US" altLang="zh-CN" smtClean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i="1" smtClean="0">
                <a:ea typeface="黑体" pitchFamily="2" charset="-122"/>
                <a:cs typeface="Times New Roman" pitchFamily="18" charset="0"/>
              </a:rPr>
              <a:t>T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内、</a:t>
            </a:r>
            <a:r>
              <a:rPr lang="en-US" altLang="zh-CN" smtClean="0">
                <a:ea typeface="黑体" pitchFamily="2" charset="-122"/>
                <a:cs typeface="Times New Roman" pitchFamily="18" charset="0"/>
              </a:rPr>
              <a:t>3</a:t>
            </a:r>
            <a:r>
              <a:rPr lang="en-US" altLang="zh-CN" i="1" smtClean="0">
                <a:ea typeface="黑体" pitchFamily="2" charset="-122"/>
                <a:cs typeface="Times New Roman" pitchFamily="18" charset="0"/>
              </a:rPr>
              <a:t>T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内</a:t>
            </a:r>
            <a:r>
              <a:rPr lang="en-US" altLang="zh-CN" smtClean="0">
                <a:latin typeface="宋体" pitchFamily="2" charset="-122"/>
                <a:ea typeface="黑体" pitchFamily="2" charset="-122"/>
                <a:cs typeface="Times New Roman" pitchFamily="18" charset="0"/>
              </a:rPr>
              <a:t>……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位移的比为</a:t>
            </a:r>
            <a:r>
              <a:rPr lang="en-US" altLang="zh-CN" i="1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aseline="-30000" smtClean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mtClean="0">
                <a:latin typeface="宋体" pitchFamily="2" charset="-122"/>
                <a:ea typeface="黑体" pitchFamily="2" charset="-122"/>
                <a:cs typeface="Times New Roman" pitchFamily="18" charset="0"/>
              </a:rPr>
              <a:t>∶</a:t>
            </a:r>
            <a:r>
              <a:rPr lang="en-US" altLang="zh-CN" i="1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aseline="-30000" smtClean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mtClean="0">
                <a:latin typeface="宋体" pitchFamily="2" charset="-122"/>
                <a:ea typeface="黑体" pitchFamily="2" charset="-122"/>
                <a:cs typeface="Times New Roman" pitchFamily="18" charset="0"/>
              </a:rPr>
              <a:t>∶</a:t>
            </a:r>
            <a:r>
              <a:rPr lang="en-US" altLang="zh-CN" i="1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aseline="-30000" smtClean="0">
                <a:ea typeface="黑体" pitchFamily="2" charset="-122"/>
                <a:cs typeface="Times New Roman" pitchFamily="18" charset="0"/>
              </a:rPr>
              <a:t>3</a:t>
            </a:r>
            <a:r>
              <a:rPr lang="en-US" altLang="zh-CN" smtClean="0">
                <a:latin typeface="宋体" pitchFamily="2" charset="-122"/>
                <a:ea typeface="黑体" pitchFamily="2" charset="-122"/>
                <a:cs typeface="Times New Roman" pitchFamily="18" charset="0"/>
              </a:rPr>
              <a:t>∶…∶</a:t>
            </a:r>
            <a:r>
              <a:rPr lang="en-US" altLang="zh-CN" i="1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i="1" baseline="-30000" smtClean="0"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＝</a:t>
            </a:r>
            <a:r>
              <a:rPr lang="en-US" altLang="zh-CN" smtClean="0">
                <a:ea typeface="黑体" pitchFamily="2" charset="-122"/>
                <a:cs typeface="Times New Roman" pitchFamily="18" charset="0"/>
              </a:rPr>
              <a:t>____________________.</a:t>
            </a:r>
          </a:p>
          <a:p>
            <a:pPr eaLnBrk="1"/>
            <a:r>
              <a:rPr lang="en-US" altLang="zh-CN" smtClean="0">
                <a:ea typeface="黑体" pitchFamily="2" charset="-122"/>
                <a:cs typeface="Times New Roman" pitchFamily="18" charset="0"/>
              </a:rPr>
              <a:t>(3)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第一个</a:t>
            </a:r>
            <a:r>
              <a:rPr lang="en-US" altLang="zh-CN" i="1" smtClean="0">
                <a:ea typeface="黑体" pitchFamily="2" charset="-122"/>
                <a:cs typeface="Times New Roman" pitchFamily="18" charset="0"/>
              </a:rPr>
              <a:t>T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内、第二个</a:t>
            </a:r>
            <a:r>
              <a:rPr lang="en-US" altLang="zh-CN" i="1" smtClean="0">
                <a:ea typeface="黑体" pitchFamily="2" charset="-122"/>
                <a:cs typeface="Times New Roman" pitchFamily="18" charset="0"/>
              </a:rPr>
              <a:t>T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内、第三个</a:t>
            </a:r>
            <a:r>
              <a:rPr lang="en-US" altLang="zh-CN" i="1" smtClean="0">
                <a:ea typeface="黑体" pitchFamily="2" charset="-122"/>
                <a:cs typeface="Times New Roman" pitchFamily="18" charset="0"/>
              </a:rPr>
              <a:t>T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内</a:t>
            </a:r>
            <a:r>
              <a:rPr lang="en-US" altLang="zh-CN" smtClean="0">
                <a:latin typeface="宋体" pitchFamily="2" charset="-122"/>
                <a:ea typeface="黑体" pitchFamily="2" charset="-122"/>
                <a:cs typeface="Times New Roman" pitchFamily="18" charset="0"/>
              </a:rPr>
              <a:t>……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位移的比为</a:t>
            </a:r>
            <a:r>
              <a:rPr lang="en-US" altLang="zh-CN" i="1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aseline="-30000" smtClean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mtClean="0">
                <a:latin typeface="宋体" pitchFamily="2" charset="-122"/>
                <a:ea typeface="黑体" pitchFamily="2" charset="-122"/>
                <a:cs typeface="Times New Roman" pitchFamily="18" charset="0"/>
              </a:rPr>
              <a:t>∶</a:t>
            </a:r>
            <a:r>
              <a:rPr lang="en-US" altLang="zh-CN" i="1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aseline="-30000" smtClean="0">
                <a:latin typeface="宋体" pitchFamily="2" charset="-122"/>
                <a:ea typeface="黑体" pitchFamily="2" charset="-122"/>
                <a:cs typeface="Times New Roman" pitchFamily="18" charset="0"/>
              </a:rPr>
              <a:t>Ⅱ</a:t>
            </a:r>
            <a:r>
              <a:rPr lang="en-US" altLang="zh-CN" smtClean="0">
                <a:latin typeface="宋体" pitchFamily="2" charset="-122"/>
                <a:ea typeface="黑体" pitchFamily="2" charset="-122"/>
                <a:cs typeface="Times New Roman" pitchFamily="18" charset="0"/>
              </a:rPr>
              <a:t>∶</a:t>
            </a:r>
            <a:r>
              <a:rPr lang="en-US" altLang="zh-CN" i="1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aseline="-30000" smtClean="0">
                <a:latin typeface="宋体" pitchFamily="2" charset="-122"/>
                <a:ea typeface="黑体" pitchFamily="2" charset="-122"/>
                <a:cs typeface="Times New Roman" pitchFamily="18" charset="0"/>
              </a:rPr>
              <a:t>Ⅲ</a:t>
            </a:r>
            <a:r>
              <a:rPr lang="en-US" altLang="zh-CN" smtClean="0">
                <a:latin typeface="宋体" pitchFamily="2" charset="-122"/>
                <a:ea typeface="黑体" pitchFamily="2" charset="-122"/>
                <a:cs typeface="Times New Roman" pitchFamily="18" charset="0"/>
              </a:rPr>
              <a:t>∶…∶</a:t>
            </a:r>
            <a:r>
              <a:rPr lang="en-US" altLang="zh-CN" i="1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i="1" baseline="-30000" smtClean="0"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＝</a:t>
            </a:r>
            <a:r>
              <a:rPr lang="en-US" altLang="zh-CN" smtClean="0">
                <a:latin typeface="宋体" pitchFamily="2" charset="-122"/>
                <a:ea typeface="黑体" pitchFamily="2" charset="-122"/>
                <a:cs typeface="Times New Roman" pitchFamily="18" charset="0"/>
              </a:rPr>
              <a:t>…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＝</a:t>
            </a:r>
            <a:r>
              <a:rPr lang="en-US" altLang="zh-CN" smtClean="0">
                <a:ea typeface="黑体" pitchFamily="2" charset="-122"/>
                <a:cs typeface="Times New Roman" pitchFamily="18" charset="0"/>
              </a:rPr>
              <a:t>____________________</a:t>
            </a:r>
            <a:r>
              <a:rPr lang="zh-CN" altLang="en-US" smtClean="0">
                <a:ea typeface="黑体" pitchFamily="2" charset="-122"/>
                <a:cs typeface="Times New Roman" pitchFamily="18" charset="0"/>
              </a:rPr>
              <a:t>．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029075" y="2007592"/>
            <a:ext cx="2343150" cy="603250"/>
          </a:xfrm>
          <a:prstGeom prst="rect">
            <a:avLst/>
          </a:prstGeom>
          <a:noFill/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defTabSz="93345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  <a:tabLst>
                <a:tab pos="3676650" algn="l"/>
              </a:tabLst>
            </a:pP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∶</a:t>
            </a: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∶</a:t>
            </a: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24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∶…∶</a:t>
            </a:r>
            <a:r>
              <a:rPr lang="en-US" altLang="zh-CN" sz="24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n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00113" y="3087092"/>
            <a:ext cx="2749550" cy="603250"/>
          </a:xfrm>
          <a:prstGeom prst="rect">
            <a:avLst/>
          </a:prstGeom>
          <a:noFill/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defTabSz="93345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  <a:tabLst>
                <a:tab pos="3676650" algn="l"/>
              </a:tabLst>
            </a:pP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baseline="3000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∶</a:t>
            </a: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baseline="3000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∶</a:t>
            </a: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2400" b="1" baseline="3000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∶…∶</a:t>
            </a:r>
            <a:r>
              <a:rPr lang="en-US" altLang="zh-CN" sz="24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b="1" baseline="3000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067175" y="4095155"/>
            <a:ext cx="3157538" cy="603250"/>
          </a:xfrm>
          <a:prstGeom prst="rect">
            <a:avLst/>
          </a:prstGeom>
          <a:noFill/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defTabSz="93345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  <a:tabLst>
                <a:tab pos="3676650" algn="l"/>
              </a:tabLst>
            </a:pP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∶</a:t>
            </a: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24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∶</a:t>
            </a: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5</a:t>
            </a:r>
            <a:r>
              <a:rPr lang="en-US" altLang="zh-CN" sz="24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∶…∶</a:t>
            </a: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(2</a:t>
            </a:r>
            <a:r>
              <a:rPr lang="en-US" altLang="zh-CN" sz="24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－</a:t>
            </a: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1)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444500" y="4873030"/>
          <a:ext cx="81978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文档" r:id="rId3" imgW="8251296" imgH="1209238" progId="Word.Document.8">
                  <p:embed/>
                </p:oleObj>
              </mc:Choice>
              <mc:Fallback>
                <p:oleObj name="文档" r:id="rId3" imgW="8251296" imgH="120923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4873030"/>
                        <a:ext cx="819785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6600"/>
                            </a:solidFill>
                            <a:prstDash val="lgDash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2482850" y="6020792"/>
            <a:ext cx="5903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555875" y="5373092"/>
            <a:ext cx="5616575" cy="576263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1" grpId="0"/>
      <p:bldP spid="92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-27384"/>
            <a:ext cx="7920037" cy="5399088"/>
          </a:xfrm>
        </p:spPr>
        <p:txBody>
          <a:bodyPr/>
          <a:lstStyle/>
          <a:p>
            <a:pPr marL="0" indent="631825"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　匀变速直线运动规律的基本应用</a:t>
            </a:r>
            <a:endParaRPr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631825">
              <a:lnSpc>
                <a:spcPct val="122000"/>
              </a:lnSpc>
              <a:spcBef>
                <a:spcPct val="0"/>
              </a:spcBef>
              <a:buNone/>
            </a:pPr>
            <a:r>
              <a:rPr lang="zh-CN" altLang="en-US" sz="2800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1</a:t>
            </a:r>
            <a:r>
              <a:rPr lang="zh-CN" altLang="zh-CN" sz="2800" b="1" kern="100" dirty="0" smtClean="0">
                <a:latin typeface="Times New Roman" pitchFamily="18" charset="0"/>
                <a:cs typeface="Times New Roman" pitchFamily="18" charset="0"/>
              </a:rPr>
              <a:t> ．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恰当选用公式</a:t>
            </a:r>
            <a:endParaRPr lang="zh-CN" altLang="zh-C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606462"/>
              </p:ext>
            </p:extLst>
          </p:nvPr>
        </p:nvGraphicFramePr>
        <p:xfrm>
          <a:off x="790253" y="984225"/>
          <a:ext cx="7124700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7235956" imgH="4318141" progId="Word.Document.8">
                  <p:embed/>
                </p:oleObj>
              </mc:Choice>
              <mc:Fallback>
                <p:oleObj name="Document" r:id="rId3" imgW="7235956" imgH="431814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253" y="984225"/>
                        <a:ext cx="7124700" cy="424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4725144"/>
            <a:ext cx="8712968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09600" algn="just">
              <a:lnSpc>
                <a:spcPts val="3500"/>
              </a:lnSpc>
              <a:spcAft>
                <a:spcPts val="0"/>
              </a:spcAft>
            </a:pPr>
            <a:r>
              <a:rPr lang="en-US" altLang="zh-CN" sz="2800" b="1" kern="1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kern="100" dirty="0" smtClean="0">
                <a:latin typeface="Times New Roman" pitchFamily="18" charset="0"/>
                <a:cs typeface="Times New Roman" pitchFamily="18" charset="0"/>
              </a:rPr>
              <a:t>．除时间</a:t>
            </a:r>
            <a:r>
              <a:rPr lang="en-US" altLang="zh-CN" sz="2800" b="1" i="1" kern="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kern="100" dirty="0" smtClean="0">
                <a:latin typeface="Times New Roman" pitchFamily="18" charset="0"/>
                <a:cs typeface="Times New Roman" pitchFamily="18" charset="0"/>
              </a:rPr>
              <a:t>外，</a:t>
            </a:r>
            <a:r>
              <a:rPr lang="en-US" altLang="zh-CN" sz="2800" b="1" i="1" kern="1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b="1" i="1" kern="1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kern="1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i="1" kern="1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b="1" i="1" kern="1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kern="1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zh-CN" sz="2800" b="1" i="1" kern="1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kern="1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kern="100" dirty="0" smtClean="0">
                <a:latin typeface="Times New Roman" pitchFamily="18" charset="0"/>
                <a:cs typeface="Times New Roman" pitchFamily="18" charset="0"/>
              </a:rPr>
              <a:t>均为矢量，所以需要确定正方向，一般以</a:t>
            </a:r>
            <a:r>
              <a:rPr lang="en-US" altLang="zh-CN" sz="2800" b="1" kern="1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kern="1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b="1" kern="100" dirty="0" smtClean="0">
                <a:latin typeface="Times New Roman" pitchFamily="18" charset="0"/>
                <a:cs typeface="Times New Roman" pitchFamily="18" charset="0"/>
              </a:rPr>
              <a:t>的方向为正方向．</a:t>
            </a:r>
          </a:p>
          <a:p>
            <a:pPr indent="609600" algn="just">
              <a:lnSpc>
                <a:spcPts val="3500"/>
              </a:lnSpc>
              <a:spcAft>
                <a:spcPts val="0"/>
              </a:spcAft>
            </a:pPr>
            <a:r>
              <a:rPr lang="en-US" altLang="zh-CN" sz="2800" b="1" kern="1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kern="100" dirty="0" smtClean="0">
                <a:latin typeface="Times New Roman" pitchFamily="18" charset="0"/>
                <a:cs typeface="Times New Roman" pitchFamily="18" charset="0"/>
              </a:rPr>
              <a:t>．五个物理量</a:t>
            </a:r>
            <a:r>
              <a:rPr lang="en-US" altLang="zh-CN" sz="2800" b="1" i="1" kern="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i="1" kern="1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kern="1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i="1" kern="1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b="1" i="1" kern="1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kern="1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zh-CN" sz="2800" b="1" i="1" kern="1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kern="1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i="1" kern="1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kern="1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b="1" kern="100" dirty="0" smtClean="0">
                <a:latin typeface="Times New Roman" pitchFamily="18" charset="0"/>
                <a:cs typeface="Times New Roman" pitchFamily="18" charset="0"/>
              </a:rPr>
              <a:t>必须针对同一过程．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4963" y="692696"/>
            <a:ext cx="8496300" cy="2677656"/>
          </a:xfrm>
        </p:spPr>
        <p:txBody>
          <a:bodyPr/>
          <a:lstStyle/>
          <a:p>
            <a:pPr indent="0" eaLnBrk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1】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某航母跑道长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200 m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．飞机在航母上滑行的最大加速度为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 m/s</a:t>
            </a:r>
            <a:r>
              <a:rPr lang="en-US" altLang="zh-CN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，起飞需要的最低速度为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50 m/s.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那么，飞机在滑行前，需要借助弹射系统获得的最小初速度为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　　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indent="0" eaLnBrk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A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 m/s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　　　　　	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 m/s</a:t>
            </a:r>
          </a:p>
          <a:p>
            <a:pPr indent="0" eaLnBrk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C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 m/s 	D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 m/s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298147"/>
              </p:ext>
            </p:extLst>
          </p:nvPr>
        </p:nvGraphicFramePr>
        <p:xfrm>
          <a:off x="446088" y="3573016"/>
          <a:ext cx="8251825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文档" r:id="rId3" imgW="8251296" imgH="1778396" progId="Word.Document.8">
                  <p:embed/>
                </p:oleObj>
              </mc:Choice>
              <mc:Fallback>
                <p:oleObj name="文档" r:id="rId3" imgW="8251296" imgH="177839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3573016"/>
                        <a:ext cx="8251825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446088" y="5541640"/>
          <a:ext cx="82518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文档" r:id="rId5" imgW="8251296" imgH="592559" progId="Word.Document.8">
                  <p:embed/>
                </p:oleObj>
              </mc:Choice>
              <mc:Fallback>
                <p:oleObj name="文档" r:id="rId5" imgW="8251296" imgH="59255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5541640"/>
                        <a:ext cx="82518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4963" y="692696"/>
            <a:ext cx="8496300" cy="2677656"/>
          </a:xfrm>
        </p:spPr>
        <p:txBody>
          <a:bodyPr/>
          <a:lstStyle/>
          <a:p>
            <a:pPr indent="0"/>
            <a:r>
              <a:rPr lang="zh-CN" altLang="zh-CN" dirty="0" smtClean="0"/>
              <a:t>【例</a:t>
            </a:r>
            <a:r>
              <a:rPr lang="en-US" altLang="zh-CN" dirty="0" smtClean="0"/>
              <a:t>2</a:t>
            </a:r>
            <a:r>
              <a:rPr lang="zh-CN" altLang="zh-CN" dirty="0" smtClean="0"/>
              <a:t>】在光滑足够长的斜面上，有一物体以</a:t>
            </a:r>
            <a:r>
              <a:rPr lang="en-US" altLang="zh-CN" dirty="0" smtClean="0"/>
              <a:t>10 m/s</a:t>
            </a:r>
            <a:r>
              <a:rPr lang="zh-CN" altLang="zh-CN" dirty="0" smtClean="0"/>
              <a:t>初速度沿斜面向上运动，如果物体的加速度始终为</a:t>
            </a:r>
            <a:r>
              <a:rPr lang="en-US" altLang="zh-CN" dirty="0" smtClean="0"/>
              <a:t>5 m/s</a:t>
            </a:r>
            <a:r>
              <a:rPr lang="en-US" altLang="zh-CN" baseline="30000" dirty="0" smtClean="0"/>
              <a:t>2</a:t>
            </a:r>
            <a:r>
              <a:rPr lang="zh-CN" altLang="zh-CN" dirty="0" smtClean="0"/>
              <a:t>，方向沿斜面向下，那么经过</a:t>
            </a:r>
            <a:r>
              <a:rPr lang="en-US" altLang="zh-CN" dirty="0" smtClean="0"/>
              <a:t>3 s</a:t>
            </a:r>
            <a:r>
              <a:rPr lang="zh-CN" altLang="zh-CN" dirty="0" smtClean="0"/>
              <a:t>时的速度大小和方向是</a:t>
            </a:r>
            <a:r>
              <a:rPr lang="en-US" altLang="zh-CN" dirty="0" smtClean="0"/>
              <a:t>(</a:t>
            </a:r>
            <a:r>
              <a:rPr lang="zh-CN" altLang="zh-CN" dirty="0" smtClean="0"/>
              <a:t>　　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 indent="0"/>
            <a:r>
              <a:rPr lang="en-US" altLang="zh-CN" dirty="0" smtClean="0"/>
              <a:t>       A</a:t>
            </a:r>
            <a:r>
              <a:rPr lang="zh-CN" altLang="zh-CN" dirty="0" smtClean="0"/>
              <a:t>．</a:t>
            </a:r>
            <a:r>
              <a:rPr lang="en-US" altLang="zh-CN" dirty="0" smtClean="0"/>
              <a:t>25 m/s</a:t>
            </a:r>
            <a:r>
              <a:rPr lang="zh-CN" altLang="zh-CN" dirty="0" smtClean="0"/>
              <a:t>，沿斜面向上</a:t>
            </a:r>
            <a:r>
              <a:rPr lang="en-US" altLang="zh-CN" dirty="0" smtClean="0"/>
              <a:t>         B</a:t>
            </a:r>
            <a:r>
              <a:rPr lang="zh-CN" altLang="zh-CN" dirty="0" smtClean="0"/>
              <a:t>．</a:t>
            </a:r>
            <a:r>
              <a:rPr lang="en-US" altLang="zh-CN" dirty="0" smtClean="0"/>
              <a:t>5 m/s</a:t>
            </a:r>
            <a:r>
              <a:rPr lang="zh-CN" altLang="zh-CN" dirty="0" smtClean="0"/>
              <a:t>，沿斜面向下</a:t>
            </a:r>
            <a:r>
              <a:rPr lang="en-US" altLang="zh-CN" dirty="0" smtClean="0"/>
              <a:t>  </a:t>
            </a:r>
          </a:p>
          <a:p>
            <a:pPr indent="0"/>
            <a:r>
              <a:rPr lang="en-US" altLang="zh-CN" dirty="0" smtClean="0"/>
              <a:t>       C</a:t>
            </a:r>
            <a:r>
              <a:rPr lang="zh-CN" altLang="zh-CN" dirty="0" smtClean="0"/>
              <a:t>．</a:t>
            </a:r>
            <a:r>
              <a:rPr lang="en-US" altLang="zh-CN" dirty="0" smtClean="0"/>
              <a:t>5 m/s</a:t>
            </a:r>
            <a:r>
              <a:rPr lang="zh-CN" altLang="zh-CN" dirty="0" smtClean="0"/>
              <a:t>，沿斜面向上</a:t>
            </a:r>
            <a:r>
              <a:rPr lang="en-US" altLang="zh-CN" dirty="0" smtClean="0"/>
              <a:t>           D</a:t>
            </a:r>
            <a:r>
              <a:rPr lang="zh-CN" altLang="zh-CN" dirty="0" smtClean="0"/>
              <a:t>．</a:t>
            </a:r>
            <a:r>
              <a:rPr lang="en-US" altLang="zh-CN" dirty="0" smtClean="0"/>
              <a:t>25 m/s</a:t>
            </a:r>
            <a:r>
              <a:rPr lang="zh-CN" altLang="zh-CN" dirty="0" smtClean="0"/>
              <a:t>，沿斜面向下</a:t>
            </a:r>
            <a:endParaRPr lang="zh-CN" altLang="zh-CN" dirty="0"/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446088" y="4005064"/>
          <a:ext cx="82518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文档" r:id="rId3" imgW="8251296" imgH="592559" progId="Word.Document.8">
                  <p:embed/>
                </p:oleObj>
              </mc:Choice>
              <mc:Fallback>
                <p:oleObj name="文档" r:id="rId3" imgW="8251296" imgH="59255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4005064"/>
                        <a:ext cx="82518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4963" y="692696"/>
            <a:ext cx="8496300" cy="2677656"/>
          </a:xfrm>
        </p:spPr>
        <p:txBody>
          <a:bodyPr/>
          <a:lstStyle/>
          <a:p>
            <a:pPr indent="0"/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【例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】汽车遇紧急情况刹车，经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1.5 s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停止，刹车距离为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 m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，若汽车刹车后做匀减速直线运动，则汽车停止前最后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1s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的位移是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indent="0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A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4.5 m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　　　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 m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 m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　　　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D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 m</a:t>
            </a:r>
            <a:endParaRPr lang="zh-CN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indent="0" eaLnBrk="1"/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467544" y="3573016"/>
          <a:ext cx="82518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文档" r:id="rId3" imgW="8251296" imgH="592559" progId="Word.Document.8">
                  <p:embed/>
                </p:oleObj>
              </mc:Choice>
              <mc:Fallback>
                <p:oleObj name="文档" r:id="rId3" imgW="8251296" imgH="59255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573016"/>
                        <a:ext cx="82518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4963" y="692696"/>
            <a:ext cx="8496300" cy="2160591"/>
          </a:xfrm>
        </p:spPr>
        <p:txBody>
          <a:bodyPr/>
          <a:lstStyle/>
          <a:p>
            <a:pPr indent="0"/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【例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】以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36 km/h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的速度沿平直公路行驶的汽车，遇障碍物刹车后获得大小为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4m/s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的加速度，刹车后第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3s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内，汽车走过的路程为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indent="0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A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12.5 m         B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 m            C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 m  	   D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0.5 m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578422"/>
              </p:ext>
            </p:extLst>
          </p:nvPr>
        </p:nvGraphicFramePr>
        <p:xfrm>
          <a:off x="449263" y="3933056"/>
          <a:ext cx="81978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Document" r:id="rId3" imgW="8251656" imgH="592919" progId="Word.Document.8">
                  <p:embed/>
                </p:oleObj>
              </mc:Choice>
              <mc:Fallback>
                <p:oleObj name="Document" r:id="rId3" imgW="8251656" imgH="59291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3933056"/>
                        <a:ext cx="81978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33450" rtl="0" eaLnBrk="1" fontAlgn="base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>
            <a:tab pos="3676650" algn="l"/>
          </a:tabLst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33450" rtl="0" eaLnBrk="1" fontAlgn="base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>
            <a:tab pos="3676650" algn="l"/>
          </a:tabLst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美好家庭family">
  <a:themeElements>
    <a:clrScheme name="美好家庭family 6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0000CC"/>
      </a:hlink>
      <a:folHlink>
        <a:srgbClr val="FF9933"/>
      </a:folHlink>
    </a:clrScheme>
    <a:fontScheme name="美好家庭family">
      <a:majorFont>
        <a:latin typeface="方正小标宋简体"/>
        <a:ea typeface="方正小标宋简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33450" rtl="0" eaLnBrk="1" fontAlgn="base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>
            <a:tab pos="3676650" algn="l"/>
          </a:tabLst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33450" rtl="0" eaLnBrk="1" fontAlgn="base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>
            <a:tab pos="3676650" algn="l"/>
          </a:tabLst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lnDef>
  </a:objectDefaults>
  <a:extraClrSchemeLst>
    <a:extraClrScheme>
      <a:clrScheme name="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5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F0E7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6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0000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美好家庭family">
  <a:themeElements>
    <a:clrScheme name="美好家庭family 6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0000CC"/>
      </a:hlink>
      <a:folHlink>
        <a:srgbClr val="FF9933"/>
      </a:folHlink>
    </a:clrScheme>
    <a:fontScheme name="美好家庭family">
      <a:majorFont>
        <a:latin typeface="方正小标宋简体"/>
        <a:ea typeface="方正小标宋简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33450" rtl="0" eaLnBrk="1" fontAlgn="base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>
            <a:tab pos="3676650" algn="l"/>
          </a:tabLst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33450" rtl="0" eaLnBrk="1" fontAlgn="base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>
            <a:tab pos="3676650" algn="l"/>
          </a:tabLst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lnDef>
  </a:objectDefaults>
  <a:extraClrSchemeLst>
    <a:extraClrScheme>
      <a:clrScheme name="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5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F0E7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6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0000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781</Words>
  <Application>Microsoft Office PowerPoint</Application>
  <PresentationFormat>全屏显示(4:3)</PresentationFormat>
  <Paragraphs>46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Office 主题</vt:lpstr>
      <vt:lpstr>2_自定义设计方案</vt:lpstr>
      <vt:lpstr>美好家庭family</vt:lpstr>
      <vt:lpstr>1_美好家庭family</vt:lpstr>
      <vt:lpstr>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zz</dc:creator>
  <cp:lastModifiedBy>user</cp:lastModifiedBy>
  <cp:revision>50</cp:revision>
  <dcterms:created xsi:type="dcterms:W3CDTF">2016-05-07T15:09:59Z</dcterms:created>
  <dcterms:modified xsi:type="dcterms:W3CDTF">2016-05-09T06:10:20Z</dcterms:modified>
</cp:coreProperties>
</file>